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70" r:id="rId4"/>
    <p:sldId id="258" r:id="rId5"/>
    <p:sldId id="273" r:id="rId6"/>
    <p:sldId id="287" r:id="rId7"/>
    <p:sldId id="271" r:id="rId8"/>
    <p:sldId id="269" r:id="rId9"/>
    <p:sldId id="263" r:id="rId10"/>
    <p:sldId id="276" r:id="rId11"/>
    <p:sldId id="286" r:id="rId12"/>
    <p:sldId id="272" r:id="rId13"/>
    <p:sldId id="279" r:id="rId14"/>
    <p:sldId id="285" r:id="rId15"/>
    <p:sldId id="264" r:id="rId16"/>
    <p:sldId id="274" r:id="rId17"/>
    <p:sldId id="278" r:id="rId18"/>
    <p:sldId id="266" r:id="rId19"/>
    <p:sldId id="280" r:id="rId20"/>
    <p:sldId id="281" r:id="rId21"/>
    <p:sldId id="277" r:id="rId22"/>
    <p:sldId id="284" r:id="rId23"/>
    <p:sldId id="289" r:id="rId24"/>
    <p:sldId id="290" r:id="rId25"/>
    <p:sldId id="294" r:id="rId26"/>
    <p:sldId id="288" r:id="rId27"/>
    <p:sldId id="29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0000"/>
    <a:srgbClr val="0000FF"/>
    <a:srgbClr val="D0E2E8"/>
    <a:srgbClr val="2E5360"/>
    <a:srgbClr val="3B6979"/>
    <a:srgbClr val="000099"/>
    <a:srgbClr val="EFD2D1"/>
    <a:srgbClr val="C8221E"/>
    <a:srgbClr val="00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80" autoAdjust="0"/>
    <p:restoredTop sz="94660"/>
  </p:normalViewPr>
  <p:slideViewPr>
    <p:cSldViewPr>
      <p:cViewPr>
        <p:scale>
          <a:sx n="60" d="100"/>
          <a:sy n="60" d="100"/>
        </p:scale>
        <p:origin x="-1363"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20DA2A-15E6-4237-8A4C-2963DBA3F8F2}" type="datetimeFigureOut">
              <a:rPr lang="en-GB" smtClean="0"/>
              <a:pPr/>
              <a:t>17/02/2016</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408B9C-4D7A-4048-80A4-452D5AE70B24}"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6408B9C-4D7A-4048-80A4-452D5AE70B24}" type="slidenum">
              <a:rPr lang="en-GB" smtClean="0"/>
              <a:pPr/>
              <a:t>14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6408B9C-4D7A-4048-80A4-452D5AE70B24}" type="slidenum">
              <a:rPr lang="en-GB" smtClean="0"/>
              <a:pPr/>
              <a:t>16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2469807-7800-46E2-B0AC-551FF54C72BF}" type="slidenum">
              <a:rPr lang="en-GB" smtClean="0"/>
              <a:pPr/>
              <a:t>‹#›</a:t>
            </a:fld>
            <a:endParaRPr lang="en-GB" dirty="0"/>
          </a:p>
        </p:txBody>
      </p:sp>
      <p:sp>
        <p:nvSpPr>
          <p:cNvPr id="7" name="Title Placeholder 1"/>
          <p:cNvSpPr txBox="1">
            <a:spLocks/>
          </p:cNvSpPr>
          <p:nvPr userDrawn="1"/>
        </p:nvSpPr>
        <p:spPr>
          <a:xfrm>
            <a:off x="0" y="0"/>
            <a:ext cx="9144000" cy="764704"/>
          </a:xfrm>
          <a:prstGeom prst="rect">
            <a:avLst/>
          </a:prstGeom>
          <a:solidFill>
            <a:srgbClr val="000066"/>
          </a:solidFill>
        </p:spPr>
        <p:txBody>
          <a:bodyPr vert="horz" lIns="180000" tIns="45720" rIns="18000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Click to edit Master title style</a:t>
            </a:r>
            <a:endParaRPr kumimoji="0" lang="en-GB" sz="28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2469807-7800-46E2-B0AC-551FF54C72BF}"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2469807-7800-46E2-B0AC-551FF54C72BF}"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Clr>
                <a:schemeClr val="accent6"/>
              </a:buClr>
              <a:buFont typeface="Wingdings" pitchFamily="2" charset="2"/>
              <a:buChar char="§"/>
              <a:defRPr>
                <a:solidFill>
                  <a:schemeClr val="tx1"/>
                </a:solidFill>
              </a:defRPr>
            </a:lvl1pPr>
            <a:lvl2pPr>
              <a:buClr>
                <a:schemeClr val="accent6"/>
              </a:buClr>
              <a:buFont typeface="Arial" pitchFamily="34" charset="0"/>
              <a:buChar cha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2469807-7800-46E2-B0AC-551FF54C72BF}"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2469807-7800-46E2-B0AC-551FF54C72BF}" type="slidenum">
              <a:rPr lang="en-GB" smtClean="0"/>
              <a:pPr/>
              <a:t>‹#›</a:t>
            </a:fld>
            <a:endParaRPr lang="en-GB" dirty="0"/>
          </a:p>
        </p:txBody>
      </p:sp>
      <p:sp>
        <p:nvSpPr>
          <p:cNvPr id="7" name="Title Placeholder 1"/>
          <p:cNvSpPr txBox="1">
            <a:spLocks/>
          </p:cNvSpPr>
          <p:nvPr userDrawn="1"/>
        </p:nvSpPr>
        <p:spPr>
          <a:xfrm>
            <a:off x="0" y="0"/>
            <a:ext cx="9144000" cy="764704"/>
          </a:xfrm>
          <a:prstGeom prst="rect">
            <a:avLst/>
          </a:prstGeom>
          <a:solidFill>
            <a:srgbClr val="000066"/>
          </a:solidFill>
        </p:spPr>
        <p:txBody>
          <a:bodyPr vert="horz" lIns="180000" tIns="45720" rIns="18000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GB" sz="2800" b="0" i="0" u="none" strike="noStrike" kern="1200" cap="none" spc="0" normalizeH="0" baseline="0" noProof="0" dirty="0">
              <a:ln>
                <a:noFill/>
              </a:ln>
              <a:solidFill>
                <a:schemeClr val="bg1"/>
              </a:solidFill>
              <a:effectLst/>
              <a:uLnTx/>
              <a:uFillTx/>
              <a:latin typeface="+mj-lt"/>
              <a:ea typeface="+mj-ea"/>
              <a:cs typeface="+mj-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2469807-7800-46E2-B0AC-551FF54C72BF}"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2469807-7800-46E2-B0AC-551FF54C72BF}"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2469807-7800-46E2-B0AC-551FF54C72BF}"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2469807-7800-46E2-B0AC-551FF54C72BF}"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2469807-7800-46E2-B0AC-551FF54C72BF}"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56698C-E7C3-4482-AA38-44EB00767016}" type="datetimeFigureOut">
              <a:rPr lang="en-GB" smtClean="0"/>
              <a:pPr/>
              <a:t>17/02/2016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2469807-7800-46E2-B0AC-551FF54C72BF}"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764704"/>
          </a:xfrm>
          <a:prstGeom prst="rect">
            <a:avLst/>
          </a:prstGeom>
          <a:solidFill>
            <a:srgbClr val="000099"/>
          </a:solidFill>
        </p:spPr>
        <p:txBody>
          <a:bodyPr vert="horz" lIns="180000" tIns="45720" rIns="18000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56698C-E7C3-4482-AA38-44EB00767016}" type="datetimeFigureOut">
              <a:rPr lang="en-GB" smtClean="0"/>
              <a:pPr/>
              <a:t>17/02/2016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469807-7800-46E2-B0AC-551FF54C72BF}" type="slidenum">
              <a:rPr lang="en-GB" smtClean="0"/>
              <a:pPr/>
              <a:t>‹#›</a:t>
            </a:fld>
            <a:endParaRPr lang="en-GB" dirty="0"/>
          </a:p>
        </p:txBody>
      </p:sp>
      <p:sp>
        <p:nvSpPr>
          <p:cNvPr id="7" name="Rectangle 6"/>
          <p:cNvSpPr/>
          <p:nvPr userDrawn="1"/>
        </p:nvSpPr>
        <p:spPr>
          <a:xfrm>
            <a:off x="0" y="764704"/>
            <a:ext cx="9144000" cy="216024"/>
          </a:xfrm>
          <a:prstGeom prst="rect">
            <a:avLst/>
          </a:prstGeom>
          <a:solidFill>
            <a:srgbClr val="AEB7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userDrawn="1"/>
        </p:nvSpPr>
        <p:spPr>
          <a:xfrm>
            <a:off x="0" y="6669360"/>
            <a:ext cx="9144000" cy="188640"/>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28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chemeClr val="accent6"/>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6"/>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284984"/>
            <a:ext cx="9144000" cy="3573016"/>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5" name="Group 14"/>
          <p:cNvGrpSpPr/>
          <p:nvPr/>
        </p:nvGrpSpPr>
        <p:grpSpPr>
          <a:xfrm>
            <a:off x="35496" y="1221109"/>
            <a:ext cx="9145016" cy="1847851"/>
            <a:chOff x="35496" y="1077093"/>
            <a:chExt cx="9145016" cy="1847851"/>
          </a:xfrm>
        </p:grpSpPr>
        <p:pic>
          <p:nvPicPr>
            <p:cNvPr id="7" name="Picture 4" descr="https://encrypted-tbn2.google.com/images?q=tbn:ANd9GcRHcrtpYEnNFGw-P8OgNFzBRRHIo4ums0Nps2B2Rf5cB6pGvuDN"/>
            <p:cNvPicPr>
              <a:picLocks noChangeAspect="1" noChangeArrowheads="1"/>
            </p:cNvPicPr>
            <p:nvPr/>
          </p:nvPicPr>
          <p:blipFill>
            <a:blip r:embed="rId2" cstate="print"/>
            <a:srcRect/>
            <a:stretch>
              <a:fillRect/>
            </a:stretch>
          </p:blipFill>
          <p:spPr bwMode="auto">
            <a:xfrm>
              <a:off x="5904656" y="1221109"/>
              <a:ext cx="3275856" cy="1703835"/>
            </a:xfrm>
            <a:prstGeom prst="rect">
              <a:avLst/>
            </a:prstGeom>
            <a:noFill/>
          </p:spPr>
        </p:pic>
        <p:pic>
          <p:nvPicPr>
            <p:cNvPr id="7172" name="Picture 4" descr="http://news.bbcimg.co.uk/media/images/62777000/jpg/_62777670__61136533_015097355-1.jpg"/>
            <p:cNvPicPr>
              <a:picLocks noChangeAspect="1" noChangeArrowheads="1"/>
            </p:cNvPicPr>
            <p:nvPr/>
          </p:nvPicPr>
          <p:blipFill>
            <a:blip r:embed="rId3" cstate="print"/>
            <a:srcRect/>
            <a:stretch>
              <a:fillRect/>
            </a:stretch>
          </p:blipFill>
          <p:spPr bwMode="auto">
            <a:xfrm>
              <a:off x="2432992" y="1296168"/>
              <a:ext cx="2895600" cy="1628776"/>
            </a:xfrm>
            <a:prstGeom prst="rect">
              <a:avLst/>
            </a:prstGeom>
            <a:noFill/>
          </p:spPr>
        </p:pic>
        <p:pic>
          <p:nvPicPr>
            <p:cNvPr id="7176" name="Picture 8" descr="https://encrypted-tbn3.gstatic.com/images?q=tbn:ANd9GcSbJA1ti2xnpUyA60QHGMoqOs43CyPvZXVp4NjittNwYiuKtu8Kzg"/>
            <p:cNvPicPr>
              <a:picLocks noChangeAspect="1" noChangeArrowheads="1"/>
            </p:cNvPicPr>
            <p:nvPr/>
          </p:nvPicPr>
          <p:blipFill>
            <a:blip r:embed="rId4" cstate="print"/>
            <a:srcRect/>
            <a:stretch>
              <a:fillRect/>
            </a:stretch>
          </p:blipFill>
          <p:spPr bwMode="auto">
            <a:xfrm>
              <a:off x="4877841" y="1077093"/>
              <a:ext cx="2466975" cy="1847851"/>
            </a:xfrm>
            <a:prstGeom prst="rect">
              <a:avLst/>
            </a:prstGeom>
            <a:noFill/>
          </p:spPr>
        </p:pic>
        <p:pic>
          <p:nvPicPr>
            <p:cNvPr id="1027" name="Picture 3"/>
            <p:cNvPicPr>
              <a:picLocks noChangeAspect="1" noChangeArrowheads="1"/>
            </p:cNvPicPr>
            <p:nvPr/>
          </p:nvPicPr>
          <p:blipFill>
            <a:blip r:embed="rId5" cstate="print"/>
            <a:srcRect l="2834" r="3650"/>
            <a:stretch>
              <a:fillRect/>
            </a:stretch>
          </p:blipFill>
          <p:spPr bwMode="auto">
            <a:xfrm>
              <a:off x="35496" y="1353889"/>
              <a:ext cx="2376264" cy="1571055"/>
            </a:xfrm>
            <a:prstGeom prst="rect">
              <a:avLst/>
            </a:prstGeom>
            <a:noFill/>
            <a:ln w="9525">
              <a:noFill/>
              <a:miter lim="800000"/>
              <a:headEnd/>
              <a:tailEnd/>
            </a:ln>
          </p:spPr>
        </p:pic>
      </p:grpSp>
      <p:sp>
        <p:nvSpPr>
          <p:cNvPr id="2" name="Title 1"/>
          <p:cNvSpPr>
            <a:spLocks noGrp="1"/>
          </p:cNvSpPr>
          <p:nvPr>
            <p:ph type="ctrTitle"/>
          </p:nvPr>
        </p:nvSpPr>
        <p:spPr>
          <a:xfrm>
            <a:off x="755576" y="3356992"/>
            <a:ext cx="7772400" cy="1902073"/>
          </a:xfrm>
          <a:noFill/>
        </p:spPr>
        <p:txBody>
          <a:bodyPr/>
          <a:lstStyle/>
          <a:p>
            <a:r>
              <a:rPr lang="en-GB" dirty="0" smtClean="0">
                <a:solidFill>
                  <a:srgbClr val="FF0000"/>
                </a:solidFill>
              </a:rPr>
              <a:t>Review of Universal Credit</a:t>
            </a:r>
            <a:endParaRPr lang="en-GB" dirty="0">
              <a:solidFill>
                <a:srgbClr val="FF0000"/>
              </a:solidFill>
            </a:endParaRPr>
          </a:p>
        </p:txBody>
      </p:sp>
      <p:sp>
        <p:nvSpPr>
          <p:cNvPr id="3" name="Subtitle 2"/>
          <p:cNvSpPr>
            <a:spLocks noGrp="1"/>
          </p:cNvSpPr>
          <p:nvPr>
            <p:ph type="subTitle" idx="1"/>
          </p:nvPr>
        </p:nvSpPr>
        <p:spPr>
          <a:xfrm>
            <a:off x="2127176" y="5107632"/>
            <a:ext cx="6400800" cy="841648"/>
          </a:xfrm>
        </p:spPr>
        <p:txBody>
          <a:bodyPr>
            <a:normAutofit/>
          </a:bodyPr>
          <a:lstStyle/>
          <a:p>
            <a:pPr algn="r"/>
            <a:r>
              <a:rPr lang="en-GB" sz="1800" dirty="0" smtClean="0"/>
              <a:t>Veronica Marshall</a:t>
            </a:r>
          </a:p>
          <a:p>
            <a:pPr algn="r"/>
            <a:r>
              <a:rPr lang="en-GB" sz="1800" dirty="0" smtClean="0"/>
              <a:t>18 February 2016</a:t>
            </a:r>
            <a:endParaRPr lang="en-GB" sz="1800" dirty="0"/>
          </a:p>
        </p:txBody>
      </p:sp>
      <p:sp>
        <p:nvSpPr>
          <p:cNvPr id="5" name="Rectangle 4"/>
          <p:cNvSpPr/>
          <p:nvPr/>
        </p:nvSpPr>
        <p:spPr>
          <a:xfrm>
            <a:off x="0" y="-27384"/>
            <a:ext cx="9144000" cy="1224136"/>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0" y="1196752"/>
            <a:ext cx="9144000" cy="341040"/>
          </a:xfrm>
          <a:prstGeom prst="rect">
            <a:avLst/>
          </a:prstGeom>
          <a:solidFill>
            <a:srgbClr val="AEB7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p:cNvSpPr/>
          <p:nvPr/>
        </p:nvSpPr>
        <p:spPr>
          <a:xfrm>
            <a:off x="0" y="3068960"/>
            <a:ext cx="9144000" cy="21602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Universal Credit aims</a:t>
            </a:r>
            <a:endParaRPr lang="en-GB" dirty="0"/>
          </a:p>
        </p:txBody>
      </p:sp>
      <p:sp>
        <p:nvSpPr>
          <p:cNvPr id="9" name="Rectangle 8"/>
          <p:cNvSpPr/>
          <p:nvPr/>
        </p:nvSpPr>
        <p:spPr>
          <a:xfrm>
            <a:off x="1475656" y="1353021"/>
            <a:ext cx="1008112" cy="600067"/>
          </a:xfrm>
          <a:prstGeom prst="rect">
            <a:avLst/>
          </a:prstGeom>
          <a:solidFill>
            <a:srgbClr val="C82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bg1"/>
                </a:solidFill>
              </a:rPr>
              <a:t>New </a:t>
            </a:r>
          </a:p>
          <a:p>
            <a:pPr algn="ctr"/>
            <a:r>
              <a:rPr lang="en-GB" sz="1200" b="1" dirty="0" smtClean="0">
                <a:solidFill>
                  <a:schemeClr val="bg1"/>
                </a:solidFill>
              </a:rPr>
              <a:t>claims</a:t>
            </a:r>
            <a:endParaRPr lang="en-GB" sz="1200" b="1" dirty="0">
              <a:solidFill>
                <a:schemeClr val="bg1"/>
              </a:solidFill>
            </a:endParaRPr>
          </a:p>
        </p:txBody>
      </p:sp>
      <p:sp>
        <p:nvSpPr>
          <p:cNvPr id="10" name="Rectangle 9"/>
          <p:cNvSpPr/>
          <p:nvPr/>
        </p:nvSpPr>
        <p:spPr>
          <a:xfrm>
            <a:off x="2519772" y="1353021"/>
            <a:ext cx="1008112" cy="600067"/>
          </a:xfrm>
          <a:prstGeom prst="rect">
            <a:avLst/>
          </a:prstGeom>
          <a:solidFill>
            <a:srgbClr val="C82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bg1"/>
                </a:solidFill>
              </a:rPr>
              <a:t>Claimant</a:t>
            </a:r>
          </a:p>
          <a:p>
            <a:pPr algn="ctr"/>
            <a:r>
              <a:rPr lang="en-GB" sz="1200" b="1" dirty="0" smtClean="0">
                <a:solidFill>
                  <a:schemeClr val="bg1"/>
                </a:solidFill>
              </a:rPr>
              <a:t>culture</a:t>
            </a:r>
            <a:endParaRPr lang="en-GB" sz="1200" b="1" dirty="0">
              <a:solidFill>
                <a:schemeClr val="bg1"/>
              </a:solidFill>
            </a:endParaRPr>
          </a:p>
        </p:txBody>
      </p:sp>
      <p:sp>
        <p:nvSpPr>
          <p:cNvPr id="11" name="Rectangle 10"/>
          <p:cNvSpPr/>
          <p:nvPr/>
        </p:nvSpPr>
        <p:spPr>
          <a:xfrm>
            <a:off x="3563888" y="1353021"/>
            <a:ext cx="1008112" cy="600067"/>
          </a:xfrm>
          <a:prstGeom prst="rect">
            <a:avLst/>
          </a:prstGeom>
          <a:solidFill>
            <a:srgbClr val="C82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bg1"/>
                </a:solidFill>
              </a:rPr>
              <a:t>Claimant</a:t>
            </a:r>
          </a:p>
          <a:p>
            <a:pPr algn="ctr"/>
            <a:r>
              <a:rPr lang="en-GB" sz="1200" b="1" dirty="0" smtClean="0">
                <a:solidFill>
                  <a:schemeClr val="bg1"/>
                </a:solidFill>
              </a:rPr>
              <a:t>obligations</a:t>
            </a:r>
            <a:endParaRPr lang="en-GB" sz="1200" b="1" dirty="0">
              <a:solidFill>
                <a:schemeClr val="bg1"/>
              </a:solidFill>
            </a:endParaRPr>
          </a:p>
        </p:txBody>
      </p:sp>
      <p:sp>
        <p:nvSpPr>
          <p:cNvPr id="12" name="Rectangle 11"/>
          <p:cNvSpPr/>
          <p:nvPr/>
        </p:nvSpPr>
        <p:spPr>
          <a:xfrm>
            <a:off x="4608004" y="1353021"/>
            <a:ext cx="1008112" cy="600067"/>
          </a:xfrm>
          <a:prstGeom prst="rect">
            <a:avLst/>
          </a:prstGeom>
          <a:solidFill>
            <a:srgbClr val="C82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bg1"/>
                </a:solidFill>
              </a:rPr>
              <a:t>Work</a:t>
            </a:r>
          </a:p>
          <a:p>
            <a:pPr algn="ctr"/>
            <a:r>
              <a:rPr lang="en-GB" sz="1200" b="1" dirty="0" smtClean="0">
                <a:solidFill>
                  <a:schemeClr val="bg1"/>
                </a:solidFill>
              </a:rPr>
              <a:t>support</a:t>
            </a:r>
            <a:endParaRPr lang="en-GB" sz="1200" b="1" dirty="0">
              <a:solidFill>
                <a:schemeClr val="bg1"/>
              </a:solidFill>
            </a:endParaRPr>
          </a:p>
        </p:txBody>
      </p:sp>
      <p:sp>
        <p:nvSpPr>
          <p:cNvPr id="13" name="Rectangle 12"/>
          <p:cNvSpPr/>
          <p:nvPr/>
        </p:nvSpPr>
        <p:spPr>
          <a:xfrm>
            <a:off x="5652120" y="1353021"/>
            <a:ext cx="1008112" cy="600067"/>
          </a:xfrm>
          <a:prstGeom prst="rect">
            <a:avLst/>
          </a:prstGeom>
          <a:solidFill>
            <a:srgbClr val="C82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bg1"/>
                </a:solidFill>
              </a:rPr>
              <a:t>Incentives</a:t>
            </a:r>
            <a:endParaRPr lang="en-GB" sz="1200" b="1" dirty="0">
              <a:solidFill>
                <a:schemeClr val="bg1"/>
              </a:solidFill>
            </a:endParaRPr>
          </a:p>
        </p:txBody>
      </p:sp>
      <p:sp>
        <p:nvSpPr>
          <p:cNvPr id="14" name="Rectangle 13"/>
          <p:cNvSpPr/>
          <p:nvPr/>
        </p:nvSpPr>
        <p:spPr>
          <a:xfrm>
            <a:off x="6696236" y="1353021"/>
            <a:ext cx="1008112" cy="600067"/>
          </a:xfrm>
          <a:prstGeom prst="rect">
            <a:avLst/>
          </a:prstGeom>
          <a:solidFill>
            <a:srgbClr val="C82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bg1"/>
                </a:solidFill>
              </a:rPr>
              <a:t>Changes in</a:t>
            </a:r>
          </a:p>
          <a:p>
            <a:pPr algn="ctr"/>
            <a:r>
              <a:rPr lang="en-GB" sz="1200" b="1" dirty="0" smtClean="0">
                <a:solidFill>
                  <a:schemeClr val="bg1"/>
                </a:solidFill>
              </a:rPr>
              <a:t>earnings</a:t>
            </a:r>
            <a:endParaRPr lang="en-GB" sz="1200" b="1" dirty="0">
              <a:solidFill>
                <a:schemeClr val="bg1"/>
              </a:solidFill>
            </a:endParaRPr>
          </a:p>
        </p:txBody>
      </p:sp>
      <p:sp>
        <p:nvSpPr>
          <p:cNvPr id="15" name="Pentagon 14"/>
          <p:cNvSpPr/>
          <p:nvPr/>
        </p:nvSpPr>
        <p:spPr>
          <a:xfrm>
            <a:off x="7740352" y="1353021"/>
            <a:ext cx="1008112" cy="600067"/>
          </a:xfrm>
          <a:prstGeom prst="homePlate">
            <a:avLst/>
          </a:prstGeom>
          <a:solidFill>
            <a:srgbClr val="C82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bg1"/>
                </a:solidFill>
              </a:rPr>
              <a:t>Other changes</a:t>
            </a:r>
            <a:endParaRPr lang="en-GB" sz="1200" b="1" dirty="0">
              <a:solidFill>
                <a:schemeClr val="bg1"/>
              </a:solidFill>
            </a:endParaRPr>
          </a:p>
        </p:txBody>
      </p:sp>
      <p:sp>
        <p:nvSpPr>
          <p:cNvPr id="16" name="Rectangle 15"/>
          <p:cNvSpPr/>
          <p:nvPr/>
        </p:nvSpPr>
        <p:spPr>
          <a:xfrm>
            <a:off x="395536" y="1344637"/>
            <a:ext cx="1008112" cy="600067"/>
          </a:xfrm>
          <a:prstGeom prst="rect">
            <a:avLst/>
          </a:prstGeom>
          <a:solidFill>
            <a:srgbClr val="C82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dirty="0" smtClean="0">
                <a:solidFill>
                  <a:schemeClr val="bg1"/>
                </a:solidFill>
              </a:rPr>
              <a:t>Claimant journey</a:t>
            </a:r>
            <a:endParaRPr lang="en-GB" sz="1400" b="1" dirty="0">
              <a:solidFill>
                <a:schemeClr val="bg1"/>
              </a:solidFill>
            </a:endParaRPr>
          </a:p>
        </p:txBody>
      </p:sp>
      <p:sp>
        <p:nvSpPr>
          <p:cNvPr id="17" name="Rectangle 16"/>
          <p:cNvSpPr/>
          <p:nvPr/>
        </p:nvSpPr>
        <p:spPr>
          <a:xfrm>
            <a:off x="1475656" y="2025096"/>
            <a:ext cx="1008112" cy="1800200"/>
          </a:xfrm>
          <a:prstGeom prst="rect">
            <a:avLst/>
          </a:prstGeom>
          <a:solidFill>
            <a:srgbClr val="F8F0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Simplify benefits and reduce</a:t>
            </a:r>
          </a:p>
          <a:p>
            <a:r>
              <a:rPr lang="en-GB" sz="1000" dirty="0" smtClean="0">
                <a:solidFill>
                  <a:schemeClr val="accent2">
                    <a:lumMod val="50000"/>
                  </a:schemeClr>
                </a:solidFill>
              </a:rPr>
              <a:t>confusion</a:t>
            </a:r>
          </a:p>
          <a:p>
            <a:endParaRPr lang="en-GB" sz="1000" dirty="0" smtClean="0">
              <a:solidFill>
                <a:schemeClr val="accent2">
                  <a:lumMod val="50000"/>
                </a:schemeClr>
              </a:solidFill>
            </a:endParaRPr>
          </a:p>
          <a:p>
            <a:r>
              <a:rPr lang="en-GB" sz="1000" dirty="0" smtClean="0">
                <a:solidFill>
                  <a:schemeClr val="accent2">
                    <a:lumMod val="50000"/>
                  </a:schemeClr>
                </a:solidFill>
              </a:rPr>
              <a:t>Reduce the need to make new</a:t>
            </a:r>
          </a:p>
          <a:p>
            <a:r>
              <a:rPr lang="en-GB" sz="1000" dirty="0" smtClean="0">
                <a:solidFill>
                  <a:schemeClr val="accent2">
                    <a:lumMod val="50000"/>
                  </a:schemeClr>
                </a:solidFill>
              </a:rPr>
              <a:t>claims when circumstances change</a:t>
            </a:r>
            <a:endParaRPr lang="en-GB" sz="1000" dirty="0">
              <a:solidFill>
                <a:schemeClr val="accent2">
                  <a:lumMod val="50000"/>
                </a:schemeClr>
              </a:solidFill>
            </a:endParaRPr>
          </a:p>
        </p:txBody>
      </p:sp>
      <p:sp>
        <p:nvSpPr>
          <p:cNvPr id="18" name="Rectangle 17"/>
          <p:cNvSpPr/>
          <p:nvPr/>
        </p:nvSpPr>
        <p:spPr>
          <a:xfrm>
            <a:off x="2519772" y="2025096"/>
            <a:ext cx="1008112" cy="1800200"/>
          </a:xfrm>
          <a:prstGeom prst="rect">
            <a:avLst/>
          </a:prstGeom>
          <a:solidFill>
            <a:srgbClr val="F8F0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Encourage responsibility for</a:t>
            </a:r>
          </a:p>
          <a:p>
            <a:r>
              <a:rPr lang="en-GB" sz="1000" dirty="0" smtClean="0">
                <a:solidFill>
                  <a:schemeClr val="accent2">
                    <a:lumMod val="50000"/>
                  </a:schemeClr>
                </a:solidFill>
              </a:rPr>
              <a:t>managing household budgets</a:t>
            </a:r>
          </a:p>
          <a:p>
            <a:r>
              <a:rPr lang="en-GB" sz="1000" dirty="0" smtClean="0">
                <a:solidFill>
                  <a:schemeClr val="accent2">
                    <a:lumMod val="50000"/>
                  </a:schemeClr>
                </a:solidFill>
              </a:rPr>
              <a:t>Reduce welfare dependency</a:t>
            </a:r>
            <a:endParaRPr lang="en-GB" sz="1000" dirty="0">
              <a:solidFill>
                <a:schemeClr val="accent2">
                  <a:lumMod val="50000"/>
                </a:schemeClr>
              </a:solidFill>
            </a:endParaRPr>
          </a:p>
        </p:txBody>
      </p:sp>
      <p:sp>
        <p:nvSpPr>
          <p:cNvPr id="19" name="Rectangle 18"/>
          <p:cNvSpPr/>
          <p:nvPr/>
        </p:nvSpPr>
        <p:spPr>
          <a:xfrm>
            <a:off x="3563888" y="2025096"/>
            <a:ext cx="1008112" cy="1800200"/>
          </a:xfrm>
          <a:prstGeom prst="rect">
            <a:avLst/>
          </a:prstGeom>
          <a:solidFill>
            <a:srgbClr val="F8F0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Increase job search skills and</a:t>
            </a:r>
          </a:p>
          <a:p>
            <a:r>
              <a:rPr lang="en-GB" sz="1000" dirty="0" smtClean="0">
                <a:solidFill>
                  <a:schemeClr val="accent2">
                    <a:lumMod val="50000"/>
                  </a:schemeClr>
                </a:solidFill>
              </a:rPr>
              <a:t>preparation for work</a:t>
            </a:r>
            <a:endParaRPr lang="en-GB" sz="1000" dirty="0">
              <a:solidFill>
                <a:schemeClr val="accent2">
                  <a:lumMod val="50000"/>
                </a:schemeClr>
              </a:solidFill>
            </a:endParaRPr>
          </a:p>
        </p:txBody>
      </p:sp>
      <p:sp>
        <p:nvSpPr>
          <p:cNvPr id="20" name="Rectangle 19"/>
          <p:cNvSpPr/>
          <p:nvPr/>
        </p:nvSpPr>
        <p:spPr>
          <a:xfrm>
            <a:off x="4608004" y="2025096"/>
            <a:ext cx="1008112" cy="1800200"/>
          </a:xfrm>
          <a:prstGeom prst="rect">
            <a:avLst/>
          </a:prstGeom>
          <a:solidFill>
            <a:srgbClr val="F8F0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Tie support more clearly to</a:t>
            </a:r>
          </a:p>
          <a:p>
            <a:r>
              <a:rPr lang="en-GB" sz="1000" dirty="0" smtClean="0">
                <a:solidFill>
                  <a:schemeClr val="accent2">
                    <a:lumMod val="50000"/>
                  </a:schemeClr>
                </a:solidFill>
              </a:rPr>
              <a:t>conditions and incentives</a:t>
            </a:r>
            <a:endParaRPr lang="en-GB" sz="1000" dirty="0">
              <a:solidFill>
                <a:schemeClr val="accent2">
                  <a:lumMod val="50000"/>
                </a:schemeClr>
              </a:solidFill>
            </a:endParaRPr>
          </a:p>
        </p:txBody>
      </p:sp>
      <p:sp>
        <p:nvSpPr>
          <p:cNvPr id="21" name="Rectangle 20"/>
          <p:cNvSpPr/>
          <p:nvPr/>
        </p:nvSpPr>
        <p:spPr>
          <a:xfrm>
            <a:off x="5652120" y="2025096"/>
            <a:ext cx="1008112" cy="1800200"/>
          </a:xfrm>
          <a:prstGeom prst="rect">
            <a:avLst/>
          </a:prstGeom>
          <a:solidFill>
            <a:srgbClr val="F8F0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Improve and make clearer the</a:t>
            </a:r>
          </a:p>
          <a:p>
            <a:r>
              <a:rPr lang="en-GB" sz="1000" dirty="0" smtClean="0">
                <a:solidFill>
                  <a:schemeClr val="accent2">
                    <a:lumMod val="50000"/>
                  </a:schemeClr>
                </a:solidFill>
              </a:rPr>
              <a:t>incentives to work</a:t>
            </a:r>
            <a:endParaRPr lang="en-GB" sz="1000" dirty="0">
              <a:solidFill>
                <a:schemeClr val="accent2">
                  <a:lumMod val="50000"/>
                </a:schemeClr>
              </a:solidFill>
            </a:endParaRPr>
          </a:p>
        </p:txBody>
      </p:sp>
      <p:sp>
        <p:nvSpPr>
          <p:cNvPr id="22" name="Rectangle 21"/>
          <p:cNvSpPr/>
          <p:nvPr/>
        </p:nvSpPr>
        <p:spPr>
          <a:xfrm>
            <a:off x="6696236" y="2025096"/>
            <a:ext cx="1008112" cy="1800200"/>
          </a:xfrm>
          <a:prstGeom prst="rect">
            <a:avLst/>
          </a:prstGeom>
          <a:solidFill>
            <a:srgbClr val="F8F0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Remove burden of closing and</a:t>
            </a:r>
          </a:p>
          <a:p>
            <a:r>
              <a:rPr lang="en-GB" sz="1000" dirty="0" smtClean="0">
                <a:solidFill>
                  <a:schemeClr val="accent2">
                    <a:lumMod val="50000"/>
                  </a:schemeClr>
                </a:solidFill>
              </a:rPr>
              <a:t>reopening claims when moving</a:t>
            </a:r>
          </a:p>
          <a:p>
            <a:r>
              <a:rPr lang="en-GB" sz="1000" dirty="0" smtClean="0">
                <a:solidFill>
                  <a:schemeClr val="accent2">
                    <a:lumMod val="50000"/>
                  </a:schemeClr>
                </a:solidFill>
              </a:rPr>
              <a:t>into work or reporting changes in</a:t>
            </a:r>
          </a:p>
          <a:p>
            <a:r>
              <a:rPr lang="en-GB" sz="1000" dirty="0" smtClean="0">
                <a:solidFill>
                  <a:schemeClr val="accent2">
                    <a:lumMod val="50000"/>
                  </a:schemeClr>
                </a:solidFill>
              </a:rPr>
              <a:t>earned income</a:t>
            </a:r>
            <a:endParaRPr lang="en-GB" sz="1000" dirty="0">
              <a:solidFill>
                <a:schemeClr val="accent2">
                  <a:lumMod val="50000"/>
                </a:schemeClr>
              </a:solidFill>
            </a:endParaRPr>
          </a:p>
        </p:txBody>
      </p:sp>
      <p:sp>
        <p:nvSpPr>
          <p:cNvPr id="23" name="Rectangle 22"/>
          <p:cNvSpPr/>
          <p:nvPr/>
        </p:nvSpPr>
        <p:spPr>
          <a:xfrm>
            <a:off x="7740352" y="2025096"/>
            <a:ext cx="1008112" cy="1800200"/>
          </a:xfrm>
          <a:prstGeom prst="rect">
            <a:avLst/>
          </a:prstGeom>
          <a:solidFill>
            <a:srgbClr val="F8F0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Simplify and improve reporting of</a:t>
            </a:r>
          </a:p>
          <a:p>
            <a:r>
              <a:rPr lang="en-GB" sz="1000" dirty="0" smtClean="0">
                <a:solidFill>
                  <a:schemeClr val="accent2">
                    <a:lumMod val="50000"/>
                  </a:schemeClr>
                </a:solidFill>
              </a:rPr>
              <a:t>changes in circumstances</a:t>
            </a:r>
            <a:endParaRPr lang="en-GB" sz="1000" dirty="0">
              <a:solidFill>
                <a:schemeClr val="accent2">
                  <a:lumMod val="50000"/>
                </a:schemeClr>
              </a:solidFill>
            </a:endParaRPr>
          </a:p>
        </p:txBody>
      </p:sp>
      <p:sp>
        <p:nvSpPr>
          <p:cNvPr id="24" name="Rectangle 23"/>
          <p:cNvSpPr/>
          <p:nvPr/>
        </p:nvSpPr>
        <p:spPr>
          <a:xfrm>
            <a:off x="1475656" y="3897303"/>
            <a:ext cx="1008112" cy="2268000"/>
          </a:xfrm>
          <a:prstGeom prst="rect">
            <a:avLst/>
          </a:prstGeom>
          <a:solidFill>
            <a:srgbClr val="F1E0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Consolidates six working-age benefits</a:t>
            </a:r>
          </a:p>
          <a:p>
            <a:r>
              <a:rPr lang="en-GB" sz="1000" dirty="0" smtClean="0">
                <a:solidFill>
                  <a:schemeClr val="accent2">
                    <a:lumMod val="50000"/>
                  </a:schemeClr>
                </a:solidFill>
              </a:rPr>
              <a:t>into one</a:t>
            </a:r>
          </a:p>
          <a:p>
            <a:endParaRPr lang="en-GB" sz="1000" dirty="0" smtClean="0">
              <a:solidFill>
                <a:schemeClr val="accent2">
                  <a:lumMod val="50000"/>
                </a:schemeClr>
              </a:solidFill>
            </a:endParaRPr>
          </a:p>
          <a:p>
            <a:r>
              <a:rPr lang="en-GB" sz="1000" dirty="0" smtClean="0">
                <a:solidFill>
                  <a:schemeClr val="accent2">
                    <a:lumMod val="50000"/>
                  </a:schemeClr>
                </a:solidFill>
              </a:rPr>
              <a:t>Aims for 80 per cent of claims</a:t>
            </a:r>
          </a:p>
          <a:p>
            <a:r>
              <a:rPr lang="en-GB" sz="1000" dirty="0" smtClean="0">
                <a:solidFill>
                  <a:schemeClr val="accent2">
                    <a:lumMod val="50000"/>
                  </a:schemeClr>
                </a:solidFill>
              </a:rPr>
              <a:t>made online</a:t>
            </a:r>
            <a:endParaRPr lang="en-GB" sz="1000" dirty="0">
              <a:solidFill>
                <a:schemeClr val="accent2">
                  <a:lumMod val="50000"/>
                </a:schemeClr>
              </a:solidFill>
            </a:endParaRPr>
          </a:p>
        </p:txBody>
      </p:sp>
      <p:sp>
        <p:nvSpPr>
          <p:cNvPr id="25" name="Rectangle 24"/>
          <p:cNvSpPr/>
          <p:nvPr/>
        </p:nvSpPr>
        <p:spPr>
          <a:xfrm>
            <a:off x="2519772" y="3897303"/>
            <a:ext cx="1008112" cy="2268000"/>
          </a:xfrm>
          <a:prstGeom prst="rect">
            <a:avLst/>
          </a:prstGeom>
          <a:solidFill>
            <a:srgbClr val="F1E0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Makes a single monthly payment</a:t>
            </a:r>
          </a:p>
          <a:p>
            <a:r>
              <a:rPr lang="en-GB" sz="1000" dirty="0" smtClean="0">
                <a:solidFill>
                  <a:schemeClr val="accent2">
                    <a:lumMod val="50000"/>
                  </a:schemeClr>
                </a:solidFill>
              </a:rPr>
              <a:t>directly to claimant (rather than,</a:t>
            </a:r>
          </a:p>
          <a:p>
            <a:r>
              <a:rPr lang="en-GB" sz="1000" dirty="0" smtClean="0">
                <a:solidFill>
                  <a:schemeClr val="accent2">
                    <a:lumMod val="50000"/>
                  </a:schemeClr>
                </a:solidFill>
              </a:rPr>
              <a:t>for example, the landlord)</a:t>
            </a:r>
            <a:endParaRPr lang="en-GB" sz="1000" dirty="0">
              <a:solidFill>
                <a:schemeClr val="accent2">
                  <a:lumMod val="50000"/>
                </a:schemeClr>
              </a:solidFill>
            </a:endParaRPr>
          </a:p>
        </p:txBody>
      </p:sp>
      <p:sp>
        <p:nvSpPr>
          <p:cNvPr id="26" name="Rectangle 25"/>
          <p:cNvSpPr/>
          <p:nvPr/>
        </p:nvSpPr>
        <p:spPr>
          <a:xfrm>
            <a:off x="3563888" y="3897303"/>
            <a:ext cx="1008112" cy="2268000"/>
          </a:xfrm>
          <a:prstGeom prst="rect">
            <a:avLst/>
          </a:prstGeom>
          <a:solidFill>
            <a:srgbClr val="F1E0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Increases job search through</a:t>
            </a:r>
          </a:p>
          <a:p>
            <a:r>
              <a:rPr lang="en-GB" sz="1000" dirty="0" smtClean="0">
                <a:solidFill>
                  <a:schemeClr val="accent2">
                    <a:lumMod val="50000"/>
                  </a:schemeClr>
                </a:solidFill>
              </a:rPr>
              <a:t>‘claimant commitment’</a:t>
            </a:r>
          </a:p>
          <a:p>
            <a:endParaRPr lang="en-GB" sz="1000" dirty="0" smtClean="0">
              <a:solidFill>
                <a:schemeClr val="accent2">
                  <a:lumMod val="50000"/>
                </a:schemeClr>
              </a:solidFill>
            </a:endParaRPr>
          </a:p>
          <a:p>
            <a:r>
              <a:rPr lang="en-GB" sz="1000" dirty="0" smtClean="0">
                <a:solidFill>
                  <a:schemeClr val="accent2">
                    <a:lumMod val="50000"/>
                  </a:schemeClr>
                </a:solidFill>
              </a:rPr>
              <a:t>Extends work search conditions to</a:t>
            </a:r>
          </a:p>
          <a:p>
            <a:r>
              <a:rPr lang="en-GB" sz="1000" dirty="0" smtClean="0">
                <a:solidFill>
                  <a:schemeClr val="accent2">
                    <a:lumMod val="50000"/>
                  </a:schemeClr>
                </a:solidFill>
              </a:rPr>
              <a:t>claimants in work</a:t>
            </a:r>
            <a:endParaRPr lang="en-GB" sz="1000" dirty="0">
              <a:solidFill>
                <a:schemeClr val="accent2">
                  <a:lumMod val="50000"/>
                </a:schemeClr>
              </a:solidFill>
            </a:endParaRPr>
          </a:p>
        </p:txBody>
      </p:sp>
      <p:sp>
        <p:nvSpPr>
          <p:cNvPr id="27" name="Rectangle 26"/>
          <p:cNvSpPr/>
          <p:nvPr/>
        </p:nvSpPr>
        <p:spPr>
          <a:xfrm>
            <a:off x="4608004" y="3897303"/>
            <a:ext cx="1008112" cy="2268000"/>
          </a:xfrm>
          <a:prstGeom prst="rect">
            <a:avLst/>
          </a:prstGeom>
          <a:solidFill>
            <a:srgbClr val="F1E0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Clarifies how sanction regime relates</a:t>
            </a:r>
          </a:p>
          <a:p>
            <a:r>
              <a:rPr lang="en-GB" sz="1000" dirty="0" smtClean="0">
                <a:solidFill>
                  <a:schemeClr val="accent2">
                    <a:lumMod val="50000"/>
                  </a:schemeClr>
                </a:solidFill>
              </a:rPr>
              <a:t>to conditions</a:t>
            </a:r>
          </a:p>
          <a:p>
            <a:endParaRPr lang="en-GB" sz="1000" dirty="0" smtClean="0">
              <a:solidFill>
                <a:schemeClr val="accent2">
                  <a:lumMod val="50000"/>
                </a:schemeClr>
              </a:solidFill>
            </a:endParaRPr>
          </a:p>
          <a:p>
            <a:r>
              <a:rPr lang="en-GB" sz="1000" dirty="0" smtClean="0">
                <a:solidFill>
                  <a:schemeClr val="accent2">
                    <a:lumMod val="50000"/>
                  </a:schemeClr>
                </a:solidFill>
              </a:rPr>
              <a:t>Links to record of search on new</a:t>
            </a:r>
          </a:p>
          <a:p>
            <a:r>
              <a:rPr lang="en-GB" sz="1000" dirty="0" smtClean="0">
                <a:solidFill>
                  <a:schemeClr val="accent2">
                    <a:lumMod val="50000"/>
                  </a:schemeClr>
                </a:solidFill>
              </a:rPr>
              <a:t>Universal </a:t>
            </a:r>
            <a:r>
              <a:rPr lang="en-GB" sz="1000" dirty="0" err="1" smtClean="0">
                <a:solidFill>
                  <a:schemeClr val="accent2">
                    <a:lumMod val="50000"/>
                  </a:schemeClr>
                </a:solidFill>
              </a:rPr>
              <a:t>Jobmatch</a:t>
            </a:r>
            <a:r>
              <a:rPr lang="en-GB" sz="1000" dirty="0" smtClean="0">
                <a:solidFill>
                  <a:schemeClr val="accent2">
                    <a:lumMod val="50000"/>
                  </a:schemeClr>
                </a:solidFill>
              </a:rPr>
              <a:t> system</a:t>
            </a:r>
            <a:endParaRPr lang="en-GB" sz="1000" dirty="0">
              <a:solidFill>
                <a:schemeClr val="accent2">
                  <a:lumMod val="50000"/>
                </a:schemeClr>
              </a:solidFill>
            </a:endParaRPr>
          </a:p>
        </p:txBody>
      </p:sp>
      <p:sp>
        <p:nvSpPr>
          <p:cNvPr id="28" name="Rectangle 27"/>
          <p:cNvSpPr/>
          <p:nvPr/>
        </p:nvSpPr>
        <p:spPr>
          <a:xfrm>
            <a:off x="5652120" y="3897304"/>
            <a:ext cx="1008112" cy="2268000"/>
          </a:xfrm>
          <a:prstGeom prst="rect">
            <a:avLst/>
          </a:prstGeom>
          <a:solidFill>
            <a:srgbClr val="F1E0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Limits benefits withdrawal rate to</a:t>
            </a:r>
          </a:p>
          <a:p>
            <a:r>
              <a:rPr lang="en-GB" sz="1000" dirty="0" smtClean="0">
                <a:solidFill>
                  <a:schemeClr val="accent2">
                    <a:lumMod val="50000"/>
                  </a:schemeClr>
                </a:solidFill>
              </a:rPr>
              <a:t>65 per cent of increase in income</a:t>
            </a:r>
          </a:p>
          <a:p>
            <a:endParaRPr lang="en-GB" sz="1000" dirty="0" smtClean="0">
              <a:solidFill>
                <a:schemeClr val="accent2">
                  <a:lumMod val="50000"/>
                </a:schemeClr>
              </a:solidFill>
            </a:endParaRPr>
          </a:p>
          <a:p>
            <a:r>
              <a:rPr lang="en-GB" sz="1000" dirty="0" smtClean="0">
                <a:solidFill>
                  <a:schemeClr val="accent2">
                    <a:lumMod val="50000"/>
                  </a:schemeClr>
                </a:solidFill>
              </a:rPr>
              <a:t>Increases some disregards</a:t>
            </a:r>
          </a:p>
          <a:p>
            <a:endParaRPr lang="en-GB" sz="1000" dirty="0" smtClean="0">
              <a:solidFill>
                <a:schemeClr val="accent2">
                  <a:lumMod val="50000"/>
                </a:schemeClr>
              </a:solidFill>
            </a:endParaRPr>
          </a:p>
          <a:p>
            <a:r>
              <a:rPr lang="en-GB" sz="1000" dirty="0" smtClean="0">
                <a:solidFill>
                  <a:schemeClr val="accent2">
                    <a:lumMod val="50000"/>
                  </a:schemeClr>
                </a:solidFill>
              </a:rPr>
              <a:t>Clarifies ‘better off’ calculations</a:t>
            </a:r>
            <a:endParaRPr lang="en-GB" sz="1000" dirty="0">
              <a:solidFill>
                <a:schemeClr val="accent2">
                  <a:lumMod val="50000"/>
                </a:schemeClr>
              </a:solidFill>
            </a:endParaRPr>
          </a:p>
        </p:txBody>
      </p:sp>
      <p:sp>
        <p:nvSpPr>
          <p:cNvPr id="29" name="Rectangle 28"/>
          <p:cNvSpPr/>
          <p:nvPr/>
        </p:nvSpPr>
        <p:spPr>
          <a:xfrm>
            <a:off x="6696236" y="3897303"/>
            <a:ext cx="1008112" cy="2268000"/>
          </a:xfrm>
          <a:prstGeom prst="rect">
            <a:avLst/>
          </a:prstGeom>
          <a:solidFill>
            <a:srgbClr val="F1E0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Updates earnings automatically using</a:t>
            </a:r>
          </a:p>
          <a:p>
            <a:r>
              <a:rPr lang="en-GB" sz="1000" dirty="0" smtClean="0">
                <a:solidFill>
                  <a:schemeClr val="accent2">
                    <a:lumMod val="50000"/>
                  </a:schemeClr>
                </a:solidFill>
              </a:rPr>
              <a:t>real time information (RTI)</a:t>
            </a:r>
          </a:p>
          <a:p>
            <a:endParaRPr lang="en-GB" sz="1000" dirty="0" smtClean="0">
              <a:solidFill>
                <a:schemeClr val="accent2">
                  <a:lumMod val="50000"/>
                </a:schemeClr>
              </a:solidFill>
            </a:endParaRPr>
          </a:p>
          <a:p>
            <a:r>
              <a:rPr lang="en-GB" sz="1000" dirty="0" smtClean="0">
                <a:solidFill>
                  <a:schemeClr val="accent2">
                    <a:lumMod val="50000"/>
                  </a:schemeClr>
                </a:solidFill>
              </a:rPr>
              <a:t>Claimants update self-employed</a:t>
            </a:r>
          </a:p>
          <a:p>
            <a:r>
              <a:rPr lang="en-GB" sz="1000" dirty="0" smtClean="0">
                <a:solidFill>
                  <a:schemeClr val="accent2">
                    <a:lumMod val="50000"/>
                  </a:schemeClr>
                </a:solidFill>
              </a:rPr>
              <a:t>income themselves online</a:t>
            </a:r>
            <a:endParaRPr lang="en-GB" sz="1000" dirty="0">
              <a:solidFill>
                <a:schemeClr val="accent2">
                  <a:lumMod val="50000"/>
                </a:schemeClr>
              </a:solidFill>
            </a:endParaRPr>
          </a:p>
        </p:txBody>
      </p:sp>
      <p:sp>
        <p:nvSpPr>
          <p:cNvPr id="30" name="Rectangle 29"/>
          <p:cNvSpPr/>
          <p:nvPr/>
        </p:nvSpPr>
        <p:spPr>
          <a:xfrm>
            <a:off x="7740352" y="3897303"/>
            <a:ext cx="1008112" cy="2268000"/>
          </a:xfrm>
          <a:prstGeom prst="rect">
            <a:avLst/>
          </a:prstGeom>
          <a:solidFill>
            <a:srgbClr val="F1E0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000" dirty="0" smtClean="0">
                <a:solidFill>
                  <a:schemeClr val="accent2">
                    <a:lumMod val="50000"/>
                  </a:schemeClr>
                </a:solidFill>
              </a:rPr>
              <a:t>Claimants report changes in</a:t>
            </a:r>
          </a:p>
          <a:p>
            <a:r>
              <a:rPr lang="en-GB" sz="1000" dirty="0" smtClean="0">
                <a:solidFill>
                  <a:schemeClr val="accent2">
                    <a:lumMod val="50000"/>
                  </a:schemeClr>
                </a:solidFill>
              </a:rPr>
              <a:t>circumstances online</a:t>
            </a:r>
          </a:p>
          <a:p>
            <a:r>
              <a:rPr lang="en-GB" sz="1000" dirty="0" smtClean="0">
                <a:solidFill>
                  <a:schemeClr val="accent2">
                    <a:lumMod val="50000"/>
                  </a:schemeClr>
                </a:solidFill>
              </a:rPr>
              <a:t>Claimants report childcare costs online</a:t>
            </a:r>
            <a:endParaRPr lang="en-GB" sz="1000" dirty="0">
              <a:solidFill>
                <a:schemeClr val="accent2">
                  <a:lumMod val="50000"/>
                </a:schemeClr>
              </a:solidFill>
            </a:endParaRPr>
          </a:p>
        </p:txBody>
      </p:sp>
      <p:sp>
        <p:nvSpPr>
          <p:cNvPr id="32" name="Rectangle 31"/>
          <p:cNvSpPr/>
          <p:nvPr/>
        </p:nvSpPr>
        <p:spPr>
          <a:xfrm>
            <a:off x="395536" y="2025096"/>
            <a:ext cx="1008112" cy="1800200"/>
          </a:xfrm>
          <a:prstGeom prst="rect">
            <a:avLst/>
          </a:prstGeom>
          <a:solidFill>
            <a:srgbClr val="F8F0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accent2">
                    <a:lumMod val="50000"/>
                  </a:schemeClr>
                </a:solidFill>
              </a:rPr>
              <a:t>Aims</a:t>
            </a:r>
            <a:endParaRPr lang="en-GB" sz="1400" dirty="0">
              <a:solidFill>
                <a:schemeClr val="accent2">
                  <a:lumMod val="50000"/>
                </a:schemeClr>
              </a:solidFill>
            </a:endParaRPr>
          </a:p>
        </p:txBody>
      </p:sp>
      <p:sp>
        <p:nvSpPr>
          <p:cNvPr id="33" name="Rectangle 32"/>
          <p:cNvSpPr/>
          <p:nvPr/>
        </p:nvSpPr>
        <p:spPr>
          <a:xfrm>
            <a:off x="395536" y="3897303"/>
            <a:ext cx="1008112" cy="2268000"/>
          </a:xfrm>
          <a:prstGeom prst="rect">
            <a:avLst/>
          </a:prstGeom>
          <a:solidFill>
            <a:srgbClr val="F1E0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dirty="0" smtClean="0">
                <a:solidFill>
                  <a:schemeClr val="accent2">
                    <a:lumMod val="50000"/>
                  </a:schemeClr>
                </a:solidFill>
              </a:rPr>
              <a:t>Changes</a:t>
            </a:r>
            <a:endParaRPr lang="en-GB" sz="1400"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Programme costs</a:t>
            </a:r>
            <a:endParaRPr lang="en-GB" dirty="0"/>
          </a:p>
        </p:txBody>
      </p:sp>
      <p:pic>
        <p:nvPicPr>
          <p:cNvPr id="1028" name="Picture 4"/>
          <p:cNvPicPr>
            <a:picLocks noChangeAspect="1" noChangeArrowheads="1"/>
          </p:cNvPicPr>
          <p:nvPr/>
        </p:nvPicPr>
        <p:blipFill>
          <a:blip r:embed="rId2" cstate="print"/>
          <a:srcRect/>
          <a:stretch>
            <a:fillRect/>
          </a:stretch>
        </p:blipFill>
        <p:spPr bwMode="auto">
          <a:xfrm>
            <a:off x="129214" y="1548382"/>
            <a:ext cx="8907282" cy="46169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0" name="Curved Connector 119"/>
          <p:cNvCxnSpPr/>
          <p:nvPr/>
        </p:nvCxnSpPr>
        <p:spPr>
          <a:xfrm rot="6960000">
            <a:off x="3599444" y="4458941"/>
            <a:ext cx="792088" cy="576064"/>
          </a:xfrm>
          <a:prstGeom prst="curvedConnector3">
            <a:avLst>
              <a:gd name="adj1" fmla="val 50000"/>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129" name="Curved Connector 128"/>
          <p:cNvCxnSpPr/>
          <p:nvPr/>
        </p:nvCxnSpPr>
        <p:spPr>
          <a:xfrm flipV="1">
            <a:off x="1331640" y="4229472"/>
            <a:ext cx="2456656" cy="1143744"/>
          </a:xfrm>
          <a:prstGeom prst="curvedConnector3">
            <a:avLst>
              <a:gd name="adj1" fmla="val 50000"/>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137" name="Curved Connector 136"/>
          <p:cNvCxnSpPr/>
          <p:nvPr/>
        </p:nvCxnSpPr>
        <p:spPr>
          <a:xfrm flipV="1">
            <a:off x="1763688" y="4381872"/>
            <a:ext cx="2177008" cy="1567408"/>
          </a:xfrm>
          <a:prstGeom prst="curvedConnector3">
            <a:avLst>
              <a:gd name="adj1" fmla="val 50000"/>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7" name="Title 6"/>
          <p:cNvSpPr>
            <a:spLocks noGrp="1"/>
          </p:cNvSpPr>
          <p:nvPr>
            <p:ph type="title"/>
          </p:nvPr>
        </p:nvSpPr>
        <p:spPr/>
        <p:txBody>
          <a:bodyPr/>
          <a:lstStyle/>
          <a:p>
            <a:r>
              <a:rPr lang="en-GB" dirty="0" smtClean="0"/>
              <a:t>A complex landscape of stakeholders</a:t>
            </a:r>
            <a:endParaRPr lang="en-GB" dirty="0"/>
          </a:p>
        </p:txBody>
      </p:sp>
      <p:sp>
        <p:nvSpPr>
          <p:cNvPr id="21" name="Oval 20"/>
          <p:cNvSpPr/>
          <p:nvPr/>
        </p:nvSpPr>
        <p:spPr>
          <a:xfrm>
            <a:off x="251520" y="1124744"/>
            <a:ext cx="2088232" cy="720080"/>
          </a:xfrm>
          <a:prstGeom prst="ellipse">
            <a:avLst/>
          </a:prstGeom>
          <a:solidFill>
            <a:srgbClr val="00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Local authorities</a:t>
            </a:r>
            <a:endParaRPr lang="en-GB" sz="1400" dirty="0"/>
          </a:p>
        </p:txBody>
      </p:sp>
      <p:sp>
        <p:nvSpPr>
          <p:cNvPr id="22" name="Oval 21"/>
          <p:cNvSpPr/>
          <p:nvPr/>
        </p:nvSpPr>
        <p:spPr>
          <a:xfrm>
            <a:off x="1475656" y="1916832"/>
            <a:ext cx="1368152" cy="1008112"/>
          </a:xfrm>
          <a:prstGeom prst="ellipse">
            <a:avLst/>
          </a:prstGeom>
          <a:solidFill>
            <a:srgbClr val="00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Citizen’s advice Bureau</a:t>
            </a:r>
            <a:endParaRPr lang="en-GB" sz="1400" dirty="0"/>
          </a:p>
        </p:txBody>
      </p:sp>
      <p:sp>
        <p:nvSpPr>
          <p:cNvPr id="23" name="Oval 22"/>
          <p:cNvSpPr/>
          <p:nvPr/>
        </p:nvSpPr>
        <p:spPr>
          <a:xfrm>
            <a:off x="2906424" y="1214753"/>
            <a:ext cx="1521560" cy="702078"/>
          </a:xfrm>
          <a:prstGeom prst="ellipse">
            <a:avLst/>
          </a:prstGeom>
          <a:solidFill>
            <a:srgbClr val="00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Housing associations</a:t>
            </a:r>
            <a:endParaRPr lang="en-GB" sz="1400" dirty="0"/>
          </a:p>
        </p:txBody>
      </p:sp>
      <p:sp>
        <p:nvSpPr>
          <p:cNvPr id="24" name="Oval 23"/>
          <p:cNvSpPr/>
          <p:nvPr/>
        </p:nvSpPr>
        <p:spPr>
          <a:xfrm>
            <a:off x="323528" y="2564904"/>
            <a:ext cx="1368152" cy="936104"/>
          </a:xfrm>
          <a:prstGeom prst="ellipse">
            <a:avLst/>
          </a:prstGeom>
          <a:solidFill>
            <a:srgbClr val="00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Private</a:t>
            </a:r>
          </a:p>
          <a:p>
            <a:pPr algn="ctr"/>
            <a:r>
              <a:rPr lang="en-GB" sz="1400" dirty="0" smtClean="0"/>
              <a:t>Landlords</a:t>
            </a:r>
            <a:endParaRPr lang="en-GB" sz="1400" dirty="0"/>
          </a:p>
        </p:txBody>
      </p:sp>
      <p:sp>
        <p:nvSpPr>
          <p:cNvPr id="25" name="Oval 24"/>
          <p:cNvSpPr/>
          <p:nvPr/>
        </p:nvSpPr>
        <p:spPr>
          <a:xfrm>
            <a:off x="539552" y="4293096"/>
            <a:ext cx="1296144" cy="648072"/>
          </a:xfrm>
          <a:prstGeom prst="ellipse">
            <a:avLst/>
          </a:prstGeom>
          <a:solidFill>
            <a:srgbClr val="00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Charities</a:t>
            </a:r>
            <a:endParaRPr lang="en-GB" sz="1400" dirty="0"/>
          </a:p>
        </p:txBody>
      </p:sp>
      <p:sp>
        <p:nvSpPr>
          <p:cNvPr id="26" name="Oval 25"/>
          <p:cNvSpPr/>
          <p:nvPr/>
        </p:nvSpPr>
        <p:spPr>
          <a:xfrm>
            <a:off x="5004048" y="1124744"/>
            <a:ext cx="864096" cy="864096"/>
          </a:xfrm>
          <a:prstGeom prst="ellipse">
            <a:avLst/>
          </a:prstGeom>
          <a:solidFill>
            <a:srgbClr val="2E53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DWP</a:t>
            </a:r>
            <a:endParaRPr lang="en-GB" sz="1400" dirty="0"/>
          </a:p>
        </p:txBody>
      </p:sp>
      <p:sp>
        <p:nvSpPr>
          <p:cNvPr id="27" name="Oval 26"/>
          <p:cNvSpPr/>
          <p:nvPr/>
        </p:nvSpPr>
        <p:spPr>
          <a:xfrm>
            <a:off x="6084168" y="980728"/>
            <a:ext cx="864096" cy="864096"/>
          </a:xfrm>
          <a:prstGeom prst="ellipse">
            <a:avLst/>
          </a:prstGeom>
          <a:solidFill>
            <a:srgbClr val="2E53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CESG</a:t>
            </a:r>
            <a:endParaRPr lang="en-GB" sz="1400" dirty="0"/>
          </a:p>
        </p:txBody>
      </p:sp>
      <p:sp>
        <p:nvSpPr>
          <p:cNvPr id="28" name="Oval 27"/>
          <p:cNvSpPr/>
          <p:nvPr/>
        </p:nvSpPr>
        <p:spPr>
          <a:xfrm>
            <a:off x="7164288" y="1052736"/>
            <a:ext cx="864096" cy="864096"/>
          </a:xfrm>
          <a:prstGeom prst="ellipse">
            <a:avLst/>
          </a:prstGeom>
          <a:solidFill>
            <a:srgbClr val="2E53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GDS</a:t>
            </a:r>
            <a:endParaRPr lang="en-GB" sz="1400" dirty="0"/>
          </a:p>
        </p:txBody>
      </p:sp>
      <p:sp>
        <p:nvSpPr>
          <p:cNvPr id="29" name="Oval 28"/>
          <p:cNvSpPr/>
          <p:nvPr/>
        </p:nvSpPr>
        <p:spPr>
          <a:xfrm>
            <a:off x="6228184" y="1916832"/>
            <a:ext cx="792088" cy="792088"/>
          </a:xfrm>
          <a:prstGeom prst="ellipse">
            <a:avLst/>
          </a:prstGeom>
          <a:solidFill>
            <a:srgbClr val="2E53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UC</a:t>
            </a:r>
            <a:endParaRPr lang="en-GB" sz="1400" dirty="0"/>
          </a:p>
        </p:txBody>
      </p:sp>
      <p:sp>
        <p:nvSpPr>
          <p:cNvPr id="30" name="Oval 29"/>
          <p:cNvSpPr/>
          <p:nvPr/>
        </p:nvSpPr>
        <p:spPr>
          <a:xfrm>
            <a:off x="8100392" y="1484784"/>
            <a:ext cx="792088" cy="792088"/>
          </a:xfrm>
          <a:prstGeom prst="ellipse">
            <a:avLst/>
          </a:prstGeom>
          <a:solidFill>
            <a:srgbClr val="2E53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MPA</a:t>
            </a:r>
            <a:endParaRPr lang="en-GB" sz="1400" dirty="0"/>
          </a:p>
        </p:txBody>
      </p:sp>
      <p:sp>
        <p:nvSpPr>
          <p:cNvPr id="35" name="Oval 34"/>
          <p:cNvSpPr/>
          <p:nvPr/>
        </p:nvSpPr>
        <p:spPr>
          <a:xfrm>
            <a:off x="1331640" y="3429000"/>
            <a:ext cx="1368152" cy="720080"/>
          </a:xfrm>
          <a:prstGeom prst="ellipse">
            <a:avLst/>
          </a:prstGeom>
          <a:solidFill>
            <a:srgbClr val="00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Social services</a:t>
            </a:r>
            <a:endParaRPr lang="en-GB" sz="1400" dirty="0"/>
          </a:p>
        </p:txBody>
      </p:sp>
      <p:sp>
        <p:nvSpPr>
          <p:cNvPr id="37" name="Oval 36"/>
          <p:cNvSpPr/>
          <p:nvPr/>
        </p:nvSpPr>
        <p:spPr>
          <a:xfrm>
            <a:off x="2555776" y="4941168"/>
            <a:ext cx="1368152" cy="720080"/>
          </a:xfrm>
          <a:prstGeom prst="ellipse">
            <a:avLst/>
          </a:prstGeom>
          <a:solidFill>
            <a:srgbClr val="00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Job Advisors</a:t>
            </a:r>
            <a:endParaRPr lang="en-GB" sz="1400" dirty="0"/>
          </a:p>
        </p:txBody>
      </p:sp>
      <p:sp>
        <p:nvSpPr>
          <p:cNvPr id="38" name="Oval 37"/>
          <p:cNvSpPr/>
          <p:nvPr/>
        </p:nvSpPr>
        <p:spPr>
          <a:xfrm>
            <a:off x="7164288" y="2276872"/>
            <a:ext cx="864096" cy="864096"/>
          </a:xfrm>
          <a:prstGeom prst="ellipse">
            <a:avLst/>
          </a:prstGeom>
          <a:solidFill>
            <a:srgbClr val="2E53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HMT</a:t>
            </a:r>
            <a:endParaRPr lang="en-GB" sz="1400" dirty="0"/>
          </a:p>
        </p:txBody>
      </p:sp>
      <p:cxnSp>
        <p:nvCxnSpPr>
          <p:cNvPr id="40" name="Curved Connector 39"/>
          <p:cNvCxnSpPr>
            <a:stCxn id="12" idx="0"/>
          </p:cNvCxnSpPr>
          <p:nvPr/>
        </p:nvCxnSpPr>
        <p:spPr>
          <a:xfrm rot="5400000" flipH="1" flipV="1">
            <a:off x="4572000" y="1916832"/>
            <a:ext cx="648072" cy="648072"/>
          </a:xfrm>
          <a:prstGeom prst="curvedConnector3">
            <a:avLst>
              <a:gd name="adj1" fmla="val 50000"/>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43" name="Curved Connector 42"/>
          <p:cNvCxnSpPr/>
          <p:nvPr/>
        </p:nvCxnSpPr>
        <p:spPr>
          <a:xfrm flipV="1">
            <a:off x="5148064" y="1772816"/>
            <a:ext cx="1224136" cy="990640"/>
          </a:xfrm>
          <a:prstGeom prst="curvedConnector3">
            <a:avLst>
              <a:gd name="adj1" fmla="val 50000"/>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45" name="Curved Connector 44"/>
          <p:cNvCxnSpPr/>
          <p:nvPr/>
        </p:nvCxnSpPr>
        <p:spPr>
          <a:xfrm flipV="1">
            <a:off x="5300464" y="1700808"/>
            <a:ext cx="2439888" cy="1215048"/>
          </a:xfrm>
          <a:prstGeom prst="curvedConnector3">
            <a:avLst>
              <a:gd name="adj1" fmla="val 30750"/>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48" name="Curved Connector 47"/>
          <p:cNvCxnSpPr/>
          <p:nvPr/>
        </p:nvCxnSpPr>
        <p:spPr>
          <a:xfrm rot="5400000" flipH="1" flipV="1">
            <a:off x="4002589" y="4965823"/>
            <a:ext cx="1026114" cy="400740"/>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Curved Connector 48"/>
          <p:cNvCxnSpPr/>
          <p:nvPr/>
        </p:nvCxnSpPr>
        <p:spPr>
          <a:xfrm>
            <a:off x="4932040" y="4509120"/>
            <a:ext cx="1224136" cy="990640"/>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urved Connector 49"/>
          <p:cNvCxnSpPr/>
          <p:nvPr/>
        </p:nvCxnSpPr>
        <p:spPr>
          <a:xfrm rot="16200000" flipH="1">
            <a:off x="5400092" y="4329100"/>
            <a:ext cx="1656184" cy="1584176"/>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Curved Connector 51"/>
          <p:cNvCxnSpPr/>
          <p:nvPr/>
        </p:nvCxnSpPr>
        <p:spPr>
          <a:xfrm rot="16200000" flipH="1">
            <a:off x="4211960" y="5373216"/>
            <a:ext cx="1584178" cy="288034"/>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Curved Connector 63"/>
          <p:cNvCxnSpPr/>
          <p:nvPr/>
        </p:nvCxnSpPr>
        <p:spPr>
          <a:xfrm rot="10800000" flipV="1">
            <a:off x="5364088" y="2420888"/>
            <a:ext cx="1224136" cy="720080"/>
          </a:xfrm>
          <a:prstGeom prst="curvedConnector3">
            <a:avLst>
              <a:gd name="adj1" fmla="val 35287"/>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72" name="Curved Connector 71"/>
          <p:cNvCxnSpPr/>
          <p:nvPr/>
        </p:nvCxnSpPr>
        <p:spPr>
          <a:xfrm flipV="1">
            <a:off x="5508104" y="2060848"/>
            <a:ext cx="2808312" cy="1224136"/>
          </a:xfrm>
          <a:prstGeom prst="curvedConnector3">
            <a:avLst>
              <a:gd name="adj1" fmla="val 38406"/>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79" name="Curved Connector 78"/>
          <p:cNvCxnSpPr/>
          <p:nvPr/>
        </p:nvCxnSpPr>
        <p:spPr>
          <a:xfrm rot="10800000" flipV="1">
            <a:off x="5580112" y="2852936"/>
            <a:ext cx="1584176" cy="576064"/>
          </a:xfrm>
          <a:prstGeom prst="curvedConnector3">
            <a:avLst>
              <a:gd name="adj1" fmla="val 50000"/>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82" name="Curved Connector 81"/>
          <p:cNvCxnSpPr/>
          <p:nvPr/>
        </p:nvCxnSpPr>
        <p:spPr>
          <a:xfrm flipV="1">
            <a:off x="5652120" y="3284984"/>
            <a:ext cx="1152128" cy="360040"/>
          </a:xfrm>
          <a:prstGeom prst="curvedConnector3">
            <a:avLst>
              <a:gd name="adj1" fmla="val 50000"/>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87" name="Curved Connector 86"/>
          <p:cNvCxnSpPr/>
          <p:nvPr/>
        </p:nvCxnSpPr>
        <p:spPr>
          <a:xfrm rot="10800000">
            <a:off x="5436096" y="4221088"/>
            <a:ext cx="1080120" cy="504057"/>
          </a:xfrm>
          <a:prstGeom prst="curvedConnector3">
            <a:avLst>
              <a:gd name="adj1" fmla="val 50000"/>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91" name="Curved Connector 90"/>
          <p:cNvCxnSpPr/>
          <p:nvPr/>
        </p:nvCxnSpPr>
        <p:spPr>
          <a:xfrm rot="10800000">
            <a:off x="5580112" y="4077072"/>
            <a:ext cx="2592288" cy="1296144"/>
          </a:xfrm>
          <a:prstGeom prst="curvedConnector3">
            <a:avLst>
              <a:gd name="adj1" fmla="val 50000"/>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94" name="Curved Connector 93"/>
          <p:cNvCxnSpPr>
            <a:endCxn id="18" idx="1"/>
          </p:cNvCxnSpPr>
          <p:nvPr/>
        </p:nvCxnSpPr>
        <p:spPr>
          <a:xfrm>
            <a:off x="5220072" y="4005064"/>
            <a:ext cx="2241065" cy="751279"/>
          </a:xfrm>
          <a:prstGeom prst="curvedConnector2">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113" name="Curved Connector 112"/>
          <p:cNvCxnSpPr/>
          <p:nvPr/>
        </p:nvCxnSpPr>
        <p:spPr>
          <a:xfrm rot="10800000">
            <a:off x="2555776" y="2492896"/>
            <a:ext cx="1152128" cy="504056"/>
          </a:xfrm>
          <a:prstGeom prst="curvedConnector3">
            <a:avLst>
              <a:gd name="adj1" fmla="val 50000"/>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114" name="Curved Connector 113"/>
          <p:cNvCxnSpPr/>
          <p:nvPr/>
        </p:nvCxnSpPr>
        <p:spPr>
          <a:xfrm rot="16200000" flipV="1">
            <a:off x="3527884" y="2024844"/>
            <a:ext cx="792088" cy="576064"/>
          </a:xfrm>
          <a:prstGeom prst="curvedConnector3">
            <a:avLst>
              <a:gd name="adj1" fmla="val 50000"/>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116" name="Curved Connector 115"/>
          <p:cNvCxnSpPr/>
          <p:nvPr/>
        </p:nvCxnSpPr>
        <p:spPr>
          <a:xfrm rot="10800000">
            <a:off x="1475656" y="2996951"/>
            <a:ext cx="2160240" cy="504056"/>
          </a:xfrm>
          <a:prstGeom prst="curvedConnector3">
            <a:avLst>
              <a:gd name="adj1" fmla="val 50000"/>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121" name="Curved Connector 120"/>
          <p:cNvCxnSpPr/>
          <p:nvPr/>
        </p:nvCxnSpPr>
        <p:spPr>
          <a:xfrm rot="8580000">
            <a:off x="2678207" y="3536686"/>
            <a:ext cx="792088" cy="576064"/>
          </a:xfrm>
          <a:prstGeom prst="curvedConnector3">
            <a:avLst>
              <a:gd name="adj1" fmla="val 50000"/>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123" name="Curved Connector 122"/>
          <p:cNvCxnSpPr/>
          <p:nvPr/>
        </p:nvCxnSpPr>
        <p:spPr>
          <a:xfrm rot="10800000" flipH="1">
            <a:off x="1475656" y="4077072"/>
            <a:ext cx="2160240" cy="504056"/>
          </a:xfrm>
          <a:prstGeom prst="curvedConnector3">
            <a:avLst>
              <a:gd name="adj1" fmla="val 50000"/>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124" name="Curved Connector 123"/>
          <p:cNvCxnSpPr/>
          <p:nvPr/>
        </p:nvCxnSpPr>
        <p:spPr>
          <a:xfrm rot="10800000">
            <a:off x="2267744" y="1556792"/>
            <a:ext cx="1800200" cy="1224136"/>
          </a:xfrm>
          <a:prstGeom prst="curvedConnector3">
            <a:avLst>
              <a:gd name="adj1" fmla="val 50000"/>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28" name="Oval 127"/>
          <p:cNvSpPr/>
          <p:nvPr/>
        </p:nvSpPr>
        <p:spPr>
          <a:xfrm>
            <a:off x="251520" y="5085184"/>
            <a:ext cx="1368152" cy="720080"/>
          </a:xfrm>
          <a:prstGeom prst="ellipse">
            <a:avLst/>
          </a:prstGeom>
          <a:solidFill>
            <a:srgbClr val="00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Banks</a:t>
            </a:r>
            <a:endParaRPr lang="en-GB" sz="1400" dirty="0"/>
          </a:p>
        </p:txBody>
      </p:sp>
      <p:sp>
        <p:nvSpPr>
          <p:cNvPr id="135" name="Oval 134"/>
          <p:cNvSpPr/>
          <p:nvPr/>
        </p:nvSpPr>
        <p:spPr>
          <a:xfrm>
            <a:off x="1331640" y="5733256"/>
            <a:ext cx="1296144" cy="648072"/>
          </a:xfrm>
          <a:prstGeom prst="ellipse">
            <a:avLst/>
          </a:prstGeom>
          <a:solidFill>
            <a:srgbClr val="00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Credit agencies</a:t>
            </a:r>
            <a:endParaRPr lang="en-GB" sz="1400" dirty="0"/>
          </a:p>
        </p:txBody>
      </p:sp>
      <p:sp>
        <p:nvSpPr>
          <p:cNvPr id="144" name="Oval 143"/>
          <p:cNvSpPr/>
          <p:nvPr/>
        </p:nvSpPr>
        <p:spPr>
          <a:xfrm>
            <a:off x="7956376" y="2780928"/>
            <a:ext cx="1080120" cy="1080120"/>
          </a:xfrm>
          <a:prstGeom prst="ellipse">
            <a:avLst/>
          </a:prstGeom>
          <a:solidFill>
            <a:srgbClr val="2E53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HMRC</a:t>
            </a:r>
            <a:endParaRPr lang="en-GB" sz="1400" dirty="0"/>
          </a:p>
        </p:txBody>
      </p:sp>
      <p:cxnSp>
        <p:nvCxnSpPr>
          <p:cNvPr id="150" name="Curved Connector 149"/>
          <p:cNvCxnSpPr/>
          <p:nvPr/>
        </p:nvCxnSpPr>
        <p:spPr>
          <a:xfrm flipV="1">
            <a:off x="5580112" y="3212976"/>
            <a:ext cx="2376264" cy="612068"/>
          </a:xfrm>
          <a:prstGeom prst="curvedConnector3">
            <a:avLst>
              <a:gd name="adj1" fmla="val 50000"/>
            </a:avLst>
          </a:prstGeom>
          <a:ln>
            <a:solidFill>
              <a:srgbClr val="2E5360"/>
            </a:solidFill>
          </a:ln>
        </p:spPr>
        <p:style>
          <a:lnRef idx="1">
            <a:schemeClr val="accent1"/>
          </a:lnRef>
          <a:fillRef idx="0">
            <a:schemeClr val="accent1"/>
          </a:fillRef>
          <a:effectRef idx="0">
            <a:schemeClr val="accent1"/>
          </a:effectRef>
          <a:fontRef idx="minor">
            <a:schemeClr val="tx1"/>
          </a:fontRef>
        </p:style>
      </p:cxnSp>
      <p:cxnSp>
        <p:nvCxnSpPr>
          <p:cNvPr id="153" name="Curved Connector 93"/>
          <p:cNvCxnSpPr/>
          <p:nvPr/>
        </p:nvCxnSpPr>
        <p:spPr>
          <a:xfrm>
            <a:off x="5508104" y="3933056"/>
            <a:ext cx="1800200" cy="216024"/>
          </a:xfrm>
          <a:prstGeom prst="curvedConnector3">
            <a:avLst>
              <a:gd name="adj1" fmla="val 50000"/>
            </a:avLst>
          </a:prstGeom>
          <a:ln>
            <a:solidFill>
              <a:srgbClr val="2E5360"/>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491880" y="2564904"/>
            <a:ext cx="2160240" cy="2160240"/>
          </a:xfrm>
          <a:prstGeom prst="ellipse">
            <a:avLst/>
          </a:prstGeom>
          <a:solidFill>
            <a:srgbClr val="FFC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2000" b="1" dirty="0" smtClean="0"/>
              <a:t>Claimants</a:t>
            </a:r>
            <a:endParaRPr lang="en-GB" sz="2000" b="1" dirty="0"/>
          </a:p>
        </p:txBody>
      </p:sp>
      <p:sp>
        <p:nvSpPr>
          <p:cNvPr id="17" name="Oval 16"/>
          <p:cNvSpPr/>
          <p:nvPr/>
        </p:nvSpPr>
        <p:spPr>
          <a:xfrm>
            <a:off x="7236296" y="3573016"/>
            <a:ext cx="864096" cy="864096"/>
          </a:xfrm>
          <a:prstGeom prst="ellipse">
            <a:avLst/>
          </a:prstGeo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IBM</a:t>
            </a:r>
            <a:endParaRPr lang="en-GB" sz="1400" dirty="0"/>
          </a:p>
        </p:txBody>
      </p:sp>
      <p:sp>
        <p:nvSpPr>
          <p:cNvPr id="18" name="Oval 17"/>
          <p:cNvSpPr/>
          <p:nvPr/>
        </p:nvSpPr>
        <p:spPr>
          <a:xfrm>
            <a:off x="7308304" y="4687568"/>
            <a:ext cx="1043608" cy="469624"/>
          </a:xfrm>
          <a:prstGeom prst="ellipse">
            <a:avLst/>
          </a:prstGeo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err="1" smtClean="0"/>
              <a:t>Detica</a:t>
            </a:r>
            <a:endParaRPr lang="en-GB" sz="1400" dirty="0"/>
          </a:p>
        </p:txBody>
      </p:sp>
      <p:sp>
        <p:nvSpPr>
          <p:cNvPr id="19" name="Oval 18"/>
          <p:cNvSpPr/>
          <p:nvPr/>
        </p:nvSpPr>
        <p:spPr>
          <a:xfrm>
            <a:off x="6372200" y="4509120"/>
            <a:ext cx="720080" cy="720080"/>
          </a:xfrm>
          <a:prstGeom prst="ellipse">
            <a:avLst/>
          </a:prstGeo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HP</a:t>
            </a:r>
            <a:endParaRPr lang="en-GB" sz="1400" dirty="0"/>
          </a:p>
        </p:txBody>
      </p:sp>
      <p:sp>
        <p:nvSpPr>
          <p:cNvPr id="36" name="Oval 35"/>
          <p:cNvSpPr/>
          <p:nvPr/>
        </p:nvSpPr>
        <p:spPr>
          <a:xfrm>
            <a:off x="7524328" y="5229200"/>
            <a:ext cx="1440160" cy="648072"/>
          </a:xfrm>
          <a:prstGeom prst="ellipse">
            <a:avLst/>
          </a:prstGeo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Accenture</a:t>
            </a:r>
            <a:endParaRPr lang="en-GB" sz="1400" dirty="0"/>
          </a:p>
        </p:txBody>
      </p:sp>
      <p:sp>
        <p:nvSpPr>
          <p:cNvPr id="20" name="Oval 19"/>
          <p:cNvSpPr/>
          <p:nvPr/>
        </p:nvSpPr>
        <p:spPr>
          <a:xfrm>
            <a:off x="6444208" y="2924944"/>
            <a:ext cx="720080" cy="720080"/>
          </a:xfrm>
          <a:prstGeom prst="ellipse">
            <a:avLst/>
          </a:prstGeom>
          <a:solidFill>
            <a:srgbClr val="0000C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BT</a:t>
            </a:r>
            <a:endParaRPr lang="en-GB" sz="1400" dirty="0"/>
          </a:p>
        </p:txBody>
      </p:sp>
      <p:sp>
        <p:nvSpPr>
          <p:cNvPr id="31" name="Oval 30"/>
          <p:cNvSpPr/>
          <p:nvPr/>
        </p:nvSpPr>
        <p:spPr>
          <a:xfrm>
            <a:off x="5292080" y="5229200"/>
            <a:ext cx="1296144" cy="648072"/>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Francis Maude</a:t>
            </a:r>
            <a:endParaRPr lang="en-GB" sz="1400" dirty="0"/>
          </a:p>
        </p:txBody>
      </p:sp>
      <p:sp>
        <p:nvSpPr>
          <p:cNvPr id="32" name="Oval 31"/>
          <p:cNvSpPr/>
          <p:nvPr/>
        </p:nvSpPr>
        <p:spPr>
          <a:xfrm>
            <a:off x="6156176" y="5895274"/>
            <a:ext cx="1521560" cy="702078"/>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Ian Duncan Smith</a:t>
            </a:r>
            <a:endParaRPr lang="en-GB" sz="1400" dirty="0"/>
          </a:p>
        </p:txBody>
      </p:sp>
      <p:sp>
        <p:nvSpPr>
          <p:cNvPr id="33" name="Oval 32"/>
          <p:cNvSpPr/>
          <p:nvPr/>
        </p:nvSpPr>
        <p:spPr>
          <a:xfrm>
            <a:off x="4634616" y="6111298"/>
            <a:ext cx="1521560" cy="702078"/>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Robert Devereux</a:t>
            </a:r>
            <a:endParaRPr lang="en-GB" sz="1400" dirty="0"/>
          </a:p>
        </p:txBody>
      </p:sp>
      <p:sp>
        <p:nvSpPr>
          <p:cNvPr id="34" name="Oval 33"/>
          <p:cNvSpPr/>
          <p:nvPr/>
        </p:nvSpPr>
        <p:spPr>
          <a:xfrm>
            <a:off x="3266464" y="5679250"/>
            <a:ext cx="1521560" cy="702078"/>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Howard </a:t>
            </a:r>
            <a:r>
              <a:rPr lang="en-GB" sz="1400" dirty="0" err="1" smtClean="0"/>
              <a:t>Shiplee</a:t>
            </a:r>
            <a:endParaRPr lang="en-GB" sz="1400" dirty="0"/>
          </a:p>
        </p:txBody>
      </p:sp>
      <p:grpSp>
        <p:nvGrpSpPr>
          <p:cNvPr id="58" name="Group 57"/>
          <p:cNvGrpSpPr/>
          <p:nvPr/>
        </p:nvGrpSpPr>
        <p:grpSpPr>
          <a:xfrm>
            <a:off x="4028594" y="3271469"/>
            <a:ext cx="1126682" cy="1154757"/>
            <a:chOff x="395536" y="1867171"/>
            <a:chExt cx="3842347" cy="3938093"/>
          </a:xfrm>
        </p:grpSpPr>
        <p:sp>
          <p:nvSpPr>
            <p:cNvPr id="59" name="Hexagon 58"/>
            <p:cNvSpPr/>
            <p:nvPr/>
          </p:nvSpPr>
          <p:spPr>
            <a:xfrm>
              <a:off x="1619672" y="3257669"/>
              <a:ext cx="1394075" cy="1201789"/>
            </a:xfrm>
            <a:prstGeom prst="hexagon">
              <a:avLst/>
            </a:prstGeom>
            <a:solidFill>
              <a:srgbClr val="000099"/>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60" name="Hexagon 59"/>
            <p:cNvSpPr/>
            <p:nvPr/>
          </p:nvSpPr>
          <p:spPr>
            <a:xfrm>
              <a:off x="1619672" y="1867171"/>
              <a:ext cx="1394075" cy="1201789"/>
            </a:xfrm>
            <a:prstGeom prst="hexagon">
              <a:avLst/>
            </a:prstGeom>
            <a:solidFill>
              <a:schemeClr val="bg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61" name="Hexagon 60"/>
            <p:cNvSpPr/>
            <p:nvPr/>
          </p:nvSpPr>
          <p:spPr>
            <a:xfrm>
              <a:off x="1619672" y="4603475"/>
              <a:ext cx="1394075" cy="1201789"/>
            </a:xfrm>
            <a:prstGeom prst="hexagon">
              <a:avLst/>
            </a:prstGeom>
            <a:solidFill>
              <a:srgbClr val="84848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62" name="Hexagon 61"/>
            <p:cNvSpPr/>
            <p:nvPr/>
          </p:nvSpPr>
          <p:spPr>
            <a:xfrm>
              <a:off x="395536" y="2587251"/>
              <a:ext cx="1394075" cy="1201789"/>
            </a:xfrm>
            <a:prstGeom prst="hexagon">
              <a:avLst/>
            </a:prstGeom>
            <a:solidFill>
              <a:schemeClr val="tx1">
                <a:lumMod val="65000"/>
                <a:lumOff val="3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63" name="Hexagon 62"/>
            <p:cNvSpPr/>
            <p:nvPr/>
          </p:nvSpPr>
          <p:spPr>
            <a:xfrm>
              <a:off x="395536" y="3955403"/>
              <a:ext cx="1394075" cy="1201789"/>
            </a:xfrm>
            <a:prstGeom prst="hexagon">
              <a:avLst/>
            </a:prstGeom>
            <a:solidFill>
              <a:srgbClr val="6F6F6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65" name="Hexagon 64"/>
            <p:cNvSpPr/>
            <p:nvPr/>
          </p:nvSpPr>
          <p:spPr>
            <a:xfrm>
              <a:off x="2817885" y="2587251"/>
              <a:ext cx="1394075" cy="1201789"/>
            </a:xfrm>
            <a:prstGeom prst="hexagon">
              <a:avLst/>
            </a:prstGeom>
            <a:solidFill>
              <a:schemeClr val="bg1">
                <a:lumMod val="6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dirty="0"/>
            </a:p>
          </p:txBody>
        </p:sp>
        <p:sp>
          <p:nvSpPr>
            <p:cNvPr id="66" name="Hexagon 65"/>
            <p:cNvSpPr/>
            <p:nvPr/>
          </p:nvSpPr>
          <p:spPr>
            <a:xfrm>
              <a:off x="2843808" y="3955403"/>
              <a:ext cx="1394075" cy="1201789"/>
            </a:xfrm>
            <a:prstGeom prst="hexagon">
              <a:avLst/>
            </a:prstGeom>
            <a:solidFill>
              <a:srgbClr val="96969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0" y="980728"/>
            <a:ext cx="4644008" cy="299695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dirty="0" smtClean="0">
              <a:solidFill>
                <a:srgbClr val="3B6979"/>
              </a:solidFill>
            </a:endParaRPr>
          </a:p>
          <a:p>
            <a:r>
              <a:rPr lang="en-GB" dirty="0" smtClean="0">
                <a:solidFill>
                  <a:srgbClr val="3B6979"/>
                </a:solidFill>
              </a:rPr>
              <a:t>Policy clarity</a:t>
            </a:r>
          </a:p>
          <a:p>
            <a:r>
              <a:rPr lang="en-GB" dirty="0" smtClean="0">
                <a:solidFill>
                  <a:srgbClr val="3B6979"/>
                </a:solidFill>
              </a:rPr>
              <a:t>Requirements clarity</a:t>
            </a:r>
          </a:p>
          <a:p>
            <a:endParaRPr lang="en-GB" dirty="0">
              <a:solidFill>
                <a:srgbClr val="3B6979"/>
              </a:solidFill>
            </a:endParaRPr>
          </a:p>
        </p:txBody>
      </p:sp>
      <p:sp>
        <p:nvSpPr>
          <p:cNvPr id="22" name="Rectangle 21"/>
          <p:cNvSpPr/>
          <p:nvPr/>
        </p:nvSpPr>
        <p:spPr>
          <a:xfrm>
            <a:off x="4644008" y="980728"/>
            <a:ext cx="4499992" cy="299695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endParaRPr lang="en-GB" dirty="0" smtClean="0">
              <a:solidFill>
                <a:srgbClr val="3B6979"/>
              </a:solidFill>
            </a:endParaRPr>
          </a:p>
          <a:p>
            <a:pPr algn="r"/>
            <a:r>
              <a:rPr lang="en-GB" dirty="0" smtClean="0">
                <a:solidFill>
                  <a:srgbClr val="3B6979"/>
                </a:solidFill>
              </a:rPr>
              <a:t>Leadership</a:t>
            </a:r>
          </a:p>
          <a:p>
            <a:pPr algn="r"/>
            <a:r>
              <a:rPr lang="en-GB" dirty="0" smtClean="0">
                <a:solidFill>
                  <a:srgbClr val="3B6979"/>
                </a:solidFill>
              </a:rPr>
              <a:t>Vision </a:t>
            </a:r>
          </a:p>
          <a:p>
            <a:pPr algn="r"/>
            <a:r>
              <a:rPr lang="en-GB" dirty="0" smtClean="0">
                <a:solidFill>
                  <a:srgbClr val="3B6979"/>
                </a:solidFill>
              </a:rPr>
              <a:t>Commitment</a:t>
            </a:r>
          </a:p>
          <a:p>
            <a:pPr algn="r"/>
            <a:r>
              <a:rPr lang="en-GB" dirty="0" smtClean="0">
                <a:solidFill>
                  <a:srgbClr val="3B6979"/>
                </a:solidFill>
              </a:rPr>
              <a:t>Culture</a:t>
            </a:r>
            <a:endParaRPr lang="en-GB" dirty="0">
              <a:solidFill>
                <a:srgbClr val="3B6979"/>
              </a:solidFill>
            </a:endParaRPr>
          </a:p>
        </p:txBody>
      </p:sp>
      <p:sp>
        <p:nvSpPr>
          <p:cNvPr id="23" name="Rectangle 22"/>
          <p:cNvSpPr/>
          <p:nvPr/>
        </p:nvSpPr>
        <p:spPr>
          <a:xfrm>
            <a:off x="0" y="3933056"/>
            <a:ext cx="4644008" cy="292494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GB" dirty="0" smtClean="0">
                <a:solidFill>
                  <a:srgbClr val="3B6979"/>
                </a:solidFill>
              </a:rPr>
              <a:t>Communications</a:t>
            </a:r>
          </a:p>
          <a:p>
            <a:r>
              <a:rPr lang="en-GB" dirty="0" smtClean="0">
                <a:solidFill>
                  <a:srgbClr val="3B6979"/>
                </a:solidFill>
              </a:rPr>
              <a:t>Stakeholder engagement</a:t>
            </a:r>
          </a:p>
          <a:p>
            <a:r>
              <a:rPr lang="en-GB" dirty="0" smtClean="0">
                <a:solidFill>
                  <a:srgbClr val="3B6979"/>
                </a:solidFill>
              </a:rPr>
              <a:t>Ensuring stakeholder support</a:t>
            </a:r>
          </a:p>
          <a:p>
            <a:r>
              <a:rPr lang="en-GB" dirty="0" smtClean="0">
                <a:solidFill>
                  <a:srgbClr val="3B6979"/>
                </a:solidFill>
              </a:rPr>
              <a:t>Clear delivery plans</a:t>
            </a:r>
          </a:p>
          <a:p>
            <a:endParaRPr lang="en-GB" dirty="0">
              <a:solidFill>
                <a:srgbClr val="3B6979"/>
              </a:solidFill>
            </a:endParaRPr>
          </a:p>
        </p:txBody>
      </p:sp>
      <p:sp>
        <p:nvSpPr>
          <p:cNvPr id="24" name="Rectangle 23"/>
          <p:cNvSpPr/>
          <p:nvPr/>
        </p:nvSpPr>
        <p:spPr>
          <a:xfrm>
            <a:off x="4644008" y="3933056"/>
            <a:ext cx="4499992" cy="292494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GB" dirty="0" smtClean="0">
                <a:solidFill>
                  <a:srgbClr val="3B6979"/>
                </a:solidFill>
              </a:rPr>
              <a:t>Risk management</a:t>
            </a:r>
          </a:p>
          <a:p>
            <a:pPr algn="r"/>
            <a:r>
              <a:rPr lang="en-GB" dirty="0" smtClean="0">
                <a:solidFill>
                  <a:srgbClr val="3B6979"/>
                </a:solidFill>
              </a:rPr>
              <a:t>Programme  </a:t>
            </a:r>
          </a:p>
          <a:p>
            <a:pPr algn="r"/>
            <a:r>
              <a:rPr lang="en-GB" dirty="0" smtClean="0">
                <a:solidFill>
                  <a:srgbClr val="3B6979"/>
                </a:solidFill>
              </a:rPr>
              <a:t>assurance</a:t>
            </a:r>
          </a:p>
          <a:p>
            <a:pPr algn="r"/>
            <a:r>
              <a:rPr lang="en-GB" dirty="0" smtClean="0">
                <a:solidFill>
                  <a:srgbClr val="3B6979"/>
                </a:solidFill>
              </a:rPr>
              <a:t>management </a:t>
            </a:r>
          </a:p>
          <a:p>
            <a:pPr algn="r"/>
            <a:r>
              <a:rPr lang="en-GB" dirty="0" smtClean="0">
                <a:solidFill>
                  <a:srgbClr val="3B6979"/>
                </a:solidFill>
              </a:rPr>
              <a:t>&amp; control</a:t>
            </a:r>
          </a:p>
          <a:p>
            <a:pPr algn="r"/>
            <a:r>
              <a:rPr lang="en-GB" dirty="0" smtClean="0">
                <a:solidFill>
                  <a:srgbClr val="3B6979"/>
                </a:solidFill>
              </a:rPr>
              <a:t>Procurement</a:t>
            </a:r>
          </a:p>
          <a:p>
            <a:pPr algn="r"/>
            <a:r>
              <a:rPr lang="en-GB" dirty="0" smtClean="0">
                <a:solidFill>
                  <a:srgbClr val="3B6979"/>
                </a:solidFill>
              </a:rPr>
              <a:t>Financial management</a:t>
            </a:r>
          </a:p>
          <a:p>
            <a:pPr algn="r"/>
            <a:endParaRPr lang="en-GB" dirty="0">
              <a:solidFill>
                <a:srgbClr val="3B6979"/>
              </a:solidFill>
            </a:endParaRPr>
          </a:p>
        </p:txBody>
      </p:sp>
      <p:sp>
        <p:nvSpPr>
          <p:cNvPr id="2" name="Title 1"/>
          <p:cNvSpPr>
            <a:spLocks noGrp="1"/>
          </p:cNvSpPr>
          <p:nvPr>
            <p:ph type="title"/>
          </p:nvPr>
        </p:nvSpPr>
        <p:spPr/>
        <p:txBody>
          <a:bodyPr/>
          <a:lstStyle/>
          <a:p>
            <a:r>
              <a:rPr lang="en-GB" dirty="0" smtClean="0"/>
              <a:t>Core components of Universal Credit</a:t>
            </a:r>
            <a:endParaRPr lang="en-GB" dirty="0"/>
          </a:p>
        </p:txBody>
      </p:sp>
      <p:sp>
        <p:nvSpPr>
          <p:cNvPr id="13" name="Hexagon 12"/>
          <p:cNvSpPr/>
          <p:nvPr/>
        </p:nvSpPr>
        <p:spPr>
          <a:xfrm>
            <a:off x="3635896" y="3140968"/>
            <a:ext cx="1921174" cy="1656184"/>
          </a:xfrm>
          <a:prstGeom prst="hexagon">
            <a:avLst/>
          </a:prstGeom>
          <a:solidFill>
            <a:srgbClr val="000099"/>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t>Universal Credit</a:t>
            </a:r>
            <a:endParaRPr lang="en-GB" sz="2000" b="1" dirty="0"/>
          </a:p>
        </p:txBody>
      </p:sp>
      <p:sp>
        <p:nvSpPr>
          <p:cNvPr id="14" name="Hexagon 13"/>
          <p:cNvSpPr/>
          <p:nvPr/>
        </p:nvSpPr>
        <p:spPr>
          <a:xfrm>
            <a:off x="3625030" y="1425476"/>
            <a:ext cx="1921174" cy="1656184"/>
          </a:xfrm>
          <a:prstGeom prst="hexagon">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2E5360"/>
                </a:solidFill>
              </a:rPr>
              <a:t>Claimant journey</a:t>
            </a:r>
          </a:p>
          <a:p>
            <a:pPr algn="ctr"/>
            <a:endParaRPr lang="en-GB" sz="1400" dirty="0" smtClean="0">
              <a:solidFill>
                <a:srgbClr val="2E5360"/>
              </a:solidFill>
            </a:endParaRPr>
          </a:p>
          <a:p>
            <a:pPr algn="ctr"/>
            <a:r>
              <a:rPr lang="en-GB" sz="1400" dirty="0" smtClean="0">
                <a:solidFill>
                  <a:srgbClr val="2E5360"/>
                </a:solidFill>
              </a:rPr>
              <a:t>Access to systems (digital by default)</a:t>
            </a:r>
            <a:endParaRPr lang="en-GB" sz="1400" dirty="0">
              <a:solidFill>
                <a:srgbClr val="2E5360"/>
              </a:solidFill>
            </a:endParaRPr>
          </a:p>
        </p:txBody>
      </p:sp>
      <p:sp>
        <p:nvSpPr>
          <p:cNvPr id="15" name="Hexagon 14"/>
          <p:cNvSpPr/>
          <p:nvPr/>
        </p:nvSpPr>
        <p:spPr>
          <a:xfrm>
            <a:off x="3635896" y="4869160"/>
            <a:ext cx="1921174" cy="1656184"/>
          </a:xfrm>
          <a:prstGeom prst="hexagon">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2E5360"/>
                </a:solidFill>
              </a:rPr>
              <a:t>Migration plans</a:t>
            </a:r>
          </a:p>
          <a:p>
            <a:pPr algn="ctr"/>
            <a:endParaRPr lang="en-GB" sz="1400" dirty="0" smtClean="0">
              <a:solidFill>
                <a:srgbClr val="2E5360"/>
              </a:solidFill>
            </a:endParaRPr>
          </a:p>
          <a:p>
            <a:pPr algn="ctr"/>
            <a:r>
              <a:rPr lang="en-GB" sz="1400" dirty="0" smtClean="0">
                <a:solidFill>
                  <a:srgbClr val="2E5360"/>
                </a:solidFill>
              </a:rPr>
              <a:t>Staff training</a:t>
            </a:r>
          </a:p>
          <a:p>
            <a:pPr algn="ctr"/>
            <a:endParaRPr lang="en-GB" sz="1400" dirty="0" smtClean="0">
              <a:solidFill>
                <a:srgbClr val="2E5360"/>
              </a:solidFill>
            </a:endParaRPr>
          </a:p>
          <a:p>
            <a:pPr algn="ctr"/>
            <a:r>
              <a:rPr lang="en-GB" sz="1400" dirty="0" smtClean="0">
                <a:solidFill>
                  <a:srgbClr val="2E5360"/>
                </a:solidFill>
              </a:rPr>
              <a:t>Management information</a:t>
            </a:r>
            <a:endParaRPr lang="en-GB" sz="1400" dirty="0">
              <a:solidFill>
                <a:srgbClr val="2E5360"/>
              </a:solidFill>
            </a:endParaRPr>
          </a:p>
        </p:txBody>
      </p:sp>
      <p:sp>
        <p:nvSpPr>
          <p:cNvPr id="16" name="Hexagon 15"/>
          <p:cNvSpPr/>
          <p:nvPr/>
        </p:nvSpPr>
        <p:spPr>
          <a:xfrm>
            <a:off x="2074762" y="2276872"/>
            <a:ext cx="1921174" cy="1656184"/>
          </a:xfrm>
          <a:prstGeom prst="hexagon">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2E5360"/>
                </a:solidFill>
              </a:rPr>
              <a:t>Premises alterations</a:t>
            </a:r>
            <a:endParaRPr lang="en-GB" sz="1400" dirty="0">
              <a:solidFill>
                <a:srgbClr val="2E5360"/>
              </a:solidFill>
            </a:endParaRPr>
          </a:p>
        </p:txBody>
      </p:sp>
      <p:sp>
        <p:nvSpPr>
          <p:cNvPr id="17" name="Hexagon 16"/>
          <p:cNvSpPr/>
          <p:nvPr/>
        </p:nvSpPr>
        <p:spPr>
          <a:xfrm>
            <a:off x="2100162" y="3979664"/>
            <a:ext cx="1921174" cy="1656184"/>
          </a:xfrm>
          <a:prstGeom prst="hexagon">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2E5360"/>
                </a:solidFill>
              </a:rPr>
              <a:t>IT infrastructure</a:t>
            </a:r>
          </a:p>
        </p:txBody>
      </p:sp>
      <p:sp>
        <p:nvSpPr>
          <p:cNvPr id="18" name="Hexagon 17"/>
          <p:cNvSpPr/>
          <p:nvPr/>
        </p:nvSpPr>
        <p:spPr>
          <a:xfrm>
            <a:off x="5148064" y="2276872"/>
            <a:ext cx="1921174" cy="1656184"/>
          </a:xfrm>
          <a:prstGeom prst="hexagon">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2E5360"/>
                </a:solidFill>
              </a:rPr>
              <a:t>Identity assurance</a:t>
            </a:r>
          </a:p>
          <a:p>
            <a:pPr algn="ctr"/>
            <a:endParaRPr lang="en-GB" sz="1400" dirty="0" smtClean="0">
              <a:solidFill>
                <a:srgbClr val="2E5360"/>
              </a:solidFill>
            </a:endParaRPr>
          </a:p>
          <a:p>
            <a:pPr algn="ctr"/>
            <a:r>
              <a:rPr lang="en-GB" sz="1400" dirty="0" smtClean="0">
                <a:solidFill>
                  <a:srgbClr val="2E5360"/>
                </a:solidFill>
              </a:rPr>
              <a:t>Secure </a:t>
            </a:r>
          </a:p>
          <a:p>
            <a:pPr algn="ctr"/>
            <a:r>
              <a:rPr lang="en-GB" sz="1400" dirty="0" smtClean="0">
                <a:solidFill>
                  <a:srgbClr val="2E5360"/>
                </a:solidFill>
              </a:rPr>
              <a:t>processes</a:t>
            </a:r>
            <a:endParaRPr lang="en-GB" sz="1400" dirty="0">
              <a:solidFill>
                <a:srgbClr val="2E5360"/>
              </a:solidFill>
            </a:endParaRPr>
          </a:p>
        </p:txBody>
      </p:sp>
      <p:sp>
        <p:nvSpPr>
          <p:cNvPr id="19" name="Hexagon 18"/>
          <p:cNvSpPr/>
          <p:nvPr/>
        </p:nvSpPr>
        <p:spPr>
          <a:xfrm>
            <a:off x="5148064" y="4005064"/>
            <a:ext cx="1921174" cy="1656184"/>
          </a:xfrm>
          <a:prstGeom prst="hexagon">
            <a:avLst/>
          </a:prstGeom>
          <a:solidFill>
            <a:schemeClr val="tx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2E5360"/>
                </a:solidFill>
              </a:rPr>
              <a:t>Systems integration</a:t>
            </a:r>
          </a:p>
          <a:p>
            <a:pPr algn="ctr"/>
            <a:endParaRPr lang="en-GB" sz="1400" dirty="0" smtClean="0">
              <a:solidFill>
                <a:srgbClr val="2E5360"/>
              </a:solidFill>
            </a:endParaRPr>
          </a:p>
          <a:p>
            <a:pPr algn="ctr"/>
            <a:r>
              <a:rPr lang="en-GB" sz="1400" dirty="0" smtClean="0">
                <a:solidFill>
                  <a:srgbClr val="2E5360"/>
                </a:solidFill>
              </a:rPr>
              <a:t>Legacy systems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Universal Credit IT systems components</a:t>
            </a:r>
            <a:endParaRPr lang="en-GB" dirty="0"/>
          </a:p>
        </p:txBody>
      </p:sp>
      <p:sp>
        <p:nvSpPr>
          <p:cNvPr id="5" name="Rectangle 4"/>
          <p:cNvSpPr/>
          <p:nvPr/>
        </p:nvSpPr>
        <p:spPr>
          <a:xfrm>
            <a:off x="3491880" y="4077072"/>
            <a:ext cx="2376264" cy="2520280"/>
          </a:xfrm>
          <a:prstGeom prst="rect">
            <a:avLst/>
          </a:prstGeom>
          <a:solidFill>
            <a:srgbClr val="0000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smtClean="0"/>
              <a:t>Financial and payments  systems</a:t>
            </a:r>
            <a:endParaRPr lang="en-GB" dirty="0"/>
          </a:p>
        </p:txBody>
      </p:sp>
      <p:sp>
        <p:nvSpPr>
          <p:cNvPr id="6" name="Rectangle 5"/>
          <p:cNvSpPr/>
          <p:nvPr/>
        </p:nvSpPr>
        <p:spPr>
          <a:xfrm>
            <a:off x="611560" y="1988840"/>
            <a:ext cx="2736304" cy="1944216"/>
          </a:xfrm>
          <a:prstGeom prst="rect">
            <a:avLst/>
          </a:prstGeom>
          <a:solidFill>
            <a:srgbClr val="CC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smtClean="0"/>
              <a:t>Security systems</a:t>
            </a:r>
            <a:endParaRPr lang="en-GB" dirty="0"/>
          </a:p>
        </p:txBody>
      </p:sp>
      <p:sp>
        <p:nvSpPr>
          <p:cNvPr id="7" name="Rectangle 6"/>
          <p:cNvSpPr/>
          <p:nvPr/>
        </p:nvSpPr>
        <p:spPr>
          <a:xfrm>
            <a:off x="2051720" y="4077072"/>
            <a:ext cx="1296144" cy="2520280"/>
          </a:xfrm>
          <a:prstGeom prst="rect">
            <a:avLst/>
          </a:prstGeom>
          <a:solidFill>
            <a:srgbClr val="CC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Management Information systems</a:t>
            </a:r>
            <a:endParaRPr lang="en-GB" sz="1600" dirty="0"/>
          </a:p>
        </p:txBody>
      </p:sp>
      <p:sp>
        <p:nvSpPr>
          <p:cNvPr id="8" name="Rectangle 7"/>
          <p:cNvSpPr/>
          <p:nvPr/>
        </p:nvSpPr>
        <p:spPr>
          <a:xfrm>
            <a:off x="3491880" y="3068960"/>
            <a:ext cx="4896544" cy="864096"/>
          </a:xfrm>
          <a:prstGeom prst="rect">
            <a:avLst/>
          </a:prstGeom>
          <a:solidFill>
            <a:srgbClr val="0000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smtClean="0"/>
              <a:t>Claims administration </a:t>
            </a:r>
          </a:p>
          <a:p>
            <a:r>
              <a:rPr lang="en-GB" dirty="0" smtClean="0"/>
              <a:t>systems</a:t>
            </a:r>
            <a:endParaRPr lang="en-GB" dirty="0"/>
          </a:p>
        </p:txBody>
      </p:sp>
      <p:sp>
        <p:nvSpPr>
          <p:cNvPr id="9" name="Rectangle 8"/>
          <p:cNvSpPr/>
          <p:nvPr/>
        </p:nvSpPr>
        <p:spPr>
          <a:xfrm>
            <a:off x="3491880" y="1988840"/>
            <a:ext cx="2016224" cy="936104"/>
          </a:xfrm>
          <a:prstGeom prst="rect">
            <a:avLst/>
          </a:prstGeom>
          <a:solidFill>
            <a:srgbClr val="CC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smtClean="0"/>
              <a:t>Security operations centre</a:t>
            </a:r>
            <a:endParaRPr lang="en-GB" dirty="0"/>
          </a:p>
        </p:txBody>
      </p:sp>
      <p:sp>
        <p:nvSpPr>
          <p:cNvPr id="10" name="Rectangle 9"/>
          <p:cNvSpPr/>
          <p:nvPr/>
        </p:nvSpPr>
        <p:spPr>
          <a:xfrm>
            <a:off x="611560" y="4077072"/>
            <a:ext cx="1296144" cy="2520280"/>
          </a:xfrm>
          <a:prstGeom prst="rect">
            <a:avLst/>
          </a:prstGeom>
          <a:solidFill>
            <a:srgbClr val="0000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Document processing &amp; case load management</a:t>
            </a:r>
            <a:endParaRPr lang="en-GB" sz="1600" dirty="0"/>
          </a:p>
        </p:txBody>
      </p:sp>
      <p:sp>
        <p:nvSpPr>
          <p:cNvPr id="11" name="Rectangle 10"/>
          <p:cNvSpPr/>
          <p:nvPr/>
        </p:nvSpPr>
        <p:spPr>
          <a:xfrm>
            <a:off x="611560" y="1052736"/>
            <a:ext cx="4896544" cy="864096"/>
          </a:xfrm>
          <a:prstGeom prst="rect">
            <a:avLst/>
          </a:prstGeom>
          <a:solidFill>
            <a:srgbClr val="CC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smtClean="0"/>
              <a:t>Claimant interface</a:t>
            </a:r>
            <a:endParaRPr lang="en-GB" dirty="0"/>
          </a:p>
        </p:txBody>
      </p:sp>
      <p:sp>
        <p:nvSpPr>
          <p:cNvPr id="16" name="Rectangle 15"/>
          <p:cNvSpPr/>
          <p:nvPr/>
        </p:nvSpPr>
        <p:spPr>
          <a:xfrm>
            <a:off x="2555776" y="1268760"/>
            <a:ext cx="2808312"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Internet</a:t>
            </a:r>
          </a:p>
          <a:p>
            <a:pPr algn="ctr"/>
            <a:r>
              <a:rPr lang="en-GB" sz="1000" dirty="0" smtClean="0">
                <a:solidFill>
                  <a:schemeClr val="tx1"/>
                </a:solidFill>
              </a:rPr>
              <a:t>Interface</a:t>
            </a:r>
            <a:endParaRPr lang="en-GB" sz="1000" dirty="0">
              <a:solidFill>
                <a:schemeClr val="tx1"/>
              </a:solidFill>
            </a:endParaRPr>
          </a:p>
        </p:txBody>
      </p:sp>
      <p:sp>
        <p:nvSpPr>
          <p:cNvPr id="17" name="Rectangle 16"/>
          <p:cNvSpPr/>
          <p:nvPr/>
        </p:nvSpPr>
        <p:spPr>
          <a:xfrm>
            <a:off x="899592" y="2348880"/>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Identity assurance</a:t>
            </a:r>
            <a:endParaRPr lang="en-GB" sz="1000" dirty="0">
              <a:solidFill>
                <a:schemeClr val="tx1"/>
              </a:solidFill>
            </a:endParaRPr>
          </a:p>
        </p:txBody>
      </p:sp>
      <p:sp>
        <p:nvSpPr>
          <p:cNvPr id="19" name="Rectangle 18"/>
          <p:cNvSpPr/>
          <p:nvPr/>
        </p:nvSpPr>
        <p:spPr>
          <a:xfrm>
            <a:off x="2051720" y="2348880"/>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Cyber </a:t>
            </a:r>
          </a:p>
          <a:p>
            <a:pPr algn="ctr"/>
            <a:r>
              <a:rPr lang="en-GB" sz="1000" dirty="0" smtClean="0">
                <a:solidFill>
                  <a:schemeClr val="tx1"/>
                </a:solidFill>
              </a:rPr>
              <a:t>security</a:t>
            </a:r>
            <a:endParaRPr lang="en-GB" sz="1000" dirty="0">
              <a:solidFill>
                <a:schemeClr val="tx1"/>
              </a:solidFill>
            </a:endParaRPr>
          </a:p>
        </p:txBody>
      </p:sp>
      <p:sp>
        <p:nvSpPr>
          <p:cNvPr id="20" name="Rectangle 19"/>
          <p:cNvSpPr/>
          <p:nvPr/>
        </p:nvSpPr>
        <p:spPr>
          <a:xfrm>
            <a:off x="899592" y="3140968"/>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Fraud and error</a:t>
            </a:r>
            <a:endParaRPr lang="en-GB" sz="1000" dirty="0">
              <a:solidFill>
                <a:schemeClr val="tx1"/>
              </a:solidFill>
            </a:endParaRPr>
          </a:p>
        </p:txBody>
      </p:sp>
      <p:sp>
        <p:nvSpPr>
          <p:cNvPr id="21" name="Rectangle 20"/>
          <p:cNvSpPr/>
          <p:nvPr/>
        </p:nvSpPr>
        <p:spPr>
          <a:xfrm>
            <a:off x="4427984" y="3429000"/>
            <a:ext cx="1211397" cy="360040"/>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Work</a:t>
            </a:r>
          </a:p>
          <a:p>
            <a:pPr algn="ctr"/>
            <a:r>
              <a:rPr lang="en-GB" sz="1000" dirty="0" smtClean="0">
                <a:solidFill>
                  <a:schemeClr val="tx1"/>
                </a:solidFill>
              </a:rPr>
              <a:t>services module</a:t>
            </a:r>
            <a:endParaRPr lang="en-GB" sz="1000" dirty="0">
              <a:solidFill>
                <a:schemeClr val="tx1"/>
              </a:solidFill>
            </a:endParaRPr>
          </a:p>
        </p:txBody>
      </p:sp>
      <p:sp>
        <p:nvSpPr>
          <p:cNvPr id="22" name="Rectangle 21"/>
          <p:cNvSpPr/>
          <p:nvPr/>
        </p:nvSpPr>
        <p:spPr>
          <a:xfrm>
            <a:off x="5724128" y="3429000"/>
            <a:ext cx="1211397" cy="360040"/>
          </a:xfrm>
          <a:prstGeom prst="rect">
            <a:avLst/>
          </a:prstGeom>
          <a:solidFill>
            <a:schemeClr val="accent1">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Business process management</a:t>
            </a:r>
            <a:endParaRPr lang="en-GB" sz="1000" dirty="0">
              <a:solidFill>
                <a:schemeClr val="tx1"/>
              </a:solidFill>
            </a:endParaRPr>
          </a:p>
        </p:txBody>
      </p:sp>
      <p:sp>
        <p:nvSpPr>
          <p:cNvPr id="23" name="Rectangle 22"/>
          <p:cNvSpPr/>
          <p:nvPr/>
        </p:nvSpPr>
        <p:spPr>
          <a:xfrm>
            <a:off x="7033011" y="3429000"/>
            <a:ext cx="1211397" cy="360040"/>
          </a:xfrm>
          <a:prstGeom prst="rect">
            <a:avLst/>
          </a:prstGeom>
          <a:solidFill>
            <a:schemeClr val="accent1">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Evidence system</a:t>
            </a:r>
            <a:endParaRPr lang="en-GB" sz="1000" dirty="0">
              <a:solidFill>
                <a:schemeClr val="tx1"/>
              </a:solidFill>
            </a:endParaRPr>
          </a:p>
        </p:txBody>
      </p:sp>
      <p:sp>
        <p:nvSpPr>
          <p:cNvPr id="24" name="Rectangle 23"/>
          <p:cNvSpPr/>
          <p:nvPr/>
        </p:nvSpPr>
        <p:spPr>
          <a:xfrm>
            <a:off x="2051720" y="3140968"/>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RTI</a:t>
            </a:r>
            <a:endParaRPr lang="en-GB" sz="1000" dirty="0">
              <a:solidFill>
                <a:schemeClr val="tx1"/>
              </a:solidFill>
            </a:endParaRPr>
          </a:p>
        </p:txBody>
      </p:sp>
      <p:sp>
        <p:nvSpPr>
          <p:cNvPr id="25" name="Rectangle 24"/>
          <p:cNvSpPr/>
          <p:nvPr/>
        </p:nvSpPr>
        <p:spPr>
          <a:xfrm>
            <a:off x="5580112" y="1052736"/>
            <a:ext cx="2808312" cy="1872208"/>
          </a:xfrm>
          <a:prstGeom prst="rect">
            <a:avLst/>
          </a:prstGeom>
          <a:solidFill>
            <a:srgbClr val="CC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smtClean="0"/>
              <a:t>Customer account management</a:t>
            </a:r>
            <a:endParaRPr lang="en-GB" dirty="0"/>
          </a:p>
        </p:txBody>
      </p:sp>
      <p:sp>
        <p:nvSpPr>
          <p:cNvPr id="27" name="Rectangle 26"/>
          <p:cNvSpPr/>
          <p:nvPr/>
        </p:nvSpPr>
        <p:spPr>
          <a:xfrm>
            <a:off x="7092280" y="1628800"/>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Interview </a:t>
            </a:r>
          </a:p>
          <a:p>
            <a:pPr algn="ctr"/>
            <a:r>
              <a:rPr lang="en-GB" sz="1000" dirty="0" smtClean="0">
                <a:solidFill>
                  <a:schemeClr val="tx1"/>
                </a:solidFill>
              </a:rPr>
              <a:t>system</a:t>
            </a:r>
            <a:endParaRPr lang="en-GB" sz="1000" dirty="0">
              <a:solidFill>
                <a:schemeClr val="tx1"/>
              </a:solidFill>
            </a:endParaRPr>
          </a:p>
        </p:txBody>
      </p:sp>
      <p:sp>
        <p:nvSpPr>
          <p:cNvPr id="28" name="Rectangle 27"/>
          <p:cNvSpPr/>
          <p:nvPr/>
        </p:nvSpPr>
        <p:spPr>
          <a:xfrm>
            <a:off x="5868144" y="2276872"/>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Evidence </a:t>
            </a:r>
          </a:p>
          <a:p>
            <a:pPr algn="ctr"/>
            <a:r>
              <a:rPr lang="en-GB" sz="1000" dirty="0" smtClean="0">
                <a:solidFill>
                  <a:schemeClr val="tx1"/>
                </a:solidFill>
              </a:rPr>
              <a:t>system</a:t>
            </a:r>
            <a:endParaRPr lang="en-GB" sz="1000" dirty="0">
              <a:solidFill>
                <a:schemeClr val="tx1"/>
              </a:solidFill>
            </a:endParaRPr>
          </a:p>
        </p:txBody>
      </p:sp>
      <p:sp>
        <p:nvSpPr>
          <p:cNvPr id="29" name="Rectangle 28"/>
          <p:cNvSpPr/>
          <p:nvPr/>
        </p:nvSpPr>
        <p:spPr>
          <a:xfrm>
            <a:off x="7092280" y="2276872"/>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Rules engine</a:t>
            </a:r>
            <a:endParaRPr lang="en-GB" sz="1000" dirty="0">
              <a:solidFill>
                <a:schemeClr val="tx1"/>
              </a:solidFill>
            </a:endParaRPr>
          </a:p>
        </p:txBody>
      </p:sp>
      <p:sp>
        <p:nvSpPr>
          <p:cNvPr id="30" name="Rectangle 29"/>
          <p:cNvSpPr/>
          <p:nvPr/>
        </p:nvSpPr>
        <p:spPr>
          <a:xfrm>
            <a:off x="3639169" y="4725144"/>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Real time earnings</a:t>
            </a:r>
            <a:endParaRPr lang="en-GB" sz="1000" dirty="0">
              <a:solidFill>
                <a:schemeClr val="tx1"/>
              </a:solidFill>
            </a:endParaRPr>
          </a:p>
        </p:txBody>
      </p:sp>
      <p:sp>
        <p:nvSpPr>
          <p:cNvPr id="31" name="Rectangle 30"/>
          <p:cNvSpPr/>
          <p:nvPr/>
        </p:nvSpPr>
        <p:spPr>
          <a:xfrm>
            <a:off x="4780674" y="4725144"/>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Payments calculation</a:t>
            </a:r>
            <a:endParaRPr lang="en-GB" sz="1000" dirty="0">
              <a:solidFill>
                <a:schemeClr val="tx1"/>
              </a:solidFill>
            </a:endParaRPr>
          </a:p>
        </p:txBody>
      </p:sp>
      <p:sp>
        <p:nvSpPr>
          <p:cNvPr id="32" name="Rectangle 31"/>
          <p:cNvSpPr/>
          <p:nvPr/>
        </p:nvSpPr>
        <p:spPr>
          <a:xfrm>
            <a:off x="4780674" y="6021288"/>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Payment management system</a:t>
            </a:r>
            <a:endParaRPr lang="en-GB" sz="1000" dirty="0">
              <a:solidFill>
                <a:schemeClr val="tx1"/>
              </a:solidFill>
            </a:endParaRPr>
          </a:p>
        </p:txBody>
      </p:sp>
      <p:sp>
        <p:nvSpPr>
          <p:cNvPr id="33" name="Rectangle 32"/>
          <p:cNvSpPr/>
          <p:nvPr/>
        </p:nvSpPr>
        <p:spPr>
          <a:xfrm>
            <a:off x="3639169" y="6021288"/>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Claim system</a:t>
            </a:r>
            <a:endParaRPr lang="en-GB" sz="1000" dirty="0">
              <a:solidFill>
                <a:schemeClr val="tx1"/>
              </a:solidFill>
            </a:endParaRPr>
          </a:p>
        </p:txBody>
      </p:sp>
      <p:sp>
        <p:nvSpPr>
          <p:cNvPr id="34" name="Rectangle 33"/>
          <p:cNvSpPr/>
          <p:nvPr/>
        </p:nvSpPr>
        <p:spPr>
          <a:xfrm>
            <a:off x="3639169" y="5373216"/>
            <a:ext cx="932831" cy="504056"/>
          </a:xfrm>
          <a:prstGeom prst="rect">
            <a:avLst/>
          </a:prstGeom>
          <a:solidFill>
            <a:schemeClr val="tx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Bank wizard</a:t>
            </a:r>
            <a:endParaRPr lang="en-GB" sz="1000" dirty="0">
              <a:solidFill>
                <a:schemeClr val="tx1"/>
              </a:solidFill>
            </a:endParaRPr>
          </a:p>
        </p:txBody>
      </p:sp>
      <p:sp>
        <p:nvSpPr>
          <p:cNvPr id="35" name="Rectangle 34"/>
          <p:cNvSpPr/>
          <p:nvPr/>
        </p:nvSpPr>
        <p:spPr>
          <a:xfrm>
            <a:off x="4780674" y="5373216"/>
            <a:ext cx="932831" cy="504056"/>
          </a:xfrm>
          <a:prstGeom prst="rect">
            <a:avLst/>
          </a:prstGeom>
          <a:solidFill>
            <a:schemeClr val="tx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Address verification</a:t>
            </a:r>
            <a:endParaRPr lang="en-GB" sz="1000" dirty="0">
              <a:solidFill>
                <a:schemeClr val="tx1"/>
              </a:solidFill>
            </a:endParaRPr>
          </a:p>
        </p:txBody>
      </p:sp>
      <p:sp>
        <p:nvSpPr>
          <p:cNvPr id="36" name="Rectangle 35"/>
          <p:cNvSpPr/>
          <p:nvPr/>
        </p:nvSpPr>
        <p:spPr>
          <a:xfrm>
            <a:off x="5940152" y="4077072"/>
            <a:ext cx="2448272" cy="2520280"/>
          </a:xfrm>
          <a:prstGeom prst="rect">
            <a:avLst/>
          </a:prstGeom>
          <a:solidFill>
            <a:srgbClr val="0000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smtClean="0"/>
              <a:t>Claimant identification systems</a:t>
            </a:r>
            <a:endParaRPr lang="en-GB" dirty="0"/>
          </a:p>
        </p:txBody>
      </p:sp>
      <p:sp>
        <p:nvSpPr>
          <p:cNvPr id="37" name="Rectangle 36"/>
          <p:cNvSpPr/>
          <p:nvPr/>
        </p:nvSpPr>
        <p:spPr>
          <a:xfrm>
            <a:off x="6720696" y="4725144"/>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Real time information system</a:t>
            </a:r>
            <a:endParaRPr lang="en-GB" sz="1000" dirty="0">
              <a:solidFill>
                <a:schemeClr val="tx1"/>
              </a:solidFill>
            </a:endParaRPr>
          </a:p>
        </p:txBody>
      </p:sp>
      <p:sp>
        <p:nvSpPr>
          <p:cNvPr id="38" name="Rectangle 37"/>
          <p:cNvSpPr/>
          <p:nvPr/>
        </p:nvSpPr>
        <p:spPr>
          <a:xfrm>
            <a:off x="6720696" y="6021288"/>
            <a:ext cx="932831" cy="504056"/>
          </a:xfrm>
          <a:prstGeom prst="rect">
            <a:avLst/>
          </a:prstGeom>
          <a:solidFill>
            <a:srgbClr val="EFD2D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Provider referral system</a:t>
            </a:r>
            <a:endParaRPr lang="en-GB" sz="1000" dirty="0">
              <a:solidFill>
                <a:schemeClr val="tx1"/>
              </a:solidFill>
            </a:endParaRPr>
          </a:p>
        </p:txBody>
      </p:sp>
      <p:sp>
        <p:nvSpPr>
          <p:cNvPr id="39" name="Rectangle 38"/>
          <p:cNvSpPr/>
          <p:nvPr/>
        </p:nvSpPr>
        <p:spPr>
          <a:xfrm>
            <a:off x="6720696" y="5373216"/>
            <a:ext cx="932831" cy="504056"/>
          </a:xfrm>
          <a:prstGeom prst="rect">
            <a:avLst/>
          </a:prstGeom>
          <a:solidFill>
            <a:schemeClr val="tx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tx1"/>
                </a:solidFill>
              </a:rPr>
              <a:t>Customer information system</a:t>
            </a:r>
            <a:endParaRPr lang="en-GB" sz="10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ambitious rollout timetable</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108520" y="1196752"/>
            <a:ext cx="9437635" cy="46043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Which methodology to use</a:t>
            </a:r>
            <a:r>
              <a:rPr lang="en-GB" smtClean="0"/>
              <a:t>? </a:t>
            </a:r>
            <a:endParaRPr lang="en-GB" dirty="0"/>
          </a:p>
        </p:txBody>
      </p:sp>
      <p:sp>
        <p:nvSpPr>
          <p:cNvPr id="6" name="Text Placeholder 5"/>
          <p:cNvSpPr>
            <a:spLocks noGrp="1"/>
          </p:cNvSpPr>
          <p:nvPr>
            <p:ph type="body" idx="1"/>
          </p:nvPr>
        </p:nvSpPr>
        <p:spPr>
          <a:xfrm>
            <a:off x="457200" y="1124744"/>
            <a:ext cx="4040188" cy="639762"/>
          </a:xfrm>
        </p:spPr>
        <p:txBody>
          <a:bodyPr/>
          <a:lstStyle/>
          <a:p>
            <a:r>
              <a:rPr lang="en-GB" dirty="0" smtClean="0">
                <a:solidFill>
                  <a:srgbClr val="3B6979"/>
                </a:solidFill>
              </a:rPr>
              <a:t>Waterfall</a:t>
            </a:r>
            <a:endParaRPr lang="en-GB" dirty="0">
              <a:solidFill>
                <a:srgbClr val="3B6979"/>
              </a:solidFill>
            </a:endParaRPr>
          </a:p>
        </p:txBody>
      </p:sp>
      <p:sp>
        <p:nvSpPr>
          <p:cNvPr id="7" name="Content Placeholder 6"/>
          <p:cNvSpPr>
            <a:spLocks noGrp="1"/>
          </p:cNvSpPr>
          <p:nvPr>
            <p:ph sz="half" idx="2"/>
          </p:nvPr>
        </p:nvSpPr>
        <p:spPr>
          <a:xfrm>
            <a:off x="457200" y="1764506"/>
            <a:ext cx="4040188" cy="4616822"/>
          </a:xfrm>
        </p:spPr>
        <p:txBody>
          <a:bodyPr>
            <a:normAutofit fontScale="62500" lnSpcReduction="20000"/>
          </a:bodyPr>
          <a:lstStyle/>
          <a:p>
            <a:r>
              <a:rPr lang="en-GB" dirty="0" smtClean="0">
                <a:solidFill>
                  <a:srgbClr val="3B6979"/>
                </a:solidFill>
              </a:rPr>
              <a:t>With a waterfall methodology, development begins after business requirements have been defined and a specification of requirements produced.</a:t>
            </a:r>
          </a:p>
          <a:p>
            <a:r>
              <a:rPr lang="en-GB" dirty="0" smtClean="0">
                <a:solidFill>
                  <a:srgbClr val="3B6979"/>
                </a:solidFill>
              </a:rPr>
              <a:t>Governance and accountability flow from the specification of requirements and can be clearly defined contractually. DWP is familiar with this method of acquiring systems and managing projects.</a:t>
            </a:r>
          </a:p>
          <a:p>
            <a:r>
              <a:rPr lang="en-GB" dirty="0" smtClean="0">
                <a:solidFill>
                  <a:srgbClr val="3B6979"/>
                </a:solidFill>
              </a:rPr>
              <a:t>However, in the case of UC, there is insufficient time to use a waterfall development methodology if the project deadline is to be met.</a:t>
            </a:r>
          </a:p>
          <a:p>
            <a:r>
              <a:rPr lang="en-GB" dirty="0" smtClean="0">
                <a:solidFill>
                  <a:srgbClr val="3B6979"/>
                </a:solidFill>
              </a:rPr>
              <a:t>In addition, concerns raised that a waterfall methodology may not guarantee a new service that meets user requirements or may wrongly specify those requirements as the UC concept is so new and complex.</a:t>
            </a:r>
          </a:p>
          <a:p>
            <a:r>
              <a:rPr lang="en-GB" dirty="0" smtClean="0">
                <a:solidFill>
                  <a:srgbClr val="3B6979"/>
                </a:solidFill>
              </a:rPr>
              <a:t>There is no guarantee of successful implementation at the end of the development process.</a:t>
            </a:r>
          </a:p>
        </p:txBody>
      </p:sp>
      <p:sp>
        <p:nvSpPr>
          <p:cNvPr id="8" name="Text Placeholder 7"/>
          <p:cNvSpPr>
            <a:spLocks noGrp="1"/>
          </p:cNvSpPr>
          <p:nvPr>
            <p:ph type="body" sz="quarter" idx="3"/>
          </p:nvPr>
        </p:nvSpPr>
        <p:spPr>
          <a:xfrm>
            <a:off x="4645025" y="1124744"/>
            <a:ext cx="4041775" cy="639762"/>
          </a:xfrm>
        </p:spPr>
        <p:txBody>
          <a:bodyPr/>
          <a:lstStyle/>
          <a:p>
            <a:r>
              <a:rPr lang="en-GB" dirty="0" smtClean="0">
                <a:solidFill>
                  <a:srgbClr val="3B6979"/>
                </a:solidFill>
              </a:rPr>
              <a:t>Agile</a:t>
            </a:r>
            <a:endParaRPr lang="en-GB" dirty="0">
              <a:solidFill>
                <a:srgbClr val="3B6979"/>
              </a:solidFill>
            </a:endParaRPr>
          </a:p>
        </p:txBody>
      </p:sp>
      <p:sp>
        <p:nvSpPr>
          <p:cNvPr id="9" name="Content Placeholder 8"/>
          <p:cNvSpPr>
            <a:spLocks noGrp="1"/>
          </p:cNvSpPr>
          <p:nvPr>
            <p:ph sz="quarter" idx="4"/>
          </p:nvPr>
        </p:nvSpPr>
        <p:spPr>
          <a:xfrm>
            <a:off x="4645025" y="1764506"/>
            <a:ext cx="4041775" cy="5552926"/>
          </a:xfrm>
        </p:spPr>
        <p:txBody>
          <a:bodyPr>
            <a:normAutofit fontScale="55000" lnSpcReduction="20000"/>
          </a:bodyPr>
          <a:lstStyle/>
          <a:p>
            <a:r>
              <a:rPr lang="en-GB" dirty="0" smtClean="0">
                <a:solidFill>
                  <a:srgbClr val="3B6979"/>
                </a:solidFill>
              </a:rPr>
              <a:t>With an agile development methodology, requirements and code emerge through developers and users working together to define user stories that are then used to define processes .</a:t>
            </a:r>
          </a:p>
          <a:p>
            <a:r>
              <a:rPr lang="en-GB" dirty="0" smtClean="0">
                <a:solidFill>
                  <a:srgbClr val="3B6979"/>
                </a:solidFill>
              </a:rPr>
              <a:t>A specification of requirements is not produced before starting programming thus saving time and effort. </a:t>
            </a:r>
          </a:p>
          <a:p>
            <a:r>
              <a:rPr lang="en-GB" dirty="0" smtClean="0">
                <a:solidFill>
                  <a:srgbClr val="3B6979"/>
                </a:solidFill>
              </a:rPr>
              <a:t>Extensive use is made of prototyping.</a:t>
            </a:r>
          </a:p>
          <a:p>
            <a:r>
              <a:rPr lang="en-GB" dirty="0" smtClean="0">
                <a:solidFill>
                  <a:srgbClr val="3B6979"/>
                </a:solidFill>
              </a:rPr>
              <a:t>The system is developed in small, iterative steps lasting up to two weeks. It is envisaged that this method will be able to deliver the core of UC before the go-live date as no time is wasted on writing a detailed systems specification.</a:t>
            </a:r>
          </a:p>
          <a:p>
            <a:r>
              <a:rPr lang="en-GB" dirty="0" smtClean="0">
                <a:solidFill>
                  <a:srgbClr val="3B6979"/>
                </a:solidFill>
              </a:rPr>
              <a:t>A high level of rework is envisaged as business requirements are not clearly defined at the outset of the UC development.</a:t>
            </a:r>
          </a:p>
          <a:p>
            <a:r>
              <a:rPr lang="en-GB" dirty="0" smtClean="0">
                <a:solidFill>
                  <a:srgbClr val="3B6979"/>
                </a:solidFill>
              </a:rPr>
              <a:t>Concerns are raised that Agile may not be able to address complex legacy systems integration.</a:t>
            </a:r>
          </a:p>
          <a:p>
            <a:r>
              <a:rPr lang="en-GB" dirty="0" smtClean="0">
                <a:solidFill>
                  <a:srgbClr val="3B6979"/>
                </a:solidFill>
              </a:rPr>
              <a:t>Contracts for agile development are in their infancy. The DWP commercial team struggled to implement commercial terms for agile development that gave them control over the suppliers.</a:t>
            </a:r>
          </a:p>
          <a:p>
            <a:r>
              <a:rPr lang="en-GB" dirty="0" smtClean="0">
                <a:solidFill>
                  <a:srgbClr val="3B6979"/>
                </a:solidFill>
              </a:rPr>
              <a:t>There is no guarantee of successful implementation at the end of the development process.</a:t>
            </a:r>
          </a:p>
          <a:p>
            <a:endParaRPr lang="en-GB" dirty="0">
              <a:solidFill>
                <a:srgbClr val="3B697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Programme Reality</a:t>
            </a:r>
            <a:endParaRPr lang="en-GB" dirty="0"/>
          </a:p>
        </p:txBody>
      </p:sp>
      <p:sp>
        <p:nvSpPr>
          <p:cNvPr id="5" name="Text Placeholder 4"/>
          <p:cNvSpPr>
            <a:spLocks noGrp="1"/>
          </p:cNvSpPr>
          <p:nvPr>
            <p:ph type="body" idx="1"/>
          </p:nvPr>
        </p:nvSpPr>
        <p:spPr/>
        <p:txBody>
          <a:bodyPr/>
          <a:lstStyle/>
          <a:p>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Planned versus Actual Delivery, Sep 2013</a:t>
            </a:r>
            <a:endParaRPr lang="en-GB" dirty="0"/>
          </a:p>
        </p:txBody>
      </p:sp>
      <p:graphicFrame>
        <p:nvGraphicFramePr>
          <p:cNvPr id="7" name="Table 6"/>
          <p:cNvGraphicFramePr>
            <a:graphicFrameLocks noGrp="1"/>
          </p:cNvGraphicFramePr>
          <p:nvPr/>
        </p:nvGraphicFramePr>
        <p:xfrm>
          <a:off x="611559" y="1052736"/>
          <a:ext cx="8064897" cy="5530304"/>
        </p:xfrm>
        <a:graphic>
          <a:graphicData uri="http://schemas.openxmlformats.org/drawingml/2006/table">
            <a:tbl>
              <a:tblPr firstRow="1" bandRow="1">
                <a:tableStyleId>{5C22544A-7EE6-4342-B048-85BDC9FD1C3A}</a:tableStyleId>
              </a:tblPr>
              <a:tblGrid>
                <a:gridCol w="3744417"/>
                <a:gridCol w="1368152"/>
                <a:gridCol w="1440160"/>
                <a:gridCol w="1512168"/>
              </a:tblGrid>
              <a:tr h="370840">
                <a:tc>
                  <a:txBody>
                    <a:bodyPr/>
                    <a:lstStyle/>
                    <a:p>
                      <a:endParaRPr lang="en-GB" sz="1400" dirty="0"/>
                    </a:p>
                  </a:txBody>
                  <a:tcPr/>
                </a:tc>
                <a:tc>
                  <a:txBody>
                    <a:bodyPr/>
                    <a:lstStyle/>
                    <a:p>
                      <a:r>
                        <a:rPr lang="en-GB" sz="1400" dirty="0" smtClean="0"/>
                        <a:t>2011 plan</a:t>
                      </a:r>
                      <a:endParaRPr lang="en-GB" sz="1400" dirty="0"/>
                    </a:p>
                  </a:txBody>
                  <a:tcPr/>
                </a:tc>
                <a:tc>
                  <a:txBody>
                    <a:bodyPr/>
                    <a:lstStyle/>
                    <a:p>
                      <a:r>
                        <a:rPr lang="en-GB" sz="1400" dirty="0" smtClean="0"/>
                        <a:t>2012 plan</a:t>
                      </a:r>
                      <a:endParaRPr lang="en-GB" sz="1400" dirty="0"/>
                    </a:p>
                  </a:txBody>
                  <a:tcPr/>
                </a:tc>
                <a:tc>
                  <a:txBody>
                    <a:bodyPr/>
                    <a:lstStyle/>
                    <a:p>
                      <a:r>
                        <a:rPr lang="en-GB" sz="1400" dirty="0" smtClean="0"/>
                        <a:t>2013 actual</a:t>
                      </a:r>
                      <a:endParaRPr lang="en-GB" sz="1400" dirty="0"/>
                    </a:p>
                  </a:txBody>
                  <a:tcPr/>
                </a:tc>
              </a:tr>
              <a:tr h="370840">
                <a:tc>
                  <a:txBody>
                    <a:bodyPr/>
                    <a:lstStyle/>
                    <a:p>
                      <a:r>
                        <a:rPr lang="en-GB" sz="1400" dirty="0" smtClean="0">
                          <a:solidFill>
                            <a:srgbClr val="3B6979"/>
                          </a:solidFill>
                        </a:rPr>
                        <a:t>Job seekers allowance</a:t>
                      </a:r>
                      <a:endParaRPr lang="en-GB" sz="1400" dirty="0">
                        <a:solidFill>
                          <a:srgbClr val="3B6979"/>
                        </a:solidFill>
                      </a:endParaRPr>
                    </a:p>
                  </a:txBody>
                  <a:tcPr/>
                </a:tc>
                <a:tc>
                  <a:txBody>
                    <a:bodyPr/>
                    <a:lstStyle/>
                    <a:p>
                      <a:r>
                        <a:rPr lang="en-GB" sz="1400" dirty="0" smtClean="0">
                          <a:solidFill>
                            <a:srgbClr val="3B6979"/>
                          </a:solidFill>
                        </a:rPr>
                        <a:t>inc</a:t>
                      </a:r>
                      <a:endParaRPr lang="en-GB" sz="1400" dirty="0">
                        <a:solidFill>
                          <a:srgbClr val="3B6979"/>
                        </a:solidFill>
                      </a:endParaRPr>
                    </a:p>
                  </a:txBody>
                  <a:tcPr/>
                </a:tc>
                <a:tc>
                  <a:txBody>
                    <a:bodyPr/>
                    <a:lstStyle/>
                    <a:p>
                      <a:r>
                        <a:rPr lang="en-GB" sz="1400" dirty="0" smtClean="0">
                          <a:solidFill>
                            <a:srgbClr val="3B6979"/>
                          </a:solidFill>
                        </a:rPr>
                        <a:t>inc</a:t>
                      </a:r>
                      <a:endParaRPr lang="en-GB" sz="1400" dirty="0">
                        <a:solidFill>
                          <a:srgbClr val="3B6979"/>
                        </a:solidFill>
                      </a:endParaRPr>
                    </a:p>
                  </a:txBody>
                  <a:tcPr/>
                </a:tc>
                <a:tc>
                  <a:txBody>
                    <a:bodyPr/>
                    <a:lstStyle/>
                    <a:p>
                      <a:r>
                        <a:rPr lang="en-GB" sz="1400" dirty="0" smtClean="0">
                          <a:solidFill>
                            <a:srgbClr val="3B6979"/>
                          </a:solidFill>
                        </a:rPr>
                        <a:t>Inc</a:t>
                      </a:r>
                      <a:endParaRPr lang="en-GB" sz="1400" dirty="0">
                        <a:solidFill>
                          <a:srgbClr val="3B6979"/>
                        </a:solidFill>
                      </a:endParaRPr>
                    </a:p>
                  </a:txBody>
                  <a:tcPr/>
                </a:tc>
              </a:tr>
              <a:tr h="370840">
                <a:tc>
                  <a:txBody>
                    <a:bodyPr/>
                    <a:lstStyle/>
                    <a:p>
                      <a:r>
                        <a:rPr lang="en-GB" sz="1400" dirty="0" smtClean="0">
                          <a:solidFill>
                            <a:srgbClr val="3B6979"/>
                          </a:solidFill>
                        </a:rPr>
                        <a:t>Employment support allowance</a:t>
                      </a:r>
                      <a:endParaRPr lang="en-GB" sz="1400" dirty="0">
                        <a:solidFill>
                          <a:srgbClr val="3B6979"/>
                        </a:solidFill>
                      </a:endParaRPr>
                    </a:p>
                  </a:txBody>
                  <a:tcPr/>
                </a:tc>
                <a:tc>
                  <a:txBody>
                    <a:bodyPr/>
                    <a:lstStyle/>
                    <a:p>
                      <a:r>
                        <a:rPr lang="en-GB" sz="1400" dirty="0" smtClean="0">
                          <a:solidFill>
                            <a:srgbClr val="3B6979"/>
                          </a:solidFill>
                        </a:rPr>
                        <a:t>Inc</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r>
              <a:tr h="370840">
                <a:tc>
                  <a:txBody>
                    <a:bodyPr/>
                    <a:lstStyle/>
                    <a:p>
                      <a:r>
                        <a:rPr lang="en-GB" sz="1400" dirty="0" smtClean="0">
                          <a:solidFill>
                            <a:srgbClr val="3B6979"/>
                          </a:solidFill>
                        </a:rPr>
                        <a:t>Income support</a:t>
                      </a:r>
                      <a:endParaRPr lang="en-GB" sz="1400" dirty="0">
                        <a:solidFill>
                          <a:srgbClr val="3B6979"/>
                        </a:solidFill>
                      </a:endParaRPr>
                    </a:p>
                  </a:txBody>
                  <a:tcPr/>
                </a:tc>
                <a:tc>
                  <a:txBody>
                    <a:bodyPr/>
                    <a:lstStyle/>
                    <a:p>
                      <a:r>
                        <a:rPr lang="en-GB" sz="1400" dirty="0" smtClean="0">
                          <a:solidFill>
                            <a:srgbClr val="3B6979"/>
                          </a:solidFill>
                        </a:rPr>
                        <a:t>Inc</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r>
              <a:tr h="370840">
                <a:tc>
                  <a:txBody>
                    <a:bodyPr/>
                    <a:lstStyle/>
                    <a:p>
                      <a:r>
                        <a:rPr lang="en-GB" sz="1400" dirty="0" smtClean="0">
                          <a:solidFill>
                            <a:srgbClr val="3B6979"/>
                          </a:solidFill>
                        </a:rPr>
                        <a:t>Housing benefit</a:t>
                      </a:r>
                      <a:endParaRPr lang="en-GB" sz="1400" dirty="0">
                        <a:solidFill>
                          <a:srgbClr val="3B6979"/>
                        </a:solidFill>
                      </a:endParaRPr>
                    </a:p>
                  </a:txBody>
                  <a:tcPr/>
                </a:tc>
                <a:tc>
                  <a:txBody>
                    <a:bodyPr/>
                    <a:lstStyle/>
                    <a:p>
                      <a:r>
                        <a:rPr lang="en-GB" sz="1400" dirty="0" smtClean="0">
                          <a:solidFill>
                            <a:srgbClr val="3B6979"/>
                          </a:solidFill>
                        </a:rPr>
                        <a:t>Inc</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r>
              <a:tr h="338544">
                <a:tc>
                  <a:txBody>
                    <a:bodyPr/>
                    <a:lstStyle/>
                    <a:p>
                      <a:r>
                        <a:rPr lang="en-GB" sz="1400" dirty="0" smtClean="0">
                          <a:solidFill>
                            <a:srgbClr val="3B6979"/>
                          </a:solidFill>
                        </a:rPr>
                        <a:t>Working tax credits</a:t>
                      </a:r>
                      <a:endParaRPr lang="en-GB" sz="1400" dirty="0">
                        <a:solidFill>
                          <a:srgbClr val="3B6979"/>
                        </a:solidFill>
                      </a:endParaRPr>
                    </a:p>
                  </a:txBody>
                  <a:tcPr/>
                </a:tc>
                <a:tc>
                  <a:txBody>
                    <a:bodyPr/>
                    <a:lstStyle/>
                    <a:p>
                      <a:r>
                        <a:rPr lang="en-GB" sz="1400" dirty="0" smtClean="0">
                          <a:solidFill>
                            <a:srgbClr val="3B6979"/>
                          </a:solidFill>
                        </a:rPr>
                        <a:t>Inc</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r>
              <a:tr h="370840">
                <a:tc>
                  <a:txBody>
                    <a:bodyPr/>
                    <a:lstStyle/>
                    <a:p>
                      <a:r>
                        <a:rPr lang="en-GB" sz="1400" dirty="0" smtClean="0">
                          <a:solidFill>
                            <a:srgbClr val="3B6979"/>
                          </a:solidFill>
                        </a:rPr>
                        <a:t>Child tax credit</a:t>
                      </a:r>
                      <a:endParaRPr lang="en-GB" sz="1400" dirty="0">
                        <a:solidFill>
                          <a:srgbClr val="3B6979"/>
                        </a:solidFill>
                      </a:endParaRPr>
                    </a:p>
                  </a:txBody>
                  <a:tcPr/>
                </a:tc>
                <a:tc>
                  <a:txBody>
                    <a:bodyPr/>
                    <a:lstStyle/>
                    <a:p>
                      <a:r>
                        <a:rPr lang="en-GB" sz="1400" dirty="0" smtClean="0">
                          <a:solidFill>
                            <a:srgbClr val="3B6979"/>
                          </a:solidFill>
                        </a:rPr>
                        <a:t>Inc</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r>
              <a:tr h="370840">
                <a:tc>
                  <a:txBody>
                    <a:bodyPr/>
                    <a:lstStyle/>
                    <a:p>
                      <a:r>
                        <a:rPr lang="en-GB" sz="1400" dirty="0" smtClean="0">
                          <a:solidFill>
                            <a:srgbClr val="3B6979"/>
                          </a:solidFill>
                        </a:rPr>
                        <a:t>Difficult cases (</a:t>
                      </a:r>
                      <a:r>
                        <a:rPr lang="en-GB" sz="1400" dirty="0" err="1" smtClean="0">
                          <a:solidFill>
                            <a:srgbClr val="3B6979"/>
                          </a:solidFill>
                        </a:rPr>
                        <a:t>eg</a:t>
                      </a:r>
                      <a:r>
                        <a:rPr lang="en-GB" sz="1400" dirty="0" smtClean="0">
                          <a:solidFill>
                            <a:srgbClr val="3B6979"/>
                          </a:solidFill>
                        </a:rPr>
                        <a:t> couples)</a:t>
                      </a:r>
                      <a:endParaRPr lang="en-GB" sz="1400" dirty="0">
                        <a:solidFill>
                          <a:srgbClr val="3B6979"/>
                        </a:solidFill>
                      </a:endParaRPr>
                    </a:p>
                  </a:txBody>
                  <a:tcPr/>
                </a:tc>
                <a:tc>
                  <a:txBody>
                    <a:bodyPr/>
                    <a:lstStyle/>
                    <a:p>
                      <a:r>
                        <a:rPr lang="en-GB" sz="1400" dirty="0" smtClean="0">
                          <a:solidFill>
                            <a:srgbClr val="3B6979"/>
                          </a:solidFill>
                        </a:rPr>
                        <a:t>Inc</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c>
                  <a:txBody>
                    <a:bodyPr/>
                    <a:lstStyle/>
                    <a:p>
                      <a:r>
                        <a:rPr lang="en-GB" sz="1400" dirty="0" smtClean="0">
                          <a:solidFill>
                            <a:srgbClr val="3B6979"/>
                          </a:solidFill>
                        </a:rPr>
                        <a:t>Excl</a:t>
                      </a:r>
                      <a:endParaRPr lang="en-GB" sz="1400" dirty="0">
                        <a:solidFill>
                          <a:srgbClr val="3B6979"/>
                        </a:solidFill>
                      </a:endParaRPr>
                    </a:p>
                  </a:txBody>
                  <a:tcPr/>
                </a:tc>
              </a:tr>
              <a:tr h="370840">
                <a:tc>
                  <a:txBody>
                    <a:bodyPr/>
                    <a:lstStyle/>
                    <a:p>
                      <a:r>
                        <a:rPr lang="en-GB" sz="1400" dirty="0" smtClean="0">
                          <a:solidFill>
                            <a:srgbClr val="3B6979"/>
                          </a:solidFill>
                        </a:rPr>
                        <a:t>Change of circumstances</a:t>
                      </a:r>
                      <a:endParaRPr lang="en-GB" sz="1400" dirty="0">
                        <a:solidFill>
                          <a:srgbClr val="3B6979"/>
                        </a:solidFill>
                      </a:endParaRPr>
                    </a:p>
                  </a:txBody>
                  <a:tcPr/>
                </a:tc>
                <a:tc>
                  <a:txBody>
                    <a:bodyPr/>
                    <a:lstStyle/>
                    <a:p>
                      <a:r>
                        <a:rPr lang="en-GB" sz="1400" dirty="0" smtClean="0">
                          <a:solidFill>
                            <a:srgbClr val="3B6979"/>
                          </a:solidFill>
                        </a:rPr>
                        <a:t>Online</a:t>
                      </a:r>
                      <a:endParaRPr lang="en-GB" sz="1400" dirty="0">
                        <a:solidFill>
                          <a:srgbClr val="3B6979"/>
                        </a:solidFill>
                      </a:endParaRPr>
                    </a:p>
                  </a:txBody>
                  <a:tcPr/>
                </a:tc>
                <a:tc>
                  <a:txBody>
                    <a:bodyPr/>
                    <a:lstStyle/>
                    <a:p>
                      <a:r>
                        <a:rPr lang="en-GB" sz="1400" dirty="0" smtClean="0">
                          <a:solidFill>
                            <a:srgbClr val="3B6979"/>
                          </a:solidFill>
                        </a:rPr>
                        <a:t>Phone</a:t>
                      </a:r>
                      <a:endParaRPr lang="en-GB" sz="1400" dirty="0">
                        <a:solidFill>
                          <a:srgbClr val="3B6979"/>
                        </a:solidFill>
                      </a:endParaRPr>
                    </a:p>
                  </a:txBody>
                  <a:tcPr/>
                </a:tc>
                <a:tc>
                  <a:txBody>
                    <a:bodyPr/>
                    <a:lstStyle/>
                    <a:p>
                      <a:r>
                        <a:rPr lang="en-GB" sz="1400" dirty="0" smtClean="0">
                          <a:solidFill>
                            <a:srgbClr val="3B6979"/>
                          </a:solidFill>
                        </a:rPr>
                        <a:t>F2F</a:t>
                      </a:r>
                      <a:endParaRPr lang="en-GB" sz="1400" dirty="0">
                        <a:solidFill>
                          <a:srgbClr val="3B6979"/>
                        </a:solidFill>
                      </a:endParaRPr>
                    </a:p>
                  </a:txBody>
                  <a:tcPr/>
                </a:tc>
              </a:tr>
              <a:tr h="370840">
                <a:tc>
                  <a:txBody>
                    <a:bodyPr/>
                    <a:lstStyle/>
                    <a:p>
                      <a:r>
                        <a:rPr lang="en-GB" sz="1400" b="1" dirty="0" smtClean="0">
                          <a:solidFill>
                            <a:srgbClr val="3B6979"/>
                          </a:solidFill>
                        </a:rPr>
                        <a:t>Automated IT systems</a:t>
                      </a:r>
                      <a:endParaRPr lang="en-GB" sz="1400" b="1" dirty="0">
                        <a:solidFill>
                          <a:srgbClr val="3B6979"/>
                        </a:solidFill>
                      </a:endParaRPr>
                    </a:p>
                  </a:txBody>
                  <a:tcPr/>
                </a:tc>
                <a:tc>
                  <a:txBody>
                    <a:bodyPr/>
                    <a:lstStyle/>
                    <a:p>
                      <a:endParaRPr lang="en-GB" sz="1400">
                        <a:solidFill>
                          <a:srgbClr val="3B6979"/>
                        </a:solidFill>
                      </a:endParaRPr>
                    </a:p>
                  </a:txBody>
                  <a:tcPr/>
                </a:tc>
                <a:tc>
                  <a:txBody>
                    <a:bodyPr/>
                    <a:lstStyle/>
                    <a:p>
                      <a:endParaRPr lang="en-GB" sz="1400">
                        <a:solidFill>
                          <a:srgbClr val="3B6979"/>
                        </a:solidFill>
                      </a:endParaRPr>
                    </a:p>
                  </a:txBody>
                  <a:tcPr/>
                </a:tc>
                <a:tc>
                  <a:txBody>
                    <a:bodyPr/>
                    <a:lstStyle/>
                    <a:p>
                      <a:endParaRPr lang="en-GB" sz="1400" dirty="0">
                        <a:solidFill>
                          <a:srgbClr val="3B6979"/>
                        </a:solidFill>
                      </a:endParaRPr>
                    </a:p>
                  </a:txBody>
                  <a:tcPr/>
                </a:tc>
              </a:tr>
              <a:tr h="370840">
                <a:tc>
                  <a:txBody>
                    <a:bodyPr/>
                    <a:lstStyle/>
                    <a:p>
                      <a:r>
                        <a:rPr lang="en-GB" sz="1400" dirty="0" smtClean="0">
                          <a:solidFill>
                            <a:srgbClr val="3B6979"/>
                          </a:solidFill>
                        </a:rPr>
                        <a:t>Online data capture for new claims</a:t>
                      </a:r>
                      <a:endParaRPr lang="en-GB" sz="1400" dirty="0">
                        <a:solidFill>
                          <a:srgbClr val="3B6979"/>
                        </a:solidFill>
                      </a:endParaRPr>
                    </a:p>
                  </a:txBody>
                  <a:tcPr/>
                </a:tc>
                <a:tc>
                  <a:txBody>
                    <a:bodyPr/>
                    <a:lstStyle/>
                    <a:p>
                      <a:r>
                        <a:rPr lang="en-GB" sz="1400" dirty="0" smtClean="0">
                          <a:solidFill>
                            <a:srgbClr val="3B6979"/>
                          </a:solidFill>
                        </a:rPr>
                        <a:t>Yes</a:t>
                      </a:r>
                      <a:endParaRPr lang="en-GB" sz="1400" dirty="0">
                        <a:solidFill>
                          <a:srgbClr val="3B6979"/>
                        </a:solidFill>
                      </a:endParaRPr>
                    </a:p>
                  </a:txBody>
                  <a:tcPr/>
                </a:tc>
                <a:tc>
                  <a:txBody>
                    <a:bodyPr/>
                    <a:lstStyle/>
                    <a:p>
                      <a:r>
                        <a:rPr lang="en-GB" sz="1400" dirty="0" smtClean="0">
                          <a:solidFill>
                            <a:srgbClr val="3B6979"/>
                          </a:solidFill>
                        </a:rPr>
                        <a:t>Yes</a:t>
                      </a:r>
                      <a:endParaRPr lang="en-GB" sz="1400" dirty="0">
                        <a:solidFill>
                          <a:srgbClr val="3B6979"/>
                        </a:solidFill>
                      </a:endParaRPr>
                    </a:p>
                  </a:txBody>
                  <a:tcPr/>
                </a:tc>
                <a:tc>
                  <a:txBody>
                    <a:bodyPr/>
                    <a:lstStyle/>
                    <a:p>
                      <a:r>
                        <a:rPr lang="en-GB" sz="1400" dirty="0" smtClean="0">
                          <a:solidFill>
                            <a:srgbClr val="3B6979"/>
                          </a:solidFill>
                        </a:rPr>
                        <a:t>Yes</a:t>
                      </a:r>
                      <a:endParaRPr lang="en-GB" sz="1400" dirty="0">
                        <a:solidFill>
                          <a:srgbClr val="3B6979"/>
                        </a:solidFill>
                      </a:endParaRPr>
                    </a:p>
                  </a:txBody>
                  <a:tcPr/>
                </a:tc>
              </a:tr>
              <a:tr h="370840">
                <a:tc>
                  <a:txBody>
                    <a:bodyPr/>
                    <a:lstStyle/>
                    <a:p>
                      <a:r>
                        <a:rPr lang="en-GB" sz="1400" dirty="0" smtClean="0">
                          <a:solidFill>
                            <a:srgbClr val="3B6979"/>
                          </a:solidFill>
                        </a:rPr>
                        <a:t>Calculation of gross income</a:t>
                      </a:r>
                      <a:endParaRPr lang="en-GB" sz="1400" dirty="0">
                        <a:solidFill>
                          <a:srgbClr val="3B6979"/>
                        </a:solidFill>
                      </a:endParaRPr>
                    </a:p>
                  </a:txBody>
                  <a:tcPr/>
                </a:tc>
                <a:tc>
                  <a:txBody>
                    <a:bodyPr/>
                    <a:lstStyle/>
                    <a:p>
                      <a:r>
                        <a:rPr lang="en-GB" sz="1400" dirty="0" smtClean="0">
                          <a:solidFill>
                            <a:srgbClr val="3B6979"/>
                          </a:solidFill>
                        </a:rPr>
                        <a:t>Yes</a:t>
                      </a:r>
                      <a:endParaRPr lang="en-GB" sz="1400" dirty="0">
                        <a:solidFill>
                          <a:srgbClr val="3B6979"/>
                        </a:solidFill>
                      </a:endParaRPr>
                    </a:p>
                  </a:txBody>
                  <a:tcPr/>
                </a:tc>
                <a:tc>
                  <a:txBody>
                    <a:bodyPr/>
                    <a:lstStyle/>
                    <a:p>
                      <a:r>
                        <a:rPr lang="en-GB" sz="1400" dirty="0" smtClean="0">
                          <a:solidFill>
                            <a:srgbClr val="3B6979"/>
                          </a:solidFill>
                        </a:rPr>
                        <a:t>Manual</a:t>
                      </a:r>
                      <a:endParaRPr lang="en-GB" sz="1400" dirty="0">
                        <a:solidFill>
                          <a:srgbClr val="3B6979"/>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solidFill>
                            <a:srgbClr val="3B6979"/>
                          </a:solidFill>
                        </a:rPr>
                        <a:t>Manual</a:t>
                      </a:r>
                    </a:p>
                  </a:txBody>
                  <a:tcPr/>
                </a:tc>
              </a:tr>
              <a:tr h="370840">
                <a:tc>
                  <a:txBody>
                    <a:bodyPr/>
                    <a:lstStyle/>
                    <a:p>
                      <a:r>
                        <a:rPr lang="en-GB" sz="1400" dirty="0" smtClean="0">
                          <a:solidFill>
                            <a:srgbClr val="3B6979"/>
                          </a:solidFill>
                        </a:rPr>
                        <a:t>Calculation of net income</a:t>
                      </a:r>
                      <a:endParaRPr lang="en-GB" sz="1400" dirty="0">
                        <a:solidFill>
                          <a:srgbClr val="3B6979"/>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solidFill>
                            <a:srgbClr val="3B6979"/>
                          </a:solidFill>
                        </a:rPr>
                        <a:t>Manual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solidFill>
                            <a:srgbClr val="3B6979"/>
                          </a:solidFill>
                        </a:rPr>
                        <a:t>Manual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solidFill>
                            <a:srgbClr val="3B6979"/>
                          </a:solidFill>
                        </a:rPr>
                        <a:t>Manual</a:t>
                      </a:r>
                    </a:p>
                  </a:txBody>
                  <a:tcPr/>
                </a:tc>
              </a:tr>
              <a:tr h="370840">
                <a:tc>
                  <a:txBody>
                    <a:bodyPr/>
                    <a:lstStyle/>
                    <a:p>
                      <a:r>
                        <a:rPr lang="en-GB" sz="1400" dirty="0" smtClean="0">
                          <a:solidFill>
                            <a:srgbClr val="3B6979"/>
                          </a:solidFill>
                        </a:rPr>
                        <a:t>Back office integration</a:t>
                      </a:r>
                      <a:endParaRPr lang="en-GB" sz="1400" dirty="0">
                        <a:solidFill>
                          <a:srgbClr val="3B6979"/>
                        </a:solidFill>
                      </a:endParaRPr>
                    </a:p>
                  </a:txBody>
                  <a:tcPr/>
                </a:tc>
                <a:tc>
                  <a:txBody>
                    <a:bodyPr/>
                    <a:lstStyle/>
                    <a:p>
                      <a:r>
                        <a:rPr lang="en-GB" sz="1400" dirty="0" smtClean="0">
                          <a:solidFill>
                            <a:srgbClr val="3B6979"/>
                          </a:solidFill>
                        </a:rPr>
                        <a:t>Yes</a:t>
                      </a:r>
                      <a:endParaRPr lang="en-GB" sz="1400" dirty="0">
                        <a:solidFill>
                          <a:srgbClr val="3B6979"/>
                        </a:solidFill>
                      </a:endParaRPr>
                    </a:p>
                  </a:txBody>
                  <a:tcPr/>
                </a:tc>
                <a:tc>
                  <a:txBody>
                    <a:bodyPr/>
                    <a:lstStyle/>
                    <a:p>
                      <a:r>
                        <a:rPr lang="en-GB" sz="1400" dirty="0" smtClean="0">
                          <a:solidFill>
                            <a:srgbClr val="3B6979"/>
                          </a:solidFill>
                        </a:rPr>
                        <a:t>Yes</a:t>
                      </a:r>
                      <a:endParaRPr lang="en-GB" sz="1400" dirty="0">
                        <a:solidFill>
                          <a:srgbClr val="3B6979"/>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solidFill>
                            <a:srgbClr val="3B6979"/>
                          </a:solidFill>
                        </a:rPr>
                        <a:t>Manual</a:t>
                      </a:r>
                    </a:p>
                  </a:txBody>
                  <a:tcPr/>
                </a:tc>
              </a:tr>
              <a:tr h="370840">
                <a:tc>
                  <a:txBody>
                    <a:bodyPr/>
                    <a:lstStyle/>
                    <a:p>
                      <a:r>
                        <a:rPr lang="en-GB" sz="1400" dirty="0" smtClean="0">
                          <a:solidFill>
                            <a:srgbClr val="3B6979"/>
                          </a:solidFill>
                        </a:rPr>
                        <a:t>Payments</a:t>
                      </a:r>
                      <a:endParaRPr lang="en-GB" sz="1400" dirty="0">
                        <a:solidFill>
                          <a:srgbClr val="3B6979"/>
                        </a:solidFill>
                      </a:endParaRPr>
                    </a:p>
                  </a:txBody>
                  <a:tcPr/>
                </a:tc>
                <a:tc>
                  <a:txBody>
                    <a:bodyPr/>
                    <a:lstStyle/>
                    <a:p>
                      <a:r>
                        <a:rPr lang="en-GB" sz="1400" dirty="0" smtClean="0">
                          <a:solidFill>
                            <a:srgbClr val="3B6979"/>
                          </a:solidFill>
                        </a:rPr>
                        <a:t>Yes</a:t>
                      </a:r>
                      <a:endParaRPr lang="en-GB" sz="1400" dirty="0">
                        <a:solidFill>
                          <a:srgbClr val="3B6979"/>
                        </a:solidFill>
                      </a:endParaRPr>
                    </a:p>
                  </a:txBody>
                  <a:tcPr/>
                </a:tc>
                <a:tc>
                  <a:txBody>
                    <a:bodyPr/>
                    <a:lstStyle/>
                    <a:p>
                      <a:r>
                        <a:rPr lang="en-GB" sz="1400" dirty="0" smtClean="0">
                          <a:solidFill>
                            <a:srgbClr val="3B6979"/>
                          </a:solidFill>
                        </a:rPr>
                        <a:t>Yes</a:t>
                      </a:r>
                      <a:endParaRPr lang="en-GB" sz="1400" dirty="0">
                        <a:solidFill>
                          <a:srgbClr val="3B6979"/>
                        </a:solidFill>
                      </a:endParaRPr>
                    </a:p>
                  </a:txBody>
                  <a:tcPr/>
                </a:tc>
                <a:tc>
                  <a:txBody>
                    <a:bodyPr/>
                    <a:lstStyle/>
                    <a:p>
                      <a:r>
                        <a:rPr lang="en-GB" sz="1400" dirty="0" smtClean="0">
                          <a:solidFill>
                            <a:srgbClr val="3B6979"/>
                          </a:solidFill>
                        </a:rPr>
                        <a:t>Yes</a:t>
                      </a:r>
                      <a:endParaRPr lang="en-GB" sz="1400" dirty="0">
                        <a:solidFill>
                          <a:srgbClr val="3B6979"/>
                        </a:solidFill>
                      </a:endParaRPr>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Planned take up rates versus actual rates </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395536" y="1482055"/>
            <a:ext cx="5991225" cy="4467225"/>
          </a:xfrm>
          <a:prstGeom prst="rect">
            <a:avLst/>
          </a:prstGeom>
          <a:noFill/>
          <a:ln w="9525">
            <a:noFill/>
            <a:miter lim="800000"/>
            <a:headEnd/>
            <a:tailEnd/>
          </a:ln>
        </p:spPr>
      </p:pic>
      <p:sp>
        <p:nvSpPr>
          <p:cNvPr id="5" name="Content Placeholder 2"/>
          <p:cNvSpPr>
            <a:spLocks noGrp="1"/>
          </p:cNvSpPr>
          <p:nvPr>
            <p:ph idx="1"/>
          </p:nvPr>
        </p:nvSpPr>
        <p:spPr>
          <a:xfrm>
            <a:off x="6588224" y="2420888"/>
            <a:ext cx="2314600" cy="3960440"/>
          </a:xfrm>
        </p:spPr>
        <p:txBody>
          <a:bodyPr>
            <a:normAutofit fontScale="47500" lnSpcReduction="20000"/>
          </a:bodyPr>
          <a:lstStyle/>
          <a:p>
            <a:r>
              <a:rPr lang="en-GB" dirty="0" smtClean="0">
                <a:solidFill>
                  <a:srgbClr val="3B6979"/>
                </a:solidFill>
              </a:rPr>
              <a:t>Between April 2013 and 31 October 2013, a total of 2,960 people started on Universal Credit</a:t>
            </a:r>
          </a:p>
          <a:p>
            <a:r>
              <a:rPr lang="en-GB" dirty="0" smtClean="0">
                <a:solidFill>
                  <a:srgbClr val="3B6979"/>
                </a:solidFill>
              </a:rPr>
              <a:t>The majority are male, with a male to female ratio around 7:3</a:t>
            </a:r>
          </a:p>
          <a:p>
            <a:r>
              <a:rPr lang="en-GB" dirty="0" smtClean="0">
                <a:solidFill>
                  <a:srgbClr val="3B6979"/>
                </a:solidFill>
              </a:rPr>
              <a:t>Most new claims are from unemployed people aged under 25</a:t>
            </a:r>
          </a:p>
          <a:p>
            <a:r>
              <a:rPr lang="en-GB" dirty="0" smtClean="0">
                <a:solidFill>
                  <a:srgbClr val="3B6979"/>
                </a:solidFill>
              </a:rPr>
              <a:t>The Universal Credit caseload at 31 October 2013 was 2,720 and nearly 7 in 10 were under 25.</a:t>
            </a:r>
          </a:p>
          <a:p>
            <a:pPr>
              <a:buNone/>
            </a:pPr>
            <a:endParaRPr lang="en-GB" sz="1700" dirty="0" smtClean="0">
              <a:solidFill>
                <a:srgbClr val="3B6979"/>
              </a:solidFill>
            </a:endParaRPr>
          </a:p>
          <a:p>
            <a:pPr marL="0">
              <a:buNone/>
            </a:pPr>
            <a:r>
              <a:rPr lang="en-GB" sz="1700" dirty="0" smtClean="0">
                <a:solidFill>
                  <a:srgbClr val="3B6979"/>
                </a:solidFill>
              </a:rPr>
              <a:t>Source DWP analysis of Pathfinder statistics Oct 2013</a:t>
            </a:r>
          </a:p>
        </p:txBody>
      </p:sp>
      <p:sp>
        <p:nvSpPr>
          <p:cNvPr id="6" name="TextBox 5"/>
          <p:cNvSpPr txBox="1"/>
          <p:nvPr/>
        </p:nvSpPr>
        <p:spPr>
          <a:xfrm>
            <a:off x="6742584" y="1124744"/>
            <a:ext cx="2016224" cy="1200329"/>
          </a:xfrm>
          <a:prstGeom prst="rect">
            <a:avLst/>
          </a:prstGeom>
          <a:noFill/>
        </p:spPr>
        <p:txBody>
          <a:bodyPr wrap="square" rtlCol="0">
            <a:spAutoFit/>
          </a:bodyPr>
          <a:lstStyle/>
          <a:p>
            <a:r>
              <a:rPr lang="en-GB" sz="2400" dirty="0" smtClean="0">
                <a:solidFill>
                  <a:srgbClr val="3B6979"/>
                </a:solidFill>
              </a:rPr>
              <a:t>Pathfinder statistics up to Oct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 of today’s talk</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Background and context</a:t>
            </a:r>
          </a:p>
          <a:p>
            <a:r>
              <a:rPr lang="en-GB" dirty="0" smtClean="0"/>
              <a:t>The Universal Credit Programme</a:t>
            </a:r>
          </a:p>
          <a:p>
            <a:r>
              <a:rPr lang="en-GB" dirty="0" smtClean="0"/>
              <a:t>What went wrong?</a:t>
            </a:r>
          </a:p>
          <a:p>
            <a:r>
              <a:rPr lang="en-GB" smtClean="0"/>
              <a:t>UC</a:t>
            </a:r>
            <a:r>
              <a:rPr lang="en-GB" dirty="0" smtClean="0"/>
              <a:t>: Where are we now? </a:t>
            </a:r>
          </a:p>
          <a:p>
            <a:r>
              <a:rPr lang="en-GB" dirty="0" smtClean="0"/>
              <a:t>Questions?</a:t>
            </a:r>
          </a:p>
          <a:p>
            <a:r>
              <a:rPr lang="en-GB" dirty="0" smtClean="0"/>
              <a:t>Data and figures are taken from the NAO report “Universal Credit: Early Progress”, Sep 2013 and NAO report “Universal Credit: Update” Oct 2014 unless otherwise stated.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did Universal Credit fail?</a:t>
            </a:r>
            <a:endParaRPr lang="en-GB" dirty="0"/>
          </a:p>
        </p:txBody>
      </p:sp>
      <p:sp>
        <p:nvSpPr>
          <p:cNvPr id="4" name="Rectangle 3"/>
          <p:cNvSpPr/>
          <p:nvPr/>
        </p:nvSpPr>
        <p:spPr>
          <a:xfrm>
            <a:off x="0" y="980728"/>
            <a:ext cx="4644008" cy="299695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dirty="0" smtClean="0">
              <a:solidFill>
                <a:srgbClr val="3B6979"/>
              </a:solidFill>
            </a:endParaRPr>
          </a:p>
          <a:p>
            <a:r>
              <a:rPr lang="en-GB" dirty="0" smtClean="0">
                <a:solidFill>
                  <a:srgbClr val="FF0000"/>
                </a:solidFill>
              </a:rPr>
              <a:t>Policy clarity</a:t>
            </a:r>
          </a:p>
          <a:p>
            <a:r>
              <a:rPr lang="en-GB" dirty="0" smtClean="0">
                <a:solidFill>
                  <a:srgbClr val="FF0000"/>
                </a:solidFill>
              </a:rPr>
              <a:t>Requirements clarity</a:t>
            </a:r>
          </a:p>
          <a:p>
            <a:endParaRPr lang="en-GB" dirty="0">
              <a:solidFill>
                <a:srgbClr val="3B6979"/>
              </a:solidFill>
            </a:endParaRPr>
          </a:p>
        </p:txBody>
      </p:sp>
      <p:sp>
        <p:nvSpPr>
          <p:cNvPr id="5" name="Rectangle 4"/>
          <p:cNvSpPr/>
          <p:nvPr/>
        </p:nvSpPr>
        <p:spPr>
          <a:xfrm>
            <a:off x="4644008" y="980728"/>
            <a:ext cx="4499992" cy="299695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endParaRPr lang="en-GB" dirty="0" smtClean="0">
              <a:solidFill>
                <a:srgbClr val="3B6979"/>
              </a:solidFill>
            </a:endParaRPr>
          </a:p>
          <a:p>
            <a:pPr algn="r"/>
            <a:r>
              <a:rPr lang="en-GB" dirty="0" smtClean="0">
                <a:solidFill>
                  <a:srgbClr val="FF0000"/>
                </a:solidFill>
              </a:rPr>
              <a:t>Leadership</a:t>
            </a:r>
          </a:p>
          <a:p>
            <a:pPr algn="r"/>
            <a:r>
              <a:rPr lang="en-GB" dirty="0" smtClean="0">
                <a:solidFill>
                  <a:srgbClr val="FF0000"/>
                </a:solidFill>
              </a:rPr>
              <a:t>Vision </a:t>
            </a:r>
          </a:p>
          <a:p>
            <a:pPr algn="r"/>
            <a:r>
              <a:rPr lang="en-GB" dirty="0" smtClean="0">
                <a:solidFill>
                  <a:srgbClr val="FF0000"/>
                </a:solidFill>
              </a:rPr>
              <a:t>Commitment</a:t>
            </a:r>
          </a:p>
          <a:p>
            <a:pPr algn="r"/>
            <a:r>
              <a:rPr lang="en-GB" dirty="0" smtClean="0">
                <a:solidFill>
                  <a:srgbClr val="FF0000"/>
                </a:solidFill>
              </a:rPr>
              <a:t>Culture</a:t>
            </a:r>
            <a:endParaRPr lang="en-GB" dirty="0">
              <a:solidFill>
                <a:srgbClr val="FF0000"/>
              </a:solidFill>
            </a:endParaRPr>
          </a:p>
        </p:txBody>
      </p:sp>
      <p:sp>
        <p:nvSpPr>
          <p:cNvPr id="6" name="Rectangle 5"/>
          <p:cNvSpPr/>
          <p:nvPr/>
        </p:nvSpPr>
        <p:spPr>
          <a:xfrm>
            <a:off x="0" y="3933056"/>
            <a:ext cx="4644008" cy="292494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GB" dirty="0" smtClean="0">
                <a:solidFill>
                  <a:srgbClr val="3B6979"/>
                </a:solidFill>
              </a:rPr>
              <a:t>Communications</a:t>
            </a:r>
          </a:p>
          <a:p>
            <a:r>
              <a:rPr lang="en-GB" dirty="0" smtClean="0">
                <a:solidFill>
                  <a:srgbClr val="FF0000"/>
                </a:solidFill>
              </a:rPr>
              <a:t>Stakeholder engagement</a:t>
            </a:r>
          </a:p>
          <a:p>
            <a:r>
              <a:rPr lang="en-GB" dirty="0" smtClean="0">
                <a:solidFill>
                  <a:srgbClr val="FF0000"/>
                </a:solidFill>
              </a:rPr>
              <a:t>Ensuring stakeholder support</a:t>
            </a:r>
          </a:p>
          <a:p>
            <a:r>
              <a:rPr lang="en-GB" dirty="0" smtClean="0">
                <a:solidFill>
                  <a:srgbClr val="FF0000"/>
                </a:solidFill>
              </a:rPr>
              <a:t>Clear delivery plans</a:t>
            </a:r>
          </a:p>
          <a:p>
            <a:endParaRPr lang="en-GB" dirty="0">
              <a:solidFill>
                <a:srgbClr val="3B6979"/>
              </a:solidFill>
            </a:endParaRPr>
          </a:p>
        </p:txBody>
      </p:sp>
      <p:sp>
        <p:nvSpPr>
          <p:cNvPr id="7" name="Rectangle 6"/>
          <p:cNvSpPr/>
          <p:nvPr/>
        </p:nvSpPr>
        <p:spPr>
          <a:xfrm>
            <a:off x="4644008" y="3933056"/>
            <a:ext cx="4499992" cy="292494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GB" dirty="0" smtClean="0">
                <a:solidFill>
                  <a:srgbClr val="FF0000"/>
                </a:solidFill>
              </a:rPr>
              <a:t>Risk management</a:t>
            </a:r>
          </a:p>
          <a:p>
            <a:pPr algn="r"/>
            <a:r>
              <a:rPr lang="en-GB" dirty="0" smtClean="0">
                <a:solidFill>
                  <a:srgbClr val="FF0000"/>
                </a:solidFill>
              </a:rPr>
              <a:t>Programme  </a:t>
            </a:r>
          </a:p>
          <a:p>
            <a:pPr algn="r"/>
            <a:r>
              <a:rPr lang="en-GB" dirty="0" smtClean="0">
                <a:solidFill>
                  <a:srgbClr val="FF0000"/>
                </a:solidFill>
              </a:rPr>
              <a:t>assurance</a:t>
            </a:r>
          </a:p>
          <a:p>
            <a:pPr algn="r"/>
            <a:r>
              <a:rPr lang="en-GB" dirty="0" smtClean="0">
                <a:solidFill>
                  <a:srgbClr val="FF0000"/>
                </a:solidFill>
              </a:rPr>
              <a:t>management </a:t>
            </a:r>
          </a:p>
          <a:p>
            <a:pPr algn="r"/>
            <a:r>
              <a:rPr lang="en-GB" dirty="0" smtClean="0">
                <a:solidFill>
                  <a:srgbClr val="FF0000"/>
                </a:solidFill>
              </a:rPr>
              <a:t>&amp; control</a:t>
            </a:r>
          </a:p>
          <a:p>
            <a:pPr algn="r"/>
            <a:r>
              <a:rPr lang="en-GB" dirty="0" smtClean="0">
                <a:solidFill>
                  <a:srgbClr val="FF0000"/>
                </a:solidFill>
              </a:rPr>
              <a:t>Procurement</a:t>
            </a:r>
          </a:p>
          <a:p>
            <a:pPr algn="r"/>
            <a:r>
              <a:rPr lang="en-GB" dirty="0" smtClean="0">
                <a:solidFill>
                  <a:srgbClr val="FF0000"/>
                </a:solidFill>
              </a:rPr>
              <a:t>Financial management</a:t>
            </a:r>
          </a:p>
          <a:p>
            <a:pPr algn="r"/>
            <a:endParaRPr lang="en-GB" dirty="0">
              <a:solidFill>
                <a:srgbClr val="3B6979"/>
              </a:solidFill>
            </a:endParaRPr>
          </a:p>
        </p:txBody>
      </p:sp>
      <p:sp>
        <p:nvSpPr>
          <p:cNvPr id="8" name="Hexagon 7"/>
          <p:cNvSpPr/>
          <p:nvPr/>
        </p:nvSpPr>
        <p:spPr>
          <a:xfrm>
            <a:off x="3635896" y="3140968"/>
            <a:ext cx="1921174" cy="1656184"/>
          </a:xfrm>
          <a:prstGeom prst="hexagon">
            <a:avLst/>
          </a:prstGeom>
          <a:solidFill>
            <a:srgbClr val="000099"/>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t>Universal Credit</a:t>
            </a:r>
            <a:endParaRPr lang="en-GB" sz="2000" b="1" dirty="0"/>
          </a:p>
        </p:txBody>
      </p:sp>
      <p:sp>
        <p:nvSpPr>
          <p:cNvPr id="9" name="Hexagon 8"/>
          <p:cNvSpPr/>
          <p:nvPr/>
        </p:nvSpPr>
        <p:spPr>
          <a:xfrm>
            <a:off x="3586930" y="1412776"/>
            <a:ext cx="1921174" cy="1656184"/>
          </a:xfrm>
          <a:prstGeom prst="hexagon">
            <a:avLst/>
          </a:prstGeom>
          <a:solidFill>
            <a:schemeClr val="accent5">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2E5360"/>
                </a:solidFill>
              </a:rPr>
              <a:t>Claimant journey </a:t>
            </a:r>
          </a:p>
          <a:p>
            <a:pPr algn="ctr"/>
            <a:endParaRPr lang="en-GB" sz="1400" dirty="0" smtClean="0">
              <a:solidFill>
                <a:srgbClr val="2E5360"/>
              </a:solidFill>
            </a:endParaRPr>
          </a:p>
          <a:p>
            <a:pPr algn="ctr"/>
            <a:r>
              <a:rPr lang="en-GB" sz="1400" dirty="0" smtClean="0">
                <a:solidFill>
                  <a:srgbClr val="FF0000"/>
                </a:solidFill>
              </a:rPr>
              <a:t>Access to systems</a:t>
            </a:r>
            <a:endParaRPr lang="en-GB" sz="1400" dirty="0">
              <a:solidFill>
                <a:srgbClr val="FF0000"/>
              </a:solidFill>
            </a:endParaRPr>
          </a:p>
        </p:txBody>
      </p:sp>
      <p:sp>
        <p:nvSpPr>
          <p:cNvPr id="10" name="Hexagon 9"/>
          <p:cNvSpPr/>
          <p:nvPr/>
        </p:nvSpPr>
        <p:spPr>
          <a:xfrm>
            <a:off x="3635896" y="4890368"/>
            <a:ext cx="1921174" cy="1656184"/>
          </a:xfrm>
          <a:prstGeom prst="hexagon">
            <a:avLst/>
          </a:prstGeom>
          <a:solidFill>
            <a:schemeClr val="accent5">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FF0000"/>
                </a:solidFill>
              </a:rPr>
              <a:t>Migration plans</a:t>
            </a:r>
          </a:p>
          <a:p>
            <a:pPr algn="ctr"/>
            <a:endParaRPr lang="en-GB" sz="1400" dirty="0" smtClean="0">
              <a:solidFill>
                <a:srgbClr val="FF0000"/>
              </a:solidFill>
            </a:endParaRPr>
          </a:p>
          <a:p>
            <a:pPr algn="ctr"/>
            <a:r>
              <a:rPr lang="en-GB" sz="1400" dirty="0" smtClean="0">
                <a:solidFill>
                  <a:srgbClr val="FF0000"/>
                </a:solidFill>
              </a:rPr>
              <a:t>Staff training</a:t>
            </a:r>
          </a:p>
          <a:p>
            <a:pPr algn="ctr"/>
            <a:endParaRPr lang="en-GB" sz="1400" dirty="0" smtClean="0">
              <a:solidFill>
                <a:srgbClr val="FF0000"/>
              </a:solidFill>
            </a:endParaRPr>
          </a:p>
          <a:p>
            <a:pPr algn="ctr"/>
            <a:r>
              <a:rPr lang="en-GB" sz="1400" dirty="0" smtClean="0">
                <a:solidFill>
                  <a:srgbClr val="FF0000"/>
                </a:solidFill>
              </a:rPr>
              <a:t>Management information</a:t>
            </a:r>
            <a:endParaRPr lang="en-GB" sz="1400" dirty="0">
              <a:solidFill>
                <a:srgbClr val="FF0000"/>
              </a:solidFill>
            </a:endParaRPr>
          </a:p>
        </p:txBody>
      </p:sp>
      <p:sp>
        <p:nvSpPr>
          <p:cNvPr id="11" name="Hexagon 10"/>
          <p:cNvSpPr/>
          <p:nvPr/>
        </p:nvSpPr>
        <p:spPr>
          <a:xfrm>
            <a:off x="2074762" y="2276872"/>
            <a:ext cx="1921174" cy="1656184"/>
          </a:xfrm>
          <a:prstGeom prst="hexagon">
            <a:avLst/>
          </a:prstGeom>
          <a:solidFill>
            <a:schemeClr val="accent5">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2E5360"/>
                </a:solidFill>
              </a:rPr>
              <a:t>Premises alterations</a:t>
            </a:r>
            <a:endParaRPr lang="en-GB" sz="1400" dirty="0">
              <a:solidFill>
                <a:srgbClr val="2E5360"/>
              </a:solidFill>
            </a:endParaRPr>
          </a:p>
        </p:txBody>
      </p:sp>
      <p:sp>
        <p:nvSpPr>
          <p:cNvPr id="12" name="Hexagon 11"/>
          <p:cNvSpPr/>
          <p:nvPr/>
        </p:nvSpPr>
        <p:spPr>
          <a:xfrm>
            <a:off x="2074762" y="4005064"/>
            <a:ext cx="1921174" cy="1656184"/>
          </a:xfrm>
          <a:prstGeom prst="hexagon">
            <a:avLst/>
          </a:prstGeom>
          <a:solidFill>
            <a:schemeClr val="accent5">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2E5360"/>
                </a:solidFill>
              </a:rPr>
              <a:t>IT infrastructure</a:t>
            </a:r>
          </a:p>
        </p:txBody>
      </p:sp>
      <p:sp>
        <p:nvSpPr>
          <p:cNvPr id="13" name="Hexagon 12"/>
          <p:cNvSpPr/>
          <p:nvPr/>
        </p:nvSpPr>
        <p:spPr>
          <a:xfrm>
            <a:off x="5148064" y="2276872"/>
            <a:ext cx="1921174" cy="1656184"/>
          </a:xfrm>
          <a:prstGeom prst="hexagon">
            <a:avLst/>
          </a:prstGeom>
          <a:solidFill>
            <a:schemeClr val="accent5">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FF0000"/>
                </a:solidFill>
              </a:rPr>
              <a:t>Identity assurance</a:t>
            </a:r>
          </a:p>
          <a:p>
            <a:pPr algn="ctr"/>
            <a:endParaRPr lang="en-GB" sz="1400" dirty="0" smtClean="0">
              <a:solidFill>
                <a:srgbClr val="FF0000"/>
              </a:solidFill>
            </a:endParaRPr>
          </a:p>
          <a:p>
            <a:pPr algn="ctr"/>
            <a:r>
              <a:rPr lang="en-GB" sz="1400" dirty="0" smtClean="0">
                <a:solidFill>
                  <a:srgbClr val="FF0000"/>
                </a:solidFill>
              </a:rPr>
              <a:t>Secure </a:t>
            </a:r>
          </a:p>
          <a:p>
            <a:pPr algn="ctr"/>
            <a:r>
              <a:rPr lang="en-GB" sz="1400" dirty="0" smtClean="0">
                <a:solidFill>
                  <a:srgbClr val="FF0000"/>
                </a:solidFill>
              </a:rPr>
              <a:t>processes</a:t>
            </a:r>
            <a:endParaRPr lang="en-GB" sz="1400" dirty="0">
              <a:solidFill>
                <a:srgbClr val="FF0000"/>
              </a:solidFill>
            </a:endParaRPr>
          </a:p>
        </p:txBody>
      </p:sp>
      <p:sp>
        <p:nvSpPr>
          <p:cNvPr id="14" name="Hexagon 13"/>
          <p:cNvSpPr/>
          <p:nvPr/>
        </p:nvSpPr>
        <p:spPr>
          <a:xfrm>
            <a:off x="5148064" y="4005064"/>
            <a:ext cx="1921174" cy="1656184"/>
          </a:xfrm>
          <a:prstGeom prst="hexagon">
            <a:avLst/>
          </a:prstGeom>
          <a:solidFill>
            <a:schemeClr val="accent5">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FF0000"/>
                </a:solidFill>
              </a:rPr>
              <a:t>Systems integration</a:t>
            </a:r>
          </a:p>
          <a:p>
            <a:pPr algn="ctr"/>
            <a:endParaRPr lang="en-GB" sz="1400" dirty="0" smtClean="0">
              <a:solidFill>
                <a:srgbClr val="2E5360"/>
              </a:solidFill>
            </a:endParaRPr>
          </a:p>
          <a:p>
            <a:pPr algn="ctr"/>
            <a:r>
              <a:rPr lang="en-GB" sz="1400" dirty="0" smtClean="0">
                <a:solidFill>
                  <a:srgbClr val="FF0000"/>
                </a:solidFill>
              </a:rPr>
              <a:t>Legacy systems</a:t>
            </a:r>
          </a:p>
          <a:p>
            <a:pPr algn="ctr"/>
            <a:r>
              <a:rPr lang="en-GB" sz="1400" dirty="0" smtClean="0">
                <a:solidFill>
                  <a:srgbClr val="FF0000"/>
                </a:solidFill>
              </a:rPr>
              <a:t>integration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Curved Connector 71"/>
          <p:cNvCxnSpPr/>
          <p:nvPr/>
        </p:nvCxnSpPr>
        <p:spPr>
          <a:xfrm>
            <a:off x="5436096" y="4149080"/>
            <a:ext cx="2304256" cy="1656184"/>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Curved Connector 68"/>
          <p:cNvCxnSpPr>
            <a:stCxn id="19" idx="7"/>
          </p:cNvCxnSpPr>
          <p:nvPr/>
        </p:nvCxnSpPr>
        <p:spPr>
          <a:xfrm rot="5400000" flipH="1" flipV="1">
            <a:off x="5371764" y="2456892"/>
            <a:ext cx="460376" cy="388368"/>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Curved Connector 62"/>
          <p:cNvCxnSpPr/>
          <p:nvPr/>
        </p:nvCxnSpPr>
        <p:spPr>
          <a:xfrm>
            <a:off x="1547664" y="2348880"/>
            <a:ext cx="2520280" cy="792088"/>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Curved Connector 54"/>
          <p:cNvCxnSpPr/>
          <p:nvPr/>
        </p:nvCxnSpPr>
        <p:spPr>
          <a:xfrm flipV="1">
            <a:off x="5364088" y="2276872"/>
            <a:ext cx="2160240" cy="720080"/>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Curved Connector 44"/>
          <p:cNvCxnSpPr/>
          <p:nvPr/>
        </p:nvCxnSpPr>
        <p:spPr>
          <a:xfrm flipV="1">
            <a:off x="1619672" y="4221088"/>
            <a:ext cx="1944216" cy="432048"/>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Curved Connector 47"/>
          <p:cNvCxnSpPr/>
          <p:nvPr/>
        </p:nvCxnSpPr>
        <p:spPr>
          <a:xfrm>
            <a:off x="5076056" y="4509120"/>
            <a:ext cx="936104" cy="432048"/>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Curved Connector 57"/>
          <p:cNvCxnSpPr/>
          <p:nvPr/>
        </p:nvCxnSpPr>
        <p:spPr>
          <a:xfrm rot="16200000" flipH="1">
            <a:off x="4644008" y="4725144"/>
            <a:ext cx="1656184" cy="1080120"/>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dirty="0" smtClean="0"/>
              <a:t>Why did these failures occur?</a:t>
            </a:r>
            <a:endParaRPr lang="en-GB" dirty="0"/>
          </a:p>
        </p:txBody>
      </p:sp>
      <p:cxnSp>
        <p:nvCxnSpPr>
          <p:cNvPr id="37" name="Curved Connector 36"/>
          <p:cNvCxnSpPr/>
          <p:nvPr/>
        </p:nvCxnSpPr>
        <p:spPr>
          <a:xfrm rot="5400000" flipH="1" flipV="1">
            <a:off x="4463988" y="2024844"/>
            <a:ext cx="1080120" cy="576064"/>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Curved Connector 38"/>
          <p:cNvCxnSpPr/>
          <p:nvPr/>
        </p:nvCxnSpPr>
        <p:spPr>
          <a:xfrm flipV="1">
            <a:off x="4932040" y="1124744"/>
            <a:ext cx="2520280" cy="1512168"/>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Curved Connector 41"/>
          <p:cNvCxnSpPr/>
          <p:nvPr/>
        </p:nvCxnSpPr>
        <p:spPr>
          <a:xfrm flipV="1">
            <a:off x="5364088" y="2996952"/>
            <a:ext cx="1224136" cy="432048"/>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Curved Connector 43"/>
          <p:cNvCxnSpPr/>
          <p:nvPr/>
        </p:nvCxnSpPr>
        <p:spPr>
          <a:xfrm rot="16200000" flipV="1">
            <a:off x="3311860" y="2240868"/>
            <a:ext cx="792088" cy="576064"/>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Curved Connector 45"/>
          <p:cNvCxnSpPr/>
          <p:nvPr/>
        </p:nvCxnSpPr>
        <p:spPr>
          <a:xfrm rot="10800000">
            <a:off x="2843808" y="3140968"/>
            <a:ext cx="936104" cy="216024"/>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urved Connector 49"/>
          <p:cNvCxnSpPr/>
          <p:nvPr/>
        </p:nvCxnSpPr>
        <p:spPr>
          <a:xfrm rot="5400000">
            <a:off x="3995936" y="4797152"/>
            <a:ext cx="792088" cy="72008"/>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Curved Connector 51"/>
          <p:cNvCxnSpPr/>
          <p:nvPr/>
        </p:nvCxnSpPr>
        <p:spPr>
          <a:xfrm rot="5400000">
            <a:off x="2411760" y="4077072"/>
            <a:ext cx="1656184" cy="1224136"/>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Curved Connector 53"/>
          <p:cNvCxnSpPr/>
          <p:nvPr/>
        </p:nvCxnSpPr>
        <p:spPr>
          <a:xfrm rot="10800000" flipV="1">
            <a:off x="2483768" y="4581128"/>
            <a:ext cx="1512168" cy="1390464"/>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Curved Connector 55"/>
          <p:cNvCxnSpPr>
            <a:endCxn id="28" idx="6"/>
          </p:cNvCxnSpPr>
          <p:nvPr/>
        </p:nvCxnSpPr>
        <p:spPr>
          <a:xfrm rot="10800000" flipV="1">
            <a:off x="3275856" y="3501008"/>
            <a:ext cx="792088" cy="468052"/>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Curved Connector 59"/>
          <p:cNvCxnSpPr/>
          <p:nvPr/>
        </p:nvCxnSpPr>
        <p:spPr>
          <a:xfrm flipV="1">
            <a:off x="5364088" y="3789040"/>
            <a:ext cx="1224136" cy="72008"/>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Curved Connector 61"/>
          <p:cNvCxnSpPr/>
          <p:nvPr/>
        </p:nvCxnSpPr>
        <p:spPr>
          <a:xfrm>
            <a:off x="5436096" y="4005064"/>
            <a:ext cx="2304256" cy="792088"/>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hape 39"/>
          <p:cNvCxnSpPr/>
          <p:nvPr/>
        </p:nvCxnSpPr>
        <p:spPr>
          <a:xfrm>
            <a:off x="1871700" y="1484785"/>
            <a:ext cx="2052228" cy="1512167"/>
          </a:xfrm>
          <a:prstGeom prst="curved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3563888" y="2564904"/>
            <a:ext cx="2160240" cy="2160240"/>
          </a:xfrm>
          <a:prstGeom prst="ellipse">
            <a:avLst/>
          </a:prstGeom>
          <a:solidFill>
            <a:srgbClr val="0000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t>Universal Credit</a:t>
            </a:r>
            <a:endParaRPr lang="en-GB" sz="2000" b="1" dirty="0"/>
          </a:p>
        </p:txBody>
      </p:sp>
      <p:sp>
        <p:nvSpPr>
          <p:cNvPr id="24" name="Oval 23"/>
          <p:cNvSpPr/>
          <p:nvPr/>
        </p:nvSpPr>
        <p:spPr>
          <a:xfrm>
            <a:off x="5004048" y="5733256"/>
            <a:ext cx="2232248" cy="1008112"/>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Political ambition versus programme reality</a:t>
            </a:r>
            <a:endParaRPr lang="en-GB" sz="1400" dirty="0"/>
          </a:p>
        </p:txBody>
      </p:sp>
      <p:sp>
        <p:nvSpPr>
          <p:cNvPr id="31" name="Oval 30"/>
          <p:cNvSpPr/>
          <p:nvPr/>
        </p:nvSpPr>
        <p:spPr>
          <a:xfrm>
            <a:off x="971600" y="4680520"/>
            <a:ext cx="2232248" cy="1052736"/>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Failure to appreciate importance of IDA</a:t>
            </a:r>
            <a:endParaRPr lang="en-GB" sz="1400" dirty="0"/>
          </a:p>
        </p:txBody>
      </p:sp>
      <p:sp>
        <p:nvSpPr>
          <p:cNvPr id="35" name="Oval 34"/>
          <p:cNvSpPr/>
          <p:nvPr/>
        </p:nvSpPr>
        <p:spPr>
          <a:xfrm>
            <a:off x="5364088" y="4581128"/>
            <a:ext cx="1872208" cy="1080120"/>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Some claimants cannot adopt Digital by Default</a:t>
            </a:r>
            <a:endParaRPr lang="en-GB" sz="1400" dirty="0"/>
          </a:p>
        </p:txBody>
      </p:sp>
      <p:sp>
        <p:nvSpPr>
          <p:cNvPr id="27" name="Oval 26"/>
          <p:cNvSpPr/>
          <p:nvPr/>
        </p:nvSpPr>
        <p:spPr>
          <a:xfrm>
            <a:off x="6300192" y="2636912"/>
            <a:ext cx="1872208"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Optimism bias</a:t>
            </a:r>
            <a:endParaRPr lang="en-GB" sz="1400" dirty="0"/>
          </a:p>
        </p:txBody>
      </p:sp>
      <p:sp>
        <p:nvSpPr>
          <p:cNvPr id="25" name="Oval 24"/>
          <p:cNvSpPr/>
          <p:nvPr/>
        </p:nvSpPr>
        <p:spPr>
          <a:xfrm>
            <a:off x="3995936" y="1052736"/>
            <a:ext cx="2808312"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Is there such a thing as agile procurement?</a:t>
            </a:r>
            <a:endParaRPr lang="en-GB" sz="1400" dirty="0"/>
          </a:p>
        </p:txBody>
      </p:sp>
      <p:sp>
        <p:nvSpPr>
          <p:cNvPr id="32" name="Oval 31"/>
          <p:cNvSpPr/>
          <p:nvPr/>
        </p:nvSpPr>
        <p:spPr>
          <a:xfrm>
            <a:off x="7020272" y="764704"/>
            <a:ext cx="1584176" cy="1224136"/>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No overarching programme design</a:t>
            </a:r>
            <a:endParaRPr lang="en-GB" sz="1400" dirty="0"/>
          </a:p>
        </p:txBody>
      </p:sp>
      <p:sp>
        <p:nvSpPr>
          <p:cNvPr id="26" name="Oval 25"/>
          <p:cNvSpPr/>
          <p:nvPr/>
        </p:nvSpPr>
        <p:spPr>
          <a:xfrm>
            <a:off x="251520" y="2636912"/>
            <a:ext cx="2808312"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smtClean="0"/>
              <a:t>Unfamiliar development </a:t>
            </a:r>
            <a:r>
              <a:rPr lang="en-GB" sz="1400" dirty="0" smtClean="0"/>
              <a:t>methodology </a:t>
            </a:r>
            <a:endParaRPr lang="en-GB" sz="1400" dirty="0"/>
          </a:p>
        </p:txBody>
      </p:sp>
      <p:sp>
        <p:nvSpPr>
          <p:cNvPr id="28" name="Oval 27"/>
          <p:cNvSpPr/>
          <p:nvPr/>
        </p:nvSpPr>
        <p:spPr>
          <a:xfrm>
            <a:off x="1403648" y="3501008"/>
            <a:ext cx="1872208"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Inconsistent leadership</a:t>
            </a:r>
            <a:endParaRPr lang="en-GB" sz="1400" dirty="0"/>
          </a:p>
        </p:txBody>
      </p:sp>
      <p:sp>
        <p:nvSpPr>
          <p:cNvPr id="34" name="Oval 33"/>
          <p:cNvSpPr/>
          <p:nvPr/>
        </p:nvSpPr>
        <p:spPr>
          <a:xfrm>
            <a:off x="1187624" y="5805264"/>
            <a:ext cx="1872208"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Unrealistic delivery timetable</a:t>
            </a:r>
            <a:endParaRPr lang="en-GB" sz="1400" dirty="0"/>
          </a:p>
        </p:txBody>
      </p:sp>
      <p:sp>
        <p:nvSpPr>
          <p:cNvPr id="33" name="Oval 32"/>
          <p:cNvSpPr/>
          <p:nvPr/>
        </p:nvSpPr>
        <p:spPr>
          <a:xfrm>
            <a:off x="2987824" y="5085184"/>
            <a:ext cx="2448272" cy="1152128"/>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Failure to manage suppliers because of unfamiliar routes to procurement</a:t>
            </a:r>
            <a:endParaRPr lang="en-GB" sz="1400" dirty="0"/>
          </a:p>
        </p:txBody>
      </p:sp>
      <p:sp>
        <p:nvSpPr>
          <p:cNvPr id="29" name="Oval 28"/>
          <p:cNvSpPr/>
          <p:nvPr/>
        </p:nvSpPr>
        <p:spPr>
          <a:xfrm>
            <a:off x="7236296" y="4365104"/>
            <a:ext cx="1368152"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Culture of distrust</a:t>
            </a:r>
            <a:endParaRPr lang="en-GB" sz="1400" dirty="0"/>
          </a:p>
        </p:txBody>
      </p:sp>
      <p:sp>
        <p:nvSpPr>
          <p:cNvPr id="30" name="Oval 29"/>
          <p:cNvSpPr/>
          <p:nvPr/>
        </p:nvSpPr>
        <p:spPr>
          <a:xfrm>
            <a:off x="6084168" y="3429000"/>
            <a:ext cx="2808312"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Lack of clarity of requirements</a:t>
            </a:r>
            <a:endParaRPr lang="en-GB" sz="1400" dirty="0"/>
          </a:p>
        </p:txBody>
      </p:sp>
      <p:sp>
        <p:nvSpPr>
          <p:cNvPr id="41" name="Oval 40"/>
          <p:cNvSpPr/>
          <p:nvPr/>
        </p:nvSpPr>
        <p:spPr>
          <a:xfrm>
            <a:off x="0" y="4005064"/>
            <a:ext cx="1872208"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Failure to heed warnings and advice </a:t>
            </a:r>
            <a:endParaRPr lang="en-GB" sz="1400" dirty="0"/>
          </a:p>
        </p:txBody>
      </p:sp>
      <p:sp>
        <p:nvSpPr>
          <p:cNvPr id="47" name="Oval 46"/>
          <p:cNvSpPr/>
          <p:nvPr/>
        </p:nvSpPr>
        <p:spPr>
          <a:xfrm>
            <a:off x="7524328" y="1988840"/>
            <a:ext cx="1368152"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Too risky?</a:t>
            </a:r>
            <a:endParaRPr lang="en-GB" sz="1400" dirty="0"/>
          </a:p>
        </p:txBody>
      </p:sp>
      <p:sp>
        <p:nvSpPr>
          <p:cNvPr id="57" name="Oval 56"/>
          <p:cNvSpPr/>
          <p:nvPr/>
        </p:nvSpPr>
        <p:spPr>
          <a:xfrm>
            <a:off x="0" y="1556792"/>
            <a:ext cx="1872208"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Domain knowledge</a:t>
            </a:r>
            <a:endParaRPr lang="en-GB" sz="1400" dirty="0"/>
          </a:p>
        </p:txBody>
      </p:sp>
      <p:sp>
        <p:nvSpPr>
          <p:cNvPr id="23" name="Oval 22"/>
          <p:cNvSpPr/>
          <p:nvPr/>
        </p:nvSpPr>
        <p:spPr>
          <a:xfrm>
            <a:off x="1907704" y="1700808"/>
            <a:ext cx="2808312"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Failure to understand programme complexity</a:t>
            </a:r>
            <a:endParaRPr lang="en-GB" sz="1400" dirty="0"/>
          </a:p>
        </p:txBody>
      </p:sp>
      <p:sp>
        <p:nvSpPr>
          <p:cNvPr id="66" name="Oval 65"/>
          <p:cNvSpPr/>
          <p:nvPr/>
        </p:nvSpPr>
        <p:spPr>
          <a:xfrm>
            <a:off x="5220072" y="1844824"/>
            <a:ext cx="1872208"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Failure to ask the right questions? </a:t>
            </a:r>
            <a:endParaRPr lang="en-GB" sz="1400" dirty="0"/>
          </a:p>
        </p:txBody>
      </p:sp>
      <p:sp>
        <p:nvSpPr>
          <p:cNvPr id="70" name="Oval 69"/>
          <p:cNvSpPr/>
          <p:nvPr/>
        </p:nvSpPr>
        <p:spPr>
          <a:xfrm>
            <a:off x="7092280" y="5373216"/>
            <a:ext cx="2016224"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Correct policy assumptions? </a:t>
            </a:r>
            <a:endParaRPr lang="en-GB" sz="1400" dirty="0"/>
          </a:p>
        </p:txBody>
      </p:sp>
      <p:sp>
        <p:nvSpPr>
          <p:cNvPr id="36" name="Oval 35"/>
          <p:cNvSpPr/>
          <p:nvPr/>
        </p:nvSpPr>
        <p:spPr>
          <a:xfrm>
            <a:off x="755576" y="692696"/>
            <a:ext cx="2808312" cy="936104"/>
          </a:xfrm>
          <a:prstGeom prst="ellipse">
            <a:avLst/>
          </a:prstGeom>
          <a:solidFill>
            <a:schemeClr val="tx1">
              <a:lumMod val="50000"/>
              <a:lumOff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Focus on technology rather than people</a:t>
            </a:r>
            <a:endParaRPr lang="en-GB" sz="1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Universal Credit: Where are we Now?</a:t>
            </a:r>
            <a:endParaRPr lang="en-GB" dirty="0"/>
          </a:p>
        </p:txBody>
      </p:sp>
      <p:sp>
        <p:nvSpPr>
          <p:cNvPr id="5" name="Text Placeholder 4"/>
          <p:cNvSpPr>
            <a:spLocks noGrp="1"/>
          </p:cNvSpPr>
          <p:nvPr>
            <p:ph type="body" idx="1"/>
          </p:nvPr>
        </p:nvSpPr>
        <p:spPr/>
        <p:txBody>
          <a:bodyPr/>
          <a:lstStyle/>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2014: A New Programme Approach</a:t>
            </a:r>
            <a:endParaRPr lang="en-GB" dirty="0"/>
          </a:p>
        </p:txBody>
      </p:sp>
      <p:sp>
        <p:nvSpPr>
          <p:cNvPr id="5" name="Content Placeholder 4"/>
          <p:cNvSpPr>
            <a:spLocks noGrp="1"/>
          </p:cNvSpPr>
          <p:nvPr>
            <p:ph idx="1"/>
          </p:nvPr>
        </p:nvSpPr>
        <p:spPr>
          <a:xfrm>
            <a:off x="179512" y="1484784"/>
            <a:ext cx="3384376" cy="4968552"/>
          </a:xfrm>
        </p:spPr>
        <p:txBody>
          <a:bodyPr>
            <a:normAutofit fontScale="55000" lnSpcReduction="20000"/>
          </a:bodyPr>
          <a:lstStyle/>
          <a:p>
            <a:pPr>
              <a:lnSpc>
                <a:spcPct val="120000"/>
              </a:lnSpc>
            </a:pPr>
            <a:r>
              <a:rPr lang="en-GB" dirty="0" smtClean="0">
                <a:solidFill>
                  <a:schemeClr val="accent5">
                    <a:lumMod val="50000"/>
                  </a:schemeClr>
                </a:solidFill>
              </a:rPr>
              <a:t>Twin track “Test and Learn” approach adopted:</a:t>
            </a:r>
          </a:p>
          <a:p>
            <a:pPr lvl="1">
              <a:lnSpc>
                <a:spcPct val="120000"/>
              </a:lnSpc>
            </a:pPr>
            <a:r>
              <a:rPr lang="en-GB" dirty="0" smtClean="0">
                <a:solidFill>
                  <a:schemeClr val="accent5">
                    <a:lumMod val="50000"/>
                  </a:schemeClr>
                </a:solidFill>
              </a:rPr>
              <a:t>Development and delivery of an online digital service providing the full scope of Universal Credit; </a:t>
            </a:r>
          </a:p>
          <a:p>
            <a:pPr lvl="1">
              <a:lnSpc>
                <a:spcPct val="120000"/>
              </a:lnSpc>
            </a:pPr>
            <a:r>
              <a:rPr lang="en-GB" dirty="0" smtClean="0">
                <a:solidFill>
                  <a:schemeClr val="accent5">
                    <a:lumMod val="50000"/>
                  </a:schemeClr>
                </a:solidFill>
              </a:rPr>
              <a:t>Expansion of the current ‘live service’ across North West </a:t>
            </a:r>
            <a:r>
              <a:rPr lang="en-GB" dirty="0" smtClean="0">
                <a:solidFill>
                  <a:schemeClr val="accent5">
                    <a:lumMod val="50000"/>
                  </a:schemeClr>
                </a:solidFill>
              </a:rPr>
              <a:t>England</a:t>
            </a:r>
            <a:endParaRPr lang="en-GB" dirty="0" smtClean="0">
              <a:solidFill>
                <a:schemeClr val="accent5">
                  <a:lumMod val="50000"/>
                </a:schemeClr>
              </a:solidFill>
            </a:endParaRPr>
          </a:p>
          <a:p>
            <a:pPr>
              <a:lnSpc>
                <a:spcPct val="120000"/>
              </a:lnSpc>
            </a:pPr>
            <a:r>
              <a:rPr lang="en-GB" dirty="0" smtClean="0">
                <a:solidFill>
                  <a:schemeClr val="accent5">
                    <a:lumMod val="50000"/>
                  </a:schemeClr>
                </a:solidFill>
              </a:rPr>
              <a:t>Programme delivery timetable slipped to the right by </a:t>
            </a:r>
            <a:r>
              <a:rPr lang="en-GB" dirty="0" smtClean="0">
                <a:solidFill>
                  <a:schemeClr val="accent5">
                    <a:lumMod val="50000"/>
                  </a:schemeClr>
                </a:solidFill>
              </a:rPr>
              <a:t>6</a:t>
            </a:r>
            <a:r>
              <a:rPr lang="en-GB" dirty="0" smtClean="0">
                <a:solidFill>
                  <a:schemeClr val="accent5">
                    <a:lumMod val="50000"/>
                  </a:schemeClr>
                </a:solidFill>
              </a:rPr>
              <a:t> years</a:t>
            </a:r>
            <a:r>
              <a:rPr lang="en-GB" smtClean="0">
                <a:solidFill>
                  <a:schemeClr val="accent5">
                    <a:lumMod val="50000"/>
                  </a:schemeClr>
                </a:solidFill>
              </a:rPr>
              <a:t>: Rollout </a:t>
            </a:r>
            <a:r>
              <a:rPr lang="en-GB" dirty="0" smtClean="0">
                <a:solidFill>
                  <a:schemeClr val="accent5">
                    <a:lumMod val="50000"/>
                  </a:schemeClr>
                </a:solidFill>
              </a:rPr>
              <a:t>complete 2021?</a:t>
            </a:r>
            <a:endParaRPr lang="en-GB" dirty="0" smtClean="0">
              <a:solidFill>
                <a:schemeClr val="accent5">
                  <a:lumMod val="50000"/>
                </a:schemeClr>
              </a:solidFill>
            </a:endParaRPr>
          </a:p>
          <a:p>
            <a:pPr>
              <a:lnSpc>
                <a:spcPct val="120000"/>
              </a:lnSpc>
            </a:pPr>
            <a:r>
              <a:rPr lang="en-GB" dirty="0" smtClean="0">
                <a:solidFill>
                  <a:schemeClr val="accent5">
                    <a:lumMod val="50000"/>
                  </a:schemeClr>
                </a:solidFill>
              </a:rPr>
              <a:t>Increased sustained rate of claimant on-boarding</a:t>
            </a:r>
          </a:p>
          <a:p>
            <a:pPr>
              <a:lnSpc>
                <a:spcPct val="120000"/>
              </a:lnSpc>
            </a:pPr>
            <a:r>
              <a:rPr lang="en-GB" dirty="0" smtClean="0">
                <a:solidFill>
                  <a:schemeClr val="accent5">
                    <a:lumMod val="50000"/>
                  </a:schemeClr>
                </a:solidFill>
              </a:rPr>
              <a:t>Integration of the two systems not fully defined.</a:t>
            </a:r>
          </a:p>
          <a:p>
            <a:endParaRPr lang="en-GB" dirty="0" smtClean="0">
              <a:solidFill>
                <a:schemeClr val="accent5">
                  <a:lumMod val="50000"/>
                </a:schemeClr>
              </a:solidFill>
            </a:endParaRPr>
          </a:p>
          <a:p>
            <a:pPr lvl="1"/>
            <a:endParaRPr lang="en-GB" dirty="0">
              <a:solidFill>
                <a:schemeClr val="accent5">
                  <a:lumMod val="50000"/>
                </a:schemeClr>
              </a:solidFill>
            </a:endParaRPr>
          </a:p>
        </p:txBody>
      </p:sp>
      <p:graphicFrame>
        <p:nvGraphicFramePr>
          <p:cNvPr id="6" name="Table 5"/>
          <p:cNvGraphicFramePr>
            <a:graphicFrameLocks noGrp="1"/>
          </p:cNvGraphicFramePr>
          <p:nvPr/>
        </p:nvGraphicFramePr>
        <p:xfrm>
          <a:off x="3707904" y="1628800"/>
          <a:ext cx="5184576" cy="4236540"/>
        </p:xfrm>
        <a:graphic>
          <a:graphicData uri="http://schemas.openxmlformats.org/drawingml/2006/table">
            <a:tbl>
              <a:tblPr firstRow="1" bandRow="1">
                <a:tableStyleId>{5C22544A-7EE6-4342-B048-85BDC9FD1C3A}</a:tableStyleId>
              </a:tblPr>
              <a:tblGrid>
                <a:gridCol w="1857188"/>
                <a:gridCol w="1074838"/>
                <a:gridCol w="1126275"/>
                <a:gridCol w="1126275"/>
              </a:tblGrid>
              <a:tr h="616278">
                <a:tc>
                  <a:txBody>
                    <a:bodyPr/>
                    <a:lstStyle/>
                    <a:p>
                      <a:endParaRPr lang="en-GB" sz="1400" dirty="0"/>
                    </a:p>
                  </a:txBody>
                  <a:tcPr>
                    <a:no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solidFill>
                            <a:schemeClr val="bg1"/>
                          </a:solidFill>
                        </a:rPr>
                        <a:t>Comparison of Business Cases</a:t>
                      </a:r>
                      <a:endParaRPr lang="en-GB" sz="1400" dirty="0">
                        <a:solidFill>
                          <a:schemeClr val="bg1"/>
                        </a:solidFill>
                      </a:endParaRPr>
                    </a:p>
                  </a:txBody>
                  <a:tcPr>
                    <a:solidFill>
                      <a:schemeClr val="accent5">
                        <a:lumMod val="50000"/>
                      </a:schemeClr>
                    </a:solidFill>
                  </a:tcPr>
                </a:tc>
                <a:tc hMerge="1">
                  <a:txBody>
                    <a:bodyPr/>
                    <a:lstStyle/>
                    <a:p>
                      <a:endParaRPr lang="en-GB" dirty="0"/>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400" dirty="0">
                        <a:solidFill>
                          <a:schemeClr val="bg1"/>
                        </a:solidFill>
                      </a:endParaRPr>
                    </a:p>
                  </a:txBody>
                  <a:tcPr>
                    <a:solidFill>
                      <a:schemeClr val="accent5">
                        <a:lumMod val="50000"/>
                      </a:schemeClr>
                    </a:solidFill>
                  </a:tcPr>
                </a:tc>
              </a:tr>
              <a:tr h="441062">
                <a:tc>
                  <a:txBody>
                    <a:bodyPr/>
                    <a:lstStyle/>
                    <a:p>
                      <a:endParaRPr lang="en-GB" sz="1400" dirty="0"/>
                    </a:p>
                  </a:txBody>
                  <a:tcPr>
                    <a:noFill/>
                  </a:tcPr>
                </a:tc>
                <a:tc>
                  <a:txBody>
                    <a:bodyPr/>
                    <a:lstStyle/>
                    <a:p>
                      <a:pPr algn="ctr"/>
                      <a:r>
                        <a:rPr lang="en-GB" sz="1400" b="1" dirty="0" smtClean="0">
                          <a:solidFill>
                            <a:schemeClr val="accent6">
                              <a:lumMod val="75000"/>
                            </a:schemeClr>
                          </a:solidFill>
                        </a:rPr>
                        <a:t>2012</a:t>
                      </a:r>
                      <a:endParaRPr lang="en-GB" sz="1400" b="1" dirty="0">
                        <a:solidFill>
                          <a:schemeClr val="accent6">
                            <a:lumMod val="75000"/>
                          </a:schemeClr>
                        </a:solidFill>
                      </a:endParaRPr>
                    </a:p>
                  </a:txBody>
                  <a:tcPr>
                    <a:solidFill>
                      <a:schemeClr val="accent6">
                        <a:lumMod val="20000"/>
                        <a:lumOff val="80000"/>
                      </a:schemeClr>
                    </a:solidFill>
                  </a:tcPr>
                </a:tc>
                <a:tc>
                  <a:txBody>
                    <a:bodyPr/>
                    <a:lstStyle/>
                    <a:p>
                      <a:pPr algn="ctr"/>
                      <a:r>
                        <a:rPr lang="en-GB" sz="1400" b="1" dirty="0" smtClean="0">
                          <a:solidFill>
                            <a:schemeClr val="accent4">
                              <a:lumMod val="75000"/>
                            </a:schemeClr>
                          </a:solidFill>
                        </a:rPr>
                        <a:t>2014</a:t>
                      </a:r>
                      <a:endParaRPr lang="en-GB" sz="1400" b="1" dirty="0">
                        <a:solidFill>
                          <a:schemeClr val="accent4">
                            <a:lumMod val="75000"/>
                          </a:schemeClr>
                        </a:solidFill>
                      </a:endParaRPr>
                    </a:p>
                  </a:txBody>
                  <a:tcPr>
                    <a:solidFill>
                      <a:schemeClr val="accent4">
                        <a:lumMod val="20000"/>
                        <a:lumOff val="80000"/>
                      </a:schemeClr>
                    </a:solidFill>
                  </a:tcPr>
                </a:tc>
                <a:tc>
                  <a:txBody>
                    <a:bodyPr/>
                    <a:lstStyle/>
                    <a:p>
                      <a:pPr algn="ctr"/>
                      <a:r>
                        <a:rPr lang="en-GB" sz="1400" b="1" dirty="0" smtClean="0">
                          <a:solidFill>
                            <a:schemeClr val="tx2">
                              <a:lumMod val="50000"/>
                            </a:schemeClr>
                          </a:solidFill>
                        </a:rPr>
                        <a:t>2016</a:t>
                      </a:r>
                      <a:endParaRPr lang="en-GB" sz="1400" b="1" dirty="0">
                        <a:solidFill>
                          <a:schemeClr val="tx2">
                            <a:lumMod val="50000"/>
                          </a:schemeClr>
                        </a:solidFill>
                      </a:endParaRPr>
                    </a:p>
                  </a:txBody>
                  <a:tcPr>
                    <a:solidFill>
                      <a:schemeClr val="accent5">
                        <a:lumMod val="20000"/>
                        <a:lumOff val="80000"/>
                      </a:schemeClr>
                    </a:solidFill>
                  </a:tcPr>
                </a:tc>
              </a:tr>
              <a:tr h="598846">
                <a:tc>
                  <a:txBody>
                    <a:bodyPr/>
                    <a:lstStyle/>
                    <a:p>
                      <a:r>
                        <a:rPr lang="en-GB" sz="1400" b="1" dirty="0" smtClean="0">
                          <a:solidFill>
                            <a:srgbClr val="3B6979"/>
                          </a:solidFill>
                        </a:rPr>
                        <a:t>DWP estimate of net benefit from UC</a:t>
                      </a:r>
                      <a:endParaRPr lang="en-GB" sz="1400" b="1" dirty="0"/>
                    </a:p>
                  </a:txBody>
                  <a:tcPr>
                    <a:solidFill>
                      <a:srgbClr val="D0E2E8"/>
                    </a:solidFill>
                  </a:tcPr>
                </a:tc>
                <a:tc>
                  <a:txBody>
                    <a:bodyPr/>
                    <a:lstStyle/>
                    <a:p>
                      <a:pPr algn="ctr"/>
                      <a:r>
                        <a:rPr lang="en-GB" sz="1400" b="1" dirty="0" smtClean="0">
                          <a:solidFill>
                            <a:schemeClr val="accent6">
                              <a:lumMod val="75000"/>
                            </a:schemeClr>
                          </a:solidFill>
                        </a:rPr>
                        <a:t>£38 billion</a:t>
                      </a:r>
                      <a:endParaRPr lang="en-GB" sz="1400" b="1" dirty="0">
                        <a:solidFill>
                          <a:schemeClr val="accent6">
                            <a:lumMod val="75000"/>
                          </a:schemeClr>
                        </a:solidFill>
                      </a:endParaRPr>
                    </a:p>
                  </a:txBody>
                  <a:tcPr>
                    <a:solidFill>
                      <a:schemeClr val="accent6">
                        <a:lumMod val="40000"/>
                        <a:lumOff val="60000"/>
                      </a:schemeClr>
                    </a:solidFill>
                  </a:tcPr>
                </a:tc>
                <a:tc>
                  <a:txBody>
                    <a:bodyPr/>
                    <a:lstStyle/>
                    <a:p>
                      <a:pPr algn="ctr"/>
                      <a:r>
                        <a:rPr lang="en-GB" sz="1400" b="1" dirty="0" smtClean="0">
                          <a:solidFill>
                            <a:schemeClr val="accent4">
                              <a:lumMod val="75000"/>
                            </a:schemeClr>
                          </a:solidFill>
                        </a:rPr>
                        <a:t>£21 billion</a:t>
                      </a:r>
                      <a:endParaRPr lang="en-GB" sz="1400" b="1" dirty="0">
                        <a:solidFill>
                          <a:schemeClr val="accent4">
                            <a:lumMod val="75000"/>
                          </a:schemeClr>
                        </a:solidFill>
                      </a:endParaRPr>
                    </a:p>
                  </a:txBody>
                  <a:tcPr>
                    <a:solidFill>
                      <a:schemeClr val="accent4">
                        <a:lumMod val="40000"/>
                        <a:lumOff val="60000"/>
                      </a:schemeClr>
                    </a:solidFill>
                  </a:tcPr>
                </a:tc>
                <a:tc>
                  <a:txBody>
                    <a:bodyPr/>
                    <a:lstStyle/>
                    <a:p>
                      <a:pPr algn="ctr"/>
                      <a:endParaRPr lang="en-GB" sz="1400" b="1" dirty="0">
                        <a:solidFill>
                          <a:schemeClr val="tx2">
                            <a:lumMod val="50000"/>
                          </a:schemeClr>
                        </a:solidFill>
                      </a:endParaRPr>
                    </a:p>
                  </a:txBody>
                  <a:tcPr>
                    <a:solidFill>
                      <a:schemeClr val="accent5">
                        <a:lumMod val="40000"/>
                        <a:lumOff val="60000"/>
                      </a:schemeClr>
                    </a:solidFill>
                  </a:tcPr>
                </a:tc>
              </a:tr>
              <a:tr h="616278">
                <a:tc>
                  <a:txBody>
                    <a:bodyPr/>
                    <a:lstStyle/>
                    <a:p>
                      <a:r>
                        <a:rPr lang="en-GB" sz="1400" b="1" dirty="0" smtClean="0">
                          <a:solidFill>
                            <a:srgbClr val="3B6979"/>
                          </a:solidFill>
                        </a:rPr>
                        <a:t>Number of claimants at Oct 2014</a:t>
                      </a:r>
                      <a:endParaRPr lang="en-GB" sz="1400" b="1" dirty="0">
                        <a:solidFill>
                          <a:srgbClr val="3B6979"/>
                        </a:solidFill>
                      </a:endParaRPr>
                    </a:p>
                  </a:txBody>
                  <a:tcPr>
                    <a:solidFill>
                      <a:srgbClr val="D0E2E8"/>
                    </a:solidFill>
                  </a:tcPr>
                </a:tc>
                <a:tc>
                  <a:txBody>
                    <a:bodyPr/>
                    <a:lstStyle/>
                    <a:p>
                      <a:pPr algn="ctr"/>
                      <a:r>
                        <a:rPr lang="en-GB" sz="1400" b="1" dirty="0" smtClean="0">
                          <a:solidFill>
                            <a:schemeClr val="accent6">
                              <a:lumMod val="75000"/>
                            </a:schemeClr>
                          </a:solidFill>
                        </a:rPr>
                        <a:t>1.5 million</a:t>
                      </a:r>
                      <a:endParaRPr lang="en-GB" sz="1400" b="1" dirty="0">
                        <a:solidFill>
                          <a:schemeClr val="accent6">
                            <a:lumMod val="75000"/>
                          </a:schemeClr>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accent4">
                              <a:lumMod val="75000"/>
                            </a:schemeClr>
                          </a:solidFill>
                        </a:rPr>
                        <a:t>17,850 (actual)</a:t>
                      </a:r>
                    </a:p>
                  </a:txBody>
                  <a:tcP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2">
                              <a:lumMod val="50000"/>
                            </a:schemeClr>
                          </a:solidFill>
                        </a:rPr>
                        <a:t>60,000</a:t>
                      </a:r>
                    </a:p>
                  </a:txBody>
                  <a:tcPr>
                    <a:solidFill>
                      <a:schemeClr val="accent5">
                        <a:lumMod val="20000"/>
                        <a:lumOff val="80000"/>
                      </a:schemeClr>
                    </a:solidFill>
                  </a:tcPr>
                </a:tc>
              </a:tr>
              <a:tr h="6162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solidFill>
                            <a:srgbClr val="3B6979"/>
                          </a:solidFill>
                        </a:rPr>
                        <a:t>DWP estimate of UC claimants by April 2016</a:t>
                      </a:r>
                      <a:endParaRPr lang="en-GB" sz="1400" b="1" dirty="0" smtClean="0"/>
                    </a:p>
                  </a:txBody>
                  <a:tcPr>
                    <a:solidFill>
                      <a:srgbClr val="D0E2E8"/>
                    </a:solidFill>
                  </a:tcPr>
                </a:tc>
                <a:tc>
                  <a:txBody>
                    <a:bodyPr/>
                    <a:lstStyle/>
                    <a:p>
                      <a:pPr algn="ctr"/>
                      <a:r>
                        <a:rPr lang="en-GB" sz="1400" b="1" dirty="0" smtClean="0">
                          <a:solidFill>
                            <a:schemeClr val="accent6">
                              <a:lumMod val="75000"/>
                            </a:schemeClr>
                          </a:solidFill>
                        </a:rPr>
                        <a:t>5.5</a:t>
                      </a:r>
                      <a:r>
                        <a:rPr lang="en-GB" sz="1400" b="1" baseline="0" dirty="0" smtClean="0">
                          <a:solidFill>
                            <a:schemeClr val="accent6">
                              <a:lumMod val="75000"/>
                            </a:schemeClr>
                          </a:solidFill>
                        </a:rPr>
                        <a:t> million</a:t>
                      </a:r>
                      <a:endParaRPr lang="en-GB" sz="1400" b="1" dirty="0">
                        <a:solidFill>
                          <a:schemeClr val="accent6">
                            <a:lumMod val="75000"/>
                          </a:schemeClr>
                        </a:solidFill>
                      </a:endParaRPr>
                    </a:p>
                  </a:txBody>
                  <a:tcP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accent4">
                              <a:lumMod val="75000"/>
                            </a:schemeClr>
                          </a:solidFill>
                        </a:rPr>
                        <a:t>500,000</a:t>
                      </a:r>
                    </a:p>
                  </a:txBody>
                  <a:tcPr>
                    <a:solidFill>
                      <a:schemeClr val="accent4">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2">
                              <a:lumMod val="50000"/>
                            </a:schemeClr>
                          </a:solidFill>
                        </a:rPr>
                        <a:t>200,000</a:t>
                      </a:r>
                    </a:p>
                  </a:txBody>
                  <a:tcPr>
                    <a:solidFill>
                      <a:schemeClr val="accent5">
                        <a:lumMod val="40000"/>
                        <a:lumOff val="60000"/>
                      </a:schemeClr>
                    </a:solidFill>
                  </a:tcPr>
                </a:tc>
              </a:tr>
              <a:tr h="616278">
                <a:tc>
                  <a:txBody>
                    <a:bodyPr/>
                    <a:lstStyle/>
                    <a:p>
                      <a:r>
                        <a:rPr lang="en-GB" sz="1400" b="1" dirty="0" smtClean="0">
                          <a:solidFill>
                            <a:srgbClr val="3B6979"/>
                          </a:solidFill>
                        </a:rPr>
                        <a:t>DWP estimate of UC claimants by 2017</a:t>
                      </a:r>
                      <a:endParaRPr lang="en-GB" sz="1400" b="1" dirty="0"/>
                    </a:p>
                  </a:txBody>
                  <a:tcPr>
                    <a:solidFill>
                      <a:srgbClr val="D0E2E8"/>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smtClean="0">
                          <a:solidFill>
                            <a:schemeClr val="accent6">
                              <a:lumMod val="75000"/>
                            </a:schemeClr>
                          </a:solidFill>
                        </a:rPr>
                        <a:t>8.2 </a:t>
                      </a:r>
                      <a:r>
                        <a:rPr lang="en-GB" sz="1400" b="1" dirty="0" smtClean="0">
                          <a:solidFill>
                            <a:schemeClr val="accent6">
                              <a:lumMod val="75000"/>
                            </a:schemeClr>
                          </a:solidFill>
                        </a:rPr>
                        <a:t>million</a:t>
                      </a:r>
                    </a:p>
                  </a:txBody>
                  <a:tcPr>
                    <a:solidFill>
                      <a:schemeClr val="accent6">
                        <a:lumMod val="20000"/>
                        <a:lumOff val="80000"/>
                      </a:schemeClr>
                    </a:solidFill>
                  </a:tcPr>
                </a:tc>
                <a:tc>
                  <a:txBody>
                    <a:bodyPr/>
                    <a:lstStyle/>
                    <a:p>
                      <a:pPr algn="ctr"/>
                      <a:r>
                        <a:rPr lang="en-GB" sz="1400" b="1" dirty="0" smtClean="0">
                          <a:solidFill>
                            <a:schemeClr val="accent4">
                              <a:lumMod val="75000"/>
                            </a:schemeClr>
                          </a:solidFill>
                        </a:rPr>
                        <a:t>-</a:t>
                      </a:r>
                      <a:endParaRPr lang="en-GB" sz="1400" b="1" dirty="0">
                        <a:solidFill>
                          <a:schemeClr val="accent4">
                            <a:lumMod val="75000"/>
                          </a:schemeClr>
                        </a:solidFill>
                      </a:endParaRPr>
                    </a:p>
                  </a:txBody>
                  <a:tcPr>
                    <a:solidFill>
                      <a:schemeClr val="accent4">
                        <a:lumMod val="20000"/>
                        <a:lumOff val="80000"/>
                      </a:schemeClr>
                    </a:solidFill>
                  </a:tcPr>
                </a:tc>
                <a:tc>
                  <a:txBody>
                    <a:bodyPr/>
                    <a:lstStyle/>
                    <a:p>
                      <a:pPr algn="ctr"/>
                      <a:r>
                        <a:rPr lang="en-GB" sz="1400" b="1" dirty="0" smtClean="0">
                          <a:solidFill>
                            <a:schemeClr val="tx2">
                              <a:lumMod val="50000"/>
                            </a:schemeClr>
                          </a:solidFill>
                        </a:rPr>
                        <a:t>-</a:t>
                      </a:r>
                      <a:endParaRPr lang="en-GB" sz="1400" b="1" dirty="0">
                        <a:solidFill>
                          <a:schemeClr val="tx2">
                            <a:lumMod val="50000"/>
                          </a:schemeClr>
                        </a:solidFill>
                      </a:endParaRPr>
                    </a:p>
                  </a:txBody>
                  <a:tcPr>
                    <a:solidFill>
                      <a:schemeClr val="accent5">
                        <a:lumMod val="20000"/>
                        <a:lumOff val="80000"/>
                      </a:schemeClr>
                    </a:solidFill>
                  </a:tcPr>
                </a:tc>
              </a:tr>
              <a:tr h="6162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solidFill>
                            <a:srgbClr val="3B6979"/>
                          </a:solidFill>
                        </a:rPr>
                        <a:t>DWP estimate of UC claimants by 2019</a:t>
                      </a:r>
                      <a:endParaRPr lang="en-GB" sz="1400" b="1" dirty="0" smtClean="0"/>
                    </a:p>
                  </a:txBody>
                  <a:tcPr>
                    <a:solidFill>
                      <a:srgbClr val="D0E2E8"/>
                    </a:solidFill>
                  </a:tcPr>
                </a:tc>
                <a:tc>
                  <a:txBody>
                    <a:bodyPr/>
                    <a:lstStyle/>
                    <a:p>
                      <a:pPr algn="ctr"/>
                      <a:r>
                        <a:rPr lang="en-GB" sz="1400" b="1" dirty="0" smtClean="0">
                          <a:solidFill>
                            <a:schemeClr val="accent6">
                              <a:lumMod val="75000"/>
                            </a:schemeClr>
                          </a:solidFill>
                        </a:rPr>
                        <a:t>-</a:t>
                      </a:r>
                      <a:endParaRPr lang="en-GB" sz="1400" b="1" dirty="0">
                        <a:solidFill>
                          <a:schemeClr val="accent6">
                            <a:lumMod val="75000"/>
                          </a:schemeClr>
                        </a:solidFill>
                      </a:endParaRPr>
                    </a:p>
                  </a:txBody>
                  <a:tcP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accent4">
                              <a:lumMod val="75000"/>
                            </a:schemeClr>
                          </a:solidFill>
                        </a:rPr>
                        <a:t>7 million</a:t>
                      </a:r>
                    </a:p>
                  </a:txBody>
                  <a:tcPr>
                    <a:solidFill>
                      <a:schemeClr val="accent4">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2">
                              <a:lumMod val="50000"/>
                            </a:schemeClr>
                          </a:solidFill>
                        </a:rPr>
                        <a:t>?</a:t>
                      </a:r>
                    </a:p>
                  </a:txBody>
                  <a:tcPr>
                    <a:solidFill>
                      <a:schemeClr val="accent5">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2014: Impact on Rollout Plans</a:t>
            </a:r>
            <a:endParaRPr lang="en-GB" dirty="0"/>
          </a:p>
        </p:txBody>
      </p:sp>
      <p:pic>
        <p:nvPicPr>
          <p:cNvPr id="1027" name="Picture 3"/>
          <p:cNvPicPr>
            <a:picLocks noChangeAspect="1" noChangeArrowheads="1"/>
          </p:cNvPicPr>
          <p:nvPr/>
        </p:nvPicPr>
        <p:blipFill>
          <a:blip r:embed="rId2" cstate="print"/>
          <a:srcRect/>
          <a:stretch>
            <a:fillRect/>
          </a:stretch>
        </p:blipFill>
        <p:spPr bwMode="auto">
          <a:xfrm>
            <a:off x="823913" y="1162769"/>
            <a:ext cx="7496175" cy="5362575"/>
          </a:xfrm>
          <a:prstGeom prst="rect">
            <a:avLst/>
          </a:prstGeom>
          <a:noFill/>
          <a:ln w="9525">
            <a:noFill/>
            <a:miter lim="800000"/>
            <a:headEnd/>
            <a:tailEnd/>
          </a:ln>
        </p:spPr>
      </p:pic>
      <p:sp>
        <p:nvSpPr>
          <p:cNvPr id="6" name="Rectangle 5"/>
          <p:cNvSpPr/>
          <p:nvPr/>
        </p:nvSpPr>
        <p:spPr>
          <a:xfrm>
            <a:off x="2627784" y="1772816"/>
            <a:ext cx="21602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2016: House of Commons; Committee of Public Accounts</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Most recent review: Universal Credit: progress update, 25</a:t>
            </a:r>
            <a:r>
              <a:rPr lang="en-GB" baseline="30000" dirty="0" smtClean="0"/>
              <a:t>th</a:t>
            </a:r>
            <a:r>
              <a:rPr lang="en-GB" dirty="0" smtClean="0"/>
              <a:t> January 2016.</a:t>
            </a:r>
          </a:p>
          <a:p>
            <a:r>
              <a:rPr lang="en-GB" dirty="0" smtClean="0"/>
              <a:t>Key findings taken from the report: </a:t>
            </a:r>
          </a:p>
          <a:p>
            <a:pPr lvl="1"/>
            <a:r>
              <a:rPr lang="en-GB" dirty="0" smtClean="0"/>
              <a:t>Universal Credit has stabilised, however, there remains a long way to go. </a:t>
            </a:r>
          </a:p>
          <a:p>
            <a:pPr lvl="1"/>
            <a:r>
              <a:rPr lang="en-GB" dirty="0" smtClean="0"/>
              <a:t>Implementation has focussed mainly on the simplest cases </a:t>
            </a:r>
          </a:p>
          <a:p>
            <a:pPr lvl="1"/>
            <a:r>
              <a:rPr lang="en-GB" dirty="0" smtClean="0"/>
              <a:t>DWP has again delayed the programme. </a:t>
            </a:r>
          </a:p>
          <a:p>
            <a:pPr lvl="1"/>
            <a:r>
              <a:rPr lang="en-GB" dirty="0" smtClean="0"/>
              <a:t>The business case is out of date and does not reflect the changes to the tax and benefits system announced by George </a:t>
            </a:r>
            <a:r>
              <a:rPr lang="en-GB" dirty="0" err="1" smtClean="0"/>
              <a:t>Osbourne</a:t>
            </a:r>
            <a:r>
              <a:rPr lang="en-GB" dirty="0" smtClean="0"/>
              <a:t> in November 2015.</a:t>
            </a:r>
          </a:p>
          <a:p>
            <a:pPr lvl="1"/>
            <a:r>
              <a:rPr lang="en-GB" dirty="0" smtClean="0"/>
              <a:t>The Office for Budget Responsibility forecasts that there will be a further six-month delay beyond the Department’s latest planned end-date. </a:t>
            </a:r>
          </a:p>
          <a:p>
            <a:r>
              <a:rPr lang="en-GB" dirty="0" smtClean="0"/>
              <a:t>And finally, the committee :</a:t>
            </a:r>
          </a:p>
          <a:p>
            <a:pPr lvl="1"/>
            <a:r>
              <a:rPr lang="en-GB" i="1" dirty="0" smtClean="0"/>
              <a:t>“Remains disappointed by the persistent lack of clarity and evasive responses by the Department to our inquiries, particularly about the extent and impact of delays.” </a:t>
            </a:r>
          </a:p>
          <a:p>
            <a:pPr lvl="1"/>
            <a:r>
              <a:rPr lang="en-GB" i="1" dirty="0" smtClean="0"/>
              <a:t>“The Department’s response to the previous Committee’s recommendations do not convince us that it is committed to improving transparency about the programme’s progress.”</a:t>
            </a:r>
            <a:endParaRPr lang="en-GB" i="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dirty="0" smtClean="0"/>
              <a:t>The Elephants Still in the Room…… </a:t>
            </a:r>
            <a:endParaRPr lang="en-GB" dirty="0"/>
          </a:p>
        </p:txBody>
      </p:sp>
      <p:cxnSp>
        <p:nvCxnSpPr>
          <p:cNvPr id="21" name="Curved Connector 20"/>
          <p:cNvCxnSpPr/>
          <p:nvPr/>
        </p:nvCxnSpPr>
        <p:spPr>
          <a:xfrm>
            <a:off x="5436096" y="4149080"/>
            <a:ext cx="2376264" cy="1224136"/>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5" name="Curved Connector 24"/>
          <p:cNvCxnSpPr/>
          <p:nvPr/>
        </p:nvCxnSpPr>
        <p:spPr>
          <a:xfrm>
            <a:off x="2195736" y="2636912"/>
            <a:ext cx="1512168" cy="864096"/>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6" name="Curved Connector 25"/>
          <p:cNvCxnSpPr/>
          <p:nvPr/>
        </p:nvCxnSpPr>
        <p:spPr>
          <a:xfrm rot="16200000" flipH="1">
            <a:off x="5004048" y="4581128"/>
            <a:ext cx="936104" cy="792088"/>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4283968" y="5301208"/>
            <a:ext cx="2376264" cy="1080120"/>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Some claimants cannot adopt Digital by Default</a:t>
            </a:r>
            <a:endParaRPr lang="en-GB" sz="1400" dirty="0"/>
          </a:p>
        </p:txBody>
      </p:sp>
      <p:cxnSp>
        <p:nvCxnSpPr>
          <p:cNvPr id="31" name="Curved Connector 30"/>
          <p:cNvCxnSpPr/>
          <p:nvPr/>
        </p:nvCxnSpPr>
        <p:spPr>
          <a:xfrm rot="5400000" flipH="1" flipV="1">
            <a:off x="4463988" y="2024844"/>
            <a:ext cx="1080120" cy="576064"/>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2" name="Curved Connector 31"/>
          <p:cNvCxnSpPr/>
          <p:nvPr/>
        </p:nvCxnSpPr>
        <p:spPr>
          <a:xfrm flipV="1">
            <a:off x="5220072" y="1916832"/>
            <a:ext cx="1440160" cy="1008112"/>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3" name="Curved Connector 32"/>
          <p:cNvCxnSpPr/>
          <p:nvPr/>
        </p:nvCxnSpPr>
        <p:spPr>
          <a:xfrm flipV="1">
            <a:off x="5364088" y="2780928"/>
            <a:ext cx="2088232" cy="648072"/>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6" name="Curved Connector 35"/>
          <p:cNvCxnSpPr/>
          <p:nvPr/>
        </p:nvCxnSpPr>
        <p:spPr>
          <a:xfrm rot="10800000" flipV="1">
            <a:off x="2843808" y="4437112"/>
            <a:ext cx="1584176" cy="1296144"/>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8" name="Curved Connector 37"/>
          <p:cNvCxnSpPr>
            <a:endCxn id="47" idx="6"/>
          </p:cNvCxnSpPr>
          <p:nvPr/>
        </p:nvCxnSpPr>
        <p:spPr>
          <a:xfrm rot="10800000" flipV="1">
            <a:off x="2483768" y="4293096"/>
            <a:ext cx="1584176" cy="468052"/>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0" name="Curved Connector 39"/>
          <p:cNvCxnSpPr/>
          <p:nvPr/>
        </p:nvCxnSpPr>
        <p:spPr>
          <a:xfrm>
            <a:off x="5364088" y="3861048"/>
            <a:ext cx="1872208" cy="12700"/>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1" name="Curved Connector 40"/>
          <p:cNvCxnSpPr/>
          <p:nvPr/>
        </p:nvCxnSpPr>
        <p:spPr>
          <a:xfrm>
            <a:off x="1907704" y="3573016"/>
            <a:ext cx="1656184" cy="288032"/>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7271792" y="2204864"/>
            <a:ext cx="1872208" cy="936104"/>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Optimism bias</a:t>
            </a:r>
            <a:endParaRPr lang="en-GB" sz="1400" dirty="0"/>
          </a:p>
        </p:txBody>
      </p:sp>
      <p:sp>
        <p:nvSpPr>
          <p:cNvPr id="43" name="Oval 42"/>
          <p:cNvSpPr/>
          <p:nvPr/>
        </p:nvSpPr>
        <p:spPr>
          <a:xfrm>
            <a:off x="3347864" y="1052736"/>
            <a:ext cx="2808312" cy="936104"/>
          </a:xfrm>
          <a:prstGeom prst="ellipse">
            <a:avLst/>
          </a:prstGeom>
          <a:solidFill>
            <a:srgbClr val="CC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No up to date business case</a:t>
            </a:r>
            <a:endParaRPr lang="en-GB" sz="1400" dirty="0"/>
          </a:p>
        </p:txBody>
      </p:sp>
      <p:sp>
        <p:nvSpPr>
          <p:cNvPr id="44" name="Oval 43"/>
          <p:cNvSpPr/>
          <p:nvPr/>
        </p:nvSpPr>
        <p:spPr>
          <a:xfrm>
            <a:off x="6660232" y="980728"/>
            <a:ext cx="2016224" cy="1224136"/>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Programme design still unclear</a:t>
            </a:r>
            <a:endParaRPr lang="en-GB" sz="1400" dirty="0"/>
          </a:p>
        </p:txBody>
      </p:sp>
      <p:sp>
        <p:nvSpPr>
          <p:cNvPr id="47" name="Oval 46"/>
          <p:cNvSpPr/>
          <p:nvPr/>
        </p:nvSpPr>
        <p:spPr>
          <a:xfrm>
            <a:off x="611560" y="4293096"/>
            <a:ext cx="1872208" cy="936104"/>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Unrealistic delivery timetable</a:t>
            </a:r>
            <a:endParaRPr lang="en-GB" sz="1400" dirty="0"/>
          </a:p>
        </p:txBody>
      </p:sp>
      <p:sp>
        <p:nvSpPr>
          <p:cNvPr id="48" name="Oval 47"/>
          <p:cNvSpPr/>
          <p:nvPr/>
        </p:nvSpPr>
        <p:spPr>
          <a:xfrm>
            <a:off x="1259632" y="5373216"/>
            <a:ext cx="2448272" cy="1152128"/>
          </a:xfrm>
          <a:prstGeom prst="ellipse">
            <a:avLst/>
          </a:prstGeom>
          <a:solidFill>
            <a:srgbClr val="CC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Integration of the twin track approach unclear</a:t>
            </a:r>
            <a:endParaRPr lang="en-GB" sz="1400" dirty="0"/>
          </a:p>
        </p:txBody>
      </p:sp>
      <p:sp>
        <p:nvSpPr>
          <p:cNvPr id="49" name="Oval 48"/>
          <p:cNvSpPr/>
          <p:nvPr/>
        </p:nvSpPr>
        <p:spPr>
          <a:xfrm>
            <a:off x="1115616" y="3212976"/>
            <a:ext cx="1368152" cy="936104"/>
          </a:xfrm>
          <a:prstGeom prst="ellipse">
            <a:avLst/>
          </a:prstGeom>
          <a:solidFill>
            <a:srgbClr val="CC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Culture of distrust</a:t>
            </a:r>
            <a:endParaRPr lang="en-GB" sz="1400" dirty="0"/>
          </a:p>
        </p:txBody>
      </p:sp>
      <p:cxnSp>
        <p:nvCxnSpPr>
          <p:cNvPr id="51" name="Shape 39"/>
          <p:cNvCxnSpPr/>
          <p:nvPr/>
        </p:nvCxnSpPr>
        <p:spPr>
          <a:xfrm>
            <a:off x="1907704" y="1988840"/>
            <a:ext cx="2016224" cy="1008112"/>
          </a:xfrm>
          <a:prstGeom prst="curved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3563888" y="2564904"/>
            <a:ext cx="2160240" cy="2160240"/>
          </a:xfrm>
          <a:prstGeom prst="ellipse">
            <a:avLst/>
          </a:prstGeom>
          <a:solidFill>
            <a:srgbClr val="0000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t>Universal Credit</a:t>
            </a:r>
            <a:endParaRPr lang="en-GB" sz="2000" b="1" dirty="0"/>
          </a:p>
        </p:txBody>
      </p:sp>
      <p:sp>
        <p:nvSpPr>
          <p:cNvPr id="53" name="Oval 52"/>
          <p:cNvSpPr/>
          <p:nvPr/>
        </p:nvSpPr>
        <p:spPr>
          <a:xfrm>
            <a:off x="6335688" y="3356992"/>
            <a:ext cx="2808312" cy="936104"/>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Benefits realisation unclear</a:t>
            </a:r>
            <a:endParaRPr lang="en-GB" sz="1400" dirty="0"/>
          </a:p>
        </p:txBody>
      </p:sp>
      <p:sp>
        <p:nvSpPr>
          <p:cNvPr id="57" name="Oval 56"/>
          <p:cNvSpPr/>
          <p:nvPr/>
        </p:nvSpPr>
        <p:spPr>
          <a:xfrm>
            <a:off x="323528" y="1124744"/>
            <a:ext cx="2808312" cy="936104"/>
          </a:xfrm>
          <a:prstGeom prst="ellipse">
            <a:avLst/>
          </a:prstGeom>
          <a:solidFill>
            <a:srgbClr val="CC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No transitional strategy for claimants</a:t>
            </a:r>
            <a:endParaRPr lang="en-GB" sz="1400" dirty="0"/>
          </a:p>
        </p:txBody>
      </p:sp>
      <p:sp>
        <p:nvSpPr>
          <p:cNvPr id="58" name="Oval 57"/>
          <p:cNvSpPr/>
          <p:nvPr/>
        </p:nvSpPr>
        <p:spPr>
          <a:xfrm>
            <a:off x="395536" y="2132856"/>
            <a:ext cx="1872208" cy="936104"/>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Lack of transparency</a:t>
            </a:r>
            <a:endParaRPr lang="en-GB" sz="1400" dirty="0"/>
          </a:p>
        </p:txBody>
      </p:sp>
      <p:sp>
        <p:nvSpPr>
          <p:cNvPr id="59" name="Oval 58"/>
          <p:cNvSpPr/>
          <p:nvPr/>
        </p:nvSpPr>
        <p:spPr>
          <a:xfrm>
            <a:off x="7127776" y="4653136"/>
            <a:ext cx="2016224" cy="936104"/>
          </a:xfrm>
          <a:prstGeom prst="ellipse">
            <a:avLst/>
          </a:prstGeom>
          <a:solidFill>
            <a:srgbClr val="FF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Programme milestones still unclear</a:t>
            </a:r>
            <a:endParaRPr lang="en-GB" sz="1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Questions?</a:t>
            </a:r>
            <a:endParaRPr lang="en-GB" dirty="0"/>
          </a:p>
        </p:txBody>
      </p:sp>
      <p:sp>
        <p:nvSpPr>
          <p:cNvPr id="5" name="Text Placeholder 4"/>
          <p:cNvSpPr>
            <a:spLocks noGrp="1"/>
          </p:cNvSpPr>
          <p:nvPr>
            <p:ph type="body" idx="1"/>
          </p:nvPr>
        </p:nvSpPr>
        <p:spPr/>
        <p:txBody>
          <a:bodyPr/>
          <a:lstStyle/>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Background and Context</a:t>
            </a:r>
            <a:endParaRPr lang="en-GB" dirty="0"/>
          </a:p>
        </p:txBody>
      </p:sp>
      <p:sp>
        <p:nvSpPr>
          <p:cNvPr id="5" name="Text Placeholder 4"/>
          <p:cNvSpPr>
            <a:spLocks noGrp="1"/>
          </p:cNvSpPr>
          <p:nvPr>
            <p:ph type="body" idx="1"/>
          </p:nvPr>
        </p:nvSpPr>
        <p:spPr/>
        <p:txBody>
          <a:bodyPr/>
          <a:lstStyle/>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Economic context</a:t>
            </a:r>
            <a:endParaRPr lang="en-GB" dirty="0"/>
          </a:p>
        </p:txBody>
      </p:sp>
      <p:pic>
        <p:nvPicPr>
          <p:cNvPr id="21" name="Picture 5" descr="uk-debt-interest-payments-total"/>
          <p:cNvPicPr>
            <a:picLocks noChangeAspect="1" noChangeArrowheads="1"/>
          </p:cNvPicPr>
          <p:nvPr/>
        </p:nvPicPr>
        <p:blipFill>
          <a:blip r:embed="rId2" cstate="print"/>
          <a:srcRect/>
          <a:stretch>
            <a:fillRect/>
          </a:stretch>
        </p:blipFill>
        <p:spPr bwMode="auto">
          <a:xfrm>
            <a:off x="3059832" y="4437112"/>
            <a:ext cx="2687515" cy="1978011"/>
          </a:xfrm>
          <a:prstGeom prst="rect">
            <a:avLst/>
          </a:prstGeom>
          <a:noFill/>
        </p:spPr>
      </p:pic>
      <p:pic>
        <p:nvPicPr>
          <p:cNvPr id="22" name="Picture 2" descr="government-net-borrowing-2000-15"/>
          <p:cNvPicPr>
            <a:picLocks noChangeAspect="1" noChangeArrowheads="1"/>
          </p:cNvPicPr>
          <p:nvPr/>
        </p:nvPicPr>
        <p:blipFill>
          <a:blip r:embed="rId3" cstate="print"/>
          <a:srcRect/>
          <a:stretch>
            <a:fillRect/>
          </a:stretch>
        </p:blipFill>
        <p:spPr bwMode="auto">
          <a:xfrm>
            <a:off x="5971217" y="4451458"/>
            <a:ext cx="2705239" cy="2001878"/>
          </a:xfrm>
          <a:prstGeom prst="rect">
            <a:avLst/>
          </a:prstGeom>
          <a:noFill/>
        </p:spPr>
      </p:pic>
      <p:sp>
        <p:nvSpPr>
          <p:cNvPr id="24" name="Rectangle 23"/>
          <p:cNvSpPr/>
          <p:nvPr/>
        </p:nvSpPr>
        <p:spPr>
          <a:xfrm>
            <a:off x="467544" y="1268760"/>
            <a:ext cx="3168352"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400" dirty="0" smtClean="0">
                <a:solidFill>
                  <a:srgbClr val="2E5360"/>
                </a:solidFill>
              </a:rPr>
              <a:t>When the coalition came to power in May 2010, the UK was suffering the worst economic recession for 60 years. </a:t>
            </a:r>
          </a:p>
        </p:txBody>
      </p:sp>
      <p:grpSp>
        <p:nvGrpSpPr>
          <p:cNvPr id="31" name="Group 30"/>
          <p:cNvGrpSpPr/>
          <p:nvPr/>
        </p:nvGrpSpPr>
        <p:grpSpPr>
          <a:xfrm>
            <a:off x="4716016" y="1268760"/>
            <a:ext cx="4104456" cy="2664296"/>
            <a:chOff x="611560" y="1268760"/>
            <a:chExt cx="4104456" cy="2664296"/>
          </a:xfrm>
        </p:grpSpPr>
        <p:grpSp>
          <p:nvGrpSpPr>
            <p:cNvPr id="5" name="Group 4"/>
            <p:cNvGrpSpPr/>
            <p:nvPr/>
          </p:nvGrpSpPr>
          <p:grpSpPr>
            <a:xfrm>
              <a:off x="611560" y="1268760"/>
              <a:ext cx="1582615" cy="1241303"/>
              <a:chOff x="844062" y="1535726"/>
              <a:chExt cx="1582615" cy="1241303"/>
            </a:xfrm>
          </p:grpSpPr>
          <p:sp>
            <p:nvSpPr>
              <p:cNvPr id="6" name="TextBox 5"/>
              <p:cNvSpPr txBox="1"/>
              <p:nvPr/>
            </p:nvSpPr>
            <p:spPr>
              <a:xfrm>
                <a:off x="844062" y="1946032"/>
                <a:ext cx="1582615" cy="830997"/>
              </a:xfrm>
              <a:prstGeom prst="rect">
                <a:avLst/>
              </a:prstGeom>
              <a:noFill/>
            </p:spPr>
            <p:txBody>
              <a:bodyPr wrap="square" rtlCol="0">
                <a:spAutoFit/>
              </a:bodyPr>
              <a:lstStyle/>
              <a:p>
                <a:pPr marL="0" lvl="1" algn="l"/>
                <a:r>
                  <a:rPr lang="en-GB" sz="1200" dirty="0" smtClean="0">
                    <a:solidFill>
                      <a:srgbClr val="3B6979"/>
                    </a:solidFill>
                  </a:rPr>
                  <a:t>Decrease in Gross Domestic Product between early 2008 and early 2010</a:t>
                </a:r>
                <a:endParaRPr lang="en-GB" sz="1200" dirty="0">
                  <a:solidFill>
                    <a:srgbClr val="3B6979"/>
                  </a:solidFill>
                </a:endParaRPr>
              </a:p>
            </p:txBody>
          </p:sp>
          <p:sp>
            <p:nvSpPr>
              <p:cNvPr id="7" name="TextBox 6"/>
              <p:cNvSpPr txBox="1"/>
              <p:nvPr/>
            </p:nvSpPr>
            <p:spPr>
              <a:xfrm>
                <a:off x="844062" y="1535726"/>
                <a:ext cx="844062" cy="400110"/>
              </a:xfrm>
              <a:prstGeom prst="rect">
                <a:avLst/>
              </a:prstGeom>
              <a:noFill/>
            </p:spPr>
            <p:txBody>
              <a:bodyPr wrap="square" rtlCol="0">
                <a:spAutoFit/>
              </a:bodyPr>
              <a:lstStyle/>
              <a:p>
                <a:pPr algn="l"/>
                <a:r>
                  <a:rPr lang="en-GB" sz="2000" b="1" dirty="0" smtClean="0">
                    <a:solidFill>
                      <a:schemeClr val="accent6">
                        <a:lumMod val="75000"/>
                      </a:schemeClr>
                    </a:solidFill>
                  </a:rPr>
                  <a:t>5%</a:t>
                </a:r>
                <a:endParaRPr lang="en-GB" sz="2000" b="1" dirty="0">
                  <a:solidFill>
                    <a:schemeClr val="accent6">
                      <a:lumMod val="75000"/>
                    </a:schemeClr>
                  </a:solidFill>
                </a:endParaRPr>
              </a:p>
            </p:txBody>
          </p:sp>
        </p:grpSp>
        <p:grpSp>
          <p:nvGrpSpPr>
            <p:cNvPr id="8" name="Group 7"/>
            <p:cNvGrpSpPr/>
            <p:nvPr/>
          </p:nvGrpSpPr>
          <p:grpSpPr>
            <a:xfrm>
              <a:off x="648289" y="2703478"/>
              <a:ext cx="1547447" cy="1229578"/>
              <a:chOff x="2625968" y="1629511"/>
              <a:chExt cx="1547447" cy="1229578"/>
            </a:xfrm>
          </p:grpSpPr>
          <p:sp>
            <p:nvSpPr>
              <p:cNvPr id="9" name="TextBox 8"/>
              <p:cNvSpPr txBox="1"/>
              <p:nvPr/>
            </p:nvSpPr>
            <p:spPr>
              <a:xfrm>
                <a:off x="2625968" y="2028092"/>
                <a:ext cx="1547447" cy="830997"/>
              </a:xfrm>
              <a:prstGeom prst="rect">
                <a:avLst/>
              </a:prstGeom>
              <a:noFill/>
            </p:spPr>
            <p:txBody>
              <a:bodyPr wrap="square" rtlCol="0">
                <a:spAutoFit/>
              </a:bodyPr>
              <a:lstStyle/>
              <a:p>
                <a:pPr marL="0" lvl="1" algn="l"/>
                <a:r>
                  <a:rPr lang="en-GB" sz="1200" dirty="0" smtClean="0">
                    <a:solidFill>
                      <a:srgbClr val="3B6979"/>
                    </a:solidFill>
                  </a:rPr>
                  <a:t>In 2009/10 Government spending was nearly 50% of GDP. </a:t>
                </a:r>
                <a:endParaRPr lang="en-GB" sz="1200" dirty="0">
                  <a:solidFill>
                    <a:srgbClr val="3B6979"/>
                  </a:solidFill>
                </a:endParaRPr>
              </a:p>
            </p:txBody>
          </p:sp>
          <p:sp>
            <p:nvSpPr>
              <p:cNvPr id="10" name="TextBox 9"/>
              <p:cNvSpPr txBox="1"/>
              <p:nvPr/>
            </p:nvSpPr>
            <p:spPr>
              <a:xfrm>
                <a:off x="2625968" y="1629511"/>
                <a:ext cx="844062" cy="400110"/>
              </a:xfrm>
              <a:prstGeom prst="rect">
                <a:avLst/>
              </a:prstGeom>
              <a:noFill/>
            </p:spPr>
            <p:txBody>
              <a:bodyPr wrap="square" rtlCol="0">
                <a:spAutoFit/>
              </a:bodyPr>
              <a:lstStyle/>
              <a:p>
                <a:pPr algn="l"/>
                <a:r>
                  <a:rPr lang="en-GB" sz="2000" b="1" dirty="0" smtClean="0">
                    <a:solidFill>
                      <a:schemeClr val="accent6">
                        <a:lumMod val="75000"/>
                      </a:schemeClr>
                    </a:solidFill>
                  </a:rPr>
                  <a:t>50%</a:t>
                </a:r>
                <a:endParaRPr lang="en-GB" sz="2000" b="1" dirty="0">
                  <a:solidFill>
                    <a:schemeClr val="accent6">
                      <a:lumMod val="75000"/>
                    </a:schemeClr>
                  </a:solidFill>
                </a:endParaRPr>
              </a:p>
            </p:txBody>
          </p:sp>
        </p:grpSp>
        <p:grpSp>
          <p:nvGrpSpPr>
            <p:cNvPr id="14" name="Group 13"/>
            <p:cNvGrpSpPr/>
            <p:nvPr/>
          </p:nvGrpSpPr>
          <p:grpSpPr>
            <a:xfrm>
              <a:off x="3086508" y="2708920"/>
              <a:ext cx="1629508" cy="1115251"/>
              <a:chOff x="6412526" y="1641234"/>
              <a:chExt cx="1629508" cy="1115251"/>
            </a:xfrm>
          </p:grpSpPr>
          <p:sp>
            <p:nvSpPr>
              <p:cNvPr id="15" name="TextBox 14"/>
              <p:cNvSpPr txBox="1"/>
              <p:nvPr/>
            </p:nvSpPr>
            <p:spPr>
              <a:xfrm>
                <a:off x="6412526" y="1641234"/>
                <a:ext cx="1629508" cy="400110"/>
              </a:xfrm>
              <a:prstGeom prst="rect">
                <a:avLst/>
              </a:prstGeom>
              <a:noFill/>
            </p:spPr>
            <p:txBody>
              <a:bodyPr wrap="square" rtlCol="0">
                <a:spAutoFit/>
              </a:bodyPr>
              <a:lstStyle/>
              <a:p>
                <a:pPr algn="l"/>
                <a:r>
                  <a:rPr lang="en-GB" sz="2000" b="1" dirty="0" smtClean="0">
                    <a:solidFill>
                      <a:schemeClr val="accent6">
                        <a:lumMod val="75000"/>
                      </a:schemeClr>
                    </a:solidFill>
                  </a:rPr>
                  <a:t>£141bn</a:t>
                </a:r>
                <a:endParaRPr lang="en-GB" sz="2000" b="1" dirty="0">
                  <a:solidFill>
                    <a:schemeClr val="accent6">
                      <a:lumMod val="75000"/>
                    </a:schemeClr>
                  </a:solidFill>
                </a:endParaRPr>
              </a:p>
            </p:txBody>
          </p:sp>
          <p:sp>
            <p:nvSpPr>
              <p:cNvPr id="16" name="TextBox 15"/>
              <p:cNvSpPr txBox="1"/>
              <p:nvPr/>
            </p:nvSpPr>
            <p:spPr>
              <a:xfrm>
                <a:off x="6412526" y="2110154"/>
                <a:ext cx="1547447" cy="646331"/>
              </a:xfrm>
              <a:prstGeom prst="rect">
                <a:avLst/>
              </a:prstGeom>
              <a:noFill/>
            </p:spPr>
            <p:txBody>
              <a:bodyPr wrap="square" rtlCol="0">
                <a:spAutoFit/>
              </a:bodyPr>
              <a:lstStyle/>
              <a:p>
                <a:pPr marL="0" lvl="1" algn="l"/>
                <a:r>
                  <a:rPr lang="en-GB" sz="1200" dirty="0" smtClean="0">
                    <a:solidFill>
                      <a:srgbClr val="3B6979"/>
                    </a:solidFill>
                  </a:rPr>
                  <a:t>2010/11 net borrowing, </a:t>
                </a:r>
                <a:r>
                  <a:rPr lang="en-GB" sz="1200" b="1" dirty="0" smtClean="0">
                    <a:solidFill>
                      <a:srgbClr val="3B6979"/>
                    </a:solidFill>
                  </a:rPr>
                  <a:t>7.6% </a:t>
                </a:r>
                <a:r>
                  <a:rPr lang="en-GB" sz="1200" dirty="0" smtClean="0">
                    <a:solidFill>
                      <a:srgbClr val="3B6979"/>
                    </a:solidFill>
                  </a:rPr>
                  <a:t>of GDP.</a:t>
                </a:r>
                <a:endParaRPr lang="en-GB" sz="1200" dirty="0">
                  <a:solidFill>
                    <a:srgbClr val="3B6979"/>
                  </a:solidFill>
                </a:endParaRPr>
              </a:p>
            </p:txBody>
          </p:sp>
        </p:grpSp>
        <p:grpSp>
          <p:nvGrpSpPr>
            <p:cNvPr id="28" name="Group 27"/>
            <p:cNvGrpSpPr/>
            <p:nvPr/>
          </p:nvGrpSpPr>
          <p:grpSpPr>
            <a:xfrm>
              <a:off x="3131840" y="1340768"/>
              <a:ext cx="1152128" cy="1056637"/>
              <a:chOff x="844062" y="1535726"/>
              <a:chExt cx="1440161" cy="1056637"/>
            </a:xfrm>
          </p:grpSpPr>
          <p:sp>
            <p:nvSpPr>
              <p:cNvPr id="29" name="TextBox 28"/>
              <p:cNvSpPr txBox="1"/>
              <p:nvPr/>
            </p:nvSpPr>
            <p:spPr>
              <a:xfrm>
                <a:off x="844063" y="1946032"/>
                <a:ext cx="1440160" cy="646331"/>
              </a:xfrm>
              <a:prstGeom prst="rect">
                <a:avLst/>
              </a:prstGeom>
              <a:noFill/>
            </p:spPr>
            <p:txBody>
              <a:bodyPr wrap="square" rtlCol="0">
                <a:spAutoFit/>
              </a:bodyPr>
              <a:lstStyle/>
              <a:p>
                <a:pPr marL="0" lvl="1" algn="l"/>
                <a:r>
                  <a:rPr lang="en-GB" sz="1200" dirty="0" smtClean="0">
                    <a:solidFill>
                      <a:srgbClr val="3B6979"/>
                    </a:solidFill>
                  </a:rPr>
                  <a:t>Total spend by government in 2010/11</a:t>
                </a:r>
                <a:endParaRPr lang="en-GB" sz="1200" dirty="0">
                  <a:solidFill>
                    <a:srgbClr val="3B6979"/>
                  </a:solidFill>
                </a:endParaRPr>
              </a:p>
            </p:txBody>
          </p:sp>
          <p:sp>
            <p:nvSpPr>
              <p:cNvPr id="30" name="TextBox 29"/>
              <p:cNvSpPr txBox="1"/>
              <p:nvPr/>
            </p:nvSpPr>
            <p:spPr>
              <a:xfrm>
                <a:off x="844062" y="1535726"/>
                <a:ext cx="1440160" cy="400110"/>
              </a:xfrm>
              <a:prstGeom prst="rect">
                <a:avLst/>
              </a:prstGeom>
              <a:noFill/>
            </p:spPr>
            <p:txBody>
              <a:bodyPr wrap="square" rtlCol="0">
                <a:spAutoFit/>
              </a:bodyPr>
              <a:lstStyle/>
              <a:p>
                <a:pPr algn="l"/>
                <a:r>
                  <a:rPr lang="en-GB" sz="2000" b="1" dirty="0" smtClean="0">
                    <a:solidFill>
                      <a:schemeClr val="accent6">
                        <a:lumMod val="75000"/>
                      </a:schemeClr>
                    </a:solidFill>
                  </a:rPr>
                  <a:t>£692bn</a:t>
                </a:r>
                <a:endParaRPr lang="en-GB" sz="2000" b="1" dirty="0">
                  <a:solidFill>
                    <a:schemeClr val="accent6">
                      <a:lumMod val="75000"/>
                    </a:schemeClr>
                  </a:solidFill>
                </a:endParaRPr>
              </a:p>
            </p:txBody>
          </p:sp>
        </p:grpSp>
      </p:grpSp>
      <p:pic>
        <p:nvPicPr>
          <p:cNvPr id="10242" name="Picture 2" descr="http://blogs.r.ftdata.co.uk/gavyndavies/files/2012/04/ftblog244.gif"/>
          <p:cNvPicPr>
            <a:picLocks noChangeAspect="1" noChangeArrowheads="1"/>
          </p:cNvPicPr>
          <p:nvPr/>
        </p:nvPicPr>
        <p:blipFill>
          <a:blip r:embed="rId4" cstate="print"/>
          <a:srcRect/>
          <a:stretch>
            <a:fillRect/>
          </a:stretch>
        </p:blipFill>
        <p:spPr bwMode="auto">
          <a:xfrm>
            <a:off x="251520" y="4437112"/>
            <a:ext cx="2627505" cy="196244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drive to reduce public spending</a:t>
            </a:r>
            <a:endParaRPr lang="en-GB" dirty="0"/>
          </a:p>
        </p:txBody>
      </p:sp>
      <p:pic>
        <p:nvPicPr>
          <p:cNvPr id="1026" name="Picture 2" descr="Chancellor of the Exchequer George Osborne"/>
          <p:cNvPicPr>
            <a:picLocks noChangeAspect="1" noChangeArrowheads="1"/>
          </p:cNvPicPr>
          <p:nvPr/>
        </p:nvPicPr>
        <p:blipFill>
          <a:blip r:embed="rId2" cstate="print"/>
          <a:srcRect/>
          <a:stretch>
            <a:fillRect/>
          </a:stretch>
        </p:blipFill>
        <p:spPr bwMode="auto">
          <a:xfrm>
            <a:off x="755576" y="3645024"/>
            <a:ext cx="4381500" cy="2628900"/>
          </a:xfrm>
          <a:prstGeom prst="rect">
            <a:avLst/>
          </a:prstGeom>
          <a:noFill/>
        </p:spPr>
      </p:pic>
      <p:sp>
        <p:nvSpPr>
          <p:cNvPr id="5" name="Rectangle 4"/>
          <p:cNvSpPr/>
          <p:nvPr/>
        </p:nvSpPr>
        <p:spPr>
          <a:xfrm>
            <a:off x="683568" y="1268760"/>
            <a:ext cx="5400600"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400" dirty="0" smtClean="0">
                <a:solidFill>
                  <a:srgbClr val="2E5360"/>
                </a:solidFill>
              </a:rPr>
              <a:t>In June 2010, George Osborne announced the deepest cuts ever seen in the public sector by ordering nearly all government departments to slash an average of 25% from their annual budgets before the next general election.</a:t>
            </a:r>
          </a:p>
        </p:txBody>
      </p:sp>
      <p:grpSp>
        <p:nvGrpSpPr>
          <p:cNvPr id="18" name="Group 17"/>
          <p:cNvGrpSpPr/>
          <p:nvPr/>
        </p:nvGrpSpPr>
        <p:grpSpPr>
          <a:xfrm>
            <a:off x="6696236" y="5445224"/>
            <a:ext cx="1728192" cy="1008112"/>
            <a:chOff x="6912260" y="2924944"/>
            <a:chExt cx="1728192" cy="1008112"/>
          </a:xfrm>
        </p:grpSpPr>
        <p:sp>
          <p:nvSpPr>
            <p:cNvPr id="8" name="TextBox 7"/>
            <p:cNvSpPr txBox="1"/>
            <p:nvPr/>
          </p:nvSpPr>
          <p:spPr>
            <a:xfrm>
              <a:off x="6912260" y="2924944"/>
              <a:ext cx="1728192" cy="461665"/>
            </a:xfrm>
            <a:prstGeom prst="rect">
              <a:avLst/>
            </a:prstGeom>
            <a:noFill/>
          </p:spPr>
          <p:txBody>
            <a:bodyPr wrap="square" rtlCol="0">
              <a:spAutoFit/>
            </a:bodyPr>
            <a:lstStyle/>
            <a:p>
              <a:pPr algn="ctr"/>
              <a:r>
                <a:rPr lang="en-GB" sz="2400" b="1" dirty="0" smtClean="0">
                  <a:solidFill>
                    <a:schemeClr val="accent6">
                      <a:lumMod val="75000"/>
                    </a:schemeClr>
                  </a:solidFill>
                </a:rPr>
                <a:t>£11bn</a:t>
              </a:r>
              <a:endParaRPr lang="en-GB" sz="2400" b="1" dirty="0">
                <a:solidFill>
                  <a:schemeClr val="accent6">
                    <a:lumMod val="75000"/>
                  </a:schemeClr>
                </a:solidFill>
              </a:endParaRPr>
            </a:p>
          </p:txBody>
        </p:sp>
        <p:sp>
          <p:nvSpPr>
            <p:cNvPr id="9" name="Rectangle 8"/>
            <p:cNvSpPr/>
            <p:nvPr/>
          </p:nvSpPr>
          <p:spPr>
            <a:xfrm>
              <a:off x="7020272" y="3284984"/>
              <a:ext cx="151216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3B6979"/>
                  </a:solidFill>
                </a:rPr>
                <a:t>From the welfare budget</a:t>
              </a:r>
              <a:endParaRPr lang="en-GB" sz="1400" dirty="0">
                <a:solidFill>
                  <a:srgbClr val="3B6979"/>
                </a:solidFill>
              </a:endParaRPr>
            </a:p>
          </p:txBody>
        </p:sp>
      </p:grpSp>
      <p:grpSp>
        <p:nvGrpSpPr>
          <p:cNvPr id="19" name="Group 18"/>
          <p:cNvGrpSpPr/>
          <p:nvPr/>
        </p:nvGrpSpPr>
        <p:grpSpPr>
          <a:xfrm>
            <a:off x="6804248" y="1340768"/>
            <a:ext cx="1512168" cy="893713"/>
            <a:chOff x="7020272" y="1887215"/>
            <a:chExt cx="1512168" cy="893713"/>
          </a:xfrm>
        </p:grpSpPr>
        <p:sp>
          <p:nvSpPr>
            <p:cNvPr id="7" name="Rectangle 6"/>
            <p:cNvSpPr/>
            <p:nvPr/>
          </p:nvSpPr>
          <p:spPr>
            <a:xfrm>
              <a:off x="7020272" y="2276872"/>
              <a:ext cx="151216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3B6979"/>
                  </a:solidFill>
                </a:rPr>
                <a:t>Cancelled capital projects</a:t>
              </a:r>
              <a:endParaRPr lang="en-GB" sz="1400" dirty="0">
                <a:solidFill>
                  <a:srgbClr val="3B6979"/>
                </a:solidFill>
              </a:endParaRPr>
            </a:p>
          </p:txBody>
        </p:sp>
        <p:sp>
          <p:nvSpPr>
            <p:cNvPr id="10" name="TextBox 9"/>
            <p:cNvSpPr txBox="1"/>
            <p:nvPr/>
          </p:nvSpPr>
          <p:spPr>
            <a:xfrm>
              <a:off x="7363423" y="1887215"/>
              <a:ext cx="825867" cy="461665"/>
            </a:xfrm>
            <a:prstGeom prst="rect">
              <a:avLst/>
            </a:prstGeom>
            <a:noFill/>
          </p:spPr>
          <p:txBody>
            <a:bodyPr wrap="none" rtlCol="0">
              <a:spAutoFit/>
            </a:bodyPr>
            <a:lstStyle/>
            <a:p>
              <a:r>
                <a:rPr lang="en-GB" sz="2400" b="1" dirty="0" smtClean="0">
                  <a:solidFill>
                    <a:schemeClr val="accent6">
                      <a:lumMod val="75000"/>
                    </a:schemeClr>
                  </a:solidFill>
                </a:rPr>
                <a:t>£2bn</a:t>
              </a:r>
              <a:endParaRPr lang="en-GB" sz="2400" b="1" dirty="0">
                <a:solidFill>
                  <a:schemeClr val="accent6">
                    <a:lumMod val="75000"/>
                  </a:schemeClr>
                </a:solidFill>
              </a:endParaRPr>
            </a:p>
          </p:txBody>
        </p:sp>
      </p:grpSp>
      <p:grpSp>
        <p:nvGrpSpPr>
          <p:cNvPr id="16" name="Group 15"/>
          <p:cNvGrpSpPr/>
          <p:nvPr/>
        </p:nvGrpSpPr>
        <p:grpSpPr>
          <a:xfrm>
            <a:off x="6696236" y="4225346"/>
            <a:ext cx="1728192" cy="707305"/>
            <a:chOff x="6912260" y="5169967"/>
            <a:chExt cx="1728192" cy="707305"/>
          </a:xfrm>
        </p:grpSpPr>
        <p:sp>
          <p:nvSpPr>
            <p:cNvPr id="12" name="TextBox 11"/>
            <p:cNvSpPr txBox="1"/>
            <p:nvPr/>
          </p:nvSpPr>
          <p:spPr>
            <a:xfrm>
              <a:off x="6912260" y="5169967"/>
              <a:ext cx="1728192" cy="461665"/>
            </a:xfrm>
            <a:prstGeom prst="rect">
              <a:avLst/>
            </a:prstGeom>
            <a:noFill/>
          </p:spPr>
          <p:txBody>
            <a:bodyPr wrap="square" rtlCol="0">
              <a:spAutoFit/>
            </a:bodyPr>
            <a:lstStyle/>
            <a:p>
              <a:pPr algn="ctr"/>
              <a:r>
                <a:rPr lang="en-GB" sz="2400" b="1" dirty="0" smtClean="0">
                  <a:solidFill>
                    <a:schemeClr val="accent6">
                      <a:lumMod val="75000"/>
                    </a:schemeClr>
                  </a:solidFill>
                </a:rPr>
                <a:t>£3bn</a:t>
              </a:r>
              <a:endParaRPr lang="en-GB" sz="2400" b="1" dirty="0">
                <a:solidFill>
                  <a:schemeClr val="accent6">
                    <a:lumMod val="75000"/>
                  </a:schemeClr>
                </a:solidFill>
              </a:endParaRPr>
            </a:p>
          </p:txBody>
        </p:sp>
        <p:sp>
          <p:nvSpPr>
            <p:cNvPr id="13" name="Rectangle 12"/>
            <p:cNvSpPr/>
            <p:nvPr/>
          </p:nvSpPr>
          <p:spPr>
            <a:xfrm>
              <a:off x="7020272" y="5589240"/>
              <a:ext cx="151216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3B6979"/>
                  </a:solidFill>
                </a:rPr>
                <a:t>On debt interest</a:t>
              </a:r>
              <a:endParaRPr lang="en-GB" sz="1400" dirty="0">
                <a:solidFill>
                  <a:srgbClr val="3B6979"/>
                </a:solidFill>
              </a:endParaRPr>
            </a:p>
          </p:txBody>
        </p:sp>
      </p:grpSp>
      <p:grpSp>
        <p:nvGrpSpPr>
          <p:cNvPr id="17" name="Group 16"/>
          <p:cNvGrpSpPr/>
          <p:nvPr/>
        </p:nvGrpSpPr>
        <p:grpSpPr>
          <a:xfrm>
            <a:off x="6588224" y="2747053"/>
            <a:ext cx="1944216" cy="965721"/>
            <a:chOff x="6804248" y="4119463"/>
            <a:chExt cx="1944216" cy="965721"/>
          </a:xfrm>
        </p:grpSpPr>
        <p:sp>
          <p:nvSpPr>
            <p:cNvPr id="11" name="Rectangle 10"/>
            <p:cNvSpPr/>
            <p:nvPr/>
          </p:nvSpPr>
          <p:spPr>
            <a:xfrm>
              <a:off x="6804248" y="4437112"/>
              <a:ext cx="1944216"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3B6979"/>
                  </a:solidFill>
                </a:rPr>
                <a:t>From departmental budgets</a:t>
              </a:r>
              <a:endParaRPr lang="en-GB" sz="1400" dirty="0">
                <a:solidFill>
                  <a:srgbClr val="3B6979"/>
                </a:solidFill>
              </a:endParaRPr>
            </a:p>
          </p:txBody>
        </p:sp>
        <p:sp>
          <p:nvSpPr>
            <p:cNvPr id="14" name="TextBox 13"/>
            <p:cNvSpPr txBox="1"/>
            <p:nvPr/>
          </p:nvSpPr>
          <p:spPr>
            <a:xfrm>
              <a:off x="7285677" y="4119463"/>
              <a:ext cx="981359" cy="461665"/>
            </a:xfrm>
            <a:prstGeom prst="rect">
              <a:avLst/>
            </a:prstGeom>
            <a:noFill/>
          </p:spPr>
          <p:txBody>
            <a:bodyPr wrap="none" rtlCol="0">
              <a:spAutoFit/>
            </a:bodyPr>
            <a:lstStyle/>
            <a:p>
              <a:r>
                <a:rPr lang="en-GB" sz="2400" b="1" dirty="0" smtClean="0">
                  <a:solidFill>
                    <a:schemeClr val="accent6">
                      <a:lumMod val="75000"/>
                    </a:schemeClr>
                  </a:solidFill>
                </a:rPr>
                <a:t>£61bn</a:t>
              </a:r>
              <a:endParaRPr lang="en-GB" sz="2400" b="1" dirty="0">
                <a:solidFill>
                  <a:schemeClr val="accent6">
                    <a:lumMod val="75000"/>
                  </a:schemeClr>
                </a:solidFill>
              </a:endParaRPr>
            </a:p>
          </p:txBody>
        </p:sp>
      </p:grpSp>
      <p:sp>
        <p:nvSpPr>
          <p:cNvPr id="20" name="TextBox 19"/>
          <p:cNvSpPr txBox="1"/>
          <p:nvPr/>
        </p:nvSpPr>
        <p:spPr>
          <a:xfrm>
            <a:off x="683568" y="6309320"/>
            <a:ext cx="1997663" cy="369332"/>
          </a:xfrm>
          <a:prstGeom prst="rect">
            <a:avLst/>
          </a:prstGeom>
          <a:noFill/>
        </p:spPr>
        <p:txBody>
          <a:bodyPr wrap="none" rtlCol="0">
            <a:spAutoFit/>
          </a:bodyPr>
          <a:lstStyle/>
          <a:p>
            <a:r>
              <a:rPr lang="en-GB" sz="800" dirty="0" smtClean="0"/>
              <a:t>Data source: Cabinet Office Statistics 2013</a:t>
            </a:r>
            <a:r>
              <a:rPr lang="en-GB" dirty="0" smtClean="0"/>
              <a:t>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2014 UK Economy: Continued Pressure on Public Finance</a:t>
            </a:r>
            <a:endParaRPr lang="en-GB" dirty="0"/>
          </a:p>
        </p:txBody>
      </p:sp>
      <p:sp>
        <p:nvSpPr>
          <p:cNvPr id="3" name="Content Placeholder 2"/>
          <p:cNvSpPr>
            <a:spLocks noGrp="1"/>
          </p:cNvSpPr>
          <p:nvPr>
            <p:ph idx="1"/>
          </p:nvPr>
        </p:nvSpPr>
        <p:spPr>
          <a:xfrm>
            <a:off x="827584" y="1168153"/>
            <a:ext cx="8229600" cy="1468759"/>
          </a:xfrm>
        </p:spPr>
        <p:txBody>
          <a:bodyPr>
            <a:normAutofit fontScale="47500" lnSpcReduction="20000"/>
          </a:bodyPr>
          <a:lstStyle/>
          <a:p>
            <a:r>
              <a:rPr lang="en-GB" dirty="0" smtClean="0"/>
              <a:t>2014: Budget deficit reduced by £6.3 billion to £91.3 billion, half the expected reduction. </a:t>
            </a:r>
          </a:p>
          <a:p>
            <a:r>
              <a:rPr lang="en-GB" dirty="0" smtClean="0"/>
              <a:t>2014: Wage and productivity growth disappointing leading to decreased tax revenues.</a:t>
            </a:r>
          </a:p>
          <a:p>
            <a:r>
              <a:rPr lang="en-GB" dirty="0" smtClean="0"/>
              <a:t>2014: Government spending pushed borrowing in Sep 2014 to £11.8bn, £1.6bn higher than September 2013.</a:t>
            </a:r>
          </a:p>
          <a:p>
            <a:r>
              <a:rPr lang="en-GB" dirty="0" smtClean="0"/>
              <a:t>2015-16: Net debt is forecast to rise by 0.8 per cent of GDP</a:t>
            </a:r>
            <a:endParaRPr lang="en-GB" dirty="0"/>
          </a:p>
        </p:txBody>
      </p:sp>
      <p:pic>
        <p:nvPicPr>
          <p:cNvPr id="1027" name="Picture 3"/>
          <p:cNvPicPr>
            <a:picLocks noChangeAspect="1" noChangeArrowheads="1"/>
          </p:cNvPicPr>
          <p:nvPr/>
        </p:nvPicPr>
        <p:blipFill>
          <a:blip r:embed="rId2" cstate="print"/>
          <a:srcRect/>
          <a:stretch>
            <a:fillRect/>
          </a:stretch>
        </p:blipFill>
        <p:spPr bwMode="auto">
          <a:xfrm>
            <a:off x="669751" y="2595711"/>
            <a:ext cx="7286625" cy="3857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Universal Credit Programme</a:t>
            </a:r>
            <a:endParaRPr lang="en-GB" dirty="0"/>
          </a:p>
        </p:txBody>
      </p:sp>
      <p:sp>
        <p:nvSpPr>
          <p:cNvPr id="5" name="Text Placeholder 4"/>
          <p:cNvSpPr>
            <a:spLocks noGrp="1"/>
          </p:cNvSpPr>
          <p:nvPr>
            <p:ph type="body" idx="1"/>
          </p:nvPr>
        </p:nvSpPr>
        <p:spPr/>
        <p:txBody>
          <a:bodyPr/>
          <a:lstStyle/>
          <a:p>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3323398" y="2348880"/>
            <a:ext cx="96474" cy="360040"/>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V="1">
            <a:off x="3203848" y="4941168"/>
            <a:ext cx="144016" cy="792088"/>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979712" y="3068960"/>
            <a:ext cx="720080" cy="288032"/>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GB" dirty="0" smtClean="0"/>
              <a:t>Department of Work and Pensions </a:t>
            </a:r>
            <a:endParaRPr lang="en-GB" dirty="0">
              <a:solidFill>
                <a:srgbClr val="2E5360"/>
              </a:solidFill>
            </a:endParaRPr>
          </a:p>
        </p:txBody>
      </p:sp>
      <p:sp>
        <p:nvSpPr>
          <p:cNvPr id="9" name="Oval 8"/>
          <p:cNvSpPr/>
          <p:nvPr/>
        </p:nvSpPr>
        <p:spPr>
          <a:xfrm>
            <a:off x="2578851" y="1219827"/>
            <a:ext cx="1201061" cy="1201061"/>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t>£12.57bn</a:t>
            </a:r>
            <a:endParaRPr lang="en-GB" sz="1200" b="1" dirty="0"/>
          </a:p>
        </p:txBody>
      </p:sp>
      <p:sp>
        <p:nvSpPr>
          <p:cNvPr id="10" name="Oval 9"/>
          <p:cNvSpPr/>
          <p:nvPr/>
        </p:nvSpPr>
        <p:spPr>
          <a:xfrm>
            <a:off x="1691680" y="1772816"/>
            <a:ext cx="943691" cy="943691"/>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t>£8.11bn</a:t>
            </a:r>
            <a:endParaRPr lang="en-GB" sz="1100" b="1" dirty="0"/>
          </a:p>
        </p:txBody>
      </p:sp>
      <p:sp>
        <p:nvSpPr>
          <p:cNvPr id="11" name="Oval 10"/>
          <p:cNvSpPr/>
          <p:nvPr/>
        </p:nvSpPr>
        <p:spPr>
          <a:xfrm>
            <a:off x="1183831" y="2564904"/>
            <a:ext cx="867889" cy="867889"/>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t>£5.45bn</a:t>
            </a:r>
            <a:endParaRPr lang="en-GB" sz="1000" b="1" dirty="0"/>
          </a:p>
        </p:txBody>
      </p:sp>
      <p:sp>
        <p:nvSpPr>
          <p:cNvPr id="15" name="TextBox 14"/>
          <p:cNvSpPr txBox="1"/>
          <p:nvPr/>
        </p:nvSpPr>
        <p:spPr>
          <a:xfrm>
            <a:off x="1546912" y="1167135"/>
            <a:ext cx="1152880" cy="461665"/>
          </a:xfrm>
          <a:prstGeom prst="rect">
            <a:avLst/>
          </a:prstGeom>
          <a:noFill/>
        </p:spPr>
        <p:txBody>
          <a:bodyPr wrap="none" rtlCol="0">
            <a:spAutoFit/>
          </a:bodyPr>
          <a:lstStyle/>
          <a:p>
            <a:pPr algn="r"/>
            <a:r>
              <a:rPr lang="en-GB" sz="1200" dirty="0" smtClean="0">
                <a:solidFill>
                  <a:srgbClr val="3B6979"/>
                </a:solidFill>
              </a:rPr>
              <a:t>Disability living </a:t>
            </a:r>
          </a:p>
          <a:p>
            <a:pPr algn="r"/>
            <a:r>
              <a:rPr lang="en-GB" sz="1200" dirty="0" smtClean="0">
                <a:solidFill>
                  <a:srgbClr val="3B6979"/>
                </a:solidFill>
              </a:rPr>
              <a:t>allowance</a:t>
            </a:r>
          </a:p>
        </p:txBody>
      </p:sp>
      <p:sp>
        <p:nvSpPr>
          <p:cNvPr id="16" name="TextBox 15"/>
          <p:cNvSpPr txBox="1"/>
          <p:nvPr/>
        </p:nvSpPr>
        <p:spPr>
          <a:xfrm>
            <a:off x="1043608" y="1844824"/>
            <a:ext cx="712369" cy="461665"/>
          </a:xfrm>
          <a:prstGeom prst="rect">
            <a:avLst/>
          </a:prstGeom>
          <a:noFill/>
        </p:spPr>
        <p:txBody>
          <a:bodyPr wrap="square" rtlCol="0">
            <a:spAutoFit/>
          </a:bodyPr>
          <a:lstStyle/>
          <a:p>
            <a:r>
              <a:rPr lang="en-GB" sz="1200" dirty="0" smtClean="0">
                <a:solidFill>
                  <a:srgbClr val="3B6979"/>
                </a:solidFill>
              </a:rPr>
              <a:t>Pension credit</a:t>
            </a:r>
          </a:p>
        </p:txBody>
      </p:sp>
      <p:sp>
        <p:nvSpPr>
          <p:cNvPr id="17" name="TextBox 16"/>
          <p:cNvSpPr txBox="1"/>
          <p:nvPr/>
        </p:nvSpPr>
        <p:spPr>
          <a:xfrm>
            <a:off x="395536" y="2636912"/>
            <a:ext cx="792088" cy="461665"/>
          </a:xfrm>
          <a:prstGeom prst="rect">
            <a:avLst/>
          </a:prstGeom>
          <a:noFill/>
        </p:spPr>
        <p:txBody>
          <a:bodyPr wrap="square" rtlCol="0">
            <a:spAutoFit/>
          </a:bodyPr>
          <a:lstStyle/>
          <a:p>
            <a:pPr algn="r"/>
            <a:r>
              <a:rPr lang="en-GB" sz="1200" dirty="0" smtClean="0">
                <a:solidFill>
                  <a:srgbClr val="3B6979"/>
                </a:solidFill>
              </a:rPr>
              <a:t>Rent rebates</a:t>
            </a:r>
          </a:p>
        </p:txBody>
      </p:sp>
      <p:sp>
        <p:nvSpPr>
          <p:cNvPr id="24" name="TextBox 23"/>
          <p:cNvSpPr txBox="1"/>
          <p:nvPr/>
        </p:nvSpPr>
        <p:spPr>
          <a:xfrm>
            <a:off x="3203848" y="6237312"/>
            <a:ext cx="1159861" cy="369332"/>
          </a:xfrm>
          <a:prstGeom prst="rect">
            <a:avLst/>
          </a:prstGeom>
          <a:noFill/>
        </p:spPr>
        <p:txBody>
          <a:bodyPr wrap="square" rtlCol="0">
            <a:spAutoFit/>
          </a:bodyPr>
          <a:lstStyle/>
          <a:p>
            <a:pPr algn="ctr"/>
            <a:r>
              <a:rPr lang="en-GB" sz="900" dirty="0" smtClean="0">
                <a:solidFill>
                  <a:srgbClr val="3B6979"/>
                </a:solidFill>
              </a:rPr>
              <a:t>Statutory sick and  maternity pay</a:t>
            </a:r>
          </a:p>
        </p:txBody>
      </p:sp>
      <p:sp>
        <p:nvSpPr>
          <p:cNvPr id="25" name="TextBox 24"/>
          <p:cNvSpPr txBox="1"/>
          <p:nvPr/>
        </p:nvSpPr>
        <p:spPr>
          <a:xfrm>
            <a:off x="4211960" y="6165304"/>
            <a:ext cx="720080" cy="230832"/>
          </a:xfrm>
          <a:prstGeom prst="rect">
            <a:avLst/>
          </a:prstGeom>
          <a:noFill/>
        </p:spPr>
        <p:txBody>
          <a:bodyPr wrap="square" rtlCol="0">
            <a:spAutoFit/>
          </a:bodyPr>
          <a:lstStyle/>
          <a:p>
            <a:r>
              <a:rPr lang="en-GB" sz="900" dirty="0" smtClean="0">
                <a:solidFill>
                  <a:srgbClr val="3B6979"/>
                </a:solidFill>
              </a:rPr>
              <a:t>Social Fund</a:t>
            </a:r>
          </a:p>
        </p:txBody>
      </p:sp>
      <p:sp>
        <p:nvSpPr>
          <p:cNvPr id="27" name="Rectangle 26"/>
          <p:cNvSpPr/>
          <p:nvPr/>
        </p:nvSpPr>
        <p:spPr>
          <a:xfrm>
            <a:off x="107504" y="4457432"/>
            <a:ext cx="1008112" cy="400110"/>
          </a:xfrm>
          <a:prstGeom prst="rect">
            <a:avLst/>
          </a:prstGeom>
        </p:spPr>
        <p:txBody>
          <a:bodyPr wrap="square">
            <a:spAutoFit/>
          </a:bodyPr>
          <a:lstStyle/>
          <a:p>
            <a:pPr algn="r"/>
            <a:r>
              <a:rPr lang="en-GB" sz="1000" dirty="0" smtClean="0">
                <a:solidFill>
                  <a:srgbClr val="3B6979"/>
                </a:solidFill>
              </a:rPr>
              <a:t>Incapacity benefit</a:t>
            </a:r>
          </a:p>
        </p:txBody>
      </p:sp>
      <p:sp>
        <p:nvSpPr>
          <p:cNvPr id="28" name="Rectangle 27"/>
          <p:cNvSpPr/>
          <p:nvPr/>
        </p:nvSpPr>
        <p:spPr>
          <a:xfrm>
            <a:off x="2267744" y="6165304"/>
            <a:ext cx="792088" cy="400110"/>
          </a:xfrm>
          <a:prstGeom prst="rect">
            <a:avLst/>
          </a:prstGeom>
        </p:spPr>
        <p:txBody>
          <a:bodyPr wrap="square">
            <a:spAutoFit/>
          </a:bodyPr>
          <a:lstStyle/>
          <a:p>
            <a:pPr algn="r"/>
            <a:r>
              <a:rPr lang="en-GB" sz="1000" dirty="0" smtClean="0">
                <a:solidFill>
                  <a:srgbClr val="3B6979"/>
                </a:solidFill>
              </a:rPr>
              <a:t>Council</a:t>
            </a:r>
          </a:p>
          <a:p>
            <a:pPr algn="r"/>
            <a:r>
              <a:rPr lang="en-GB" sz="1000" dirty="0" smtClean="0">
                <a:solidFill>
                  <a:srgbClr val="3B6979"/>
                </a:solidFill>
              </a:rPr>
              <a:t>tax benefit</a:t>
            </a:r>
            <a:endParaRPr lang="en-GB" sz="1000" dirty="0">
              <a:solidFill>
                <a:srgbClr val="3B6979"/>
              </a:solidFill>
            </a:endParaRPr>
          </a:p>
        </p:txBody>
      </p:sp>
      <p:sp>
        <p:nvSpPr>
          <p:cNvPr id="29" name="Rectangle 28"/>
          <p:cNvSpPr/>
          <p:nvPr/>
        </p:nvSpPr>
        <p:spPr>
          <a:xfrm>
            <a:off x="323528" y="5229200"/>
            <a:ext cx="1133872" cy="400110"/>
          </a:xfrm>
          <a:prstGeom prst="rect">
            <a:avLst/>
          </a:prstGeom>
        </p:spPr>
        <p:txBody>
          <a:bodyPr wrap="square">
            <a:spAutoFit/>
          </a:bodyPr>
          <a:lstStyle/>
          <a:p>
            <a:pPr algn="r"/>
            <a:r>
              <a:rPr lang="en-GB" sz="1000" dirty="0" smtClean="0">
                <a:solidFill>
                  <a:srgbClr val="3B6979"/>
                </a:solidFill>
              </a:rPr>
              <a:t>Job seeker’s allowance</a:t>
            </a:r>
          </a:p>
        </p:txBody>
      </p:sp>
      <p:sp>
        <p:nvSpPr>
          <p:cNvPr id="30" name="TextBox 29"/>
          <p:cNvSpPr txBox="1"/>
          <p:nvPr/>
        </p:nvSpPr>
        <p:spPr>
          <a:xfrm>
            <a:off x="1164756" y="5827330"/>
            <a:ext cx="1030980" cy="553998"/>
          </a:xfrm>
          <a:prstGeom prst="rect">
            <a:avLst/>
          </a:prstGeom>
          <a:noFill/>
        </p:spPr>
        <p:txBody>
          <a:bodyPr wrap="square" rtlCol="0">
            <a:spAutoFit/>
          </a:bodyPr>
          <a:lstStyle/>
          <a:p>
            <a:pPr algn="r"/>
            <a:r>
              <a:rPr lang="en-GB" sz="1000" dirty="0" smtClean="0">
                <a:solidFill>
                  <a:srgbClr val="3B6979"/>
                </a:solidFill>
              </a:rPr>
              <a:t>Employment &amp; support allowance</a:t>
            </a:r>
          </a:p>
        </p:txBody>
      </p:sp>
      <p:cxnSp>
        <p:nvCxnSpPr>
          <p:cNvPr id="32" name="Straight Connector 31"/>
          <p:cNvCxnSpPr/>
          <p:nvPr/>
        </p:nvCxnSpPr>
        <p:spPr>
          <a:xfrm flipH="1">
            <a:off x="4644008" y="3068960"/>
            <a:ext cx="432048" cy="216024"/>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4139952" y="2420888"/>
            <a:ext cx="216024" cy="360040"/>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0" idx="5"/>
          </p:cNvCxnSpPr>
          <p:nvPr/>
        </p:nvCxnSpPr>
        <p:spPr>
          <a:xfrm>
            <a:off x="2497171" y="2578307"/>
            <a:ext cx="418645" cy="346637"/>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1763688" y="4221088"/>
            <a:ext cx="720080" cy="216024"/>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8" idx="7"/>
          </p:cNvCxnSpPr>
          <p:nvPr/>
        </p:nvCxnSpPr>
        <p:spPr>
          <a:xfrm flipV="1">
            <a:off x="2018275" y="4509121"/>
            <a:ext cx="680018" cy="465492"/>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2627784" y="4797152"/>
            <a:ext cx="360040" cy="576064"/>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endCxn id="21" idx="0"/>
          </p:cNvCxnSpPr>
          <p:nvPr/>
        </p:nvCxnSpPr>
        <p:spPr>
          <a:xfrm>
            <a:off x="3779912" y="5013176"/>
            <a:ext cx="36004" cy="576064"/>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4139952" y="4941168"/>
            <a:ext cx="288032" cy="720080"/>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4355976" y="4725144"/>
            <a:ext cx="576064" cy="792088"/>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123728" y="5301208"/>
            <a:ext cx="720080" cy="720080"/>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t>£4.83</a:t>
            </a:r>
          </a:p>
          <a:p>
            <a:pPr algn="ctr"/>
            <a:r>
              <a:rPr lang="en-GB" sz="800" b="1" dirty="0" err="1" smtClean="0"/>
              <a:t>bn</a:t>
            </a:r>
            <a:endParaRPr lang="en-GB" sz="800" b="1" dirty="0"/>
          </a:p>
        </p:txBody>
      </p:sp>
      <p:sp>
        <p:nvSpPr>
          <p:cNvPr id="18" name="Oval 17"/>
          <p:cNvSpPr/>
          <p:nvPr/>
        </p:nvSpPr>
        <p:spPr>
          <a:xfrm>
            <a:off x="1403648" y="4869160"/>
            <a:ext cx="720080" cy="720080"/>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t>£4.91</a:t>
            </a:r>
          </a:p>
          <a:p>
            <a:pPr algn="ctr"/>
            <a:r>
              <a:rPr lang="en-GB" sz="800" b="1" dirty="0" err="1" smtClean="0"/>
              <a:t>bn</a:t>
            </a:r>
            <a:endParaRPr lang="en-GB" sz="800" b="1" dirty="0"/>
          </a:p>
        </p:txBody>
      </p:sp>
      <p:sp>
        <p:nvSpPr>
          <p:cNvPr id="21" name="Oval 20"/>
          <p:cNvSpPr/>
          <p:nvPr/>
        </p:nvSpPr>
        <p:spPr>
          <a:xfrm>
            <a:off x="3491880" y="5589240"/>
            <a:ext cx="648072" cy="648072"/>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t>£2.55bn</a:t>
            </a:r>
            <a:endParaRPr lang="en-GB" sz="800" b="1" dirty="0"/>
          </a:p>
        </p:txBody>
      </p:sp>
      <p:sp>
        <p:nvSpPr>
          <p:cNvPr id="22" name="Oval 21"/>
          <p:cNvSpPr/>
          <p:nvPr/>
        </p:nvSpPr>
        <p:spPr>
          <a:xfrm>
            <a:off x="4139952" y="5517232"/>
            <a:ext cx="648072" cy="648072"/>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t>£2.37 </a:t>
            </a:r>
            <a:r>
              <a:rPr lang="en-GB" sz="800" b="1" dirty="0" err="1" smtClean="0"/>
              <a:t>bn</a:t>
            </a:r>
            <a:endParaRPr lang="en-GB" sz="800" b="1" dirty="0"/>
          </a:p>
        </p:txBody>
      </p:sp>
      <p:sp>
        <p:nvSpPr>
          <p:cNvPr id="26" name="Oval 25"/>
          <p:cNvSpPr/>
          <p:nvPr/>
        </p:nvSpPr>
        <p:spPr>
          <a:xfrm>
            <a:off x="4788024" y="5373216"/>
            <a:ext cx="648072" cy="648072"/>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t>£1.73 </a:t>
            </a:r>
            <a:r>
              <a:rPr lang="en-GB" sz="800" b="1" dirty="0" err="1" smtClean="0"/>
              <a:t>bn</a:t>
            </a:r>
            <a:endParaRPr lang="en-GB" sz="800" b="1" dirty="0"/>
          </a:p>
        </p:txBody>
      </p:sp>
      <p:sp>
        <p:nvSpPr>
          <p:cNvPr id="12" name="Oval 11"/>
          <p:cNvSpPr/>
          <p:nvPr/>
        </p:nvSpPr>
        <p:spPr>
          <a:xfrm>
            <a:off x="1059736" y="4199880"/>
            <a:ext cx="720080" cy="720080"/>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t>£4.94</a:t>
            </a:r>
          </a:p>
          <a:p>
            <a:pPr algn="ctr"/>
            <a:r>
              <a:rPr lang="en-GB" sz="800" b="1" dirty="0" err="1" smtClean="0"/>
              <a:t>bn</a:t>
            </a:r>
            <a:endParaRPr lang="en-GB" sz="800" b="1" dirty="0"/>
          </a:p>
        </p:txBody>
      </p:sp>
      <p:sp>
        <p:nvSpPr>
          <p:cNvPr id="8" name="Oval 7"/>
          <p:cNvSpPr/>
          <p:nvPr/>
        </p:nvSpPr>
        <p:spPr>
          <a:xfrm>
            <a:off x="3873691" y="1142321"/>
            <a:ext cx="1286851" cy="1286851"/>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t>Housing benefit £16.94bn</a:t>
            </a:r>
            <a:endParaRPr lang="en-GB" sz="1400" b="1" dirty="0"/>
          </a:p>
        </p:txBody>
      </p:sp>
      <p:sp>
        <p:nvSpPr>
          <p:cNvPr id="7" name="Oval 6"/>
          <p:cNvSpPr/>
          <p:nvPr/>
        </p:nvSpPr>
        <p:spPr>
          <a:xfrm>
            <a:off x="4899382" y="1912638"/>
            <a:ext cx="1584176" cy="1584176"/>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State pensions</a:t>
            </a:r>
          </a:p>
          <a:p>
            <a:pPr algn="ctr"/>
            <a:r>
              <a:rPr lang="en-GB" b="1" dirty="0" smtClean="0"/>
              <a:t>£74.22bn</a:t>
            </a:r>
            <a:endParaRPr lang="en-GB" b="1" dirty="0"/>
          </a:p>
        </p:txBody>
      </p:sp>
      <p:sp>
        <p:nvSpPr>
          <p:cNvPr id="45" name="TextBox 44"/>
          <p:cNvSpPr txBox="1"/>
          <p:nvPr/>
        </p:nvSpPr>
        <p:spPr>
          <a:xfrm>
            <a:off x="7380312" y="1916832"/>
            <a:ext cx="1728192" cy="400110"/>
          </a:xfrm>
          <a:prstGeom prst="rect">
            <a:avLst/>
          </a:prstGeom>
          <a:noFill/>
        </p:spPr>
        <p:txBody>
          <a:bodyPr wrap="square" rtlCol="0">
            <a:spAutoFit/>
          </a:bodyPr>
          <a:lstStyle/>
          <a:p>
            <a:pPr algn="ctr"/>
            <a:r>
              <a:rPr lang="en-GB" sz="2000" b="1" dirty="0" smtClean="0">
                <a:solidFill>
                  <a:schemeClr val="accent6">
                    <a:lumMod val="75000"/>
                  </a:schemeClr>
                </a:solidFill>
              </a:rPr>
              <a:t>£167 billion</a:t>
            </a:r>
            <a:endParaRPr lang="en-GB" sz="2000" b="1" dirty="0">
              <a:solidFill>
                <a:schemeClr val="accent6">
                  <a:lumMod val="75000"/>
                </a:schemeClr>
              </a:solidFill>
            </a:endParaRPr>
          </a:p>
        </p:txBody>
      </p:sp>
      <p:sp>
        <p:nvSpPr>
          <p:cNvPr id="47" name="Rectangle 46"/>
          <p:cNvSpPr/>
          <p:nvPr/>
        </p:nvSpPr>
        <p:spPr>
          <a:xfrm>
            <a:off x="7488324" y="2492896"/>
            <a:ext cx="1512168"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3B6979"/>
                </a:solidFill>
              </a:rPr>
              <a:t>Department for Work &amp; Pensions (DWP) was the biggest spending department in the UK.</a:t>
            </a:r>
            <a:endParaRPr lang="en-GB" sz="1400" dirty="0">
              <a:solidFill>
                <a:srgbClr val="3B6979"/>
              </a:solidFill>
            </a:endParaRPr>
          </a:p>
        </p:txBody>
      </p:sp>
      <p:sp>
        <p:nvSpPr>
          <p:cNvPr id="49" name="TextBox 48"/>
          <p:cNvSpPr txBox="1"/>
          <p:nvPr/>
        </p:nvSpPr>
        <p:spPr>
          <a:xfrm>
            <a:off x="7452320" y="4725144"/>
            <a:ext cx="1728192" cy="400110"/>
          </a:xfrm>
          <a:prstGeom prst="rect">
            <a:avLst/>
          </a:prstGeom>
          <a:noFill/>
        </p:spPr>
        <p:txBody>
          <a:bodyPr wrap="square" rtlCol="0">
            <a:spAutoFit/>
          </a:bodyPr>
          <a:lstStyle/>
          <a:p>
            <a:pPr algn="ctr"/>
            <a:r>
              <a:rPr lang="en-GB" sz="2000" b="1" dirty="0" smtClean="0">
                <a:solidFill>
                  <a:schemeClr val="accent6">
                    <a:lumMod val="75000"/>
                  </a:schemeClr>
                </a:solidFill>
              </a:rPr>
              <a:t>23%</a:t>
            </a:r>
            <a:endParaRPr lang="en-GB" sz="2000" b="1" dirty="0">
              <a:solidFill>
                <a:schemeClr val="accent6">
                  <a:lumMod val="75000"/>
                </a:schemeClr>
              </a:solidFill>
            </a:endParaRPr>
          </a:p>
        </p:txBody>
      </p:sp>
      <p:sp>
        <p:nvSpPr>
          <p:cNvPr id="53" name="Rectangle 52"/>
          <p:cNvSpPr/>
          <p:nvPr/>
        </p:nvSpPr>
        <p:spPr>
          <a:xfrm>
            <a:off x="7560332" y="5013176"/>
            <a:ext cx="1512168"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3B6979"/>
                </a:solidFill>
              </a:rPr>
              <a:t>Of all public spending is spent on benefits</a:t>
            </a:r>
            <a:endParaRPr lang="en-GB" sz="1400" dirty="0">
              <a:solidFill>
                <a:srgbClr val="3B6979"/>
              </a:solidFill>
            </a:endParaRPr>
          </a:p>
        </p:txBody>
      </p:sp>
      <p:cxnSp>
        <p:nvCxnSpPr>
          <p:cNvPr id="58" name="Straight Connector 57"/>
          <p:cNvCxnSpPr/>
          <p:nvPr/>
        </p:nvCxnSpPr>
        <p:spPr>
          <a:xfrm>
            <a:off x="4644008" y="4149080"/>
            <a:ext cx="1224136" cy="144016"/>
          </a:xfrm>
          <a:prstGeom prst="line">
            <a:avLst/>
          </a:prstGeom>
          <a:ln w="28575">
            <a:solidFill>
              <a:srgbClr val="000099"/>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5554146" y="3429000"/>
            <a:ext cx="1728192" cy="1728192"/>
          </a:xfrm>
          <a:prstGeom prst="ellipse">
            <a:avLst/>
          </a:prstGeom>
          <a:solidFill>
            <a:srgbClr val="000099"/>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t>Total departmental spending</a:t>
            </a:r>
          </a:p>
          <a:p>
            <a:pPr algn="ctr"/>
            <a:r>
              <a:rPr lang="en-GB" sz="1400" b="1" dirty="0" smtClean="0"/>
              <a:t>£166.98bn</a:t>
            </a:r>
          </a:p>
          <a:p>
            <a:pPr algn="ctr"/>
            <a:r>
              <a:rPr lang="en-GB" sz="1400" b="1" dirty="0" smtClean="0"/>
              <a:t>2011/12</a:t>
            </a:r>
            <a:endParaRPr lang="en-GB" sz="1400" b="1" dirty="0"/>
          </a:p>
        </p:txBody>
      </p:sp>
      <p:sp>
        <p:nvSpPr>
          <p:cNvPr id="8194" name="AutoShape 2" descr="data:image/jpeg;base64,/9j/4AAQSkZJRgABAQAAAQABAAD/2wCEAAkGBxITEhUTExQWFhUVGCIZGRcYGR4ZGhsfICclHR0mKBwbKCsjJCInIR4cIT0pJS0yOjouISQ0OjkvPCgtOisBCgoKDg0OGxAQGiwkICQxNzcsLzQsLCw3LCw0LjMsNy8sLCwsLDQ0NzQ3MjQ3MiwsLCwsLTQsLyssLTU3LSwsLP/AABEIAHAAhAMBIgACEQEDEQH/xAAcAAADAQEBAQEBAAAAAAAAAAAABQYEBwMCAQj/xAA5EAACAQMDAwIEBAMGBwAAAAABAgMABBEFEiEGEzFBURQicbEyNGFyB1KBI0JigpGhFiQzc3SSs//EABgBAQEBAQEAAAAAAAAAAAAAAAACBAED/8QALBEAAQEFBAoDAQAAAAAAAAAAAAECEUGB8CExscEDMjRxcpGh0eHxIlFhEv/aAAwDAQACEQMRAD8A7Jq+pLbxmVgSAQMLjPPHrW2p/rr8o/7l+9UFUqfFFPBnSKumaYgiIvP+uxlv9QihAMrhQxwM+pr2M6hQxYBT4JOBz4rlf8ebsG2h2kOqTYm2EFkBHGSMlfHqMGp3o3qeQ2Fz/axyfCSkRNP42S5Csd/8hGRn0JHtUnudo0jWY7gMVypWRo9rEZOw4JABPHrWyG5VmZQfmQ4Yeoz4P0Pv9fauO9E6+ss/b32SRbzO7oQGTa3czk4wMBU9gM14fxb6iuUuhLa3CqIFXZ2VLM27O4SN+Er6gcjnjnNAdvopV0pqElxZ288q7ZJIlZlxjBI54NNaAKKKKAKKKKAKKKKAKKKKAKKKKAn+uvyj/uX709mUlSAdpIIDYzg++D7Ui66/KP8AuX71QVa6iTyMrG0t8LOLR/O3XF9FHbLZWOZGuizSEHeVVSXYFvWVmyze2AuBSqz6aWLYA4eJoRcxsybN+75AGQ8sIz83HHPNdGnt7Vry8bVY3Urviil2lLeO3YZBD4A7rF292z4qct7yG+uIbdLi47iKy2VxcRIiOoBDKduC4x7gcrg+eYNQo1U7VWYZ7luEkDKoBzlQfmHkMD+E+3jzWLqHSxp11bzSSCVyVaSz3McIScLvxjaw/unxnGPd1e2JSFru6aJYrdgkcEQJM8g5hypOe3jB4PIB8VTWlzYalDcd2V/jDGolimVYZAkZL4RVHH4j83zHnnjigKzoaEGRplkOJYkYxht0fqFZf5W4KsMeQCMVZ1KdBWMyxCWWNIjKoLKFG9iOAzkAfMVxkDiqugCiiigCiiigCiiigCiiigCiiigJ/rr8o/7l+9UFT/XX5R/3L96oKtdRJ5GVjaW+FnFoTa90tZ3jI1zAkpjOV3Z/048j9DxSfq/o2Sd4J7OcWk8ClFYRhlKHBxj0wRxj3NaJ+q5jcTQQWMs/YIV3WSFBlhuHEjKfFatG6mEsxtpoZLa4C7xFJtO9fdXQlWx64PFQlpqI9P4dahLiO61BHt+4HkiSELvIO7z6Z8Vaat0jY3Mkcs1vG8keNrYwePGceQPY07ooD8AxxX7RRQBRRS7V9ZjtzCrhiZ5REmBn5jk8+wwDQDGiiigCiiigCiil2p6xHBJBG4YtcSdtMDjIBY59hgGgGNFFFAT/AF1+Uf8Acv3qgqf66/KP+5fvVBVrqJPIysbS3ws4tEn0p+f1T/uxf/MV59a8Xmlsv4/iiv67Cjb/AOmAD/QV9toF9Hc3M9tcW6rcMrFZYXcgqu3ysi/atWldOy/EC7u5xPMqlI1RO3FED+LamSdzYGSxJ9PFQkDV9z6kUmoJeS3MlzBqMwSd4ohbdxYo1TC8GJ1y5IJJbPoK+tTvL19MjWRriGVb+OKOWVdkrIXGxmHgnDYPoSpzVU3Td1BNNJY3EcSTt3JIpojKokOAWXaykZA5ByKS/wAQNLePToYXuJZJGvIczNjduZxyB+FQPQAY4olyS5vSphb1nycpo1bTRp09nNbyzHvXCwTpJK8olEmRuw5O1g3zfLj1GKwaoLaee4G3UL6UOVBgaSKGE+BGGV0TjyWOeTyfNUtv05cyTxS3lysy253RJHF2wXwQHf5juYA8BcDPOKzW3St3CZore8WO2mkaTBh3TR7+XCuTt85/EpxmkK/PIrHwSkd9cTaRp5eaVZWvhEZNw7m1ZJEwWXgnaAM/pmt/W3SVrG+nIolw94FObiZjgqxPJfIOQORyOceabWPQjR2dtaicEW113wxU5ZdzPtPPn5vP+1OerdCe6WExSLHLbzLMjMpdcgEYKggkYJ8GkX/vYdu/gn7rSe/q0kDySi3SzjJiSV03HewXLKQ3GCeCMnGc4pV05oXxEV8k89y6Ws8sVuO86GNVzg7kILnx+Mt4+ubiy0V1vGu3dSXt0iKhSPmUliRkng7vH+9eWh9OmBbxTIG+JnklHGNvc9PPOPekJLzeds6pydb1IU9RTTQaXBL8TIs1u0s/w4Jml2YUAlSCFJOWIIPinHS8skd6I7eC+jtJIm3rchyqSLgqVeRmb5huBGceK3xdEOltZrFPsurJSqTBMqwP4lZCeVbjjOeODTXSdLuxKZrq6Eh27ViiQxQjPlipZizenJwB4FdWLv0mCSIHp/Qe7o7XclxcmdUkeJxPIvb2klQFB2nkZywJ5+mNWv2Md4dEmnDl5yokKySJnMTOcBGAB3eowfTOKrdH6YaHTTYmQMxR07m3A+fPO3Ppn3rPe9Jym3sUimRZrHaVdkLIxCGM5QMDgg581zxm86vfwViLgADwOKK/I84GcE45xwM+tFAIeuvyj/uX71QVP9dflH/cv3qgq11EnkZdHtLfCzi0T0XUjyXr2sVs7pCVE0+9FVCwLD5SdzcY8D1qhrkNtZxWT61dQIRLbEdol3YKWjHkMSDyc85ptrXTK2tg19FNP8ZDH3zO0zt3CPmYMhOwq3Ixj2qIW081RsOkV53H4SdobAyAfUjxXPrqxW91YJMX7LafHI0SuyBiXfGShB4+tdBghCKqKMKoAA/QcUdZW4PtreLOl9eS8tUuVUoG3ZRvKlSVYH6EGsHSHWMd+0yrG0ZiIK7iD3EJIDjH90lTUlNfNYw6vbJw3eBtx/5QVVx9HLH+hpo9gun3umlABG8Js5P8q9yM/wDsGH+aiW1F3pJhbKh6wKay18S3s9oqH/l0RnkzxufkLj3xg/1pzXMbDUJIdM1DUk4lup3aNjzhdwgjP0AG76Vo6h6cSxszfQSzfFQASNI0rt3uQZFZWJUhhn04OPam+vQjZXs6NSvT9ZEtzc24Qg2+zLZ4beu7x6Y8VI3GlJe6vNHM0hhFnE5iWR0UsWcAkoQeBn/X9BSfWtXlt76/iiDxxsbcS3QAZbeMoEzg+W5+gGWPilZA61SjqTXVtI0bY8skriKKJMbnc5IGTgAYBJJ8AVq0fTY7eFIos7FHkksze5LHkk+c1JfxD7l08VjaqPilxcrMzFEg2HaGJAJJbJXaB4zmi3hB/wBOdQfEmWN4XgngIEkTlWwGGVIZCVIIz49jTuub9CdQRRv2J+6+pzzFLlTtJUopIbHAEIXG3aPX610igCiiigJ/rr8o/wC5fvVBU/11+Uf9y/eqCrXUSeRlY2lvhZxaJ226VTff91hJHfEbk242jZsIznnPnPFLm6NuXjW1nvTJaLj5BEFldVOQry7sFeMHCgn3859T1VdvcXENvYiUW7iNnNwseSQG/CVPoaY9P9RGeSW3lhaC4hAZ4ywcFWztZXXhhwR4GDUIalPuPQsX5vA4wbdYBHt8bWZs7s/4sYx6U6oooCV1zo4XF/b3nd2rFjuRbciUoS0RJzxtZifBrb1p0+b62MKy9mQOrpLt3bGU5zjI9Mjz609orjrHB9rxQvT0PwQsWGYu0Ij6ZAGM/ofX60lPSFzIiQXV73rVGB2CIJJIFIKCSTcQwGBnaq5wP1zT280pkkV4gqKR233ht4Iyflx8uDkc5z5rVXX2vDrHCa20PbfS3e8YkhSLZt8bCzZ3Z9d2MY9K84enF715JIRJHeBAYyvgKuwgnJznz4FPaKAU9MaXJa26wPL3hHlUYjDbP7gPJyVGBn1xWXW+nnknS6tpuxcIhjJZO5G6E5wyZUnB5BBGKoKKAjLfoiUXK3r3jm7yAzqirGYvWPt88fqSTn1qzoooAooooCf66/KP+5fvVBS/XdM+IhMW7Zkg5xu8HPjIphVKvxRDOww0mnabgqM9Fa7nN9Gvr2O+1MW1olwpuF3M1wIcHtrxgo2frX3qYvbeO/1WdY45zbiKGGNu4I1Ukgs5ADNucngYwB/St0TQ/h5ruXfu+JlEm3bjZhQuM5OfGc8Uw1GyjnieGVd0cilGHuCMGoW6WRpjPM5VLpzCES22n6it8AHW6Z48yNwTvPeO5G8EY8Y44pxeaSl3rO24DbPgI2eEMVViXfhtp5AOTjxnB9Kaw9J3gRYDqMnwykAKsYSfaPCm4DZ/TIUHHqPNN49CxfG87nBt1g7e3+Vmbdvz/ixjHp5qo19KTa6vtCR0OymQaxY2blO0R8MGYkRmSMMQCclRuJP6ZzS/QjZ289v3be70253KGckvDcM2RsaXLK24/N8wU5wRVkekI2e/Mr70v9uUC7Sm1AnDZOTxuBwMGsn/AAhcyCOK6ve9bxMrCMQiN3KEFN8m45AwCcKuSPTxXEvSR1blmIdU1OS2k1yWI4cGBVP8peNEB/puz/SvfqLpiGws2vrdnW6gAkaYuxebkF1fJwwfnz649qpf+E42kvmlbfHfBQ0e3btCoIz82ec4znAxWBejZ3VIbm+aa1jYERdoI77SCgklDHcBgZwq5IH0JLklVXgWTaPFeaxMs+5ovg4maLcQjks+N2MZC8kA8ZwfQV8aPZziHVrGzkZTDJtttzn+z3or7Qx5AyTj2zVfb6Htvpbzf/1IUi7e3xsLNndnnO7GMelYW6Pjf49ZXLJfOGIA2mPaqoMNk5OVDZwOa5CS4iM0wJHp5rKC5tw9td6bcEhTuJaG4ZgfkaUFlbkbhu2nPiuqVJL0pcyGJbu978MLq6osAiZmT8Bd9zbsecALk4P6VW1TzgUUUVw6FFFF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8196" name="AutoShape 4" descr="data:image/jpeg;base64,/9j/4AAQSkZJRgABAQAAAQABAAD/2wCEAAkGBxITEhUTExQWFhUVGCIZGRcYGR4ZGhsfICclHR0mKBwbKCsjJCInIR4cIT0pJS0yOjouISQ0OjkvPCgtOisBCgoKDg0OGxAQGiwkICQxNzcsLzQsLCw3LCw0LjMsNy8sLCwsLDQ0NzQ3MjQ3MiwsLCwsLTQsLyssLTU3LSwsLP/AABEIAHAAhAMBIgACEQEDEQH/xAAcAAADAQEBAQEBAAAAAAAAAAAABQYEBwMCAQj/xAA5EAACAQMDAwIEBAMGBwAAAAABAgMABBEFEiEGEzFBURQicbEyNGFyB1KBI0JigpGhFiQzc3SSs//EABgBAQEBAQEAAAAAAAAAAAAAAAACBAED/8QALBEAAQEFBAoDAQAAAAAAAAAAAAECEUGB8CExscEDMjRxcpGh0eHxIlFhEv/aAAwDAQACEQMRAD8A7Jq+pLbxmVgSAQMLjPPHrW2p/rr8o/7l+9UFUqfFFPBnSKumaYgiIvP+uxlv9QihAMrhQxwM+pr2M6hQxYBT4JOBz4rlf8ebsG2h2kOqTYm2EFkBHGSMlfHqMGp3o3qeQ2Fz/axyfCSkRNP42S5Csd/8hGRn0JHtUnudo0jWY7gMVypWRo9rEZOw4JABPHrWyG5VmZQfmQ4Yeoz4P0Pv9fauO9E6+ss/b32SRbzO7oQGTa3czk4wMBU9gM14fxb6iuUuhLa3CqIFXZ2VLM27O4SN+Er6gcjnjnNAdvopV0pqElxZ288q7ZJIlZlxjBI54NNaAKKKKAKKKKAKKKKAKKKKAKKKKAn+uvyj/uX709mUlSAdpIIDYzg++D7Ui66/KP8AuX71QVa6iTyMrG0t8LOLR/O3XF9FHbLZWOZGuizSEHeVVSXYFvWVmyze2AuBSqz6aWLYA4eJoRcxsybN+75AGQ8sIz83HHPNdGnt7Vry8bVY3Urviil2lLeO3YZBD4A7rF292z4qct7yG+uIbdLi47iKy2VxcRIiOoBDKduC4x7gcrg+eYNQo1U7VWYZ7luEkDKoBzlQfmHkMD+E+3jzWLqHSxp11bzSSCVyVaSz3McIScLvxjaw/unxnGPd1e2JSFru6aJYrdgkcEQJM8g5hypOe3jB4PIB8VTWlzYalDcd2V/jDGolimVYZAkZL4RVHH4j83zHnnjigKzoaEGRplkOJYkYxht0fqFZf5W4KsMeQCMVZ1KdBWMyxCWWNIjKoLKFG9iOAzkAfMVxkDiqugCiiigCiiigCiiigCiiigCiiigJ/rr8o/7l+9UFT/XX5R/3L96oKtdRJ5GVjaW+FnFoTa90tZ3jI1zAkpjOV3Z/048j9DxSfq/o2Sd4J7OcWk8ClFYRhlKHBxj0wRxj3NaJ+q5jcTQQWMs/YIV3WSFBlhuHEjKfFatG6mEsxtpoZLa4C7xFJtO9fdXQlWx64PFQlpqI9P4dahLiO61BHt+4HkiSELvIO7z6Z8Vaat0jY3Mkcs1vG8keNrYwePGceQPY07ooD8AxxX7RRQBRRS7V9ZjtzCrhiZ5REmBn5jk8+wwDQDGiiigCiiigCiil2p6xHBJBG4YtcSdtMDjIBY59hgGgGNFFFAT/AF1+Uf8Acv3qgqf66/KP+5fvVBVrqJPIysbS3ws4tEn0p+f1T/uxf/MV59a8Xmlsv4/iiv67Cjb/AOmAD/QV9toF9Hc3M9tcW6rcMrFZYXcgqu3ysi/atWldOy/EC7u5xPMqlI1RO3FED+LamSdzYGSxJ9PFQkDV9z6kUmoJeS3MlzBqMwSd4ohbdxYo1TC8GJ1y5IJJbPoK+tTvL19MjWRriGVb+OKOWVdkrIXGxmHgnDYPoSpzVU3Td1BNNJY3EcSTt3JIpojKokOAWXaykZA5ByKS/wAQNLePToYXuJZJGvIczNjduZxyB+FQPQAY4olyS5vSphb1nycpo1bTRp09nNbyzHvXCwTpJK8olEmRuw5O1g3zfLj1GKwaoLaee4G3UL6UOVBgaSKGE+BGGV0TjyWOeTyfNUtv05cyTxS3lysy253RJHF2wXwQHf5juYA8BcDPOKzW3St3CZore8WO2mkaTBh3TR7+XCuTt85/EpxmkK/PIrHwSkd9cTaRp5eaVZWvhEZNw7m1ZJEwWXgnaAM/pmt/W3SVrG+nIolw94FObiZjgqxPJfIOQORyOceabWPQjR2dtaicEW113wxU5ZdzPtPPn5vP+1OerdCe6WExSLHLbzLMjMpdcgEYKggkYJ8GkX/vYdu/gn7rSe/q0kDySi3SzjJiSV03HewXLKQ3GCeCMnGc4pV05oXxEV8k89y6Ws8sVuO86GNVzg7kILnx+Mt4+ubiy0V1vGu3dSXt0iKhSPmUliRkng7vH+9eWh9OmBbxTIG+JnklHGNvc9PPOPekJLzeds6pydb1IU9RTTQaXBL8TIs1u0s/w4Jml2YUAlSCFJOWIIPinHS8skd6I7eC+jtJIm3rchyqSLgqVeRmb5huBGceK3xdEOltZrFPsurJSqTBMqwP4lZCeVbjjOeODTXSdLuxKZrq6Eh27ViiQxQjPlipZizenJwB4FdWLv0mCSIHp/Qe7o7XclxcmdUkeJxPIvb2klQFB2nkZywJ5+mNWv2Md4dEmnDl5yokKySJnMTOcBGAB3eowfTOKrdH6YaHTTYmQMxR07m3A+fPO3Ppn3rPe9Jym3sUimRZrHaVdkLIxCGM5QMDgg581zxm86vfwViLgADwOKK/I84GcE45xwM+tFAIeuvyj/uX71QVP9dflH/cv3qgq11EnkZdHtLfCzi0T0XUjyXr2sVs7pCVE0+9FVCwLD5SdzcY8D1qhrkNtZxWT61dQIRLbEdol3YKWjHkMSDyc85ptrXTK2tg19FNP8ZDH3zO0zt3CPmYMhOwq3Ixj2qIW081RsOkV53H4SdobAyAfUjxXPrqxW91YJMX7LafHI0SuyBiXfGShB4+tdBghCKqKMKoAA/QcUdZW4PtreLOl9eS8tUuVUoG3ZRvKlSVYH6EGsHSHWMd+0yrG0ZiIK7iD3EJIDjH90lTUlNfNYw6vbJw3eBtx/5QVVx9HLH+hpo9gun3umlABG8Js5P8q9yM/wDsGH+aiW1F3pJhbKh6wKay18S3s9oqH/l0RnkzxufkLj3xg/1pzXMbDUJIdM1DUk4lup3aNjzhdwgjP0AG76Vo6h6cSxszfQSzfFQASNI0rt3uQZFZWJUhhn04OPam+vQjZXs6NSvT9ZEtzc24Qg2+zLZ4beu7x6Y8VI3GlJe6vNHM0hhFnE5iWR0UsWcAkoQeBn/X9BSfWtXlt76/iiDxxsbcS3QAZbeMoEzg+W5+gGWPilZA61SjqTXVtI0bY8skriKKJMbnc5IGTgAYBJJ8AVq0fTY7eFIos7FHkksze5LHkk+c1JfxD7l08VjaqPilxcrMzFEg2HaGJAJJbJXaB4zmi3hB/wBOdQfEmWN4XgngIEkTlWwGGVIZCVIIz49jTuub9CdQRRv2J+6+pzzFLlTtJUopIbHAEIXG3aPX610igCiiigJ/rr8o/wC5fvVBU/11+Uf9y/eqCrXUSeRlY2lvhZxaJ226VTff91hJHfEbk242jZsIznnPnPFLm6NuXjW1nvTJaLj5BEFldVOQry7sFeMHCgn3859T1VdvcXENvYiUW7iNnNwseSQG/CVPoaY9P9RGeSW3lhaC4hAZ4ywcFWztZXXhhwR4GDUIalPuPQsX5vA4wbdYBHt8bWZs7s/4sYx6U6oooCV1zo4XF/b3nd2rFjuRbciUoS0RJzxtZifBrb1p0+b62MKy9mQOrpLt3bGU5zjI9Mjz609orjrHB9rxQvT0PwQsWGYu0Ij6ZAGM/ofX60lPSFzIiQXV73rVGB2CIJJIFIKCSTcQwGBnaq5wP1zT280pkkV4gqKR233ht4Iyflx8uDkc5z5rVXX2vDrHCa20PbfS3e8YkhSLZt8bCzZ3Z9d2MY9K84enF715JIRJHeBAYyvgKuwgnJznz4FPaKAU9MaXJa26wPL3hHlUYjDbP7gPJyVGBn1xWXW+nnknS6tpuxcIhjJZO5G6E5wyZUnB5BBGKoKKAjLfoiUXK3r3jm7yAzqirGYvWPt88fqSTn1qzoooAooooCf66/KP+5fvVBS/XdM+IhMW7Zkg5xu8HPjIphVKvxRDOww0mnabgqM9Fa7nN9Gvr2O+1MW1olwpuF3M1wIcHtrxgo2frX3qYvbeO/1WdY45zbiKGGNu4I1Ukgs5ADNucngYwB/St0TQ/h5ruXfu+JlEm3bjZhQuM5OfGc8Uw1GyjnieGVd0cilGHuCMGoW6WRpjPM5VLpzCES22n6it8AHW6Z48yNwTvPeO5G8EY8Y44pxeaSl3rO24DbPgI2eEMVViXfhtp5AOTjxnB9Kaw9J3gRYDqMnwykAKsYSfaPCm4DZ/TIUHHqPNN49CxfG87nBt1g7e3+Vmbdvz/ixjHp5qo19KTa6vtCR0OymQaxY2blO0R8MGYkRmSMMQCclRuJP6ZzS/QjZ289v3be70253KGckvDcM2RsaXLK24/N8wU5wRVkekI2e/Mr70v9uUC7Sm1AnDZOTxuBwMGsn/AAhcyCOK6ve9bxMrCMQiN3KEFN8m45AwCcKuSPTxXEvSR1blmIdU1OS2k1yWI4cGBVP8peNEB/puz/SvfqLpiGws2vrdnW6gAkaYuxebkF1fJwwfnz649qpf+E42kvmlbfHfBQ0e3btCoIz82ec4znAxWBejZ3VIbm+aa1jYERdoI77SCgklDHcBgZwq5IH0JLklVXgWTaPFeaxMs+5ovg4maLcQjks+N2MZC8kA8ZwfQV8aPZziHVrGzkZTDJtttzn+z3or7Qx5AyTj2zVfb6Htvpbzf/1IUi7e3xsLNndnnO7GMelYW6Pjf49ZXLJfOGIA2mPaqoMNk5OVDZwOa5CS4iM0wJHp5rKC5tw9td6bcEhTuJaG4ZgfkaUFlbkbhu2nPiuqVJL0pcyGJbu978MLq6osAiZmT8Bd9zbsecALk4P6VW1TzgUUUVw6FFFFA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7" name="TextBox 56"/>
          <p:cNvSpPr txBox="1"/>
          <p:nvPr/>
        </p:nvSpPr>
        <p:spPr>
          <a:xfrm>
            <a:off x="5508104" y="1187460"/>
            <a:ext cx="3616375" cy="461665"/>
          </a:xfrm>
          <a:prstGeom prst="rect">
            <a:avLst/>
          </a:prstGeom>
          <a:noFill/>
        </p:spPr>
        <p:txBody>
          <a:bodyPr wrap="none" rtlCol="0">
            <a:spAutoFit/>
          </a:bodyPr>
          <a:lstStyle/>
          <a:p>
            <a:r>
              <a:rPr lang="en-GB" sz="2400" b="1" dirty="0" smtClean="0">
                <a:solidFill>
                  <a:srgbClr val="3B6979"/>
                </a:solidFill>
              </a:rPr>
              <a:t>Spending Analysis 2011/12</a:t>
            </a:r>
            <a:endParaRPr lang="en-GB" sz="2400" b="1" dirty="0">
              <a:solidFill>
                <a:srgbClr val="3B6979"/>
              </a:solidFill>
            </a:endParaRPr>
          </a:p>
        </p:txBody>
      </p:sp>
      <p:sp>
        <p:nvSpPr>
          <p:cNvPr id="55" name="TextBox 54"/>
          <p:cNvSpPr txBox="1"/>
          <p:nvPr/>
        </p:nvSpPr>
        <p:spPr>
          <a:xfrm>
            <a:off x="6216596" y="6381328"/>
            <a:ext cx="2927404" cy="215444"/>
          </a:xfrm>
          <a:prstGeom prst="rect">
            <a:avLst/>
          </a:prstGeom>
          <a:noFill/>
        </p:spPr>
        <p:txBody>
          <a:bodyPr wrap="none" rtlCol="0">
            <a:spAutoFit/>
          </a:bodyPr>
          <a:lstStyle/>
          <a:p>
            <a:r>
              <a:rPr lang="en-GB" sz="800" dirty="0" smtClean="0"/>
              <a:t>Data source: Guardian analysis of public sector spending, 2011-12</a:t>
            </a:r>
            <a:endParaRPr lang="en-GB" dirty="0"/>
          </a:p>
        </p:txBody>
      </p:sp>
      <p:cxnSp>
        <p:nvCxnSpPr>
          <p:cNvPr id="69" name="Straight Connector 68"/>
          <p:cNvCxnSpPr>
            <a:endCxn id="6" idx="2"/>
          </p:cNvCxnSpPr>
          <p:nvPr/>
        </p:nvCxnSpPr>
        <p:spPr>
          <a:xfrm>
            <a:off x="1619672" y="3861048"/>
            <a:ext cx="792088" cy="0"/>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971600" y="3429000"/>
            <a:ext cx="720080" cy="720080"/>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t>£5.34</a:t>
            </a:r>
          </a:p>
          <a:p>
            <a:pPr algn="ctr"/>
            <a:r>
              <a:rPr lang="en-GB" sz="800" b="1" dirty="0" err="1" smtClean="0"/>
              <a:t>bn</a:t>
            </a:r>
            <a:endParaRPr lang="en-GB" sz="800" b="1" dirty="0"/>
          </a:p>
        </p:txBody>
      </p:sp>
      <p:sp>
        <p:nvSpPr>
          <p:cNvPr id="72" name="Rectangle 71"/>
          <p:cNvSpPr/>
          <p:nvPr/>
        </p:nvSpPr>
        <p:spPr>
          <a:xfrm>
            <a:off x="-36512" y="3532946"/>
            <a:ext cx="1008112" cy="400110"/>
          </a:xfrm>
          <a:prstGeom prst="rect">
            <a:avLst/>
          </a:prstGeom>
        </p:spPr>
        <p:txBody>
          <a:bodyPr wrap="square">
            <a:spAutoFit/>
          </a:bodyPr>
          <a:lstStyle/>
          <a:p>
            <a:pPr algn="r"/>
            <a:r>
              <a:rPr lang="en-GB" sz="1000" dirty="0" smtClean="0">
                <a:solidFill>
                  <a:srgbClr val="3B6979"/>
                </a:solidFill>
              </a:rPr>
              <a:t>Attendance allowance</a:t>
            </a:r>
          </a:p>
        </p:txBody>
      </p:sp>
      <p:sp>
        <p:nvSpPr>
          <p:cNvPr id="77" name="Oval 76"/>
          <p:cNvSpPr/>
          <p:nvPr/>
        </p:nvSpPr>
        <p:spPr>
          <a:xfrm>
            <a:off x="2843808" y="5589240"/>
            <a:ext cx="648072" cy="648072"/>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t>£3.58bn</a:t>
            </a:r>
            <a:endParaRPr lang="en-GB" sz="800" b="1" dirty="0"/>
          </a:p>
        </p:txBody>
      </p:sp>
      <p:sp>
        <p:nvSpPr>
          <p:cNvPr id="80" name="TextBox 79"/>
          <p:cNvSpPr txBox="1"/>
          <p:nvPr/>
        </p:nvSpPr>
        <p:spPr>
          <a:xfrm>
            <a:off x="4979670" y="6011996"/>
            <a:ext cx="720080" cy="369332"/>
          </a:xfrm>
          <a:prstGeom prst="rect">
            <a:avLst/>
          </a:prstGeom>
          <a:noFill/>
        </p:spPr>
        <p:txBody>
          <a:bodyPr wrap="square" rtlCol="0">
            <a:spAutoFit/>
          </a:bodyPr>
          <a:lstStyle/>
          <a:p>
            <a:r>
              <a:rPr lang="en-GB" sz="900" dirty="0" smtClean="0">
                <a:solidFill>
                  <a:srgbClr val="3B6979"/>
                </a:solidFill>
              </a:rPr>
              <a:t>Carers allowance</a:t>
            </a:r>
          </a:p>
        </p:txBody>
      </p:sp>
      <p:sp>
        <p:nvSpPr>
          <p:cNvPr id="81" name="Oval 80"/>
          <p:cNvSpPr/>
          <p:nvPr/>
        </p:nvSpPr>
        <p:spPr>
          <a:xfrm>
            <a:off x="5292080" y="4941168"/>
            <a:ext cx="648072" cy="648072"/>
          </a:xfrm>
          <a:prstGeom prst="ellipse">
            <a:avLst/>
          </a:prstGeom>
          <a:solidFill>
            <a:srgbClr val="029EF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t>£1.73 </a:t>
            </a:r>
            <a:r>
              <a:rPr lang="en-GB" sz="800" b="1" dirty="0" err="1" smtClean="0"/>
              <a:t>bn</a:t>
            </a:r>
            <a:endParaRPr lang="en-GB" sz="800" b="1" dirty="0"/>
          </a:p>
        </p:txBody>
      </p:sp>
      <p:cxnSp>
        <p:nvCxnSpPr>
          <p:cNvPr id="82" name="Straight Connector 81"/>
          <p:cNvCxnSpPr>
            <a:endCxn id="81" idx="1"/>
          </p:cNvCxnSpPr>
          <p:nvPr/>
        </p:nvCxnSpPr>
        <p:spPr>
          <a:xfrm>
            <a:off x="4572000" y="4509120"/>
            <a:ext cx="814988" cy="526956"/>
          </a:xfrm>
          <a:prstGeom prst="line">
            <a:avLst/>
          </a:prstGeom>
          <a:ln w="28575">
            <a:solidFill>
              <a:srgbClr val="029EFE"/>
            </a:solidFill>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5652120" y="5585465"/>
            <a:ext cx="720080" cy="507831"/>
          </a:xfrm>
          <a:prstGeom prst="rect">
            <a:avLst/>
          </a:prstGeom>
          <a:noFill/>
        </p:spPr>
        <p:txBody>
          <a:bodyPr wrap="square" rtlCol="0">
            <a:spAutoFit/>
          </a:bodyPr>
          <a:lstStyle/>
          <a:p>
            <a:r>
              <a:rPr lang="en-GB" sz="900" dirty="0" smtClean="0">
                <a:solidFill>
                  <a:srgbClr val="3B6979"/>
                </a:solidFill>
              </a:rPr>
              <a:t>Financial assistance scheme</a:t>
            </a:r>
          </a:p>
        </p:txBody>
      </p:sp>
      <p:sp>
        <p:nvSpPr>
          <p:cNvPr id="6" name="Oval 5"/>
          <p:cNvSpPr/>
          <p:nvPr/>
        </p:nvSpPr>
        <p:spPr>
          <a:xfrm>
            <a:off x="2411760" y="2636912"/>
            <a:ext cx="2448272" cy="2448272"/>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State benefits</a:t>
            </a:r>
          </a:p>
          <a:p>
            <a:pPr algn="ctr"/>
            <a:r>
              <a:rPr lang="en-GB" b="1" dirty="0" smtClean="0"/>
              <a:t>spending</a:t>
            </a:r>
          </a:p>
          <a:p>
            <a:pPr algn="ctr"/>
            <a:r>
              <a:rPr lang="en-GB" b="1" dirty="0" smtClean="0"/>
              <a:t>£159bn</a:t>
            </a:r>
            <a:endParaRPr lang="en-GB"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4499992" y="2780928"/>
            <a:ext cx="4392488" cy="3456384"/>
          </a:xfrm>
          <a:prstGeom prst="rect">
            <a:avLst/>
          </a:prstGeom>
          <a:solidFill>
            <a:schemeClr val="tx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itle 3"/>
          <p:cNvSpPr>
            <a:spLocks noGrp="1"/>
          </p:cNvSpPr>
          <p:nvPr>
            <p:ph type="title"/>
          </p:nvPr>
        </p:nvSpPr>
        <p:spPr/>
        <p:txBody>
          <a:bodyPr/>
          <a:lstStyle/>
          <a:p>
            <a:r>
              <a:rPr lang="en-GB" dirty="0" smtClean="0"/>
              <a:t>What is Universal Credit?</a:t>
            </a:r>
            <a:endParaRPr lang="en-GB" dirty="0"/>
          </a:p>
        </p:txBody>
      </p:sp>
      <p:sp>
        <p:nvSpPr>
          <p:cNvPr id="17" name="Text Placeholder 16"/>
          <p:cNvSpPr>
            <a:spLocks noGrp="1"/>
          </p:cNvSpPr>
          <p:nvPr>
            <p:ph type="body" sz="quarter" idx="3"/>
          </p:nvPr>
        </p:nvSpPr>
        <p:spPr>
          <a:xfrm>
            <a:off x="4644008" y="2996952"/>
            <a:ext cx="4041775" cy="1008113"/>
          </a:xfrm>
        </p:spPr>
        <p:txBody>
          <a:bodyPr>
            <a:normAutofit fontScale="92500" lnSpcReduction="10000"/>
          </a:bodyPr>
          <a:lstStyle/>
          <a:p>
            <a:pPr algn="ctr"/>
            <a:r>
              <a:rPr lang="en-GB" sz="2000" dirty="0" smtClean="0">
                <a:solidFill>
                  <a:srgbClr val="3B6979"/>
                </a:solidFill>
              </a:rPr>
              <a:t>Business Case </a:t>
            </a:r>
          </a:p>
          <a:p>
            <a:pPr algn="ctr"/>
            <a:r>
              <a:rPr lang="en-GB" sz="2000" dirty="0" smtClean="0">
                <a:solidFill>
                  <a:srgbClr val="3B6979"/>
                </a:solidFill>
              </a:rPr>
              <a:t>December 2012</a:t>
            </a:r>
          </a:p>
          <a:p>
            <a:pPr algn="ctr"/>
            <a:r>
              <a:rPr lang="en-GB" sz="2000" dirty="0" smtClean="0">
                <a:solidFill>
                  <a:srgbClr val="3B6979"/>
                </a:solidFill>
              </a:rPr>
              <a:t>Benefits to be achieved: </a:t>
            </a:r>
          </a:p>
        </p:txBody>
      </p:sp>
      <p:grpSp>
        <p:nvGrpSpPr>
          <p:cNvPr id="18" name="Group 17"/>
          <p:cNvGrpSpPr/>
          <p:nvPr/>
        </p:nvGrpSpPr>
        <p:grpSpPr>
          <a:xfrm>
            <a:off x="395536" y="2083195"/>
            <a:ext cx="3842347" cy="3938093"/>
            <a:chOff x="395536" y="1867171"/>
            <a:chExt cx="3842347" cy="3938093"/>
          </a:xfrm>
        </p:grpSpPr>
        <p:sp>
          <p:nvSpPr>
            <p:cNvPr id="7" name="Hexagon 6"/>
            <p:cNvSpPr/>
            <p:nvPr/>
          </p:nvSpPr>
          <p:spPr>
            <a:xfrm>
              <a:off x="1619672" y="3257669"/>
              <a:ext cx="1394075" cy="1201789"/>
            </a:xfrm>
            <a:prstGeom prst="hexagon">
              <a:avLst/>
            </a:prstGeom>
            <a:solidFill>
              <a:srgbClr val="000099"/>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Universal Credit</a:t>
              </a:r>
              <a:endParaRPr lang="en-GB" sz="1400" dirty="0"/>
            </a:p>
          </p:txBody>
        </p:sp>
        <p:sp>
          <p:nvSpPr>
            <p:cNvPr id="8" name="Hexagon 7"/>
            <p:cNvSpPr/>
            <p:nvPr/>
          </p:nvSpPr>
          <p:spPr>
            <a:xfrm>
              <a:off x="1619672" y="1867171"/>
              <a:ext cx="1394075" cy="1201789"/>
            </a:xfrm>
            <a:prstGeom prst="hexagon">
              <a:avLst/>
            </a:prstGeom>
            <a:solidFill>
              <a:schemeClr val="bg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Job</a:t>
              </a:r>
            </a:p>
            <a:p>
              <a:pPr algn="ctr"/>
              <a:r>
                <a:rPr lang="en-GB" sz="1400" dirty="0" smtClean="0"/>
                <a:t>Seekers Allowance</a:t>
              </a:r>
              <a:endParaRPr lang="en-GB" sz="1400" dirty="0"/>
            </a:p>
          </p:txBody>
        </p:sp>
        <p:sp>
          <p:nvSpPr>
            <p:cNvPr id="9" name="Hexagon 8"/>
            <p:cNvSpPr/>
            <p:nvPr/>
          </p:nvSpPr>
          <p:spPr>
            <a:xfrm>
              <a:off x="1619672" y="4603475"/>
              <a:ext cx="1394075" cy="1201789"/>
            </a:xfrm>
            <a:prstGeom prst="hexagon">
              <a:avLst/>
            </a:prstGeom>
            <a:solidFill>
              <a:srgbClr val="84848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Working Tax Credit</a:t>
              </a:r>
              <a:endParaRPr lang="en-GB" sz="1400" dirty="0"/>
            </a:p>
          </p:txBody>
        </p:sp>
        <p:sp>
          <p:nvSpPr>
            <p:cNvPr id="10" name="Hexagon 9"/>
            <p:cNvSpPr/>
            <p:nvPr/>
          </p:nvSpPr>
          <p:spPr>
            <a:xfrm>
              <a:off x="395536" y="2587251"/>
              <a:ext cx="1394075" cy="1201789"/>
            </a:xfrm>
            <a:prstGeom prst="hexagon">
              <a:avLst/>
            </a:prstGeom>
            <a:solidFill>
              <a:schemeClr val="tx1">
                <a:lumMod val="65000"/>
                <a:lumOff val="3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Housing Benefit</a:t>
              </a:r>
              <a:endParaRPr lang="en-GB" sz="1400" dirty="0"/>
            </a:p>
          </p:txBody>
        </p:sp>
        <p:sp>
          <p:nvSpPr>
            <p:cNvPr id="11" name="Hexagon 10"/>
            <p:cNvSpPr/>
            <p:nvPr/>
          </p:nvSpPr>
          <p:spPr>
            <a:xfrm>
              <a:off x="395536" y="3955403"/>
              <a:ext cx="1394075" cy="1201789"/>
            </a:xfrm>
            <a:prstGeom prst="hexagon">
              <a:avLst/>
            </a:prstGeom>
            <a:solidFill>
              <a:srgbClr val="6F6F6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Child Tax Credit</a:t>
              </a:r>
              <a:endParaRPr lang="en-GB" sz="1400" dirty="0"/>
            </a:p>
          </p:txBody>
        </p:sp>
        <p:sp>
          <p:nvSpPr>
            <p:cNvPr id="12" name="Hexagon 11"/>
            <p:cNvSpPr/>
            <p:nvPr/>
          </p:nvSpPr>
          <p:spPr>
            <a:xfrm>
              <a:off x="2817885" y="2587251"/>
              <a:ext cx="1394075" cy="1201789"/>
            </a:xfrm>
            <a:prstGeom prst="hexagon">
              <a:avLst/>
            </a:prstGeom>
            <a:solidFill>
              <a:schemeClr val="bg1">
                <a:lumMod val="6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Employment Support</a:t>
              </a:r>
            </a:p>
            <a:p>
              <a:pPr algn="ctr"/>
              <a:r>
                <a:rPr lang="en-GB" sz="1100" dirty="0" smtClean="0"/>
                <a:t>Allowance</a:t>
              </a:r>
              <a:endParaRPr lang="en-GB" sz="1100" dirty="0"/>
            </a:p>
          </p:txBody>
        </p:sp>
        <p:sp>
          <p:nvSpPr>
            <p:cNvPr id="13" name="Hexagon 12"/>
            <p:cNvSpPr/>
            <p:nvPr/>
          </p:nvSpPr>
          <p:spPr>
            <a:xfrm>
              <a:off x="2843808" y="3955403"/>
              <a:ext cx="1394075" cy="1201789"/>
            </a:xfrm>
            <a:prstGeom prst="hexagon">
              <a:avLst/>
            </a:prstGeom>
            <a:solidFill>
              <a:srgbClr val="96969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Income Support</a:t>
              </a:r>
              <a:endParaRPr lang="en-GB" sz="1400" dirty="0"/>
            </a:p>
          </p:txBody>
        </p:sp>
      </p:grpSp>
      <p:sp>
        <p:nvSpPr>
          <p:cNvPr id="19" name="TextBox 18"/>
          <p:cNvSpPr txBox="1"/>
          <p:nvPr/>
        </p:nvSpPr>
        <p:spPr>
          <a:xfrm>
            <a:off x="3131840" y="1052736"/>
            <a:ext cx="5760640" cy="1569660"/>
          </a:xfrm>
          <a:prstGeom prst="rect">
            <a:avLst/>
          </a:prstGeom>
          <a:noFill/>
        </p:spPr>
        <p:txBody>
          <a:bodyPr wrap="square" rtlCol="0">
            <a:spAutoFit/>
          </a:bodyPr>
          <a:lstStyle/>
          <a:p>
            <a:pPr algn="r"/>
            <a:r>
              <a:rPr lang="en-GB" sz="1600" b="1" dirty="0" smtClean="0">
                <a:solidFill>
                  <a:srgbClr val="3B6979"/>
                </a:solidFill>
              </a:rPr>
              <a:t>Universal Credit is a new benefit that will replace 6 existing benefits with a single monthly payment.</a:t>
            </a:r>
          </a:p>
          <a:p>
            <a:pPr algn="r"/>
            <a:endParaRPr lang="en-GB" sz="1600" b="1" dirty="0" smtClean="0">
              <a:solidFill>
                <a:srgbClr val="3B6979"/>
              </a:solidFill>
            </a:endParaRPr>
          </a:p>
          <a:p>
            <a:pPr algn="r"/>
            <a:r>
              <a:rPr lang="en-GB" sz="1600" b="1" dirty="0" smtClean="0">
                <a:solidFill>
                  <a:srgbClr val="3B6979"/>
                </a:solidFill>
              </a:rPr>
              <a:t>The design of UC assumes the new service will be digital by default with 80% of claimants making claims and administering changes of circumstance on line.</a:t>
            </a:r>
            <a:endParaRPr lang="en-GB" sz="1600" b="1" dirty="0" smtClean="0"/>
          </a:p>
        </p:txBody>
      </p:sp>
      <p:sp>
        <p:nvSpPr>
          <p:cNvPr id="22" name="TextBox 21"/>
          <p:cNvSpPr txBox="1"/>
          <p:nvPr/>
        </p:nvSpPr>
        <p:spPr>
          <a:xfrm>
            <a:off x="6012160" y="4221088"/>
            <a:ext cx="1368152" cy="400110"/>
          </a:xfrm>
          <a:prstGeom prst="rect">
            <a:avLst/>
          </a:prstGeom>
          <a:noFill/>
        </p:spPr>
        <p:txBody>
          <a:bodyPr wrap="square" rtlCol="0">
            <a:spAutoFit/>
          </a:bodyPr>
          <a:lstStyle/>
          <a:p>
            <a:pPr algn="ctr"/>
            <a:r>
              <a:rPr lang="en-GB" sz="2000" b="1" dirty="0" smtClean="0">
                <a:solidFill>
                  <a:schemeClr val="accent6">
                    <a:lumMod val="75000"/>
                  </a:schemeClr>
                </a:solidFill>
              </a:rPr>
              <a:t>£7 billion</a:t>
            </a:r>
            <a:endParaRPr lang="en-GB" sz="2000" b="1" dirty="0">
              <a:solidFill>
                <a:schemeClr val="accent6">
                  <a:lumMod val="75000"/>
                </a:schemeClr>
              </a:solidFill>
            </a:endParaRPr>
          </a:p>
        </p:txBody>
      </p:sp>
      <p:sp>
        <p:nvSpPr>
          <p:cNvPr id="23" name="TextBox 22"/>
          <p:cNvSpPr txBox="1"/>
          <p:nvPr/>
        </p:nvSpPr>
        <p:spPr>
          <a:xfrm>
            <a:off x="4644008" y="4221088"/>
            <a:ext cx="1368152" cy="400110"/>
          </a:xfrm>
          <a:prstGeom prst="rect">
            <a:avLst/>
          </a:prstGeom>
          <a:noFill/>
        </p:spPr>
        <p:txBody>
          <a:bodyPr wrap="square" rtlCol="0">
            <a:spAutoFit/>
          </a:bodyPr>
          <a:lstStyle/>
          <a:p>
            <a:pPr algn="ctr"/>
            <a:r>
              <a:rPr lang="en-GB" sz="2000" b="1" dirty="0" smtClean="0">
                <a:solidFill>
                  <a:schemeClr val="accent6">
                    <a:lumMod val="75000"/>
                  </a:schemeClr>
                </a:solidFill>
              </a:rPr>
              <a:t>£38 billion</a:t>
            </a:r>
            <a:endParaRPr lang="en-GB" sz="2000" b="1" dirty="0">
              <a:solidFill>
                <a:schemeClr val="accent6">
                  <a:lumMod val="75000"/>
                </a:schemeClr>
              </a:solidFill>
            </a:endParaRPr>
          </a:p>
        </p:txBody>
      </p:sp>
      <p:sp>
        <p:nvSpPr>
          <p:cNvPr id="24" name="TextBox 23"/>
          <p:cNvSpPr txBox="1"/>
          <p:nvPr/>
        </p:nvSpPr>
        <p:spPr>
          <a:xfrm>
            <a:off x="7380312" y="4221088"/>
            <a:ext cx="1368152" cy="400110"/>
          </a:xfrm>
          <a:prstGeom prst="rect">
            <a:avLst/>
          </a:prstGeom>
          <a:noFill/>
        </p:spPr>
        <p:txBody>
          <a:bodyPr wrap="square" rtlCol="0">
            <a:spAutoFit/>
          </a:bodyPr>
          <a:lstStyle/>
          <a:p>
            <a:pPr algn="ctr"/>
            <a:r>
              <a:rPr lang="en-GB" sz="2000" b="1" dirty="0" smtClean="0">
                <a:solidFill>
                  <a:schemeClr val="accent6">
                    <a:lumMod val="75000"/>
                  </a:schemeClr>
                </a:solidFill>
              </a:rPr>
              <a:t>8.2 million</a:t>
            </a:r>
            <a:endParaRPr lang="en-GB" sz="2000" b="1" dirty="0">
              <a:solidFill>
                <a:schemeClr val="accent6">
                  <a:lumMod val="75000"/>
                </a:schemeClr>
              </a:solidFill>
            </a:endParaRPr>
          </a:p>
        </p:txBody>
      </p:sp>
      <p:sp>
        <p:nvSpPr>
          <p:cNvPr id="25" name="TextBox 24"/>
          <p:cNvSpPr txBox="1"/>
          <p:nvPr/>
        </p:nvSpPr>
        <p:spPr>
          <a:xfrm>
            <a:off x="4644008" y="4779149"/>
            <a:ext cx="1296144" cy="954107"/>
          </a:xfrm>
          <a:prstGeom prst="rect">
            <a:avLst/>
          </a:prstGeom>
          <a:noFill/>
        </p:spPr>
        <p:txBody>
          <a:bodyPr wrap="square" rtlCol="0">
            <a:spAutoFit/>
          </a:bodyPr>
          <a:lstStyle/>
          <a:p>
            <a:pPr algn="ctr"/>
            <a:r>
              <a:rPr lang="en-GB" sz="1400" dirty="0" smtClean="0">
                <a:solidFill>
                  <a:srgbClr val="3B6979"/>
                </a:solidFill>
              </a:rPr>
              <a:t>DWP estimate of net benefit from 2010/11 – 2022/23</a:t>
            </a:r>
            <a:endParaRPr lang="en-GB" sz="1400" dirty="0">
              <a:solidFill>
                <a:srgbClr val="3B6979"/>
              </a:solidFill>
            </a:endParaRPr>
          </a:p>
        </p:txBody>
      </p:sp>
      <p:sp>
        <p:nvSpPr>
          <p:cNvPr id="26" name="TextBox 25"/>
          <p:cNvSpPr txBox="1"/>
          <p:nvPr/>
        </p:nvSpPr>
        <p:spPr>
          <a:xfrm>
            <a:off x="6048164" y="4779149"/>
            <a:ext cx="1296144" cy="954107"/>
          </a:xfrm>
          <a:prstGeom prst="rect">
            <a:avLst/>
          </a:prstGeom>
          <a:noFill/>
        </p:spPr>
        <p:txBody>
          <a:bodyPr wrap="square" rtlCol="0">
            <a:spAutoFit/>
          </a:bodyPr>
          <a:lstStyle/>
          <a:p>
            <a:pPr algn="ctr"/>
            <a:r>
              <a:rPr lang="en-GB" sz="1400" dirty="0" smtClean="0">
                <a:solidFill>
                  <a:srgbClr val="3B6979"/>
                </a:solidFill>
              </a:rPr>
              <a:t>DWP estimate of annual net benefit from 2022/23</a:t>
            </a:r>
            <a:endParaRPr lang="en-GB" sz="1400" dirty="0">
              <a:solidFill>
                <a:srgbClr val="3B6979"/>
              </a:solidFill>
            </a:endParaRPr>
          </a:p>
        </p:txBody>
      </p:sp>
      <p:sp>
        <p:nvSpPr>
          <p:cNvPr id="27" name="TextBox 26"/>
          <p:cNvSpPr txBox="1"/>
          <p:nvPr/>
        </p:nvSpPr>
        <p:spPr>
          <a:xfrm>
            <a:off x="7452320" y="4779149"/>
            <a:ext cx="1296144" cy="954107"/>
          </a:xfrm>
          <a:prstGeom prst="rect">
            <a:avLst/>
          </a:prstGeom>
          <a:noFill/>
        </p:spPr>
        <p:txBody>
          <a:bodyPr wrap="square" rtlCol="0">
            <a:spAutoFit/>
          </a:bodyPr>
          <a:lstStyle/>
          <a:p>
            <a:pPr algn="ctr"/>
            <a:r>
              <a:rPr lang="en-GB" sz="1400" dirty="0" smtClean="0">
                <a:solidFill>
                  <a:srgbClr val="3B6979"/>
                </a:solidFill>
              </a:rPr>
              <a:t>DWP estimate of UC claimants by 2017</a:t>
            </a:r>
            <a:endParaRPr lang="en-GB" sz="1400" dirty="0">
              <a:solidFill>
                <a:srgbClr val="3B697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1982</TotalTime>
  <Words>1969</Words>
  <Application>Microsoft Office PowerPoint</Application>
  <PresentationFormat>On-screen Show (4:3)</PresentationFormat>
  <Paragraphs>479</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Review of Universal Credit</vt:lpstr>
      <vt:lpstr>Structure of today’s talk</vt:lpstr>
      <vt:lpstr>Background and Context</vt:lpstr>
      <vt:lpstr>Economic context</vt:lpstr>
      <vt:lpstr>The drive to reduce public spending</vt:lpstr>
      <vt:lpstr>2014 UK Economy: Continued Pressure on Public Finance</vt:lpstr>
      <vt:lpstr>The Universal Credit Programme</vt:lpstr>
      <vt:lpstr>Department of Work and Pensions </vt:lpstr>
      <vt:lpstr>What is Universal Credit?</vt:lpstr>
      <vt:lpstr>Universal Credit aims</vt:lpstr>
      <vt:lpstr>Programme costs</vt:lpstr>
      <vt:lpstr>A complex landscape of stakeholders</vt:lpstr>
      <vt:lpstr>Core components of Universal Credit</vt:lpstr>
      <vt:lpstr>Universal Credit IT systems components</vt:lpstr>
      <vt:lpstr>An ambitious rollout timetable</vt:lpstr>
      <vt:lpstr>Which methodology to use? </vt:lpstr>
      <vt:lpstr>Programme Reality</vt:lpstr>
      <vt:lpstr>Planned versus Actual Delivery, Sep 2013</vt:lpstr>
      <vt:lpstr>Planned take up rates versus actual rates </vt:lpstr>
      <vt:lpstr>Where did Universal Credit fail?</vt:lpstr>
      <vt:lpstr>Why did these failures occur?</vt:lpstr>
      <vt:lpstr>Universal Credit: Where are we Now?</vt:lpstr>
      <vt:lpstr>2014: A New Programme Approach</vt:lpstr>
      <vt:lpstr>2014: Impact on Rollout Plans</vt:lpstr>
      <vt:lpstr>2016: House of Commons; Committee of Public Accounts</vt:lpstr>
      <vt:lpstr>The Elephants Still in the Room…… </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Veronica 001</dc:creator>
  <cp:lastModifiedBy>Veronica 001</cp:lastModifiedBy>
  <cp:revision>187</cp:revision>
  <dcterms:created xsi:type="dcterms:W3CDTF">2014-01-30T08:52:33Z</dcterms:created>
  <dcterms:modified xsi:type="dcterms:W3CDTF">2016-02-17T19:37:58Z</dcterms:modified>
</cp:coreProperties>
</file>