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72" r:id="rId5"/>
    <p:sldId id="273" r:id="rId6"/>
    <p:sldId id="274" r:id="rId7"/>
    <p:sldId id="259" r:id="rId8"/>
    <p:sldId id="260" r:id="rId9"/>
    <p:sldId id="261" r:id="rId10"/>
    <p:sldId id="275" r:id="rId11"/>
    <p:sldId id="262" r:id="rId12"/>
    <p:sldId id="263" r:id="rId13"/>
    <p:sldId id="264" r:id="rId14"/>
    <p:sldId id="265" r:id="rId15"/>
    <p:sldId id="267" r:id="rId16"/>
    <p:sldId id="268" r:id="rId17"/>
    <p:sldId id="269" r:id="rId18"/>
    <p:sldId id="276" r:id="rId19"/>
    <p:sldId id="277" r:id="rId20"/>
    <p:sldId id="270" r:id="rId21"/>
    <p:sldId id="278" r:id="rId22"/>
    <p:sldId id="266" r:id="rId23"/>
    <p:sldId id="271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2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D7C9E2-F29D-6040-936A-3FDD207B0E89}" type="datetimeFigureOut">
              <a:rPr lang="en-US" smtClean="0"/>
              <a:t>31/12/2000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88C15C-30DC-F849-BAE1-AB133FACB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38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49300-EC1C-DA4D-ADFE-F09A3818287F}" type="datetimeFigureOut">
              <a:rPr lang="en-US" smtClean="0"/>
              <a:t>31/12/2000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BBD7F6-6EA9-784D-B892-E1F14DB03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6861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04/10/2014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935EC-0B70-7943-B2F7-AC47DC79D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68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04/10/2014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935EC-0B70-7943-B2F7-AC47DC79D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396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04/10/2014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935EC-0B70-7943-B2F7-AC47DC79D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970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04/10/2014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935EC-0B70-7943-B2F7-AC47DC79D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78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04/10/2014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935EC-0B70-7943-B2F7-AC47DC79D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700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04/10/2014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935EC-0B70-7943-B2F7-AC47DC79D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364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04/10/2014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935EC-0B70-7943-B2F7-AC47DC79D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509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04/10/2014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935EC-0B70-7943-B2F7-AC47DC79D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643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04/10/2014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935EC-0B70-7943-B2F7-AC47DC79D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409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04/10/2014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935EC-0B70-7943-B2F7-AC47DC79D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87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04/10/2014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935EC-0B70-7943-B2F7-AC47DC79D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983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04/10/2014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Berkeley Law School Oct 6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935EC-0B70-7943-B2F7-AC47DC79D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19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16182"/>
            <a:ext cx="7772400" cy="3071091"/>
          </a:xfrm>
        </p:spPr>
        <p:txBody>
          <a:bodyPr/>
          <a:lstStyle/>
          <a:p>
            <a:r>
              <a:rPr lang="en-US" dirty="0" smtClean="0"/>
              <a:t>Privacy versus government surveillance – where network effects meet public choice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87272"/>
            <a:ext cx="6400800" cy="1251527"/>
          </a:xfrm>
        </p:spPr>
        <p:txBody>
          <a:bodyPr/>
          <a:lstStyle/>
          <a:p>
            <a:r>
              <a:rPr lang="en-US" dirty="0" smtClean="0"/>
              <a:t>Ross Anderson</a:t>
            </a:r>
          </a:p>
          <a:p>
            <a:r>
              <a:rPr lang="en-US" dirty="0" smtClean="0"/>
              <a:t>Cambridge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323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</a:t>
            </a:r>
            <a:r>
              <a:rPr lang="en-US" dirty="0" smtClean="0"/>
              <a:t>security economics</a:t>
            </a:r>
            <a:endParaRPr lang="en-US" dirty="0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Since the first workshop on the economics of information security, here at Berkeley in 2002, it</a:t>
            </a:r>
            <a:r>
              <a:rPr lang="en-GB" sz="2800" dirty="0" smtClean="0">
                <a:latin typeface="Arial"/>
              </a:rPr>
              <a:t>’</a:t>
            </a:r>
            <a:r>
              <a:rPr lang="en-US" sz="2800" dirty="0" smtClean="0"/>
              <a:t>s </a:t>
            </a:r>
            <a:r>
              <a:rPr lang="en-US" sz="2800" dirty="0"/>
              <a:t>grown </a:t>
            </a:r>
            <a:r>
              <a:rPr lang="en-US" sz="2800" dirty="0" smtClean="0"/>
              <a:t>to </a:t>
            </a:r>
            <a:r>
              <a:rPr lang="en-US" sz="2800" dirty="0"/>
              <a:t>over 100 active </a:t>
            </a:r>
            <a:r>
              <a:rPr lang="en-US" sz="2800" dirty="0" smtClean="0"/>
              <a:t>researchers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Models </a:t>
            </a:r>
            <a:r>
              <a:rPr lang="en-US" sz="2800" dirty="0"/>
              <a:t>of </a:t>
            </a:r>
            <a:r>
              <a:rPr lang="en-US" sz="2800" dirty="0" smtClean="0"/>
              <a:t>what</a:t>
            </a:r>
            <a:r>
              <a:rPr lang="en-GB" sz="2800" dirty="0" smtClean="0">
                <a:latin typeface="Arial"/>
              </a:rPr>
              <a:t>’</a:t>
            </a:r>
            <a:r>
              <a:rPr lang="en-US" sz="2800" dirty="0" smtClean="0"/>
              <a:t>s </a:t>
            </a:r>
            <a:r>
              <a:rPr lang="en-US" sz="2800" dirty="0"/>
              <a:t>likely to go wrong – perverse incentives, asymmetric information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Measurements of what is going wrong – patching cycle, malware, fraud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Recommendations – </a:t>
            </a:r>
            <a:r>
              <a:rPr lang="en-US" sz="2800" dirty="0"/>
              <a:t>what actors can likely do what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Policy </a:t>
            </a:r>
            <a:r>
              <a:rPr lang="en-US" sz="2800" dirty="0"/>
              <a:t>recommendations now being adopted in both the USA and </a:t>
            </a:r>
            <a:r>
              <a:rPr lang="en-US" sz="2800" dirty="0" smtClean="0"/>
              <a:t>Europe (but often twisted by lobbyists)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Extending  into behavioral economics, psychology</a:t>
            </a:r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623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– economics of surveillance?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458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Network effects brought us mass </a:t>
            </a:r>
            <a:r>
              <a:rPr lang="en-US" dirty="0" err="1" smtClean="0"/>
              <a:t>surveiilance</a:t>
            </a:r>
            <a:r>
              <a:rPr lang="en-US" dirty="0" smtClean="0"/>
              <a:t>!</a:t>
            </a:r>
          </a:p>
          <a:p>
            <a:r>
              <a:rPr lang="en-US" dirty="0" smtClean="0"/>
              <a:t>The concentration of the industry into a few large service firms (MS, G, Y, FB …) made the PRISM program foreseeable (except in its details)</a:t>
            </a:r>
          </a:p>
          <a:p>
            <a:r>
              <a:rPr lang="en-US" dirty="0" smtClean="0"/>
              <a:t>The concentration of the </a:t>
            </a:r>
            <a:r>
              <a:rPr lang="en-US" dirty="0" err="1" smtClean="0"/>
              <a:t>telecomms</a:t>
            </a:r>
            <a:r>
              <a:rPr lang="en-US" dirty="0" smtClean="0"/>
              <a:t> industry into a handful of large operators similarly made TEMPORA foreseeable (it was described by several journalists in its earlier form of ‘Echelon’)</a:t>
            </a:r>
          </a:p>
          <a:p>
            <a:r>
              <a:rPr lang="en-US" dirty="0" smtClean="0"/>
              <a:t>But that’s not all!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22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Information economics and </a:t>
            </a:r>
            <a:r>
              <a:rPr lang="en-US" sz="3600" dirty="0" err="1" smtClean="0"/>
              <a:t>defence</a:t>
            </a:r>
            <a:r>
              <a:rPr lang="en-US" sz="3600" dirty="0" smtClean="0"/>
              <a:t> (1)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 effects do matter in the </a:t>
            </a:r>
            <a:r>
              <a:rPr lang="en-US" dirty="0" err="1" smtClean="0"/>
              <a:t>defence</a:t>
            </a:r>
            <a:r>
              <a:rPr lang="en-US" dirty="0" smtClean="0"/>
              <a:t> / intelligence nexus!</a:t>
            </a:r>
          </a:p>
          <a:p>
            <a:r>
              <a:rPr lang="en-US" dirty="0" smtClean="0"/>
              <a:t>Neutrals like India prefer to join the biggest network</a:t>
            </a:r>
          </a:p>
          <a:p>
            <a:r>
              <a:rPr lang="en-US" dirty="0" err="1" smtClean="0"/>
              <a:t>Subnetworks</a:t>
            </a:r>
            <a:r>
              <a:rPr lang="en-US" dirty="0"/>
              <a:t> </a:t>
            </a:r>
            <a:r>
              <a:rPr lang="en-US" dirty="0" smtClean="0"/>
              <a:t>feed things in too</a:t>
            </a:r>
          </a:p>
          <a:p>
            <a:r>
              <a:rPr lang="en-US" dirty="0" smtClean="0"/>
              <a:t>OTOH, network effects entangle us with bad states which use the same surveillance platforms (see rows over exports to Syria)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347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Information economics and </a:t>
            </a:r>
            <a:r>
              <a:rPr lang="en-US" sz="3600" dirty="0" err="1"/>
              <a:t>defence</a:t>
            </a:r>
            <a:r>
              <a:rPr lang="en-US" sz="3600" dirty="0"/>
              <a:t> </a:t>
            </a:r>
            <a:r>
              <a:rPr lang="en-US" sz="3600" dirty="0" smtClean="0"/>
              <a:t>(2)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Medieval warfare was all run on marginal costs (40-60 days service for every peasant)</a:t>
            </a:r>
          </a:p>
          <a:p>
            <a:r>
              <a:rPr lang="en-US" dirty="0" smtClean="0"/>
              <a:t>WW1: sent millions of men to Germany</a:t>
            </a:r>
          </a:p>
          <a:p>
            <a:r>
              <a:rPr lang="en-US" dirty="0" smtClean="0"/>
              <a:t>WW2: fewer front-line troops, but lots of planes, tanks and other </a:t>
            </a:r>
            <a:r>
              <a:rPr lang="en-US" dirty="0" smtClean="0"/>
              <a:t>capital equipment</a:t>
            </a:r>
            <a:endParaRPr lang="en-US" dirty="0" smtClean="0"/>
          </a:p>
          <a:p>
            <a:r>
              <a:rPr lang="en-US" dirty="0" smtClean="0"/>
              <a:t>Now: to kill a foreign dictator you can use a single missile shot from a drone – </a:t>
            </a:r>
            <a:r>
              <a:rPr lang="en-US" dirty="0" smtClean="0"/>
              <a:t>because </a:t>
            </a:r>
            <a:r>
              <a:rPr lang="en-US" dirty="0" smtClean="0"/>
              <a:t>it’s backed by trillions of capital investment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310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Information economics and </a:t>
            </a:r>
            <a:r>
              <a:rPr lang="en-US" sz="3600" dirty="0" err="1"/>
              <a:t>defence</a:t>
            </a:r>
            <a:r>
              <a:rPr lang="en-US" sz="3600" dirty="0"/>
              <a:t> </a:t>
            </a:r>
            <a:r>
              <a:rPr lang="en-US" sz="3600" dirty="0" smtClean="0"/>
              <a:t>(3)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Complex technical lock-in games</a:t>
            </a:r>
          </a:p>
          <a:p>
            <a:r>
              <a:rPr lang="en-US" dirty="0" smtClean="0"/>
              <a:t>1980s: it was basically about ammunition and spares</a:t>
            </a:r>
          </a:p>
          <a:p>
            <a:r>
              <a:rPr lang="en-US" dirty="0" smtClean="0"/>
              <a:t>Now: are you using Cisco or Huawei?</a:t>
            </a:r>
          </a:p>
          <a:p>
            <a:r>
              <a:rPr lang="en-US" dirty="0" smtClean="0"/>
              <a:t>Very expensive try to build independent infrastructure for government networks</a:t>
            </a:r>
          </a:p>
          <a:p>
            <a:r>
              <a:rPr lang="en-US" dirty="0" smtClean="0"/>
              <a:t>Even so, shared code can lead to shared attacks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942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ntelligence network governance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Core is 5 eyes; expanding circles of others</a:t>
            </a:r>
          </a:p>
          <a:p>
            <a:r>
              <a:rPr lang="en-US" dirty="0" smtClean="0"/>
              <a:t>Governance: each agency could decide whether to </a:t>
            </a:r>
            <a:r>
              <a:rPr lang="en-US" dirty="0" err="1" smtClean="0"/>
              <a:t>minimise</a:t>
            </a:r>
            <a:r>
              <a:rPr lang="en-US" dirty="0" smtClean="0"/>
              <a:t> its citizens’ personal data</a:t>
            </a:r>
          </a:p>
          <a:p>
            <a:r>
              <a:rPr lang="en-US" dirty="0" smtClean="0"/>
              <a:t>Only Canada did so!</a:t>
            </a:r>
          </a:p>
          <a:p>
            <a:r>
              <a:rPr lang="en-US" dirty="0" smtClean="0"/>
              <a:t>So GCHQ is happy for the NSA to read my medical records, and the NSA is happy for GCHQ to read yours!</a:t>
            </a:r>
          </a:p>
          <a:p>
            <a:r>
              <a:rPr lang="en-US" dirty="0" smtClean="0"/>
              <a:t>The NSA was also quite happy for Aussies to read US attorney-client communications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95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Law enforcement </a:t>
            </a:r>
            <a:r>
              <a:rPr lang="en-US" dirty="0"/>
              <a:t>network governance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Various models from Interpol through mutual legal assistance treaties </a:t>
            </a:r>
          </a:p>
          <a:p>
            <a:r>
              <a:rPr lang="en-US" dirty="0" smtClean="0"/>
              <a:t>Very slow and cautious: requests vetted by both governments, often several agencies</a:t>
            </a:r>
          </a:p>
          <a:p>
            <a:r>
              <a:rPr lang="en-US" dirty="0" smtClean="0"/>
              <a:t>Much effort on accelerating the process, e.g. via personal links created from NCFTA training and exchange programs</a:t>
            </a:r>
          </a:p>
          <a:p>
            <a:r>
              <a:rPr lang="en-US" dirty="0"/>
              <a:t>I</a:t>
            </a:r>
            <a:r>
              <a:rPr lang="en-US" dirty="0" smtClean="0"/>
              <a:t>n theory,</a:t>
            </a:r>
            <a:r>
              <a:rPr lang="en-US" dirty="0" smtClean="0"/>
              <a:t> everything </a:t>
            </a:r>
            <a:r>
              <a:rPr lang="en-US" dirty="0" smtClean="0"/>
              <a:t>is filtered by lawyers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072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network or many?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Networks tend to merge: the Internet absorbs everything else</a:t>
            </a:r>
          </a:p>
          <a:p>
            <a:r>
              <a:rPr lang="en-US" dirty="0" smtClean="0"/>
              <a:t>Will the intelligence network and the law-enforcement network become one?</a:t>
            </a:r>
          </a:p>
          <a:p>
            <a:r>
              <a:rPr lang="en-US" dirty="0" smtClean="0"/>
              <a:t>Already intelligence resources are used for rapid solution of exceptional crimes</a:t>
            </a:r>
          </a:p>
          <a:p>
            <a:r>
              <a:rPr lang="en-US" dirty="0" smtClean="0"/>
              <a:t>UK: NTAC and the Communications Data Bill</a:t>
            </a:r>
          </a:p>
          <a:p>
            <a:r>
              <a:rPr lang="en-US" dirty="0" smtClean="0"/>
              <a:t>USA: PRISM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170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Governance and networks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PCAST report </a:t>
            </a:r>
            <a:r>
              <a:rPr lang="en-US" dirty="0" err="1" smtClean="0"/>
              <a:t>conceptualised</a:t>
            </a:r>
            <a:r>
              <a:rPr lang="en-US" dirty="0" smtClean="0"/>
              <a:t> ‘Big data’ as collectors v aggregators v users</a:t>
            </a:r>
          </a:p>
          <a:p>
            <a:r>
              <a:rPr lang="en-US" dirty="0" smtClean="0"/>
              <a:t>It argued that only the </a:t>
            </a:r>
            <a:r>
              <a:rPr lang="en-US" dirty="0"/>
              <a:t>u</a:t>
            </a:r>
            <a:r>
              <a:rPr lang="en-US" dirty="0" smtClean="0"/>
              <a:t>sers – the firms who buy ads – should be regulated</a:t>
            </a:r>
          </a:p>
          <a:p>
            <a:r>
              <a:rPr lang="en-US" dirty="0" smtClean="0"/>
              <a:t>Within a week, the European Court of Justice disagreed in the Gonzales case</a:t>
            </a:r>
          </a:p>
          <a:p>
            <a:r>
              <a:rPr lang="en-US" dirty="0" smtClean="0"/>
              <a:t>The aggregator can republish obscure facts, and also combine non-sensitive facts to make a sensitive one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254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Governance and networks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1788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With a converged intelligence network, user controls might mean</a:t>
            </a:r>
          </a:p>
          <a:p>
            <a:pPr lvl="1"/>
            <a:r>
              <a:rPr lang="en-US" dirty="0" smtClean="0"/>
              <a:t>NSA can use it all</a:t>
            </a:r>
          </a:p>
          <a:p>
            <a:pPr lvl="1"/>
            <a:r>
              <a:rPr lang="en-US" dirty="0" smtClean="0"/>
              <a:t>FBI can use X</a:t>
            </a:r>
          </a:p>
          <a:p>
            <a:pPr lvl="1"/>
            <a:r>
              <a:rPr lang="en-US" dirty="0" smtClean="0"/>
              <a:t>State police can use Z …</a:t>
            </a:r>
          </a:p>
          <a:p>
            <a:r>
              <a:rPr lang="en-US" dirty="0" smtClean="0"/>
              <a:t>What price separation of powers?</a:t>
            </a:r>
          </a:p>
          <a:p>
            <a:r>
              <a:rPr lang="en-US" dirty="0" smtClean="0"/>
              <a:t>What controls – legal or technical – are feasible for collection, and for aggregation?</a:t>
            </a:r>
          </a:p>
          <a:p>
            <a:r>
              <a:rPr lang="en-US" dirty="0" smtClean="0"/>
              <a:t>If code is law, then architecture is policy…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541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views of money and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34068"/>
          </a:xfrm>
        </p:spPr>
        <p:txBody>
          <a:bodyPr>
            <a:normAutofit/>
          </a:bodyPr>
          <a:lstStyle/>
          <a:p>
            <a:r>
              <a:rPr lang="en-US" dirty="0" smtClean="0"/>
              <a:t>The Bay Area view: money and power are all about network effects, which help you create a platform to which everyone else then adds value</a:t>
            </a:r>
          </a:p>
          <a:p>
            <a:r>
              <a:rPr lang="en-US" dirty="0" smtClean="0"/>
              <a:t>The Washington DC view: power is about having more tanks and aircraft carriers, which is founded on taxation capacity</a:t>
            </a:r>
          </a:p>
          <a:p>
            <a:r>
              <a:rPr lang="en-US" dirty="0" smtClean="0"/>
              <a:t>Almost no-one talks of network effects there, or </a:t>
            </a:r>
            <a:r>
              <a:rPr lang="en-US" smtClean="0"/>
              <a:t>among scholars </a:t>
            </a:r>
            <a:r>
              <a:rPr lang="en-US" dirty="0" smtClean="0"/>
              <a:t>of government!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07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IR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02469"/>
          </a:xfrm>
        </p:spPr>
        <p:txBody>
          <a:bodyPr>
            <a:normAutofit/>
          </a:bodyPr>
          <a:lstStyle/>
          <a:p>
            <a:r>
              <a:rPr lang="en-US" dirty="0" smtClean="0"/>
              <a:t>Realists (Thucydides, Machiavelli, Hobbes, Kissinger …) </a:t>
            </a:r>
            <a:r>
              <a:rPr lang="en-US" dirty="0" err="1" smtClean="0"/>
              <a:t>vs</a:t>
            </a:r>
            <a:r>
              <a:rPr lang="en-US" dirty="0" smtClean="0"/>
              <a:t> idealists / liberals (Kant, Wilson, </a:t>
            </a:r>
            <a:r>
              <a:rPr lang="en-US" dirty="0" err="1" smtClean="0"/>
              <a:t>Keohane</a:t>
            </a:r>
            <a:r>
              <a:rPr lang="en-US" dirty="0" smtClean="0"/>
              <a:t>, Clinton …) </a:t>
            </a:r>
          </a:p>
          <a:p>
            <a:r>
              <a:rPr lang="en-US" dirty="0" smtClean="0"/>
              <a:t>Not even the latter seem to have considered network effects (rare passing references only)</a:t>
            </a:r>
          </a:p>
          <a:p>
            <a:r>
              <a:rPr lang="en-US" dirty="0" smtClean="0"/>
              <a:t>Yet network effects surely add weight to the liberal side of the argument</a:t>
            </a:r>
          </a:p>
          <a:p>
            <a:r>
              <a:rPr lang="en-US" dirty="0" smtClean="0"/>
              <a:t>A realist interpretation of the surveillance world would have depressing implications 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9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long 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Britain’s value to the USA: we provide access to 30% of the Internet</a:t>
            </a:r>
          </a:p>
          <a:p>
            <a:r>
              <a:rPr lang="en-US" dirty="0" smtClean="0"/>
              <a:t>Thank you, Queen Victoria!</a:t>
            </a:r>
          </a:p>
          <a:p>
            <a:r>
              <a:rPr lang="en-US" dirty="0" smtClean="0"/>
              <a:t>If code is law, architecture is policy</a:t>
            </a:r>
          </a:p>
          <a:p>
            <a:r>
              <a:rPr lang="en-US" dirty="0" smtClean="0"/>
              <a:t>What are we embedding in the infrastructure, and how will it affect our descendants?</a:t>
            </a:r>
          </a:p>
          <a:p>
            <a:r>
              <a:rPr lang="en-US" dirty="0" smtClean="0"/>
              <a:t>Another reason to </a:t>
            </a:r>
            <a:r>
              <a:rPr lang="en-US" dirty="0" err="1" smtClean="0"/>
              <a:t>favour</a:t>
            </a:r>
            <a:r>
              <a:rPr lang="en-US" dirty="0" smtClean="0"/>
              <a:t> the liberal view of IR</a:t>
            </a:r>
          </a:p>
          <a:p>
            <a:r>
              <a:rPr lang="en-US" dirty="0" smtClean="0"/>
              <a:t>We need to solve the governance problem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688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network effects in 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Example 1: </a:t>
            </a:r>
            <a:r>
              <a:rPr lang="en-US" dirty="0"/>
              <a:t>the EU itself as a customs union, </a:t>
            </a:r>
            <a:r>
              <a:rPr lang="en-US" dirty="0" smtClean="0"/>
              <a:t>which imposes </a:t>
            </a:r>
            <a:r>
              <a:rPr lang="en-US" dirty="0"/>
              <a:t>its </a:t>
            </a:r>
            <a:r>
              <a:rPr lang="en-US" dirty="0" smtClean="0"/>
              <a:t>laws </a:t>
            </a:r>
            <a:r>
              <a:rPr lang="en-US" dirty="0"/>
              <a:t>de facto on </a:t>
            </a:r>
            <a:r>
              <a:rPr lang="en-US" dirty="0" err="1"/>
              <a:t>neighbouring</a:t>
            </a:r>
            <a:r>
              <a:rPr lang="en-US" dirty="0"/>
              <a:t> states (Norway, Iceland, Switzerland …) </a:t>
            </a:r>
          </a:p>
          <a:p>
            <a:r>
              <a:rPr lang="en-US" dirty="0"/>
              <a:t>Example </a:t>
            </a:r>
            <a:r>
              <a:rPr lang="en-US" dirty="0" smtClean="0"/>
              <a:t>2: </a:t>
            </a:r>
            <a:r>
              <a:rPr lang="en-US" dirty="0"/>
              <a:t>financial regulation – disproportionate leverage of US, UK</a:t>
            </a:r>
          </a:p>
          <a:p>
            <a:r>
              <a:rPr lang="en-US" dirty="0" smtClean="0"/>
              <a:t>Example 3: the EU smart meter </a:t>
            </a:r>
            <a:r>
              <a:rPr lang="en-US" dirty="0" err="1" smtClean="0"/>
              <a:t>programme</a:t>
            </a:r>
            <a:r>
              <a:rPr lang="en-US" dirty="0" smtClean="0"/>
              <a:t>, which aimed at energy efficiency, but was fragmented by national energy markets</a:t>
            </a:r>
          </a:p>
          <a:p>
            <a:r>
              <a:rPr lang="en-US" dirty="0" smtClean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22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5173114"/>
          </a:xfrm>
        </p:spPr>
        <p:txBody>
          <a:bodyPr>
            <a:normAutofit/>
          </a:bodyPr>
          <a:lstStyle/>
          <a:p>
            <a:r>
              <a:rPr lang="en-US" dirty="0" smtClean="0"/>
              <a:t>The SF-DC gap is not just whether Snowden’s a whistleblower or a traitor! The economic models are almost totally different</a:t>
            </a:r>
          </a:p>
          <a:p>
            <a:r>
              <a:rPr lang="en-US" smtClean="0"/>
              <a:t>Yet models </a:t>
            </a:r>
            <a:r>
              <a:rPr lang="en-US" dirty="0" smtClean="0"/>
              <a:t>of the economics of security and privacy that were pioneered at Berkeley a dozen years ago can apply here too</a:t>
            </a:r>
          </a:p>
          <a:p>
            <a:r>
              <a:rPr lang="en-US" dirty="0" smtClean="0"/>
              <a:t>The implications range from international relations to the separation of powers and the rule of law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819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this changing?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1980s: a non-aligned country like India is a democracy, but buys its jet fighters from Russia because they’re cheaper</a:t>
            </a:r>
          </a:p>
          <a:p>
            <a:r>
              <a:rPr lang="en-US" dirty="0" smtClean="0"/>
              <a:t>2000s: Snowden tells us that India shares intelligence with the NSA rather than the FSB, as the NSA’s network is bigger</a:t>
            </a:r>
          </a:p>
          <a:p>
            <a:r>
              <a:rPr lang="en-US" dirty="0" smtClean="0"/>
              <a:t>The “five eyes” is maybe 15 eyes, or 35 eyes, or 65 eyes 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830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 smtClean="0"/>
              <a:t>Information economics </a:t>
            </a:r>
            <a:r>
              <a:rPr kumimoji="1" lang="en-US" altLang="ko-KR" dirty="0"/>
              <a:t>(1)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kumimoji="1" lang="en-US" altLang="ko-KR" dirty="0"/>
              <a:t>The first </a:t>
            </a:r>
            <a:r>
              <a:rPr kumimoji="1" lang="en-US" altLang="ko-KR" dirty="0" smtClean="0"/>
              <a:t>characteristic </a:t>
            </a:r>
            <a:r>
              <a:rPr kumimoji="1" lang="en-US" altLang="ko-KR" dirty="0"/>
              <a:t>of many IT product and service markets is network effects</a:t>
            </a:r>
          </a:p>
          <a:p>
            <a:pPr>
              <a:lnSpc>
                <a:spcPct val="90000"/>
              </a:lnSpc>
            </a:pPr>
            <a:r>
              <a:rPr kumimoji="1" lang="en-US" altLang="ko-KR" dirty="0"/>
              <a:t>Metcalfe’s law – the value of a network is the square of the number of users</a:t>
            </a:r>
          </a:p>
          <a:p>
            <a:pPr>
              <a:lnSpc>
                <a:spcPct val="90000"/>
              </a:lnSpc>
            </a:pPr>
            <a:r>
              <a:rPr kumimoji="1" lang="en-US" altLang="ko-KR" dirty="0"/>
              <a:t>Real networks – phones, fax, </a:t>
            </a:r>
            <a:r>
              <a:rPr kumimoji="1" lang="en-US" altLang="ko-KR" dirty="0" smtClean="0"/>
              <a:t>email, Facebook, Visa/</a:t>
            </a:r>
            <a:r>
              <a:rPr kumimoji="1" lang="en-US" altLang="ko-KR" dirty="0" err="1" smtClean="0"/>
              <a:t>Mastercard</a:t>
            </a:r>
            <a:endParaRPr kumimoji="1" lang="en-US" altLang="ko-KR" dirty="0"/>
          </a:p>
          <a:p>
            <a:pPr>
              <a:lnSpc>
                <a:spcPct val="90000"/>
              </a:lnSpc>
            </a:pPr>
            <a:r>
              <a:rPr kumimoji="1" lang="en-US" altLang="ko-KR" dirty="0"/>
              <a:t>Virtual networks – PC </a:t>
            </a:r>
            <a:r>
              <a:rPr kumimoji="1" lang="en-US" altLang="ko-KR" dirty="0" smtClean="0"/>
              <a:t>versus Mac, Visa/MC</a:t>
            </a:r>
          </a:p>
          <a:p>
            <a:pPr>
              <a:lnSpc>
                <a:spcPct val="90000"/>
              </a:lnSpc>
            </a:pPr>
            <a:r>
              <a:rPr kumimoji="1" lang="en-US" altLang="ko-KR" dirty="0" smtClean="0"/>
              <a:t>Network </a:t>
            </a:r>
            <a:r>
              <a:rPr kumimoji="1" lang="en-US" altLang="ko-KR" dirty="0"/>
              <a:t>effects tend to lead to dominant-firm markets where the winner takes all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34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 smtClean="0"/>
              <a:t>Information </a:t>
            </a:r>
            <a:r>
              <a:rPr kumimoji="1" lang="en-US" altLang="ko-KR" dirty="0" smtClean="0"/>
              <a:t>economics (2) </a:t>
            </a:r>
            <a:endParaRPr kumimoji="1" lang="en-US" altLang="ko-KR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kumimoji="1" lang="en-US" altLang="ko-KR" dirty="0"/>
              <a:t>Second common feature of IT product and service markets is high fixed costs and low marginal costs</a:t>
            </a:r>
          </a:p>
          <a:p>
            <a:pPr>
              <a:lnSpc>
                <a:spcPct val="90000"/>
              </a:lnSpc>
            </a:pPr>
            <a:r>
              <a:rPr kumimoji="1" lang="en-US" altLang="ko-KR" dirty="0"/>
              <a:t>Competition can drive down prices to marginal cost of production</a:t>
            </a:r>
          </a:p>
          <a:p>
            <a:pPr>
              <a:lnSpc>
                <a:spcPct val="90000"/>
              </a:lnSpc>
            </a:pPr>
            <a:r>
              <a:rPr kumimoji="1" lang="en-US" altLang="ko-KR" dirty="0"/>
              <a:t>This can make it hard to recover capital investment, unless stopped by patent, brand, </a:t>
            </a:r>
            <a:r>
              <a:rPr kumimoji="1" lang="en-US" altLang="ko-KR" dirty="0" smtClean="0"/>
              <a:t>network effects </a:t>
            </a:r>
            <a:r>
              <a:rPr kumimoji="1" lang="en-US" altLang="ko-KR" dirty="0"/>
              <a:t>…</a:t>
            </a:r>
          </a:p>
          <a:p>
            <a:pPr>
              <a:lnSpc>
                <a:spcPct val="90000"/>
              </a:lnSpc>
            </a:pPr>
            <a:r>
              <a:rPr kumimoji="1" lang="en-US" altLang="ko-KR" dirty="0"/>
              <a:t>These effects can also lead to </a:t>
            </a:r>
            <a:r>
              <a:rPr kumimoji="1" lang="en-US" altLang="ko-KR" dirty="0" smtClean="0"/>
              <a:t>market power</a:t>
            </a:r>
            <a:endParaRPr kumimoji="1" lang="en-US" altLang="ko-KR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21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 smtClean="0"/>
              <a:t>Information </a:t>
            </a:r>
            <a:r>
              <a:rPr kumimoji="1" lang="en-US" altLang="ko-KR" dirty="0"/>
              <a:t>e</a:t>
            </a:r>
            <a:r>
              <a:rPr kumimoji="1" lang="en-US" altLang="ko-KR" dirty="0" smtClean="0"/>
              <a:t>conomics </a:t>
            </a:r>
            <a:r>
              <a:rPr kumimoji="1" lang="en-US" altLang="ko-KR" dirty="0"/>
              <a:t>(3)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kumimoji="1" lang="en-US" altLang="ko-KR" dirty="0"/>
              <a:t>Third common feature of IT markets is that switching </a:t>
            </a:r>
            <a:r>
              <a:rPr kumimoji="1" lang="en-US" altLang="ko-KR" dirty="0" smtClean="0"/>
              <a:t>is </a:t>
            </a:r>
            <a:r>
              <a:rPr kumimoji="1" lang="en-US" altLang="ko-KR" dirty="0"/>
              <a:t>expensive</a:t>
            </a:r>
          </a:p>
          <a:p>
            <a:pPr>
              <a:lnSpc>
                <a:spcPct val="90000"/>
              </a:lnSpc>
            </a:pPr>
            <a:r>
              <a:rPr kumimoji="1" lang="en-US" altLang="ko-KR" dirty="0"/>
              <a:t>E.g. switching from Windows to Linux means retraining staff, rewriting apps</a:t>
            </a:r>
          </a:p>
          <a:p>
            <a:pPr>
              <a:lnSpc>
                <a:spcPct val="90000"/>
              </a:lnSpc>
            </a:pPr>
            <a:r>
              <a:rPr kumimoji="1" lang="en-US" altLang="ko-KR" dirty="0"/>
              <a:t>And once you have $3000 worth of songs on a $300 iPod, you’re locked into </a:t>
            </a:r>
            <a:r>
              <a:rPr kumimoji="1" lang="en-US" altLang="ko-KR" dirty="0" smtClean="0"/>
              <a:t>iPods </a:t>
            </a:r>
            <a:r>
              <a:rPr kumimoji="1" lang="en-US" altLang="ko-KR" dirty="0" err="1" smtClean="0"/>
              <a:t>etc</a:t>
            </a:r>
            <a:endParaRPr kumimoji="1" lang="en-US" altLang="ko-KR" dirty="0"/>
          </a:p>
          <a:p>
            <a:pPr>
              <a:lnSpc>
                <a:spcPct val="90000"/>
              </a:lnSpc>
            </a:pPr>
            <a:r>
              <a:rPr kumimoji="1" lang="en-US" altLang="ko-KR" dirty="0" smtClean="0"/>
              <a:t>Shapiro-Varian observation: </a:t>
            </a:r>
            <a:r>
              <a:rPr kumimoji="1" lang="en-US" altLang="ko-KR" dirty="0"/>
              <a:t>the net present value of a software company is the total switching </a:t>
            </a:r>
            <a:r>
              <a:rPr kumimoji="1" lang="en-US" altLang="ko-KR" dirty="0" smtClean="0"/>
              <a:t>costs</a:t>
            </a:r>
            <a:endParaRPr kumimoji="1" lang="en-US" altLang="ko-KR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13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Economics of (information)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of </a:t>
            </a:r>
            <a:r>
              <a:rPr lang="en-US" dirty="0" smtClean="0"/>
              <a:t> network effects, low marginal costs and technical lock-in makes dominant-firm market structures more likely </a:t>
            </a:r>
          </a:p>
          <a:p>
            <a:r>
              <a:rPr lang="en-US" dirty="0"/>
              <a:t>T</a:t>
            </a:r>
            <a:r>
              <a:rPr lang="en-US" dirty="0" smtClean="0"/>
              <a:t>ogether, they make them much more likely</a:t>
            </a:r>
          </a:p>
          <a:p>
            <a:r>
              <a:rPr lang="en-US" dirty="0" smtClean="0"/>
              <a:t>They also explain many security and privacy failures</a:t>
            </a:r>
          </a:p>
          <a:p>
            <a:r>
              <a:rPr lang="en-US" dirty="0" smtClean="0"/>
              <a:t>First, market races</a:t>
            </a:r>
            <a:r>
              <a:rPr lang="en-US" dirty="0" smtClean="0"/>
              <a:t> </a:t>
            </a:r>
            <a:r>
              <a:rPr lang="en-US" dirty="0"/>
              <a:t>lead </a:t>
            </a:r>
            <a:r>
              <a:rPr lang="en-US" dirty="0" smtClean="0"/>
              <a:t>to </a:t>
            </a:r>
            <a:r>
              <a:rPr lang="en-US" dirty="0"/>
              <a:t>“Ship it Tuesday and get it right by version 3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693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Security economics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3126"/>
          </a:xfrm>
        </p:spPr>
        <p:txBody>
          <a:bodyPr>
            <a:norm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a market race, you open your system to appeal to </a:t>
            </a:r>
            <a:r>
              <a:rPr lang="en-US" dirty="0" err="1" smtClean="0"/>
              <a:t>complementers</a:t>
            </a:r>
            <a:r>
              <a:rPr lang="en-US" dirty="0" smtClean="0"/>
              <a:t> such as app writers</a:t>
            </a:r>
          </a:p>
          <a:p>
            <a:r>
              <a:rPr lang="en-US" dirty="0" smtClean="0"/>
              <a:t>Once you’ve won, you lock it down to extract rents</a:t>
            </a:r>
          </a:p>
          <a:p>
            <a:r>
              <a:rPr lang="en-US" dirty="0" smtClean="0"/>
              <a:t>In one market after another – mainframes, PCs, routers, phones, social network systems – security is added later</a:t>
            </a:r>
          </a:p>
          <a:p>
            <a:r>
              <a:rPr lang="en-US" dirty="0" smtClean="0"/>
              <a:t>Its design ends up aligned with the platform’s interests at least as much as the users’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069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conomics of 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Also a Berkeley thing (Alessandro </a:t>
            </a:r>
            <a:r>
              <a:rPr lang="en-US" dirty="0" err="1" smtClean="0"/>
              <a:t>Acquisti</a:t>
            </a:r>
            <a:r>
              <a:rPr lang="en-US" dirty="0" smtClean="0"/>
              <a:t>, Jens </a:t>
            </a:r>
            <a:r>
              <a:rPr lang="en-US" dirty="0" err="1" smtClean="0"/>
              <a:t>Grossklags</a:t>
            </a:r>
            <a:r>
              <a:rPr lang="en-US" dirty="0" smtClean="0"/>
              <a:t>, Hal Varian …)</a:t>
            </a:r>
          </a:p>
          <a:p>
            <a:r>
              <a:rPr lang="en-US" dirty="0" smtClean="0"/>
              <a:t>Privacy suffers from the same problems as security, and more</a:t>
            </a:r>
          </a:p>
          <a:p>
            <a:r>
              <a:rPr lang="en-US" dirty="0" smtClean="0"/>
              <a:t>Asymmetric information: users don’t know much about what gets done with their data</a:t>
            </a:r>
          </a:p>
          <a:p>
            <a:r>
              <a:rPr lang="en-US" dirty="0" smtClean="0"/>
              <a:t>Hyperbolic discounting: many users don’t care about long-term effects of disclosure</a:t>
            </a:r>
          </a:p>
          <a:p>
            <a:r>
              <a:rPr lang="en-US" dirty="0" smtClean="0"/>
              <a:t>People say they want privacy but act otherwise (privacy startups tend to go bust)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Berkeley Law School Oct 6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821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7244157</TotalTime>
  <Words>1611</Words>
  <Application>Microsoft Macintosh PowerPoint</Application>
  <PresentationFormat>On-screen Show (4:3)</PresentationFormat>
  <Paragraphs>145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Privacy versus government surveillance – where network effects meet public choice</vt:lpstr>
      <vt:lpstr>Two views of money and power</vt:lpstr>
      <vt:lpstr>Is this changing?</vt:lpstr>
      <vt:lpstr>Information economics (1)</vt:lpstr>
      <vt:lpstr>Information economics (2) </vt:lpstr>
      <vt:lpstr>Information economics (3)</vt:lpstr>
      <vt:lpstr>Economics of (information) security</vt:lpstr>
      <vt:lpstr>Security economics (2)</vt:lpstr>
      <vt:lpstr>Economics of privacy</vt:lpstr>
      <vt:lpstr>Information security economics</vt:lpstr>
      <vt:lpstr>Next – economics of surveillance?</vt:lpstr>
      <vt:lpstr>Information economics and defence (1)</vt:lpstr>
      <vt:lpstr>Information economics and defence (2)</vt:lpstr>
      <vt:lpstr>Information economics and defence (3)</vt:lpstr>
      <vt:lpstr>Intelligence network governance</vt:lpstr>
      <vt:lpstr>Law enforcement network governance</vt:lpstr>
      <vt:lpstr>One network or many?</vt:lpstr>
      <vt:lpstr>Governance and networks </vt:lpstr>
      <vt:lpstr>Governance and networks (2)</vt:lpstr>
      <vt:lpstr>The IR Community</vt:lpstr>
      <vt:lpstr>The long term</vt:lpstr>
      <vt:lpstr>More network effects in government</vt:lpstr>
      <vt:lpstr>Conclusions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Privacy versus government surveillance – where network effects meet public choice</dc:title>
  <dc:creator>Office 2004 Test Drive User</dc:creator>
  <cp:lastModifiedBy>Office 2004 Test Drive User</cp:lastModifiedBy>
  <cp:revision>43</cp:revision>
  <dcterms:created xsi:type="dcterms:W3CDTF">2014-04-05T13:15:08Z</dcterms:created>
  <dcterms:modified xsi:type="dcterms:W3CDTF">2014-10-07T03:57:14Z</dcterms:modified>
</cp:coreProperties>
</file>