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84" r:id="rId2"/>
    <p:sldId id="269" r:id="rId3"/>
    <p:sldId id="258" r:id="rId4"/>
    <p:sldId id="260" r:id="rId5"/>
    <p:sldId id="261" r:id="rId6"/>
    <p:sldId id="262" r:id="rId7"/>
    <p:sldId id="263" r:id="rId8"/>
    <p:sldId id="266" r:id="rId9"/>
    <p:sldId id="267" r:id="rId10"/>
    <p:sldId id="271" r:id="rId11"/>
    <p:sldId id="277" r:id="rId12"/>
    <p:sldId id="278" r:id="rId13"/>
    <p:sldId id="281" r:id="rId14"/>
    <p:sldId id="282" r:id="rId15"/>
    <p:sldId id="283" r:id="rId16"/>
    <p:sldId id="286" r:id="rId17"/>
    <p:sldId id="287" r:id="rId18"/>
    <p:sldId id="273" r:id="rId19"/>
    <p:sldId id="285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-102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B74E7-DEAF-4E4A-B8DB-5D67059914CC}" type="datetimeFigureOut">
              <a:rPr lang="en-US" smtClean="0"/>
              <a:t>24/04/2013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1BE6AE-4C31-8244-8522-21935370F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07931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FB4CB8-FA82-C24D-B06B-6FC844B9FCDF}" type="datetimeFigureOut">
              <a:rPr lang="en-US" smtClean="0"/>
              <a:t>24/04/2013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D8FC8-9DB3-8A4A-9670-5BFE3A900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76637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London, April 24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46ACC-D2D7-9B49-A41D-78FCBB67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18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London, April 24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46ACC-D2D7-9B49-A41D-78FCBB67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197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London, April 24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46ACC-D2D7-9B49-A41D-78FCBB67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89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London, April 24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46ACC-D2D7-9B49-A41D-78FCBB67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282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London, April 24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46ACC-D2D7-9B49-A41D-78FCBB67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000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London, April 24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46ACC-D2D7-9B49-A41D-78FCBB67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347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London, April 24 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46ACC-D2D7-9B49-A41D-78FCBB67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908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London, April 24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46ACC-D2D7-9B49-A41D-78FCBB67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225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London, April 24 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46ACC-D2D7-9B49-A41D-78FCBB67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315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London, April 24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46ACC-D2D7-9B49-A41D-78FCBB67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490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London, April 24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46ACC-D2D7-9B49-A41D-78FCBB67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502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London, April 24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46ACC-D2D7-9B49-A41D-78FCBB67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148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Online patient records –</a:t>
            </a:r>
            <a:br>
              <a:rPr lang="en-US" dirty="0" smtClean="0"/>
            </a:br>
            <a:r>
              <a:rPr lang="en-US" dirty="0" smtClean="0"/>
              <a:t>safety and privacy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Ross Anderson</a:t>
            </a:r>
          </a:p>
          <a:p>
            <a:r>
              <a:rPr lang="en-US" dirty="0" smtClean="0"/>
              <a:t>Cambridge University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London, April 24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995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Advocating </a:t>
            </a:r>
            <a:r>
              <a:rPr lang="en-US" dirty="0" err="1" smtClean="0">
                <a:cs typeface="+mj-cs"/>
              </a:rPr>
              <a:t>anonymisation</a:t>
            </a:r>
            <a:endParaRPr lang="en-US" dirty="0" smtClean="0">
              <a:cs typeface="+mj-cs"/>
            </a:endParaRPr>
          </a:p>
        </p:txBody>
      </p:sp>
      <p:pic>
        <p:nvPicPr>
          <p:cNvPr id="4" name="Content Placeholder 3" descr="ddddd_1733885c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130" r="-9130"/>
          <a:stretch>
            <a:fillRect/>
          </a:stretch>
        </p:blipFill>
        <p:spPr>
          <a:xfrm>
            <a:off x="611188" y="1916113"/>
            <a:ext cx="7772400" cy="4114800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London, April 24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909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Inference Control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Also known as </a:t>
            </a:r>
            <a:r>
              <a:rPr lang="en-GB" sz="2800" dirty="0" smtClean="0">
                <a:latin typeface="Arial"/>
                <a:cs typeface="+mn-cs"/>
              </a:rPr>
              <a:t>‘</a:t>
            </a:r>
            <a:r>
              <a:rPr lang="en-US" sz="2800" dirty="0" smtClean="0">
                <a:cs typeface="+mn-cs"/>
              </a:rPr>
              <a:t>statistical security</a:t>
            </a:r>
            <a:r>
              <a:rPr lang="en-GB" sz="2800" dirty="0" smtClean="0">
                <a:latin typeface="Arial"/>
                <a:cs typeface="+mn-cs"/>
              </a:rPr>
              <a:t>’</a:t>
            </a:r>
            <a:r>
              <a:rPr lang="en-US" sz="2800" dirty="0" smtClean="0">
                <a:cs typeface="+mn-cs"/>
              </a:rPr>
              <a:t> or </a:t>
            </a:r>
            <a:r>
              <a:rPr lang="en-GB" sz="2800" dirty="0" smtClean="0">
                <a:latin typeface="Arial"/>
                <a:cs typeface="+mn-cs"/>
              </a:rPr>
              <a:t>‘</a:t>
            </a:r>
            <a:r>
              <a:rPr lang="en-US" sz="2800" dirty="0" smtClean="0">
                <a:cs typeface="+mn-cs"/>
              </a:rPr>
              <a:t>statistical disclosure control</a:t>
            </a:r>
            <a:r>
              <a:rPr lang="en-GB" sz="2800" dirty="0" smtClean="0">
                <a:latin typeface="Arial"/>
                <a:cs typeface="+mn-cs"/>
              </a:rPr>
              <a:t>’</a:t>
            </a:r>
            <a:endParaRPr lang="en-US" sz="2800" dirty="0" smtClean="0">
              <a:cs typeface="+mn-cs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Started about 1980 with US census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Before then</a:t>
            </a:r>
            <a:r>
              <a:rPr lang="en-US" sz="2800" dirty="0" smtClean="0">
                <a:cs typeface="+mn-cs"/>
              </a:rPr>
              <a:t> only totals &amp; samples had been published, e.g. population and income per ward, plus one record out of 1000 with identifiers removed manually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Move to online database system changed the game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Dorothy Denning bet her boss at the US census that she could work out his salary – and won!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London, April 24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364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Inference Control (2)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Query set size controls are very common. E.g. in New Zealand a medical-records query must be answered from at least six records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Problem: tracker attacks. Find a set of queries that reveal the target. </a:t>
            </a:r>
            <a:r>
              <a:rPr lang="en-US" sz="2800" dirty="0" err="1" smtClean="0">
                <a:cs typeface="+mn-cs"/>
              </a:rPr>
              <a:t>E.g</a:t>
            </a:r>
            <a:r>
              <a:rPr lang="en-US" sz="2800" dirty="0" smtClean="0">
                <a:cs typeface="+mn-cs"/>
              </a:rPr>
              <a:t> for our female prof</a:t>
            </a:r>
            <a:r>
              <a:rPr lang="en-GB" sz="2800" dirty="0" smtClean="0">
                <a:latin typeface="Arial"/>
                <a:cs typeface="+mn-cs"/>
              </a:rPr>
              <a:t>’</a:t>
            </a:r>
            <a:r>
              <a:rPr lang="en-US" sz="2800" dirty="0" smtClean="0">
                <a:cs typeface="+mn-cs"/>
              </a:rPr>
              <a:t>s salary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GB" sz="2400" dirty="0" smtClean="0">
                <a:latin typeface="Arial"/>
              </a:rPr>
              <a:t>‘</a:t>
            </a:r>
            <a:r>
              <a:rPr lang="en-US" sz="2400" dirty="0" smtClean="0"/>
              <a:t>Average salary professors</a:t>
            </a:r>
            <a:r>
              <a:rPr lang="en-GB" sz="2400" dirty="0" smtClean="0">
                <a:latin typeface="Arial"/>
              </a:rPr>
              <a:t>’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GB" sz="2400" dirty="0" smtClean="0">
                <a:latin typeface="Arial"/>
              </a:rPr>
              <a:t>‘</a:t>
            </a:r>
            <a:r>
              <a:rPr lang="en-US" sz="2400" dirty="0" smtClean="0"/>
              <a:t>Average salary male professors</a:t>
            </a:r>
            <a:r>
              <a:rPr lang="en-GB" sz="2400" dirty="0" smtClean="0">
                <a:latin typeface="Arial"/>
              </a:rPr>
              <a:t>’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Or even these figures for all </a:t>
            </a:r>
            <a:r>
              <a:rPr lang="en-GB" sz="2800" dirty="0" smtClean="0">
                <a:latin typeface="Arial"/>
                <a:cs typeface="+mn-cs"/>
              </a:rPr>
              <a:t>‘</a:t>
            </a:r>
            <a:r>
              <a:rPr lang="en-US" sz="2800" dirty="0" smtClean="0">
                <a:cs typeface="+mn-cs"/>
              </a:rPr>
              <a:t>non-professors</a:t>
            </a:r>
            <a:r>
              <a:rPr lang="en-GB" sz="2800" dirty="0" smtClean="0">
                <a:latin typeface="Arial"/>
                <a:cs typeface="+mn-cs"/>
              </a:rPr>
              <a:t>’</a:t>
            </a:r>
            <a:r>
              <a:rPr lang="en-US" sz="2800" dirty="0" smtClean="0">
                <a:cs typeface="+mn-cs"/>
              </a:rPr>
              <a:t>!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On reasonable assumptions, trackers exist for almost all sensitive statistics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London, April 24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49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Inference Control (3)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01725"/>
            <a:ext cx="7772400" cy="1551075"/>
          </a:xfrm>
        </p:spPr>
        <p:txBody>
          <a:bodyPr/>
          <a:lstStyle/>
          <a:p>
            <a:pPr>
              <a:defRPr/>
            </a:pPr>
            <a:r>
              <a:rPr lang="en-US" sz="2400" dirty="0" smtClean="0">
                <a:cs typeface="+mn-cs"/>
              </a:rPr>
              <a:t>Contextual knowledge is really hard to deal with! For example in the</a:t>
            </a:r>
            <a:r>
              <a:rPr lang="en-US" sz="2400" dirty="0" smtClean="0"/>
              <a:t> </a:t>
            </a:r>
            <a:r>
              <a:rPr lang="en-US" sz="2400" dirty="0"/>
              <a:t>key UK law </a:t>
            </a:r>
            <a:r>
              <a:rPr lang="en-US" sz="2400" dirty="0" smtClean="0"/>
              <a:t>case,</a:t>
            </a:r>
            <a:r>
              <a:rPr lang="en-US" sz="2400" dirty="0" smtClean="0">
                <a:cs typeface="+mn-cs"/>
              </a:rPr>
              <a:t> Source Informatics (</a:t>
            </a:r>
            <a:r>
              <a:rPr lang="en-US" sz="2400" dirty="0" err="1" smtClean="0">
                <a:cs typeface="+mn-cs"/>
              </a:rPr>
              <a:t>sanitised</a:t>
            </a:r>
            <a:r>
              <a:rPr lang="en-US" sz="2400" dirty="0" smtClean="0">
                <a:cs typeface="+mn-cs"/>
              </a:rPr>
              <a:t> prescribing data):</a:t>
            </a:r>
            <a:endParaRPr lang="en-US" dirty="0" smtClean="0">
              <a:cs typeface="+mn-cs"/>
            </a:endParaRPr>
          </a:p>
        </p:txBody>
      </p:sp>
      <p:graphicFrame>
        <p:nvGraphicFramePr>
          <p:cNvPr id="102454" name="Group 54"/>
          <p:cNvGraphicFramePr>
            <a:graphicFrameLocks noGrp="1"/>
          </p:cNvGraphicFramePr>
          <p:nvPr/>
        </p:nvGraphicFramePr>
        <p:xfrm>
          <a:off x="1143000" y="3505200"/>
          <a:ext cx="6934200" cy="2438400"/>
        </p:xfrm>
        <a:graphic>
          <a:graphicData uri="http://schemas.openxmlformats.org/drawingml/2006/table">
            <a:tbl>
              <a:tblPr/>
              <a:tblGrid>
                <a:gridCol w="1676400"/>
                <a:gridCol w="1371600"/>
                <a:gridCol w="1295400"/>
                <a:gridCol w="1295400"/>
                <a:gridCol w="1295400"/>
              </a:tblGrid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Week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Week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Week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Week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0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Doctor 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     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     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     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     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Doctor 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    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     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     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     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Doctor 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     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     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     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     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London, April 24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916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Inference Control (4)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Perturbation – add random noise (e.g. to mask small values)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Trimming – to remove outliers (the one HIV positive patient in </a:t>
            </a:r>
            <a:r>
              <a:rPr lang="en-US" sz="2800" dirty="0" err="1" smtClean="0">
                <a:cs typeface="+mn-cs"/>
              </a:rPr>
              <a:t>Chichester</a:t>
            </a:r>
            <a:r>
              <a:rPr lang="en-US" sz="2800" dirty="0" smtClean="0">
                <a:cs typeface="+mn-cs"/>
              </a:rPr>
              <a:t> in 1995)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We can also use different scales: practice figures for coronary artery disease, national figures for liver transplants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Random sampling – answer each query with respect to a subset of records, maybe chosen by hashing the query with a secret key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London, April 24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570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Inference Control (5)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9612"/>
            <a:ext cx="7772400" cy="47949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Modern theory: differential privacy (pessimistic)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Practical problem in medical databases: context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sz="2800" dirty="0" smtClean="0">
                <a:latin typeface="Arial"/>
                <a:cs typeface="+mn-cs"/>
              </a:rPr>
              <a:t>‘</a:t>
            </a:r>
            <a:r>
              <a:rPr lang="en-US" sz="2800" dirty="0" smtClean="0">
                <a:cs typeface="+mn-cs"/>
              </a:rPr>
              <a:t>Show me all 42-yo women with 9-yo daughters where both have psoriasis</a:t>
            </a:r>
            <a:r>
              <a:rPr lang="en-GB" sz="2800" dirty="0" smtClean="0">
                <a:latin typeface="Arial"/>
                <a:cs typeface="+mn-cs"/>
              </a:rPr>
              <a:t>’</a:t>
            </a:r>
            <a:endParaRPr lang="en-US" sz="2800" dirty="0" smtClean="0">
              <a:cs typeface="+mn-cs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If you link episodes into longitudinal records, most patients can be re-identified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Add demographic, family data: worse still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Active attacks: worse still (Iceland example)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Social-network stuff: worse still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Paul Ohm’s paper has alerted lawyers at last!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London, April 24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6656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problem – rogue officials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Cameron promised our records would be </a:t>
            </a:r>
            <a:r>
              <a:rPr lang="en-US" dirty="0" err="1" smtClean="0"/>
              <a:t>anonymised</a:t>
            </a:r>
            <a:r>
              <a:rPr lang="en-US" dirty="0" smtClean="0"/>
              <a:t>, and we’d have an opt out</a:t>
            </a:r>
          </a:p>
          <a:p>
            <a:r>
              <a:rPr lang="en-US" dirty="0" smtClean="0"/>
              <a:t>The opt-out is like Facebook: the defaults are wrong, the privacy mechanisms are obscure, and they get changed whenever a lot of people learn to use them</a:t>
            </a:r>
          </a:p>
          <a:p>
            <a:r>
              <a:rPr lang="en-US" dirty="0" smtClean="0"/>
              <a:t>Should not Kelsey follow Cameron’s stated policy of allowing an opt-out?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London, April 24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318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Transparency</a:t>
            </a:r>
          </a:p>
        </p:txBody>
      </p:sp>
      <p:pic>
        <p:nvPicPr>
          <p:cNvPr id="6" name="Content Placeholder 5" descr="AoNi6t8CMAAn_3b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9" t="15378" r="169" b="45080"/>
          <a:stretch/>
        </p:blipFill>
        <p:spPr/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London, April 24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630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The Coming Policy Tussle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cs typeface="+mn-cs"/>
              </a:rPr>
              <a:t>UK Data Protection Act 1998 failed to incorporate recital 26 of the Directive</a:t>
            </a:r>
          </a:p>
          <a:p>
            <a:pPr lvl="1">
              <a:defRPr/>
            </a:pPr>
            <a:r>
              <a:rPr lang="en-US" sz="2400" dirty="0" smtClean="0">
                <a:cs typeface="+mn-cs"/>
              </a:rPr>
              <a:t>Definition of ‘personal data’ was too narrow</a:t>
            </a:r>
          </a:p>
          <a:p>
            <a:pPr lvl="1">
              <a:defRPr/>
            </a:pPr>
            <a:r>
              <a:rPr lang="en-US" sz="2400" dirty="0" smtClean="0">
                <a:cs typeface="+mn-cs"/>
              </a:rPr>
              <a:t>Created loophole for UK firms, government departments to use ‘pseudo </a:t>
            </a:r>
            <a:r>
              <a:rPr lang="en-US" sz="2400" dirty="0" err="1" smtClean="0">
                <a:cs typeface="+mn-cs"/>
              </a:rPr>
              <a:t>anonymised</a:t>
            </a:r>
            <a:r>
              <a:rPr lang="en-US" sz="2400" dirty="0" smtClean="0">
                <a:cs typeface="+mn-cs"/>
              </a:rPr>
              <a:t>’ data</a:t>
            </a:r>
          </a:p>
          <a:p>
            <a:pPr eaLnBrk="1" hangingPunct="1">
              <a:defRPr/>
            </a:pPr>
            <a:r>
              <a:rPr lang="en-US" sz="2800" dirty="0" smtClean="0"/>
              <a:t>We hoped the</a:t>
            </a:r>
            <a:r>
              <a:rPr lang="en-US" sz="2800" dirty="0" smtClean="0">
                <a:cs typeface="+mn-cs"/>
              </a:rPr>
              <a:t> new DP Regulation would fix this</a:t>
            </a:r>
          </a:p>
          <a:p>
            <a:pPr eaLnBrk="1" hangingPunct="1">
              <a:defRPr/>
            </a:pPr>
            <a:r>
              <a:rPr lang="en-US" sz="2800" dirty="0" smtClean="0">
                <a:cs typeface="+mn-cs"/>
              </a:rPr>
              <a:t>But medical researchers, drug companies </a:t>
            </a:r>
            <a:r>
              <a:rPr lang="en-US" sz="2800" dirty="0" smtClean="0"/>
              <a:t>put down amendments to </a:t>
            </a:r>
            <a:r>
              <a:rPr lang="en-US" sz="2800" dirty="0" smtClean="0">
                <a:cs typeface="+mn-cs"/>
              </a:rPr>
              <a:t>sections </a:t>
            </a:r>
            <a:r>
              <a:rPr lang="en-US" sz="2800" dirty="0" smtClean="0">
                <a:cs typeface="+mn-cs"/>
              </a:rPr>
              <a:t>81, 83 in draft DP regulation</a:t>
            </a:r>
          </a:p>
          <a:p>
            <a:pPr eaLnBrk="1" hangingPunct="1">
              <a:defRPr/>
            </a:pPr>
            <a:r>
              <a:rPr lang="en-US" sz="2800" dirty="0" smtClean="0"/>
              <a:t>Will</a:t>
            </a:r>
            <a:r>
              <a:rPr lang="en-US" sz="2800" dirty="0" smtClean="0"/>
              <a:t> Europe move </a:t>
            </a:r>
            <a:r>
              <a:rPr lang="en-US" sz="2800" dirty="0" smtClean="0"/>
              <a:t>to the UK free-for-</a:t>
            </a:r>
            <a:r>
              <a:rPr lang="en-US" sz="2800" dirty="0" smtClean="0"/>
              <a:t>all?</a:t>
            </a:r>
            <a:endParaRPr lang="en-US" sz="2800" dirty="0" smtClean="0">
              <a:cs typeface="+mn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London, April 24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94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building in Europe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Data Protection Regulation currently making its way through the </a:t>
            </a:r>
            <a:r>
              <a:rPr lang="en-US" dirty="0" err="1" smtClean="0"/>
              <a:t>Europarl</a:t>
            </a:r>
            <a:endParaRPr lang="en-US" dirty="0" smtClean="0"/>
          </a:p>
          <a:p>
            <a:r>
              <a:rPr lang="en-US" dirty="0"/>
              <a:t>A</a:t>
            </a:r>
            <a:r>
              <a:rPr lang="en-US" dirty="0" smtClean="0"/>
              <a:t>ttempt to exempt medical data (art 81, 83)</a:t>
            </a:r>
          </a:p>
          <a:p>
            <a:r>
              <a:rPr lang="en-US" dirty="0" smtClean="0"/>
              <a:t>You’ll be deemed to consent to secondary use and forbidden to opt out retrospectively, or even claim that consent was coerced</a:t>
            </a:r>
          </a:p>
          <a:p>
            <a:r>
              <a:rPr lang="en-US" dirty="0" smtClean="0"/>
              <a:t>Amendments came from NHS confederation, COCIR, </a:t>
            </a:r>
            <a:r>
              <a:rPr lang="en-US" dirty="0" err="1" smtClean="0"/>
              <a:t>Wellcome</a:t>
            </a:r>
            <a:r>
              <a:rPr lang="en-US" dirty="0" smtClean="0"/>
              <a:t> Trust</a:t>
            </a:r>
          </a:p>
          <a:p>
            <a:r>
              <a:rPr lang="en-US" dirty="0" smtClean="0"/>
              <a:t>Introduced by the Baroness Sarah </a:t>
            </a:r>
            <a:r>
              <a:rPr lang="en-US" dirty="0" err="1" smtClean="0"/>
              <a:t>Ludford</a:t>
            </a:r>
            <a:r>
              <a:rPr lang="en-US" dirty="0" smtClean="0"/>
              <a:t> MEP (Vice-President of LGBT+ Lib Dems)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London, April 24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822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Synopsis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Health privacy is everywhere under threat with </a:t>
            </a:r>
            <a:r>
              <a:rPr lang="en-US" dirty="0"/>
              <a:t>tussles in one country after </a:t>
            </a:r>
            <a:r>
              <a:rPr lang="en-US" dirty="0" smtClean="0"/>
              <a:t>another</a:t>
            </a:r>
            <a:endParaRPr lang="en-US" dirty="0"/>
          </a:p>
          <a:p>
            <a:r>
              <a:rPr lang="en-US" dirty="0" smtClean="0"/>
              <a:t>Everyone from drug companies to insurers want access to masses of personal data</a:t>
            </a:r>
          </a:p>
          <a:p>
            <a:r>
              <a:rPr lang="en-US" dirty="0" smtClean="0"/>
              <a:t>Nonconsensual access to health data is currently against European law</a:t>
            </a:r>
          </a:p>
          <a:p>
            <a:r>
              <a:rPr lang="en-US" dirty="0" smtClean="0"/>
              <a:t>But: the </a:t>
            </a:r>
            <a:r>
              <a:rPr lang="en-US" dirty="0" smtClean="0"/>
              <a:t>medical lobby</a:t>
            </a:r>
            <a:r>
              <a:rPr lang="en-US" dirty="0" smtClean="0"/>
              <a:t> </a:t>
            </a:r>
            <a:r>
              <a:rPr lang="en-US" dirty="0" smtClean="0"/>
              <a:t>wants to carve a huge loophole in the Data Protection </a:t>
            </a:r>
            <a:r>
              <a:rPr lang="en-US" dirty="0" smtClean="0"/>
              <a:t>Regulation</a:t>
            </a:r>
          </a:p>
          <a:p>
            <a:r>
              <a:rPr lang="en-US" dirty="0" smtClean="0"/>
              <a:t>In Britain, the NHS Information Centre wants to hoover everything up and build an empire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London, April 24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9274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Take-away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/>
          </a:bodyPr>
          <a:lstStyle/>
          <a:p>
            <a:r>
              <a:rPr lang="en-US" dirty="0"/>
              <a:t>Think safety and privacy </a:t>
            </a:r>
            <a:r>
              <a:rPr lang="en-US" dirty="0" smtClean="0"/>
              <a:t>together</a:t>
            </a:r>
          </a:p>
          <a:p>
            <a:r>
              <a:rPr lang="en-US" dirty="0"/>
              <a:t>Scale matters! A national system with </a:t>
            </a:r>
            <a:r>
              <a:rPr lang="en-US" dirty="0" smtClean="0"/>
              <a:t>50,000,000 </a:t>
            </a:r>
            <a:r>
              <a:rPr lang="en-US" dirty="0"/>
              <a:t>records is too big a </a:t>
            </a:r>
            <a:r>
              <a:rPr lang="en-US" dirty="0" smtClean="0"/>
              <a:t>target</a:t>
            </a:r>
          </a:p>
          <a:p>
            <a:r>
              <a:rPr lang="en-US" dirty="0" smtClean="0"/>
              <a:t>It will also be cumbersome, fragile and unsafe</a:t>
            </a:r>
            <a:endParaRPr lang="en-US" dirty="0"/>
          </a:p>
          <a:p>
            <a:r>
              <a:rPr lang="en-US" dirty="0" smtClean="0"/>
              <a:t>Privacy failure will have real costs in safety and access especially for those most at risk</a:t>
            </a:r>
          </a:p>
          <a:p>
            <a:r>
              <a:rPr lang="en-US" dirty="0" smtClean="0"/>
              <a:t>Officials are ignoring Cameron’s promises</a:t>
            </a:r>
            <a:endParaRPr lang="en-US" dirty="0"/>
          </a:p>
          <a:p>
            <a:r>
              <a:rPr lang="en-US" dirty="0" smtClean="0"/>
              <a:t>Eventually a</a:t>
            </a:r>
            <a:r>
              <a:rPr lang="en-US" dirty="0" smtClean="0"/>
              <a:t> </a:t>
            </a:r>
            <a:r>
              <a:rPr lang="en-US" dirty="0" smtClean="0"/>
              <a:t>scandal </a:t>
            </a:r>
            <a:r>
              <a:rPr lang="en-US" dirty="0" smtClean="0"/>
              <a:t>will lead </a:t>
            </a:r>
            <a:r>
              <a:rPr lang="en-US" dirty="0" smtClean="0"/>
              <a:t>to public </a:t>
            </a:r>
            <a:r>
              <a:rPr lang="en-US" dirty="0" smtClean="0"/>
              <a:t>revolt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London, April 24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949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We’ve been here before!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530383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Big row in 1998 when a startup (</a:t>
            </a:r>
            <a:r>
              <a:rPr lang="en-US" dirty="0" err="1" smtClean="0"/>
              <a:t>DeCODE</a:t>
            </a:r>
            <a:r>
              <a:rPr lang="en-US" dirty="0" smtClean="0"/>
              <a:t>) offered the health service free IT systems in return for access to records for research</a:t>
            </a:r>
          </a:p>
          <a:p>
            <a:r>
              <a:rPr lang="en-US" dirty="0" smtClean="0"/>
              <a:t>Funding was from Swiss drug company Roche</a:t>
            </a:r>
          </a:p>
          <a:p>
            <a:r>
              <a:rPr lang="en-US" dirty="0" smtClean="0"/>
              <a:t>Records to be ‘de-identified’ by encrypting the social security number, but would be linked to genetic, family data</a:t>
            </a:r>
          </a:p>
          <a:p>
            <a:r>
              <a:rPr lang="en-US" dirty="0" smtClean="0"/>
              <a:t>Icelandic Medical Association got 11% of citizens to opt out</a:t>
            </a:r>
          </a:p>
          <a:p>
            <a:r>
              <a:rPr lang="en-US" dirty="0" smtClean="0"/>
              <a:t>Eventually the supreme court ruled the system should be opt-in, and the scheme collapsed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London, April 24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6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We’ve been here </a:t>
            </a:r>
            <a:r>
              <a:rPr lang="en-US" dirty="0" smtClean="0"/>
              <a:t>before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9866"/>
            <a:ext cx="8229600" cy="508648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European law based on s8 ECHR right to privacy, clarified in the I v Finland case</a:t>
            </a:r>
          </a:p>
          <a:p>
            <a:r>
              <a:rPr lang="en-US" dirty="0" err="1" smtClean="0"/>
              <a:t>Ms</a:t>
            </a:r>
            <a:r>
              <a:rPr lang="en-US" dirty="0" smtClean="0"/>
              <a:t> I was a nurse in Helsinki, and was HIV+</a:t>
            </a:r>
          </a:p>
          <a:p>
            <a:r>
              <a:rPr lang="en-US" dirty="0" smtClean="0"/>
              <a:t>Her hospital’s systems let all clinicians see all patients’ records</a:t>
            </a:r>
          </a:p>
          <a:p>
            <a:r>
              <a:rPr lang="en-US" dirty="0" smtClean="0"/>
              <a:t>So her colleagues noticed her status – and hounded her out of her job</a:t>
            </a:r>
          </a:p>
          <a:p>
            <a:r>
              <a:rPr lang="en-US" dirty="0" smtClean="0"/>
              <a:t>Finnish courts wouldn’t give her compensation but Strasbourg overruled them</a:t>
            </a:r>
          </a:p>
          <a:p>
            <a:r>
              <a:rPr lang="en-US" dirty="0" smtClean="0"/>
              <a:t>Now: we have the right to restrict our personal health information to the clinicians caring for us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London, April 24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408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We’ve been here </a:t>
            </a:r>
            <a:r>
              <a:rPr lang="en-US" dirty="0" smtClean="0"/>
              <a:t>before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Tony Blair ordered a “National </a:t>
            </a:r>
            <a:r>
              <a:rPr lang="en-US" dirty="0" err="1" smtClean="0"/>
              <a:t>Programme</a:t>
            </a:r>
            <a:r>
              <a:rPr lang="en-US" dirty="0" smtClean="0"/>
              <a:t> for IT” in the NHS in 2002</a:t>
            </a:r>
          </a:p>
          <a:p>
            <a:r>
              <a:rPr lang="en-US" dirty="0" smtClean="0"/>
              <a:t>Idea: replace all IT systems with standard </a:t>
            </a:r>
            <a:r>
              <a:rPr lang="en-US" dirty="0" smtClean="0"/>
              <a:t>ones, </a:t>
            </a:r>
            <a:r>
              <a:rPr lang="en-US" dirty="0" smtClean="0"/>
              <a:t>giving “a single electronic health record” with access for everyone with a “need to know”</a:t>
            </a:r>
          </a:p>
          <a:p>
            <a:r>
              <a:rPr lang="en-US" dirty="0" smtClean="0"/>
              <a:t>This </a:t>
            </a:r>
            <a:r>
              <a:rPr lang="en-US" dirty="0" smtClean="0"/>
              <a:t>became</a:t>
            </a:r>
            <a:r>
              <a:rPr lang="en-US" dirty="0" smtClean="0"/>
              <a:t> </a:t>
            </a:r>
            <a:r>
              <a:rPr lang="en-US" dirty="0" smtClean="0"/>
              <a:t>the biggest public-sector IT disaster in British history</a:t>
            </a:r>
          </a:p>
          <a:p>
            <a:r>
              <a:rPr lang="en-US" dirty="0" smtClean="0"/>
              <a:t>Billions wasted, suppliers dropped out, huge lawsuits, and the flagship software didn’t work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London, April 24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2672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Assorted Things Going Wrong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Some stuff did get fielded though – over half of family doctors’ systems are now ‘hosted’ </a:t>
            </a:r>
          </a:p>
          <a:p>
            <a:r>
              <a:rPr lang="en-US" dirty="0" smtClean="0"/>
              <a:t>Some hospital systems that let receptionists read all patients’ psychiatric </a:t>
            </a:r>
            <a:r>
              <a:rPr lang="en-US" dirty="0" err="1" smtClean="0"/>
              <a:t>casenotes</a:t>
            </a:r>
            <a:endParaRPr lang="en-US" dirty="0" smtClean="0"/>
          </a:p>
          <a:p>
            <a:r>
              <a:rPr lang="en-US" dirty="0" smtClean="0"/>
              <a:t>There’s </a:t>
            </a:r>
            <a:r>
              <a:rPr lang="en-US" dirty="0" smtClean="0"/>
              <a:t>the PDS</a:t>
            </a:r>
            <a:r>
              <a:rPr lang="en-US" dirty="0" smtClean="0"/>
              <a:t> </a:t>
            </a:r>
            <a:r>
              <a:rPr lang="en-US" dirty="0" smtClean="0"/>
              <a:t>“address book” which </a:t>
            </a:r>
            <a:r>
              <a:rPr lang="en-US" dirty="0" smtClean="0"/>
              <a:t>gets abused </a:t>
            </a:r>
            <a:r>
              <a:rPr lang="en-US" dirty="0" smtClean="0"/>
              <a:t>– lawsuit pending from a woman who was traced by her ex-husband who broke her arm (No-one knew they could opt her out, or how)</a:t>
            </a:r>
          </a:p>
          <a:p>
            <a:r>
              <a:rPr lang="en-US" dirty="0" smtClean="0"/>
              <a:t>An emergency care record system </a:t>
            </a:r>
            <a:r>
              <a:rPr lang="en-US" dirty="0" smtClean="0"/>
              <a:t>in Scotland let </a:t>
            </a:r>
            <a:r>
              <a:rPr lang="en-US" dirty="0" smtClean="0"/>
              <a:t>curious people browse celebrities’ records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London, April 24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3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 Creep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We’ve had big tussles over ‘shared care’</a:t>
            </a:r>
          </a:p>
          <a:p>
            <a:r>
              <a:rPr lang="en-US" dirty="0" smtClean="0"/>
              <a:t>E.g.: giving social workers access to GP records in some areas has made young mums reluctant to discuss post-natal depression</a:t>
            </a:r>
          </a:p>
          <a:p>
            <a:r>
              <a:rPr lang="en-US" dirty="0" smtClean="0"/>
              <a:t>Big win: </a:t>
            </a:r>
            <a:r>
              <a:rPr lang="en-US" dirty="0" smtClean="0"/>
              <a:t>after</a:t>
            </a:r>
            <a:r>
              <a:rPr lang="en-US" dirty="0" smtClean="0"/>
              <a:t> </a:t>
            </a:r>
            <a:r>
              <a:rPr lang="en-US" dirty="0" smtClean="0"/>
              <a:t>the 2010 election, we killed the ‘</a:t>
            </a:r>
            <a:r>
              <a:rPr lang="en-US" dirty="0" err="1" smtClean="0"/>
              <a:t>childrens</a:t>
            </a:r>
            <a:r>
              <a:rPr lang="en-US" dirty="0" smtClean="0"/>
              <a:t>’ databases’ designed to share data between health, school, probation and social work </a:t>
            </a:r>
            <a:r>
              <a:rPr lang="en-US" dirty="0" smtClean="0"/>
              <a:t>(</a:t>
            </a:r>
            <a:r>
              <a:rPr lang="en-US" dirty="0" smtClean="0"/>
              <a:t>‘Database State’, Munro review</a:t>
            </a:r>
            <a:r>
              <a:rPr lang="en-US" dirty="0" smtClean="0"/>
              <a:t>)</a:t>
            </a:r>
          </a:p>
          <a:p>
            <a:r>
              <a:rPr lang="en-US" dirty="0" smtClean="0"/>
              <a:t>The NHS Information Centre now wants to revive the idea, but under its control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London, April 24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141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London, April 24 2013</a:t>
            </a:r>
            <a:endParaRPr lang="en-US"/>
          </a:p>
        </p:txBody>
      </p:sp>
      <p:sp>
        <p:nvSpPr>
          <p:cNvPr id="6963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</a:t>
            </a:r>
            <a:r>
              <a:rPr lang="en-US" dirty="0" smtClean="0"/>
              <a:t>Opinion</a:t>
            </a:r>
            <a:endParaRPr lang="en-US" dirty="0"/>
          </a:p>
        </p:txBody>
      </p:sp>
      <p:sp>
        <p:nvSpPr>
          <p:cNvPr id="6963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508038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2,231 adults asked October 2006 on central records database with no opt </a:t>
            </a:r>
            <a:r>
              <a:rPr lang="en-US" sz="2800" dirty="0" smtClean="0"/>
              <a:t>out:</a:t>
            </a:r>
            <a:endParaRPr lang="en-US" sz="2800" dirty="0"/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2800" dirty="0"/>
              <a:t>		strong support		12%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2800" dirty="0"/>
              <a:t>		tend to support		15%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2800" dirty="0"/>
              <a:t>		neither			</a:t>
            </a:r>
            <a:r>
              <a:rPr lang="en-US" sz="2800" dirty="0" smtClean="0"/>
              <a:t>	14</a:t>
            </a:r>
            <a:r>
              <a:rPr lang="en-US" sz="2800" dirty="0"/>
              <a:t>%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2800" dirty="0"/>
              <a:t>		tend to oppose		17%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2800" dirty="0"/>
              <a:t>		strongly oppose	</a:t>
            </a:r>
            <a:r>
              <a:rPr lang="en-US" sz="2800" dirty="0" smtClean="0"/>
              <a:t>36</a:t>
            </a:r>
            <a:r>
              <a:rPr lang="en-US" sz="2800" dirty="0"/>
              <a:t>%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2800" dirty="0"/>
              <a:t>		</a:t>
            </a:r>
            <a:r>
              <a:rPr lang="en-US" sz="2800" dirty="0" smtClean="0"/>
              <a:t>don</a:t>
            </a:r>
            <a:r>
              <a:rPr lang="en-GB" sz="2800" dirty="0" smtClean="0">
                <a:latin typeface="Arial"/>
              </a:rPr>
              <a:t>’</a:t>
            </a:r>
            <a:r>
              <a:rPr lang="en-US" sz="2800" dirty="0" smtClean="0"/>
              <a:t>t </a:t>
            </a:r>
            <a:r>
              <a:rPr lang="en-US" sz="2800" dirty="0"/>
              <a:t>know			6</a:t>
            </a:r>
            <a:r>
              <a:rPr lang="en-US" sz="2800" dirty="0" smtClean="0"/>
              <a:t>%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Several surveys since say the same: most  don’t want wide sharing, or research use without consent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And there’s the Catholic Bishops’ Conference</a:t>
            </a:r>
          </a:p>
        </p:txBody>
      </p:sp>
    </p:spTree>
    <p:extLst>
      <p:ext uri="{BB962C8B-B14F-4D97-AF65-F5344CB8AC3E}">
        <p14:creationId xmlns:p14="http://schemas.microsoft.com/office/powerpoint/2010/main" val="1799368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Secondary 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Cameron p</a:t>
            </a:r>
            <a:r>
              <a:rPr lang="en-US" dirty="0" smtClean="0"/>
              <a:t>olicy announced last January: </a:t>
            </a:r>
            <a:r>
              <a:rPr lang="en-US" dirty="0" smtClean="0"/>
              <a:t>make ‘</a:t>
            </a:r>
            <a:r>
              <a:rPr lang="en-US" dirty="0" err="1" smtClean="0"/>
              <a:t>anonymised</a:t>
            </a:r>
            <a:r>
              <a:rPr lang="en-US" dirty="0" smtClean="0"/>
              <a:t>’ data available to researchers, both academic and </a:t>
            </a:r>
            <a:r>
              <a:rPr lang="en-US" dirty="0" smtClean="0"/>
              <a:t>commercial, but with opt</a:t>
            </a:r>
            <a:r>
              <a:rPr lang="en-US" smtClean="0"/>
              <a:t>-out</a:t>
            </a:r>
            <a:endParaRPr lang="en-US" dirty="0" smtClean="0"/>
          </a:p>
          <a:p>
            <a:r>
              <a:rPr lang="en-US" dirty="0" smtClean="0"/>
              <a:t>We’ve </a:t>
            </a:r>
            <a:r>
              <a:rPr lang="en-US" dirty="0" smtClean="0"/>
              <a:t>already had a laptop stolen in London with 8.63m people’s </a:t>
            </a:r>
            <a:r>
              <a:rPr lang="en-US" dirty="0" err="1" smtClean="0"/>
              <a:t>anonymised</a:t>
            </a:r>
            <a:r>
              <a:rPr lang="en-US" dirty="0" smtClean="0"/>
              <a:t> records </a:t>
            </a:r>
            <a:r>
              <a:rPr lang="en-US" dirty="0" smtClean="0"/>
              <a:t>on it</a:t>
            </a:r>
          </a:p>
          <a:p>
            <a:r>
              <a:rPr lang="en-US" dirty="0" smtClean="0"/>
              <a:t>In September 2012</a:t>
            </a:r>
            <a:r>
              <a:rPr lang="en-US" dirty="0" smtClean="0"/>
              <a:t>, </a:t>
            </a:r>
            <a:r>
              <a:rPr lang="en-US" dirty="0" smtClean="0"/>
              <a:t>CPRD went live – a gateway for making </a:t>
            </a:r>
            <a:r>
              <a:rPr lang="en-US" dirty="0" err="1" smtClean="0"/>
              <a:t>an</a:t>
            </a:r>
            <a:r>
              <a:rPr lang="en-US" dirty="0" err="1" smtClean="0"/>
              <a:t>onymised</a:t>
            </a:r>
            <a:r>
              <a:rPr lang="en-US" dirty="0" smtClean="0"/>
              <a:t> </a:t>
            </a:r>
            <a:r>
              <a:rPr lang="en-US" dirty="0" smtClean="0"/>
              <a:t>data available from both primary and secondary </a:t>
            </a:r>
            <a:r>
              <a:rPr lang="en-US" dirty="0" smtClean="0"/>
              <a:t>care</a:t>
            </a:r>
          </a:p>
          <a:p>
            <a:r>
              <a:rPr lang="en-US" dirty="0" smtClean="0"/>
              <a:t>From July, GPES </a:t>
            </a:r>
            <a:r>
              <a:rPr lang="en-US" dirty="0" err="1" smtClean="0"/>
              <a:t>hoovering</a:t>
            </a:r>
            <a:r>
              <a:rPr lang="en-US" dirty="0" smtClean="0"/>
              <a:t> stuff up to the IC</a:t>
            </a:r>
            <a:endParaRPr lang="en-US" dirty="0" smtClean="0"/>
          </a:p>
          <a:p>
            <a:r>
              <a:rPr lang="en-US" dirty="0" smtClean="0"/>
              <a:t>So: how easy is it </a:t>
            </a:r>
            <a:r>
              <a:rPr lang="en-US" dirty="0"/>
              <a:t>to </a:t>
            </a:r>
            <a:r>
              <a:rPr lang="en-US" dirty="0" err="1"/>
              <a:t>anonymise</a:t>
            </a:r>
            <a:r>
              <a:rPr lang="en-US" dirty="0"/>
              <a:t> health </a:t>
            </a:r>
            <a:r>
              <a:rPr lang="en-US" dirty="0" smtClean="0"/>
              <a:t>records?</a:t>
            </a: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London, April 24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1708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7604</TotalTime>
  <Words>1390</Words>
  <Application>Microsoft Macintosh PowerPoint</Application>
  <PresentationFormat>On-screen Show (4:3)</PresentationFormat>
  <Paragraphs>147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Online patient records – safety and privacy</vt:lpstr>
      <vt:lpstr>Synopsis</vt:lpstr>
      <vt:lpstr>We’ve been here before!</vt:lpstr>
      <vt:lpstr>We’ve been here before (2)</vt:lpstr>
      <vt:lpstr>We’ve been here before (3)</vt:lpstr>
      <vt:lpstr>Assorted Things Going Wrong</vt:lpstr>
      <vt:lpstr>Scope Creep</vt:lpstr>
      <vt:lpstr>Public Opinion</vt:lpstr>
      <vt:lpstr>Secondary Uses</vt:lpstr>
      <vt:lpstr>Advocating anonymisation</vt:lpstr>
      <vt:lpstr>Inference Control</vt:lpstr>
      <vt:lpstr>Inference Control (2)</vt:lpstr>
      <vt:lpstr>Inference Control (3)</vt:lpstr>
      <vt:lpstr>Inference Control (4)</vt:lpstr>
      <vt:lpstr>Inference Control (5)</vt:lpstr>
      <vt:lpstr>Next problem – rogue officials</vt:lpstr>
      <vt:lpstr>Transparency</vt:lpstr>
      <vt:lpstr>The Coming Policy Tussle</vt:lpstr>
      <vt:lpstr>Problems building in Europe</vt:lpstr>
      <vt:lpstr>Take-away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Lessons from Europe</dc:title>
  <dc:creator>Office 2004 Test Drive User</dc:creator>
  <cp:lastModifiedBy>Office 2004 Test Drive User</cp:lastModifiedBy>
  <cp:revision>80</cp:revision>
  <dcterms:created xsi:type="dcterms:W3CDTF">2012-06-02T13:02:18Z</dcterms:created>
  <dcterms:modified xsi:type="dcterms:W3CDTF">2013-04-24T11:16:42Z</dcterms:modified>
</cp:coreProperties>
</file>