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openxmlformats-officedocument.oleObject"/>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activeX/activeX1.xml" ContentType="application/vnd.ms-office.activeX+xml"/>
  <Default Extension="jpeg" ContentType="image/jpeg"/>
  <Override PartName="/ppt/notesSlides/notesSlide17.xml" ContentType="application/vnd.openxmlformats-officedocument.presentationml.notesSlide+xml"/>
  <Override PartName="/ppt/vbaProject.bin" ContentType="application/vnd.ms-office.vbaProject"/>
  <Override PartName="/ppt/presentation.xml" ContentType="application/vnd.ms-powerpoint.presentation.macroEnabled.main+xml"/>
  <Override PartName="/ppt/slides/slide13.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handoutMasterIdLst>
    <p:handoutMasterId r:id="rId23"/>
  </p:handoutMasterIdLst>
  <p:sldIdLst>
    <p:sldId id="256" r:id="rId2"/>
    <p:sldId id="257" r:id="rId3"/>
    <p:sldId id="258" r:id="rId4"/>
    <p:sldId id="259" r:id="rId5"/>
    <p:sldId id="260" r:id="rId6"/>
    <p:sldId id="261" r:id="rId7"/>
    <p:sldId id="262" r:id="rId8"/>
    <p:sldId id="264" r:id="rId9"/>
    <p:sldId id="265" r:id="rId10"/>
    <p:sldId id="269" r:id="rId11"/>
    <p:sldId id="270" r:id="rId12"/>
    <p:sldId id="271" r:id="rId13"/>
    <p:sldId id="272" r:id="rId14"/>
    <p:sldId id="273" r:id="rId15"/>
    <p:sldId id="274" r:id="rId16"/>
    <p:sldId id="275" r:id="rId17"/>
    <p:sldId id="276" r:id="rId18"/>
    <p:sldId id="277" r:id="rId19"/>
    <p:sldId id="278" r:id="rId20"/>
    <p:sldId id="279"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6" d="100"/>
          <a:sy n="66" d="100"/>
        </p:scale>
        <p:origin x="-1014"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microsoft.com/office/2006/relationships/vbaProject" Target="vbaProject.bin"/><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activeX/activeX1.xml><?xml version="1.0" encoding="utf-8"?>
<ax:ocx xmlns:ax="http://schemas.microsoft.com/office/2006/activeX" xmlns:r="http://schemas.openxmlformats.org/officeDocument/2006/relationships" ax:classid="{D27CDB6E-AE6D-11CF-96B8-444553540000}" ax:persistence="persistPropertyBag">
  <ax:ocxPr ax:name="_cx" ax:value="20532"/>
  <ax:ocxPr ax:name="_cy" ax:value="9737"/>
  <ax:ocxPr ax:name="FlashVars" ax:value=""/>
  <ax:ocxPr ax:name="Movie" ax:value="R10-FullBuf.swf"/>
  <ax:ocxPr ax:name="Src" ax:value="R10-FullBuf.swf"/>
  <ax:ocxPr ax:name="WMode" ax:value="Window"/>
  <ax:ocxPr ax:name="Play" ax:value="0"/>
  <ax:ocxPr ax:name="Loop" ax:value="-1"/>
  <ax:ocxPr ax:name="Quality" ax:value="High"/>
  <ax:ocxPr ax:name="SAlign" ax:value=""/>
  <ax:ocxPr ax:name="Menu" ax:value="-1"/>
  <ax:ocxPr ax:name="Base" ax:value=""/>
  <ax:ocxPr ax:name="AllowScriptAccess" ax:value="always"/>
  <ax:ocxPr ax:name="Scale" ax:value="ShowAll"/>
  <ax:ocxPr ax:name="DeviceFont" ax:value="0"/>
  <ax:ocxPr ax:name="EmbedMovie" ax:value="-1"/>
  <ax:ocxPr ax:name="BGColor" ax:value=""/>
  <ax:ocxPr ax:name="SWRemote" ax:value=""/>
  <ax:ocxPr ax:name="MovieData" ax:value=""/>
  <ax:ocxPr ax:name="SeamlessTabbing" ax:value="1"/>
  <ax:ocxPr ax:name="Profile" ax:value="0"/>
  <ax:ocxPr ax:name="ProfileAddress" ax:value=""/>
  <ax:ocxPr ax:name="ProfilePort" ax:value="0"/>
  <ax:ocxPr ax:name="AllowNetworking" ax:value="all"/>
  <ax:ocxPr ax:name="AllowFullScreen" ax:value="false"/>
</ax:ocx>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A8B8565-ACAA-4AAF-B354-C4CD8AAEBCB8}" type="datetimeFigureOut">
              <a:rPr lang="en-US" smtClean="0"/>
              <a:t>11/11/2008</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4970B36-157D-4EF0-B440-864A153A2609}" type="slidenum">
              <a:rPr lang="en-GB" smtClean="0"/>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A718E97-2E94-4F05-915C-5239649331AB}" type="datetimeFigureOut">
              <a:rPr lang="en-US" smtClean="0"/>
              <a:t>11/11/2008</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DBB3A6B-CE4D-4CCE-983A-A3D2FDBC9EBA}" type="slidenum">
              <a:rPr lang="en-GB" smtClean="0"/>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Rectangle 2"/>
          <p:cNvSpPr>
            <a:spLocks noGrp="1" noRot="1" noChangeAspect="1" noChangeArrowheads="1" noTextEdit="1"/>
          </p:cNvSpPr>
          <p:nvPr>
            <p:ph type="sldImg"/>
          </p:nvPr>
        </p:nvSpPr>
        <p:spPr>
          <a:xfrm>
            <a:off x="1144588" y="684213"/>
            <a:ext cx="4570412" cy="3429000"/>
          </a:xfrm>
          <a:ln/>
        </p:spPr>
      </p:sp>
      <p:sp>
        <p:nvSpPr>
          <p:cNvPr id="224259" name="Rectangle 3"/>
          <p:cNvSpPr>
            <a:spLocks noGrp="1" noChangeArrowheads="1"/>
          </p:cNvSpPr>
          <p:nvPr>
            <p:ph type="body" idx="1"/>
          </p:nvPr>
        </p:nvSpPr>
        <p:spPr>
          <a:xfrm>
            <a:off x="686098" y="4343703"/>
            <a:ext cx="5485805" cy="4115405"/>
          </a:xfrm>
          <a:noFill/>
          <a:ln w="9525"/>
        </p:spPr>
        <p:txBody>
          <a:bodyPr/>
          <a:lstStyle/>
          <a:p>
            <a:pPr>
              <a:buFontTx/>
              <a:buChar char="•"/>
            </a:pPr>
            <a:r>
              <a:rPr lang="en-US" smtClean="0">
                <a:latin typeface="Times New Roman" pitchFamily="18" charset="0"/>
              </a:rPr>
              <a:t>Having said that, one might think the buffer sizing problem must be very well understood. </a:t>
            </a:r>
          </a:p>
          <a:p>
            <a:pPr>
              <a:buFontTx/>
              <a:buChar char="•"/>
            </a:pPr>
            <a:r>
              <a:rPr lang="en-US" smtClean="0">
                <a:latin typeface="Times New Roman" pitchFamily="18" charset="0"/>
              </a:rPr>
              <a:t>After all, we are equipped with tools like queueing theory, large deviations theory, and mean field theory which are focused on solving exactly this type of problem.</a:t>
            </a:r>
          </a:p>
          <a:p>
            <a:pPr lvl="1">
              <a:buFontTx/>
              <a:buChar char="•"/>
            </a:pPr>
            <a:r>
              <a:rPr lang="en-US" smtClean="0">
                <a:latin typeface="Times New Roman" pitchFamily="18" charset="0"/>
              </a:rPr>
              <a:t>You would think this is simply a matter of understanding the random process that describes the queue occupancy over time.</a:t>
            </a:r>
          </a:p>
          <a:p>
            <a:pPr>
              <a:buFontTx/>
              <a:buChar char="•"/>
            </a:pPr>
            <a:endParaRPr lang="en-US" smtClean="0">
              <a:latin typeface="Times New Roman" pitchFamily="18" charset="0"/>
            </a:endParaRPr>
          </a:p>
          <a:p>
            <a:pPr>
              <a:buFontTx/>
              <a:buChar char="•"/>
            </a:pPr>
            <a:r>
              <a:rPr lang="en-US" smtClean="0">
                <a:latin typeface="Times New Roman" pitchFamily="18" charset="0"/>
              </a:rPr>
              <a:t>Unfortunately, this is not the case. The closed-loop nature of the flows, and the fact that flows react to the state of the system makes it necessary to use control theoretic tools, but those tools emphasize on the equilibrium state of the system, and fail to describe transient delays.</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2"/>
          <p:cNvSpPr>
            <a:spLocks noGrp="1" noRot="1" noChangeAspect="1" noChangeArrowheads="1" noTextEdit="1"/>
          </p:cNvSpPr>
          <p:nvPr>
            <p:ph type="sldImg"/>
          </p:nvPr>
        </p:nvSpPr>
        <p:spPr>
          <a:xfrm>
            <a:off x="1144588" y="684213"/>
            <a:ext cx="4570412" cy="3429000"/>
          </a:xfrm>
          <a:ln/>
        </p:spPr>
      </p:sp>
      <p:sp>
        <p:nvSpPr>
          <p:cNvPr id="225283" name="Rectangle 3"/>
          <p:cNvSpPr>
            <a:spLocks noGrp="1" noChangeArrowheads="1"/>
          </p:cNvSpPr>
          <p:nvPr>
            <p:ph type="body" idx="1"/>
          </p:nvPr>
        </p:nvSpPr>
        <p:spPr>
          <a:xfrm>
            <a:off x="686098" y="4343703"/>
            <a:ext cx="5485805" cy="4115405"/>
          </a:xfrm>
          <a:noFill/>
          <a:ln w="9525"/>
        </p:spPr>
        <p:txBody>
          <a:bodyPr/>
          <a:lstStyle/>
          <a:p>
            <a:pPr>
              <a:buFontTx/>
              <a:buChar char="-"/>
            </a:pPr>
            <a:r>
              <a:rPr lang="en-US" smtClean="0">
                <a:latin typeface="Times New Roman" pitchFamily="18" charset="0"/>
              </a:rPr>
              <a:t>So if the problem is not easy, what do people do in practice? </a:t>
            </a:r>
          </a:p>
          <a:p>
            <a:pPr>
              <a:buFontTx/>
              <a:buChar char="-"/>
            </a:pPr>
            <a:endParaRPr lang="en-US" smtClean="0">
              <a:latin typeface="Times New Roman" pitchFamily="18" charset="0"/>
            </a:endParaRPr>
          </a:p>
          <a:p>
            <a:pPr>
              <a:buFontTx/>
              <a:buChar char="-"/>
            </a:pPr>
            <a:r>
              <a:rPr lang="en-US" smtClean="0">
                <a:latin typeface="Times New Roman" pitchFamily="18" charset="0"/>
              </a:rPr>
              <a:t>Buffer sizes in today’s Internet routers are set based on a rule-of-thumb which says </a:t>
            </a:r>
          </a:p>
          <a:p>
            <a:pPr lvl="1">
              <a:buFontTx/>
              <a:buChar char="-"/>
            </a:pPr>
            <a:r>
              <a:rPr lang="en-US" smtClean="0">
                <a:latin typeface="Times New Roman" pitchFamily="18" charset="0"/>
              </a:rPr>
              <a:t>If we want the core routers to have 100% utilization, </a:t>
            </a:r>
          </a:p>
          <a:p>
            <a:pPr lvl="2">
              <a:buFontTx/>
              <a:buChar char="-"/>
            </a:pPr>
            <a:r>
              <a:rPr lang="en-US" smtClean="0">
                <a:latin typeface="Times New Roman" pitchFamily="18" charset="0"/>
              </a:rPr>
              <a:t>The buffer size should be greater than or equal to 2TxC</a:t>
            </a:r>
          </a:p>
          <a:p>
            <a:pPr lvl="2">
              <a:buFontTx/>
              <a:buChar char="-"/>
            </a:pPr>
            <a:r>
              <a:rPr lang="en-US" smtClean="0">
                <a:latin typeface="Times New Roman" pitchFamily="18" charset="0"/>
              </a:rPr>
              <a:t>Here 2T is the two way propagation delay of packets going through the router</a:t>
            </a:r>
          </a:p>
          <a:p>
            <a:pPr lvl="2">
              <a:buFontTx/>
              <a:buChar char="-"/>
            </a:pPr>
            <a:r>
              <a:rPr lang="en-US" smtClean="0">
                <a:latin typeface="Times New Roman" pitchFamily="18" charset="0"/>
              </a:rPr>
              <a:t>And C is the capacity of the target link.</a:t>
            </a:r>
          </a:p>
          <a:p>
            <a:pPr lvl="2">
              <a:buFontTx/>
              <a:buChar char="-"/>
            </a:pPr>
            <a:endParaRPr lang="en-US" smtClean="0">
              <a:latin typeface="Times New Roman" pitchFamily="18" charset="0"/>
            </a:endParaRPr>
          </a:p>
          <a:p>
            <a:pPr>
              <a:buFontTx/>
              <a:buChar char="-"/>
            </a:pPr>
            <a:r>
              <a:rPr lang="en-US" smtClean="0">
                <a:latin typeface="Times New Roman" pitchFamily="18" charset="0"/>
              </a:rPr>
              <a:t>This rule is mandated in backbone and edge routers, and </a:t>
            </a:r>
          </a:p>
          <a:p>
            <a:pPr>
              <a:buFontTx/>
              <a:buChar char="-"/>
            </a:pPr>
            <a:r>
              <a:rPr lang="en-US" smtClean="0">
                <a:latin typeface="Times New Roman" pitchFamily="18" charset="0"/>
              </a:rPr>
              <a:t>Appears in RFPs and IETF architectural guidelines.</a:t>
            </a:r>
          </a:p>
          <a:p>
            <a:pPr>
              <a:buFontTx/>
              <a:buChar char="-"/>
            </a:pPr>
            <a:r>
              <a:rPr lang="en-US" smtClean="0">
                <a:latin typeface="Times New Roman" pitchFamily="18" charset="0"/>
              </a:rPr>
              <a:t>It has been known almost since the time TCP was invented.</a:t>
            </a:r>
          </a:p>
          <a:p>
            <a:pPr>
              <a:buFontTx/>
              <a:buChar char="-"/>
            </a:pPr>
            <a:endParaRPr lang="en-US" smtClean="0">
              <a:latin typeface="Times New Roman" pitchFamily="18" charset="0"/>
            </a:endParaRPr>
          </a:p>
          <a:p>
            <a:pPr>
              <a:buFontTx/>
              <a:buChar char="-"/>
            </a:pPr>
            <a:r>
              <a:rPr lang="en-US" smtClean="0">
                <a:latin typeface="Times New Roman" pitchFamily="18" charset="0"/>
              </a:rPr>
              <a:t>Note that if the capacity of the network is increased, based on this rule, we need to increase the buffer size linearly with capacity.</a:t>
            </a:r>
          </a:p>
          <a:p>
            <a:pPr>
              <a:buFontTx/>
              <a:buChar char="-"/>
            </a:pPr>
            <a:r>
              <a:rPr lang="en-US" smtClean="0">
                <a:latin typeface="Times New Roman" pitchFamily="18" charset="0"/>
              </a:rPr>
              <a:t>We don’t expect the propagation delay changed that much over time, but we expect the capacity to grow very rapidly, </a:t>
            </a:r>
          </a:p>
          <a:p>
            <a:pPr>
              <a:buFontTx/>
              <a:buChar char="-"/>
            </a:pPr>
            <a:r>
              <a:rPr lang="en-US" smtClean="0">
                <a:latin typeface="Times New Roman" pitchFamily="18" charset="0"/>
              </a:rPr>
              <a:t>Therefore, this rule can have major consequences in router design, and that’s exactly why today’s routers have so much buffering as I showed you a few moments ago.</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6" name="Rectangle 2"/>
          <p:cNvSpPr>
            <a:spLocks noGrp="1" noRot="1" noChangeAspect="1" noChangeArrowheads="1" noTextEdit="1"/>
          </p:cNvSpPr>
          <p:nvPr>
            <p:ph type="sldImg"/>
          </p:nvPr>
        </p:nvSpPr>
        <p:spPr>
          <a:xfrm>
            <a:off x="1144588" y="684213"/>
            <a:ext cx="4570412" cy="3429000"/>
          </a:xfrm>
          <a:ln/>
        </p:spPr>
      </p:sp>
      <p:sp>
        <p:nvSpPr>
          <p:cNvPr id="226307" name="Rectangle 3"/>
          <p:cNvSpPr>
            <a:spLocks noGrp="1" noChangeArrowheads="1"/>
          </p:cNvSpPr>
          <p:nvPr>
            <p:ph type="body" idx="1"/>
          </p:nvPr>
        </p:nvSpPr>
        <p:spPr>
          <a:xfrm>
            <a:off x="913805" y="4343703"/>
            <a:ext cx="5030391" cy="4115405"/>
          </a:xfrm>
          <a:noFill/>
          <a:ln w="9525"/>
        </p:spPr>
        <p:txBody>
          <a:bodyPr/>
          <a:lstStyle/>
          <a:p>
            <a:pPr>
              <a:buFontTx/>
              <a:buChar char="•"/>
            </a:pPr>
            <a:r>
              <a:rPr lang="en-US" smtClean="0">
                <a:latin typeface="Times New Roman" pitchFamily="18" charset="0"/>
              </a:rPr>
              <a:t>After this relatively long introduction, let me give an overview of the rest of my presentation.</a:t>
            </a:r>
          </a:p>
          <a:p>
            <a:pPr>
              <a:buFontTx/>
              <a:buChar char="•"/>
            </a:pPr>
            <a:endParaRPr lang="en-US" smtClean="0">
              <a:latin typeface="Times New Roman" pitchFamily="18" charset="0"/>
            </a:endParaRPr>
          </a:p>
          <a:p>
            <a:pPr>
              <a:buFontTx/>
              <a:buChar char="•"/>
            </a:pPr>
            <a:r>
              <a:rPr lang="en-US" smtClean="0">
                <a:latin typeface="Times New Roman" pitchFamily="18" charset="0"/>
              </a:rPr>
              <a:t>I'll talk about three different rules for sizing router buffers.</a:t>
            </a:r>
          </a:p>
          <a:p>
            <a:pPr>
              <a:buFontTx/>
              <a:buChar char="•"/>
            </a:pPr>
            <a:endParaRPr lang="en-US" smtClean="0">
              <a:latin typeface="Times New Roman" pitchFamily="18" charset="0"/>
            </a:endParaRPr>
          </a:p>
          <a:p>
            <a:pPr>
              <a:buFontTx/>
              <a:buChar char="•"/>
            </a:pPr>
            <a:r>
              <a:rPr lang="en-US" smtClean="0">
                <a:latin typeface="Times New Roman" pitchFamily="18" charset="0"/>
              </a:rPr>
              <a:t>The first rule is the rule-of-thumb which I just described. </a:t>
            </a:r>
          </a:p>
          <a:p>
            <a:pPr lvl="1">
              <a:buFontTx/>
              <a:buChar char="•"/>
            </a:pPr>
            <a:r>
              <a:rPr lang="en-US" smtClean="0">
                <a:latin typeface="Times New Roman" pitchFamily="18" charset="0"/>
              </a:rPr>
              <a:t>As I mentioned, this rule is based on the assumption that we want to have 100% link utilization at the core links. </a:t>
            </a:r>
          </a:p>
          <a:p>
            <a:pPr lvl="1">
              <a:buFontTx/>
              <a:buChar char="•"/>
            </a:pPr>
            <a:endParaRPr lang="en-US" smtClean="0">
              <a:latin typeface="Times New Roman" pitchFamily="18" charset="0"/>
            </a:endParaRPr>
          </a:p>
          <a:p>
            <a:pPr>
              <a:buFontTx/>
              <a:buChar char="•"/>
            </a:pPr>
            <a:r>
              <a:rPr lang="en-US" smtClean="0">
                <a:latin typeface="Times New Roman" pitchFamily="18" charset="0"/>
              </a:rPr>
              <a:t>The second rule is a more recent result proposed by Appenzeller, Keslassy, and McKeown which basically challenges the original rule-of-thumb.</a:t>
            </a:r>
          </a:p>
          <a:p>
            <a:pPr lvl="1">
              <a:buFontTx/>
              <a:buChar char="•"/>
            </a:pPr>
            <a:r>
              <a:rPr lang="en-US" smtClean="0">
                <a:latin typeface="Times New Roman" pitchFamily="18" charset="0"/>
              </a:rPr>
              <a:t>Based on this rule if we have N flows going through the router, </a:t>
            </a:r>
          </a:p>
          <a:p>
            <a:pPr lvl="2">
              <a:buFontTx/>
              <a:buChar char="•"/>
            </a:pPr>
            <a:r>
              <a:rPr lang="en-US" smtClean="0">
                <a:latin typeface="Times New Roman" pitchFamily="18" charset="0"/>
              </a:rPr>
              <a:t>we can reduce the buffer size by a factor of sqrt(N)</a:t>
            </a:r>
          </a:p>
          <a:p>
            <a:pPr lvl="1">
              <a:buFontTx/>
              <a:buChar char="•"/>
            </a:pPr>
            <a:r>
              <a:rPr lang="en-US" smtClean="0">
                <a:latin typeface="Times New Roman" pitchFamily="18" charset="0"/>
              </a:rPr>
              <a:t>The underlying assumption is that we have </a:t>
            </a:r>
          </a:p>
          <a:p>
            <a:pPr lvl="2">
              <a:buFontTx/>
              <a:buChar char="•"/>
            </a:pPr>
            <a:r>
              <a:rPr lang="en-US" smtClean="0">
                <a:latin typeface="Times New Roman" pitchFamily="18" charset="0"/>
              </a:rPr>
              <a:t>a large number of flows, </a:t>
            </a:r>
          </a:p>
          <a:p>
            <a:pPr lvl="2">
              <a:buFontTx/>
              <a:buChar char="•"/>
            </a:pPr>
            <a:r>
              <a:rPr lang="en-US" smtClean="0">
                <a:latin typeface="Times New Roman" pitchFamily="18" charset="0"/>
              </a:rPr>
              <a:t>and the flows are desynchronized. </a:t>
            </a:r>
          </a:p>
          <a:p>
            <a:pPr lvl="2">
              <a:buFontTx/>
              <a:buChar char="•"/>
            </a:pPr>
            <a:endParaRPr lang="en-US" smtClean="0">
              <a:latin typeface="Times New Roman" pitchFamily="18" charset="0"/>
            </a:endParaRPr>
          </a:p>
          <a:p>
            <a:pPr>
              <a:buFontTx/>
              <a:buChar char="•"/>
            </a:pPr>
            <a:r>
              <a:rPr lang="en-US" smtClean="0">
                <a:latin typeface="Times New Roman" pitchFamily="18" charset="0"/>
              </a:rPr>
              <a:t>Finally, the third rule which I’ll talk about today, says that </a:t>
            </a:r>
          </a:p>
          <a:p>
            <a:pPr lvl="1">
              <a:buFontTx/>
              <a:buChar char="•"/>
            </a:pPr>
            <a:r>
              <a:rPr lang="en-US" smtClean="0">
                <a:latin typeface="Times New Roman" pitchFamily="18" charset="0"/>
              </a:rPr>
              <a:t>If we are willing to sacrifice a very small amount of throughput, i.e. if having a throughput less than 100% is acceptable,</a:t>
            </a:r>
          </a:p>
          <a:p>
            <a:pPr lvl="1">
              <a:buFontTx/>
              <a:buChar char="•"/>
            </a:pPr>
            <a:r>
              <a:rPr lang="en-US" smtClean="0">
                <a:latin typeface="Times New Roman" pitchFamily="18" charset="0"/>
              </a:rPr>
              <a:t>We might be able to reduce the buffer sizes significantly to just O(log(W)) packets. </a:t>
            </a:r>
          </a:p>
          <a:p>
            <a:pPr lvl="1">
              <a:buFontTx/>
              <a:buChar char="•"/>
            </a:pPr>
            <a:r>
              <a:rPr lang="en-US" smtClean="0">
                <a:latin typeface="Times New Roman" pitchFamily="18" charset="0"/>
              </a:rPr>
              <a:t>Here W is the maximum congestion window size.</a:t>
            </a:r>
          </a:p>
          <a:p>
            <a:pPr>
              <a:buFontTx/>
              <a:buChar char="•"/>
            </a:pPr>
            <a:endParaRPr lang="en-US" smtClean="0">
              <a:latin typeface="Times New Roman" pitchFamily="18" charset="0"/>
            </a:endParaRPr>
          </a:p>
          <a:p>
            <a:pPr>
              <a:buFontTx/>
              <a:buChar char="•"/>
            </a:pPr>
            <a:r>
              <a:rPr lang="en-US" smtClean="0">
                <a:latin typeface="Times New Roman" pitchFamily="18" charset="0"/>
              </a:rPr>
              <a:t>If we apply each of these rules to a 10Gb/s link </a:t>
            </a:r>
          </a:p>
          <a:p>
            <a:pPr lvl="1">
              <a:buFontTx/>
              <a:buChar char="•"/>
            </a:pPr>
            <a:r>
              <a:rPr lang="en-US" smtClean="0">
                <a:latin typeface="Times New Roman" pitchFamily="18" charset="0"/>
              </a:rPr>
              <a:t>We will need to buffer 1,000,000 packets based on the first rule,</a:t>
            </a:r>
          </a:p>
          <a:p>
            <a:pPr lvl="1">
              <a:buFontTx/>
              <a:buChar char="•"/>
            </a:pPr>
            <a:r>
              <a:rPr lang="en-US" smtClean="0">
                <a:latin typeface="Times New Roman" pitchFamily="18" charset="0"/>
              </a:rPr>
              <a:t>About 10,000 packets based on the 2nd one,</a:t>
            </a:r>
          </a:p>
          <a:p>
            <a:pPr lvl="1">
              <a:buFontTx/>
              <a:buChar char="•"/>
            </a:pPr>
            <a:r>
              <a:rPr lang="en-US" smtClean="0">
                <a:latin typeface="Times New Roman" pitchFamily="18" charset="0"/>
              </a:rPr>
              <a:t>And only 20 packets based on the 3rd rule.</a:t>
            </a:r>
          </a:p>
          <a:p>
            <a:endParaRPr lang="en-US" smtClean="0">
              <a:latin typeface="Times New Roman" pitchFamily="18" charset="0"/>
            </a:endParaRPr>
          </a:p>
          <a:p>
            <a:pPr>
              <a:buFontTx/>
              <a:buChar char="•"/>
            </a:pPr>
            <a:r>
              <a:rPr lang="en-US" smtClean="0">
                <a:latin typeface="Times New Roman" pitchFamily="18" charset="0"/>
              </a:rPr>
              <a:t>For the rest of this presentation</a:t>
            </a:r>
          </a:p>
          <a:p>
            <a:pPr lvl="1">
              <a:buFontTx/>
              <a:buChar char="•"/>
            </a:pPr>
            <a:r>
              <a:rPr lang="en-US" smtClean="0">
                <a:latin typeface="Times New Roman" pitchFamily="18" charset="0"/>
              </a:rPr>
              <a:t>I’ll show you the intuition behind each of these rules; and </a:t>
            </a:r>
          </a:p>
          <a:p>
            <a:pPr lvl="1">
              <a:buFontTx/>
              <a:buChar char="•"/>
            </a:pPr>
            <a:r>
              <a:rPr lang="en-US" smtClean="0">
                <a:latin typeface="Times New Roman" pitchFamily="18" charset="0"/>
              </a:rPr>
              <a:t>Will provide some evidence that validates the rule.</a:t>
            </a:r>
          </a:p>
          <a:p>
            <a:pPr lvl="1">
              <a:buFontTx/>
              <a:buChar char="•"/>
            </a:pPr>
            <a:endParaRPr lang="en-US" smtClean="0">
              <a:latin typeface="Times New Roman" pitchFamily="18" charset="0"/>
            </a:endParaRPr>
          </a:p>
          <a:p>
            <a:pPr>
              <a:buFontTx/>
              <a:buChar char="•"/>
            </a:pPr>
            <a:r>
              <a:rPr lang="en-US" smtClean="0">
                <a:latin typeface="Times New Roman" pitchFamily="18" charset="0"/>
              </a:rPr>
              <a:t>Let’s start with the rule-of-thumb.</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Rectangle 2"/>
          <p:cNvSpPr>
            <a:spLocks noGrp="1" noRot="1" noChangeAspect="1" noChangeArrowheads="1" noTextEdit="1"/>
          </p:cNvSpPr>
          <p:nvPr>
            <p:ph type="sldImg"/>
          </p:nvPr>
        </p:nvSpPr>
        <p:spPr>
          <a:ln/>
        </p:spPr>
      </p:sp>
      <p:sp>
        <p:nvSpPr>
          <p:cNvPr id="227331" name="Rectangle 3"/>
          <p:cNvSpPr>
            <a:spLocks noGrp="1" noChangeArrowheads="1"/>
          </p:cNvSpPr>
          <p:nvPr>
            <p:ph type="body" idx="1"/>
          </p:nvPr>
        </p:nvSpPr>
        <p:spPr>
          <a:noFill/>
          <a:ln w="9525"/>
        </p:spPr>
        <p:txBody>
          <a:bodyPr/>
          <a:lstStyle/>
          <a:p>
            <a:endParaRPr lang="en-US" smtClean="0">
              <a:latin typeface="Times New Roman" pitchFamily="18"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Rectangle 2"/>
          <p:cNvSpPr>
            <a:spLocks noGrp="1" noRot="1" noChangeAspect="1" noChangeArrowheads="1" noTextEdit="1"/>
          </p:cNvSpPr>
          <p:nvPr>
            <p:ph type="sldImg"/>
          </p:nvPr>
        </p:nvSpPr>
        <p:spPr>
          <a:xfrm>
            <a:off x="1144588" y="684213"/>
            <a:ext cx="4570412" cy="3429000"/>
          </a:xfrm>
          <a:ln/>
        </p:spPr>
      </p:sp>
      <p:sp>
        <p:nvSpPr>
          <p:cNvPr id="228355" name="Rectangle 3"/>
          <p:cNvSpPr>
            <a:spLocks noGrp="1" noChangeArrowheads="1"/>
          </p:cNvSpPr>
          <p:nvPr>
            <p:ph type="body" idx="1"/>
          </p:nvPr>
        </p:nvSpPr>
        <p:spPr>
          <a:xfrm>
            <a:off x="686098" y="4343703"/>
            <a:ext cx="5485805" cy="4115405"/>
          </a:xfrm>
          <a:noFill/>
          <a:ln w="9525"/>
        </p:spPr>
        <p:txBody>
          <a:bodyPr/>
          <a:lstStyle/>
          <a:p>
            <a:pPr>
              <a:buFontTx/>
              <a:buChar char="•"/>
            </a:pPr>
            <a:endParaRPr lang="en-US" smtClean="0">
              <a:latin typeface="Times New Roman" pitchFamily="18"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9378" name="Rectangle 2"/>
          <p:cNvSpPr>
            <a:spLocks noGrp="1" noRot="1" noChangeAspect="1" noChangeArrowheads="1" noTextEdit="1"/>
          </p:cNvSpPr>
          <p:nvPr>
            <p:ph type="sldImg"/>
          </p:nvPr>
        </p:nvSpPr>
        <p:spPr>
          <a:xfrm>
            <a:off x="1372195" y="914704"/>
            <a:ext cx="4115098" cy="3135690"/>
          </a:xfrm>
          <a:solidFill>
            <a:srgbClr val="FFFFFF"/>
          </a:solidFill>
          <a:ln/>
        </p:spPr>
      </p:sp>
      <p:sp>
        <p:nvSpPr>
          <p:cNvPr id="229379" name="Text Box 3"/>
          <p:cNvSpPr>
            <a:spLocks noGrp="1" noChangeArrowheads="1"/>
          </p:cNvSpPr>
          <p:nvPr>
            <p:ph type="body" idx="1"/>
          </p:nvPr>
        </p:nvSpPr>
        <p:spPr>
          <a:xfrm>
            <a:off x="1046263" y="4352775"/>
            <a:ext cx="4769941" cy="3478892"/>
          </a:xfrm>
          <a:noFill/>
          <a:ln w="9525"/>
        </p:spPr>
        <p:txBody>
          <a:bodyPr wrap="none" anchor="ctr"/>
          <a:lstStyle/>
          <a:p>
            <a:pPr defTabSz="462498">
              <a:buFontTx/>
              <a:buChar char="•"/>
            </a:pPr>
            <a:r>
              <a:rPr lang="en-US" dirty="0" smtClean="0">
                <a:latin typeface="Times New Roman" pitchFamily="18" charset="0"/>
              </a:rPr>
              <a:t>Here is a simulation of a single TCP flow with a buffer size equal to the bandwidth delay product.</a:t>
            </a:r>
          </a:p>
          <a:p>
            <a:pPr defTabSz="462498">
              <a:buFontTx/>
              <a:buChar char="•"/>
            </a:pPr>
            <a:r>
              <a:rPr lang="en-US" dirty="0" smtClean="0">
                <a:latin typeface="Times New Roman" pitchFamily="18" charset="0"/>
              </a:rPr>
              <a:t>As you can see, the congestion window changes according to a </a:t>
            </a:r>
            <a:r>
              <a:rPr lang="en-US" dirty="0" err="1" smtClean="0">
                <a:latin typeface="Times New Roman" pitchFamily="18" charset="0"/>
              </a:rPr>
              <a:t>sawtooth</a:t>
            </a:r>
            <a:r>
              <a:rPr lang="en-US" dirty="0" smtClean="0">
                <a:latin typeface="Times New Roman" pitchFamily="18" charset="0"/>
              </a:rPr>
              <a:t> shape, and varies between 140, and 280.</a:t>
            </a:r>
          </a:p>
          <a:p>
            <a:pPr defTabSz="462498">
              <a:buFontTx/>
              <a:buChar char="•"/>
            </a:pPr>
            <a:r>
              <a:rPr lang="en-US" dirty="0" smtClean="0">
                <a:latin typeface="Times New Roman" pitchFamily="18" charset="0"/>
              </a:rPr>
              <a:t>On the bottom graph we can see the queue occupancy. As you can see, when the congestion window is halved the buffer occupancy becomes zero, and the two curves change similarly.</a:t>
            </a:r>
          </a:p>
          <a:p>
            <a:pPr defTabSz="462498">
              <a:buFontTx/>
              <a:buChar char="•"/>
            </a:pPr>
            <a:r>
              <a:rPr lang="en-US" dirty="0" smtClean="0">
                <a:latin typeface="Times New Roman" pitchFamily="18" charset="0"/>
              </a:rPr>
              <a:t>Note that since the pipe is full at all times, and the link utilization remains at 100%.</a:t>
            </a:r>
          </a:p>
          <a:p>
            <a:pPr defTabSz="462498">
              <a:buFontTx/>
              <a:buChar char="•"/>
            </a:pPr>
            <a:endParaRPr lang="en-US" dirty="0" smtClean="0">
              <a:latin typeface="Times New Roman" pitchFamily="18" charset="0"/>
            </a:endParaRPr>
          </a:p>
          <a:p>
            <a:pPr defTabSz="462498">
              <a:buFontTx/>
              <a:buChar char="•"/>
            </a:pPr>
            <a:r>
              <a:rPr lang="en-US" dirty="0" smtClean="0">
                <a:latin typeface="Times New Roman" pitchFamily="18" charset="0"/>
              </a:rPr>
              <a:t>Now, on the other hand, when the buffer size is less than the bandwidth delay product, we can see that </a:t>
            </a:r>
          </a:p>
          <a:p>
            <a:pPr marL="768828" lvl="1" indent="-292816" defTabSz="462498">
              <a:buFontTx/>
              <a:buChar char="•"/>
            </a:pPr>
            <a:r>
              <a:rPr lang="en-US" dirty="0" smtClean="0">
                <a:latin typeface="Times New Roman" pitchFamily="18" charset="0"/>
              </a:rPr>
              <a:t>When the congestion window is halved, the queue occupancy goes to zero and</a:t>
            </a:r>
          </a:p>
          <a:p>
            <a:pPr marL="768828" lvl="1" indent="-292816" defTabSz="462498">
              <a:buFontTx/>
              <a:buChar char="•"/>
            </a:pPr>
            <a:r>
              <a:rPr lang="en-US" dirty="0" smtClean="0">
                <a:latin typeface="Times New Roman" pitchFamily="18" charset="0"/>
              </a:rPr>
              <a:t>Remains at zero for a while before the congestion window is increased again, and can fill up the pipe.</a:t>
            </a:r>
          </a:p>
          <a:p>
            <a:pPr marL="768828" lvl="1" indent="-292816" defTabSz="462498">
              <a:buFontTx/>
              <a:buChar char="•"/>
            </a:pPr>
            <a:r>
              <a:rPr lang="en-US" dirty="0" smtClean="0">
                <a:latin typeface="Times New Roman" pitchFamily="18" charset="0"/>
              </a:rPr>
              <a:t>During this time, we see a reduction in link utilization.</a:t>
            </a:r>
          </a:p>
          <a:p>
            <a:pPr defTabSz="462498">
              <a:buFontTx/>
              <a:buChar char="•"/>
            </a:pPr>
            <a:endParaRPr lang="en-US" dirty="0" smtClean="0">
              <a:latin typeface="Times New Roman" pitchFamily="18"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1426" name="Rectangle 9"/>
          <p:cNvSpPr txBox="1">
            <a:spLocks noGrp="1" noChangeArrowheads="1"/>
          </p:cNvSpPr>
          <p:nvPr/>
        </p:nvSpPr>
        <p:spPr bwMode="auto">
          <a:xfrm>
            <a:off x="3884414" y="8684381"/>
            <a:ext cx="2972098" cy="458108"/>
          </a:xfrm>
          <a:prstGeom prst="rect">
            <a:avLst/>
          </a:prstGeom>
          <a:noFill/>
          <a:ln w="9525">
            <a:noFill/>
            <a:miter lim="800000"/>
            <a:headEnd/>
            <a:tailEnd/>
          </a:ln>
        </p:spPr>
        <p:txBody>
          <a:bodyPr lIns="82027" tIns="41013" rIns="82027" bIns="41013"/>
          <a:lstStyle/>
          <a:p>
            <a:pPr algn="ctr" defTabSz="860427" eaLnBrk="0" hangingPunct="0"/>
            <a:fld id="{BE541755-4EDA-4F21-B28B-8A677C4824C0}" type="slidenum">
              <a:rPr lang="en-GB"/>
              <a:pPr algn="ctr" defTabSz="860427" eaLnBrk="0" hangingPunct="0"/>
              <a:t>9</a:t>
            </a:fld>
            <a:endParaRPr lang="en-GB" dirty="0"/>
          </a:p>
        </p:txBody>
      </p:sp>
      <p:sp>
        <p:nvSpPr>
          <p:cNvPr id="231427" name="Text Box 1"/>
          <p:cNvSpPr txBox="1">
            <a:spLocks noChangeArrowheads="1"/>
          </p:cNvSpPr>
          <p:nvPr/>
        </p:nvSpPr>
        <p:spPr bwMode="auto">
          <a:xfrm>
            <a:off x="1209973" y="693965"/>
            <a:ext cx="4438055" cy="3429000"/>
          </a:xfrm>
          <a:prstGeom prst="rect">
            <a:avLst/>
          </a:prstGeom>
          <a:solidFill>
            <a:srgbClr val="FFFFFF"/>
          </a:solidFill>
          <a:ln w="9360">
            <a:solidFill>
              <a:srgbClr val="000000"/>
            </a:solidFill>
            <a:miter lim="800000"/>
            <a:headEnd/>
            <a:tailEnd/>
          </a:ln>
        </p:spPr>
        <p:txBody>
          <a:bodyPr wrap="none" lIns="82027" tIns="41013" rIns="82027" bIns="41013" anchor="ctr"/>
          <a:lstStyle/>
          <a:p>
            <a:pPr algn="ctr" defTabSz="860427" eaLnBrk="0" hangingPunct="0"/>
            <a:endParaRPr lang="en-US" dirty="0"/>
          </a:p>
        </p:txBody>
      </p:sp>
      <p:sp>
        <p:nvSpPr>
          <p:cNvPr id="231428" name="Rectangle 2"/>
          <p:cNvSpPr>
            <a:spLocks noGrp="1" noChangeArrowheads="1"/>
          </p:cNvSpPr>
          <p:nvPr>
            <p:ph type="body"/>
          </p:nvPr>
        </p:nvSpPr>
        <p:spPr>
          <a:xfrm>
            <a:off x="686098" y="4342191"/>
            <a:ext cx="5482828" cy="4115405"/>
          </a:xfrm>
          <a:noFill/>
          <a:ln w="9525"/>
        </p:spPr>
        <p:txBody>
          <a:bodyPr wrap="none" anchor="ctr"/>
          <a:lstStyle/>
          <a:p>
            <a:endParaRPr lang="en-US" smtClean="0">
              <a:latin typeface="Times New Roman" pitchFamily="18"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3474" name="Rectangle 9"/>
          <p:cNvSpPr>
            <a:spLocks noGrp="1" noChangeArrowheads="1"/>
          </p:cNvSpPr>
          <p:nvPr>
            <p:ph type="sldNum" sz="quarter" idx="4294967295"/>
          </p:nvPr>
        </p:nvSpPr>
        <p:spPr bwMode="auto">
          <a:xfrm>
            <a:off x="3884414" y="8684381"/>
            <a:ext cx="2972098" cy="458108"/>
          </a:xfrm>
          <a:prstGeom prst="rect">
            <a:avLst/>
          </a:prstGeom>
          <a:noFill/>
          <a:ln>
            <a:miter lim="800000"/>
            <a:headEnd/>
            <a:tailEnd/>
          </a:ln>
        </p:spPr>
        <p:txBody>
          <a:bodyPr lIns="82027" tIns="41013" rIns="82027" bIns="41013"/>
          <a:lstStyle/>
          <a:p>
            <a:pPr algn="ctr" defTabSz="860427" eaLnBrk="0" hangingPunct="0"/>
            <a:fld id="{194F7289-478A-4B94-BA0C-629F1E23B80F}" type="slidenum">
              <a:rPr lang="en-GB"/>
              <a:pPr algn="ctr" defTabSz="860427" eaLnBrk="0" hangingPunct="0"/>
              <a:t>10</a:t>
            </a:fld>
            <a:endParaRPr lang="en-GB" dirty="0"/>
          </a:p>
        </p:txBody>
      </p:sp>
      <p:sp>
        <p:nvSpPr>
          <p:cNvPr id="233475" name="Text Box 1"/>
          <p:cNvSpPr txBox="1">
            <a:spLocks noChangeArrowheads="1"/>
          </p:cNvSpPr>
          <p:nvPr/>
        </p:nvSpPr>
        <p:spPr bwMode="auto">
          <a:xfrm>
            <a:off x="1209973" y="693965"/>
            <a:ext cx="4438055" cy="3429000"/>
          </a:xfrm>
          <a:prstGeom prst="rect">
            <a:avLst/>
          </a:prstGeom>
          <a:solidFill>
            <a:srgbClr val="FFFFFF"/>
          </a:solidFill>
          <a:ln w="9360">
            <a:solidFill>
              <a:srgbClr val="000000"/>
            </a:solidFill>
            <a:miter lim="800000"/>
            <a:headEnd/>
            <a:tailEnd/>
          </a:ln>
        </p:spPr>
        <p:txBody>
          <a:bodyPr wrap="none" lIns="82027" tIns="41013" rIns="82027" bIns="41013" anchor="ctr"/>
          <a:lstStyle/>
          <a:p>
            <a:pPr algn="ctr" defTabSz="860427" eaLnBrk="0" hangingPunct="0"/>
            <a:endParaRPr lang="en-US" dirty="0"/>
          </a:p>
        </p:txBody>
      </p:sp>
      <p:sp>
        <p:nvSpPr>
          <p:cNvPr id="233476" name="Rectangle 2"/>
          <p:cNvSpPr>
            <a:spLocks noGrp="1" noChangeArrowheads="1"/>
          </p:cNvSpPr>
          <p:nvPr>
            <p:ph type="body"/>
          </p:nvPr>
        </p:nvSpPr>
        <p:spPr>
          <a:xfrm>
            <a:off x="686098" y="4342191"/>
            <a:ext cx="5482828" cy="4115405"/>
          </a:xfrm>
          <a:noFill/>
          <a:ln w="9525"/>
        </p:spPr>
        <p:txBody>
          <a:bodyPr wrap="none" anchor="ctr"/>
          <a:lstStyle/>
          <a:p>
            <a:endParaRPr lang="en-US" smtClean="0">
              <a:latin typeface="Times New Roman" pitchFamily="18"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4498" name="Rectangle 9"/>
          <p:cNvSpPr>
            <a:spLocks noGrp="1" noChangeArrowheads="1"/>
          </p:cNvSpPr>
          <p:nvPr>
            <p:ph type="sldNum" sz="quarter" idx="4294967295"/>
          </p:nvPr>
        </p:nvSpPr>
        <p:spPr bwMode="auto">
          <a:xfrm>
            <a:off x="3884414" y="8684381"/>
            <a:ext cx="2972098" cy="458108"/>
          </a:xfrm>
          <a:prstGeom prst="rect">
            <a:avLst/>
          </a:prstGeom>
          <a:noFill/>
          <a:ln>
            <a:miter lim="800000"/>
            <a:headEnd/>
            <a:tailEnd/>
          </a:ln>
        </p:spPr>
        <p:txBody>
          <a:bodyPr lIns="82027" tIns="41013" rIns="82027" bIns="41013"/>
          <a:lstStyle/>
          <a:p>
            <a:pPr algn="ctr" defTabSz="860427" eaLnBrk="0" hangingPunct="0"/>
            <a:fld id="{BE6E27EE-6011-47A0-B2D2-0674A90B1405}" type="slidenum">
              <a:rPr lang="en-GB"/>
              <a:pPr algn="ctr" defTabSz="860427" eaLnBrk="0" hangingPunct="0"/>
              <a:t>11</a:t>
            </a:fld>
            <a:endParaRPr lang="en-GB" dirty="0"/>
          </a:p>
        </p:txBody>
      </p:sp>
      <p:sp>
        <p:nvSpPr>
          <p:cNvPr id="234499" name="Rectangle 1"/>
          <p:cNvSpPr>
            <a:spLocks noGrp="1" noRot="1" noChangeAspect="1" noChangeArrowheads="1" noTextEdit="1"/>
          </p:cNvSpPr>
          <p:nvPr>
            <p:ph type="sldImg"/>
          </p:nvPr>
        </p:nvSpPr>
        <p:spPr>
          <a:xfrm>
            <a:off x="1143000" y="693738"/>
            <a:ext cx="4568825" cy="3427412"/>
          </a:xfrm>
          <a:solidFill>
            <a:srgbClr val="FFFFFF"/>
          </a:solidFill>
          <a:ln/>
        </p:spPr>
      </p:sp>
      <p:sp>
        <p:nvSpPr>
          <p:cNvPr id="234500" name="Rectangle 2"/>
          <p:cNvSpPr>
            <a:spLocks noGrp="1" noChangeArrowheads="1"/>
          </p:cNvSpPr>
          <p:nvPr>
            <p:ph type="body" idx="1"/>
          </p:nvPr>
        </p:nvSpPr>
        <p:spPr>
          <a:xfrm>
            <a:off x="686098" y="4342191"/>
            <a:ext cx="5482828" cy="4032250"/>
          </a:xfrm>
          <a:noFill/>
          <a:ln w="9525"/>
        </p:spPr>
        <p:txBody>
          <a:bodyPr wrap="none" anchor="ctr"/>
          <a:lstStyle/>
          <a:p>
            <a:endParaRPr lang="en-US" smtClean="0">
              <a:latin typeface="Times New Roman" pitchFamily="18"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22" name="Rectangle 9"/>
          <p:cNvSpPr>
            <a:spLocks noGrp="1" noChangeArrowheads="1"/>
          </p:cNvSpPr>
          <p:nvPr>
            <p:ph type="sldNum" sz="quarter" idx="4294967295"/>
          </p:nvPr>
        </p:nvSpPr>
        <p:spPr bwMode="auto">
          <a:xfrm>
            <a:off x="3884414" y="8684381"/>
            <a:ext cx="2972098" cy="458108"/>
          </a:xfrm>
          <a:prstGeom prst="rect">
            <a:avLst/>
          </a:prstGeom>
          <a:noFill/>
          <a:ln>
            <a:miter lim="800000"/>
            <a:headEnd/>
            <a:tailEnd/>
          </a:ln>
        </p:spPr>
        <p:txBody>
          <a:bodyPr lIns="82027" tIns="41013" rIns="82027" bIns="41013"/>
          <a:lstStyle/>
          <a:p>
            <a:pPr algn="ctr" defTabSz="860427" eaLnBrk="0" hangingPunct="0"/>
            <a:fld id="{2E899B95-6DCC-4DFC-AF2B-A199D31B395D}" type="slidenum">
              <a:rPr lang="en-GB"/>
              <a:pPr algn="ctr" defTabSz="860427" eaLnBrk="0" hangingPunct="0"/>
              <a:t>12</a:t>
            </a:fld>
            <a:endParaRPr lang="en-GB" dirty="0"/>
          </a:p>
        </p:txBody>
      </p:sp>
      <p:sp>
        <p:nvSpPr>
          <p:cNvPr id="235523" name="Rectangle 1"/>
          <p:cNvSpPr>
            <a:spLocks noGrp="1" noRot="1" noChangeAspect="1" noChangeArrowheads="1" noTextEdit="1"/>
          </p:cNvSpPr>
          <p:nvPr>
            <p:ph type="sldImg"/>
          </p:nvPr>
        </p:nvSpPr>
        <p:spPr>
          <a:xfrm>
            <a:off x="1143000" y="693738"/>
            <a:ext cx="4568825" cy="3427412"/>
          </a:xfrm>
          <a:solidFill>
            <a:srgbClr val="FFFFFF"/>
          </a:solidFill>
          <a:ln/>
        </p:spPr>
      </p:sp>
      <p:sp>
        <p:nvSpPr>
          <p:cNvPr id="235524" name="Rectangle 2"/>
          <p:cNvSpPr>
            <a:spLocks noGrp="1" noChangeArrowheads="1"/>
          </p:cNvSpPr>
          <p:nvPr>
            <p:ph type="body" idx="1"/>
          </p:nvPr>
        </p:nvSpPr>
        <p:spPr>
          <a:xfrm>
            <a:off x="686098" y="4342191"/>
            <a:ext cx="5482828" cy="4032250"/>
          </a:xfrm>
          <a:noFill/>
          <a:ln w="9525"/>
        </p:spPr>
        <p:txBody>
          <a:bodyPr wrap="none" anchor="ctr"/>
          <a:lstStyle/>
          <a:p>
            <a:endParaRPr lang="en-US" smtClean="0">
              <a:latin typeface="Times New Roman" pitchFamily="18"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6546" name="Rectangle 9"/>
          <p:cNvSpPr>
            <a:spLocks noGrp="1" noChangeArrowheads="1"/>
          </p:cNvSpPr>
          <p:nvPr>
            <p:ph type="sldNum" sz="quarter" idx="4294967295"/>
          </p:nvPr>
        </p:nvSpPr>
        <p:spPr bwMode="auto">
          <a:xfrm>
            <a:off x="3884414" y="8684381"/>
            <a:ext cx="2972098" cy="458108"/>
          </a:xfrm>
          <a:prstGeom prst="rect">
            <a:avLst/>
          </a:prstGeom>
          <a:noFill/>
          <a:ln>
            <a:miter lim="800000"/>
            <a:headEnd/>
            <a:tailEnd/>
          </a:ln>
        </p:spPr>
        <p:txBody>
          <a:bodyPr lIns="82027" tIns="41013" rIns="82027" bIns="41013"/>
          <a:lstStyle/>
          <a:p>
            <a:pPr algn="ctr" defTabSz="860427" eaLnBrk="0" hangingPunct="0"/>
            <a:fld id="{9544969D-0718-4CFA-8EE0-FEF427E00068}" type="slidenum">
              <a:rPr lang="en-GB"/>
              <a:pPr algn="ctr" defTabSz="860427" eaLnBrk="0" hangingPunct="0"/>
              <a:t>13</a:t>
            </a:fld>
            <a:endParaRPr lang="en-GB" dirty="0"/>
          </a:p>
        </p:txBody>
      </p:sp>
      <p:sp>
        <p:nvSpPr>
          <p:cNvPr id="236547" name="Rectangle 1"/>
          <p:cNvSpPr>
            <a:spLocks noGrp="1" noRot="1" noChangeAspect="1" noChangeArrowheads="1" noTextEdit="1"/>
          </p:cNvSpPr>
          <p:nvPr>
            <p:ph type="sldImg"/>
          </p:nvPr>
        </p:nvSpPr>
        <p:spPr>
          <a:xfrm>
            <a:off x="1143000" y="693738"/>
            <a:ext cx="4568825" cy="3427412"/>
          </a:xfrm>
          <a:solidFill>
            <a:srgbClr val="FFFFFF"/>
          </a:solidFill>
          <a:ln/>
        </p:spPr>
      </p:sp>
      <p:sp>
        <p:nvSpPr>
          <p:cNvPr id="236548" name="Rectangle 2"/>
          <p:cNvSpPr>
            <a:spLocks noGrp="1" noChangeArrowheads="1"/>
          </p:cNvSpPr>
          <p:nvPr>
            <p:ph type="body" idx="1"/>
          </p:nvPr>
        </p:nvSpPr>
        <p:spPr>
          <a:xfrm>
            <a:off x="686098" y="4342191"/>
            <a:ext cx="5482828" cy="4032250"/>
          </a:xfrm>
          <a:noFill/>
          <a:ln w="9525"/>
        </p:spPr>
        <p:txBody>
          <a:bodyPr wrap="none" anchor="ctr"/>
          <a:lstStyle/>
          <a:p>
            <a:endParaRPr lang="en-US" smtClean="0">
              <a:latin typeface="Times New Roman" pitchFamily="18"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7570" name="Rectangle 9"/>
          <p:cNvSpPr txBox="1">
            <a:spLocks noGrp="1" noChangeArrowheads="1"/>
          </p:cNvSpPr>
          <p:nvPr/>
        </p:nvSpPr>
        <p:spPr bwMode="auto">
          <a:xfrm>
            <a:off x="3884414" y="8684381"/>
            <a:ext cx="2972098" cy="458108"/>
          </a:xfrm>
          <a:prstGeom prst="rect">
            <a:avLst/>
          </a:prstGeom>
          <a:noFill/>
          <a:ln w="9525">
            <a:noFill/>
            <a:miter lim="800000"/>
            <a:headEnd/>
            <a:tailEnd/>
          </a:ln>
        </p:spPr>
        <p:txBody>
          <a:bodyPr lIns="82027" tIns="41013" rIns="82027" bIns="41013"/>
          <a:lstStyle/>
          <a:p>
            <a:pPr algn="ctr" defTabSz="860427" eaLnBrk="0" hangingPunct="0"/>
            <a:fld id="{7635D9ED-5555-43B5-A123-CFBCFFE7502E}" type="slidenum">
              <a:rPr lang="en-GB"/>
              <a:pPr algn="ctr" defTabSz="860427" eaLnBrk="0" hangingPunct="0"/>
              <a:t>14</a:t>
            </a:fld>
            <a:endParaRPr lang="en-GB" dirty="0"/>
          </a:p>
        </p:txBody>
      </p:sp>
      <p:sp>
        <p:nvSpPr>
          <p:cNvPr id="237571" name="Rectangle 1"/>
          <p:cNvSpPr>
            <a:spLocks noGrp="1" noRot="1" noChangeAspect="1" noChangeArrowheads="1" noTextEdit="1"/>
          </p:cNvSpPr>
          <p:nvPr>
            <p:ph type="sldImg"/>
          </p:nvPr>
        </p:nvSpPr>
        <p:spPr>
          <a:xfrm>
            <a:off x="1143000" y="693738"/>
            <a:ext cx="4568825" cy="3427412"/>
          </a:xfrm>
          <a:solidFill>
            <a:srgbClr val="FFFFFF"/>
          </a:solidFill>
          <a:ln/>
        </p:spPr>
      </p:sp>
      <p:sp>
        <p:nvSpPr>
          <p:cNvPr id="237572" name="Rectangle 2"/>
          <p:cNvSpPr>
            <a:spLocks noGrp="1" noChangeArrowheads="1"/>
          </p:cNvSpPr>
          <p:nvPr>
            <p:ph type="body" idx="1"/>
          </p:nvPr>
        </p:nvSpPr>
        <p:spPr>
          <a:xfrm>
            <a:off x="686098" y="4342191"/>
            <a:ext cx="5482828" cy="4032250"/>
          </a:xfrm>
          <a:noFill/>
          <a:ln w="9525"/>
        </p:spPr>
        <p:txBody>
          <a:bodyPr wrap="none" anchor="ctr"/>
          <a:lstStyle/>
          <a:p>
            <a:endParaRPr lang="en-US" smtClean="0">
              <a:latin typeface="Times New Roman" pitchFamily="18"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4" name="Rectangle 2"/>
          <p:cNvSpPr>
            <a:spLocks noGrp="1" noRot="1" noChangeAspect="1" noChangeArrowheads="1" noTextEdit="1"/>
          </p:cNvSpPr>
          <p:nvPr>
            <p:ph type="sldImg"/>
          </p:nvPr>
        </p:nvSpPr>
        <p:spPr>
          <a:ln/>
        </p:spPr>
      </p:sp>
      <p:sp>
        <p:nvSpPr>
          <p:cNvPr id="238595" name="Rectangle 3"/>
          <p:cNvSpPr>
            <a:spLocks noGrp="1" noChangeArrowheads="1"/>
          </p:cNvSpPr>
          <p:nvPr>
            <p:ph type="body" idx="1"/>
          </p:nvPr>
        </p:nvSpPr>
        <p:spPr>
          <a:noFill/>
          <a:ln w="9525"/>
        </p:spPr>
        <p:txBody>
          <a:bodyPr/>
          <a:lstStyle/>
          <a:p>
            <a:endParaRPr lang="en-US" smtClean="0">
              <a:latin typeface="Times New Roman" pitchFamily="18"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9618" name="Rectangle 9"/>
          <p:cNvSpPr>
            <a:spLocks noGrp="1" noChangeArrowheads="1"/>
          </p:cNvSpPr>
          <p:nvPr>
            <p:ph type="sldNum" sz="quarter" idx="4294967295"/>
          </p:nvPr>
        </p:nvSpPr>
        <p:spPr bwMode="auto">
          <a:xfrm>
            <a:off x="3884414" y="8684381"/>
            <a:ext cx="2972098" cy="458108"/>
          </a:xfrm>
          <a:prstGeom prst="rect">
            <a:avLst/>
          </a:prstGeom>
          <a:noFill/>
          <a:ln>
            <a:miter lim="800000"/>
            <a:headEnd/>
            <a:tailEnd/>
          </a:ln>
        </p:spPr>
        <p:txBody>
          <a:bodyPr lIns="82027" tIns="41013" rIns="82027" bIns="41013"/>
          <a:lstStyle/>
          <a:p>
            <a:pPr algn="ctr" defTabSz="860427" eaLnBrk="0" hangingPunct="0"/>
            <a:fld id="{54A7F4AC-C029-470A-A64F-37736F9FEA1D}" type="slidenum">
              <a:rPr lang="en-GB"/>
              <a:pPr algn="ctr" defTabSz="860427" eaLnBrk="0" hangingPunct="0"/>
              <a:t>16</a:t>
            </a:fld>
            <a:endParaRPr lang="en-GB" dirty="0"/>
          </a:p>
        </p:txBody>
      </p:sp>
      <p:sp>
        <p:nvSpPr>
          <p:cNvPr id="239619" name="Rectangle 1"/>
          <p:cNvSpPr>
            <a:spLocks noGrp="1" noRot="1" noChangeAspect="1" noChangeArrowheads="1" noTextEdit="1"/>
          </p:cNvSpPr>
          <p:nvPr>
            <p:ph type="sldImg"/>
          </p:nvPr>
        </p:nvSpPr>
        <p:spPr>
          <a:xfrm>
            <a:off x="1143000" y="693738"/>
            <a:ext cx="4568825" cy="3427412"/>
          </a:xfrm>
          <a:solidFill>
            <a:srgbClr val="FFFFFF"/>
          </a:solidFill>
          <a:ln/>
        </p:spPr>
      </p:sp>
      <p:sp>
        <p:nvSpPr>
          <p:cNvPr id="239620" name="Rectangle 2"/>
          <p:cNvSpPr>
            <a:spLocks noGrp="1" noChangeArrowheads="1"/>
          </p:cNvSpPr>
          <p:nvPr>
            <p:ph type="body" idx="1"/>
          </p:nvPr>
        </p:nvSpPr>
        <p:spPr>
          <a:xfrm>
            <a:off x="686098" y="4342191"/>
            <a:ext cx="5482828" cy="4032250"/>
          </a:xfrm>
          <a:noFill/>
          <a:ln w="9525"/>
        </p:spPr>
        <p:txBody>
          <a:bodyPr wrap="none" anchor="ctr"/>
          <a:lstStyle/>
          <a:p>
            <a:endParaRPr lang="en-US" smtClean="0">
              <a:latin typeface="Times New Roman" pitchFamily="18"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0642" name="Rectangle 9"/>
          <p:cNvSpPr>
            <a:spLocks noGrp="1" noChangeArrowheads="1"/>
          </p:cNvSpPr>
          <p:nvPr>
            <p:ph type="sldNum" sz="quarter" idx="4294967295"/>
          </p:nvPr>
        </p:nvSpPr>
        <p:spPr bwMode="auto">
          <a:xfrm>
            <a:off x="3884414" y="8684381"/>
            <a:ext cx="2972098" cy="458108"/>
          </a:xfrm>
          <a:prstGeom prst="rect">
            <a:avLst/>
          </a:prstGeom>
          <a:noFill/>
          <a:ln>
            <a:miter lim="800000"/>
            <a:headEnd/>
            <a:tailEnd/>
          </a:ln>
        </p:spPr>
        <p:txBody>
          <a:bodyPr lIns="82027" tIns="41013" rIns="82027" bIns="41013"/>
          <a:lstStyle/>
          <a:p>
            <a:pPr algn="ctr" defTabSz="860427" eaLnBrk="0" hangingPunct="0"/>
            <a:fld id="{9091C0CB-5460-4FF7-808E-E52AEAA8AE23}" type="slidenum">
              <a:rPr lang="en-GB"/>
              <a:pPr algn="ctr" defTabSz="860427" eaLnBrk="0" hangingPunct="0"/>
              <a:t>17</a:t>
            </a:fld>
            <a:endParaRPr lang="en-GB" dirty="0"/>
          </a:p>
        </p:txBody>
      </p:sp>
      <p:sp>
        <p:nvSpPr>
          <p:cNvPr id="240643" name="Rectangle 1"/>
          <p:cNvSpPr>
            <a:spLocks noGrp="1" noRot="1" noChangeAspect="1" noChangeArrowheads="1" noTextEdit="1"/>
          </p:cNvSpPr>
          <p:nvPr>
            <p:ph type="sldImg"/>
          </p:nvPr>
        </p:nvSpPr>
        <p:spPr>
          <a:xfrm>
            <a:off x="1143000" y="693738"/>
            <a:ext cx="4568825" cy="3427412"/>
          </a:xfrm>
          <a:solidFill>
            <a:srgbClr val="FFFFFF"/>
          </a:solidFill>
          <a:ln/>
        </p:spPr>
      </p:sp>
      <p:sp>
        <p:nvSpPr>
          <p:cNvPr id="240644" name="Rectangle 2"/>
          <p:cNvSpPr>
            <a:spLocks noGrp="1" noChangeArrowheads="1"/>
          </p:cNvSpPr>
          <p:nvPr>
            <p:ph type="body" idx="1"/>
          </p:nvPr>
        </p:nvSpPr>
        <p:spPr>
          <a:xfrm>
            <a:off x="686098" y="4342191"/>
            <a:ext cx="5482828" cy="4032250"/>
          </a:xfrm>
          <a:noFill/>
          <a:ln w="9525"/>
        </p:spPr>
        <p:txBody>
          <a:bodyPr wrap="none" anchor="ctr"/>
          <a:lstStyle/>
          <a:p>
            <a:endParaRPr lang="en-US" smtClean="0">
              <a:latin typeface="Times New Roman" pitchFamily="18"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1666" name="Rectangle 9"/>
          <p:cNvSpPr txBox="1">
            <a:spLocks noGrp="1" noChangeArrowheads="1"/>
          </p:cNvSpPr>
          <p:nvPr/>
        </p:nvSpPr>
        <p:spPr bwMode="auto">
          <a:xfrm>
            <a:off x="3884414" y="8684381"/>
            <a:ext cx="2972098" cy="458108"/>
          </a:xfrm>
          <a:prstGeom prst="rect">
            <a:avLst/>
          </a:prstGeom>
          <a:noFill/>
          <a:ln w="9525">
            <a:noFill/>
            <a:miter lim="800000"/>
            <a:headEnd/>
            <a:tailEnd/>
          </a:ln>
        </p:spPr>
        <p:txBody>
          <a:bodyPr lIns="82027" tIns="41013" rIns="82027" bIns="41013"/>
          <a:lstStyle/>
          <a:p>
            <a:pPr algn="ctr" defTabSz="860427" eaLnBrk="0" hangingPunct="0"/>
            <a:fld id="{79A44DCE-F347-4CB0-B30F-D77B1223FE09}" type="slidenum">
              <a:rPr lang="en-GB"/>
              <a:pPr algn="ctr" defTabSz="860427" eaLnBrk="0" hangingPunct="0"/>
              <a:t>18</a:t>
            </a:fld>
            <a:endParaRPr lang="en-GB" dirty="0"/>
          </a:p>
        </p:txBody>
      </p:sp>
      <p:sp>
        <p:nvSpPr>
          <p:cNvPr id="241667" name="Rectangle 1"/>
          <p:cNvSpPr>
            <a:spLocks noGrp="1" noRot="1" noChangeAspect="1" noChangeArrowheads="1" noTextEdit="1"/>
          </p:cNvSpPr>
          <p:nvPr>
            <p:ph type="sldImg"/>
          </p:nvPr>
        </p:nvSpPr>
        <p:spPr>
          <a:xfrm>
            <a:off x="1143000" y="693738"/>
            <a:ext cx="4568825" cy="3427412"/>
          </a:xfrm>
          <a:solidFill>
            <a:srgbClr val="FFFFFF"/>
          </a:solidFill>
          <a:ln/>
        </p:spPr>
      </p:sp>
      <p:sp>
        <p:nvSpPr>
          <p:cNvPr id="241668" name="Rectangle 2"/>
          <p:cNvSpPr>
            <a:spLocks noGrp="1" noChangeArrowheads="1"/>
          </p:cNvSpPr>
          <p:nvPr>
            <p:ph type="body" idx="1"/>
          </p:nvPr>
        </p:nvSpPr>
        <p:spPr>
          <a:xfrm>
            <a:off x="686098" y="4342191"/>
            <a:ext cx="5482828" cy="4032250"/>
          </a:xfrm>
          <a:noFill/>
          <a:ln w="9525"/>
        </p:spPr>
        <p:txBody>
          <a:bodyPr wrap="none" anchor="ctr"/>
          <a:lstStyle/>
          <a:p>
            <a:endParaRPr lang="en-US" smtClean="0">
              <a:latin typeface="Times New Roman" pitchFamily="18"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2690" name="Rectangle 9"/>
          <p:cNvSpPr>
            <a:spLocks noGrp="1" noChangeArrowheads="1"/>
          </p:cNvSpPr>
          <p:nvPr>
            <p:ph type="sldNum" sz="quarter" idx="4294967295"/>
          </p:nvPr>
        </p:nvSpPr>
        <p:spPr bwMode="auto">
          <a:xfrm>
            <a:off x="3884414" y="8684381"/>
            <a:ext cx="2972098" cy="458108"/>
          </a:xfrm>
          <a:prstGeom prst="rect">
            <a:avLst/>
          </a:prstGeom>
          <a:noFill/>
          <a:ln>
            <a:miter lim="800000"/>
            <a:headEnd/>
            <a:tailEnd/>
          </a:ln>
        </p:spPr>
        <p:txBody>
          <a:bodyPr lIns="82027" tIns="41013" rIns="82027" bIns="41013"/>
          <a:lstStyle/>
          <a:p>
            <a:pPr algn="ctr" defTabSz="860427" eaLnBrk="0" hangingPunct="0"/>
            <a:fld id="{E9E16829-1FAF-4019-916B-D6C7C3571486}" type="slidenum">
              <a:rPr lang="en-GB"/>
              <a:pPr algn="ctr" defTabSz="860427" eaLnBrk="0" hangingPunct="0"/>
              <a:t>19</a:t>
            </a:fld>
            <a:endParaRPr lang="en-GB" dirty="0"/>
          </a:p>
        </p:txBody>
      </p:sp>
      <p:sp>
        <p:nvSpPr>
          <p:cNvPr id="242691" name="Rectangle 1"/>
          <p:cNvSpPr>
            <a:spLocks noGrp="1" noRot="1" noChangeAspect="1" noChangeArrowheads="1" noTextEdit="1"/>
          </p:cNvSpPr>
          <p:nvPr>
            <p:ph type="sldImg"/>
          </p:nvPr>
        </p:nvSpPr>
        <p:spPr>
          <a:xfrm>
            <a:off x="1143000" y="693738"/>
            <a:ext cx="4568825" cy="3427412"/>
          </a:xfrm>
          <a:solidFill>
            <a:srgbClr val="FFFFFF"/>
          </a:solidFill>
          <a:ln/>
        </p:spPr>
      </p:sp>
      <p:sp>
        <p:nvSpPr>
          <p:cNvPr id="242692" name="Rectangle 2"/>
          <p:cNvSpPr>
            <a:spLocks noGrp="1" noChangeArrowheads="1"/>
          </p:cNvSpPr>
          <p:nvPr>
            <p:ph type="body" idx="1"/>
          </p:nvPr>
        </p:nvSpPr>
        <p:spPr>
          <a:xfrm>
            <a:off x="686098" y="4342191"/>
            <a:ext cx="5482828" cy="4032250"/>
          </a:xfrm>
          <a:noFill/>
          <a:ln w="9525"/>
        </p:spPr>
        <p:txBody>
          <a:bodyPr wrap="none" anchor="ctr"/>
          <a:lstStyle/>
          <a:p>
            <a:endParaRPr lang="en-US" smtClean="0">
              <a:latin typeface="Times New Roman" pitchFamily="18"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4" name="Rectangle 2"/>
          <p:cNvSpPr>
            <a:spLocks noGrp="1" noRot="1" noChangeAspect="1" noChangeArrowheads="1" noTextEdit="1"/>
          </p:cNvSpPr>
          <p:nvPr>
            <p:ph type="sldImg"/>
          </p:nvPr>
        </p:nvSpPr>
        <p:spPr>
          <a:ln/>
        </p:spPr>
      </p:sp>
      <p:sp>
        <p:nvSpPr>
          <p:cNvPr id="243715" name="Rectangle 3"/>
          <p:cNvSpPr>
            <a:spLocks noGrp="1" noChangeArrowheads="1"/>
          </p:cNvSpPr>
          <p:nvPr>
            <p:ph type="body" idx="1"/>
          </p:nvPr>
        </p:nvSpPr>
        <p:spPr>
          <a:noFill/>
          <a:ln w="9525"/>
        </p:spPr>
        <p:txBody>
          <a:bodyPr/>
          <a:lstStyle/>
          <a:p>
            <a:endParaRPr lang="en-US" smtClean="0">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4800" y="990600"/>
            <a:ext cx="4152900" cy="5105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10100" y="990600"/>
            <a:ext cx="4152900" cy="5105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142852"/>
            <a:ext cx="8229600" cy="511156"/>
          </a:xfrm>
        </p:spPr>
        <p:txBody>
          <a:bodyPr/>
          <a:lstStyle>
            <a:lvl1pPr>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8382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304800" y="990600"/>
            <a:ext cx="4152900" cy="5105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10100" y="990600"/>
            <a:ext cx="4152900" cy="5105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5122" name="Rectangle 1026"/>
          <p:cNvSpPr>
            <a:spLocks noGrp="1" noChangeArrowheads="1"/>
          </p:cNvSpPr>
          <p:nvPr>
            <p:ph type="title"/>
          </p:nvPr>
        </p:nvSpPr>
        <p:spPr bwMode="auto">
          <a:xfrm>
            <a:off x="0" y="0"/>
            <a:ext cx="9144000" cy="838200"/>
          </a:xfrm>
          <a:prstGeom prst="rect">
            <a:avLst/>
          </a:prstGeom>
          <a:noFill/>
          <a:ln w="38100">
            <a:noFill/>
            <a:miter lim="800000"/>
            <a:headEnd/>
            <a:tailEnd/>
          </a:ln>
        </p:spPr>
        <p:txBody>
          <a:bodyPr vert="horz" wrap="square" lIns="274320" tIns="45720" rIns="274320" bIns="45720" numCol="1" anchor="ctr" anchorCtr="0" compatLnSpc="1">
            <a:prstTxWarp prst="textNoShape">
              <a:avLst/>
            </a:prstTxWarp>
          </a:bodyPr>
          <a:lstStyle/>
          <a:p>
            <a:pPr lvl="0"/>
            <a:r>
              <a:rPr lang="en-US" smtClean="0"/>
              <a:t>Click to edit Master title style</a:t>
            </a:r>
          </a:p>
        </p:txBody>
      </p:sp>
      <p:sp>
        <p:nvSpPr>
          <p:cNvPr id="5123" name="Rectangle 1027"/>
          <p:cNvSpPr>
            <a:spLocks noGrp="1" noChangeArrowheads="1"/>
          </p:cNvSpPr>
          <p:nvPr>
            <p:ph type="body" idx="1"/>
          </p:nvPr>
        </p:nvSpPr>
        <p:spPr bwMode="auto">
          <a:xfrm>
            <a:off x="304800" y="990600"/>
            <a:ext cx="8458200" cy="5105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12644" name="Rectangle 1028"/>
          <p:cNvSpPr>
            <a:spLocks noChangeArrowheads="1"/>
          </p:cNvSpPr>
          <p:nvPr/>
        </p:nvSpPr>
        <p:spPr bwMode="auto">
          <a:xfrm>
            <a:off x="568325" y="6167438"/>
            <a:ext cx="701675" cy="396875"/>
          </a:xfrm>
          <a:prstGeom prst="rect">
            <a:avLst/>
          </a:prstGeom>
          <a:noFill/>
          <a:ln w="12700">
            <a:noFill/>
            <a:miter lim="800000"/>
            <a:headEnd/>
            <a:tailEnd/>
          </a:ln>
          <a:effectLst/>
        </p:spPr>
        <p:txBody>
          <a:bodyPr wrap="none" anchor="ctr"/>
          <a:lstStyle/>
          <a:p>
            <a:pPr algn="ctr" eaLnBrk="0" hangingPunct="0">
              <a:defRPr/>
            </a:pPr>
            <a:endParaRPr lang="en-US"/>
          </a:p>
        </p:txBody>
      </p:sp>
      <p:sp>
        <p:nvSpPr>
          <p:cNvPr id="112665" name="Rectangle 1049"/>
          <p:cNvSpPr>
            <a:spLocks noChangeArrowheads="1"/>
          </p:cNvSpPr>
          <p:nvPr/>
        </p:nvSpPr>
        <p:spPr bwMode="auto">
          <a:xfrm>
            <a:off x="1524000" y="6629400"/>
            <a:ext cx="6324600" cy="228600"/>
          </a:xfrm>
          <a:prstGeom prst="rect">
            <a:avLst/>
          </a:prstGeom>
          <a:solidFill>
            <a:srgbClr val="003E72"/>
          </a:solidFill>
          <a:ln w="9525">
            <a:noFill/>
            <a:miter lim="800000"/>
            <a:headEnd/>
            <a:tailEnd/>
          </a:ln>
          <a:effectLst/>
        </p:spPr>
        <p:txBody>
          <a:bodyPr lIns="0" tIns="0" rIns="0" bIns="0" anchor="ctr"/>
          <a:lstStyle/>
          <a:p>
            <a:pPr eaLnBrk="0" hangingPunct="0">
              <a:defRPr/>
            </a:pPr>
            <a:r>
              <a:rPr lang="en-US" sz="1400" b="0" dirty="0">
                <a:solidFill>
                  <a:schemeClr val="bg1"/>
                </a:solidFill>
                <a:latin typeface="Times New Roman" pitchFamily="18" charset="0"/>
              </a:rPr>
              <a:t> </a:t>
            </a:r>
          </a:p>
        </p:txBody>
      </p:sp>
      <p:grpSp>
        <p:nvGrpSpPr>
          <p:cNvPr id="2" name="Group 1058"/>
          <p:cNvGrpSpPr>
            <a:grpSpLocks/>
          </p:cNvGrpSpPr>
          <p:nvPr/>
        </p:nvGrpSpPr>
        <p:grpSpPr bwMode="auto">
          <a:xfrm>
            <a:off x="0" y="793750"/>
            <a:ext cx="9144000" cy="88900"/>
            <a:chOff x="0" y="512"/>
            <a:chExt cx="5760" cy="56"/>
          </a:xfrm>
        </p:grpSpPr>
        <p:sp>
          <p:nvSpPr>
            <p:cNvPr id="112675" name="Line 1059"/>
            <p:cNvSpPr>
              <a:spLocks noChangeShapeType="1"/>
            </p:cNvSpPr>
            <p:nvPr userDrawn="1"/>
          </p:nvSpPr>
          <p:spPr bwMode="auto">
            <a:xfrm flipV="1">
              <a:off x="0" y="512"/>
              <a:ext cx="5760" cy="0"/>
            </a:xfrm>
            <a:prstGeom prst="line">
              <a:avLst/>
            </a:prstGeom>
            <a:noFill/>
            <a:ln w="38100">
              <a:solidFill>
                <a:srgbClr val="003E72"/>
              </a:solidFill>
              <a:round/>
              <a:headEnd type="none" w="sm" len="sm"/>
              <a:tailEnd type="none" w="sm" len="sm"/>
            </a:ln>
            <a:effectLst/>
          </p:spPr>
          <p:txBody>
            <a:bodyPr/>
            <a:lstStyle/>
            <a:p>
              <a:pPr algn="ctr" eaLnBrk="0" hangingPunct="0">
                <a:defRPr/>
              </a:pPr>
              <a:endParaRPr lang="en-US"/>
            </a:p>
          </p:txBody>
        </p:sp>
        <p:sp>
          <p:nvSpPr>
            <p:cNvPr id="112676" name="Line 1060"/>
            <p:cNvSpPr>
              <a:spLocks noChangeShapeType="1"/>
            </p:cNvSpPr>
            <p:nvPr userDrawn="1"/>
          </p:nvSpPr>
          <p:spPr bwMode="auto">
            <a:xfrm flipV="1">
              <a:off x="2100" y="546"/>
              <a:ext cx="3660" cy="0"/>
            </a:xfrm>
            <a:prstGeom prst="line">
              <a:avLst/>
            </a:prstGeom>
            <a:noFill/>
            <a:ln w="9525">
              <a:solidFill>
                <a:srgbClr val="003E72"/>
              </a:solidFill>
              <a:round/>
              <a:headEnd type="none" w="sm" len="sm"/>
              <a:tailEnd type="none" w="sm" len="sm"/>
            </a:ln>
            <a:effectLst/>
          </p:spPr>
          <p:txBody>
            <a:bodyPr/>
            <a:lstStyle/>
            <a:p>
              <a:pPr algn="ctr" eaLnBrk="0" hangingPunct="0">
                <a:defRPr/>
              </a:pPr>
              <a:endParaRPr lang="en-US"/>
            </a:p>
          </p:txBody>
        </p:sp>
        <p:sp>
          <p:nvSpPr>
            <p:cNvPr id="112677" name="Line 1061"/>
            <p:cNvSpPr>
              <a:spLocks noChangeShapeType="1"/>
            </p:cNvSpPr>
            <p:nvPr userDrawn="1"/>
          </p:nvSpPr>
          <p:spPr bwMode="auto">
            <a:xfrm flipV="1">
              <a:off x="4104" y="568"/>
              <a:ext cx="1656" cy="0"/>
            </a:xfrm>
            <a:prstGeom prst="line">
              <a:avLst/>
            </a:prstGeom>
            <a:noFill/>
            <a:ln w="6350">
              <a:solidFill>
                <a:srgbClr val="003E72"/>
              </a:solidFill>
              <a:round/>
              <a:headEnd type="none" w="sm" len="sm"/>
              <a:tailEnd type="none" w="sm" len="sm"/>
            </a:ln>
            <a:effectLst/>
          </p:spPr>
          <p:txBody>
            <a:bodyPr/>
            <a:lstStyle/>
            <a:p>
              <a:pPr algn="ctr" eaLnBrk="0" hangingPunct="0">
                <a:defRPr/>
              </a:pPr>
              <a:endParaRPr lang="en-US"/>
            </a:p>
          </p:txBody>
        </p:sp>
      </p:grpSp>
      <p:sp>
        <p:nvSpPr>
          <p:cNvPr id="112659" name="Rectangle 1043"/>
          <p:cNvSpPr>
            <a:spLocks noChangeArrowheads="1"/>
          </p:cNvSpPr>
          <p:nvPr/>
        </p:nvSpPr>
        <p:spPr bwMode="auto">
          <a:xfrm>
            <a:off x="5203825" y="6553200"/>
            <a:ext cx="312738" cy="304800"/>
          </a:xfrm>
          <a:prstGeom prst="rect">
            <a:avLst/>
          </a:prstGeom>
          <a:noFill/>
          <a:ln w="12700">
            <a:noFill/>
            <a:miter lim="800000"/>
            <a:headEnd/>
            <a:tailEnd/>
          </a:ln>
          <a:effectLst/>
        </p:spPr>
        <p:txBody>
          <a:bodyPr wrap="none" lIns="0" tIns="0" rIns="0" bIns="0" anchor="ctr">
            <a:spAutoFit/>
          </a:bodyPr>
          <a:lstStyle/>
          <a:p>
            <a:pPr algn="ctr" eaLnBrk="0" hangingPunct="0">
              <a:spcBef>
                <a:spcPts val="500"/>
              </a:spcBef>
              <a:spcAft>
                <a:spcPts val="500"/>
              </a:spcAft>
              <a:defRPr/>
            </a:pPr>
            <a:fld id="{0F11A623-E99C-419C-8D51-1481EBD63449}" type="slidenum">
              <a:rPr lang="en-US" sz="1600" b="0">
                <a:solidFill>
                  <a:schemeClr val="bg1"/>
                </a:solidFill>
              </a:rPr>
              <a:pPr algn="ctr" eaLnBrk="0" hangingPunct="0">
                <a:spcBef>
                  <a:spcPts val="500"/>
                </a:spcBef>
                <a:spcAft>
                  <a:spcPts val="500"/>
                </a:spcAft>
                <a:defRPr/>
              </a:pPr>
              <a:t>‹#›</a:t>
            </a:fld>
            <a:r>
              <a:rPr lang="en-US" sz="2000" b="0" dirty="0">
                <a:solidFill>
                  <a:schemeClr val="tx1"/>
                </a:solidFill>
                <a:latin typeface="Times New Roman" pitchFamily="16" charset="0"/>
              </a:rPr>
              <a:t> </a:t>
            </a:r>
          </a:p>
        </p:txBody>
      </p:sp>
      <p:pic>
        <p:nvPicPr>
          <p:cNvPr id="5128" name="Picture 6" descr="NetFPGA_Logo.gif"/>
          <p:cNvPicPr>
            <a:picLocks noChangeAspect="1"/>
          </p:cNvPicPr>
          <p:nvPr userDrawn="1"/>
        </p:nvPicPr>
        <p:blipFill>
          <a:blip r:embed="rId13"/>
          <a:srcRect/>
          <a:stretch>
            <a:fillRect/>
          </a:stretch>
        </p:blipFill>
        <p:spPr bwMode="auto">
          <a:xfrm>
            <a:off x="76200" y="6469063"/>
            <a:ext cx="1371600" cy="388937"/>
          </a:xfrm>
          <a:prstGeom prst="rect">
            <a:avLst/>
          </a:prstGeom>
          <a:noFill/>
          <a:ln w="9525">
            <a:noFill/>
            <a:miter lim="800000"/>
            <a:headEnd/>
            <a:tailEnd/>
          </a:ln>
        </p:spPr>
      </p:pic>
      <p:pic>
        <p:nvPicPr>
          <p:cNvPr id="5129" name="Picture 15" descr="C:\Documents and Settings\Andrew Moore\My Documents\uoc-800-logo.PNG"/>
          <p:cNvPicPr>
            <a:picLocks noChangeAspect="1" noChangeArrowheads="1"/>
          </p:cNvPicPr>
          <p:nvPr userDrawn="1"/>
        </p:nvPicPr>
        <p:blipFill>
          <a:blip r:embed="rId14"/>
          <a:srcRect l="2573" t="6349" r="5682" b="66667"/>
          <a:stretch>
            <a:fillRect/>
          </a:stretch>
        </p:blipFill>
        <p:spPr bwMode="auto">
          <a:xfrm>
            <a:off x="7624763" y="6629400"/>
            <a:ext cx="1519237" cy="2286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timing>
    <p:tnLst>
      <p:par>
        <p:cTn id="1" dur="indefinite" restart="never" nodeType="tmRoot"/>
      </p:par>
    </p:tnLst>
  </p:timing>
  <p:txStyles>
    <p:titleStyle>
      <a:lvl1pPr algn="ctr" rtl="0" eaLnBrk="0" fontAlgn="base" hangingPunct="0">
        <a:spcBef>
          <a:spcPct val="0"/>
        </a:spcBef>
        <a:spcAft>
          <a:spcPct val="0"/>
        </a:spcAft>
        <a:defRPr sz="3600" b="1">
          <a:solidFill>
            <a:srgbClr val="003E72"/>
          </a:solidFill>
          <a:latin typeface="+mj-lt"/>
          <a:ea typeface="+mj-ea"/>
          <a:cs typeface="+mj-cs"/>
        </a:defRPr>
      </a:lvl1pPr>
      <a:lvl2pPr algn="ctr" rtl="0" eaLnBrk="0" fontAlgn="base" hangingPunct="0">
        <a:spcBef>
          <a:spcPct val="0"/>
        </a:spcBef>
        <a:spcAft>
          <a:spcPct val="0"/>
        </a:spcAft>
        <a:defRPr sz="3600" b="1">
          <a:solidFill>
            <a:srgbClr val="003E72"/>
          </a:solidFill>
          <a:latin typeface="Arial" charset="0"/>
        </a:defRPr>
      </a:lvl2pPr>
      <a:lvl3pPr algn="ctr" rtl="0" eaLnBrk="0" fontAlgn="base" hangingPunct="0">
        <a:spcBef>
          <a:spcPct val="0"/>
        </a:spcBef>
        <a:spcAft>
          <a:spcPct val="0"/>
        </a:spcAft>
        <a:defRPr sz="3600" b="1">
          <a:solidFill>
            <a:srgbClr val="003E72"/>
          </a:solidFill>
          <a:latin typeface="Arial" charset="0"/>
        </a:defRPr>
      </a:lvl3pPr>
      <a:lvl4pPr algn="ctr" rtl="0" eaLnBrk="0" fontAlgn="base" hangingPunct="0">
        <a:spcBef>
          <a:spcPct val="0"/>
        </a:spcBef>
        <a:spcAft>
          <a:spcPct val="0"/>
        </a:spcAft>
        <a:defRPr sz="3600" b="1">
          <a:solidFill>
            <a:srgbClr val="003E72"/>
          </a:solidFill>
          <a:latin typeface="Arial" charset="0"/>
        </a:defRPr>
      </a:lvl4pPr>
      <a:lvl5pPr algn="ctr" rtl="0" eaLnBrk="0" fontAlgn="base" hangingPunct="0">
        <a:spcBef>
          <a:spcPct val="0"/>
        </a:spcBef>
        <a:spcAft>
          <a:spcPct val="0"/>
        </a:spcAft>
        <a:defRPr sz="3600" b="1">
          <a:solidFill>
            <a:srgbClr val="003E72"/>
          </a:solidFill>
          <a:latin typeface="Arial" charset="0"/>
        </a:defRPr>
      </a:lvl5pPr>
      <a:lvl6pPr marL="457200" algn="ctr" rtl="0" eaLnBrk="0" fontAlgn="base" hangingPunct="0">
        <a:spcBef>
          <a:spcPct val="0"/>
        </a:spcBef>
        <a:spcAft>
          <a:spcPct val="0"/>
        </a:spcAft>
        <a:defRPr sz="3600" b="1">
          <a:solidFill>
            <a:srgbClr val="CC0000"/>
          </a:solidFill>
          <a:latin typeface="Arial" charset="0"/>
        </a:defRPr>
      </a:lvl6pPr>
      <a:lvl7pPr marL="914400" algn="ctr" rtl="0" eaLnBrk="0" fontAlgn="base" hangingPunct="0">
        <a:spcBef>
          <a:spcPct val="0"/>
        </a:spcBef>
        <a:spcAft>
          <a:spcPct val="0"/>
        </a:spcAft>
        <a:defRPr sz="3600" b="1">
          <a:solidFill>
            <a:srgbClr val="CC0000"/>
          </a:solidFill>
          <a:latin typeface="Arial" charset="0"/>
        </a:defRPr>
      </a:lvl7pPr>
      <a:lvl8pPr marL="1371600" algn="ctr" rtl="0" eaLnBrk="0" fontAlgn="base" hangingPunct="0">
        <a:spcBef>
          <a:spcPct val="0"/>
        </a:spcBef>
        <a:spcAft>
          <a:spcPct val="0"/>
        </a:spcAft>
        <a:defRPr sz="3600" b="1">
          <a:solidFill>
            <a:srgbClr val="CC0000"/>
          </a:solidFill>
          <a:latin typeface="Arial" charset="0"/>
        </a:defRPr>
      </a:lvl8pPr>
      <a:lvl9pPr marL="1828800" algn="ctr" rtl="0" eaLnBrk="0" fontAlgn="base" hangingPunct="0">
        <a:spcBef>
          <a:spcPct val="0"/>
        </a:spcBef>
        <a:spcAft>
          <a:spcPct val="0"/>
        </a:spcAft>
        <a:defRPr sz="3600" b="1">
          <a:solidFill>
            <a:srgbClr val="CC0000"/>
          </a:solidFill>
          <a:latin typeface="Arial" charset="0"/>
        </a:defRPr>
      </a:lvl9pPr>
    </p:titleStyle>
    <p:bodyStyle>
      <a:lvl1pPr marL="342900" indent="-342900" algn="l" rtl="0" eaLnBrk="0" fontAlgn="base" hangingPunct="0">
        <a:spcBef>
          <a:spcPct val="10000"/>
        </a:spcBef>
        <a:spcAft>
          <a:spcPct val="0"/>
        </a:spcAft>
        <a:buChar char="•"/>
        <a:defRPr sz="3000" b="1">
          <a:solidFill>
            <a:srgbClr val="003E72"/>
          </a:solidFill>
          <a:latin typeface="+mn-lt"/>
          <a:ea typeface="+mn-ea"/>
          <a:cs typeface="+mn-cs"/>
        </a:defRPr>
      </a:lvl1pPr>
      <a:lvl2pPr marL="742950" indent="-285750" algn="l" rtl="0" eaLnBrk="0" fontAlgn="base" hangingPunct="0">
        <a:spcBef>
          <a:spcPct val="10000"/>
        </a:spcBef>
        <a:spcAft>
          <a:spcPct val="0"/>
        </a:spcAft>
        <a:buChar char="–"/>
        <a:defRPr sz="2800">
          <a:solidFill>
            <a:schemeClr val="tx1"/>
          </a:solidFill>
          <a:latin typeface="+mn-lt"/>
        </a:defRPr>
      </a:lvl2pPr>
      <a:lvl3pPr marL="1143000" indent="-228600" algn="l" rtl="0" eaLnBrk="0" fontAlgn="base" hangingPunct="0">
        <a:spcBef>
          <a:spcPct val="10000"/>
        </a:spcBef>
        <a:spcAft>
          <a:spcPct val="0"/>
        </a:spcAft>
        <a:buChar char="•"/>
        <a:defRPr sz="2400">
          <a:solidFill>
            <a:srgbClr val="008000"/>
          </a:solidFill>
          <a:latin typeface="+mn-lt"/>
        </a:defRPr>
      </a:lvl3pPr>
      <a:lvl4pPr marL="1600200" indent="-228600" algn="l" rtl="0" eaLnBrk="0" fontAlgn="base" hangingPunct="0">
        <a:spcBef>
          <a:spcPct val="10000"/>
        </a:spcBef>
        <a:spcAft>
          <a:spcPct val="0"/>
        </a:spcAft>
        <a:buChar char="–"/>
        <a:defRPr sz="2000">
          <a:solidFill>
            <a:schemeClr val="tx1"/>
          </a:solidFill>
          <a:latin typeface="+mn-lt"/>
        </a:defRPr>
      </a:lvl4pPr>
      <a:lvl5pPr marL="2057400" indent="-228600" algn="l" rtl="0" eaLnBrk="0" fontAlgn="base" hangingPunct="0">
        <a:spcBef>
          <a:spcPct val="10000"/>
        </a:spcBef>
        <a:spcAft>
          <a:spcPct val="0"/>
        </a:spcAft>
        <a:buChar char="»"/>
        <a:defRPr sz="2000">
          <a:solidFill>
            <a:srgbClr val="990000"/>
          </a:solidFill>
          <a:latin typeface="+mn-lt"/>
        </a:defRPr>
      </a:lvl5pPr>
      <a:lvl6pPr marL="2514600" indent="-228600" algn="l" rtl="0" eaLnBrk="0" fontAlgn="base" hangingPunct="0">
        <a:spcBef>
          <a:spcPct val="10000"/>
        </a:spcBef>
        <a:spcAft>
          <a:spcPct val="0"/>
        </a:spcAft>
        <a:buChar char="»"/>
        <a:defRPr sz="2000">
          <a:solidFill>
            <a:srgbClr val="990000"/>
          </a:solidFill>
          <a:latin typeface="+mn-lt"/>
        </a:defRPr>
      </a:lvl6pPr>
      <a:lvl7pPr marL="2971800" indent="-228600" algn="l" rtl="0" eaLnBrk="0" fontAlgn="base" hangingPunct="0">
        <a:spcBef>
          <a:spcPct val="10000"/>
        </a:spcBef>
        <a:spcAft>
          <a:spcPct val="0"/>
        </a:spcAft>
        <a:buChar char="»"/>
        <a:defRPr sz="2000">
          <a:solidFill>
            <a:srgbClr val="990000"/>
          </a:solidFill>
          <a:latin typeface="+mn-lt"/>
        </a:defRPr>
      </a:lvl7pPr>
      <a:lvl8pPr marL="3429000" indent="-228600" algn="l" rtl="0" eaLnBrk="0" fontAlgn="base" hangingPunct="0">
        <a:spcBef>
          <a:spcPct val="10000"/>
        </a:spcBef>
        <a:spcAft>
          <a:spcPct val="0"/>
        </a:spcAft>
        <a:buChar char="»"/>
        <a:defRPr sz="2000">
          <a:solidFill>
            <a:srgbClr val="990000"/>
          </a:solidFill>
          <a:latin typeface="+mn-lt"/>
        </a:defRPr>
      </a:lvl8pPr>
      <a:lvl9pPr marL="3886200" indent="-228600" algn="l" rtl="0" eaLnBrk="0" fontAlgn="base" hangingPunct="0">
        <a:spcBef>
          <a:spcPct val="10000"/>
        </a:spcBef>
        <a:spcAft>
          <a:spcPct val="0"/>
        </a:spcAft>
        <a:buChar char="»"/>
        <a:defRPr sz="2000">
          <a:solidFill>
            <a:srgbClr val="99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oleObject" Target="../embeddings/oleObject2.bin"/></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1.xml"/><Relationship Id="rId1" Type="http://schemas.openxmlformats.org/officeDocument/2006/relationships/vmlDrawing" Target="../drawings/vmlDrawing3.vml"/><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wmf"/></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3"/>
          <p:cNvSpPr>
            <a:spLocks noGrp="1"/>
          </p:cNvSpPr>
          <p:nvPr>
            <p:ph type="ctrTitle"/>
          </p:nvPr>
        </p:nvSpPr>
        <p:spPr/>
        <p:txBody>
          <a:bodyPr/>
          <a:lstStyle/>
          <a:p>
            <a:r>
              <a:rPr lang="en-US" dirty="0" smtClean="0"/>
              <a:t>Understanding Buffer Size Requirements in a Router</a:t>
            </a:r>
          </a:p>
        </p:txBody>
      </p:sp>
      <p:sp>
        <p:nvSpPr>
          <p:cNvPr id="70659" name="Subtitle 4"/>
          <p:cNvSpPr>
            <a:spLocks noGrp="1"/>
          </p:cNvSpPr>
          <p:nvPr>
            <p:ph type="subTitle" idx="1"/>
          </p:nvPr>
        </p:nvSpPr>
        <p:spPr/>
        <p:txBody>
          <a:bodyPr/>
          <a:lstStyle/>
          <a:p>
            <a:r>
              <a:rPr lang="en-US" dirty="0" smtClean="0"/>
              <a:t>Thanks to</a:t>
            </a:r>
          </a:p>
          <a:p>
            <a:r>
              <a:rPr lang="en-US" dirty="0" smtClean="0"/>
              <a:t>Nick </a:t>
            </a:r>
            <a:r>
              <a:rPr lang="en-US" dirty="0" err="1" smtClean="0"/>
              <a:t>McKeown</a:t>
            </a:r>
            <a:r>
              <a:rPr lang="en-US" dirty="0" smtClean="0"/>
              <a:t> </a:t>
            </a:r>
            <a:r>
              <a:rPr lang="en-US" dirty="0" smtClean="0"/>
              <a:t>and John Lockwood for numerous slides</a:t>
            </a:r>
          </a:p>
          <a:p>
            <a:endParaRPr lang="en-US" dirty="0" smtClean="0"/>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idx="4294967295"/>
          </p:nvPr>
        </p:nvSpPr>
        <p:spPr>
          <a:xfrm>
            <a:off x="485804" y="-24"/>
            <a:ext cx="8229600" cy="785818"/>
          </a:xfrm>
        </p:spPr>
        <p:txBody>
          <a:bodyPr/>
          <a:lstStyle/>
          <a:p>
            <a:r>
              <a:rPr lang="en-US" dirty="0" smtClean="0"/>
              <a:t>Buffer Requirements in a Router</a:t>
            </a:r>
          </a:p>
        </p:txBody>
      </p:sp>
      <p:sp>
        <p:nvSpPr>
          <p:cNvPr id="71683" name="Rectangle 3"/>
          <p:cNvSpPr>
            <a:spLocks noGrp="1" noChangeArrowheads="1"/>
          </p:cNvSpPr>
          <p:nvPr>
            <p:ph type="body" idx="4294967295"/>
          </p:nvPr>
        </p:nvSpPr>
        <p:spPr>
          <a:xfrm>
            <a:off x="0" y="990600"/>
            <a:ext cx="8458200" cy="5105400"/>
          </a:xfrm>
        </p:spPr>
        <p:txBody>
          <a:bodyPr>
            <a:normAutofit/>
          </a:bodyPr>
          <a:lstStyle/>
          <a:p>
            <a:pPr>
              <a:lnSpc>
                <a:spcPct val="90000"/>
              </a:lnSpc>
              <a:buFontTx/>
              <a:buNone/>
            </a:pPr>
            <a:r>
              <a:rPr lang="en-US" sz="2600" dirty="0" smtClean="0"/>
              <a:t>Buffer size matters:</a:t>
            </a:r>
          </a:p>
          <a:p>
            <a:pPr lvl="1">
              <a:lnSpc>
                <a:spcPct val="90000"/>
              </a:lnSpc>
            </a:pPr>
            <a:r>
              <a:rPr lang="en-US" sz="2400" dirty="0" smtClean="0"/>
              <a:t>Small queues reduce delay</a:t>
            </a:r>
          </a:p>
          <a:p>
            <a:pPr lvl="1">
              <a:lnSpc>
                <a:spcPct val="90000"/>
              </a:lnSpc>
            </a:pPr>
            <a:r>
              <a:rPr lang="en-US" sz="2400" dirty="0" smtClean="0"/>
              <a:t>Large buffers are expensive</a:t>
            </a:r>
          </a:p>
          <a:p>
            <a:pPr>
              <a:lnSpc>
                <a:spcPct val="90000"/>
              </a:lnSpc>
              <a:buFontTx/>
              <a:buNone/>
            </a:pPr>
            <a:endParaRPr lang="en-US" sz="2600" dirty="0" smtClean="0"/>
          </a:p>
          <a:p>
            <a:pPr>
              <a:lnSpc>
                <a:spcPct val="90000"/>
              </a:lnSpc>
              <a:buFontTx/>
              <a:buNone/>
            </a:pPr>
            <a:r>
              <a:rPr lang="en-US" sz="2600" dirty="0" smtClean="0"/>
              <a:t>Theoretical tools predict requirements</a:t>
            </a:r>
          </a:p>
          <a:p>
            <a:pPr lvl="1">
              <a:lnSpc>
                <a:spcPct val="90000"/>
              </a:lnSpc>
            </a:pPr>
            <a:r>
              <a:rPr lang="en-US" sz="2400" dirty="0" smtClean="0"/>
              <a:t>Queuing theory</a:t>
            </a:r>
          </a:p>
          <a:p>
            <a:pPr lvl="1">
              <a:lnSpc>
                <a:spcPct val="90000"/>
              </a:lnSpc>
            </a:pPr>
            <a:r>
              <a:rPr lang="en-US" sz="2400" dirty="0" smtClean="0"/>
              <a:t>Large deviation theory</a:t>
            </a:r>
          </a:p>
          <a:p>
            <a:pPr lvl="1">
              <a:lnSpc>
                <a:spcPct val="90000"/>
              </a:lnSpc>
            </a:pPr>
            <a:r>
              <a:rPr lang="en-US" sz="2400" dirty="0" smtClean="0"/>
              <a:t>Mean field theory</a:t>
            </a:r>
          </a:p>
          <a:p>
            <a:pPr>
              <a:lnSpc>
                <a:spcPct val="90000"/>
              </a:lnSpc>
              <a:buFontTx/>
              <a:buNone/>
            </a:pPr>
            <a:endParaRPr lang="en-US" sz="2600" dirty="0" smtClean="0"/>
          </a:p>
          <a:p>
            <a:pPr>
              <a:lnSpc>
                <a:spcPct val="90000"/>
              </a:lnSpc>
              <a:buFontTx/>
              <a:buNone/>
            </a:pPr>
            <a:r>
              <a:rPr lang="en-US" sz="2600" dirty="0" smtClean="0"/>
              <a:t>Yet, there is no direct answer</a:t>
            </a:r>
          </a:p>
          <a:p>
            <a:pPr lvl="1">
              <a:lnSpc>
                <a:spcPct val="90000"/>
              </a:lnSpc>
            </a:pPr>
            <a:r>
              <a:rPr lang="en-US" sz="2400" dirty="0" smtClean="0"/>
              <a:t>Flows have a closed-loop nature</a:t>
            </a:r>
          </a:p>
          <a:p>
            <a:pPr lvl="1">
              <a:lnSpc>
                <a:spcPct val="90000"/>
              </a:lnSpc>
            </a:pPr>
            <a:r>
              <a:rPr lang="en-US" sz="2400" dirty="0" smtClean="0"/>
              <a:t>Question arises on whether focus should be on equilibrium state or transient state</a:t>
            </a:r>
          </a:p>
          <a:p>
            <a:pPr lvl="1">
              <a:lnSpc>
                <a:spcPct val="90000"/>
              </a:lnSpc>
            </a:pPr>
            <a:endParaRPr lang="en-US" sz="2400"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2"/>
          <p:cNvSpPr>
            <a:spLocks noGrp="1" noChangeArrowheads="1"/>
          </p:cNvSpPr>
          <p:nvPr>
            <p:ph type="body" idx="4294967295"/>
          </p:nvPr>
        </p:nvSpPr>
        <p:spPr>
          <a:xfrm>
            <a:off x="0" y="2286000"/>
            <a:ext cx="8229600" cy="3886200"/>
          </a:xfrm>
        </p:spPr>
        <p:txBody>
          <a:bodyPr>
            <a:normAutofit lnSpcReduction="10000"/>
          </a:bodyPr>
          <a:lstStyle/>
          <a:p>
            <a:r>
              <a:rPr lang="en-US" sz="2600" dirty="0" smtClean="0"/>
              <a:t>Universally applied rule-of-thumb:</a:t>
            </a:r>
          </a:p>
          <a:p>
            <a:pPr lvl="1"/>
            <a:r>
              <a:rPr lang="en-US" sz="2400" dirty="0" smtClean="0"/>
              <a:t>A router needs a buffer size:</a:t>
            </a:r>
          </a:p>
          <a:p>
            <a:pPr lvl="1"/>
            <a:r>
              <a:rPr lang="en-US" sz="2400" dirty="0" smtClean="0"/>
              <a:t>2T is the two-way propagation delay (or just 250ms)</a:t>
            </a:r>
          </a:p>
          <a:p>
            <a:pPr lvl="1"/>
            <a:r>
              <a:rPr lang="en-US" sz="2400" dirty="0" smtClean="0"/>
              <a:t>C is capacity of bottleneck link</a:t>
            </a:r>
          </a:p>
          <a:p>
            <a:r>
              <a:rPr lang="en-US" sz="2600" dirty="0" smtClean="0"/>
              <a:t>Context</a:t>
            </a:r>
          </a:p>
          <a:p>
            <a:pPr lvl="1"/>
            <a:r>
              <a:rPr lang="en-US" sz="2400" dirty="0" smtClean="0"/>
              <a:t>Mandated in backbone and edge routers</a:t>
            </a:r>
          </a:p>
          <a:p>
            <a:pPr lvl="1"/>
            <a:r>
              <a:rPr lang="en-US" sz="2400" dirty="0" smtClean="0"/>
              <a:t>Appears in RFPs and IETF architectural guidelines</a:t>
            </a:r>
          </a:p>
          <a:p>
            <a:pPr lvl="1"/>
            <a:r>
              <a:rPr lang="en-US" sz="2400" dirty="0" smtClean="0"/>
              <a:t>Already known by inventors of TCP </a:t>
            </a:r>
          </a:p>
          <a:p>
            <a:pPr lvl="2"/>
            <a:r>
              <a:rPr lang="en-US" sz="2000" dirty="0" smtClean="0"/>
              <a:t>[Van Jacobson, 1988]</a:t>
            </a:r>
          </a:p>
          <a:p>
            <a:pPr lvl="1"/>
            <a:r>
              <a:rPr lang="en-US" sz="2400" dirty="0" smtClean="0"/>
              <a:t>Has major consequences for router design</a:t>
            </a:r>
          </a:p>
        </p:txBody>
      </p:sp>
      <p:sp>
        <p:nvSpPr>
          <p:cNvPr id="2052" name="Rectangle 16"/>
          <p:cNvSpPr>
            <a:spLocks noGrp="1" noChangeArrowheads="1"/>
          </p:cNvSpPr>
          <p:nvPr>
            <p:ph type="title" idx="4294967295"/>
          </p:nvPr>
        </p:nvSpPr>
        <p:spPr>
          <a:xfrm>
            <a:off x="342928" y="-24"/>
            <a:ext cx="8229600" cy="785818"/>
          </a:xfrm>
        </p:spPr>
        <p:txBody>
          <a:bodyPr/>
          <a:lstStyle/>
          <a:p>
            <a:r>
              <a:rPr lang="en-US" dirty="0" smtClean="0"/>
              <a:t>Rule-of-thumb</a:t>
            </a:r>
          </a:p>
        </p:txBody>
      </p:sp>
      <p:graphicFrame>
        <p:nvGraphicFramePr>
          <p:cNvPr id="2050" name="Object 3"/>
          <p:cNvGraphicFramePr>
            <a:graphicFrameLocks noChangeAspect="1"/>
          </p:cNvGraphicFramePr>
          <p:nvPr/>
        </p:nvGraphicFramePr>
        <p:xfrm>
          <a:off x="5153025" y="2800350"/>
          <a:ext cx="1323975" cy="336550"/>
        </p:xfrm>
        <a:graphic>
          <a:graphicData uri="http://schemas.openxmlformats.org/presentationml/2006/ole">
            <p:oleObj spid="_x0000_s4098" name="Equation" r:id="rId4" imgW="698400" imgH="177480" progId="Equation.3">
              <p:embed/>
            </p:oleObj>
          </a:graphicData>
        </a:graphic>
      </p:graphicFrame>
      <p:sp>
        <p:nvSpPr>
          <p:cNvPr id="2053" name="Oval 4"/>
          <p:cNvSpPr>
            <a:spLocks noChangeArrowheads="1"/>
          </p:cNvSpPr>
          <p:nvPr/>
        </p:nvSpPr>
        <p:spPr bwMode="auto">
          <a:xfrm>
            <a:off x="6253163" y="1911350"/>
            <a:ext cx="304800" cy="123825"/>
          </a:xfrm>
          <a:prstGeom prst="ellipse">
            <a:avLst/>
          </a:prstGeom>
          <a:noFill/>
          <a:ln w="12700" cap="rnd" algn="ctr">
            <a:solidFill>
              <a:srgbClr val="006699"/>
            </a:solidFill>
            <a:prstDash val="sysDot"/>
            <a:round/>
            <a:headEnd/>
            <a:tailEnd/>
          </a:ln>
        </p:spPr>
        <p:txBody>
          <a:bodyPr wrap="none" anchor="ctr"/>
          <a:lstStyle/>
          <a:p>
            <a:pPr algn="ctr" eaLnBrk="0" hangingPunct="0"/>
            <a:endParaRPr lang="en-US"/>
          </a:p>
        </p:txBody>
      </p:sp>
      <p:sp>
        <p:nvSpPr>
          <p:cNvPr id="2054" name="Line 5"/>
          <p:cNvSpPr>
            <a:spLocks noChangeShapeType="1"/>
          </p:cNvSpPr>
          <p:nvPr/>
        </p:nvSpPr>
        <p:spPr bwMode="auto">
          <a:xfrm>
            <a:off x="1900238" y="1487488"/>
            <a:ext cx="1828800" cy="0"/>
          </a:xfrm>
          <a:prstGeom prst="line">
            <a:avLst/>
          </a:prstGeom>
          <a:noFill/>
          <a:ln w="9525">
            <a:solidFill>
              <a:schemeClr val="tx1"/>
            </a:solidFill>
            <a:round/>
            <a:headEnd/>
            <a:tailEnd type="triangle" w="med" len="med"/>
          </a:ln>
        </p:spPr>
        <p:txBody>
          <a:bodyPr/>
          <a:lstStyle/>
          <a:p>
            <a:endParaRPr lang="en-GB"/>
          </a:p>
        </p:txBody>
      </p:sp>
      <p:sp>
        <p:nvSpPr>
          <p:cNvPr id="2055" name="Line 6"/>
          <p:cNvSpPr>
            <a:spLocks noChangeShapeType="1"/>
          </p:cNvSpPr>
          <p:nvPr/>
        </p:nvSpPr>
        <p:spPr bwMode="auto">
          <a:xfrm>
            <a:off x="4643438" y="1487488"/>
            <a:ext cx="1828800" cy="1587"/>
          </a:xfrm>
          <a:prstGeom prst="line">
            <a:avLst/>
          </a:prstGeom>
          <a:noFill/>
          <a:ln w="9525">
            <a:solidFill>
              <a:schemeClr val="tx1"/>
            </a:solidFill>
            <a:round/>
            <a:headEnd/>
            <a:tailEnd type="triangle" w="med" len="med"/>
          </a:ln>
        </p:spPr>
        <p:txBody>
          <a:bodyPr/>
          <a:lstStyle/>
          <a:p>
            <a:endParaRPr lang="en-GB"/>
          </a:p>
        </p:txBody>
      </p:sp>
      <p:sp>
        <p:nvSpPr>
          <p:cNvPr id="2056" name="Text Box 7"/>
          <p:cNvSpPr txBox="1">
            <a:spLocks noChangeArrowheads="1"/>
          </p:cNvSpPr>
          <p:nvPr/>
        </p:nvSpPr>
        <p:spPr bwMode="auto">
          <a:xfrm>
            <a:off x="5253038" y="1487488"/>
            <a:ext cx="336550" cy="366712"/>
          </a:xfrm>
          <a:prstGeom prst="rect">
            <a:avLst/>
          </a:prstGeom>
          <a:noFill/>
          <a:ln w="9525">
            <a:noFill/>
            <a:miter lim="800000"/>
            <a:headEnd/>
            <a:tailEnd/>
          </a:ln>
        </p:spPr>
        <p:txBody>
          <a:bodyPr wrap="none">
            <a:spAutoFit/>
          </a:bodyPr>
          <a:lstStyle/>
          <a:p>
            <a:r>
              <a:rPr lang="en-US" sz="1800" b="0" i="1">
                <a:solidFill>
                  <a:schemeClr val="tx1"/>
                </a:solidFill>
                <a:latin typeface="Times New Roman" pitchFamily="18" charset="0"/>
                <a:cs typeface="Arial" pitchFamily="34" charset="0"/>
              </a:rPr>
              <a:t>C</a:t>
            </a:r>
          </a:p>
        </p:txBody>
      </p:sp>
      <p:sp>
        <p:nvSpPr>
          <p:cNvPr id="2057" name="Rectangle 8"/>
          <p:cNvSpPr>
            <a:spLocks noChangeArrowheads="1"/>
          </p:cNvSpPr>
          <p:nvPr/>
        </p:nvSpPr>
        <p:spPr bwMode="auto">
          <a:xfrm>
            <a:off x="3729038" y="1287463"/>
            <a:ext cx="914400" cy="414337"/>
          </a:xfrm>
          <a:prstGeom prst="rect">
            <a:avLst/>
          </a:prstGeom>
          <a:solidFill>
            <a:srgbClr val="99CCFF"/>
          </a:solidFill>
          <a:ln w="9525">
            <a:solidFill>
              <a:schemeClr val="tx1"/>
            </a:solidFill>
            <a:miter lim="800000"/>
            <a:headEnd/>
            <a:tailEnd/>
          </a:ln>
        </p:spPr>
        <p:txBody>
          <a:bodyPr wrap="none" anchor="ctr"/>
          <a:lstStyle/>
          <a:p>
            <a:pPr algn="ctr" eaLnBrk="0" hangingPunct="0"/>
            <a:endParaRPr lang="en-US"/>
          </a:p>
        </p:txBody>
      </p:sp>
      <p:sp>
        <p:nvSpPr>
          <p:cNvPr id="2058" name="Text Box 9"/>
          <p:cNvSpPr txBox="1">
            <a:spLocks noChangeArrowheads="1"/>
          </p:cNvSpPr>
          <p:nvPr/>
        </p:nvSpPr>
        <p:spPr bwMode="auto">
          <a:xfrm>
            <a:off x="3724275" y="1279525"/>
            <a:ext cx="1000125" cy="396875"/>
          </a:xfrm>
          <a:prstGeom prst="rect">
            <a:avLst/>
          </a:prstGeom>
          <a:noFill/>
          <a:ln w="9525">
            <a:noFill/>
            <a:miter lim="800000"/>
            <a:headEnd/>
            <a:tailEnd/>
          </a:ln>
        </p:spPr>
        <p:txBody>
          <a:bodyPr>
            <a:spAutoFit/>
          </a:bodyPr>
          <a:lstStyle/>
          <a:p>
            <a:r>
              <a:rPr lang="en-US" sz="2000" b="0" i="1">
                <a:solidFill>
                  <a:schemeClr val="tx1"/>
                </a:solidFill>
                <a:latin typeface="Times New Roman" pitchFamily="18" charset="0"/>
                <a:cs typeface="Arial" pitchFamily="34" charset="0"/>
              </a:rPr>
              <a:t>Router</a:t>
            </a:r>
          </a:p>
        </p:txBody>
      </p:sp>
      <p:sp>
        <p:nvSpPr>
          <p:cNvPr id="2059" name="Oval 10"/>
          <p:cNvSpPr>
            <a:spLocks noChangeArrowheads="1"/>
          </p:cNvSpPr>
          <p:nvPr/>
        </p:nvSpPr>
        <p:spPr bwMode="auto">
          <a:xfrm>
            <a:off x="914400" y="1233488"/>
            <a:ext cx="985838" cy="457200"/>
          </a:xfrm>
          <a:prstGeom prst="ellipse">
            <a:avLst/>
          </a:prstGeom>
          <a:solidFill>
            <a:schemeClr val="bg1"/>
          </a:solidFill>
          <a:ln w="28575">
            <a:solidFill>
              <a:srgbClr val="0000CC"/>
            </a:solidFill>
            <a:round/>
            <a:headEnd/>
            <a:tailEnd/>
          </a:ln>
        </p:spPr>
        <p:txBody>
          <a:bodyPr wrap="none" anchor="ctr"/>
          <a:lstStyle/>
          <a:p>
            <a:pPr algn="ctr"/>
            <a:r>
              <a:rPr lang="en-US" sz="2000" b="0">
                <a:solidFill>
                  <a:schemeClr val="tx1"/>
                </a:solidFill>
                <a:cs typeface="Arial" pitchFamily="34" charset="0"/>
              </a:rPr>
              <a:t>Source</a:t>
            </a:r>
          </a:p>
        </p:txBody>
      </p:sp>
      <p:sp>
        <p:nvSpPr>
          <p:cNvPr id="2060" name="Oval 11"/>
          <p:cNvSpPr>
            <a:spLocks noChangeArrowheads="1"/>
          </p:cNvSpPr>
          <p:nvPr/>
        </p:nvSpPr>
        <p:spPr bwMode="auto">
          <a:xfrm>
            <a:off x="6472238" y="1252538"/>
            <a:ext cx="1463675" cy="449262"/>
          </a:xfrm>
          <a:prstGeom prst="ellipse">
            <a:avLst/>
          </a:prstGeom>
          <a:solidFill>
            <a:schemeClr val="bg1"/>
          </a:solidFill>
          <a:ln w="28575">
            <a:solidFill>
              <a:srgbClr val="0000CC"/>
            </a:solidFill>
            <a:round/>
            <a:headEnd/>
            <a:tailEnd/>
          </a:ln>
        </p:spPr>
        <p:txBody>
          <a:bodyPr wrap="none" anchor="ctr"/>
          <a:lstStyle/>
          <a:p>
            <a:pPr algn="ctr"/>
            <a:r>
              <a:rPr lang="en-US" sz="2000" b="0">
                <a:solidFill>
                  <a:schemeClr val="tx1"/>
                </a:solidFill>
                <a:cs typeface="Arial" pitchFamily="34" charset="0"/>
              </a:rPr>
              <a:t>Destination</a:t>
            </a:r>
          </a:p>
        </p:txBody>
      </p:sp>
      <p:sp>
        <p:nvSpPr>
          <p:cNvPr id="2061" name="Rectangle 12"/>
          <p:cNvSpPr>
            <a:spLocks noChangeArrowheads="1"/>
          </p:cNvSpPr>
          <p:nvPr/>
        </p:nvSpPr>
        <p:spPr bwMode="auto">
          <a:xfrm>
            <a:off x="6248400" y="1668463"/>
            <a:ext cx="147638" cy="693737"/>
          </a:xfrm>
          <a:prstGeom prst="rect">
            <a:avLst/>
          </a:prstGeom>
          <a:solidFill>
            <a:schemeClr val="bg1"/>
          </a:solidFill>
          <a:ln w="9525" algn="ctr">
            <a:noFill/>
            <a:miter lim="800000"/>
            <a:headEnd/>
            <a:tailEnd/>
          </a:ln>
        </p:spPr>
        <p:txBody>
          <a:bodyPr wrap="none" anchor="ctr"/>
          <a:lstStyle/>
          <a:p>
            <a:pPr algn="ctr" eaLnBrk="0" hangingPunct="0"/>
            <a:endParaRPr lang="en-US"/>
          </a:p>
        </p:txBody>
      </p:sp>
      <p:sp>
        <p:nvSpPr>
          <p:cNvPr id="2062" name="Line 13"/>
          <p:cNvSpPr>
            <a:spLocks noChangeShapeType="1"/>
          </p:cNvSpPr>
          <p:nvPr/>
        </p:nvSpPr>
        <p:spPr bwMode="auto">
          <a:xfrm>
            <a:off x="1828800" y="1911350"/>
            <a:ext cx="4572000" cy="0"/>
          </a:xfrm>
          <a:prstGeom prst="line">
            <a:avLst/>
          </a:prstGeom>
          <a:noFill/>
          <a:ln w="12700" cap="rnd">
            <a:solidFill>
              <a:srgbClr val="006699"/>
            </a:solidFill>
            <a:prstDash val="sysDot"/>
            <a:round/>
            <a:headEnd/>
            <a:tailEnd/>
          </a:ln>
        </p:spPr>
        <p:txBody>
          <a:bodyPr/>
          <a:lstStyle/>
          <a:p>
            <a:endParaRPr lang="en-GB"/>
          </a:p>
        </p:txBody>
      </p:sp>
      <p:sp>
        <p:nvSpPr>
          <p:cNvPr id="2063" name="Line 14"/>
          <p:cNvSpPr>
            <a:spLocks noChangeShapeType="1"/>
          </p:cNvSpPr>
          <p:nvPr/>
        </p:nvSpPr>
        <p:spPr bwMode="auto">
          <a:xfrm>
            <a:off x="1833563" y="2035175"/>
            <a:ext cx="4572000" cy="0"/>
          </a:xfrm>
          <a:prstGeom prst="line">
            <a:avLst/>
          </a:prstGeom>
          <a:noFill/>
          <a:ln w="12700" cap="rnd">
            <a:solidFill>
              <a:srgbClr val="006699"/>
            </a:solidFill>
            <a:prstDash val="sysDot"/>
            <a:round/>
            <a:headEnd type="triangle" w="med" len="med"/>
            <a:tailEnd/>
          </a:ln>
        </p:spPr>
        <p:txBody>
          <a:bodyPr/>
          <a:lstStyle/>
          <a:p>
            <a:endParaRPr lang="en-GB"/>
          </a:p>
        </p:txBody>
      </p:sp>
      <p:sp>
        <p:nvSpPr>
          <p:cNvPr id="2064" name="Text Box 15"/>
          <p:cNvSpPr txBox="1">
            <a:spLocks noChangeArrowheads="1"/>
          </p:cNvSpPr>
          <p:nvPr/>
        </p:nvSpPr>
        <p:spPr bwMode="auto">
          <a:xfrm>
            <a:off x="3930650" y="1995488"/>
            <a:ext cx="425450" cy="366712"/>
          </a:xfrm>
          <a:prstGeom prst="rect">
            <a:avLst/>
          </a:prstGeom>
          <a:noFill/>
          <a:ln w="9525">
            <a:noFill/>
            <a:miter lim="800000"/>
            <a:headEnd/>
            <a:tailEnd/>
          </a:ln>
        </p:spPr>
        <p:txBody>
          <a:bodyPr wrap="none">
            <a:spAutoFit/>
          </a:bodyPr>
          <a:lstStyle/>
          <a:p>
            <a:r>
              <a:rPr lang="en-US" sz="1800" b="0" i="1">
                <a:solidFill>
                  <a:srgbClr val="006699"/>
                </a:solidFill>
                <a:latin typeface="Times New Roman" pitchFamily="18" charset="0"/>
                <a:cs typeface="Arial" pitchFamily="34" charset="0"/>
              </a:rPr>
              <a:t>2T</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2"/>
          <p:cNvSpPr>
            <a:spLocks noGrp="1" noChangeArrowheads="1"/>
          </p:cNvSpPr>
          <p:nvPr>
            <p:ph type="title" idx="4294967295"/>
          </p:nvPr>
        </p:nvSpPr>
        <p:spPr>
          <a:xfrm>
            <a:off x="0" y="0"/>
            <a:ext cx="9144000" cy="579438"/>
          </a:xfrm>
        </p:spPr>
        <p:txBody>
          <a:bodyPr>
            <a:normAutofit fontScale="90000"/>
          </a:bodyPr>
          <a:lstStyle/>
          <a:p>
            <a:r>
              <a:rPr lang="en-US" dirty="0" smtClean="0"/>
              <a:t>The Story So Far</a:t>
            </a:r>
          </a:p>
        </p:txBody>
      </p:sp>
      <p:graphicFrame>
        <p:nvGraphicFramePr>
          <p:cNvPr id="3074" name="Object 3"/>
          <p:cNvGraphicFramePr>
            <a:graphicFrameLocks noChangeAspect="1"/>
          </p:cNvGraphicFramePr>
          <p:nvPr>
            <p:ph idx="4294967295"/>
          </p:nvPr>
        </p:nvGraphicFramePr>
        <p:xfrm>
          <a:off x="1551019" y="1981200"/>
          <a:ext cx="7450137" cy="1143000"/>
        </p:xfrm>
        <a:graphic>
          <a:graphicData uri="http://schemas.openxmlformats.org/presentationml/2006/ole">
            <p:oleObj spid="_x0000_s5122" name="Equation" r:id="rId4" imgW="2895480" imgH="419040" progId="Equation.3">
              <p:embed/>
            </p:oleObj>
          </a:graphicData>
        </a:graphic>
      </p:graphicFrame>
      <p:grpSp>
        <p:nvGrpSpPr>
          <p:cNvPr id="2" name="Group 4"/>
          <p:cNvGrpSpPr>
            <a:grpSpLocks/>
          </p:cNvGrpSpPr>
          <p:nvPr/>
        </p:nvGrpSpPr>
        <p:grpSpPr bwMode="auto">
          <a:xfrm>
            <a:off x="0" y="1231900"/>
            <a:ext cx="9144000" cy="688975"/>
            <a:chOff x="0" y="806"/>
            <a:chExt cx="5760" cy="434"/>
          </a:xfrm>
        </p:grpSpPr>
        <p:sp>
          <p:nvSpPr>
            <p:cNvPr id="3078" name="Rectangle 5"/>
            <p:cNvSpPr>
              <a:spLocks noChangeArrowheads="1"/>
            </p:cNvSpPr>
            <p:nvPr/>
          </p:nvSpPr>
          <p:spPr bwMode="auto">
            <a:xfrm>
              <a:off x="0" y="806"/>
              <a:ext cx="5760" cy="434"/>
            </a:xfrm>
            <a:prstGeom prst="rect">
              <a:avLst/>
            </a:prstGeom>
            <a:solidFill>
              <a:srgbClr val="DDDDDD"/>
            </a:solidFill>
            <a:ln w="9525">
              <a:noFill/>
              <a:miter lim="800000"/>
              <a:headEnd/>
              <a:tailEnd/>
            </a:ln>
          </p:spPr>
          <p:txBody>
            <a:bodyPr wrap="none" anchor="ctr"/>
            <a:lstStyle/>
            <a:p>
              <a:pPr algn="ctr" eaLnBrk="0" hangingPunct="0"/>
              <a:endParaRPr lang="en-US"/>
            </a:p>
          </p:txBody>
        </p:sp>
        <p:sp>
          <p:nvSpPr>
            <p:cNvPr id="3079" name="Text Box 6"/>
            <p:cNvSpPr txBox="1">
              <a:spLocks noChangeArrowheads="1"/>
            </p:cNvSpPr>
            <p:nvPr/>
          </p:nvSpPr>
          <p:spPr bwMode="auto">
            <a:xfrm>
              <a:off x="2784" y="867"/>
              <a:ext cx="644" cy="288"/>
            </a:xfrm>
            <a:prstGeom prst="rect">
              <a:avLst/>
            </a:prstGeom>
            <a:noFill/>
            <a:ln w="9525">
              <a:noFill/>
              <a:miter lim="800000"/>
              <a:headEnd/>
              <a:tailEnd/>
            </a:ln>
          </p:spPr>
          <p:txBody>
            <a:bodyPr wrap="none">
              <a:spAutoFit/>
            </a:bodyPr>
            <a:lstStyle/>
            <a:p>
              <a:pPr eaLnBrk="0" hangingPunct="0"/>
              <a:r>
                <a:rPr lang="en-US" sz="2400">
                  <a:solidFill>
                    <a:srgbClr val="AE0C00"/>
                  </a:solidFill>
                  <a:latin typeface="Times" pitchFamily="18" charset="0"/>
                  <a:cs typeface="Arial" pitchFamily="34" charset="0"/>
                </a:rPr>
                <a:t>10,000</a:t>
              </a:r>
            </a:p>
          </p:txBody>
        </p:sp>
        <p:sp>
          <p:nvSpPr>
            <p:cNvPr id="3080" name="Text Box 7"/>
            <p:cNvSpPr txBox="1">
              <a:spLocks noChangeArrowheads="1"/>
            </p:cNvSpPr>
            <p:nvPr/>
          </p:nvSpPr>
          <p:spPr bwMode="auto">
            <a:xfrm>
              <a:off x="4540" y="864"/>
              <a:ext cx="308" cy="288"/>
            </a:xfrm>
            <a:prstGeom prst="rect">
              <a:avLst/>
            </a:prstGeom>
            <a:noFill/>
            <a:ln w="9525">
              <a:noFill/>
              <a:miter lim="800000"/>
              <a:headEnd/>
              <a:tailEnd/>
            </a:ln>
          </p:spPr>
          <p:txBody>
            <a:bodyPr wrap="none">
              <a:spAutoFit/>
            </a:bodyPr>
            <a:lstStyle/>
            <a:p>
              <a:pPr eaLnBrk="0" hangingPunct="0"/>
              <a:r>
                <a:rPr lang="en-US" sz="2400">
                  <a:solidFill>
                    <a:srgbClr val="AE0C00"/>
                  </a:solidFill>
                  <a:latin typeface="Times" pitchFamily="18" charset="0"/>
                  <a:cs typeface="Arial" pitchFamily="34" charset="0"/>
                </a:rPr>
                <a:t>20</a:t>
              </a:r>
            </a:p>
          </p:txBody>
        </p:sp>
        <p:sp>
          <p:nvSpPr>
            <p:cNvPr id="3081" name="Text Box 8"/>
            <p:cNvSpPr txBox="1">
              <a:spLocks noChangeArrowheads="1"/>
            </p:cNvSpPr>
            <p:nvPr/>
          </p:nvSpPr>
          <p:spPr bwMode="auto">
            <a:xfrm>
              <a:off x="0" y="806"/>
              <a:ext cx="749" cy="432"/>
            </a:xfrm>
            <a:prstGeom prst="rect">
              <a:avLst/>
            </a:prstGeom>
            <a:solidFill>
              <a:srgbClr val="99CCFF"/>
            </a:solidFill>
            <a:ln w="9525">
              <a:noFill/>
              <a:miter lim="800000"/>
              <a:headEnd/>
              <a:tailEnd/>
            </a:ln>
          </p:spPr>
          <p:txBody>
            <a:bodyPr wrap="none" anchor="ctr" anchorCtr="1"/>
            <a:lstStyle/>
            <a:p>
              <a:pPr eaLnBrk="0" hangingPunct="0"/>
              <a:r>
                <a:rPr lang="en-US" sz="2000">
                  <a:solidFill>
                    <a:srgbClr val="AE0C00"/>
                  </a:solidFill>
                  <a:latin typeface="Times" pitchFamily="18" charset="0"/>
                  <a:cs typeface="Arial" pitchFamily="34" charset="0"/>
                </a:rPr>
                <a:t># packets</a:t>
              </a:r>
            </a:p>
            <a:p>
              <a:pPr eaLnBrk="0" hangingPunct="0"/>
              <a:r>
                <a:rPr lang="en-US" sz="2000">
                  <a:solidFill>
                    <a:srgbClr val="AE0C00"/>
                  </a:solidFill>
                  <a:latin typeface="Times" pitchFamily="18" charset="0"/>
                  <a:cs typeface="Arial" pitchFamily="34" charset="0"/>
                </a:rPr>
                <a:t>at 10Gb/s</a:t>
              </a:r>
            </a:p>
          </p:txBody>
        </p:sp>
        <p:sp>
          <p:nvSpPr>
            <p:cNvPr id="3082" name="Line 9"/>
            <p:cNvSpPr>
              <a:spLocks noChangeShapeType="1"/>
            </p:cNvSpPr>
            <p:nvPr/>
          </p:nvSpPr>
          <p:spPr bwMode="auto">
            <a:xfrm flipV="1">
              <a:off x="2360" y="806"/>
              <a:ext cx="0" cy="434"/>
            </a:xfrm>
            <a:prstGeom prst="line">
              <a:avLst/>
            </a:prstGeom>
            <a:noFill/>
            <a:ln w="9525">
              <a:solidFill>
                <a:schemeClr val="tx1"/>
              </a:solidFill>
              <a:round/>
              <a:headEnd/>
              <a:tailEnd/>
            </a:ln>
          </p:spPr>
          <p:txBody>
            <a:bodyPr/>
            <a:lstStyle/>
            <a:p>
              <a:endParaRPr lang="en-GB"/>
            </a:p>
          </p:txBody>
        </p:sp>
        <p:sp>
          <p:nvSpPr>
            <p:cNvPr id="3083" name="Line 10"/>
            <p:cNvSpPr>
              <a:spLocks noChangeShapeType="1"/>
            </p:cNvSpPr>
            <p:nvPr/>
          </p:nvSpPr>
          <p:spPr bwMode="auto">
            <a:xfrm flipV="1">
              <a:off x="3973" y="806"/>
              <a:ext cx="0" cy="434"/>
            </a:xfrm>
            <a:prstGeom prst="line">
              <a:avLst/>
            </a:prstGeom>
            <a:noFill/>
            <a:ln w="9525">
              <a:solidFill>
                <a:schemeClr val="tx1"/>
              </a:solidFill>
              <a:round/>
              <a:headEnd/>
              <a:tailEnd/>
            </a:ln>
          </p:spPr>
          <p:txBody>
            <a:bodyPr/>
            <a:lstStyle/>
            <a:p>
              <a:endParaRPr lang="en-GB"/>
            </a:p>
          </p:txBody>
        </p:sp>
        <p:sp>
          <p:nvSpPr>
            <p:cNvPr id="3084" name="Line 11"/>
            <p:cNvSpPr>
              <a:spLocks noChangeShapeType="1"/>
            </p:cNvSpPr>
            <p:nvPr/>
          </p:nvSpPr>
          <p:spPr bwMode="auto">
            <a:xfrm flipV="1">
              <a:off x="748" y="806"/>
              <a:ext cx="0" cy="434"/>
            </a:xfrm>
            <a:prstGeom prst="line">
              <a:avLst/>
            </a:prstGeom>
            <a:noFill/>
            <a:ln w="9525">
              <a:solidFill>
                <a:schemeClr val="tx1"/>
              </a:solidFill>
              <a:round/>
              <a:headEnd/>
              <a:tailEnd/>
            </a:ln>
          </p:spPr>
          <p:txBody>
            <a:bodyPr/>
            <a:lstStyle/>
            <a:p>
              <a:endParaRPr lang="en-GB"/>
            </a:p>
          </p:txBody>
        </p:sp>
        <p:sp>
          <p:nvSpPr>
            <p:cNvPr id="3085" name="Text Box 12"/>
            <p:cNvSpPr txBox="1">
              <a:spLocks noChangeArrowheads="1"/>
            </p:cNvSpPr>
            <p:nvPr/>
          </p:nvSpPr>
          <p:spPr bwMode="auto">
            <a:xfrm>
              <a:off x="1081" y="864"/>
              <a:ext cx="884" cy="288"/>
            </a:xfrm>
            <a:prstGeom prst="rect">
              <a:avLst/>
            </a:prstGeom>
            <a:noFill/>
            <a:ln w="9525">
              <a:noFill/>
              <a:miter lim="800000"/>
              <a:headEnd/>
              <a:tailEnd/>
            </a:ln>
          </p:spPr>
          <p:txBody>
            <a:bodyPr wrap="none">
              <a:spAutoFit/>
            </a:bodyPr>
            <a:lstStyle/>
            <a:p>
              <a:pPr eaLnBrk="0" hangingPunct="0"/>
              <a:r>
                <a:rPr lang="en-US" sz="2400">
                  <a:solidFill>
                    <a:srgbClr val="AE0C00"/>
                  </a:solidFill>
                  <a:latin typeface="Times" pitchFamily="18" charset="0"/>
                  <a:cs typeface="Arial" pitchFamily="34" charset="0"/>
                </a:rPr>
                <a:t>1,000,000</a:t>
              </a:r>
            </a:p>
          </p:txBody>
        </p:sp>
      </p:grpSp>
      <p:sp>
        <p:nvSpPr>
          <p:cNvPr id="3077" name="Text Box 13"/>
          <p:cNvSpPr txBox="1">
            <a:spLocks noChangeArrowheads="1"/>
          </p:cNvSpPr>
          <p:nvPr/>
        </p:nvSpPr>
        <p:spPr bwMode="auto">
          <a:xfrm>
            <a:off x="381000" y="5394325"/>
            <a:ext cx="7947025" cy="701675"/>
          </a:xfrm>
          <a:prstGeom prst="rect">
            <a:avLst/>
          </a:prstGeom>
          <a:noFill/>
          <a:ln w="9525">
            <a:noFill/>
            <a:miter lim="800000"/>
            <a:headEnd/>
            <a:tailEnd/>
          </a:ln>
        </p:spPr>
        <p:txBody>
          <a:bodyPr wrap="none">
            <a:spAutoFit/>
          </a:bodyPr>
          <a:lstStyle/>
          <a:p>
            <a:pPr marL="457200" indent="-457200" eaLnBrk="0" hangingPunct="0">
              <a:buFontTx/>
              <a:buAutoNum type="arabicParenBoth"/>
            </a:pPr>
            <a:r>
              <a:rPr lang="en-US" sz="2000">
                <a:solidFill>
                  <a:schemeClr val="tx1"/>
                </a:solidFill>
                <a:latin typeface="Times" pitchFamily="18" charset="0"/>
                <a:cs typeface="Arial" pitchFamily="34" charset="0"/>
              </a:rPr>
              <a:t>Assume: Large number of desynchronized flows; 100% utilization</a:t>
            </a:r>
          </a:p>
          <a:p>
            <a:pPr marL="457200" indent="-457200" eaLnBrk="0" hangingPunct="0">
              <a:buFontTx/>
              <a:buAutoNum type="arabicParenBoth"/>
            </a:pPr>
            <a:r>
              <a:rPr lang="en-US" sz="2000">
                <a:solidFill>
                  <a:schemeClr val="tx1"/>
                </a:solidFill>
                <a:latin typeface="Times" pitchFamily="18" charset="0"/>
                <a:cs typeface="Arial" pitchFamily="34" charset="0"/>
              </a:rPr>
              <a:t>Assume: Large number of desynchronized flows; &lt;100% utilization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idx="4294967295"/>
          </p:nvPr>
        </p:nvSpPr>
        <p:spPr>
          <a:xfrm>
            <a:off x="428596" y="142852"/>
            <a:ext cx="8229600" cy="511156"/>
          </a:xfrm>
        </p:spPr>
        <p:txBody>
          <a:bodyPr>
            <a:normAutofit fontScale="90000"/>
          </a:bodyPr>
          <a:lstStyle/>
          <a:p>
            <a:r>
              <a:rPr lang="en-US" dirty="0" smtClean="0"/>
              <a:t>Using </a:t>
            </a:r>
            <a:r>
              <a:rPr lang="en-US" dirty="0" err="1" smtClean="0"/>
              <a:t>NetFPGA</a:t>
            </a:r>
            <a:r>
              <a:rPr lang="en-US" dirty="0" smtClean="0"/>
              <a:t> to explore buffer size</a:t>
            </a:r>
          </a:p>
        </p:txBody>
      </p:sp>
      <p:sp>
        <p:nvSpPr>
          <p:cNvPr id="72707" name="Rectangle 3"/>
          <p:cNvSpPr>
            <a:spLocks noGrp="1" noChangeArrowheads="1"/>
          </p:cNvSpPr>
          <p:nvPr>
            <p:ph type="body" idx="4294967295"/>
          </p:nvPr>
        </p:nvSpPr>
        <p:spPr>
          <a:xfrm>
            <a:off x="0" y="990600"/>
            <a:ext cx="8458200" cy="5105400"/>
          </a:xfrm>
        </p:spPr>
        <p:txBody>
          <a:bodyPr/>
          <a:lstStyle/>
          <a:p>
            <a:r>
              <a:rPr lang="en-US" dirty="0" smtClean="0"/>
              <a:t>Need to reduce buffer size and measure occupancy</a:t>
            </a:r>
          </a:p>
          <a:p>
            <a:r>
              <a:rPr lang="en-US" dirty="0" smtClean="0"/>
              <a:t>Alas, not possible in commercial routers</a:t>
            </a:r>
          </a:p>
          <a:p>
            <a:r>
              <a:rPr lang="en-US" dirty="0" smtClean="0"/>
              <a:t>So, we will use the </a:t>
            </a:r>
            <a:r>
              <a:rPr lang="en-US" dirty="0" err="1" smtClean="0"/>
              <a:t>NetFPGA</a:t>
            </a:r>
            <a:r>
              <a:rPr lang="en-US" dirty="0" smtClean="0"/>
              <a:t> instead</a:t>
            </a:r>
          </a:p>
          <a:p>
            <a:endParaRPr lang="en-US" dirty="0" smtClean="0"/>
          </a:p>
          <a:p>
            <a:pPr>
              <a:buFontTx/>
              <a:buNone/>
            </a:pPr>
            <a:r>
              <a:rPr lang="en-US" dirty="0" smtClean="0"/>
              <a:t>Objective:</a:t>
            </a:r>
          </a:p>
          <a:p>
            <a:pPr lvl="1"/>
            <a:r>
              <a:rPr lang="en-US" dirty="0" smtClean="0"/>
              <a:t>Use the </a:t>
            </a:r>
            <a:r>
              <a:rPr lang="en-US" dirty="0" err="1" smtClean="0"/>
              <a:t>NetFPGA</a:t>
            </a:r>
            <a:r>
              <a:rPr lang="en-US" dirty="0" smtClean="0"/>
              <a:t> to understand how large a buffer we need for a </a:t>
            </a:r>
            <a:r>
              <a:rPr lang="en-US" b="1" dirty="0" smtClean="0">
                <a:solidFill>
                  <a:schemeClr val="accent2"/>
                </a:solidFill>
              </a:rPr>
              <a:t>single</a:t>
            </a:r>
            <a:r>
              <a:rPr lang="en-US" dirty="0" smtClean="0"/>
              <a:t> TCP flow. </a:t>
            </a: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ChangeArrowheads="1"/>
          </p:cNvSpPr>
          <p:nvPr/>
        </p:nvSpPr>
        <p:spPr bwMode="auto">
          <a:xfrm>
            <a:off x="2962275" y="1371600"/>
            <a:ext cx="5715000" cy="1296988"/>
          </a:xfrm>
          <a:prstGeom prst="rect">
            <a:avLst/>
          </a:prstGeom>
          <a:solidFill>
            <a:srgbClr val="99CCFF"/>
          </a:solidFill>
          <a:ln w="9525">
            <a:noFill/>
            <a:miter lim="800000"/>
            <a:headEnd/>
            <a:tailEnd/>
          </a:ln>
        </p:spPr>
        <p:txBody>
          <a:bodyPr/>
          <a:lstStyle/>
          <a:p>
            <a:pPr marL="342900" indent="-342900" eaLnBrk="0" hangingPunct="0">
              <a:spcBef>
                <a:spcPct val="10000"/>
              </a:spcBef>
            </a:pPr>
            <a:r>
              <a:rPr lang="en-US" sz="2200">
                <a:solidFill>
                  <a:srgbClr val="CC0000"/>
                </a:solidFill>
              </a:rPr>
              <a:t>Rule for adjusting </a:t>
            </a:r>
            <a:r>
              <a:rPr lang="en-US" sz="2600">
                <a:solidFill>
                  <a:srgbClr val="F60000"/>
                </a:solidFill>
                <a:latin typeface="Arial Unicode MS" pitchFamily="34" charset="-128"/>
              </a:rPr>
              <a:t>W</a:t>
            </a:r>
          </a:p>
          <a:p>
            <a:pPr marL="742950" lvl="1" indent="-285750" eaLnBrk="0" hangingPunct="0">
              <a:spcBef>
                <a:spcPct val="10000"/>
              </a:spcBef>
              <a:buFontTx/>
              <a:buChar char="–"/>
            </a:pPr>
            <a:r>
              <a:rPr lang="en-US" sz="2200" b="0">
                <a:solidFill>
                  <a:schemeClr val="tx1"/>
                </a:solidFill>
              </a:rPr>
              <a:t>If an ACK is received:	W ← W+1/W</a:t>
            </a:r>
          </a:p>
          <a:p>
            <a:pPr marL="742950" lvl="1" indent="-285750" eaLnBrk="0" hangingPunct="0">
              <a:spcBef>
                <a:spcPct val="10000"/>
              </a:spcBef>
              <a:buFontTx/>
              <a:buChar char="–"/>
            </a:pPr>
            <a:r>
              <a:rPr lang="en-US" sz="2200" b="0">
                <a:solidFill>
                  <a:schemeClr val="tx1"/>
                </a:solidFill>
              </a:rPr>
              <a:t>If a packet is lost:	W ← W/2</a:t>
            </a:r>
          </a:p>
        </p:txBody>
      </p:sp>
      <p:sp>
        <p:nvSpPr>
          <p:cNvPr id="4100" name="Rectangle 3"/>
          <p:cNvSpPr>
            <a:spLocks noGrp="1" noChangeArrowheads="1"/>
          </p:cNvSpPr>
          <p:nvPr>
            <p:ph type="title" idx="4294967295"/>
          </p:nvPr>
        </p:nvSpPr>
        <p:spPr>
          <a:xfrm>
            <a:off x="414366" y="142852"/>
            <a:ext cx="8229600" cy="511156"/>
          </a:xfrm>
        </p:spPr>
        <p:txBody>
          <a:bodyPr/>
          <a:lstStyle/>
          <a:p>
            <a:r>
              <a:rPr lang="en-US" dirty="0" smtClean="0"/>
              <a:t>Why 2TxC for a single TCP Flow?</a:t>
            </a:r>
          </a:p>
        </p:txBody>
      </p:sp>
      <p:sp>
        <p:nvSpPr>
          <p:cNvPr id="4101" name="Text Box 4"/>
          <p:cNvSpPr txBox="1">
            <a:spLocks noChangeArrowheads="1"/>
          </p:cNvSpPr>
          <p:nvPr/>
        </p:nvSpPr>
        <p:spPr bwMode="auto">
          <a:xfrm>
            <a:off x="533400" y="1676400"/>
            <a:ext cx="2178050" cy="641350"/>
          </a:xfrm>
          <a:prstGeom prst="rect">
            <a:avLst/>
          </a:prstGeom>
          <a:noFill/>
          <a:ln w="9525">
            <a:noFill/>
            <a:miter lim="800000"/>
            <a:headEnd/>
            <a:tailEnd/>
          </a:ln>
        </p:spPr>
        <p:txBody>
          <a:bodyPr wrap="none">
            <a:spAutoFit/>
          </a:bodyPr>
          <a:lstStyle/>
          <a:p>
            <a:pPr algn="ctr"/>
            <a:r>
              <a:rPr lang="en-US" sz="1800" b="0">
                <a:solidFill>
                  <a:schemeClr val="tx1"/>
                </a:solidFill>
                <a:cs typeface="Arial" pitchFamily="34" charset="0"/>
              </a:rPr>
              <a:t>Only </a:t>
            </a:r>
            <a:r>
              <a:rPr lang="en-US" sz="1800" b="0">
                <a:solidFill>
                  <a:srgbClr val="0000CC"/>
                </a:solidFill>
                <a:latin typeface="Arial Unicode MS" pitchFamily="34" charset="-128"/>
                <a:cs typeface="Arial" pitchFamily="34" charset="0"/>
              </a:rPr>
              <a:t>W</a:t>
            </a:r>
            <a:r>
              <a:rPr lang="en-US" sz="1800" b="0">
                <a:solidFill>
                  <a:schemeClr val="accent2"/>
                </a:solidFill>
                <a:cs typeface="Arial" pitchFamily="34" charset="0"/>
              </a:rPr>
              <a:t> </a:t>
            </a:r>
            <a:r>
              <a:rPr lang="en-US" sz="1800" b="0">
                <a:solidFill>
                  <a:schemeClr val="tx1"/>
                </a:solidFill>
                <a:cs typeface="Arial" pitchFamily="34" charset="0"/>
              </a:rPr>
              <a:t>packets </a:t>
            </a:r>
            <a:br>
              <a:rPr lang="en-US" sz="1800" b="0">
                <a:solidFill>
                  <a:schemeClr val="tx1"/>
                </a:solidFill>
                <a:cs typeface="Arial" pitchFamily="34" charset="0"/>
              </a:rPr>
            </a:br>
            <a:r>
              <a:rPr lang="en-US" sz="1800" b="0">
                <a:solidFill>
                  <a:schemeClr val="tx1"/>
                </a:solidFill>
                <a:cs typeface="Arial" pitchFamily="34" charset="0"/>
              </a:rPr>
              <a:t>may be outstanding</a:t>
            </a:r>
          </a:p>
        </p:txBody>
      </p:sp>
      <p:sp>
        <p:nvSpPr>
          <p:cNvPr id="4102" name="Line 5"/>
          <p:cNvSpPr>
            <a:spLocks noChangeShapeType="1"/>
          </p:cNvSpPr>
          <p:nvPr/>
        </p:nvSpPr>
        <p:spPr bwMode="auto">
          <a:xfrm>
            <a:off x="1831975" y="2374900"/>
            <a:ext cx="0" cy="355600"/>
          </a:xfrm>
          <a:prstGeom prst="line">
            <a:avLst/>
          </a:prstGeom>
          <a:noFill/>
          <a:ln w="9525">
            <a:solidFill>
              <a:schemeClr val="tx1"/>
            </a:solidFill>
            <a:round/>
            <a:headEnd/>
            <a:tailEnd type="triangle" w="med" len="med"/>
          </a:ln>
        </p:spPr>
        <p:txBody>
          <a:bodyPr/>
          <a:lstStyle/>
          <a:p>
            <a:endParaRPr lang="en-GB"/>
          </a:p>
        </p:txBody>
      </p:sp>
    </p:spTree>
    <p:controls>
      <p:control spid="6146" name="ShockwaveFlash1" r:id="rId2" imgW="7392432" imgH="3505689"/>
    </p:controls>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4800600" y="1371600"/>
            <a:ext cx="4038600" cy="4611688"/>
            <a:chOff x="3024" y="864"/>
            <a:chExt cx="2544" cy="2905"/>
          </a:xfrm>
        </p:grpSpPr>
        <p:pic>
          <p:nvPicPr>
            <p:cNvPr id="73735" name="Picture 3" descr="new-under"/>
            <p:cNvPicPr>
              <a:picLocks noChangeAspect="1" noChangeArrowheads="1"/>
            </p:cNvPicPr>
            <p:nvPr/>
          </p:nvPicPr>
          <p:blipFill>
            <a:blip r:embed="rId3"/>
            <a:srcRect/>
            <a:stretch>
              <a:fillRect/>
            </a:stretch>
          </p:blipFill>
          <p:spPr bwMode="auto">
            <a:xfrm>
              <a:off x="3024" y="888"/>
              <a:ext cx="2522" cy="2881"/>
            </a:xfrm>
            <a:prstGeom prst="rect">
              <a:avLst/>
            </a:prstGeom>
            <a:noFill/>
            <a:ln w="9525">
              <a:noFill/>
              <a:miter lim="800000"/>
              <a:headEnd/>
              <a:tailEnd/>
            </a:ln>
          </p:spPr>
        </p:pic>
        <p:sp>
          <p:nvSpPr>
            <p:cNvPr id="73736" name="Rectangle 4"/>
            <p:cNvSpPr>
              <a:spLocks noChangeArrowheads="1"/>
            </p:cNvSpPr>
            <p:nvPr/>
          </p:nvSpPr>
          <p:spPr bwMode="auto">
            <a:xfrm>
              <a:off x="3024" y="864"/>
              <a:ext cx="2544" cy="144"/>
            </a:xfrm>
            <a:prstGeom prst="rect">
              <a:avLst/>
            </a:prstGeom>
            <a:solidFill>
              <a:schemeClr val="bg1"/>
            </a:solidFill>
            <a:ln w="9525">
              <a:noFill/>
              <a:miter lim="800000"/>
              <a:headEnd/>
              <a:tailEnd/>
            </a:ln>
          </p:spPr>
          <p:txBody>
            <a:bodyPr wrap="none" anchor="ctr"/>
            <a:lstStyle/>
            <a:p>
              <a:pPr algn="ctr"/>
              <a:r>
                <a:rPr lang="en-US" sz="1000" b="0">
                  <a:solidFill>
                    <a:schemeClr val="tx1"/>
                  </a:solidFill>
                  <a:cs typeface="Arial" pitchFamily="34" charset="0"/>
                </a:rPr>
                <a:t>Time evolution of a single TCP flow through a router. Buffer is &lt; 2T*C</a:t>
              </a:r>
            </a:p>
          </p:txBody>
        </p:sp>
      </p:grpSp>
      <p:sp>
        <p:nvSpPr>
          <p:cNvPr id="73731" name="Rectangle 5"/>
          <p:cNvSpPr>
            <a:spLocks noGrp="1" noChangeArrowheads="1"/>
          </p:cNvSpPr>
          <p:nvPr>
            <p:ph type="title" idx="4294967295"/>
          </p:nvPr>
        </p:nvSpPr>
        <p:spPr/>
        <p:txBody>
          <a:bodyPr/>
          <a:lstStyle/>
          <a:p>
            <a:r>
              <a:rPr lang="en-GB" sz="3200" dirty="0" smtClean="0"/>
              <a:t>Time Evolution of a Single TCP Flow</a:t>
            </a:r>
            <a:endParaRPr lang="en-US" sz="3200" dirty="0" smtClean="0"/>
          </a:p>
        </p:txBody>
      </p:sp>
      <p:grpSp>
        <p:nvGrpSpPr>
          <p:cNvPr id="3" name="Group 6"/>
          <p:cNvGrpSpPr>
            <a:grpSpLocks/>
          </p:cNvGrpSpPr>
          <p:nvPr/>
        </p:nvGrpSpPr>
        <p:grpSpPr bwMode="auto">
          <a:xfrm>
            <a:off x="381000" y="1371600"/>
            <a:ext cx="4067175" cy="4611688"/>
            <a:chOff x="240" y="864"/>
            <a:chExt cx="2562" cy="2905"/>
          </a:xfrm>
        </p:grpSpPr>
        <p:pic>
          <p:nvPicPr>
            <p:cNvPr id="73733" name="Picture 7" descr="new-rttbw"/>
            <p:cNvPicPr>
              <a:picLocks noChangeAspect="1" noChangeArrowheads="1"/>
            </p:cNvPicPr>
            <p:nvPr/>
          </p:nvPicPr>
          <p:blipFill>
            <a:blip r:embed="rId4"/>
            <a:srcRect/>
            <a:stretch>
              <a:fillRect/>
            </a:stretch>
          </p:blipFill>
          <p:spPr bwMode="auto">
            <a:xfrm>
              <a:off x="240" y="888"/>
              <a:ext cx="2562" cy="2881"/>
            </a:xfrm>
            <a:prstGeom prst="rect">
              <a:avLst/>
            </a:prstGeom>
            <a:noFill/>
            <a:ln w="9525">
              <a:noFill/>
              <a:miter lim="800000"/>
              <a:headEnd/>
              <a:tailEnd/>
            </a:ln>
          </p:spPr>
        </p:pic>
        <p:sp>
          <p:nvSpPr>
            <p:cNvPr id="73734" name="Rectangle 8"/>
            <p:cNvSpPr>
              <a:spLocks noChangeArrowheads="1"/>
            </p:cNvSpPr>
            <p:nvPr/>
          </p:nvSpPr>
          <p:spPr bwMode="auto">
            <a:xfrm>
              <a:off x="240" y="864"/>
              <a:ext cx="2544" cy="144"/>
            </a:xfrm>
            <a:prstGeom prst="rect">
              <a:avLst/>
            </a:prstGeom>
            <a:solidFill>
              <a:schemeClr val="bg1"/>
            </a:solidFill>
            <a:ln w="9525">
              <a:noFill/>
              <a:miter lim="800000"/>
              <a:headEnd/>
              <a:tailEnd/>
            </a:ln>
          </p:spPr>
          <p:txBody>
            <a:bodyPr wrap="none" anchor="ctr"/>
            <a:lstStyle/>
            <a:p>
              <a:pPr algn="ctr"/>
              <a:r>
                <a:rPr lang="en-US" sz="1000" b="0">
                  <a:solidFill>
                    <a:schemeClr val="tx1"/>
                  </a:solidFill>
                  <a:cs typeface="Arial" pitchFamily="34" charset="0"/>
                </a:rPr>
                <a:t>Time evolution of a single TCP flow through a router. Buffer is 2T*C</a:t>
              </a:r>
            </a:p>
          </p:txBody>
        </p:sp>
      </p:gr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3"/>
          <p:cNvSpPr>
            <a:spLocks noGrp="1"/>
          </p:cNvSpPr>
          <p:nvPr>
            <p:ph type="ctrTitle"/>
          </p:nvPr>
        </p:nvSpPr>
        <p:spPr>
          <a:xfrm>
            <a:off x="685800" y="3673487"/>
            <a:ext cx="7772400" cy="1470025"/>
          </a:xfrm>
        </p:spPr>
        <p:txBody>
          <a:bodyPr/>
          <a:lstStyle/>
          <a:p>
            <a:r>
              <a:rPr lang="en-US" sz="2800" dirty="0" smtClean="0"/>
              <a:t>Instructions for a real evaluation</a:t>
            </a:r>
            <a:br>
              <a:rPr lang="en-US" sz="2800" dirty="0" smtClean="0"/>
            </a:br>
            <a:r>
              <a:rPr lang="en-US" sz="2800" dirty="0" smtClean="0"/>
              <a:t>using </a:t>
            </a:r>
            <a:r>
              <a:rPr lang="en-US" sz="2800" dirty="0" err="1" smtClean="0"/>
              <a:t>NetFPGA</a:t>
            </a:r>
            <a:endParaRPr lang="en-US" sz="2800" dirty="0" smtClean="0"/>
          </a:p>
        </p:txBody>
      </p:sp>
      <p:sp>
        <p:nvSpPr>
          <p:cNvPr id="75779" name="Subtitle 4"/>
          <p:cNvSpPr>
            <a:spLocks noGrp="1"/>
          </p:cNvSpPr>
          <p:nvPr>
            <p:ph type="subTitle" idx="1"/>
          </p:nvPr>
        </p:nvSpPr>
        <p:spPr>
          <a:xfrm>
            <a:off x="1371600" y="2143116"/>
            <a:ext cx="6400800" cy="1752600"/>
          </a:xfrm>
        </p:spPr>
        <p:txBody>
          <a:bodyPr/>
          <a:lstStyle/>
          <a:p>
            <a:r>
              <a:rPr lang="en-US" sz="3600" dirty="0" smtClean="0"/>
              <a:t>Observing and Controlling the Queue Size</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Line 11"/>
          <p:cNvSpPr>
            <a:spLocks noChangeShapeType="1"/>
          </p:cNvSpPr>
          <p:nvPr/>
        </p:nvSpPr>
        <p:spPr bwMode="auto">
          <a:xfrm flipV="1">
            <a:off x="2819400" y="5334000"/>
            <a:ext cx="1752600" cy="46038"/>
          </a:xfrm>
          <a:prstGeom prst="line">
            <a:avLst/>
          </a:prstGeom>
          <a:noFill/>
          <a:ln w="36720">
            <a:solidFill>
              <a:srgbClr val="000000"/>
            </a:solidFill>
            <a:round/>
            <a:headEnd/>
            <a:tailEnd/>
          </a:ln>
        </p:spPr>
        <p:txBody>
          <a:bodyPr/>
          <a:lstStyle/>
          <a:p>
            <a:endParaRPr lang="en-GB"/>
          </a:p>
        </p:txBody>
      </p:sp>
      <p:sp>
        <p:nvSpPr>
          <p:cNvPr id="76803" name="Line 10"/>
          <p:cNvSpPr>
            <a:spLocks noChangeShapeType="1"/>
          </p:cNvSpPr>
          <p:nvPr/>
        </p:nvSpPr>
        <p:spPr bwMode="auto">
          <a:xfrm flipV="1">
            <a:off x="6096000" y="4343400"/>
            <a:ext cx="1295400" cy="762000"/>
          </a:xfrm>
          <a:prstGeom prst="line">
            <a:avLst/>
          </a:prstGeom>
          <a:noFill/>
          <a:ln w="36720">
            <a:solidFill>
              <a:srgbClr val="000000"/>
            </a:solidFill>
            <a:round/>
            <a:headEnd/>
            <a:tailEnd/>
          </a:ln>
        </p:spPr>
        <p:txBody>
          <a:bodyPr/>
          <a:lstStyle/>
          <a:p>
            <a:endParaRPr lang="en-GB"/>
          </a:p>
        </p:txBody>
      </p:sp>
      <p:sp>
        <p:nvSpPr>
          <p:cNvPr id="76804" name="Rectangle 1"/>
          <p:cNvSpPr>
            <a:spLocks noGrp="1" noChangeArrowheads="1"/>
          </p:cNvSpPr>
          <p:nvPr>
            <p:ph type="title" idx="4294967295"/>
          </p:nvPr>
        </p:nvSpPr>
        <p:spPr>
          <a:xfrm>
            <a:off x="571472" y="-142900"/>
            <a:ext cx="8229600" cy="1068388"/>
          </a:xfrm>
        </p:spPr>
        <p:txBody>
          <a:bodyPr/>
          <a:lstStyle/>
          <a:p>
            <a:pPr eaLnBrk="1">
              <a:lnSpc>
                <a:spcPct val="96000"/>
              </a:lnSpc>
              <a:tabLst>
                <a:tab pos="0" algn="l"/>
                <a:tab pos="414338" algn="l"/>
                <a:tab pos="828675" algn="l"/>
                <a:tab pos="1243013" algn="l"/>
                <a:tab pos="1657350" algn="l"/>
                <a:tab pos="2073275" algn="l"/>
                <a:tab pos="2487613" algn="l"/>
                <a:tab pos="2901950" algn="l"/>
                <a:tab pos="3316288" algn="l"/>
                <a:tab pos="3732213" algn="l"/>
                <a:tab pos="4146550" algn="l"/>
                <a:tab pos="4560888" algn="l"/>
                <a:tab pos="4975225" algn="l"/>
                <a:tab pos="5391150" algn="l"/>
                <a:tab pos="5805488" algn="l"/>
                <a:tab pos="6219825" algn="l"/>
                <a:tab pos="6634163" algn="l"/>
                <a:tab pos="7050088" algn="l"/>
                <a:tab pos="7464425" algn="l"/>
                <a:tab pos="7878763" algn="l"/>
                <a:tab pos="8293100" algn="l"/>
              </a:tabLst>
            </a:pPr>
            <a:r>
              <a:rPr lang="en-GB" dirty="0" smtClean="0"/>
              <a:t>Setup for the </a:t>
            </a:r>
            <a:r>
              <a:rPr lang="en-GB" dirty="0" smtClean="0"/>
              <a:t>Buffer Evaluation</a:t>
            </a:r>
            <a:endParaRPr lang="en-GB" dirty="0" smtClean="0"/>
          </a:p>
        </p:txBody>
      </p:sp>
      <p:sp>
        <p:nvSpPr>
          <p:cNvPr id="76805" name="Text Box 15"/>
          <p:cNvSpPr txBox="1">
            <a:spLocks noChangeArrowheads="1"/>
          </p:cNvSpPr>
          <p:nvPr/>
        </p:nvSpPr>
        <p:spPr bwMode="auto">
          <a:xfrm>
            <a:off x="1143000" y="4876800"/>
            <a:ext cx="990600" cy="596900"/>
          </a:xfrm>
          <a:prstGeom prst="rect">
            <a:avLst/>
          </a:prstGeom>
          <a:noFill/>
          <a:ln w="9525">
            <a:noFill/>
            <a:round/>
            <a:headEnd/>
            <a:tailEnd/>
          </a:ln>
        </p:spPr>
        <p:txBody>
          <a:bodyPr lIns="90000" tIns="45000" rIns="90000" bIns="45000"/>
          <a:lstStyle/>
          <a:p>
            <a:pPr algn="ct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z="1800">
                <a:solidFill>
                  <a:srgbClr val="000000"/>
                </a:solidFill>
                <a:latin typeface="DejaVu Sans"/>
              </a:rPr>
              <a:t>Local</a:t>
            </a:r>
            <a:br>
              <a:rPr lang="en-GB" sz="1800">
                <a:solidFill>
                  <a:srgbClr val="000000"/>
                </a:solidFill>
                <a:latin typeface="DejaVu Sans"/>
              </a:rPr>
            </a:br>
            <a:r>
              <a:rPr lang="en-GB" sz="1800">
                <a:solidFill>
                  <a:srgbClr val="000000"/>
                </a:solidFill>
                <a:latin typeface="DejaVu Sans"/>
              </a:rPr>
              <a:t>Host</a:t>
            </a:r>
          </a:p>
        </p:txBody>
      </p:sp>
      <p:grpSp>
        <p:nvGrpSpPr>
          <p:cNvPr id="2" name="Group 22"/>
          <p:cNvGrpSpPr>
            <a:grpSpLocks/>
          </p:cNvGrpSpPr>
          <p:nvPr/>
        </p:nvGrpSpPr>
        <p:grpSpPr bwMode="auto">
          <a:xfrm>
            <a:off x="4572000" y="4800600"/>
            <a:ext cx="1535113" cy="914400"/>
            <a:chOff x="1865" y="2784"/>
            <a:chExt cx="967" cy="576"/>
          </a:xfrm>
        </p:grpSpPr>
        <p:sp>
          <p:nvSpPr>
            <p:cNvPr id="76819" name="AutoShape 4"/>
            <p:cNvSpPr>
              <a:spLocks noChangeArrowheads="1"/>
            </p:cNvSpPr>
            <p:nvPr/>
          </p:nvSpPr>
          <p:spPr bwMode="auto">
            <a:xfrm>
              <a:off x="1865" y="2784"/>
              <a:ext cx="967" cy="576"/>
            </a:xfrm>
            <a:prstGeom prst="can">
              <a:avLst>
                <a:gd name="adj" fmla="val 26954"/>
              </a:avLst>
            </a:prstGeom>
            <a:gradFill rotWithShape="0">
              <a:gsLst>
                <a:gs pos="0">
                  <a:srgbClr val="FFFFFF"/>
                </a:gs>
                <a:gs pos="100000">
                  <a:srgbClr val="CC3300"/>
                </a:gs>
              </a:gsLst>
              <a:path path="rect">
                <a:fillToRect l="100000" t="100000"/>
              </a:path>
            </a:gradFill>
            <a:ln w="9525">
              <a:noFill/>
              <a:round/>
              <a:headEnd/>
              <a:tailEnd/>
            </a:ln>
          </p:spPr>
          <p:txBody>
            <a:bodyPr wrap="none" lIns="100440" tIns="50040" rIns="100440" bIns="50040" anchor="ctr"/>
            <a:lstStyle/>
            <a:p>
              <a:pPr algn="ctr" eaLnBrk="0" hangingPunct="0">
                <a:lnSpc>
                  <a:spcPct val="91000"/>
                </a:lnSpc>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z="1800">
                  <a:solidFill>
                    <a:schemeClr val="tx1"/>
                  </a:solidFill>
                  <a:latin typeface="DejaVu Sans"/>
                </a:rPr>
                <a:t>  NetFPGA</a:t>
              </a:r>
            </a:p>
          </p:txBody>
        </p:sp>
        <p:sp>
          <p:nvSpPr>
            <p:cNvPr id="76820" name="AutoShape 9"/>
            <p:cNvSpPr>
              <a:spLocks noChangeArrowheads="1"/>
            </p:cNvSpPr>
            <p:nvPr/>
          </p:nvSpPr>
          <p:spPr bwMode="auto">
            <a:xfrm>
              <a:off x="2016" y="2784"/>
              <a:ext cx="672" cy="144"/>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5898240 60000 65536"/>
                <a:gd name="T10" fmla="*/ 11796480 60000 65536"/>
                <a:gd name="T11" fmla="*/ 17694720 60000 65536"/>
                <a:gd name="T12" fmla="*/ 900 w 21600"/>
                <a:gd name="T13" fmla="*/ 10200 h 21600"/>
                <a:gd name="T14" fmla="*/ 20700 w 21600"/>
                <a:gd name="T15" fmla="*/ 11400 h 21600"/>
              </a:gdLst>
              <a:ahLst/>
              <a:cxnLst>
                <a:cxn ang="T8">
                  <a:pos x="T0" y="T1"/>
                </a:cxn>
                <a:cxn ang="T9">
                  <a:pos x="T2" y="T3"/>
                </a:cxn>
                <a:cxn ang="T10">
                  <a:pos x="T4" y="T5"/>
                </a:cxn>
                <a:cxn ang="T11">
                  <a:pos x="T6" y="T7"/>
                </a:cxn>
              </a:cxnLst>
              <a:rect l="T12" t="T13" r="T14" b="T15"/>
              <a:pathLst>
                <a:path w="21600" h="21600">
                  <a:moveTo>
                    <a:pt x="10800" y="0"/>
                  </a:moveTo>
                  <a:lnTo>
                    <a:pt x="6500" y="6500"/>
                  </a:lnTo>
                  <a:lnTo>
                    <a:pt x="10195" y="6500"/>
                  </a:lnTo>
                  <a:lnTo>
                    <a:pt x="10195" y="10195"/>
                  </a:lnTo>
                  <a:lnTo>
                    <a:pt x="6500" y="10195"/>
                  </a:lnTo>
                  <a:lnTo>
                    <a:pt x="6500" y="6500"/>
                  </a:lnTo>
                  <a:lnTo>
                    <a:pt x="0" y="10800"/>
                  </a:lnTo>
                  <a:lnTo>
                    <a:pt x="6500" y="15100"/>
                  </a:lnTo>
                  <a:lnTo>
                    <a:pt x="6500" y="11405"/>
                  </a:lnTo>
                  <a:lnTo>
                    <a:pt x="10195" y="11405"/>
                  </a:lnTo>
                  <a:lnTo>
                    <a:pt x="10195" y="15100"/>
                  </a:lnTo>
                  <a:lnTo>
                    <a:pt x="6500" y="15100"/>
                  </a:lnTo>
                  <a:lnTo>
                    <a:pt x="10800" y="21600"/>
                  </a:lnTo>
                  <a:lnTo>
                    <a:pt x="15100" y="15100"/>
                  </a:lnTo>
                  <a:lnTo>
                    <a:pt x="11405" y="15100"/>
                  </a:lnTo>
                  <a:lnTo>
                    <a:pt x="11405" y="11405"/>
                  </a:lnTo>
                  <a:lnTo>
                    <a:pt x="15100" y="11405"/>
                  </a:lnTo>
                  <a:lnTo>
                    <a:pt x="15100" y="15100"/>
                  </a:lnTo>
                  <a:lnTo>
                    <a:pt x="21600" y="10800"/>
                  </a:lnTo>
                  <a:lnTo>
                    <a:pt x="15100" y="6500"/>
                  </a:lnTo>
                  <a:lnTo>
                    <a:pt x="15100" y="10195"/>
                  </a:lnTo>
                  <a:lnTo>
                    <a:pt x="11405" y="10195"/>
                  </a:lnTo>
                  <a:lnTo>
                    <a:pt x="11405" y="6500"/>
                  </a:lnTo>
                  <a:lnTo>
                    <a:pt x="15100" y="6500"/>
                  </a:lnTo>
                  <a:close/>
                </a:path>
              </a:pathLst>
            </a:custGeom>
            <a:solidFill>
              <a:srgbClr val="000000"/>
            </a:solidFill>
            <a:ln w="9525">
              <a:solidFill>
                <a:srgbClr val="000000"/>
              </a:solidFill>
              <a:round/>
              <a:headEnd/>
              <a:tailEnd/>
            </a:ln>
          </p:spPr>
          <p:txBody>
            <a:bodyPr wrap="none" anchor="ctr"/>
            <a:lstStyle/>
            <a:p>
              <a:pPr algn="ctr" eaLnBrk="0" hangingPunct="0"/>
              <a:endParaRPr lang="en-US" sz="1800" b="0">
                <a:latin typeface="DejaVu Sans"/>
              </a:endParaRPr>
            </a:p>
          </p:txBody>
        </p:sp>
      </p:grpSp>
      <p:pic>
        <p:nvPicPr>
          <p:cNvPr id="76808" name="Picture 92" descr="MCj04241940000[1]"/>
          <p:cNvPicPr>
            <a:picLocks noChangeAspect="1" noChangeArrowheads="1"/>
          </p:cNvPicPr>
          <p:nvPr/>
        </p:nvPicPr>
        <p:blipFill>
          <a:blip r:embed="rId3"/>
          <a:srcRect/>
          <a:stretch>
            <a:fillRect/>
          </a:stretch>
        </p:blipFill>
        <p:spPr bwMode="auto">
          <a:xfrm>
            <a:off x="2057400" y="4800600"/>
            <a:ext cx="811213" cy="1101725"/>
          </a:xfrm>
          <a:prstGeom prst="rect">
            <a:avLst/>
          </a:prstGeom>
          <a:noFill/>
          <a:ln w="9525">
            <a:noFill/>
            <a:miter lim="800000"/>
            <a:headEnd/>
            <a:tailEnd/>
          </a:ln>
        </p:spPr>
      </p:pic>
      <p:pic>
        <p:nvPicPr>
          <p:cNvPr id="76809" name="Picture 93" descr="MCj03984850000[1]"/>
          <p:cNvPicPr>
            <a:picLocks noChangeAspect="1" noChangeArrowheads="1"/>
          </p:cNvPicPr>
          <p:nvPr/>
        </p:nvPicPr>
        <p:blipFill>
          <a:blip r:embed="rId4"/>
          <a:srcRect/>
          <a:stretch>
            <a:fillRect/>
          </a:stretch>
        </p:blipFill>
        <p:spPr bwMode="auto">
          <a:xfrm rot="1248336">
            <a:off x="1752600" y="5795963"/>
            <a:ext cx="974725" cy="357187"/>
          </a:xfrm>
          <a:prstGeom prst="rect">
            <a:avLst/>
          </a:prstGeom>
          <a:noFill/>
          <a:ln w="9525">
            <a:noFill/>
            <a:miter lim="800000"/>
            <a:headEnd/>
            <a:tailEnd/>
          </a:ln>
        </p:spPr>
      </p:pic>
      <p:sp>
        <p:nvSpPr>
          <p:cNvPr id="76810" name="Text Box 15"/>
          <p:cNvSpPr txBox="1">
            <a:spLocks noChangeArrowheads="1"/>
          </p:cNvSpPr>
          <p:nvPr/>
        </p:nvSpPr>
        <p:spPr bwMode="auto">
          <a:xfrm>
            <a:off x="6324600" y="1143000"/>
            <a:ext cx="2209800" cy="990600"/>
          </a:xfrm>
          <a:prstGeom prst="rect">
            <a:avLst/>
          </a:prstGeom>
          <a:noFill/>
          <a:ln w="9525">
            <a:noFill/>
            <a:round/>
            <a:headEnd/>
            <a:tailEnd/>
          </a:ln>
        </p:spPr>
        <p:txBody>
          <a:bodyPr lIns="90000" tIns="45000" rIns="90000" bIns="45000"/>
          <a:lstStyle/>
          <a:p>
            <a:pPr algn="ct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z="1800">
                <a:solidFill>
                  <a:srgbClr val="000000"/>
                </a:solidFill>
                <a:latin typeface="DejaVu Sans"/>
              </a:rPr>
              <a:t>Adjacent</a:t>
            </a:r>
          </a:p>
          <a:p>
            <a:pPr algn="ct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z="1800">
                <a:solidFill>
                  <a:srgbClr val="000000"/>
                </a:solidFill>
                <a:latin typeface="DejaVu Sans"/>
              </a:rPr>
              <a:t>Web &amp; Video</a:t>
            </a:r>
            <a:br>
              <a:rPr lang="en-GB" sz="1800">
                <a:solidFill>
                  <a:srgbClr val="000000"/>
                </a:solidFill>
                <a:latin typeface="DejaVu Sans"/>
              </a:rPr>
            </a:br>
            <a:r>
              <a:rPr lang="en-GB" sz="1800">
                <a:solidFill>
                  <a:srgbClr val="000000"/>
                </a:solidFill>
                <a:latin typeface="DejaVu Sans"/>
              </a:rPr>
              <a:t>Server</a:t>
            </a:r>
          </a:p>
        </p:txBody>
      </p:sp>
      <p:sp>
        <p:nvSpPr>
          <p:cNvPr id="76811" name="TextBox 14"/>
          <p:cNvSpPr txBox="1">
            <a:spLocks noChangeArrowheads="1"/>
          </p:cNvSpPr>
          <p:nvPr/>
        </p:nvSpPr>
        <p:spPr bwMode="auto">
          <a:xfrm>
            <a:off x="2743200" y="5334000"/>
            <a:ext cx="712788" cy="400050"/>
          </a:xfrm>
          <a:prstGeom prst="rect">
            <a:avLst/>
          </a:prstGeom>
          <a:noFill/>
          <a:ln w="9525">
            <a:noFill/>
            <a:miter lim="800000"/>
            <a:headEnd/>
            <a:tailEnd/>
          </a:ln>
        </p:spPr>
        <p:txBody>
          <a:bodyPr wrap="none">
            <a:spAutoFit/>
          </a:bodyPr>
          <a:lstStyle/>
          <a:p>
            <a:r>
              <a:rPr lang="en-US" sz="2000"/>
              <a:t>eth1</a:t>
            </a:r>
          </a:p>
        </p:txBody>
      </p:sp>
      <p:sp>
        <p:nvSpPr>
          <p:cNvPr id="76812" name="TextBox 15"/>
          <p:cNvSpPr txBox="1">
            <a:spLocks noChangeArrowheads="1"/>
          </p:cNvSpPr>
          <p:nvPr/>
        </p:nvSpPr>
        <p:spPr bwMode="auto">
          <a:xfrm>
            <a:off x="7086600" y="4572000"/>
            <a:ext cx="712788" cy="400050"/>
          </a:xfrm>
          <a:prstGeom prst="rect">
            <a:avLst/>
          </a:prstGeom>
          <a:noFill/>
          <a:ln w="9525">
            <a:noFill/>
            <a:miter lim="800000"/>
            <a:headEnd/>
            <a:tailEnd/>
          </a:ln>
        </p:spPr>
        <p:txBody>
          <a:bodyPr wrap="none">
            <a:spAutoFit/>
          </a:bodyPr>
          <a:lstStyle/>
          <a:p>
            <a:r>
              <a:rPr lang="en-US" sz="2000"/>
              <a:t>eth2</a:t>
            </a:r>
          </a:p>
        </p:txBody>
      </p:sp>
      <p:sp>
        <p:nvSpPr>
          <p:cNvPr id="76813" name="TextBox 16"/>
          <p:cNvSpPr txBox="1">
            <a:spLocks noChangeArrowheads="1"/>
          </p:cNvSpPr>
          <p:nvPr/>
        </p:nvSpPr>
        <p:spPr bwMode="auto">
          <a:xfrm>
            <a:off x="3733800" y="4876800"/>
            <a:ext cx="854075" cy="400050"/>
          </a:xfrm>
          <a:prstGeom prst="rect">
            <a:avLst/>
          </a:prstGeom>
          <a:noFill/>
          <a:ln w="9525">
            <a:noFill/>
            <a:miter lim="800000"/>
            <a:headEnd/>
            <a:tailEnd/>
          </a:ln>
        </p:spPr>
        <p:txBody>
          <a:bodyPr wrap="none">
            <a:spAutoFit/>
          </a:bodyPr>
          <a:lstStyle/>
          <a:p>
            <a:r>
              <a:rPr lang="en-US" sz="2000"/>
              <a:t>nf2c2</a:t>
            </a:r>
          </a:p>
        </p:txBody>
      </p:sp>
      <p:sp>
        <p:nvSpPr>
          <p:cNvPr id="76814" name="TextBox 17"/>
          <p:cNvSpPr txBox="1">
            <a:spLocks noChangeArrowheads="1"/>
          </p:cNvSpPr>
          <p:nvPr/>
        </p:nvSpPr>
        <p:spPr bwMode="auto">
          <a:xfrm>
            <a:off x="5791200" y="4495800"/>
            <a:ext cx="854075" cy="400050"/>
          </a:xfrm>
          <a:prstGeom prst="rect">
            <a:avLst/>
          </a:prstGeom>
          <a:noFill/>
          <a:ln w="9525">
            <a:noFill/>
            <a:miter lim="800000"/>
            <a:headEnd/>
            <a:tailEnd/>
          </a:ln>
        </p:spPr>
        <p:txBody>
          <a:bodyPr wrap="none">
            <a:spAutoFit/>
          </a:bodyPr>
          <a:lstStyle/>
          <a:p>
            <a:r>
              <a:rPr lang="en-US" sz="2000"/>
              <a:t>nf2c1</a:t>
            </a:r>
          </a:p>
        </p:txBody>
      </p:sp>
      <p:sp>
        <p:nvSpPr>
          <p:cNvPr id="76815" name="Text Box 15"/>
          <p:cNvSpPr txBox="1">
            <a:spLocks noChangeArrowheads="1"/>
          </p:cNvSpPr>
          <p:nvPr/>
        </p:nvSpPr>
        <p:spPr bwMode="auto">
          <a:xfrm>
            <a:off x="4876800" y="5791200"/>
            <a:ext cx="990600" cy="596900"/>
          </a:xfrm>
          <a:prstGeom prst="rect">
            <a:avLst/>
          </a:prstGeom>
          <a:noFill/>
          <a:ln w="9525">
            <a:noFill/>
            <a:round/>
            <a:headEnd/>
            <a:tailEnd/>
          </a:ln>
        </p:spPr>
        <p:txBody>
          <a:bodyPr lIns="90000" tIns="45000" rIns="90000" bIns="45000"/>
          <a:lstStyle/>
          <a:p>
            <a:pPr algn="ctr" eaLnBrk="0" hangingPunc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GB" sz="1800">
                <a:solidFill>
                  <a:srgbClr val="000000"/>
                </a:solidFill>
                <a:latin typeface="DejaVu Sans"/>
              </a:rPr>
              <a:t>Router</a:t>
            </a:r>
          </a:p>
        </p:txBody>
      </p:sp>
      <p:pic>
        <p:nvPicPr>
          <p:cNvPr id="76816" name="Picture 17" descr="C:\Users\John\AppData\Local\Microsoft\Windows\Temporary Internet Files\Content.IE5\R5Q1GGRX\MCj04352420000[1].png"/>
          <p:cNvPicPr>
            <a:picLocks noChangeAspect="1" noChangeArrowheads="1"/>
          </p:cNvPicPr>
          <p:nvPr/>
        </p:nvPicPr>
        <p:blipFill>
          <a:blip r:embed="rId5"/>
          <a:srcRect/>
          <a:stretch>
            <a:fillRect/>
          </a:stretch>
        </p:blipFill>
        <p:spPr bwMode="auto">
          <a:xfrm>
            <a:off x="6858000" y="2133600"/>
            <a:ext cx="1524000" cy="3014663"/>
          </a:xfrm>
          <a:prstGeom prst="rect">
            <a:avLst/>
          </a:prstGeom>
          <a:noFill/>
          <a:ln w="9525">
            <a:noFill/>
            <a:miter lim="800000"/>
            <a:headEnd/>
            <a:tailEnd/>
          </a:ln>
        </p:spPr>
      </p:pic>
      <p:sp>
        <p:nvSpPr>
          <p:cNvPr id="76817" name="Rectangle 24"/>
          <p:cNvSpPr>
            <a:spLocks noChangeArrowheads="1"/>
          </p:cNvSpPr>
          <p:nvPr/>
        </p:nvSpPr>
        <p:spPr bwMode="auto">
          <a:xfrm>
            <a:off x="2514600" y="4495800"/>
            <a:ext cx="4114800" cy="1828800"/>
          </a:xfrm>
          <a:prstGeom prst="rect">
            <a:avLst/>
          </a:prstGeom>
          <a:noFill/>
          <a:ln w="19050" algn="ctr">
            <a:solidFill>
              <a:schemeClr val="tx1"/>
            </a:solidFill>
            <a:prstDash val="dash"/>
            <a:round/>
            <a:headEnd/>
            <a:tailEnd/>
          </a:ln>
        </p:spPr>
        <p:txBody>
          <a:bodyPr lIns="0" rIns="0" anchor="ctr"/>
          <a:lstStyle/>
          <a:p>
            <a:pPr algn="ctr" eaLnBrk="0" hangingPunct="0"/>
            <a:endParaRPr lang="en-US"/>
          </a:p>
        </p:txBody>
      </p:sp>
      <p:pic>
        <p:nvPicPr>
          <p:cNvPr id="76818" name="Picture 25" descr="DSC00289-Detail_of_NetFPGA_and_Intel_e1000_Dual_NIC.JPG"/>
          <p:cNvPicPr>
            <a:picLocks noChangeAspect="1"/>
          </p:cNvPicPr>
          <p:nvPr/>
        </p:nvPicPr>
        <p:blipFill>
          <a:blip r:embed="rId6"/>
          <a:srcRect l="10001" t="20370" r="21666" b="7037"/>
          <a:stretch>
            <a:fillRect/>
          </a:stretch>
        </p:blipFill>
        <p:spPr bwMode="auto">
          <a:xfrm>
            <a:off x="914400" y="1143000"/>
            <a:ext cx="4591050" cy="2743200"/>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1"/>
          <p:cNvSpPr>
            <a:spLocks noGrp="1" noChangeArrowheads="1"/>
          </p:cNvSpPr>
          <p:nvPr>
            <p:ph type="title"/>
          </p:nvPr>
        </p:nvSpPr>
        <p:spPr>
          <a:xfrm>
            <a:off x="457200" y="0"/>
            <a:ext cx="8229600" cy="1068388"/>
          </a:xfrm>
        </p:spPr>
        <p:txBody>
          <a:bodyPr/>
          <a:lstStyle/>
          <a:p>
            <a:pPr eaLnBrk="1">
              <a:lnSpc>
                <a:spcPct val="96000"/>
              </a:lnSpc>
              <a:tabLst>
                <a:tab pos="0" algn="l"/>
                <a:tab pos="414338" algn="l"/>
                <a:tab pos="828675" algn="l"/>
                <a:tab pos="1243013" algn="l"/>
                <a:tab pos="1657350" algn="l"/>
                <a:tab pos="2073275" algn="l"/>
                <a:tab pos="2487613" algn="l"/>
                <a:tab pos="2901950" algn="l"/>
                <a:tab pos="3316288" algn="l"/>
                <a:tab pos="3732213" algn="l"/>
                <a:tab pos="4146550" algn="l"/>
                <a:tab pos="4560888" algn="l"/>
                <a:tab pos="4975225" algn="l"/>
                <a:tab pos="5391150" algn="l"/>
                <a:tab pos="5805488" algn="l"/>
                <a:tab pos="6219825" algn="l"/>
                <a:tab pos="6634163" algn="l"/>
                <a:tab pos="7050088" algn="l"/>
                <a:tab pos="7464425" algn="l"/>
                <a:tab pos="7878763" algn="l"/>
                <a:tab pos="8293100" algn="l"/>
              </a:tabLst>
            </a:pPr>
            <a:r>
              <a:rPr lang="en-GB" smtClean="0"/>
              <a:t>Enhanced Router</a:t>
            </a:r>
          </a:p>
        </p:txBody>
      </p:sp>
      <p:sp>
        <p:nvSpPr>
          <p:cNvPr id="80899" name="Rectangle 2"/>
          <p:cNvSpPr>
            <a:spLocks noGrp="1" noChangeArrowheads="1"/>
          </p:cNvSpPr>
          <p:nvPr>
            <p:ph idx="1"/>
          </p:nvPr>
        </p:nvSpPr>
        <p:spPr>
          <a:xfrm>
            <a:off x="457200" y="1604963"/>
            <a:ext cx="8229600" cy="5295900"/>
          </a:xfrm>
        </p:spPr>
        <p:txBody>
          <a:bodyPr/>
          <a:lstStyle/>
          <a:p>
            <a:pPr eaLnBrk="1">
              <a:lnSpc>
                <a:spcPct val="96000"/>
              </a:lnSpc>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z="2800" smtClean="0"/>
              <a:t>Objectives </a:t>
            </a:r>
          </a:p>
          <a:p>
            <a:pPr lvl="1" eaLnBrk="1">
              <a:lnSpc>
                <a:spcPct val="96000"/>
              </a:lnSpc>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z="2400" smtClean="0"/>
              <a:t>Observe router with new modules</a:t>
            </a:r>
          </a:p>
          <a:p>
            <a:pPr lvl="1" eaLnBrk="1">
              <a:lnSpc>
                <a:spcPct val="96000"/>
              </a:lnSpc>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z="2400" smtClean="0"/>
              <a:t>New modules: rate limiting, event capture</a:t>
            </a:r>
          </a:p>
          <a:p>
            <a:pPr lvl="1" eaLnBrk="1">
              <a:lnSpc>
                <a:spcPct val="96000"/>
              </a:lnSpc>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endParaRPr lang="en-GB" sz="2400" smtClean="0"/>
          </a:p>
          <a:p>
            <a:pPr eaLnBrk="1">
              <a:lnSpc>
                <a:spcPct val="95000"/>
              </a:lnSpc>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z="2800" smtClean="0"/>
              <a:t>Execution</a:t>
            </a:r>
            <a:endParaRPr lang="en-GB" sz="2500" smtClean="0"/>
          </a:p>
          <a:p>
            <a:pPr lvl="1" eaLnBrk="1">
              <a:lnSpc>
                <a:spcPct val="95000"/>
              </a:lnSpc>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z="2400" smtClean="0"/>
              <a:t>Run event capture router</a:t>
            </a:r>
          </a:p>
          <a:p>
            <a:pPr lvl="1" eaLnBrk="1">
              <a:lnSpc>
                <a:spcPct val="95000"/>
              </a:lnSpc>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z="2400" smtClean="0"/>
              <a:t>Look at routing tables</a:t>
            </a:r>
          </a:p>
          <a:p>
            <a:pPr lvl="1" eaLnBrk="1">
              <a:lnSpc>
                <a:spcPct val="95000"/>
              </a:lnSpc>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z="2400" smtClean="0"/>
              <a:t>Explore details pane</a:t>
            </a:r>
          </a:p>
          <a:p>
            <a:pPr lvl="1" eaLnBrk="1">
              <a:lnSpc>
                <a:spcPct val="95000"/>
              </a:lnSpc>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z="2400" smtClean="0"/>
              <a:t>Start tcp transfer, look at queue occupancy</a:t>
            </a:r>
          </a:p>
          <a:p>
            <a:pPr lvl="1" eaLnBrk="1">
              <a:lnSpc>
                <a:spcPct val="95000"/>
              </a:lnSpc>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z="2400" smtClean="0"/>
              <a:t>Change rate, look at queue occupancy</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8" descr="demo2"/>
          <p:cNvPicPr>
            <a:picLocks noChangeAspect="1" noChangeArrowheads="1"/>
          </p:cNvPicPr>
          <p:nvPr/>
        </p:nvPicPr>
        <p:blipFill>
          <a:blip r:embed="rId3"/>
          <a:srcRect/>
          <a:stretch>
            <a:fillRect/>
          </a:stretch>
        </p:blipFill>
        <p:spPr bwMode="auto">
          <a:xfrm>
            <a:off x="4572000" y="990600"/>
            <a:ext cx="3990975" cy="2525713"/>
          </a:xfrm>
          <a:prstGeom prst="rect">
            <a:avLst/>
          </a:prstGeom>
          <a:noFill/>
          <a:ln w="9525">
            <a:noFill/>
            <a:miter lim="800000"/>
            <a:headEnd/>
            <a:tailEnd/>
          </a:ln>
        </p:spPr>
      </p:pic>
      <p:sp>
        <p:nvSpPr>
          <p:cNvPr id="81923" name="Rectangle 1"/>
          <p:cNvSpPr>
            <a:spLocks noGrp="1" noChangeArrowheads="1"/>
          </p:cNvSpPr>
          <p:nvPr>
            <p:ph type="title" idx="4294967295"/>
          </p:nvPr>
        </p:nvSpPr>
        <p:spPr>
          <a:xfrm>
            <a:off x="0" y="152400"/>
            <a:ext cx="9144000" cy="762000"/>
          </a:xfrm>
        </p:spPr>
        <p:txBody>
          <a:bodyPr/>
          <a:lstStyle/>
          <a:p>
            <a:pPr eaLnBrk="1">
              <a:tabLst>
                <a:tab pos="0" algn="l"/>
                <a:tab pos="414338" algn="l"/>
                <a:tab pos="828675" algn="l"/>
                <a:tab pos="1243013" algn="l"/>
                <a:tab pos="1657350" algn="l"/>
                <a:tab pos="2073275" algn="l"/>
                <a:tab pos="2487613" algn="l"/>
                <a:tab pos="2901950" algn="l"/>
                <a:tab pos="3316288" algn="l"/>
                <a:tab pos="3732213" algn="l"/>
                <a:tab pos="4146550" algn="l"/>
                <a:tab pos="4560888" algn="l"/>
                <a:tab pos="4975225" algn="l"/>
                <a:tab pos="5391150" algn="l"/>
                <a:tab pos="5805488" algn="l"/>
                <a:tab pos="6219825" algn="l"/>
                <a:tab pos="6634163" algn="l"/>
                <a:tab pos="7050088" algn="l"/>
                <a:tab pos="7464425" algn="l"/>
                <a:tab pos="7878763" algn="l"/>
                <a:tab pos="8293100" algn="l"/>
              </a:tabLst>
            </a:pPr>
            <a:r>
              <a:rPr lang="en-GB" sz="2800" smtClean="0"/>
              <a:t>Step 1 - Run Pre-made Enhanced Router</a:t>
            </a:r>
          </a:p>
        </p:txBody>
      </p:sp>
      <p:sp>
        <p:nvSpPr>
          <p:cNvPr id="81924" name="Rectangle 2"/>
          <p:cNvSpPr>
            <a:spLocks noGrp="1" noChangeArrowheads="1"/>
          </p:cNvSpPr>
          <p:nvPr>
            <p:ph type="body" idx="4294967295"/>
          </p:nvPr>
        </p:nvSpPr>
        <p:spPr>
          <a:xfrm>
            <a:off x="-457200" y="1263650"/>
            <a:ext cx="4800600" cy="4527550"/>
          </a:xfrm>
        </p:spPr>
        <p:txBody>
          <a:bodyPr/>
          <a:lstStyle/>
          <a:p>
            <a:pPr lvl="1" eaLnBrk="1">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mtClean="0"/>
              <a:t>Start terminal and cd to “NF2/projects/tutorial_router/sw/”</a:t>
            </a:r>
          </a:p>
          <a:p>
            <a:pPr lvl="1" eaLnBrk="1">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endParaRPr lang="en-GB" smtClean="0"/>
          </a:p>
          <a:p>
            <a:pPr lvl="1" eaLnBrk="1">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mtClean="0"/>
              <a:t>Type “./tut_adv_router_gui.pl”</a:t>
            </a:r>
          </a:p>
          <a:p>
            <a:pPr lvl="1" eaLnBrk="1">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endParaRPr lang="en-GB" smtClean="0"/>
          </a:p>
          <a:p>
            <a:pPr lvl="1" eaLnBrk="1">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mtClean="0"/>
              <a:t>A familiar GUI should start</a:t>
            </a:r>
          </a:p>
        </p:txBody>
      </p:sp>
      <p:pic>
        <p:nvPicPr>
          <p:cNvPr id="81925" name="Picture 4"/>
          <p:cNvPicPr>
            <a:picLocks noChangeAspect="1" noChangeArrowheads="1"/>
          </p:cNvPicPr>
          <p:nvPr/>
        </p:nvPicPr>
        <p:blipFill>
          <a:blip r:embed="rId4"/>
          <a:srcRect/>
          <a:stretch>
            <a:fillRect/>
          </a:stretch>
        </p:blipFill>
        <p:spPr bwMode="auto">
          <a:xfrm>
            <a:off x="4343400" y="1828800"/>
            <a:ext cx="4495800" cy="4572000"/>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9" descr="17-adv_router_details.png.png"/>
          <p:cNvPicPr>
            <a:picLocks noChangeAspect="1"/>
          </p:cNvPicPr>
          <p:nvPr/>
        </p:nvPicPr>
        <p:blipFill>
          <a:blip r:embed="rId3"/>
          <a:srcRect l="38445" t="11111" r="14444" b="11111"/>
          <a:stretch>
            <a:fillRect/>
          </a:stretch>
        </p:blipFill>
        <p:spPr bwMode="auto">
          <a:xfrm>
            <a:off x="4419600" y="990600"/>
            <a:ext cx="4038600" cy="5334000"/>
          </a:xfrm>
          <a:prstGeom prst="rect">
            <a:avLst/>
          </a:prstGeom>
          <a:noFill/>
          <a:ln w="9525">
            <a:noFill/>
            <a:miter lim="800000"/>
            <a:headEnd/>
            <a:tailEnd/>
          </a:ln>
        </p:spPr>
      </p:pic>
      <p:sp>
        <p:nvSpPr>
          <p:cNvPr id="82947" name="Rectangle 1"/>
          <p:cNvSpPr>
            <a:spLocks noGrp="1" noChangeArrowheads="1"/>
          </p:cNvSpPr>
          <p:nvPr>
            <p:ph type="title" idx="4294967295"/>
          </p:nvPr>
        </p:nvSpPr>
        <p:spPr>
          <a:xfrm>
            <a:off x="0" y="0"/>
            <a:ext cx="9144000" cy="1141413"/>
          </a:xfrm>
        </p:spPr>
        <p:txBody>
          <a:bodyPr/>
          <a:lstStyle/>
          <a:p>
            <a:pPr eaLnBrk="1">
              <a:tabLst>
                <a:tab pos="0" algn="l"/>
                <a:tab pos="414338" algn="l"/>
                <a:tab pos="828675" algn="l"/>
                <a:tab pos="1243013" algn="l"/>
                <a:tab pos="1657350" algn="l"/>
                <a:tab pos="2073275" algn="l"/>
                <a:tab pos="2487613" algn="l"/>
                <a:tab pos="2901950" algn="l"/>
                <a:tab pos="3316288" algn="l"/>
                <a:tab pos="3732213" algn="l"/>
                <a:tab pos="4146550" algn="l"/>
                <a:tab pos="4560888" algn="l"/>
                <a:tab pos="4975225" algn="l"/>
                <a:tab pos="5391150" algn="l"/>
                <a:tab pos="5805488" algn="l"/>
                <a:tab pos="6219825" algn="l"/>
                <a:tab pos="6634163" algn="l"/>
                <a:tab pos="7050088" algn="l"/>
                <a:tab pos="7464425" algn="l"/>
                <a:tab pos="7878763" algn="l"/>
                <a:tab pos="8293100" algn="l"/>
                <a:tab pos="8535988" algn="l"/>
              </a:tabLst>
            </a:pPr>
            <a:r>
              <a:rPr lang="en-GB" sz="3200" smtClean="0"/>
              <a:t>Step 2 - Explore Enhanced Router</a:t>
            </a:r>
          </a:p>
        </p:txBody>
      </p:sp>
      <p:sp>
        <p:nvSpPr>
          <p:cNvPr id="82948" name="Rectangle 2"/>
          <p:cNvSpPr>
            <a:spLocks noGrp="1" noChangeArrowheads="1"/>
          </p:cNvSpPr>
          <p:nvPr>
            <p:ph type="body" idx="4294967295"/>
          </p:nvPr>
        </p:nvSpPr>
        <p:spPr>
          <a:xfrm>
            <a:off x="-434975" y="1800225"/>
            <a:ext cx="4321175" cy="4448175"/>
          </a:xfrm>
        </p:spPr>
        <p:txBody>
          <a:bodyPr/>
          <a:lstStyle/>
          <a:p>
            <a:pPr lvl="1" eaLnBrk="1">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mtClean="0"/>
              <a:t>Click on the Details tab</a:t>
            </a:r>
          </a:p>
          <a:p>
            <a:pPr lvl="1" eaLnBrk="1">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endParaRPr lang="en-GB" smtClean="0"/>
          </a:p>
          <a:p>
            <a:pPr lvl="1" eaLnBrk="1">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endParaRPr lang="en-GB" smtClean="0"/>
          </a:p>
          <a:p>
            <a:pPr lvl="1" eaLnBrk="1">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mtClean="0"/>
              <a:t>A similar pipeline to the one seen previously shown with some additions</a:t>
            </a:r>
          </a:p>
        </p:txBody>
      </p:sp>
      <p:sp>
        <p:nvSpPr>
          <p:cNvPr id="82949" name="Line 4"/>
          <p:cNvSpPr>
            <a:spLocks noChangeShapeType="1"/>
          </p:cNvSpPr>
          <p:nvPr/>
        </p:nvSpPr>
        <p:spPr bwMode="auto">
          <a:xfrm flipV="1">
            <a:off x="3886200" y="1600200"/>
            <a:ext cx="2057400" cy="457200"/>
          </a:xfrm>
          <a:prstGeom prst="line">
            <a:avLst/>
          </a:prstGeom>
          <a:noFill/>
          <a:ln w="36720">
            <a:solidFill>
              <a:srgbClr val="000000"/>
            </a:solidFill>
            <a:round/>
            <a:headEnd/>
            <a:tailEnd type="triangle" w="med" len="med"/>
          </a:ln>
        </p:spPr>
        <p:txBody>
          <a:bodyPr lIns="82945" tIns="41473" rIns="82945" bIns="41473"/>
          <a:lstStyle/>
          <a:p>
            <a:endParaRPr lang="en-GB"/>
          </a:p>
        </p:txBody>
      </p:sp>
      <p:sp>
        <p:nvSpPr>
          <p:cNvPr id="82950" name="Line 5"/>
          <p:cNvSpPr>
            <a:spLocks noChangeShapeType="1"/>
          </p:cNvSpPr>
          <p:nvPr/>
        </p:nvSpPr>
        <p:spPr bwMode="auto">
          <a:xfrm flipV="1">
            <a:off x="3732213" y="3733800"/>
            <a:ext cx="2211387" cy="1036638"/>
          </a:xfrm>
          <a:prstGeom prst="line">
            <a:avLst/>
          </a:prstGeom>
          <a:noFill/>
          <a:ln w="36720">
            <a:solidFill>
              <a:srgbClr val="000000"/>
            </a:solidFill>
            <a:round/>
            <a:headEnd/>
            <a:tailEnd type="triangle" w="med" len="med"/>
          </a:ln>
        </p:spPr>
        <p:txBody>
          <a:bodyPr lIns="82945" tIns="41473" rIns="82945" bIns="41473"/>
          <a:lstStyle/>
          <a:p>
            <a:endParaRPr lang="en-GB"/>
          </a:p>
        </p:txBody>
      </p:sp>
      <p:sp>
        <p:nvSpPr>
          <p:cNvPr id="82951" name="Line 6"/>
          <p:cNvSpPr>
            <a:spLocks noChangeShapeType="1"/>
          </p:cNvSpPr>
          <p:nvPr/>
        </p:nvSpPr>
        <p:spPr bwMode="auto">
          <a:xfrm>
            <a:off x="3732213" y="4770438"/>
            <a:ext cx="1830387" cy="258762"/>
          </a:xfrm>
          <a:prstGeom prst="line">
            <a:avLst/>
          </a:prstGeom>
          <a:noFill/>
          <a:ln w="36720">
            <a:solidFill>
              <a:srgbClr val="000000"/>
            </a:solidFill>
            <a:round/>
            <a:headEnd/>
            <a:tailEnd type="triangle" w="med" len="med"/>
          </a:ln>
        </p:spPr>
        <p:txBody>
          <a:bodyPr lIns="82945" tIns="41473" rIns="82945" bIns="41473"/>
          <a:lstStyle/>
          <a:p>
            <a:endParaRPr lang="en-GB"/>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1"/>
          <p:cNvSpPr>
            <a:spLocks noGrp="1" noChangeArrowheads="1"/>
          </p:cNvSpPr>
          <p:nvPr>
            <p:ph type="title" idx="4294967295"/>
          </p:nvPr>
        </p:nvSpPr>
        <p:spPr>
          <a:xfrm>
            <a:off x="919163" y="0"/>
            <a:ext cx="8224837" cy="1060450"/>
          </a:xfrm>
        </p:spPr>
        <p:txBody>
          <a:bodyPr/>
          <a:lstStyle/>
          <a:p>
            <a:pPr eaLnBrk="1">
              <a:tabLst>
                <a:tab pos="0" algn="l"/>
                <a:tab pos="414338" algn="l"/>
                <a:tab pos="828675" algn="l"/>
                <a:tab pos="1243013" algn="l"/>
                <a:tab pos="1657350" algn="l"/>
                <a:tab pos="2073275" algn="l"/>
                <a:tab pos="2487613" algn="l"/>
                <a:tab pos="2901950" algn="l"/>
                <a:tab pos="3316288" algn="l"/>
                <a:tab pos="3732213" algn="l"/>
                <a:tab pos="4146550" algn="l"/>
                <a:tab pos="4560888" algn="l"/>
                <a:tab pos="4975225" algn="l"/>
                <a:tab pos="5391150" algn="l"/>
                <a:tab pos="5805488" algn="l"/>
                <a:tab pos="6219825" algn="l"/>
                <a:tab pos="6634163" algn="l"/>
                <a:tab pos="7050088" algn="l"/>
                <a:tab pos="7464425" algn="l"/>
                <a:tab pos="7878763" algn="l"/>
                <a:tab pos="8293100" algn="l"/>
              </a:tabLst>
            </a:pPr>
            <a:r>
              <a:rPr lang="en-GB" smtClean="0"/>
              <a:t>Enhanced Router Pipeline</a:t>
            </a:r>
          </a:p>
        </p:txBody>
      </p:sp>
      <p:sp>
        <p:nvSpPr>
          <p:cNvPr id="83971" name="Rectangle 2"/>
          <p:cNvSpPr>
            <a:spLocks noGrp="1" noChangeArrowheads="1"/>
          </p:cNvSpPr>
          <p:nvPr>
            <p:ph type="body" idx="4294967295"/>
          </p:nvPr>
        </p:nvSpPr>
        <p:spPr>
          <a:xfrm>
            <a:off x="0" y="1103313"/>
            <a:ext cx="3886200" cy="4992687"/>
          </a:xfrm>
        </p:spPr>
        <p:txBody>
          <a:bodyPr/>
          <a:lstStyle/>
          <a:p>
            <a:pPr marL="571500" indent="-571500" eaLnBrk="1">
              <a:lnSpc>
                <a:spcPct val="90000"/>
              </a:lnSpc>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z="2800" smtClean="0"/>
              <a:t>Two modules added</a:t>
            </a:r>
          </a:p>
          <a:p>
            <a:pPr marL="990600" lvl="1" indent="-533400" eaLnBrk="1">
              <a:lnSpc>
                <a:spcPct val="90000"/>
              </a:lnSpc>
              <a:buFontTx/>
              <a:buAutoNum type="arabicPeriod"/>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b="1" smtClean="0">
                <a:solidFill>
                  <a:schemeClr val="accent2"/>
                </a:solidFill>
              </a:rPr>
              <a:t>Event Capture</a:t>
            </a:r>
            <a:r>
              <a:rPr lang="en-GB" smtClean="0"/>
              <a:t> to capture output queue events (writes, reads, drops)</a:t>
            </a:r>
            <a:br>
              <a:rPr lang="en-GB" smtClean="0"/>
            </a:br>
            <a:r>
              <a:rPr lang="en-GB" smtClean="0"/>
              <a:t/>
            </a:r>
            <a:br>
              <a:rPr lang="en-GB" smtClean="0"/>
            </a:br>
            <a:endParaRPr lang="en-GB" smtClean="0"/>
          </a:p>
          <a:p>
            <a:pPr marL="990600" lvl="1" indent="-533400" eaLnBrk="1">
              <a:lnSpc>
                <a:spcPct val="90000"/>
              </a:lnSpc>
              <a:buFontTx/>
              <a:buAutoNum type="arabicPeriod"/>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endParaRPr lang="en-GB" smtClean="0"/>
          </a:p>
          <a:p>
            <a:pPr marL="990600" lvl="1" indent="-533400" eaLnBrk="1">
              <a:lnSpc>
                <a:spcPct val="90000"/>
              </a:lnSpc>
              <a:buFontTx/>
              <a:buAutoNum type="arabicPeriod"/>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b="1" smtClean="0">
                <a:solidFill>
                  <a:schemeClr val="accent2"/>
                </a:solidFill>
              </a:rPr>
              <a:t>Rate Limiter</a:t>
            </a:r>
            <a:r>
              <a:rPr lang="en-GB" smtClean="0"/>
              <a:t> to create a bottleneck</a:t>
            </a:r>
          </a:p>
        </p:txBody>
      </p:sp>
      <p:sp>
        <p:nvSpPr>
          <p:cNvPr id="83972" name="Line 48"/>
          <p:cNvSpPr>
            <a:spLocks noChangeShapeType="1"/>
          </p:cNvSpPr>
          <p:nvPr/>
        </p:nvSpPr>
        <p:spPr bwMode="auto">
          <a:xfrm>
            <a:off x="3505200" y="2743200"/>
            <a:ext cx="2286000" cy="838200"/>
          </a:xfrm>
          <a:prstGeom prst="line">
            <a:avLst/>
          </a:prstGeom>
          <a:noFill/>
          <a:ln w="36720">
            <a:solidFill>
              <a:srgbClr val="000000"/>
            </a:solidFill>
            <a:round/>
            <a:headEnd/>
            <a:tailEnd type="triangle" w="med" len="med"/>
          </a:ln>
        </p:spPr>
        <p:txBody>
          <a:bodyPr lIns="82945" tIns="41473" rIns="82945" bIns="41473"/>
          <a:lstStyle/>
          <a:p>
            <a:endParaRPr lang="en-GB"/>
          </a:p>
        </p:txBody>
      </p:sp>
      <p:grpSp>
        <p:nvGrpSpPr>
          <p:cNvPr id="2" name="Group 266"/>
          <p:cNvGrpSpPr>
            <a:grpSpLocks/>
          </p:cNvGrpSpPr>
          <p:nvPr/>
        </p:nvGrpSpPr>
        <p:grpSpPr bwMode="auto">
          <a:xfrm>
            <a:off x="3962400" y="914400"/>
            <a:ext cx="5105400" cy="5638800"/>
            <a:chOff x="3962400" y="914400"/>
            <a:chExt cx="5105400" cy="5638800"/>
          </a:xfrm>
        </p:grpSpPr>
        <p:sp>
          <p:nvSpPr>
            <p:cNvPr id="54" name="Flowchart: Process 53"/>
            <p:cNvSpPr/>
            <p:nvPr/>
          </p:nvSpPr>
          <p:spPr bwMode="auto">
            <a:xfrm>
              <a:off x="4267200" y="914400"/>
              <a:ext cx="533400" cy="914400"/>
            </a:xfrm>
            <a:prstGeom prst="flowChartProcess">
              <a:avLst/>
            </a:prstGeom>
            <a:solidFill>
              <a:srgbClr val="E4E4F8"/>
            </a:solidFill>
          </p:spPr>
          <p:style>
            <a:lnRef idx="1">
              <a:schemeClr val="accent4"/>
            </a:lnRef>
            <a:fillRef idx="2">
              <a:schemeClr val="accent4"/>
            </a:fillRef>
            <a:effectRef idx="1">
              <a:schemeClr val="accent4"/>
            </a:effectRef>
            <a:fontRef idx="minor">
              <a:schemeClr val="dk1"/>
            </a:fontRef>
          </p:style>
          <p:txBody>
            <a:bodyPr anchor="ctr"/>
            <a:lstStyle/>
            <a:p>
              <a:pPr algn="ctr" eaLnBrk="0" hangingPunct="0">
                <a:defRPr/>
              </a:pPr>
              <a:endParaRPr lang="en-US" sz="1400">
                <a:solidFill>
                  <a:srgbClr val="000000"/>
                </a:solidFill>
                <a:latin typeface="Arial Narrow" pitchFamily="34" charset="0"/>
              </a:endParaRPr>
            </a:p>
            <a:p>
              <a:pPr algn="ctr" eaLnBrk="0" hangingPunct="0">
                <a:defRPr/>
              </a:pPr>
              <a:endParaRPr lang="en-US" sz="1400">
                <a:solidFill>
                  <a:srgbClr val="000000"/>
                </a:solidFill>
                <a:latin typeface="Arial Narrow" pitchFamily="34" charset="0"/>
              </a:endParaRPr>
            </a:p>
            <a:p>
              <a:pPr algn="ctr" eaLnBrk="0" hangingPunct="0">
                <a:defRPr/>
              </a:pPr>
              <a:r>
                <a:rPr lang="en-US" sz="1400">
                  <a:solidFill>
                    <a:srgbClr val="000000"/>
                  </a:solidFill>
                  <a:latin typeface="Arial Narrow" pitchFamily="34" charset="0"/>
                </a:rPr>
                <a:t>MAC</a:t>
              </a:r>
            </a:p>
            <a:p>
              <a:pPr algn="ctr" eaLnBrk="0" hangingPunct="0">
                <a:defRPr/>
              </a:pPr>
              <a:r>
                <a:rPr lang="en-US" sz="1400">
                  <a:solidFill>
                    <a:srgbClr val="000000"/>
                  </a:solidFill>
                  <a:latin typeface="Arial Narrow" pitchFamily="34" charset="0"/>
                </a:rPr>
                <a:t>RxQ</a:t>
              </a:r>
            </a:p>
          </p:txBody>
        </p:sp>
        <p:grpSp>
          <p:nvGrpSpPr>
            <p:cNvPr id="3" name="Group 7"/>
            <p:cNvGrpSpPr>
              <a:grpSpLocks/>
            </p:cNvGrpSpPr>
            <p:nvPr/>
          </p:nvGrpSpPr>
          <p:grpSpPr bwMode="auto">
            <a:xfrm>
              <a:off x="4419597" y="914400"/>
              <a:ext cx="266700" cy="381000"/>
              <a:chOff x="6324613" y="4140193"/>
              <a:chExt cx="1066812" cy="508000"/>
            </a:xfrm>
          </p:grpSpPr>
          <p:sp>
            <p:nvSpPr>
              <p:cNvPr id="201" name="Rectangle 200"/>
              <p:cNvSpPr/>
              <p:nvPr/>
            </p:nvSpPr>
            <p:spPr>
              <a:xfrm>
                <a:off x="6324625" y="4343393"/>
                <a:ext cx="1066812" cy="152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cxnSp>
            <p:nvCxnSpPr>
              <p:cNvPr id="202" name="Straight Connector 201"/>
              <p:cNvCxnSpPr/>
              <p:nvPr/>
            </p:nvCxnSpPr>
            <p:spPr>
              <a:xfrm rot="5400000" flipH="1" flipV="1">
                <a:off x="6190214" y="4274602"/>
                <a:ext cx="268817" cy="0"/>
              </a:xfrm>
              <a:prstGeom prst="line">
                <a:avLst/>
              </a:prstGeom>
              <a:ln/>
            </p:spPr>
            <p:style>
              <a:lnRef idx="1">
                <a:schemeClr val="accent2"/>
              </a:lnRef>
              <a:fillRef idx="2">
                <a:schemeClr val="accent2"/>
              </a:fillRef>
              <a:effectRef idx="1">
                <a:schemeClr val="accent2"/>
              </a:effectRef>
              <a:fontRef idx="minor">
                <a:schemeClr val="dk1"/>
              </a:fontRef>
            </p:style>
          </p:cxnSp>
          <p:cxnSp>
            <p:nvCxnSpPr>
              <p:cNvPr id="203" name="Straight Connector 202"/>
              <p:cNvCxnSpPr/>
              <p:nvPr/>
            </p:nvCxnSpPr>
            <p:spPr>
              <a:xfrm rot="5400000" flipH="1" flipV="1">
                <a:off x="7295126" y="4236502"/>
                <a:ext cx="192617" cy="0"/>
              </a:xfrm>
              <a:prstGeom prst="line">
                <a:avLst/>
              </a:prstGeom>
              <a:ln/>
            </p:spPr>
            <p:style>
              <a:lnRef idx="1">
                <a:schemeClr val="accent2"/>
              </a:lnRef>
              <a:fillRef idx="2">
                <a:schemeClr val="accent2"/>
              </a:fillRef>
              <a:effectRef idx="1">
                <a:schemeClr val="accent2"/>
              </a:effectRef>
              <a:fontRef idx="minor">
                <a:schemeClr val="dk1"/>
              </a:fontRef>
            </p:style>
          </p:cxnSp>
          <p:sp>
            <p:nvSpPr>
              <p:cNvPr id="204" name="Rectangle 203"/>
              <p:cNvSpPr/>
              <p:nvPr/>
            </p:nvSpPr>
            <p:spPr>
              <a:xfrm>
                <a:off x="6324625" y="4495793"/>
                <a:ext cx="1066812" cy="152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grpSp>
        <p:sp>
          <p:nvSpPr>
            <p:cNvPr id="56" name="Flowchart: Process 140"/>
            <p:cNvSpPr/>
            <p:nvPr/>
          </p:nvSpPr>
          <p:spPr bwMode="auto">
            <a:xfrm>
              <a:off x="4876800" y="914400"/>
              <a:ext cx="533400" cy="914400"/>
            </a:xfrm>
            <a:prstGeom prst="flowChartProcess">
              <a:avLst/>
            </a:prstGeom>
            <a:solidFill>
              <a:srgbClr val="E4E4F8"/>
            </a:solidFill>
          </p:spPr>
          <p:style>
            <a:lnRef idx="1">
              <a:schemeClr val="accent4"/>
            </a:lnRef>
            <a:fillRef idx="2">
              <a:schemeClr val="accent4"/>
            </a:fillRef>
            <a:effectRef idx="1">
              <a:schemeClr val="accent4"/>
            </a:effectRef>
            <a:fontRef idx="minor">
              <a:schemeClr val="dk1"/>
            </a:fontRef>
          </p:style>
          <p:txBody>
            <a:bodyPr anchor="ctr"/>
            <a:lstStyle/>
            <a:p>
              <a:pPr algn="ctr" eaLnBrk="0" hangingPunct="0">
                <a:defRPr/>
              </a:pPr>
              <a:endParaRPr lang="en-US" sz="1400">
                <a:solidFill>
                  <a:srgbClr val="000000"/>
                </a:solidFill>
                <a:latin typeface="Arial Narrow" pitchFamily="34" charset="0"/>
              </a:endParaRPr>
            </a:p>
            <a:p>
              <a:pPr algn="ctr" eaLnBrk="0" hangingPunct="0">
                <a:defRPr/>
              </a:pPr>
              <a:endParaRPr lang="en-US" sz="1400">
                <a:solidFill>
                  <a:srgbClr val="000000"/>
                </a:solidFill>
                <a:latin typeface="Arial Narrow" pitchFamily="34" charset="0"/>
              </a:endParaRPr>
            </a:p>
            <a:p>
              <a:pPr algn="ctr" eaLnBrk="0" hangingPunct="0">
                <a:defRPr/>
              </a:pPr>
              <a:r>
                <a:rPr lang="en-US" sz="1400">
                  <a:solidFill>
                    <a:srgbClr val="000000"/>
                  </a:solidFill>
                  <a:latin typeface="Arial Narrow" pitchFamily="34" charset="0"/>
                </a:rPr>
                <a:t>CPU</a:t>
              </a:r>
            </a:p>
            <a:p>
              <a:pPr algn="ctr" eaLnBrk="0" hangingPunct="0">
                <a:defRPr/>
              </a:pPr>
              <a:r>
                <a:rPr lang="en-US" sz="1400">
                  <a:solidFill>
                    <a:srgbClr val="000000"/>
                  </a:solidFill>
                  <a:latin typeface="Arial Narrow" pitchFamily="34" charset="0"/>
                </a:rPr>
                <a:t>RxQ</a:t>
              </a:r>
            </a:p>
          </p:txBody>
        </p:sp>
        <p:grpSp>
          <p:nvGrpSpPr>
            <p:cNvPr id="4" name="Group 7"/>
            <p:cNvGrpSpPr>
              <a:grpSpLocks/>
            </p:cNvGrpSpPr>
            <p:nvPr/>
          </p:nvGrpSpPr>
          <p:grpSpPr bwMode="auto">
            <a:xfrm>
              <a:off x="5029197" y="914400"/>
              <a:ext cx="266700" cy="381000"/>
              <a:chOff x="6324613" y="4140193"/>
              <a:chExt cx="1066812" cy="508000"/>
            </a:xfrm>
          </p:grpSpPr>
          <p:sp>
            <p:nvSpPr>
              <p:cNvPr id="197" name="Rectangle 196"/>
              <p:cNvSpPr/>
              <p:nvPr/>
            </p:nvSpPr>
            <p:spPr>
              <a:xfrm>
                <a:off x="6324625" y="4343393"/>
                <a:ext cx="1066812" cy="152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cxnSp>
            <p:nvCxnSpPr>
              <p:cNvPr id="198" name="Straight Connector 197"/>
              <p:cNvCxnSpPr/>
              <p:nvPr/>
            </p:nvCxnSpPr>
            <p:spPr>
              <a:xfrm rot="5400000" flipH="1" flipV="1">
                <a:off x="6190214" y="4274602"/>
                <a:ext cx="268817" cy="0"/>
              </a:xfrm>
              <a:prstGeom prst="line">
                <a:avLst/>
              </a:prstGeom>
              <a:ln/>
            </p:spPr>
            <p:style>
              <a:lnRef idx="1">
                <a:schemeClr val="accent2"/>
              </a:lnRef>
              <a:fillRef idx="2">
                <a:schemeClr val="accent2"/>
              </a:fillRef>
              <a:effectRef idx="1">
                <a:schemeClr val="accent2"/>
              </a:effectRef>
              <a:fontRef idx="minor">
                <a:schemeClr val="dk1"/>
              </a:fontRef>
            </p:style>
          </p:cxnSp>
          <p:cxnSp>
            <p:nvCxnSpPr>
              <p:cNvPr id="199" name="Straight Connector 198"/>
              <p:cNvCxnSpPr/>
              <p:nvPr/>
            </p:nvCxnSpPr>
            <p:spPr>
              <a:xfrm rot="5400000" flipH="1" flipV="1">
                <a:off x="7295126" y="4236502"/>
                <a:ext cx="192617" cy="0"/>
              </a:xfrm>
              <a:prstGeom prst="line">
                <a:avLst/>
              </a:prstGeom>
              <a:ln/>
            </p:spPr>
            <p:style>
              <a:lnRef idx="1">
                <a:schemeClr val="accent2"/>
              </a:lnRef>
              <a:fillRef idx="2">
                <a:schemeClr val="accent2"/>
              </a:fillRef>
              <a:effectRef idx="1">
                <a:schemeClr val="accent2"/>
              </a:effectRef>
              <a:fontRef idx="minor">
                <a:schemeClr val="dk1"/>
              </a:fontRef>
            </p:style>
          </p:cxnSp>
          <p:sp>
            <p:nvSpPr>
              <p:cNvPr id="200" name="Rectangle 199"/>
              <p:cNvSpPr/>
              <p:nvPr/>
            </p:nvSpPr>
            <p:spPr>
              <a:xfrm>
                <a:off x="6324625" y="4495793"/>
                <a:ext cx="1066812" cy="152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grpSp>
        <p:sp>
          <p:nvSpPr>
            <p:cNvPr id="58" name="Flowchart: Process 57"/>
            <p:cNvSpPr/>
            <p:nvPr/>
          </p:nvSpPr>
          <p:spPr bwMode="auto">
            <a:xfrm>
              <a:off x="5486400" y="914400"/>
              <a:ext cx="533400" cy="914400"/>
            </a:xfrm>
            <a:prstGeom prst="flowChartProcess">
              <a:avLst/>
            </a:prstGeom>
            <a:solidFill>
              <a:srgbClr val="E4E4F8"/>
            </a:solidFill>
          </p:spPr>
          <p:style>
            <a:lnRef idx="1">
              <a:schemeClr val="accent4"/>
            </a:lnRef>
            <a:fillRef idx="2">
              <a:schemeClr val="accent4"/>
            </a:fillRef>
            <a:effectRef idx="1">
              <a:schemeClr val="accent4"/>
            </a:effectRef>
            <a:fontRef idx="minor">
              <a:schemeClr val="dk1"/>
            </a:fontRef>
          </p:style>
          <p:txBody>
            <a:bodyPr anchor="ctr"/>
            <a:lstStyle/>
            <a:p>
              <a:pPr algn="ctr" eaLnBrk="0" hangingPunct="0">
                <a:defRPr/>
              </a:pPr>
              <a:endParaRPr lang="en-US" sz="1400">
                <a:solidFill>
                  <a:srgbClr val="000000"/>
                </a:solidFill>
                <a:latin typeface="Arial Narrow" pitchFamily="34" charset="0"/>
              </a:endParaRPr>
            </a:p>
            <a:p>
              <a:pPr algn="ctr" eaLnBrk="0" hangingPunct="0">
                <a:defRPr/>
              </a:pPr>
              <a:endParaRPr lang="en-US" sz="1400">
                <a:solidFill>
                  <a:srgbClr val="000000"/>
                </a:solidFill>
                <a:latin typeface="Arial Narrow" pitchFamily="34" charset="0"/>
              </a:endParaRPr>
            </a:p>
            <a:p>
              <a:pPr algn="ctr" eaLnBrk="0" hangingPunct="0">
                <a:defRPr/>
              </a:pPr>
              <a:r>
                <a:rPr lang="en-US" sz="1400">
                  <a:solidFill>
                    <a:srgbClr val="000000"/>
                  </a:solidFill>
                  <a:latin typeface="Arial Narrow" pitchFamily="34" charset="0"/>
                </a:rPr>
                <a:t>MAC</a:t>
              </a:r>
            </a:p>
            <a:p>
              <a:pPr algn="ctr" eaLnBrk="0" hangingPunct="0">
                <a:defRPr/>
              </a:pPr>
              <a:r>
                <a:rPr lang="en-US" sz="1400">
                  <a:solidFill>
                    <a:srgbClr val="000000"/>
                  </a:solidFill>
                  <a:latin typeface="Arial Narrow" pitchFamily="34" charset="0"/>
                </a:rPr>
                <a:t>RxQ</a:t>
              </a:r>
            </a:p>
          </p:txBody>
        </p:sp>
        <p:grpSp>
          <p:nvGrpSpPr>
            <p:cNvPr id="5" name="Group 58"/>
            <p:cNvGrpSpPr>
              <a:grpSpLocks/>
            </p:cNvGrpSpPr>
            <p:nvPr/>
          </p:nvGrpSpPr>
          <p:grpSpPr bwMode="auto">
            <a:xfrm>
              <a:off x="5638797" y="914400"/>
              <a:ext cx="266700" cy="381000"/>
              <a:chOff x="6324613" y="4140193"/>
              <a:chExt cx="1066812" cy="508000"/>
            </a:xfrm>
          </p:grpSpPr>
          <p:sp>
            <p:nvSpPr>
              <p:cNvPr id="193" name="Rectangle 192"/>
              <p:cNvSpPr/>
              <p:nvPr/>
            </p:nvSpPr>
            <p:spPr>
              <a:xfrm>
                <a:off x="6324625" y="4343393"/>
                <a:ext cx="1066812" cy="152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cxnSp>
            <p:nvCxnSpPr>
              <p:cNvPr id="194" name="Straight Connector 193"/>
              <p:cNvCxnSpPr/>
              <p:nvPr/>
            </p:nvCxnSpPr>
            <p:spPr>
              <a:xfrm rot="5400000" flipH="1" flipV="1">
                <a:off x="6190214" y="4274602"/>
                <a:ext cx="268817" cy="0"/>
              </a:xfrm>
              <a:prstGeom prst="line">
                <a:avLst/>
              </a:prstGeom>
              <a:ln/>
            </p:spPr>
            <p:style>
              <a:lnRef idx="1">
                <a:schemeClr val="accent2"/>
              </a:lnRef>
              <a:fillRef idx="2">
                <a:schemeClr val="accent2"/>
              </a:fillRef>
              <a:effectRef idx="1">
                <a:schemeClr val="accent2"/>
              </a:effectRef>
              <a:fontRef idx="minor">
                <a:schemeClr val="dk1"/>
              </a:fontRef>
            </p:style>
          </p:cxnSp>
          <p:cxnSp>
            <p:nvCxnSpPr>
              <p:cNvPr id="195" name="Straight Connector 194"/>
              <p:cNvCxnSpPr/>
              <p:nvPr/>
            </p:nvCxnSpPr>
            <p:spPr>
              <a:xfrm rot="5400000" flipH="1" flipV="1">
                <a:off x="7295126" y="4236502"/>
                <a:ext cx="192617" cy="0"/>
              </a:xfrm>
              <a:prstGeom prst="line">
                <a:avLst/>
              </a:prstGeom>
              <a:ln/>
            </p:spPr>
            <p:style>
              <a:lnRef idx="1">
                <a:schemeClr val="accent2"/>
              </a:lnRef>
              <a:fillRef idx="2">
                <a:schemeClr val="accent2"/>
              </a:fillRef>
              <a:effectRef idx="1">
                <a:schemeClr val="accent2"/>
              </a:effectRef>
              <a:fontRef idx="minor">
                <a:schemeClr val="dk1"/>
              </a:fontRef>
            </p:style>
          </p:cxnSp>
          <p:sp>
            <p:nvSpPr>
              <p:cNvPr id="196" name="Rectangle 152"/>
              <p:cNvSpPr/>
              <p:nvPr/>
            </p:nvSpPr>
            <p:spPr>
              <a:xfrm>
                <a:off x="6324625" y="4495793"/>
                <a:ext cx="1066812" cy="152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grpSp>
        <p:sp>
          <p:nvSpPr>
            <p:cNvPr id="60" name="Flowchart: Process 59"/>
            <p:cNvSpPr/>
            <p:nvPr/>
          </p:nvSpPr>
          <p:spPr bwMode="auto">
            <a:xfrm>
              <a:off x="6096000" y="914400"/>
              <a:ext cx="533400" cy="914400"/>
            </a:xfrm>
            <a:prstGeom prst="flowChartProcess">
              <a:avLst/>
            </a:prstGeom>
            <a:solidFill>
              <a:srgbClr val="E4E4F8"/>
            </a:solidFill>
          </p:spPr>
          <p:style>
            <a:lnRef idx="1">
              <a:schemeClr val="accent4"/>
            </a:lnRef>
            <a:fillRef idx="2">
              <a:schemeClr val="accent4"/>
            </a:fillRef>
            <a:effectRef idx="1">
              <a:schemeClr val="accent4"/>
            </a:effectRef>
            <a:fontRef idx="minor">
              <a:schemeClr val="dk1"/>
            </a:fontRef>
          </p:style>
          <p:txBody>
            <a:bodyPr anchor="ctr"/>
            <a:lstStyle/>
            <a:p>
              <a:pPr algn="ctr" eaLnBrk="0" hangingPunct="0">
                <a:defRPr/>
              </a:pPr>
              <a:endParaRPr lang="en-US" sz="1400">
                <a:solidFill>
                  <a:srgbClr val="000000"/>
                </a:solidFill>
                <a:latin typeface="Arial Narrow" pitchFamily="34" charset="0"/>
              </a:endParaRPr>
            </a:p>
            <a:p>
              <a:pPr algn="ctr" eaLnBrk="0" hangingPunct="0">
                <a:defRPr/>
              </a:pPr>
              <a:endParaRPr lang="en-US" sz="1400">
                <a:solidFill>
                  <a:srgbClr val="000000"/>
                </a:solidFill>
                <a:latin typeface="Arial Narrow" pitchFamily="34" charset="0"/>
              </a:endParaRPr>
            </a:p>
            <a:p>
              <a:pPr algn="ctr" eaLnBrk="0" hangingPunct="0">
                <a:defRPr/>
              </a:pPr>
              <a:r>
                <a:rPr lang="en-US" sz="1400">
                  <a:solidFill>
                    <a:srgbClr val="000000"/>
                  </a:solidFill>
                  <a:latin typeface="Arial Narrow" pitchFamily="34" charset="0"/>
                </a:rPr>
                <a:t>CPU</a:t>
              </a:r>
            </a:p>
            <a:p>
              <a:pPr algn="ctr" eaLnBrk="0" hangingPunct="0">
                <a:defRPr/>
              </a:pPr>
              <a:r>
                <a:rPr lang="en-US" sz="1400">
                  <a:solidFill>
                    <a:srgbClr val="000000"/>
                  </a:solidFill>
                  <a:latin typeface="Arial Narrow" pitchFamily="34" charset="0"/>
                </a:rPr>
                <a:t>RxQ</a:t>
              </a:r>
            </a:p>
          </p:txBody>
        </p:sp>
        <p:grpSp>
          <p:nvGrpSpPr>
            <p:cNvPr id="6" name="Group 7"/>
            <p:cNvGrpSpPr>
              <a:grpSpLocks/>
            </p:cNvGrpSpPr>
            <p:nvPr/>
          </p:nvGrpSpPr>
          <p:grpSpPr bwMode="auto">
            <a:xfrm>
              <a:off x="6248397" y="914400"/>
              <a:ext cx="266700" cy="381000"/>
              <a:chOff x="6324613" y="4140193"/>
              <a:chExt cx="1066812" cy="508000"/>
            </a:xfrm>
          </p:grpSpPr>
          <p:sp>
            <p:nvSpPr>
              <p:cNvPr id="189" name="Rectangle 188"/>
              <p:cNvSpPr/>
              <p:nvPr/>
            </p:nvSpPr>
            <p:spPr>
              <a:xfrm>
                <a:off x="6324625" y="4343393"/>
                <a:ext cx="1066812" cy="152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cxnSp>
            <p:nvCxnSpPr>
              <p:cNvPr id="190" name="Straight Connector 189"/>
              <p:cNvCxnSpPr/>
              <p:nvPr/>
            </p:nvCxnSpPr>
            <p:spPr>
              <a:xfrm rot="5400000" flipH="1" flipV="1">
                <a:off x="6190214" y="4274602"/>
                <a:ext cx="268817" cy="0"/>
              </a:xfrm>
              <a:prstGeom prst="line">
                <a:avLst/>
              </a:prstGeom>
              <a:ln/>
            </p:spPr>
            <p:style>
              <a:lnRef idx="1">
                <a:schemeClr val="accent2"/>
              </a:lnRef>
              <a:fillRef idx="2">
                <a:schemeClr val="accent2"/>
              </a:fillRef>
              <a:effectRef idx="1">
                <a:schemeClr val="accent2"/>
              </a:effectRef>
              <a:fontRef idx="minor">
                <a:schemeClr val="dk1"/>
              </a:fontRef>
            </p:style>
          </p:cxnSp>
          <p:cxnSp>
            <p:nvCxnSpPr>
              <p:cNvPr id="191" name="Straight Connector 190"/>
              <p:cNvCxnSpPr/>
              <p:nvPr/>
            </p:nvCxnSpPr>
            <p:spPr>
              <a:xfrm rot="5400000" flipH="1" flipV="1">
                <a:off x="7295126" y="4236502"/>
                <a:ext cx="192617" cy="0"/>
              </a:xfrm>
              <a:prstGeom prst="line">
                <a:avLst/>
              </a:prstGeom>
              <a:ln/>
            </p:spPr>
            <p:style>
              <a:lnRef idx="1">
                <a:schemeClr val="accent2"/>
              </a:lnRef>
              <a:fillRef idx="2">
                <a:schemeClr val="accent2"/>
              </a:fillRef>
              <a:effectRef idx="1">
                <a:schemeClr val="accent2"/>
              </a:effectRef>
              <a:fontRef idx="minor">
                <a:schemeClr val="dk1"/>
              </a:fontRef>
            </p:style>
          </p:cxnSp>
          <p:sp>
            <p:nvSpPr>
              <p:cNvPr id="192" name="Rectangle 191"/>
              <p:cNvSpPr/>
              <p:nvPr/>
            </p:nvSpPr>
            <p:spPr>
              <a:xfrm>
                <a:off x="6324625" y="4495793"/>
                <a:ext cx="1066812" cy="152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grpSp>
        <p:sp>
          <p:nvSpPr>
            <p:cNvPr id="62" name="Flowchart: Process 61"/>
            <p:cNvSpPr/>
            <p:nvPr/>
          </p:nvSpPr>
          <p:spPr bwMode="auto">
            <a:xfrm>
              <a:off x="6705600" y="914400"/>
              <a:ext cx="533400" cy="914400"/>
            </a:xfrm>
            <a:prstGeom prst="flowChartProcess">
              <a:avLst/>
            </a:prstGeom>
            <a:solidFill>
              <a:srgbClr val="E4E4F8"/>
            </a:solidFill>
          </p:spPr>
          <p:style>
            <a:lnRef idx="1">
              <a:schemeClr val="accent4"/>
            </a:lnRef>
            <a:fillRef idx="2">
              <a:schemeClr val="accent4"/>
            </a:fillRef>
            <a:effectRef idx="1">
              <a:schemeClr val="accent4"/>
            </a:effectRef>
            <a:fontRef idx="minor">
              <a:schemeClr val="dk1"/>
            </a:fontRef>
          </p:style>
          <p:txBody>
            <a:bodyPr anchor="ctr"/>
            <a:lstStyle/>
            <a:p>
              <a:pPr algn="ctr" eaLnBrk="0" hangingPunct="0">
                <a:defRPr/>
              </a:pPr>
              <a:endParaRPr lang="en-US" sz="1400">
                <a:solidFill>
                  <a:srgbClr val="000000"/>
                </a:solidFill>
                <a:latin typeface="Arial Narrow" pitchFamily="34" charset="0"/>
              </a:endParaRPr>
            </a:p>
            <a:p>
              <a:pPr algn="ctr" eaLnBrk="0" hangingPunct="0">
                <a:defRPr/>
              </a:pPr>
              <a:endParaRPr lang="en-US" sz="1400">
                <a:solidFill>
                  <a:srgbClr val="000000"/>
                </a:solidFill>
                <a:latin typeface="Arial Narrow" pitchFamily="34" charset="0"/>
              </a:endParaRPr>
            </a:p>
            <a:p>
              <a:pPr algn="ctr" eaLnBrk="0" hangingPunct="0">
                <a:defRPr/>
              </a:pPr>
              <a:r>
                <a:rPr lang="en-US" sz="1400">
                  <a:solidFill>
                    <a:srgbClr val="000000"/>
                  </a:solidFill>
                  <a:latin typeface="Arial Narrow" pitchFamily="34" charset="0"/>
                </a:rPr>
                <a:t>MAC</a:t>
              </a:r>
            </a:p>
            <a:p>
              <a:pPr algn="ctr" eaLnBrk="0" hangingPunct="0">
                <a:defRPr/>
              </a:pPr>
              <a:r>
                <a:rPr lang="en-US" sz="1400">
                  <a:solidFill>
                    <a:srgbClr val="000000"/>
                  </a:solidFill>
                  <a:latin typeface="Arial Narrow" pitchFamily="34" charset="0"/>
                </a:rPr>
                <a:t>RxQ</a:t>
              </a:r>
            </a:p>
          </p:txBody>
        </p:sp>
        <p:grpSp>
          <p:nvGrpSpPr>
            <p:cNvPr id="7" name="Group 7"/>
            <p:cNvGrpSpPr>
              <a:grpSpLocks/>
            </p:cNvGrpSpPr>
            <p:nvPr/>
          </p:nvGrpSpPr>
          <p:grpSpPr bwMode="auto">
            <a:xfrm>
              <a:off x="6857997" y="914400"/>
              <a:ext cx="266700" cy="381000"/>
              <a:chOff x="6324613" y="4140193"/>
              <a:chExt cx="1066812" cy="508000"/>
            </a:xfrm>
          </p:grpSpPr>
          <p:sp>
            <p:nvSpPr>
              <p:cNvPr id="185" name="Rectangle 184"/>
              <p:cNvSpPr/>
              <p:nvPr/>
            </p:nvSpPr>
            <p:spPr>
              <a:xfrm>
                <a:off x="6324625" y="4343393"/>
                <a:ext cx="1066812" cy="152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cxnSp>
            <p:nvCxnSpPr>
              <p:cNvPr id="186" name="Straight Connector 185"/>
              <p:cNvCxnSpPr/>
              <p:nvPr/>
            </p:nvCxnSpPr>
            <p:spPr>
              <a:xfrm rot="5400000" flipH="1" flipV="1">
                <a:off x="6190214" y="4274602"/>
                <a:ext cx="268817" cy="0"/>
              </a:xfrm>
              <a:prstGeom prst="line">
                <a:avLst/>
              </a:prstGeom>
              <a:ln/>
            </p:spPr>
            <p:style>
              <a:lnRef idx="1">
                <a:schemeClr val="accent2"/>
              </a:lnRef>
              <a:fillRef idx="2">
                <a:schemeClr val="accent2"/>
              </a:fillRef>
              <a:effectRef idx="1">
                <a:schemeClr val="accent2"/>
              </a:effectRef>
              <a:fontRef idx="minor">
                <a:schemeClr val="dk1"/>
              </a:fontRef>
            </p:style>
          </p:cxnSp>
          <p:cxnSp>
            <p:nvCxnSpPr>
              <p:cNvPr id="187" name="Straight Connector 186"/>
              <p:cNvCxnSpPr/>
              <p:nvPr/>
            </p:nvCxnSpPr>
            <p:spPr>
              <a:xfrm rot="5400000" flipH="1" flipV="1">
                <a:off x="7295126" y="4236502"/>
                <a:ext cx="192617" cy="0"/>
              </a:xfrm>
              <a:prstGeom prst="line">
                <a:avLst/>
              </a:prstGeom>
              <a:ln/>
            </p:spPr>
            <p:style>
              <a:lnRef idx="1">
                <a:schemeClr val="accent2"/>
              </a:lnRef>
              <a:fillRef idx="2">
                <a:schemeClr val="accent2"/>
              </a:fillRef>
              <a:effectRef idx="1">
                <a:schemeClr val="accent2"/>
              </a:effectRef>
              <a:fontRef idx="minor">
                <a:schemeClr val="dk1"/>
              </a:fontRef>
            </p:style>
          </p:cxnSp>
          <p:sp>
            <p:nvSpPr>
              <p:cNvPr id="188" name="Rectangle 187"/>
              <p:cNvSpPr/>
              <p:nvPr/>
            </p:nvSpPr>
            <p:spPr>
              <a:xfrm>
                <a:off x="6324625" y="4495793"/>
                <a:ext cx="1066812" cy="152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grpSp>
        <p:sp>
          <p:nvSpPr>
            <p:cNvPr id="64" name="Flowchart: Process 63"/>
            <p:cNvSpPr/>
            <p:nvPr/>
          </p:nvSpPr>
          <p:spPr bwMode="auto">
            <a:xfrm>
              <a:off x="7315200" y="914400"/>
              <a:ext cx="533400" cy="914400"/>
            </a:xfrm>
            <a:prstGeom prst="flowChartProcess">
              <a:avLst/>
            </a:prstGeom>
            <a:solidFill>
              <a:srgbClr val="E4E4F8"/>
            </a:solidFill>
          </p:spPr>
          <p:style>
            <a:lnRef idx="1">
              <a:schemeClr val="accent4"/>
            </a:lnRef>
            <a:fillRef idx="2">
              <a:schemeClr val="accent4"/>
            </a:fillRef>
            <a:effectRef idx="1">
              <a:schemeClr val="accent4"/>
            </a:effectRef>
            <a:fontRef idx="minor">
              <a:schemeClr val="dk1"/>
            </a:fontRef>
          </p:style>
          <p:txBody>
            <a:bodyPr anchor="ctr"/>
            <a:lstStyle/>
            <a:p>
              <a:pPr algn="ctr" eaLnBrk="0" hangingPunct="0">
                <a:defRPr/>
              </a:pPr>
              <a:endParaRPr lang="en-US" sz="1400">
                <a:solidFill>
                  <a:srgbClr val="000000"/>
                </a:solidFill>
                <a:latin typeface="Arial Narrow" pitchFamily="34" charset="0"/>
              </a:endParaRPr>
            </a:p>
            <a:p>
              <a:pPr algn="ctr" eaLnBrk="0" hangingPunct="0">
                <a:defRPr/>
              </a:pPr>
              <a:endParaRPr lang="en-US" sz="1400">
                <a:solidFill>
                  <a:srgbClr val="000000"/>
                </a:solidFill>
                <a:latin typeface="Arial Narrow" pitchFamily="34" charset="0"/>
              </a:endParaRPr>
            </a:p>
            <a:p>
              <a:pPr algn="ctr" eaLnBrk="0" hangingPunct="0">
                <a:defRPr/>
              </a:pPr>
              <a:r>
                <a:rPr lang="en-US" sz="1400">
                  <a:solidFill>
                    <a:srgbClr val="000000"/>
                  </a:solidFill>
                  <a:latin typeface="Arial Narrow" pitchFamily="34" charset="0"/>
                </a:rPr>
                <a:t>CPU</a:t>
              </a:r>
            </a:p>
            <a:p>
              <a:pPr algn="ctr" eaLnBrk="0" hangingPunct="0">
                <a:defRPr/>
              </a:pPr>
              <a:r>
                <a:rPr lang="en-US" sz="1400">
                  <a:solidFill>
                    <a:srgbClr val="000000"/>
                  </a:solidFill>
                  <a:latin typeface="Arial Narrow" pitchFamily="34" charset="0"/>
                </a:rPr>
                <a:t>RxQ</a:t>
              </a:r>
            </a:p>
          </p:txBody>
        </p:sp>
        <p:grpSp>
          <p:nvGrpSpPr>
            <p:cNvPr id="8" name="Group 7"/>
            <p:cNvGrpSpPr>
              <a:grpSpLocks/>
            </p:cNvGrpSpPr>
            <p:nvPr/>
          </p:nvGrpSpPr>
          <p:grpSpPr bwMode="auto">
            <a:xfrm>
              <a:off x="7467597" y="914400"/>
              <a:ext cx="266700" cy="381000"/>
              <a:chOff x="6324613" y="4140193"/>
              <a:chExt cx="1066812" cy="508000"/>
            </a:xfrm>
          </p:grpSpPr>
          <p:sp>
            <p:nvSpPr>
              <p:cNvPr id="181" name="Rectangle 180"/>
              <p:cNvSpPr/>
              <p:nvPr/>
            </p:nvSpPr>
            <p:spPr>
              <a:xfrm>
                <a:off x="6324625" y="4343393"/>
                <a:ext cx="1066812" cy="152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cxnSp>
            <p:nvCxnSpPr>
              <p:cNvPr id="182" name="Straight Connector 181"/>
              <p:cNvCxnSpPr/>
              <p:nvPr/>
            </p:nvCxnSpPr>
            <p:spPr>
              <a:xfrm rot="5400000" flipH="1" flipV="1">
                <a:off x="6190214" y="4274602"/>
                <a:ext cx="268817" cy="0"/>
              </a:xfrm>
              <a:prstGeom prst="line">
                <a:avLst/>
              </a:prstGeom>
              <a:ln/>
            </p:spPr>
            <p:style>
              <a:lnRef idx="1">
                <a:schemeClr val="accent2"/>
              </a:lnRef>
              <a:fillRef idx="2">
                <a:schemeClr val="accent2"/>
              </a:fillRef>
              <a:effectRef idx="1">
                <a:schemeClr val="accent2"/>
              </a:effectRef>
              <a:fontRef idx="minor">
                <a:schemeClr val="dk1"/>
              </a:fontRef>
            </p:style>
          </p:cxnSp>
          <p:cxnSp>
            <p:nvCxnSpPr>
              <p:cNvPr id="183" name="Straight Connector 182"/>
              <p:cNvCxnSpPr/>
              <p:nvPr/>
            </p:nvCxnSpPr>
            <p:spPr>
              <a:xfrm rot="5400000" flipH="1" flipV="1">
                <a:off x="7295126" y="4236502"/>
                <a:ext cx="192617" cy="0"/>
              </a:xfrm>
              <a:prstGeom prst="line">
                <a:avLst/>
              </a:prstGeom>
              <a:ln/>
            </p:spPr>
            <p:style>
              <a:lnRef idx="1">
                <a:schemeClr val="accent2"/>
              </a:lnRef>
              <a:fillRef idx="2">
                <a:schemeClr val="accent2"/>
              </a:fillRef>
              <a:effectRef idx="1">
                <a:schemeClr val="accent2"/>
              </a:effectRef>
              <a:fontRef idx="minor">
                <a:schemeClr val="dk1"/>
              </a:fontRef>
            </p:style>
          </p:cxnSp>
          <p:sp>
            <p:nvSpPr>
              <p:cNvPr id="184" name="Rectangle 183"/>
              <p:cNvSpPr/>
              <p:nvPr/>
            </p:nvSpPr>
            <p:spPr>
              <a:xfrm>
                <a:off x="6324625" y="4495793"/>
                <a:ext cx="1066812" cy="152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grpSp>
        <p:sp>
          <p:nvSpPr>
            <p:cNvPr id="66" name="Flowchart: Process 65"/>
            <p:cNvSpPr/>
            <p:nvPr/>
          </p:nvSpPr>
          <p:spPr bwMode="auto">
            <a:xfrm>
              <a:off x="7924800" y="914400"/>
              <a:ext cx="533400" cy="914400"/>
            </a:xfrm>
            <a:prstGeom prst="flowChartProcess">
              <a:avLst/>
            </a:prstGeom>
            <a:solidFill>
              <a:srgbClr val="E4E4F8"/>
            </a:solidFill>
          </p:spPr>
          <p:style>
            <a:lnRef idx="1">
              <a:schemeClr val="accent4"/>
            </a:lnRef>
            <a:fillRef idx="2">
              <a:schemeClr val="accent4"/>
            </a:fillRef>
            <a:effectRef idx="1">
              <a:schemeClr val="accent4"/>
            </a:effectRef>
            <a:fontRef idx="minor">
              <a:schemeClr val="dk1"/>
            </a:fontRef>
          </p:style>
          <p:txBody>
            <a:bodyPr anchor="ctr"/>
            <a:lstStyle/>
            <a:p>
              <a:pPr algn="ctr" eaLnBrk="0" hangingPunct="0">
                <a:defRPr/>
              </a:pPr>
              <a:endParaRPr lang="en-US" sz="1400">
                <a:solidFill>
                  <a:srgbClr val="000000"/>
                </a:solidFill>
                <a:latin typeface="Arial Narrow" pitchFamily="34" charset="0"/>
              </a:endParaRPr>
            </a:p>
            <a:p>
              <a:pPr algn="ctr" eaLnBrk="0" hangingPunct="0">
                <a:defRPr/>
              </a:pPr>
              <a:endParaRPr lang="en-US" sz="1400">
                <a:solidFill>
                  <a:srgbClr val="000000"/>
                </a:solidFill>
                <a:latin typeface="Arial Narrow" pitchFamily="34" charset="0"/>
              </a:endParaRPr>
            </a:p>
            <a:p>
              <a:pPr algn="ctr" eaLnBrk="0" hangingPunct="0">
                <a:defRPr/>
              </a:pPr>
              <a:r>
                <a:rPr lang="en-US" sz="1400">
                  <a:solidFill>
                    <a:srgbClr val="000000"/>
                  </a:solidFill>
                  <a:latin typeface="Arial Narrow" pitchFamily="34" charset="0"/>
                </a:rPr>
                <a:t>MAC</a:t>
              </a:r>
            </a:p>
            <a:p>
              <a:pPr algn="ctr" eaLnBrk="0" hangingPunct="0">
                <a:defRPr/>
              </a:pPr>
              <a:r>
                <a:rPr lang="en-US" sz="1400">
                  <a:solidFill>
                    <a:srgbClr val="000000"/>
                  </a:solidFill>
                  <a:latin typeface="Arial Narrow" pitchFamily="34" charset="0"/>
                </a:rPr>
                <a:t>RxQ</a:t>
              </a:r>
            </a:p>
          </p:txBody>
        </p:sp>
        <p:grpSp>
          <p:nvGrpSpPr>
            <p:cNvPr id="9" name="Group 7"/>
            <p:cNvGrpSpPr>
              <a:grpSpLocks/>
            </p:cNvGrpSpPr>
            <p:nvPr/>
          </p:nvGrpSpPr>
          <p:grpSpPr bwMode="auto">
            <a:xfrm>
              <a:off x="8077197" y="914400"/>
              <a:ext cx="266700" cy="381000"/>
              <a:chOff x="6324613" y="4140193"/>
              <a:chExt cx="1066812" cy="508000"/>
            </a:xfrm>
          </p:grpSpPr>
          <p:sp>
            <p:nvSpPr>
              <p:cNvPr id="177" name="Rectangle 176"/>
              <p:cNvSpPr/>
              <p:nvPr/>
            </p:nvSpPr>
            <p:spPr>
              <a:xfrm>
                <a:off x="6324625" y="4343393"/>
                <a:ext cx="1066812" cy="152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cxnSp>
            <p:nvCxnSpPr>
              <p:cNvPr id="178" name="Straight Connector 177"/>
              <p:cNvCxnSpPr/>
              <p:nvPr/>
            </p:nvCxnSpPr>
            <p:spPr>
              <a:xfrm rot="5400000" flipH="1" flipV="1">
                <a:off x="6190214" y="4274602"/>
                <a:ext cx="268817" cy="0"/>
              </a:xfrm>
              <a:prstGeom prst="line">
                <a:avLst/>
              </a:prstGeom>
              <a:ln/>
            </p:spPr>
            <p:style>
              <a:lnRef idx="1">
                <a:schemeClr val="accent2"/>
              </a:lnRef>
              <a:fillRef idx="2">
                <a:schemeClr val="accent2"/>
              </a:fillRef>
              <a:effectRef idx="1">
                <a:schemeClr val="accent2"/>
              </a:effectRef>
              <a:fontRef idx="minor">
                <a:schemeClr val="dk1"/>
              </a:fontRef>
            </p:style>
          </p:cxnSp>
          <p:cxnSp>
            <p:nvCxnSpPr>
              <p:cNvPr id="179" name="Straight Connector 178"/>
              <p:cNvCxnSpPr/>
              <p:nvPr/>
            </p:nvCxnSpPr>
            <p:spPr>
              <a:xfrm rot="5400000" flipH="1" flipV="1">
                <a:off x="7295126" y="4236502"/>
                <a:ext cx="192617" cy="0"/>
              </a:xfrm>
              <a:prstGeom prst="line">
                <a:avLst/>
              </a:prstGeom>
              <a:ln/>
            </p:spPr>
            <p:style>
              <a:lnRef idx="1">
                <a:schemeClr val="accent2"/>
              </a:lnRef>
              <a:fillRef idx="2">
                <a:schemeClr val="accent2"/>
              </a:fillRef>
              <a:effectRef idx="1">
                <a:schemeClr val="accent2"/>
              </a:effectRef>
              <a:fontRef idx="minor">
                <a:schemeClr val="dk1"/>
              </a:fontRef>
            </p:style>
          </p:cxnSp>
          <p:sp>
            <p:nvSpPr>
              <p:cNvPr id="180" name="Rectangle 179"/>
              <p:cNvSpPr/>
              <p:nvPr/>
            </p:nvSpPr>
            <p:spPr>
              <a:xfrm>
                <a:off x="6324625" y="4495793"/>
                <a:ext cx="1066812" cy="152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grpSp>
        <p:sp>
          <p:nvSpPr>
            <p:cNvPr id="68" name="Flowchart: Process 67"/>
            <p:cNvSpPr/>
            <p:nvPr/>
          </p:nvSpPr>
          <p:spPr bwMode="auto">
            <a:xfrm>
              <a:off x="8534400" y="914400"/>
              <a:ext cx="533400" cy="914400"/>
            </a:xfrm>
            <a:prstGeom prst="flowChartProcess">
              <a:avLst/>
            </a:prstGeom>
            <a:solidFill>
              <a:srgbClr val="E4E4F8"/>
            </a:solidFill>
          </p:spPr>
          <p:style>
            <a:lnRef idx="1">
              <a:schemeClr val="accent4"/>
            </a:lnRef>
            <a:fillRef idx="2">
              <a:schemeClr val="accent4"/>
            </a:fillRef>
            <a:effectRef idx="1">
              <a:schemeClr val="accent4"/>
            </a:effectRef>
            <a:fontRef idx="minor">
              <a:schemeClr val="dk1"/>
            </a:fontRef>
          </p:style>
          <p:txBody>
            <a:bodyPr anchor="ctr"/>
            <a:lstStyle/>
            <a:p>
              <a:pPr algn="ctr" eaLnBrk="0" hangingPunct="0">
                <a:defRPr/>
              </a:pPr>
              <a:endParaRPr lang="en-US" sz="1400">
                <a:solidFill>
                  <a:srgbClr val="000000"/>
                </a:solidFill>
                <a:latin typeface="Arial Narrow" pitchFamily="34" charset="0"/>
              </a:endParaRPr>
            </a:p>
            <a:p>
              <a:pPr algn="ctr" eaLnBrk="0" hangingPunct="0">
                <a:defRPr/>
              </a:pPr>
              <a:endParaRPr lang="en-US" sz="1400">
                <a:solidFill>
                  <a:srgbClr val="000000"/>
                </a:solidFill>
                <a:latin typeface="Arial Narrow" pitchFamily="34" charset="0"/>
              </a:endParaRPr>
            </a:p>
            <a:p>
              <a:pPr algn="ctr" eaLnBrk="0" hangingPunct="0">
                <a:defRPr/>
              </a:pPr>
              <a:r>
                <a:rPr lang="en-US" sz="1400">
                  <a:solidFill>
                    <a:srgbClr val="000000"/>
                  </a:solidFill>
                  <a:latin typeface="Arial Narrow" pitchFamily="34" charset="0"/>
                </a:rPr>
                <a:t>CPU</a:t>
              </a:r>
            </a:p>
            <a:p>
              <a:pPr algn="ctr" eaLnBrk="0" hangingPunct="0">
                <a:defRPr/>
              </a:pPr>
              <a:r>
                <a:rPr lang="en-US" sz="1400">
                  <a:solidFill>
                    <a:srgbClr val="000000"/>
                  </a:solidFill>
                  <a:latin typeface="Arial Narrow" pitchFamily="34" charset="0"/>
                </a:rPr>
                <a:t>RxQ</a:t>
              </a:r>
            </a:p>
          </p:txBody>
        </p:sp>
        <p:grpSp>
          <p:nvGrpSpPr>
            <p:cNvPr id="10" name="Group 883"/>
            <p:cNvGrpSpPr>
              <a:grpSpLocks/>
            </p:cNvGrpSpPr>
            <p:nvPr/>
          </p:nvGrpSpPr>
          <p:grpSpPr bwMode="auto">
            <a:xfrm>
              <a:off x="8686797" y="914400"/>
              <a:ext cx="266700" cy="381000"/>
              <a:chOff x="8534397" y="304800"/>
              <a:chExt cx="266700" cy="381000"/>
            </a:xfrm>
          </p:grpSpPr>
          <p:sp>
            <p:nvSpPr>
              <p:cNvPr id="173" name="Rectangle 172"/>
              <p:cNvSpPr/>
              <p:nvPr/>
            </p:nvSpPr>
            <p:spPr bwMode="auto">
              <a:xfrm>
                <a:off x="8534400" y="457200"/>
                <a:ext cx="266700" cy="1143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cxnSp>
            <p:nvCxnSpPr>
              <p:cNvPr id="174" name="Straight Connector 173"/>
              <p:cNvCxnSpPr/>
              <p:nvPr/>
            </p:nvCxnSpPr>
            <p:spPr bwMode="auto">
              <a:xfrm rot="5400000" flipH="1" flipV="1">
                <a:off x="8433593" y="405607"/>
                <a:ext cx="201613" cy="0"/>
              </a:xfrm>
              <a:prstGeom prst="line">
                <a:avLst/>
              </a:prstGeom>
              <a:ln/>
            </p:spPr>
            <p:style>
              <a:lnRef idx="1">
                <a:schemeClr val="accent2"/>
              </a:lnRef>
              <a:fillRef idx="2">
                <a:schemeClr val="accent2"/>
              </a:fillRef>
              <a:effectRef idx="1">
                <a:schemeClr val="accent2"/>
              </a:effectRef>
              <a:fontRef idx="minor">
                <a:schemeClr val="dk1"/>
              </a:fontRef>
            </p:style>
          </p:cxnSp>
          <p:cxnSp>
            <p:nvCxnSpPr>
              <p:cNvPr id="175" name="Straight Connector 174"/>
              <p:cNvCxnSpPr/>
              <p:nvPr/>
            </p:nvCxnSpPr>
            <p:spPr bwMode="auto">
              <a:xfrm rot="5400000" flipH="1" flipV="1">
                <a:off x="8728868" y="377032"/>
                <a:ext cx="144463" cy="0"/>
              </a:xfrm>
              <a:prstGeom prst="line">
                <a:avLst/>
              </a:prstGeom>
              <a:ln/>
            </p:spPr>
            <p:style>
              <a:lnRef idx="1">
                <a:schemeClr val="accent2"/>
              </a:lnRef>
              <a:fillRef idx="2">
                <a:schemeClr val="accent2"/>
              </a:fillRef>
              <a:effectRef idx="1">
                <a:schemeClr val="accent2"/>
              </a:effectRef>
              <a:fontRef idx="minor">
                <a:schemeClr val="dk1"/>
              </a:fontRef>
            </p:style>
          </p:cxnSp>
          <p:sp>
            <p:nvSpPr>
              <p:cNvPr id="176" name="Rectangle 175"/>
              <p:cNvSpPr/>
              <p:nvPr/>
            </p:nvSpPr>
            <p:spPr bwMode="auto">
              <a:xfrm>
                <a:off x="8534400" y="571500"/>
                <a:ext cx="266700" cy="1143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grpSp>
        <p:sp>
          <p:nvSpPr>
            <p:cNvPr id="70" name="Flowchart: Process 69"/>
            <p:cNvSpPr/>
            <p:nvPr/>
          </p:nvSpPr>
          <p:spPr>
            <a:xfrm>
              <a:off x="5791200" y="2057400"/>
              <a:ext cx="1752600" cy="457200"/>
            </a:xfrm>
            <a:prstGeom prst="flowChartProcess">
              <a:avLst/>
            </a:prstGeom>
            <a:solidFill>
              <a:srgbClr val="E4E4F8"/>
            </a:solidFill>
          </p:spPr>
          <p:style>
            <a:lnRef idx="1">
              <a:schemeClr val="accent4"/>
            </a:lnRef>
            <a:fillRef idx="2">
              <a:schemeClr val="accent4"/>
            </a:fillRef>
            <a:effectRef idx="1">
              <a:schemeClr val="accent4"/>
            </a:effectRef>
            <a:fontRef idx="minor">
              <a:schemeClr val="dk1"/>
            </a:fontRef>
          </p:style>
          <p:txBody>
            <a:bodyPr anchor="ctr"/>
            <a:lstStyle/>
            <a:p>
              <a:pPr algn="ctr" eaLnBrk="0" hangingPunct="0">
                <a:defRPr/>
              </a:pPr>
              <a:r>
                <a:rPr lang="en-US" sz="1400">
                  <a:solidFill>
                    <a:srgbClr val="000000"/>
                  </a:solidFill>
                  <a:latin typeface="Arial Narrow" pitchFamily="34" charset="0"/>
                </a:rPr>
                <a:t>Input Arbiter</a:t>
              </a:r>
            </a:p>
          </p:txBody>
        </p:sp>
        <p:sp>
          <p:nvSpPr>
            <p:cNvPr id="71" name="Flowchart: Process 70"/>
            <p:cNvSpPr/>
            <p:nvPr/>
          </p:nvSpPr>
          <p:spPr>
            <a:xfrm>
              <a:off x="5791200" y="2743200"/>
              <a:ext cx="1752600" cy="457200"/>
            </a:xfrm>
            <a:prstGeom prst="flowChartProcess">
              <a:avLst/>
            </a:prstGeom>
            <a:solidFill>
              <a:srgbClr val="E4E4F8"/>
            </a:solidFill>
          </p:spPr>
          <p:style>
            <a:lnRef idx="1">
              <a:schemeClr val="accent4"/>
            </a:lnRef>
            <a:fillRef idx="2">
              <a:schemeClr val="accent4"/>
            </a:fillRef>
            <a:effectRef idx="1">
              <a:schemeClr val="accent4"/>
            </a:effectRef>
            <a:fontRef idx="minor">
              <a:schemeClr val="dk1"/>
            </a:fontRef>
          </p:style>
          <p:txBody>
            <a:bodyPr anchor="ctr"/>
            <a:lstStyle/>
            <a:p>
              <a:pPr algn="ctr" eaLnBrk="0" hangingPunct="0">
                <a:defRPr/>
              </a:pPr>
              <a:r>
                <a:rPr lang="en-US" sz="1400">
                  <a:solidFill>
                    <a:srgbClr val="000000"/>
                  </a:solidFill>
                  <a:latin typeface="Arial Narrow" pitchFamily="34" charset="0"/>
                </a:rPr>
                <a:t>Output Port Lookup</a:t>
              </a:r>
            </a:p>
          </p:txBody>
        </p:sp>
        <p:sp>
          <p:nvSpPr>
            <p:cNvPr id="72" name="Flowchart: Process 71"/>
            <p:cNvSpPr/>
            <p:nvPr/>
          </p:nvSpPr>
          <p:spPr bwMode="auto">
            <a:xfrm>
              <a:off x="3962400" y="4953000"/>
              <a:ext cx="533400" cy="914400"/>
            </a:xfrm>
            <a:prstGeom prst="flowChartProcess">
              <a:avLst/>
            </a:prstGeom>
            <a:solidFill>
              <a:srgbClr val="E4E4F8"/>
            </a:solidFill>
          </p:spPr>
          <p:style>
            <a:lnRef idx="1">
              <a:schemeClr val="accent4"/>
            </a:lnRef>
            <a:fillRef idx="2">
              <a:schemeClr val="accent4"/>
            </a:fillRef>
            <a:effectRef idx="1">
              <a:schemeClr val="accent4"/>
            </a:effectRef>
            <a:fontRef idx="minor">
              <a:schemeClr val="dk1"/>
            </a:fontRef>
          </p:style>
          <p:txBody>
            <a:bodyPr anchor="ctr"/>
            <a:lstStyle/>
            <a:p>
              <a:pPr algn="ctr" eaLnBrk="0" hangingPunct="0">
                <a:defRPr/>
              </a:pPr>
              <a:endParaRPr lang="en-US" sz="1400">
                <a:solidFill>
                  <a:srgbClr val="000000"/>
                </a:solidFill>
                <a:latin typeface="Arial Narrow" pitchFamily="34" charset="0"/>
              </a:endParaRPr>
            </a:p>
            <a:p>
              <a:pPr algn="ctr" eaLnBrk="0" hangingPunct="0">
                <a:defRPr/>
              </a:pPr>
              <a:endParaRPr lang="en-US" sz="1400">
                <a:solidFill>
                  <a:srgbClr val="000000"/>
                </a:solidFill>
                <a:latin typeface="Arial Narrow" pitchFamily="34" charset="0"/>
              </a:endParaRPr>
            </a:p>
            <a:p>
              <a:pPr algn="ctr" eaLnBrk="0" hangingPunct="0">
                <a:defRPr/>
              </a:pPr>
              <a:r>
                <a:rPr lang="en-US" sz="1400">
                  <a:solidFill>
                    <a:srgbClr val="000000"/>
                  </a:solidFill>
                  <a:latin typeface="Arial Narrow" pitchFamily="34" charset="0"/>
                </a:rPr>
                <a:t>MAC</a:t>
              </a:r>
            </a:p>
            <a:p>
              <a:pPr algn="ctr" eaLnBrk="0" hangingPunct="0">
                <a:defRPr/>
              </a:pPr>
              <a:r>
                <a:rPr lang="en-US" sz="1400">
                  <a:solidFill>
                    <a:srgbClr val="000000"/>
                  </a:solidFill>
                  <a:latin typeface="Arial Narrow" pitchFamily="34" charset="0"/>
                </a:rPr>
                <a:t>TxQ</a:t>
              </a:r>
            </a:p>
          </p:txBody>
        </p:sp>
        <p:grpSp>
          <p:nvGrpSpPr>
            <p:cNvPr id="11" name="Group 7"/>
            <p:cNvGrpSpPr>
              <a:grpSpLocks/>
            </p:cNvGrpSpPr>
            <p:nvPr/>
          </p:nvGrpSpPr>
          <p:grpSpPr bwMode="auto">
            <a:xfrm>
              <a:off x="4114797" y="4953000"/>
              <a:ext cx="266700" cy="381000"/>
              <a:chOff x="6324613" y="4140193"/>
              <a:chExt cx="1066812" cy="508000"/>
            </a:xfrm>
          </p:grpSpPr>
          <p:sp>
            <p:nvSpPr>
              <p:cNvPr id="169" name="Rectangle 168"/>
              <p:cNvSpPr/>
              <p:nvPr/>
            </p:nvSpPr>
            <p:spPr>
              <a:xfrm>
                <a:off x="6324625" y="4343393"/>
                <a:ext cx="1066812" cy="152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cxnSp>
            <p:nvCxnSpPr>
              <p:cNvPr id="170" name="Straight Connector 169"/>
              <p:cNvCxnSpPr/>
              <p:nvPr/>
            </p:nvCxnSpPr>
            <p:spPr>
              <a:xfrm rot="5400000" flipH="1" flipV="1">
                <a:off x="6190214" y="4274602"/>
                <a:ext cx="268817" cy="0"/>
              </a:xfrm>
              <a:prstGeom prst="line">
                <a:avLst/>
              </a:prstGeom>
              <a:ln/>
            </p:spPr>
            <p:style>
              <a:lnRef idx="1">
                <a:schemeClr val="accent2"/>
              </a:lnRef>
              <a:fillRef idx="2">
                <a:schemeClr val="accent2"/>
              </a:fillRef>
              <a:effectRef idx="1">
                <a:schemeClr val="accent2"/>
              </a:effectRef>
              <a:fontRef idx="minor">
                <a:schemeClr val="dk1"/>
              </a:fontRef>
            </p:style>
          </p:cxnSp>
          <p:cxnSp>
            <p:nvCxnSpPr>
              <p:cNvPr id="171" name="Straight Connector 170"/>
              <p:cNvCxnSpPr/>
              <p:nvPr/>
            </p:nvCxnSpPr>
            <p:spPr>
              <a:xfrm rot="5400000" flipH="1" flipV="1">
                <a:off x="7295126" y="4236502"/>
                <a:ext cx="192617" cy="0"/>
              </a:xfrm>
              <a:prstGeom prst="line">
                <a:avLst/>
              </a:prstGeom>
              <a:ln/>
            </p:spPr>
            <p:style>
              <a:lnRef idx="1">
                <a:schemeClr val="accent2"/>
              </a:lnRef>
              <a:fillRef idx="2">
                <a:schemeClr val="accent2"/>
              </a:fillRef>
              <a:effectRef idx="1">
                <a:schemeClr val="accent2"/>
              </a:effectRef>
              <a:fontRef idx="minor">
                <a:schemeClr val="dk1"/>
              </a:fontRef>
            </p:style>
          </p:cxnSp>
          <p:sp>
            <p:nvSpPr>
              <p:cNvPr id="172" name="Rectangle 171"/>
              <p:cNvSpPr/>
              <p:nvPr/>
            </p:nvSpPr>
            <p:spPr>
              <a:xfrm>
                <a:off x="6324625" y="4495793"/>
                <a:ext cx="1066812" cy="152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grpSp>
        <p:sp>
          <p:nvSpPr>
            <p:cNvPr id="74" name="Flowchart: Process 73"/>
            <p:cNvSpPr/>
            <p:nvPr/>
          </p:nvSpPr>
          <p:spPr bwMode="auto">
            <a:xfrm>
              <a:off x="4572000" y="4953000"/>
              <a:ext cx="533400" cy="914400"/>
            </a:xfrm>
            <a:prstGeom prst="flowChartProcess">
              <a:avLst/>
            </a:prstGeom>
            <a:solidFill>
              <a:srgbClr val="E4E4F8"/>
            </a:solidFill>
          </p:spPr>
          <p:style>
            <a:lnRef idx="1">
              <a:schemeClr val="accent4"/>
            </a:lnRef>
            <a:fillRef idx="2">
              <a:schemeClr val="accent4"/>
            </a:fillRef>
            <a:effectRef idx="1">
              <a:schemeClr val="accent4"/>
            </a:effectRef>
            <a:fontRef idx="minor">
              <a:schemeClr val="dk1"/>
            </a:fontRef>
          </p:style>
          <p:txBody>
            <a:bodyPr anchor="ctr"/>
            <a:lstStyle/>
            <a:p>
              <a:pPr algn="ctr" eaLnBrk="0" hangingPunct="0">
                <a:defRPr/>
              </a:pPr>
              <a:endParaRPr lang="en-US" sz="1400">
                <a:solidFill>
                  <a:srgbClr val="000000"/>
                </a:solidFill>
                <a:latin typeface="Arial Narrow" pitchFamily="34" charset="0"/>
              </a:endParaRPr>
            </a:p>
            <a:p>
              <a:pPr algn="ctr" eaLnBrk="0" hangingPunct="0">
                <a:defRPr/>
              </a:pPr>
              <a:endParaRPr lang="en-US" sz="1400">
                <a:solidFill>
                  <a:srgbClr val="000000"/>
                </a:solidFill>
                <a:latin typeface="Arial Narrow" pitchFamily="34" charset="0"/>
              </a:endParaRPr>
            </a:p>
            <a:p>
              <a:pPr algn="ctr" eaLnBrk="0" hangingPunct="0">
                <a:defRPr/>
              </a:pPr>
              <a:r>
                <a:rPr lang="en-US" sz="1400">
                  <a:solidFill>
                    <a:srgbClr val="000000"/>
                  </a:solidFill>
                  <a:latin typeface="Arial Narrow" pitchFamily="34" charset="0"/>
                </a:rPr>
                <a:t>CPU</a:t>
              </a:r>
            </a:p>
            <a:p>
              <a:pPr algn="ctr" eaLnBrk="0" hangingPunct="0">
                <a:defRPr/>
              </a:pPr>
              <a:r>
                <a:rPr lang="en-US" sz="1400">
                  <a:solidFill>
                    <a:srgbClr val="000000"/>
                  </a:solidFill>
                  <a:latin typeface="Arial Narrow" pitchFamily="34" charset="0"/>
                </a:rPr>
                <a:t>TxQ</a:t>
              </a:r>
            </a:p>
          </p:txBody>
        </p:sp>
        <p:grpSp>
          <p:nvGrpSpPr>
            <p:cNvPr id="12" name="Group 7"/>
            <p:cNvGrpSpPr>
              <a:grpSpLocks/>
            </p:cNvGrpSpPr>
            <p:nvPr/>
          </p:nvGrpSpPr>
          <p:grpSpPr bwMode="auto">
            <a:xfrm>
              <a:off x="4724397" y="4953000"/>
              <a:ext cx="266700" cy="381000"/>
              <a:chOff x="6324613" y="4140193"/>
              <a:chExt cx="1066812" cy="508000"/>
            </a:xfrm>
          </p:grpSpPr>
          <p:sp>
            <p:nvSpPr>
              <p:cNvPr id="165" name="Rectangle 164"/>
              <p:cNvSpPr/>
              <p:nvPr/>
            </p:nvSpPr>
            <p:spPr>
              <a:xfrm>
                <a:off x="6324625" y="4343393"/>
                <a:ext cx="1066812" cy="152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cxnSp>
            <p:nvCxnSpPr>
              <p:cNvPr id="166" name="Straight Connector 165"/>
              <p:cNvCxnSpPr/>
              <p:nvPr/>
            </p:nvCxnSpPr>
            <p:spPr>
              <a:xfrm rot="5400000" flipH="1" flipV="1">
                <a:off x="6190214" y="4274602"/>
                <a:ext cx="268817" cy="0"/>
              </a:xfrm>
              <a:prstGeom prst="line">
                <a:avLst/>
              </a:prstGeom>
              <a:ln/>
            </p:spPr>
            <p:style>
              <a:lnRef idx="1">
                <a:schemeClr val="accent2"/>
              </a:lnRef>
              <a:fillRef idx="2">
                <a:schemeClr val="accent2"/>
              </a:fillRef>
              <a:effectRef idx="1">
                <a:schemeClr val="accent2"/>
              </a:effectRef>
              <a:fontRef idx="minor">
                <a:schemeClr val="dk1"/>
              </a:fontRef>
            </p:style>
          </p:cxnSp>
          <p:cxnSp>
            <p:nvCxnSpPr>
              <p:cNvPr id="167" name="Straight Connector 166"/>
              <p:cNvCxnSpPr/>
              <p:nvPr/>
            </p:nvCxnSpPr>
            <p:spPr>
              <a:xfrm rot="5400000" flipH="1" flipV="1">
                <a:off x="7295126" y="4236502"/>
                <a:ext cx="192617" cy="0"/>
              </a:xfrm>
              <a:prstGeom prst="line">
                <a:avLst/>
              </a:prstGeom>
              <a:ln/>
            </p:spPr>
            <p:style>
              <a:lnRef idx="1">
                <a:schemeClr val="accent2"/>
              </a:lnRef>
              <a:fillRef idx="2">
                <a:schemeClr val="accent2"/>
              </a:fillRef>
              <a:effectRef idx="1">
                <a:schemeClr val="accent2"/>
              </a:effectRef>
              <a:fontRef idx="minor">
                <a:schemeClr val="dk1"/>
              </a:fontRef>
            </p:style>
          </p:cxnSp>
          <p:sp>
            <p:nvSpPr>
              <p:cNvPr id="168" name="Rectangle 167"/>
              <p:cNvSpPr/>
              <p:nvPr/>
            </p:nvSpPr>
            <p:spPr>
              <a:xfrm>
                <a:off x="6324625" y="4495793"/>
                <a:ext cx="1066812" cy="152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grpSp>
        <p:sp>
          <p:nvSpPr>
            <p:cNvPr id="76" name="Flowchart: Process 75"/>
            <p:cNvSpPr/>
            <p:nvPr/>
          </p:nvSpPr>
          <p:spPr bwMode="auto">
            <a:xfrm>
              <a:off x="5334000" y="5638800"/>
              <a:ext cx="533400" cy="914400"/>
            </a:xfrm>
            <a:prstGeom prst="flowChartProcess">
              <a:avLst/>
            </a:prstGeom>
            <a:solidFill>
              <a:srgbClr val="E4E4F8"/>
            </a:solidFill>
          </p:spPr>
          <p:style>
            <a:lnRef idx="1">
              <a:schemeClr val="accent4"/>
            </a:lnRef>
            <a:fillRef idx="2">
              <a:schemeClr val="accent4"/>
            </a:fillRef>
            <a:effectRef idx="1">
              <a:schemeClr val="accent4"/>
            </a:effectRef>
            <a:fontRef idx="minor">
              <a:schemeClr val="dk1"/>
            </a:fontRef>
          </p:style>
          <p:txBody>
            <a:bodyPr anchor="ctr"/>
            <a:lstStyle/>
            <a:p>
              <a:pPr algn="ctr" eaLnBrk="0" hangingPunct="0">
                <a:defRPr/>
              </a:pPr>
              <a:endParaRPr lang="en-US" sz="1400">
                <a:solidFill>
                  <a:srgbClr val="000000"/>
                </a:solidFill>
                <a:latin typeface="Arial Narrow" pitchFamily="34" charset="0"/>
              </a:endParaRPr>
            </a:p>
            <a:p>
              <a:pPr algn="ctr" eaLnBrk="0" hangingPunct="0">
                <a:defRPr/>
              </a:pPr>
              <a:endParaRPr lang="en-US" sz="1400">
                <a:solidFill>
                  <a:srgbClr val="000000"/>
                </a:solidFill>
                <a:latin typeface="Arial Narrow" pitchFamily="34" charset="0"/>
              </a:endParaRPr>
            </a:p>
            <a:p>
              <a:pPr algn="ctr" eaLnBrk="0" hangingPunct="0">
                <a:defRPr/>
              </a:pPr>
              <a:r>
                <a:rPr lang="en-US" sz="1400">
                  <a:solidFill>
                    <a:srgbClr val="000000"/>
                  </a:solidFill>
                  <a:latin typeface="Arial Narrow" pitchFamily="34" charset="0"/>
                </a:rPr>
                <a:t>MAC</a:t>
              </a:r>
            </a:p>
            <a:p>
              <a:pPr algn="ctr" eaLnBrk="0" hangingPunct="0">
                <a:defRPr/>
              </a:pPr>
              <a:r>
                <a:rPr lang="en-US" sz="1400">
                  <a:solidFill>
                    <a:srgbClr val="000000"/>
                  </a:solidFill>
                  <a:latin typeface="Arial Narrow" pitchFamily="34" charset="0"/>
                </a:rPr>
                <a:t>TxQ</a:t>
              </a:r>
            </a:p>
          </p:txBody>
        </p:sp>
        <p:grpSp>
          <p:nvGrpSpPr>
            <p:cNvPr id="13" name="Group 7"/>
            <p:cNvGrpSpPr>
              <a:grpSpLocks/>
            </p:cNvGrpSpPr>
            <p:nvPr/>
          </p:nvGrpSpPr>
          <p:grpSpPr bwMode="auto">
            <a:xfrm>
              <a:off x="5486397" y="5638800"/>
              <a:ext cx="266700" cy="381000"/>
              <a:chOff x="6324613" y="4140193"/>
              <a:chExt cx="1066812" cy="508000"/>
            </a:xfrm>
          </p:grpSpPr>
          <p:sp>
            <p:nvSpPr>
              <p:cNvPr id="161" name="Rectangle 160"/>
              <p:cNvSpPr/>
              <p:nvPr/>
            </p:nvSpPr>
            <p:spPr>
              <a:xfrm>
                <a:off x="6324625" y="4343393"/>
                <a:ext cx="1066812" cy="152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cxnSp>
            <p:nvCxnSpPr>
              <p:cNvPr id="162" name="Straight Connector 161"/>
              <p:cNvCxnSpPr/>
              <p:nvPr/>
            </p:nvCxnSpPr>
            <p:spPr>
              <a:xfrm rot="5400000" flipH="1" flipV="1">
                <a:off x="6190214" y="4274602"/>
                <a:ext cx="268817" cy="0"/>
              </a:xfrm>
              <a:prstGeom prst="line">
                <a:avLst/>
              </a:prstGeom>
              <a:ln/>
            </p:spPr>
            <p:style>
              <a:lnRef idx="1">
                <a:schemeClr val="accent2"/>
              </a:lnRef>
              <a:fillRef idx="2">
                <a:schemeClr val="accent2"/>
              </a:fillRef>
              <a:effectRef idx="1">
                <a:schemeClr val="accent2"/>
              </a:effectRef>
              <a:fontRef idx="minor">
                <a:schemeClr val="dk1"/>
              </a:fontRef>
            </p:style>
          </p:cxnSp>
          <p:cxnSp>
            <p:nvCxnSpPr>
              <p:cNvPr id="163" name="Straight Connector 162"/>
              <p:cNvCxnSpPr/>
              <p:nvPr/>
            </p:nvCxnSpPr>
            <p:spPr>
              <a:xfrm rot="5400000" flipH="1" flipV="1">
                <a:off x="7295126" y="4236502"/>
                <a:ext cx="192617" cy="0"/>
              </a:xfrm>
              <a:prstGeom prst="line">
                <a:avLst/>
              </a:prstGeom>
              <a:ln/>
            </p:spPr>
            <p:style>
              <a:lnRef idx="1">
                <a:schemeClr val="accent2"/>
              </a:lnRef>
              <a:fillRef idx="2">
                <a:schemeClr val="accent2"/>
              </a:fillRef>
              <a:effectRef idx="1">
                <a:schemeClr val="accent2"/>
              </a:effectRef>
              <a:fontRef idx="minor">
                <a:schemeClr val="dk1"/>
              </a:fontRef>
            </p:style>
          </p:cxnSp>
          <p:sp>
            <p:nvSpPr>
              <p:cNvPr id="164" name="Rectangle 163"/>
              <p:cNvSpPr/>
              <p:nvPr/>
            </p:nvSpPr>
            <p:spPr>
              <a:xfrm>
                <a:off x="6324625" y="4495793"/>
                <a:ext cx="1066812" cy="152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grpSp>
        <p:sp>
          <p:nvSpPr>
            <p:cNvPr id="78" name="Flowchart: Process 77"/>
            <p:cNvSpPr/>
            <p:nvPr/>
          </p:nvSpPr>
          <p:spPr bwMode="auto">
            <a:xfrm>
              <a:off x="6096000" y="4953000"/>
              <a:ext cx="533400" cy="914400"/>
            </a:xfrm>
            <a:prstGeom prst="flowChartProcess">
              <a:avLst/>
            </a:prstGeom>
            <a:solidFill>
              <a:srgbClr val="E4E4F8"/>
            </a:solidFill>
          </p:spPr>
          <p:style>
            <a:lnRef idx="1">
              <a:schemeClr val="accent4"/>
            </a:lnRef>
            <a:fillRef idx="2">
              <a:schemeClr val="accent4"/>
            </a:fillRef>
            <a:effectRef idx="1">
              <a:schemeClr val="accent4"/>
            </a:effectRef>
            <a:fontRef idx="minor">
              <a:schemeClr val="dk1"/>
            </a:fontRef>
          </p:style>
          <p:txBody>
            <a:bodyPr anchor="ctr"/>
            <a:lstStyle/>
            <a:p>
              <a:pPr algn="ctr" eaLnBrk="0" hangingPunct="0">
                <a:defRPr/>
              </a:pPr>
              <a:endParaRPr lang="en-US" sz="1400">
                <a:solidFill>
                  <a:srgbClr val="000000"/>
                </a:solidFill>
                <a:latin typeface="Arial Narrow" pitchFamily="34" charset="0"/>
              </a:endParaRPr>
            </a:p>
            <a:p>
              <a:pPr algn="ctr" eaLnBrk="0" hangingPunct="0">
                <a:defRPr/>
              </a:pPr>
              <a:endParaRPr lang="en-US" sz="1400">
                <a:solidFill>
                  <a:srgbClr val="000000"/>
                </a:solidFill>
                <a:latin typeface="Arial Narrow" pitchFamily="34" charset="0"/>
              </a:endParaRPr>
            </a:p>
            <a:p>
              <a:pPr algn="ctr" eaLnBrk="0" hangingPunct="0">
                <a:defRPr/>
              </a:pPr>
              <a:r>
                <a:rPr lang="en-US" sz="1400">
                  <a:solidFill>
                    <a:srgbClr val="000000"/>
                  </a:solidFill>
                  <a:latin typeface="Arial Narrow" pitchFamily="34" charset="0"/>
                </a:rPr>
                <a:t>CPU</a:t>
              </a:r>
            </a:p>
            <a:p>
              <a:pPr algn="ctr" eaLnBrk="0" hangingPunct="0">
                <a:defRPr/>
              </a:pPr>
              <a:r>
                <a:rPr lang="en-US" sz="1400">
                  <a:solidFill>
                    <a:srgbClr val="000000"/>
                  </a:solidFill>
                  <a:latin typeface="Arial Narrow" pitchFamily="34" charset="0"/>
                </a:rPr>
                <a:t>TxQ</a:t>
              </a:r>
            </a:p>
          </p:txBody>
        </p:sp>
        <p:grpSp>
          <p:nvGrpSpPr>
            <p:cNvPr id="14" name="Group 7"/>
            <p:cNvGrpSpPr>
              <a:grpSpLocks/>
            </p:cNvGrpSpPr>
            <p:nvPr/>
          </p:nvGrpSpPr>
          <p:grpSpPr bwMode="auto">
            <a:xfrm>
              <a:off x="6248397" y="4953000"/>
              <a:ext cx="266700" cy="381000"/>
              <a:chOff x="6324613" y="4140193"/>
              <a:chExt cx="1066812" cy="508000"/>
            </a:xfrm>
          </p:grpSpPr>
          <p:sp>
            <p:nvSpPr>
              <p:cNvPr id="157" name="Rectangle 156"/>
              <p:cNvSpPr/>
              <p:nvPr/>
            </p:nvSpPr>
            <p:spPr>
              <a:xfrm>
                <a:off x="6324625" y="4343393"/>
                <a:ext cx="1066812" cy="152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cxnSp>
            <p:nvCxnSpPr>
              <p:cNvPr id="158" name="Straight Connector 157"/>
              <p:cNvCxnSpPr/>
              <p:nvPr/>
            </p:nvCxnSpPr>
            <p:spPr>
              <a:xfrm rot="5400000" flipH="1" flipV="1">
                <a:off x="6190214" y="4274602"/>
                <a:ext cx="268817" cy="0"/>
              </a:xfrm>
              <a:prstGeom prst="line">
                <a:avLst/>
              </a:prstGeom>
              <a:ln/>
            </p:spPr>
            <p:style>
              <a:lnRef idx="1">
                <a:schemeClr val="accent2"/>
              </a:lnRef>
              <a:fillRef idx="2">
                <a:schemeClr val="accent2"/>
              </a:fillRef>
              <a:effectRef idx="1">
                <a:schemeClr val="accent2"/>
              </a:effectRef>
              <a:fontRef idx="minor">
                <a:schemeClr val="dk1"/>
              </a:fontRef>
            </p:style>
          </p:cxnSp>
          <p:cxnSp>
            <p:nvCxnSpPr>
              <p:cNvPr id="159" name="Straight Connector 158"/>
              <p:cNvCxnSpPr/>
              <p:nvPr/>
            </p:nvCxnSpPr>
            <p:spPr>
              <a:xfrm rot="5400000" flipH="1" flipV="1">
                <a:off x="7295126" y="4236502"/>
                <a:ext cx="192617" cy="0"/>
              </a:xfrm>
              <a:prstGeom prst="line">
                <a:avLst/>
              </a:prstGeom>
              <a:ln/>
            </p:spPr>
            <p:style>
              <a:lnRef idx="1">
                <a:schemeClr val="accent2"/>
              </a:lnRef>
              <a:fillRef idx="2">
                <a:schemeClr val="accent2"/>
              </a:fillRef>
              <a:effectRef idx="1">
                <a:schemeClr val="accent2"/>
              </a:effectRef>
              <a:fontRef idx="minor">
                <a:schemeClr val="dk1"/>
              </a:fontRef>
            </p:style>
          </p:cxnSp>
          <p:sp>
            <p:nvSpPr>
              <p:cNvPr id="160" name="Rectangle 159"/>
              <p:cNvSpPr/>
              <p:nvPr/>
            </p:nvSpPr>
            <p:spPr>
              <a:xfrm>
                <a:off x="6324625" y="4495793"/>
                <a:ext cx="1066812" cy="152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grpSp>
        <p:sp>
          <p:nvSpPr>
            <p:cNvPr id="80" name="Flowchart: Process 79"/>
            <p:cNvSpPr/>
            <p:nvPr/>
          </p:nvSpPr>
          <p:spPr bwMode="auto">
            <a:xfrm>
              <a:off x="6705600" y="4953000"/>
              <a:ext cx="533400" cy="914400"/>
            </a:xfrm>
            <a:prstGeom prst="flowChartProcess">
              <a:avLst/>
            </a:prstGeom>
            <a:solidFill>
              <a:srgbClr val="E4E4F8"/>
            </a:solidFill>
          </p:spPr>
          <p:style>
            <a:lnRef idx="1">
              <a:schemeClr val="accent4"/>
            </a:lnRef>
            <a:fillRef idx="2">
              <a:schemeClr val="accent4"/>
            </a:fillRef>
            <a:effectRef idx="1">
              <a:schemeClr val="accent4"/>
            </a:effectRef>
            <a:fontRef idx="minor">
              <a:schemeClr val="dk1"/>
            </a:fontRef>
          </p:style>
          <p:txBody>
            <a:bodyPr anchor="ctr"/>
            <a:lstStyle/>
            <a:p>
              <a:pPr algn="ctr" eaLnBrk="0" hangingPunct="0">
                <a:defRPr/>
              </a:pPr>
              <a:endParaRPr lang="en-US" sz="1400">
                <a:solidFill>
                  <a:srgbClr val="000000"/>
                </a:solidFill>
                <a:latin typeface="Arial Narrow" pitchFamily="34" charset="0"/>
              </a:endParaRPr>
            </a:p>
            <a:p>
              <a:pPr algn="ctr" eaLnBrk="0" hangingPunct="0">
                <a:defRPr/>
              </a:pPr>
              <a:endParaRPr lang="en-US" sz="1400">
                <a:solidFill>
                  <a:srgbClr val="000000"/>
                </a:solidFill>
                <a:latin typeface="Arial Narrow" pitchFamily="34" charset="0"/>
              </a:endParaRPr>
            </a:p>
            <a:p>
              <a:pPr algn="ctr" eaLnBrk="0" hangingPunct="0">
                <a:defRPr/>
              </a:pPr>
              <a:r>
                <a:rPr lang="en-US" sz="1400">
                  <a:solidFill>
                    <a:srgbClr val="000000"/>
                  </a:solidFill>
                  <a:latin typeface="Arial Narrow" pitchFamily="34" charset="0"/>
                </a:rPr>
                <a:t>MAC</a:t>
              </a:r>
            </a:p>
            <a:p>
              <a:pPr algn="ctr" eaLnBrk="0" hangingPunct="0">
                <a:defRPr/>
              </a:pPr>
              <a:r>
                <a:rPr lang="en-US" sz="1400">
                  <a:solidFill>
                    <a:srgbClr val="000000"/>
                  </a:solidFill>
                  <a:latin typeface="Arial Narrow" pitchFamily="34" charset="0"/>
                </a:rPr>
                <a:t>TxQ</a:t>
              </a:r>
            </a:p>
          </p:txBody>
        </p:sp>
        <p:grpSp>
          <p:nvGrpSpPr>
            <p:cNvPr id="15" name="Group 7"/>
            <p:cNvGrpSpPr>
              <a:grpSpLocks/>
            </p:cNvGrpSpPr>
            <p:nvPr/>
          </p:nvGrpSpPr>
          <p:grpSpPr bwMode="auto">
            <a:xfrm>
              <a:off x="6857997" y="4953000"/>
              <a:ext cx="266700" cy="381000"/>
              <a:chOff x="6324613" y="4140193"/>
              <a:chExt cx="1066812" cy="508000"/>
            </a:xfrm>
          </p:grpSpPr>
          <p:sp>
            <p:nvSpPr>
              <p:cNvPr id="153" name="Rectangle 152"/>
              <p:cNvSpPr/>
              <p:nvPr/>
            </p:nvSpPr>
            <p:spPr>
              <a:xfrm>
                <a:off x="6324625" y="4343393"/>
                <a:ext cx="1066812" cy="152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cxnSp>
            <p:nvCxnSpPr>
              <p:cNvPr id="154" name="Straight Connector 153"/>
              <p:cNvCxnSpPr/>
              <p:nvPr/>
            </p:nvCxnSpPr>
            <p:spPr>
              <a:xfrm rot="5400000" flipH="1" flipV="1">
                <a:off x="6190214" y="4274602"/>
                <a:ext cx="268817" cy="0"/>
              </a:xfrm>
              <a:prstGeom prst="line">
                <a:avLst/>
              </a:prstGeom>
              <a:ln/>
            </p:spPr>
            <p:style>
              <a:lnRef idx="1">
                <a:schemeClr val="accent2"/>
              </a:lnRef>
              <a:fillRef idx="2">
                <a:schemeClr val="accent2"/>
              </a:fillRef>
              <a:effectRef idx="1">
                <a:schemeClr val="accent2"/>
              </a:effectRef>
              <a:fontRef idx="minor">
                <a:schemeClr val="dk1"/>
              </a:fontRef>
            </p:style>
          </p:cxnSp>
          <p:cxnSp>
            <p:nvCxnSpPr>
              <p:cNvPr id="155" name="Straight Connector 154"/>
              <p:cNvCxnSpPr/>
              <p:nvPr/>
            </p:nvCxnSpPr>
            <p:spPr>
              <a:xfrm rot="5400000" flipH="1" flipV="1">
                <a:off x="7295126" y="4236502"/>
                <a:ext cx="192617" cy="0"/>
              </a:xfrm>
              <a:prstGeom prst="line">
                <a:avLst/>
              </a:prstGeom>
              <a:ln/>
            </p:spPr>
            <p:style>
              <a:lnRef idx="1">
                <a:schemeClr val="accent2"/>
              </a:lnRef>
              <a:fillRef idx="2">
                <a:schemeClr val="accent2"/>
              </a:fillRef>
              <a:effectRef idx="1">
                <a:schemeClr val="accent2"/>
              </a:effectRef>
              <a:fontRef idx="minor">
                <a:schemeClr val="dk1"/>
              </a:fontRef>
            </p:style>
          </p:cxnSp>
          <p:sp>
            <p:nvSpPr>
              <p:cNvPr id="156" name="Rectangle 155"/>
              <p:cNvSpPr/>
              <p:nvPr/>
            </p:nvSpPr>
            <p:spPr>
              <a:xfrm>
                <a:off x="6324625" y="4495793"/>
                <a:ext cx="1066812" cy="152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grpSp>
        <p:sp>
          <p:nvSpPr>
            <p:cNvPr id="82" name="Flowchart: Process 81"/>
            <p:cNvSpPr/>
            <p:nvPr/>
          </p:nvSpPr>
          <p:spPr bwMode="auto">
            <a:xfrm>
              <a:off x="7315200" y="4953000"/>
              <a:ext cx="533400" cy="914400"/>
            </a:xfrm>
            <a:prstGeom prst="flowChartProcess">
              <a:avLst/>
            </a:prstGeom>
            <a:solidFill>
              <a:srgbClr val="E4E4F8"/>
            </a:solidFill>
          </p:spPr>
          <p:style>
            <a:lnRef idx="1">
              <a:schemeClr val="accent4"/>
            </a:lnRef>
            <a:fillRef idx="2">
              <a:schemeClr val="accent4"/>
            </a:fillRef>
            <a:effectRef idx="1">
              <a:schemeClr val="accent4"/>
            </a:effectRef>
            <a:fontRef idx="minor">
              <a:schemeClr val="dk1"/>
            </a:fontRef>
          </p:style>
          <p:txBody>
            <a:bodyPr anchor="ctr"/>
            <a:lstStyle/>
            <a:p>
              <a:pPr algn="ctr" eaLnBrk="0" hangingPunct="0">
                <a:defRPr/>
              </a:pPr>
              <a:endParaRPr lang="en-US" sz="1400">
                <a:solidFill>
                  <a:srgbClr val="000000"/>
                </a:solidFill>
                <a:latin typeface="Arial Narrow" pitchFamily="34" charset="0"/>
              </a:endParaRPr>
            </a:p>
            <a:p>
              <a:pPr algn="ctr" eaLnBrk="0" hangingPunct="0">
                <a:defRPr/>
              </a:pPr>
              <a:endParaRPr lang="en-US" sz="1400">
                <a:solidFill>
                  <a:srgbClr val="000000"/>
                </a:solidFill>
                <a:latin typeface="Arial Narrow" pitchFamily="34" charset="0"/>
              </a:endParaRPr>
            </a:p>
            <a:p>
              <a:pPr algn="ctr" eaLnBrk="0" hangingPunct="0">
                <a:defRPr/>
              </a:pPr>
              <a:r>
                <a:rPr lang="en-US" sz="1400">
                  <a:solidFill>
                    <a:srgbClr val="000000"/>
                  </a:solidFill>
                  <a:latin typeface="Arial Narrow" pitchFamily="34" charset="0"/>
                </a:rPr>
                <a:t>CPU</a:t>
              </a:r>
            </a:p>
            <a:p>
              <a:pPr algn="ctr" eaLnBrk="0" hangingPunct="0">
                <a:defRPr/>
              </a:pPr>
              <a:r>
                <a:rPr lang="en-US" sz="1400">
                  <a:solidFill>
                    <a:srgbClr val="000000"/>
                  </a:solidFill>
                  <a:latin typeface="Arial Narrow" pitchFamily="34" charset="0"/>
                </a:rPr>
                <a:t>TxQ</a:t>
              </a:r>
            </a:p>
          </p:txBody>
        </p:sp>
        <p:grpSp>
          <p:nvGrpSpPr>
            <p:cNvPr id="16" name="Group 7"/>
            <p:cNvGrpSpPr>
              <a:grpSpLocks/>
            </p:cNvGrpSpPr>
            <p:nvPr/>
          </p:nvGrpSpPr>
          <p:grpSpPr bwMode="auto">
            <a:xfrm>
              <a:off x="7467597" y="4953000"/>
              <a:ext cx="266700" cy="381000"/>
              <a:chOff x="6324613" y="4140193"/>
              <a:chExt cx="1066812" cy="508000"/>
            </a:xfrm>
          </p:grpSpPr>
          <p:sp>
            <p:nvSpPr>
              <p:cNvPr id="149" name="Rectangle 148"/>
              <p:cNvSpPr/>
              <p:nvPr/>
            </p:nvSpPr>
            <p:spPr>
              <a:xfrm>
                <a:off x="6324625" y="4343393"/>
                <a:ext cx="1066812" cy="152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cxnSp>
            <p:nvCxnSpPr>
              <p:cNvPr id="150" name="Straight Connector 149"/>
              <p:cNvCxnSpPr/>
              <p:nvPr/>
            </p:nvCxnSpPr>
            <p:spPr>
              <a:xfrm rot="5400000" flipH="1" flipV="1">
                <a:off x="6190214" y="4274602"/>
                <a:ext cx="268817" cy="0"/>
              </a:xfrm>
              <a:prstGeom prst="line">
                <a:avLst/>
              </a:prstGeom>
              <a:ln/>
            </p:spPr>
            <p:style>
              <a:lnRef idx="1">
                <a:schemeClr val="accent2"/>
              </a:lnRef>
              <a:fillRef idx="2">
                <a:schemeClr val="accent2"/>
              </a:fillRef>
              <a:effectRef idx="1">
                <a:schemeClr val="accent2"/>
              </a:effectRef>
              <a:fontRef idx="minor">
                <a:schemeClr val="dk1"/>
              </a:fontRef>
            </p:style>
          </p:cxnSp>
          <p:cxnSp>
            <p:nvCxnSpPr>
              <p:cNvPr id="151" name="Straight Connector 150"/>
              <p:cNvCxnSpPr/>
              <p:nvPr/>
            </p:nvCxnSpPr>
            <p:spPr>
              <a:xfrm rot="5400000" flipH="1" flipV="1">
                <a:off x="7295126" y="4236502"/>
                <a:ext cx="192617" cy="0"/>
              </a:xfrm>
              <a:prstGeom prst="line">
                <a:avLst/>
              </a:prstGeom>
              <a:ln/>
            </p:spPr>
            <p:style>
              <a:lnRef idx="1">
                <a:schemeClr val="accent2"/>
              </a:lnRef>
              <a:fillRef idx="2">
                <a:schemeClr val="accent2"/>
              </a:fillRef>
              <a:effectRef idx="1">
                <a:schemeClr val="accent2"/>
              </a:effectRef>
              <a:fontRef idx="minor">
                <a:schemeClr val="dk1"/>
              </a:fontRef>
            </p:style>
          </p:cxnSp>
          <p:sp>
            <p:nvSpPr>
              <p:cNvPr id="152" name="Rectangle 151"/>
              <p:cNvSpPr/>
              <p:nvPr/>
            </p:nvSpPr>
            <p:spPr>
              <a:xfrm>
                <a:off x="6324625" y="4495793"/>
                <a:ext cx="1066812" cy="152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grpSp>
        <p:sp>
          <p:nvSpPr>
            <p:cNvPr id="84" name="Flowchart: Process 83"/>
            <p:cNvSpPr/>
            <p:nvPr/>
          </p:nvSpPr>
          <p:spPr bwMode="auto">
            <a:xfrm>
              <a:off x="7924800" y="4953000"/>
              <a:ext cx="533400" cy="914400"/>
            </a:xfrm>
            <a:prstGeom prst="flowChartProcess">
              <a:avLst/>
            </a:prstGeom>
            <a:solidFill>
              <a:srgbClr val="E4E4F8"/>
            </a:solidFill>
          </p:spPr>
          <p:style>
            <a:lnRef idx="1">
              <a:schemeClr val="accent4"/>
            </a:lnRef>
            <a:fillRef idx="2">
              <a:schemeClr val="accent4"/>
            </a:fillRef>
            <a:effectRef idx="1">
              <a:schemeClr val="accent4"/>
            </a:effectRef>
            <a:fontRef idx="minor">
              <a:schemeClr val="dk1"/>
            </a:fontRef>
          </p:style>
          <p:txBody>
            <a:bodyPr anchor="ctr"/>
            <a:lstStyle/>
            <a:p>
              <a:pPr algn="ctr" eaLnBrk="0" hangingPunct="0">
                <a:defRPr/>
              </a:pPr>
              <a:endParaRPr lang="en-US" sz="1400">
                <a:solidFill>
                  <a:srgbClr val="000000"/>
                </a:solidFill>
                <a:latin typeface="Arial Narrow" pitchFamily="34" charset="0"/>
              </a:endParaRPr>
            </a:p>
            <a:p>
              <a:pPr algn="ctr" eaLnBrk="0" hangingPunct="0">
                <a:defRPr/>
              </a:pPr>
              <a:endParaRPr lang="en-US" sz="1400">
                <a:solidFill>
                  <a:srgbClr val="000000"/>
                </a:solidFill>
                <a:latin typeface="Arial Narrow" pitchFamily="34" charset="0"/>
              </a:endParaRPr>
            </a:p>
            <a:p>
              <a:pPr algn="ctr" eaLnBrk="0" hangingPunct="0">
                <a:defRPr/>
              </a:pPr>
              <a:r>
                <a:rPr lang="en-US" sz="1400">
                  <a:solidFill>
                    <a:srgbClr val="000000"/>
                  </a:solidFill>
                  <a:latin typeface="Arial Narrow" pitchFamily="34" charset="0"/>
                </a:rPr>
                <a:t>MAC</a:t>
              </a:r>
            </a:p>
            <a:p>
              <a:pPr algn="ctr" eaLnBrk="0" hangingPunct="0">
                <a:defRPr/>
              </a:pPr>
              <a:r>
                <a:rPr lang="en-US" sz="1400">
                  <a:solidFill>
                    <a:srgbClr val="000000"/>
                  </a:solidFill>
                  <a:latin typeface="Arial Narrow" pitchFamily="34" charset="0"/>
                </a:rPr>
                <a:t>TxQ</a:t>
              </a:r>
            </a:p>
          </p:txBody>
        </p:sp>
        <p:grpSp>
          <p:nvGrpSpPr>
            <p:cNvPr id="17" name="Group 7"/>
            <p:cNvGrpSpPr>
              <a:grpSpLocks/>
            </p:cNvGrpSpPr>
            <p:nvPr/>
          </p:nvGrpSpPr>
          <p:grpSpPr bwMode="auto">
            <a:xfrm>
              <a:off x="8077197" y="4953000"/>
              <a:ext cx="266700" cy="381000"/>
              <a:chOff x="6324613" y="4140193"/>
              <a:chExt cx="1066812" cy="508000"/>
            </a:xfrm>
          </p:grpSpPr>
          <p:sp>
            <p:nvSpPr>
              <p:cNvPr id="145" name="Rectangle 144"/>
              <p:cNvSpPr/>
              <p:nvPr/>
            </p:nvSpPr>
            <p:spPr>
              <a:xfrm>
                <a:off x="6324625" y="4343393"/>
                <a:ext cx="1066812" cy="152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cxnSp>
            <p:nvCxnSpPr>
              <p:cNvPr id="146" name="Straight Connector 145"/>
              <p:cNvCxnSpPr/>
              <p:nvPr/>
            </p:nvCxnSpPr>
            <p:spPr>
              <a:xfrm rot="5400000" flipH="1" flipV="1">
                <a:off x="6190214" y="4274602"/>
                <a:ext cx="268817" cy="0"/>
              </a:xfrm>
              <a:prstGeom prst="line">
                <a:avLst/>
              </a:prstGeom>
              <a:ln/>
            </p:spPr>
            <p:style>
              <a:lnRef idx="1">
                <a:schemeClr val="accent2"/>
              </a:lnRef>
              <a:fillRef idx="2">
                <a:schemeClr val="accent2"/>
              </a:fillRef>
              <a:effectRef idx="1">
                <a:schemeClr val="accent2"/>
              </a:effectRef>
              <a:fontRef idx="minor">
                <a:schemeClr val="dk1"/>
              </a:fontRef>
            </p:style>
          </p:cxnSp>
          <p:cxnSp>
            <p:nvCxnSpPr>
              <p:cNvPr id="147" name="Straight Connector 146"/>
              <p:cNvCxnSpPr/>
              <p:nvPr/>
            </p:nvCxnSpPr>
            <p:spPr>
              <a:xfrm rot="5400000" flipH="1" flipV="1">
                <a:off x="7295126" y="4236502"/>
                <a:ext cx="192617" cy="0"/>
              </a:xfrm>
              <a:prstGeom prst="line">
                <a:avLst/>
              </a:prstGeom>
              <a:ln/>
            </p:spPr>
            <p:style>
              <a:lnRef idx="1">
                <a:schemeClr val="accent2"/>
              </a:lnRef>
              <a:fillRef idx="2">
                <a:schemeClr val="accent2"/>
              </a:fillRef>
              <a:effectRef idx="1">
                <a:schemeClr val="accent2"/>
              </a:effectRef>
              <a:fontRef idx="minor">
                <a:schemeClr val="dk1"/>
              </a:fontRef>
            </p:style>
          </p:cxnSp>
          <p:sp>
            <p:nvSpPr>
              <p:cNvPr id="148" name="Rectangle 147"/>
              <p:cNvSpPr/>
              <p:nvPr/>
            </p:nvSpPr>
            <p:spPr>
              <a:xfrm>
                <a:off x="6324625" y="4495793"/>
                <a:ext cx="1066812" cy="152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grpSp>
        <p:sp>
          <p:nvSpPr>
            <p:cNvPr id="86" name="Flowchart: Process 85"/>
            <p:cNvSpPr/>
            <p:nvPr/>
          </p:nvSpPr>
          <p:spPr bwMode="auto">
            <a:xfrm>
              <a:off x="8534400" y="4953000"/>
              <a:ext cx="533400" cy="914400"/>
            </a:xfrm>
            <a:prstGeom prst="flowChartProcess">
              <a:avLst/>
            </a:prstGeom>
            <a:solidFill>
              <a:srgbClr val="E4E4F8"/>
            </a:solidFill>
          </p:spPr>
          <p:style>
            <a:lnRef idx="1">
              <a:schemeClr val="accent4"/>
            </a:lnRef>
            <a:fillRef idx="2">
              <a:schemeClr val="accent4"/>
            </a:fillRef>
            <a:effectRef idx="1">
              <a:schemeClr val="accent4"/>
            </a:effectRef>
            <a:fontRef idx="minor">
              <a:schemeClr val="dk1"/>
            </a:fontRef>
          </p:style>
          <p:txBody>
            <a:bodyPr anchor="ctr"/>
            <a:lstStyle/>
            <a:p>
              <a:pPr algn="ctr" eaLnBrk="0" hangingPunct="0">
                <a:defRPr/>
              </a:pPr>
              <a:endParaRPr lang="en-US" sz="1400">
                <a:solidFill>
                  <a:srgbClr val="000000"/>
                </a:solidFill>
                <a:latin typeface="Arial Narrow" pitchFamily="34" charset="0"/>
              </a:endParaRPr>
            </a:p>
            <a:p>
              <a:pPr algn="ctr" eaLnBrk="0" hangingPunct="0">
                <a:defRPr/>
              </a:pPr>
              <a:endParaRPr lang="en-US" sz="1400">
                <a:solidFill>
                  <a:srgbClr val="000000"/>
                </a:solidFill>
                <a:latin typeface="Arial Narrow" pitchFamily="34" charset="0"/>
              </a:endParaRPr>
            </a:p>
            <a:p>
              <a:pPr algn="ctr" eaLnBrk="0" hangingPunct="0">
                <a:defRPr/>
              </a:pPr>
              <a:r>
                <a:rPr lang="en-US" sz="1400">
                  <a:solidFill>
                    <a:srgbClr val="000000"/>
                  </a:solidFill>
                  <a:latin typeface="Arial Narrow" pitchFamily="34" charset="0"/>
                </a:rPr>
                <a:t>CPU</a:t>
              </a:r>
            </a:p>
            <a:p>
              <a:pPr algn="ctr" eaLnBrk="0" hangingPunct="0">
                <a:defRPr/>
              </a:pPr>
              <a:r>
                <a:rPr lang="en-US" sz="1400">
                  <a:solidFill>
                    <a:srgbClr val="000000"/>
                  </a:solidFill>
                  <a:latin typeface="Arial Narrow" pitchFamily="34" charset="0"/>
                </a:rPr>
                <a:t>TxQ</a:t>
              </a:r>
            </a:p>
          </p:txBody>
        </p:sp>
        <p:grpSp>
          <p:nvGrpSpPr>
            <p:cNvPr id="18" name="Group 7"/>
            <p:cNvGrpSpPr>
              <a:grpSpLocks/>
            </p:cNvGrpSpPr>
            <p:nvPr/>
          </p:nvGrpSpPr>
          <p:grpSpPr bwMode="auto">
            <a:xfrm>
              <a:off x="8686797" y="4953000"/>
              <a:ext cx="266700" cy="381000"/>
              <a:chOff x="6324613" y="4140193"/>
              <a:chExt cx="1066812" cy="508000"/>
            </a:xfrm>
          </p:grpSpPr>
          <p:sp>
            <p:nvSpPr>
              <p:cNvPr id="141" name="Rectangle 140"/>
              <p:cNvSpPr/>
              <p:nvPr/>
            </p:nvSpPr>
            <p:spPr>
              <a:xfrm>
                <a:off x="6324625" y="4343393"/>
                <a:ext cx="1066812" cy="152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cxnSp>
            <p:nvCxnSpPr>
              <p:cNvPr id="142" name="Straight Connector 141"/>
              <p:cNvCxnSpPr/>
              <p:nvPr/>
            </p:nvCxnSpPr>
            <p:spPr>
              <a:xfrm rot="5400000" flipH="1" flipV="1">
                <a:off x="6190214" y="4274602"/>
                <a:ext cx="268817" cy="0"/>
              </a:xfrm>
              <a:prstGeom prst="line">
                <a:avLst/>
              </a:prstGeom>
              <a:ln/>
            </p:spPr>
            <p:style>
              <a:lnRef idx="1">
                <a:schemeClr val="accent2"/>
              </a:lnRef>
              <a:fillRef idx="2">
                <a:schemeClr val="accent2"/>
              </a:fillRef>
              <a:effectRef idx="1">
                <a:schemeClr val="accent2"/>
              </a:effectRef>
              <a:fontRef idx="minor">
                <a:schemeClr val="dk1"/>
              </a:fontRef>
            </p:style>
          </p:cxnSp>
          <p:cxnSp>
            <p:nvCxnSpPr>
              <p:cNvPr id="143" name="Straight Connector 142"/>
              <p:cNvCxnSpPr/>
              <p:nvPr/>
            </p:nvCxnSpPr>
            <p:spPr>
              <a:xfrm rot="5400000" flipH="1" flipV="1">
                <a:off x="7295126" y="4236502"/>
                <a:ext cx="192617" cy="0"/>
              </a:xfrm>
              <a:prstGeom prst="line">
                <a:avLst/>
              </a:prstGeom>
              <a:ln/>
            </p:spPr>
            <p:style>
              <a:lnRef idx="1">
                <a:schemeClr val="accent2"/>
              </a:lnRef>
              <a:fillRef idx="2">
                <a:schemeClr val="accent2"/>
              </a:fillRef>
              <a:effectRef idx="1">
                <a:schemeClr val="accent2"/>
              </a:effectRef>
              <a:fontRef idx="minor">
                <a:schemeClr val="dk1"/>
              </a:fontRef>
            </p:style>
          </p:cxnSp>
          <p:sp>
            <p:nvSpPr>
              <p:cNvPr id="144" name="Rectangle 143"/>
              <p:cNvSpPr/>
              <p:nvPr/>
            </p:nvSpPr>
            <p:spPr>
              <a:xfrm>
                <a:off x="6324625" y="4495793"/>
                <a:ext cx="1066812" cy="1524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grpSp>
        <p:cxnSp>
          <p:nvCxnSpPr>
            <p:cNvPr id="88" name="Straight Arrow Connector 87"/>
            <p:cNvCxnSpPr>
              <a:stCxn id="54" idx="2"/>
            </p:cNvCxnSpPr>
            <p:nvPr/>
          </p:nvCxnSpPr>
          <p:spPr>
            <a:xfrm rot="16200000" flipH="1">
              <a:off x="5048250" y="1314450"/>
              <a:ext cx="228600" cy="125730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89" name="Straight Arrow Connector 88"/>
            <p:cNvCxnSpPr>
              <a:stCxn id="56" idx="2"/>
            </p:cNvCxnSpPr>
            <p:nvPr/>
          </p:nvCxnSpPr>
          <p:spPr>
            <a:xfrm rot="16200000" flipH="1">
              <a:off x="5505450" y="1466850"/>
              <a:ext cx="228600" cy="95250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90" name="Straight Arrow Connector 89"/>
            <p:cNvCxnSpPr>
              <a:stCxn id="58" idx="2"/>
            </p:cNvCxnSpPr>
            <p:nvPr/>
          </p:nvCxnSpPr>
          <p:spPr>
            <a:xfrm rot="16200000" flipH="1">
              <a:off x="5924550" y="1657350"/>
              <a:ext cx="228600" cy="57150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91" name="Straight Arrow Connector 90"/>
            <p:cNvCxnSpPr>
              <a:stCxn id="60" idx="2"/>
            </p:cNvCxnSpPr>
            <p:nvPr/>
          </p:nvCxnSpPr>
          <p:spPr>
            <a:xfrm rot="16200000" flipH="1">
              <a:off x="6343650" y="1847850"/>
              <a:ext cx="228600" cy="19050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92" name="Straight Arrow Connector 91"/>
            <p:cNvCxnSpPr>
              <a:stCxn id="62" idx="2"/>
            </p:cNvCxnSpPr>
            <p:nvPr/>
          </p:nvCxnSpPr>
          <p:spPr>
            <a:xfrm rot="5400000">
              <a:off x="6762750" y="1847850"/>
              <a:ext cx="228600" cy="19050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93" name="Straight Arrow Connector 92"/>
            <p:cNvCxnSpPr>
              <a:stCxn id="64" idx="2"/>
            </p:cNvCxnSpPr>
            <p:nvPr/>
          </p:nvCxnSpPr>
          <p:spPr>
            <a:xfrm rot="5400000">
              <a:off x="7181850" y="1657350"/>
              <a:ext cx="228600" cy="57150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94" name="Straight Arrow Connector 93"/>
            <p:cNvCxnSpPr>
              <a:stCxn id="66" idx="2"/>
            </p:cNvCxnSpPr>
            <p:nvPr/>
          </p:nvCxnSpPr>
          <p:spPr>
            <a:xfrm rot="5400000">
              <a:off x="7600950" y="1466850"/>
              <a:ext cx="228600" cy="95250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95" name="Straight Arrow Connector 94"/>
            <p:cNvCxnSpPr>
              <a:stCxn id="68" idx="2"/>
            </p:cNvCxnSpPr>
            <p:nvPr/>
          </p:nvCxnSpPr>
          <p:spPr>
            <a:xfrm rot="5400000">
              <a:off x="8058150" y="1314450"/>
              <a:ext cx="228600" cy="125730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96" name="Straight Arrow Connector 95"/>
            <p:cNvCxnSpPr>
              <a:stCxn id="70" idx="2"/>
              <a:endCxn id="71" idx="0"/>
            </p:cNvCxnSpPr>
            <p:nvPr/>
          </p:nvCxnSpPr>
          <p:spPr>
            <a:xfrm rot="5400000">
              <a:off x="6553201" y="2628900"/>
              <a:ext cx="228600" cy="3175"/>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97" name="Straight Arrow Connector 96"/>
            <p:cNvCxnSpPr>
              <a:stCxn id="71" idx="2"/>
              <a:endCxn id="248" idx="0"/>
            </p:cNvCxnSpPr>
            <p:nvPr/>
          </p:nvCxnSpPr>
          <p:spPr>
            <a:xfrm rot="5400000">
              <a:off x="6553201" y="3314700"/>
              <a:ext cx="228600" cy="3175"/>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98" name="Straight Arrow Connector 97"/>
            <p:cNvCxnSpPr>
              <a:endCxn id="72" idx="0"/>
            </p:cNvCxnSpPr>
            <p:nvPr/>
          </p:nvCxnSpPr>
          <p:spPr>
            <a:xfrm rot="10800000" flipV="1">
              <a:off x="4229100" y="4724400"/>
              <a:ext cx="1562100" cy="22860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99" name="Straight Arrow Connector 98"/>
            <p:cNvCxnSpPr>
              <a:endCxn id="74" idx="0"/>
            </p:cNvCxnSpPr>
            <p:nvPr/>
          </p:nvCxnSpPr>
          <p:spPr>
            <a:xfrm rot="10800000" flipV="1">
              <a:off x="4838700" y="4724400"/>
              <a:ext cx="1181100" cy="22860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00" name="Straight Arrow Connector 99"/>
            <p:cNvCxnSpPr>
              <a:endCxn id="222" idx="0"/>
            </p:cNvCxnSpPr>
            <p:nvPr/>
          </p:nvCxnSpPr>
          <p:spPr>
            <a:xfrm rot="10800000" flipV="1">
              <a:off x="5600700" y="4724400"/>
              <a:ext cx="647700" cy="22860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01" name="Straight Arrow Connector 100"/>
            <p:cNvCxnSpPr>
              <a:endCxn id="78" idx="0"/>
            </p:cNvCxnSpPr>
            <p:nvPr/>
          </p:nvCxnSpPr>
          <p:spPr>
            <a:xfrm rot="5400000">
              <a:off x="6343650" y="4743450"/>
              <a:ext cx="228600" cy="19050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02" name="Straight Arrow Connector 101"/>
            <p:cNvCxnSpPr>
              <a:endCxn id="80" idx="0"/>
            </p:cNvCxnSpPr>
            <p:nvPr/>
          </p:nvCxnSpPr>
          <p:spPr>
            <a:xfrm rot="16200000" flipH="1">
              <a:off x="6762750" y="4743450"/>
              <a:ext cx="228600" cy="19050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03" name="Straight Arrow Connector 102"/>
            <p:cNvCxnSpPr>
              <a:endCxn id="82" idx="0"/>
            </p:cNvCxnSpPr>
            <p:nvPr/>
          </p:nvCxnSpPr>
          <p:spPr>
            <a:xfrm>
              <a:off x="7010400" y="4724400"/>
              <a:ext cx="571500" cy="22860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04" name="Straight Arrow Connector 103"/>
            <p:cNvCxnSpPr>
              <a:endCxn id="84" idx="0"/>
            </p:cNvCxnSpPr>
            <p:nvPr/>
          </p:nvCxnSpPr>
          <p:spPr>
            <a:xfrm>
              <a:off x="7315200" y="4724400"/>
              <a:ext cx="876300" cy="22860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05" name="Straight Arrow Connector 104"/>
            <p:cNvCxnSpPr>
              <a:endCxn id="86" idx="0"/>
            </p:cNvCxnSpPr>
            <p:nvPr/>
          </p:nvCxnSpPr>
          <p:spPr>
            <a:xfrm>
              <a:off x="7543800" y="4724400"/>
              <a:ext cx="1257300" cy="22860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grpSp>
          <p:nvGrpSpPr>
            <p:cNvPr id="19" name="Group 894"/>
            <p:cNvGrpSpPr>
              <a:grpSpLocks/>
            </p:cNvGrpSpPr>
            <p:nvPr/>
          </p:nvGrpSpPr>
          <p:grpSpPr bwMode="auto">
            <a:xfrm>
              <a:off x="5791200" y="4114800"/>
              <a:ext cx="1752600" cy="609600"/>
              <a:chOff x="5638800" y="4343400"/>
              <a:chExt cx="1752600" cy="685800"/>
            </a:xfrm>
          </p:grpSpPr>
          <p:sp>
            <p:nvSpPr>
              <p:cNvPr id="107" name="Flowchart: Process 106"/>
              <p:cNvSpPr/>
              <p:nvPr/>
            </p:nvSpPr>
            <p:spPr>
              <a:xfrm>
                <a:off x="5638800" y="4343400"/>
                <a:ext cx="1752600" cy="685800"/>
              </a:xfrm>
              <a:prstGeom prst="flowChartProcess">
                <a:avLst/>
              </a:prstGeom>
              <a:solidFill>
                <a:srgbClr val="E4E4F8"/>
              </a:solidFill>
            </p:spPr>
            <p:style>
              <a:lnRef idx="1">
                <a:schemeClr val="accent4"/>
              </a:lnRef>
              <a:fillRef idx="2">
                <a:schemeClr val="accent4"/>
              </a:fillRef>
              <a:effectRef idx="1">
                <a:schemeClr val="accent4"/>
              </a:effectRef>
              <a:fontRef idx="minor">
                <a:schemeClr val="dk1"/>
              </a:fontRef>
            </p:style>
            <p:txBody>
              <a:bodyPr anchor="ctr"/>
              <a:lstStyle/>
              <a:p>
                <a:pPr algn="ctr" eaLnBrk="0" hangingPunct="0">
                  <a:defRPr/>
                </a:pPr>
                <a:endParaRPr lang="en-US" sz="1400">
                  <a:solidFill>
                    <a:srgbClr val="000000"/>
                  </a:solidFill>
                  <a:latin typeface="Arial Narrow" pitchFamily="34" charset="0"/>
                </a:endParaRPr>
              </a:p>
              <a:p>
                <a:pPr algn="ctr" eaLnBrk="0" hangingPunct="0">
                  <a:defRPr/>
                </a:pPr>
                <a:endParaRPr lang="en-US" sz="1400">
                  <a:solidFill>
                    <a:srgbClr val="000000"/>
                  </a:solidFill>
                  <a:latin typeface="Arial Narrow" pitchFamily="34" charset="0"/>
                </a:endParaRPr>
              </a:p>
              <a:p>
                <a:pPr algn="ctr" eaLnBrk="0" hangingPunct="0">
                  <a:defRPr/>
                </a:pPr>
                <a:r>
                  <a:rPr lang="en-US" sz="1400">
                    <a:solidFill>
                      <a:srgbClr val="000000"/>
                    </a:solidFill>
                    <a:latin typeface="Arial Narrow" pitchFamily="34" charset="0"/>
                  </a:rPr>
                  <a:t>Output Queues</a:t>
                </a:r>
              </a:p>
            </p:txBody>
          </p:sp>
          <p:grpSp>
            <p:nvGrpSpPr>
              <p:cNvPr id="20" name="Group 882"/>
              <p:cNvGrpSpPr>
                <a:grpSpLocks/>
              </p:cNvGrpSpPr>
              <p:nvPr/>
            </p:nvGrpSpPr>
            <p:grpSpPr bwMode="auto">
              <a:xfrm>
                <a:off x="5638800" y="4343402"/>
                <a:ext cx="1752600" cy="381000"/>
                <a:chOff x="5638800" y="4343402"/>
                <a:chExt cx="1752600" cy="381000"/>
              </a:xfrm>
            </p:grpSpPr>
            <p:sp>
              <p:nvSpPr>
                <p:cNvPr id="109" name="Rectangle 108"/>
                <p:cNvSpPr/>
                <p:nvPr/>
              </p:nvSpPr>
              <p:spPr bwMode="auto">
                <a:xfrm>
                  <a:off x="5638800" y="4495205"/>
                  <a:ext cx="152400" cy="1143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cxnSp>
              <p:nvCxnSpPr>
                <p:cNvPr id="110" name="Straight Connector 109"/>
                <p:cNvCxnSpPr/>
                <p:nvPr/>
              </p:nvCxnSpPr>
              <p:spPr bwMode="auto">
                <a:xfrm rot="5400000" flipH="1" flipV="1">
                  <a:off x="5537894" y="4444305"/>
                  <a:ext cx="201811" cy="0"/>
                </a:xfrm>
                <a:prstGeom prst="line">
                  <a:avLst/>
                </a:prstGeom>
                <a:ln/>
              </p:spPr>
              <p:style>
                <a:lnRef idx="1">
                  <a:schemeClr val="accent2"/>
                </a:lnRef>
                <a:fillRef idx="2">
                  <a:schemeClr val="accent2"/>
                </a:fillRef>
                <a:effectRef idx="1">
                  <a:schemeClr val="accent2"/>
                </a:effectRef>
                <a:fontRef idx="minor">
                  <a:schemeClr val="dk1"/>
                </a:fontRef>
              </p:style>
            </p:cxnSp>
            <p:cxnSp>
              <p:nvCxnSpPr>
                <p:cNvPr id="111" name="Straight Connector 110"/>
                <p:cNvCxnSpPr/>
                <p:nvPr/>
              </p:nvCxnSpPr>
              <p:spPr bwMode="auto">
                <a:xfrm rot="5400000" flipH="1" flipV="1">
                  <a:off x="5718869" y="4415730"/>
                  <a:ext cx="144661" cy="0"/>
                </a:xfrm>
                <a:prstGeom prst="line">
                  <a:avLst/>
                </a:prstGeom>
                <a:ln/>
              </p:spPr>
              <p:style>
                <a:lnRef idx="1">
                  <a:schemeClr val="accent2"/>
                </a:lnRef>
                <a:fillRef idx="2">
                  <a:schemeClr val="accent2"/>
                </a:fillRef>
                <a:effectRef idx="1">
                  <a:schemeClr val="accent2"/>
                </a:effectRef>
                <a:fontRef idx="minor">
                  <a:schemeClr val="dk1"/>
                </a:fontRef>
              </p:style>
            </p:cxnSp>
            <p:sp>
              <p:nvSpPr>
                <p:cNvPr id="112" name="Rectangle 111"/>
                <p:cNvSpPr/>
                <p:nvPr/>
              </p:nvSpPr>
              <p:spPr bwMode="auto">
                <a:xfrm>
                  <a:off x="5638800" y="4609505"/>
                  <a:ext cx="152400" cy="1143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sp>
              <p:nvSpPr>
                <p:cNvPr id="113" name="Rectangle 112"/>
                <p:cNvSpPr/>
                <p:nvPr/>
              </p:nvSpPr>
              <p:spPr bwMode="auto">
                <a:xfrm>
                  <a:off x="5867400" y="4495205"/>
                  <a:ext cx="152400" cy="1143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cxnSp>
              <p:nvCxnSpPr>
                <p:cNvPr id="114" name="Straight Connector 113"/>
                <p:cNvCxnSpPr/>
                <p:nvPr/>
              </p:nvCxnSpPr>
              <p:spPr bwMode="auto">
                <a:xfrm rot="5400000" flipH="1" flipV="1">
                  <a:off x="5766494" y="4444305"/>
                  <a:ext cx="201811" cy="0"/>
                </a:xfrm>
                <a:prstGeom prst="line">
                  <a:avLst/>
                </a:prstGeom>
                <a:ln/>
              </p:spPr>
              <p:style>
                <a:lnRef idx="1">
                  <a:schemeClr val="accent2"/>
                </a:lnRef>
                <a:fillRef idx="2">
                  <a:schemeClr val="accent2"/>
                </a:fillRef>
                <a:effectRef idx="1">
                  <a:schemeClr val="accent2"/>
                </a:effectRef>
                <a:fontRef idx="minor">
                  <a:schemeClr val="dk1"/>
                </a:fontRef>
              </p:style>
            </p:cxnSp>
            <p:cxnSp>
              <p:nvCxnSpPr>
                <p:cNvPr id="115" name="Straight Connector 114"/>
                <p:cNvCxnSpPr/>
                <p:nvPr/>
              </p:nvCxnSpPr>
              <p:spPr bwMode="auto">
                <a:xfrm rot="5400000" flipH="1" flipV="1">
                  <a:off x="5947469" y="4415730"/>
                  <a:ext cx="144661" cy="0"/>
                </a:xfrm>
                <a:prstGeom prst="line">
                  <a:avLst/>
                </a:prstGeom>
                <a:ln/>
              </p:spPr>
              <p:style>
                <a:lnRef idx="1">
                  <a:schemeClr val="accent2"/>
                </a:lnRef>
                <a:fillRef idx="2">
                  <a:schemeClr val="accent2"/>
                </a:fillRef>
                <a:effectRef idx="1">
                  <a:schemeClr val="accent2"/>
                </a:effectRef>
                <a:fontRef idx="minor">
                  <a:schemeClr val="dk1"/>
                </a:fontRef>
              </p:style>
            </p:cxnSp>
            <p:sp>
              <p:nvSpPr>
                <p:cNvPr id="116" name="Rectangle 115"/>
                <p:cNvSpPr/>
                <p:nvPr/>
              </p:nvSpPr>
              <p:spPr bwMode="auto">
                <a:xfrm>
                  <a:off x="5867400" y="4609505"/>
                  <a:ext cx="152400" cy="1143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sp>
              <p:nvSpPr>
                <p:cNvPr id="117" name="Rectangle 116"/>
                <p:cNvSpPr/>
                <p:nvPr/>
              </p:nvSpPr>
              <p:spPr bwMode="auto">
                <a:xfrm>
                  <a:off x="6096000" y="4495205"/>
                  <a:ext cx="152400" cy="1143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cxnSp>
              <p:nvCxnSpPr>
                <p:cNvPr id="118" name="Straight Connector 117"/>
                <p:cNvCxnSpPr/>
                <p:nvPr/>
              </p:nvCxnSpPr>
              <p:spPr bwMode="auto">
                <a:xfrm rot="5400000" flipH="1" flipV="1">
                  <a:off x="5995094" y="4444305"/>
                  <a:ext cx="201811" cy="0"/>
                </a:xfrm>
                <a:prstGeom prst="line">
                  <a:avLst/>
                </a:prstGeom>
                <a:ln/>
              </p:spPr>
              <p:style>
                <a:lnRef idx="1">
                  <a:schemeClr val="accent2"/>
                </a:lnRef>
                <a:fillRef idx="2">
                  <a:schemeClr val="accent2"/>
                </a:fillRef>
                <a:effectRef idx="1">
                  <a:schemeClr val="accent2"/>
                </a:effectRef>
                <a:fontRef idx="minor">
                  <a:schemeClr val="dk1"/>
                </a:fontRef>
              </p:style>
            </p:cxnSp>
            <p:cxnSp>
              <p:nvCxnSpPr>
                <p:cNvPr id="119" name="Straight Connector 118"/>
                <p:cNvCxnSpPr/>
                <p:nvPr/>
              </p:nvCxnSpPr>
              <p:spPr bwMode="auto">
                <a:xfrm rot="5400000" flipH="1" flipV="1">
                  <a:off x="6176069" y="4415730"/>
                  <a:ext cx="144661" cy="0"/>
                </a:xfrm>
                <a:prstGeom prst="line">
                  <a:avLst/>
                </a:prstGeom>
                <a:ln/>
              </p:spPr>
              <p:style>
                <a:lnRef idx="1">
                  <a:schemeClr val="accent2"/>
                </a:lnRef>
                <a:fillRef idx="2">
                  <a:schemeClr val="accent2"/>
                </a:fillRef>
                <a:effectRef idx="1">
                  <a:schemeClr val="accent2"/>
                </a:effectRef>
                <a:fontRef idx="minor">
                  <a:schemeClr val="dk1"/>
                </a:fontRef>
              </p:style>
            </p:cxnSp>
            <p:sp>
              <p:nvSpPr>
                <p:cNvPr id="120" name="Rectangle 119"/>
                <p:cNvSpPr/>
                <p:nvPr/>
              </p:nvSpPr>
              <p:spPr bwMode="auto">
                <a:xfrm>
                  <a:off x="6096000" y="4609505"/>
                  <a:ext cx="152400" cy="1143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sp>
              <p:nvSpPr>
                <p:cNvPr id="121" name="Rectangle 120"/>
                <p:cNvSpPr/>
                <p:nvPr/>
              </p:nvSpPr>
              <p:spPr bwMode="auto">
                <a:xfrm>
                  <a:off x="6324600" y="4495205"/>
                  <a:ext cx="152400" cy="1143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cxnSp>
              <p:nvCxnSpPr>
                <p:cNvPr id="122" name="Straight Connector 121"/>
                <p:cNvCxnSpPr/>
                <p:nvPr/>
              </p:nvCxnSpPr>
              <p:spPr bwMode="auto">
                <a:xfrm rot="5400000" flipH="1" flipV="1">
                  <a:off x="6223694" y="4444305"/>
                  <a:ext cx="201811" cy="0"/>
                </a:xfrm>
                <a:prstGeom prst="line">
                  <a:avLst/>
                </a:prstGeom>
                <a:ln/>
              </p:spPr>
              <p:style>
                <a:lnRef idx="1">
                  <a:schemeClr val="accent2"/>
                </a:lnRef>
                <a:fillRef idx="2">
                  <a:schemeClr val="accent2"/>
                </a:fillRef>
                <a:effectRef idx="1">
                  <a:schemeClr val="accent2"/>
                </a:effectRef>
                <a:fontRef idx="minor">
                  <a:schemeClr val="dk1"/>
                </a:fontRef>
              </p:style>
            </p:cxnSp>
            <p:cxnSp>
              <p:nvCxnSpPr>
                <p:cNvPr id="123" name="Straight Connector 122"/>
                <p:cNvCxnSpPr/>
                <p:nvPr/>
              </p:nvCxnSpPr>
              <p:spPr bwMode="auto">
                <a:xfrm rot="5400000" flipH="1" flipV="1">
                  <a:off x="6404669" y="4415730"/>
                  <a:ext cx="144661" cy="0"/>
                </a:xfrm>
                <a:prstGeom prst="line">
                  <a:avLst/>
                </a:prstGeom>
                <a:ln/>
              </p:spPr>
              <p:style>
                <a:lnRef idx="1">
                  <a:schemeClr val="accent2"/>
                </a:lnRef>
                <a:fillRef idx="2">
                  <a:schemeClr val="accent2"/>
                </a:fillRef>
                <a:effectRef idx="1">
                  <a:schemeClr val="accent2"/>
                </a:effectRef>
                <a:fontRef idx="minor">
                  <a:schemeClr val="dk1"/>
                </a:fontRef>
              </p:style>
            </p:cxnSp>
            <p:sp>
              <p:nvSpPr>
                <p:cNvPr id="124" name="Rectangle 123"/>
                <p:cNvSpPr/>
                <p:nvPr/>
              </p:nvSpPr>
              <p:spPr bwMode="auto">
                <a:xfrm>
                  <a:off x="6324600" y="4609505"/>
                  <a:ext cx="152400" cy="1143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sp>
              <p:nvSpPr>
                <p:cNvPr id="125" name="Rectangle 124"/>
                <p:cNvSpPr/>
                <p:nvPr/>
              </p:nvSpPr>
              <p:spPr bwMode="auto">
                <a:xfrm>
                  <a:off x="6553200" y="4495205"/>
                  <a:ext cx="152400" cy="1143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cxnSp>
              <p:nvCxnSpPr>
                <p:cNvPr id="126" name="Straight Connector 125"/>
                <p:cNvCxnSpPr/>
                <p:nvPr/>
              </p:nvCxnSpPr>
              <p:spPr bwMode="auto">
                <a:xfrm rot="5400000" flipH="1" flipV="1">
                  <a:off x="6452294" y="4444305"/>
                  <a:ext cx="201811" cy="0"/>
                </a:xfrm>
                <a:prstGeom prst="line">
                  <a:avLst/>
                </a:prstGeom>
                <a:ln/>
              </p:spPr>
              <p:style>
                <a:lnRef idx="1">
                  <a:schemeClr val="accent2"/>
                </a:lnRef>
                <a:fillRef idx="2">
                  <a:schemeClr val="accent2"/>
                </a:fillRef>
                <a:effectRef idx="1">
                  <a:schemeClr val="accent2"/>
                </a:effectRef>
                <a:fontRef idx="minor">
                  <a:schemeClr val="dk1"/>
                </a:fontRef>
              </p:style>
            </p:cxnSp>
            <p:cxnSp>
              <p:nvCxnSpPr>
                <p:cNvPr id="127" name="Straight Connector 126"/>
                <p:cNvCxnSpPr/>
                <p:nvPr/>
              </p:nvCxnSpPr>
              <p:spPr bwMode="auto">
                <a:xfrm rot="5400000" flipH="1" flipV="1">
                  <a:off x="6633269" y="4415730"/>
                  <a:ext cx="144661" cy="0"/>
                </a:xfrm>
                <a:prstGeom prst="line">
                  <a:avLst/>
                </a:prstGeom>
                <a:ln/>
              </p:spPr>
              <p:style>
                <a:lnRef idx="1">
                  <a:schemeClr val="accent2"/>
                </a:lnRef>
                <a:fillRef idx="2">
                  <a:schemeClr val="accent2"/>
                </a:fillRef>
                <a:effectRef idx="1">
                  <a:schemeClr val="accent2"/>
                </a:effectRef>
                <a:fontRef idx="minor">
                  <a:schemeClr val="dk1"/>
                </a:fontRef>
              </p:style>
            </p:cxnSp>
            <p:sp>
              <p:nvSpPr>
                <p:cNvPr id="128" name="Rectangle 127"/>
                <p:cNvSpPr/>
                <p:nvPr/>
              </p:nvSpPr>
              <p:spPr bwMode="auto">
                <a:xfrm>
                  <a:off x="6553200" y="4609505"/>
                  <a:ext cx="152400" cy="1143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sp>
              <p:nvSpPr>
                <p:cNvPr id="129" name="Rectangle 128"/>
                <p:cNvSpPr/>
                <p:nvPr/>
              </p:nvSpPr>
              <p:spPr bwMode="auto">
                <a:xfrm>
                  <a:off x="6781800" y="4495205"/>
                  <a:ext cx="152400" cy="1143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cxnSp>
              <p:nvCxnSpPr>
                <p:cNvPr id="130" name="Straight Connector 129"/>
                <p:cNvCxnSpPr/>
                <p:nvPr/>
              </p:nvCxnSpPr>
              <p:spPr bwMode="auto">
                <a:xfrm rot="5400000" flipH="1" flipV="1">
                  <a:off x="6680894" y="4444305"/>
                  <a:ext cx="201811" cy="0"/>
                </a:xfrm>
                <a:prstGeom prst="line">
                  <a:avLst/>
                </a:prstGeom>
                <a:ln/>
              </p:spPr>
              <p:style>
                <a:lnRef idx="1">
                  <a:schemeClr val="accent2"/>
                </a:lnRef>
                <a:fillRef idx="2">
                  <a:schemeClr val="accent2"/>
                </a:fillRef>
                <a:effectRef idx="1">
                  <a:schemeClr val="accent2"/>
                </a:effectRef>
                <a:fontRef idx="minor">
                  <a:schemeClr val="dk1"/>
                </a:fontRef>
              </p:style>
            </p:cxnSp>
            <p:cxnSp>
              <p:nvCxnSpPr>
                <p:cNvPr id="131" name="Straight Connector 130"/>
                <p:cNvCxnSpPr/>
                <p:nvPr/>
              </p:nvCxnSpPr>
              <p:spPr bwMode="auto">
                <a:xfrm rot="5400000" flipH="1" flipV="1">
                  <a:off x="6861869" y="4415730"/>
                  <a:ext cx="144661" cy="0"/>
                </a:xfrm>
                <a:prstGeom prst="line">
                  <a:avLst/>
                </a:prstGeom>
                <a:ln/>
              </p:spPr>
              <p:style>
                <a:lnRef idx="1">
                  <a:schemeClr val="accent2"/>
                </a:lnRef>
                <a:fillRef idx="2">
                  <a:schemeClr val="accent2"/>
                </a:fillRef>
                <a:effectRef idx="1">
                  <a:schemeClr val="accent2"/>
                </a:effectRef>
                <a:fontRef idx="minor">
                  <a:schemeClr val="dk1"/>
                </a:fontRef>
              </p:style>
            </p:cxnSp>
            <p:sp>
              <p:nvSpPr>
                <p:cNvPr id="132" name="Rectangle 131"/>
                <p:cNvSpPr/>
                <p:nvPr/>
              </p:nvSpPr>
              <p:spPr bwMode="auto">
                <a:xfrm>
                  <a:off x="6781800" y="4609505"/>
                  <a:ext cx="152400" cy="1143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sp>
              <p:nvSpPr>
                <p:cNvPr id="133" name="Rectangle 132"/>
                <p:cNvSpPr/>
                <p:nvPr/>
              </p:nvSpPr>
              <p:spPr bwMode="auto">
                <a:xfrm>
                  <a:off x="7010400" y="4495205"/>
                  <a:ext cx="152400" cy="1143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cxnSp>
              <p:nvCxnSpPr>
                <p:cNvPr id="134" name="Straight Connector 133"/>
                <p:cNvCxnSpPr/>
                <p:nvPr/>
              </p:nvCxnSpPr>
              <p:spPr bwMode="auto">
                <a:xfrm rot="5400000" flipH="1" flipV="1">
                  <a:off x="6909494" y="4444305"/>
                  <a:ext cx="201811" cy="0"/>
                </a:xfrm>
                <a:prstGeom prst="line">
                  <a:avLst/>
                </a:prstGeom>
                <a:ln/>
              </p:spPr>
              <p:style>
                <a:lnRef idx="1">
                  <a:schemeClr val="accent2"/>
                </a:lnRef>
                <a:fillRef idx="2">
                  <a:schemeClr val="accent2"/>
                </a:fillRef>
                <a:effectRef idx="1">
                  <a:schemeClr val="accent2"/>
                </a:effectRef>
                <a:fontRef idx="minor">
                  <a:schemeClr val="dk1"/>
                </a:fontRef>
              </p:style>
            </p:cxnSp>
            <p:cxnSp>
              <p:nvCxnSpPr>
                <p:cNvPr id="135" name="Straight Connector 134"/>
                <p:cNvCxnSpPr/>
                <p:nvPr/>
              </p:nvCxnSpPr>
              <p:spPr bwMode="auto">
                <a:xfrm rot="5400000" flipH="1" flipV="1">
                  <a:off x="7090469" y="4415730"/>
                  <a:ext cx="144661" cy="0"/>
                </a:xfrm>
                <a:prstGeom prst="line">
                  <a:avLst/>
                </a:prstGeom>
                <a:ln/>
              </p:spPr>
              <p:style>
                <a:lnRef idx="1">
                  <a:schemeClr val="accent2"/>
                </a:lnRef>
                <a:fillRef idx="2">
                  <a:schemeClr val="accent2"/>
                </a:fillRef>
                <a:effectRef idx="1">
                  <a:schemeClr val="accent2"/>
                </a:effectRef>
                <a:fontRef idx="minor">
                  <a:schemeClr val="dk1"/>
                </a:fontRef>
              </p:style>
            </p:cxnSp>
            <p:sp>
              <p:nvSpPr>
                <p:cNvPr id="136" name="Rectangle 135"/>
                <p:cNvSpPr/>
                <p:nvPr/>
              </p:nvSpPr>
              <p:spPr bwMode="auto">
                <a:xfrm>
                  <a:off x="7010400" y="4609505"/>
                  <a:ext cx="152400" cy="1143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sp>
              <p:nvSpPr>
                <p:cNvPr id="137" name="Rectangle 136"/>
                <p:cNvSpPr/>
                <p:nvPr/>
              </p:nvSpPr>
              <p:spPr bwMode="auto">
                <a:xfrm>
                  <a:off x="7239000" y="4495205"/>
                  <a:ext cx="152400" cy="1143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cxnSp>
              <p:nvCxnSpPr>
                <p:cNvPr id="138" name="Straight Connector 137"/>
                <p:cNvCxnSpPr/>
                <p:nvPr/>
              </p:nvCxnSpPr>
              <p:spPr bwMode="auto">
                <a:xfrm rot="5400000" flipH="1" flipV="1">
                  <a:off x="7138094" y="4444305"/>
                  <a:ext cx="201811" cy="0"/>
                </a:xfrm>
                <a:prstGeom prst="line">
                  <a:avLst/>
                </a:prstGeom>
                <a:ln/>
              </p:spPr>
              <p:style>
                <a:lnRef idx="1">
                  <a:schemeClr val="accent2"/>
                </a:lnRef>
                <a:fillRef idx="2">
                  <a:schemeClr val="accent2"/>
                </a:fillRef>
                <a:effectRef idx="1">
                  <a:schemeClr val="accent2"/>
                </a:effectRef>
                <a:fontRef idx="minor">
                  <a:schemeClr val="dk1"/>
                </a:fontRef>
              </p:style>
            </p:cxnSp>
            <p:cxnSp>
              <p:nvCxnSpPr>
                <p:cNvPr id="139" name="Straight Connector 138"/>
                <p:cNvCxnSpPr/>
                <p:nvPr/>
              </p:nvCxnSpPr>
              <p:spPr bwMode="auto">
                <a:xfrm rot="5400000" flipH="1" flipV="1">
                  <a:off x="7319069" y="4415730"/>
                  <a:ext cx="144661" cy="0"/>
                </a:xfrm>
                <a:prstGeom prst="line">
                  <a:avLst/>
                </a:prstGeom>
                <a:ln/>
              </p:spPr>
              <p:style>
                <a:lnRef idx="1">
                  <a:schemeClr val="accent2"/>
                </a:lnRef>
                <a:fillRef idx="2">
                  <a:schemeClr val="accent2"/>
                </a:fillRef>
                <a:effectRef idx="1">
                  <a:schemeClr val="accent2"/>
                </a:effectRef>
                <a:fontRef idx="minor">
                  <a:schemeClr val="dk1"/>
                </a:fontRef>
              </p:style>
            </p:cxnSp>
            <p:sp>
              <p:nvSpPr>
                <p:cNvPr id="140" name="Rectangle 139"/>
                <p:cNvSpPr/>
                <p:nvPr/>
              </p:nvSpPr>
              <p:spPr bwMode="auto">
                <a:xfrm>
                  <a:off x="7239000" y="4609505"/>
                  <a:ext cx="152400" cy="114300"/>
                </a:xfrm>
                <a:prstGeom prst="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0" hangingPunct="0">
                    <a:defRPr/>
                  </a:pPr>
                  <a:endParaRPr lang="en-US">
                    <a:solidFill>
                      <a:srgbClr val="000000"/>
                    </a:solidFill>
                    <a:latin typeface="Arial Narrow" pitchFamily="34" charset="0"/>
                  </a:endParaRPr>
                </a:p>
              </p:txBody>
            </p:sp>
          </p:grpSp>
        </p:grpSp>
        <p:sp>
          <p:nvSpPr>
            <p:cNvPr id="222" name="Flowchart: Process 221"/>
            <p:cNvSpPr/>
            <p:nvPr/>
          </p:nvSpPr>
          <p:spPr>
            <a:xfrm>
              <a:off x="5181600" y="4953000"/>
              <a:ext cx="838200" cy="457200"/>
            </a:xfrm>
            <a:prstGeom prst="flowChartProcess">
              <a:avLst/>
            </a:prstGeom>
            <a:solidFill>
              <a:srgbClr val="E4E4F8"/>
            </a:solidFill>
          </p:spPr>
          <p:style>
            <a:lnRef idx="1">
              <a:schemeClr val="accent4"/>
            </a:lnRef>
            <a:fillRef idx="2">
              <a:schemeClr val="accent4"/>
            </a:fillRef>
            <a:effectRef idx="1">
              <a:schemeClr val="accent4"/>
            </a:effectRef>
            <a:fontRef idx="minor">
              <a:schemeClr val="dk1"/>
            </a:fontRef>
          </p:style>
          <p:txBody>
            <a:bodyPr anchor="ctr"/>
            <a:lstStyle/>
            <a:p>
              <a:pPr algn="ctr" eaLnBrk="0" hangingPunct="0">
                <a:defRPr/>
              </a:pPr>
              <a:r>
                <a:rPr lang="en-US" sz="1400">
                  <a:solidFill>
                    <a:srgbClr val="000000"/>
                  </a:solidFill>
                  <a:latin typeface="Arial Narrow" pitchFamily="34" charset="0"/>
                </a:rPr>
                <a:t>Rate</a:t>
              </a:r>
            </a:p>
            <a:p>
              <a:pPr algn="ctr" eaLnBrk="0" hangingPunct="0">
                <a:defRPr/>
              </a:pPr>
              <a:r>
                <a:rPr lang="en-US" sz="1400">
                  <a:solidFill>
                    <a:srgbClr val="000000"/>
                  </a:solidFill>
                  <a:latin typeface="Arial Narrow" pitchFamily="34" charset="0"/>
                </a:rPr>
                <a:t>Limiter</a:t>
              </a:r>
            </a:p>
          </p:txBody>
        </p:sp>
        <p:cxnSp>
          <p:nvCxnSpPr>
            <p:cNvPr id="226" name="Straight Arrow Connector 225"/>
            <p:cNvCxnSpPr>
              <a:stCxn id="222" idx="2"/>
              <a:endCxn id="76" idx="0"/>
            </p:cNvCxnSpPr>
            <p:nvPr/>
          </p:nvCxnSpPr>
          <p:spPr>
            <a:xfrm rot="5400000">
              <a:off x="5486401" y="5524500"/>
              <a:ext cx="228600" cy="3175"/>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248" name="Flowchart: Process 247"/>
            <p:cNvSpPr/>
            <p:nvPr/>
          </p:nvSpPr>
          <p:spPr>
            <a:xfrm>
              <a:off x="5791200" y="3429000"/>
              <a:ext cx="1752600" cy="457200"/>
            </a:xfrm>
            <a:prstGeom prst="flowChartProcess">
              <a:avLst/>
            </a:prstGeom>
            <a:solidFill>
              <a:srgbClr val="E4E4F8"/>
            </a:solidFill>
          </p:spPr>
          <p:style>
            <a:lnRef idx="1">
              <a:schemeClr val="accent4"/>
            </a:lnRef>
            <a:fillRef idx="2">
              <a:schemeClr val="accent4"/>
            </a:fillRef>
            <a:effectRef idx="1">
              <a:schemeClr val="accent4"/>
            </a:effectRef>
            <a:fontRef idx="minor">
              <a:schemeClr val="dk1"/>
            </a:fontRef>
          </p:style>
          <p:txBody>
            <a:bodyPr anchor="ctr"/>
            <a:lstStyle/>
            <a:p>
              <a:pPr algn="ctr" eaLnBrk="0" hangingPunct="0">
                <a:defRPr/>
              </a:pPr>
              <a:r>
                <a:rPr lang="en-US" sz="1400">
                  <a:solidFill>
                    <a:srgbClr val="000000"/>
                  </a:solidFill>
                  <a:latin typeface="Arial Narrow" pitchFamily="34" charset="0"/>
                </a:rPr>
                <a:t>Event Capture</a:t>
              </a:r>
            </a:p>
          </p:txBody>
        </p:sp>
        <p:cxnSp>
          <p:nvCxnSpPr>
            <p:cNvPr id="263" name="Straight Arrow Connector 262"/>
            <p:cNvCxnSpPr>
              <a:stCxn id="248" idx="2"/>
              <a:endCxn id="107" idx="0"/>
            </p:cNvCxnSpPr>
            <p:nvPr/>
          </p:nvCxnSpPr>
          <p:spPr>
            <a:xfrm rot="5400000">
              <a:off x="6553201" y="4000500"/>
              <a:ext cx="228600" cy="3175"/>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grpSp>
      <p:sp>
        <p:nvSpPr>
          <p:cNvPr id="83975" name="Line 48"/>
          <p:cNvSpPr>
            <a:spLocks noChangeShapeType="1"/>
          </p:cNvSpPr>
          <p:nvPr/>
        </p:nvSpPr>
        <p:spPr bwMode="auto">
          <a:xfrm flipV="1">
            <a:off x="3276600" y="5181600"/>
            <a:ext cx="1981200" cy="228600"/>
          </a:xfrm>
          <a:prstGeom prst="line">
            <a:avLst/>
          </a:prstGeom>
          <a:noFill/>
          <a:ln w="36720">
            <a:solidFill>
              <a:srgbClr val="000000"/>
            </a:solidFill>
            <a:round/>
            <a:headEnd/>
            <a:tailEnd type="triangle" w="med" len="med"/>
          </a:ln>
        </p:spPr>
        <p:txBody>
          <a:bodyPr lIns="82945" tIns="41473" rIns="82945" bIns="41473"/>
          <a:lstStyle/>
          <a:p>
            <a:endParaRPr lang="en-GB"/>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9" descr="17-adv_router_details.png.png"/>
          <p:cNvPicPr>
            <a:picLocks noChangeAspect="1"/>
          </p:cNvPicPr>
          <p:nvPr/>
        </p:nvPicPr>
        <p:blipFill>
          <a:blip r:embed="rId3"/>
          <a:srcRect l="50890" t="64444" r="42888" b="17778"/>
          <a:stretch>
            <a:fillRect/>
          </a:stretch>
        </p:blipFill>
        <p:spPr bwMode="auto">
          <a:xfrm>
            <a:off x="6400800" y="1524000"/>
            <a:ext cx="900113" cy="2057400"/>
          </a:xfrm>
          <a:prstGeom prst="rect">
            <a:avLst/>
          </a:prstGeom>
          <a:noFill/>
          <a:ln w="9525">
            <a:noFill/>
            <a:miter lim="800000"/>
            <a:headEnd/>
            <a:tailEnd/>
          </a:ln>
        </p:spPr>
      </p:pic>
      <p:pic>
        <p:nvPicPr>
          <p:cNvPr id="84995" name="Picture 10" descr="24-throughput_config.png"/>
          <p:cNvPicPr>
            <a:picLocks noChangeAspect="1"/>
          </p:cNvPicPr>
          <p:nvPr/>
        </p:nvPicPr>
        <p:blipFill>
          <a:blip r:embed="rId4"/>
          <a:srcRect/>
          <a:stretch>
            <a:fillRect/>
          </a:stretch>
        </p:blipFill>
        <p:spPr bwMode="auto">
          <a:xfrm>
            <a:off x="5105400" y="3962400"/>
            <a:ext cx="3333750" cy="2390775"/>
          </a:xfrm>
          <a:prstGeom prst="rect">
            <a:avLst/>
          </a:prstGeom>
          <a:noFill/>
          <a:ln w="9525">
            <a:noFill/>
            <a:miter lim="800000"/>
            <a:headEnd/>
            <a:tailEnd/>
          </a:ln>
        </p:spPr>
      </p:pic>
      <p:sp>
        <p:nvSpPr>
          <p:cNvPr id="84996" name="Rectangle 1"/>
          <p:cNvSpPr>
            <a:spLocks noGrp="1" noChangeArrowheads="1"/>
          </p:cNvSpPr>
          <p:nvPr>
            <p:ph type="title" idx="4294967295"/>
          </p:nvPr>
        </p:nvSpPr>
        <p:spPr>
          <a:xfrm>
            <a:off x="0" y="0"/>
            <a:ext cx="8915400" cy="1141413"/>
          </a:xfrm>
        </p:spPr>
        <p:txBody>
          <a:bodyPr/>
          <a:lstStyle/>
          <a:p>
            <a:pPr eaLnBrk="1">
              <a:tabLst>
                <a:tab pos="0" algn="l"/>
                <a:tab pos="414338" algn="l"/>
                <a:tab pos="828675" algn="l"/>
                <a:tab pos="1243013" algn="l"/>
                <a:tab pos="1657350" algn="l"/>
                <a:tab pos="2073275" algn="l"/>
                <a:tab pos="2487613" algn="l"/>
                <a:tab pos="2901950" algn="l"/>
                <a:tab pos="3316288" algn="l"/>
                <a:tab pos="3732213" algn="l"/>
                <a:tab pos="4146550" algn="l"/>
                <a:tab pos="4560888" algn="l"/>
                <a:tab pos="4975225" algn="l"/>
                <a:tab pos="5391150" algn="l"/>
                <a:tab pos="5805488" algn="l"/>
                <a:tab pos="6219825" algn="l"/>
                <a:tab pos="6634163" algn="l"/>
                <a:tab pos="7050088" algn="l"/>
                <a:tab pos="7464425" algn="l"/>
                <a:tab pos="7878763" algn="l"/>
                <a:tab pos="8293100" algn="l"/>
              </a:tabLst>
            </a:pPr>
            <a:r>
              <a:rPr lang="en-GB" smtClean="0"/>
              <a:t>Step 3 - Decrease the Link Rate</a:t>
            </a:r>
          </a:p>
        </p:txBody>
      </p:sp>
      <p:sp>
        <p:nvSpPr>
          <p:cNvPr id="84997" name="Rectangle 2"/>
          <p:cNvSpPr>
            <a:spLocks noGrp="1" noChangeArrowheads="1"/>
          </p:cNvSpPr>
          <p:nvPr>
            <p:ph type="body" idx="4294967295"/>
          </p:nvPr>
        </p:nvSpPr>
        <p:spPr>
          <a:xfrm>
            <a:off x="-304800" y="952500"/>
            <a:ext cx="5199063" cy="5132388"/>
          </a:xfrm>
        </p:spPr>
        <p:txBody>
          <a:bodyPr/>
          <a:lstStyle/>
          <a:p>
            <a:pPr lvl="1" eaLnBrk="1">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mtClean="0"/>
              <a:t>To create bottleneck and show the TCP “sawtooth,” link-rate is decreased.</a:t>
            </a:r>
          </a:p>
          <a:p>
            <a:pPr lvl="1" eaLnBrk="1">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endParaRPr lang="en-GB" smtClean="0"/>
          </a:p>
          <a:p>
            <a:pPr lvl="1" eaLnBrk="1">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mtClean="0"/>
              <a:t>In the Details tab, click the “Rate Limit” module</a:t>
            </a:r>
          </a:p>
          <a:p>
            <a:pPr lvl="1" eaLnBrk="1">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endParaRPr lang="en-GB" smtClean="0"/>
          </a:p>
          <a:p>
            <a:pPr lvl="1" eaLnBrk="1">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mtClean="0"/>
              <a:t>Check Enabled</a:t>
            </a:r>
          </a:p>
          <a:p>
            <a:pPr lvl="1" eaLnBrk="1">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endParaRPr lang="en-GB" smtClean="0"/>
          </a:p>
          <a:p>
            <a:pPr lvl="1" eaLnBrk="1">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mtClean="0"/>
              <a:t>Set link rate to 1.953Mbps</a:t>
            </a:r>
          </a:p>
        </p:txBody>
      </p:sp>
      <p:sp>
        <p:nvSpPr>
          <p:cNvPr id="84998" name="Line 5"/>
          <p:cNvSpPr>
            <a:spLocks noChangeShapeType="1"/>
          </p:cNvSpPr>
          <p:nvPr/>
        </p:nvSpPr>
        <p:spPr bwMode="auto">
          <a:xfrm>
            <a:off x="2743200" y="4419600"/>
            <a:ext cx="2514600" cy="457200"/>
          </a:xfrm>
          <a:prstGeom prst="line">
            <a:avLst/>
          </a:prstGeom>
          <a:noFill/>
          <a:ln w="36720">
            <a:solidFill>
              <a:srgbClr val="000000"/>
            </a:solidFill>
            <a:round/>
            <a:headEnd/>
            <a:tailEnd type="triangle" w="med" len="med"/>
          </a:ln>
        </p:spPr>
        <p:txBody>
          <a:bodyPr lIns="82945" tIns="41473" rIns="82945" bIns="41473"/>
          <a:lstStyle/>
          <a:p>
            <a:endParaRPr lang="en-GB"/>
          </a:p>
        </p:txBody>
      </p:sp>
      <p:sp>
        <p:nvSpPr>
          <p:cNvPr id="84999" name="Line 6"/>
          <p:cNvSpPr>
            <a:spLocks noChangeShapeType="1"/>
          </p:cNvSpPr>
          <p:nvPr/>
        </p:nvSpPr>
        <p:spPr bwMode="auto">
          <a:xfrm>
            <a:off x="4572000" y="5410200"/>
            <a:ext cx="838200" cy="152400"/>
          </a:xfrm>
          <a:prstGeom prst="line">
            <a:avLst/>
          </a:prstGeom>
          <a:noFill/>
          <a:ln w="36720">
            <a:solidFill>
              <a:srgbClr val="000000"/>
            </a:solidFill>
            <a:round/>
            <a:headEnd/>
            <a:tailEnd type="triangle" w="med" len="med"/>
          </a:ln>
        </p:spPr>
        <p:txBody>
          <a:bodyPr lIns="82945" tIns="41473" rIns="82945" bIns="41473"/>
          <a:lstStyle/>
          <a:p>
            <a:endParaRPr lang="en-GB"/>
          </a:p>
        </p:txBody>
      </p:sp>
      <p:sp>
        <p:nvSpPr>
          <p:cNvPr id="85000" name="Line 7"/>
          <p:cNvSpPr>
            <a:spLocks noChangeShapeType="1"/>
          </p:cNvSpPr>
          <p:nvPr/>
        </p:nvSpPr>
        <p:spPr bwMode="auto">
          <a:xfrm flipV="1">
            <a:off x="4114800" y="1981200"/>
            <a:ext cx="2438400" cy="1295400"/>
          </a:xfrm>
          <a:prstGeom prst="line">
            <a:avLst/>
          </a:prstGeom>
          <a:noFill/>
          <a:ln w="36720">
            <a:solidFill>
              <a:srgbClr val="000000"/>
            </a:solidFill>
            <a:round/>
            <a:headEnd/>
            <a:tailEnd type="triangle" w="med" len="med"/>
          </a:ln>
        </p:spPr>
        <p:txBody>
          <a:bodyPr lIns="82945" tIns="41473" rIns="82945" bIns="41473"/>
          <a:lstStyle/>
          <a:p>
            <a:endParaRPr lang="en-GB"/>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descr="demo1-1"/>
          <p:cNvPicPr>
            <a:picLocks noChangeAspect="1" noChangeArrowheads="1"/>
          </p:cNvPicPr>
          <p:nvPr/>
        </p:nvPicPr>
        <p:blipFill>
          <a:blip r:embed="rId3"/>
          <a:srcRect l="16397" t="20317" r="22330" b="1244"/>
          <a:stretch>
            <a:fillRect/>
          </a:stretch>
        </p:blipFill>
        <p:spPr bwMode="auto">
          <a:xfrm>
            <a:off x="4419600" y="990600"/>
            <a:ext cx="4146550" cy="5410200"/>
          </a:xfrm>
          <a:prstGeom prst="rect">
            <a:avLst/>
          </a:prstGeom>
          <a:noFill/>
          <a:ln w="9525">
            <a:noFill/>
            <a:miter lim="800000"/>
            <a:headEnd/>
            <a:tailEnd/>
          </a:ln>
        </p:spPr>
      </p:pic>
      <p:sp>
        <p:nvSpPr>
          <p:cNvPr id="86019" name="Title 4"/>
          <p:cNvSpPr>
            <a:spLocks noGrp="1"/>
          </p:cNvSpPr>
          <p:nvPr>
            <p:ph type="title" idx="4294967295"/>
          </p:nvPr>
        </p:nvSpPr>
        <p:spPr/>
        <p:txBody>
          <a:bodyPr/>
          <a:lstStyle/>
          <a:p>
            <a:r>
              <a:rPr lang="en-US" smtClean="0"/>
              <a:t>Step 4 – Decrease Queue Size</a:t>
            </a:r>
          </a:p>
        </p:txBody>
      </p:sp>
      <p:sp>
        <p:nvSpPr>
          <p:cNvPr id="86020" name="Content Placeholder 6"/>
          <p:cNvSpPr>
            <a:spLocks noGrp="1"/>
          </p:cNvSpPr>
          <p:nvPr>
            <p:ph sz="half" idx="4294967295"/>
          </p:nvPr>
        </p:nvSpPr>
        <p:spPr>
          <a:xfrm>
            <a:off x="-457200" y="1143000"/>
            <a:ext cx="4762500" cy="5105400"/>
          </a:xfrm>
        </p:spPr>
        <p:txBody>
          <a:bodyPr/>
          <a:lstStyle/>
          <a:p>
            <a:pPr lvl="1">
              <a:buFontTx/>
              <a:buNone/>
            </a:pPr>
            <a:endParaRPr lang="en-US" smtClean="0"/>
          </a:p>
          <a:p>
            <a:pPr lvl="1">
              <a:buFontTx/>
              <a:buNone/>
            </a:pPr>
            <a:r>
              <a:rPr lang="en-US" smtClean="0"/>
              <a:t>Go back to the Details panel and click on  “Output Queues”</a:t>
            </a:r>
          </a:p>
          <a:p>
            <a:pPr lvl="1">
              <a:buFontTx/>
              <a:buNone/>
            </a:pPr>
            <a:endParaRPr lang="en-US" smtClean="0"/>
          </a:p>
          <a:p>
            <a:pPr lvl="1">
              <a:buFontTx/>
              <a:buNone/>
            </a:pPr>
            <a:r>
              <a:rPr lang="en-US" smtClean="0"/>
              <a:t>Select the “Output Queue 2” tab</a:t>
            </a:r>
          </a:p>
          <a:p>
            <a:pPr lvl="1">
              <a:buFontTx/>
              <a:buNone/>
            </a:pPr>
            <a:endParaRPr lang="en-US" smtClean="0"/>
          </a:p>
          <a:p>
            <a:pPr lvl="1">
              <a:buFontTx/>
              <a:buNone/>
            </a:pPr>
            <a:r>
              <a:rPr lang="en-US" smtClean="0"/>
              <a:t>Change the output queue size in packets slider to 16 </a:t>
            </a:r>
          </a:p>
        </p:txBody>
      </p:sp>
      <p:sp>
        <p:nvSpPr>
          <p:cNvPr id="86022" name="Line 5"/>
          <p:cNvSpPr>
            <a:spLocks noChangeShapeType="1"/>
          </p:cNvSpPr>
          <p:nvPr/>
        </p:nvSpPr>
        <p:spPr bwMode="auto">
          <a:xfrm flipV="1">
            <a:off x="4114800" y="1905000"/>
            <a:ext cx="2819400" cy="3429000"/>
          </a:xfrm>
          <a:prstGeom prst="line">
            <a:avLst/>
          </a:prstGeom>
          <a:noFill/>
          <a:ln w="36720">
            <a:solidFill>
              <a:srgbClr val="000000"/>
            </a:solidFill>
            <a:round/>
            <a:headEnd/>
            <a:tailEnd type="triangle" w="med" len="med"/>
          </a:ln>
        </p:spPr>
        <p:txBody>
          <a:bodyPr lIns="82945" tIns="41473" rIns="82945" bIns="41473"/>
          <a:lstStyle/>
          <a:p>
            <a:endParaRPr lang="en-GB"/>
          </a:p>
        </p:txBody>
      </p:sp>
      <p:sp>
        <p:nvSpPr>
          <p:cNvPr id="86023" name="Line 5"/>
          <p:cNvSpPr>
            <a:spLocks noChangeShapeType="1"/>
          </p:cNvSpPr>
          <p:nvPr/>
        </p:nvSpPr>
        <p:spPr bwMode="auto">
          <a:xfrm flipV="1">
            <a:off x="4191000" y="1524000"/>
            <a:ext cx="2590800" cy="2286000"/>
          </a:xfrm>
          <a:prstGeom prst="line">
            <a:avLst/>
          </a:prstGeom>
          <a:noFill/>
          <a:ln w="36720">
            <a:solidFill>
              <a:srgbClr val="000000"/>
            </a:solidFill>
            <a:round/>
            <a:headEnd/>
            <a:tailEnd type="triangle" w="med" len="med"/>
          </a:ln>
        </p:spPr>
        <p:txBody>
          <a:bodyPr lIns="82945" tIns="41473" rIns="82945" bIns="41473"/>
          <a:lstStyle/>
          <a:p>
            <a:endParaRPr lang="en-GB"/>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1"/>
          <p:cNvSpPr>
            <a:spLocks noGrp="1" noChangeArrowheads="1"/>
          </p:cNvSpPr>
          <p:nvPr>
            <p:ph type="title" idx="4294967295"/>
          </p:nvPr>
        </p:nvSpPr>
        <p:spPr>
          <a:xfrm>
            <a:off x="0" y="-76200"/>
            <a:ext cx="8224838" cy="1143000"/>
          </a:xfrm>
        </p:spPr>
        <p:txBody>
          <a:bodyPr/>
          <a:lstStyle/>
          <a:p>
            <a:pPr eaLnBrk="1">
              <a:tabLst>
                <a:tab pos="0" algn="l"/>
                <a:tab pos="414338" algn="l"/>
                <a:tab pos="828675" algn="l"/>
                <a:tab pos="1243013" algn="l"/>
                <a:tab pos="1657350" algn="l"/>
                <a:tab pos="2073275" algn="l"/>
                <a:tab pos="2487613" algn="l"/>
                <a:tab pos="2901950" algn="l"/>
                <a:tab pos="3316288" algn="l"/>
                <a:tab pos="3732213" algn="l"/>
                <a:tab pos="4146550" algn="l"/>
                <a:tab pos="4560888" algn="l"/>
                <a:tab pos="4975225" algn="l"/>
                <a:tab pos="5391150" algn="l"/>
                <a:tab pos="5805488" algn="l"/>
                <a:tab pos="6219825" algn="l"/>
                <a:tab pos="6634163" algn="l"/>
                <a:tab pos="7050088" algn="l"/>
                <a:tab pos="7464425" algn="l"/>
                <a:tab pos="7878763" algn="l"/>
                <a:tab pos="8293100" algn="l"/>
              </a:tabLst>
            </a:pPr>
            <a:r>
              <a:rPr lang="en-GB" smtClean="0"/>
              <a:t>Step 5 - Start Event Capture</a:t>
            </a:r>
          </a:p>
        </p:txBody>
      </p:sp>
      <p:sp>
        <p:nvSpPr>
          <p:cNvPr id="87043" name="Rectangle 2"/>
          <p:cNvSpPr>
            <a:spLocks noGrp="1" noChangeArrowheads="1"/>
          </p:cNvSpPr>
          <p:nvPr>
            <p:ph type="body" idx="4294967295"/>
          </p:nvPr>
        </p:nvSpPr>
        <p:spPr>
          <a:xfrm>
            <a:off x="-457200" y="1604963"/>
            <a:ext cx="4927600" cy="4443412"/>
          </a:xfrm>
        </p:spPr>
        <p:txBody>
          <a:bodyPr/>
          <a:lstStyle/>
          <a:p>
            <a:pPr lvl="1" eaLnBrk="1">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mtClean="0"/>
              <a:t>Click on the Event Capture module under the Details tab</a:t>
            </a:r>
          </a:p>
          <a:p>
            <a:pPr lvl="1" eaLnBrk="1">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endParaRPr lang="en-GB" smtClean="0"/>
          </a:p>
          <a:p>
            <a:pPr lvl="1" eaLnBrk="1">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mtClean="0"/>
              <a:t>This should start the configuration page</a:t>
            </a:r>
          </a:p>
        </p:txBody>
      </p:sp>
      <p:pic>
        <p:nvPicPr>
          <p:cNvPr id="87044" name="Picture 3"/>
          <p:cNvPicPr>
            <a:picLocks noChangeAspect="1" noChangeArrowheads="1"/>
          </p:cNvPicPr>
          <p:nvPr/>
        </p:nvPicPr>
        <p:blipFill>
          <a:blip r:embed="rId3"/>
          <a:srcRect l="20143" t="34959" r="50363" b="34959"/>
          <a:stretch>
            <a:fillRect/>
          </a:stretch>
        </p:blipFill>
        <p:spPr bwMode="auto">
          <a:xfrm>
            <a:off x="5170488" y="1587500"/>
            <a:ext cx="2087562" cy="1938338"/>
          </a:xfrm>
          <a:prstGeom prst="rect">
            <a:avLst/>
          </a:prstGeom>
          <a:noFill/>
          <a:ln w="9525">
            <a:noFill/>
            <a:round/>
            <a:headEnd/>
            <a:tailEnd/>
          </a:ln>
        </p:spPr>
      </p:pic>
      <p:sp>
        <p:nvSpPr>
          <p:cNvPr id="87045" name="Line 4"/>
          <p:cNvSpPr>
            <a:spLocks noChangeShapeType="1"/>
          </p:cNvSpPr>
          <p:nvPr/>
        </p:nvSpPr>
        <p:spPr bwMode="auto">
          <a:xfrm>
            <a:off x="4146550" y="2073275"/>
            <a:ext cx="1658938" cy="415925"/>
          </a:xfrm>
          <a:prstGeom prst="line">
            <a:avLst/>
          </a:prstGeom>
          <a:noFill/>
          <a:ln w="36720">
            <a:solidFill>
              <a:srgbClr val="000000"/>
            </a:solidFill>
            <a:round/>
            <a:headEnd/>
            <a:tailEnd type="triangle" w="med" len="med"/>
          </a:ln>
        </p:spPr>
        <p:txBody>
          <a:bodyPr lIns="82945" tIns="41473" rIns="82945" bIns="41473"/>
          <a:lstStyle/>
          <a:p>
            <a:endParaRPr lang="en-GB"/>
          </a:p>
        </p:txBody>
      </p:sp>
      <p:pic>
        <p:nvPicPr>
          <p:cNvPr id="87046" name="Picture 5"/>
          <p:cNvPicPr>
            <a:picLocks noChangeAspect="1" noChangeArrowheads="1"/>
          </p:cNvPicPr>
          <p:nvPr/>
        </p:nvPicPr>
        <p:blipFill>
          <a:blip r:embed="rId4"/>
          <a:srcRect l="2570" t="8324" r="25182" b="2774"/>
          <a:stretch>
            <a:fillRect/>
          </a:stretch>
        </p:blipFill>
        <p:spPr bwMode="auto">
          <a:xfrm>
            <a:off x="5391150" y="3294063"/>
            <a:ext cx="3317875" cy="3341687"/>
          </a:xfrm>
          <a:prstGeom prst="rect">
            <a:avLst/>
          </a:prstGeom>
          <a:noFill/>
          <a:ln w="9525">
            <a:noFill/>
            <a:round/>
            <a:headEnd/>
            <a:tailEnd/>
          </a:ln>
        </p:spPr>
      </p:pic>
      <p:sp>
        <p:nvSpPr>
          <p:cNvPr id="87047" name="Line 6"/>
          <p:cNvSpPr>
            <a:spLocks noChangeShapeType="1"/>
          </p:cNvSpPr>
          <p:nvPr/>
        </p:nvSpPr>
        <p:spPr bwMode="auto">
          <a:xfrm>
            <a:off x="3429000" y="3733800"/>
            <a:ext cx="2170113" cy="828675"/>
          </a:xfrm>
          <a:prstGeom prst="line">
            <a:avLst/>
          </a:prstGeom>
          <a:noFill/>
          <a:ln w="36720">
            <a:solidFill>
              <a:srgbClr val="000000"/>
            </a:solidFill>
            <a:round/>
            <a:headEnd/>
            <a:tailEnd type="triangle" w="med" len="med"/>
          </a:ln>
        </p:spPr>
        <p:txBody>
          <a:bodyPr lIns="82945" tIns="41473" rIns="82945" bIns="41473"/>
          <a:lstStyle/>
          <a:p>
            <a:endParaRPr lang="en-GB"/>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1"/>
          <p:cNvSpPr>
            <a:spLocks noGrp="1" noChangeArrowheads="1"/>
          </p:cNvSpPr>
          <p:nvPr>
            <p:ph type="title" idx="4294967295"/>
          </p:nvPr>
        </p:nvSpPr>
        <p:spPr>
          <a:xfrm>
            <a:off x="0" y="0"/>
            <a:ext cx="9144000" cy="1141413"/>
          </a:xfrm>
        </p:spPr>
        <p:txBody>
          <a:bodyPr/>
          <a:lstStyle/>
          <a:p>
            <a:pPr eaLnBrk="1">
              <a:tabLst>
                <a:tab pos="0" algn="l"/>
                <a:tab pos="414338" algn="l"/>
                <a:tab pos="828675" algn="l"/>
                <a:tab pos="1243013" algn="l"/>
                <a:tab pos="1657350" algn="l"/>
                <a:tab pos="2073275" algn="l"/>
                <a:tab pos="2487613" algn="l"/>
                <a:tab pos="2901950" algn="l"/>
                <a:tab pos="3316288" algn="l"/>
                <a:tab pos="3732213" algn="l"/>
                <a:tab pos="4146550" algn="l"/>
                <a:tab pos="4560888" algn="l"/>
                <a:tab pos="4975225" algn="l"/>
                <a:tab pos="5391150" algn="l"/>
                <a:tab pos="5805488" algn="l"/>
                <a:tab pos="6219825" algn="l"/>
                <a:tab pos="6634163" algn="l"/>
                <a:tab pos="7050088" algn="l"/>
                <a:tab pos="7464425" algn="l"/>
                <a:tab pos="7878763" algn="l"/>
                <a:tab pos="8293100" algn="l"/>
              </a:tabLst>
            </a:pPr>
            <a:r>
              <a:rPr lang="en-GB" smtClean="0"/>
              <a:t>Step 6 - Configure Event Capture</a:t>
            </a:r>
          </a:p>
        </p:txBody>
      </p:sp>
      <p:sp>
        <p:nvSpPr>
          <p:cNvPr id="88067" name="Rectangle 2"/>
          <p:cNvSpPr>
            <a:spLocks noGrp="1" noChangeArrowheads="1"/>
          </p:cNvSpPr>
          <p:nvPr>
            <p:ph type="body" idx="4294967295"/>
          </p:nvPr>
        </p:nvSpPr>
        <p:spPr>
          <a:xfrm>
            <a:off x="-304800" y="1371600"/>
            <a:ext cx="4775200" cy="5387975"/>
          </a:xfrm>
        </p:spPr>
        <p:txBody>
          <a:bodyPr/>
          <a:lstStyle/>
          <a:p>
            <a:pPr lvl="1" eaLnBrk="1">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mtClean="0"/>
              <a:t>Check </a:t>
            </a:r>
            <a:r>
              <a:rPr lang="en-GB" b="1" smtClean="0">
                <a:solidFill>
                  <a:schemeClr val="accent2"/>
                </a:solidFill>
              </a:rPr>
              <a:t>Send to local host</a:t>
            </a:r>
            <a:r>
              <a:rPr lang="en-GB" smtClean="0"/>
              <a:t> to receive events on the local host</a:t>
            </a:r>
          </a:p>
          <a:p>
            <a:pPr lvl="1" eaLnBrk="1">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endParaRPr lang="en-GB" smtClean="0"/>
          </a:p>
          <a:p>
            <a:pPr lvl="1" eaLnBrk="1">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mtClean="0"/>
              <a:t>Check </a:t>
            </a:r>
            <a:r>
              <a:rPr lang="en-GB" b="1" smtClean="0">
                <a:solidFill>
                  <a:schemeClr val="accent2"/>
                </a:solidFill>
              </a:rPr>
              <a:t>Monitor Queue 2</a:t>
            </a:r>
            <a:r>
              <a:rPr lang="en-GB" smtClean="0"/>
              <a:t> to monitor output queue of MAC port1</a:t>
            </a:r>
          </a:p>
          <a:p>
            <a:pPr lvl="1" eaLnBrk="1">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endParaRPr lang="en-GB" smtClean="0"/>
          </a:p>
          <a:p>
            <a:pPr lvl="1" eaLnBrk="1">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mtClean="0"/>
              <a:t>Check </a:t>
            </a:r>
            <a:r>
              <a:rPr lang="en-GB" b="1" smtClean="0">
                <a:solidFill>
                  <a:schemeClr val="accent2"/>
                </a:solidFill>
              </a:rPr>
              <a:t>Enable Capture</a:t>
            </a:r>
            <a:r>
              <a:rPr lang="en-GB" smtClean="0"/>
              <a:t> </a:t>
            </a:r>
            <a:br>
              <a:rPr lang="en-GB" smtClean="0"/>
            </a:br>
            <a:r>
              <a:rPr lang="en-GB" smtClean="0"/>
              <a:t>to start event capture</a:t>
            </a:r>
          </a:p>
        </p:txBody>
      </p:sp>
      <p:pic>
        <p:nvPicPr>
          <p:cNvPr id="88068" name="Picture 3"/>
          <p:cNvPicPr>
            <a:picLocks noChangeAspect="1" noChangeArrowheads="1"/>
          </p:cNvPicPr>
          <p:nvPr/>
        </p:nvPicPr>
        <p:blipFill>
          <a:blip r:embed="rId3"/>
          <a:srcRect/>
          <a:stretch>
            <a:fillRect/>
          </a:stretch>
        </p:blipFill>
        <p:spPr bwMode="auto">
          <a:xfrm>
            <a:off x="4672013" y="2393950"/>
            <a:ext cx="4013200" cy="2944813"/>
          </a:xfrm>
          <a:prstGeom prst="rect">
            <a:avLst/>
          </a:prstGeom>
          <a:noFill/>
          <a:ln w="9525">
            <a:noFill/>
            <a:round/>
            <a:headEnd/>
            <a:tailEnd/>
          </a:ln>
        </p:spPr>
      </p:pic>
      <p:sp>
        <p:nvSpPr>
          <p:cNvPr id="88069" name="Line 4"/>
          <p:cNvSpPr>
            <a:spLocks noChangeShapeType="1"/>
          </p:cNvSpPr>
          <p:nvPr/>
        </p:nvSpPr>
        <p:spPr bwMode="auto">
          <a:xfrm>
            <a:off x="4146550" y="2281238"/>
            <a:ext cx="2489200" cy="830262"/>
          </a:xfrm>
          <a:prstGeom prst="line">
            <a:avLst/>
          </a:prstGeom>
          <a:noFill/>
          <a:ln w="36720">
            <a:solidFill>
              <a:srgbClr val="000000"/>
            </a:solidFill>
            <a:round/>
            <a:headEnd/>
            <a:tailEnd type="triangle" w="med" len="med"/>
          </a:ln>
        </p:spPr>
        <p:txBody>
          <a:bodyPr lIns="82945" tIns="41473" rIns="82945" bIns="41473"/>
          <a:lstStyle/>
          <a:p>
            <a:endParaRPr lang="en-GB"/>
          </a:p>
        </p:txBody>
      </p:sp>
      <p:sp>
        <p:nvSpPr>
          <p:cNvPr id="88070" name="Line 5"/>
          <p:cNvSpPr>
            <a:spLocks noChangeShapeType="1"/>
          </p:cNvSpPr>
          <p:nvPr/>
        </p:nvSpPr>
        <p:spPr bwMode="auto">
          <a:xfrm>
            <a:off x="3940175" y="4148138"/>
            <a:ext cx="1036638" cy="206375"/>
          </a:xfrm>
          <a:prstGeom prst="line">
            <a:avLst/>
          </a:prstGeom>
          <a:noFill/>
          <a:ln w="36720">
            <a:solidFill>
              <a:srgbClr val="000000"/>
            </a:solidFill>
            <a:round/>
            <a:headEnd/>
            <a:tailEnd type="triangle" w="med" len="med"/>
          </a:ln>
        </p:spPr>
        <p:txBody>
          <a:bodyPr lIns="82945" tIns="41473" rIns="82945" bIns="41473"/>
          <a:lstStyle/>
          <a:p>
            <a:endParaRPr lang="en-GB"/>
          </a:p>
        </p:txBody>
      </p:sp>
      <p:sp>
        <p:nvSpPr>
          <p:cNvPr id="88071" name="Line 6"/>
          <p:cNvSpPr>
            <a:spLocks noChangeShapeType="1"/>
          </p:cNvSpPr>
          <p:nvPr/>
        </p:nvSpPr>
        <p:spPr bwMode="auto">
          <a:xfrm flipV="1">
            <a:off x="4146550" y="3316288"/>
            <a:ext cx="830263" cy="2284412"/>
          </a:xfrm>
          <a:prstGeom prst="line">
            <a:avLst/>
          </a:prstGeom>
          <a:noFill/>
          <a:ln w="36720">
            <a:solidFill>
              <a:srgbClr val="000000"/>
            </a:solidFill>
            <a:round/>
            <a:headEnd/>
            <a:tailEnd type="triangle" w="med" len="med"/>
          </a:ln>
        </p:spPr>
        <p:txBody>
          <a:bodyPr lIns="82945" tIns="41473" rIns="82945" bIns="41473"/>
          <a:lstStyle/>
          <a:p>
            <a:endParaRPr lang="en-GB"/>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1"/>
          <p:cNvSpPr>
            <a:spLocks noGrp="1" noChangeArrowheads="1"/>
          </p:cNvSpPr>
          <p:nvPr>
            <p:ph type="title" idx="4294967295"/>
          </p:nvPr>
        </p:nvSpPr>
        <p:spPr>
          <a:xfrm>
            <a:off x="0" y="-76200"/>
            <a:ext cx="8224838" cy="1143000"/>
          </a:xfrm>
        </p:spPr>
        <p:txBody>
          <a:bodyPr/>
          <a:lstStyle/>
          <a:p>
            <a:pPr eaLnBrk="1">
              <a:tabLst>
                <a:tab pos="0" algn="l"/>
                <a:tab pos="414338" algn="l"/>
                <a:tab pos="828675" algn="l"/>
                <a:tab pos="1243013" algn="l"/>
                <a:tab pos="1657350" algn="l"/>
                <a:tab pos="2073275" algn="l"/>
                <a:tab pos="2487613" algn="l"/>
                <a:tab pos="2901950" algn="l"/>
                <a:tab pos="3316288" algn="l"/>
                <a:tab pos="3732213" algn="l"/>
                <a:tab pos="4146550" algn="l"/>
                <a:tab pos="4560888" algn="l"/>
                <a:tab pos="4975225" algn="l"/>
                <a:tab pos="5391150" algn="l"/>
                <a:tab pos="5805488" algn="l"/>
                <a:tab pos="6219825" algn="l"/>
                <a:tab pos="6634163" algn="l"/>
                <a:tab pos="7050088" algn="l"/>
                <a:tab pos="7464425" algn="l"/>
                <a:tab pos="7878763" algn="l"/>
                <a:tab pos="8293100" algn="l"/>
              </a:tabLst>
            </a:pPr>
            <a:r>
              <a:rPr lang="en-GB" smtClean="0"/>
              <a:t>Step 7 - Start TCP Transfer</a:t>
            </a:r>
          </a:p>
        </p:txBody>
      </p:sp>
      <p:sp>
        <p:nvSpPr>
          <p:cNvPr id="89091" name="Rectangle 2"/>
          <p:cNvSpPr>
            <a:spLocks noGrp="1" noChangeArrowheads="1"/>
          </p:cNvSpPr>
          <p:nvPr>
            <p:ph type="body" idx="4294967295"/>
          </p:nvPr>
        </p:nvSpPr>
        <p:spPr>
          <a:xfrm>
            <a:off x="-228600" y="1604963"/>
            <a:ext cx="6400800" cy="4443412"/>
          </a:xfrm>
        </p:spPr>
        <p:txBody>
          <a:bodyPr/>
          <a:lstStyle/>
          <a:p>
            <a:pPr lvl="1" eaLnBrk="1">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mtClean="0"/>
              <a:t>We will use </a:t>
            </a:r>
            <a:r>
              <a:rPr lang="en-GB" i="1" smtClean="0">
                <a:solidFill>
                  <a:schemeClr val="accent2"/>
                </a:solidFill>
              </a:rPr>
              <a:t>iperf</a:t>
            </a:r>
            <a:r>
              <a:rPr lang="en-GB" smtClean="0"/>
              <a:t> to run a </a:t>
            </a:r>
          </a:p>
          <a:p>
            <a:pPr lvl="1" eaLnBrk="1">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mtClean="0"/>
              <a:t>  large TCP transfer and </a:t>
            </a:r>
          </a:p>
          <a:p>
            <a:pPr lvl="1" eaLnBrk="1">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mtClean="0"/>
              <a:t>  look at queue evolution</a:t>
            </a:r>
          </a:p>
          <a:p>
            <a:pPr lvl="1" eaLnBrk="1">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endParaRPr lang="en-GB" smtClean="0"/>
          </a:p>
          <a:p>
            <a:pPr lvl="1" eaLnBrk="1">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endParaRPr lang="en-GB" smtClean="0"/>
          </a:p>
          <a:p>
            <a:pPr lvl="1" eaLnBrk="1">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mtClean="0"/>
              <a:t>Start a terminal and cd to</a:t>
            </a:r>
          </a:p>
          <a:p>
            <a:pPr lvl="1" eaLnBrk="1">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mtClean="0"/>
              <a:t>	“NF2/projects/tutorial_router/sw”</a:t>
            </a:r>
          </a:p>
          <a:p>
            <a:pPr lvl="1" eaLnBrk="1">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endParaRPr lang="en-GB" smtClean="0"/>
          </a:p>
          <a:p>
            <a:pPr lvl="1" eaLnBrk="1">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mtClean="0"/>
              <a:t>Type </a:t>
            </a:r>
            <a:br>
              <a:rPr lang="en-GB" smtClean="0"/>
            </a:br>
            <a:r>
              <a:rPr lang="en-GB" smtClean="0"/>
              <a:t> “./iperf.sh”</a:t>
            </a:r>
          </a:p>
        </p:txBody>
      </p:sp>
      <p:pic>
        <p:nvPicPr>
          <p:cNvPr id="89093" name="Picture 5" descr="iperf"/>
          <p:cNvPicPr>
            <a:picLocks noChangeAspect="1" noChangeArrowheads="1"/>
          </p:cNvPicPr>
          <p:nvPr/>
        </p:nvPicPr>
        <p:blipFill>
          <a:blip r:embed="rId3"/>
          <a:srcRect/>
          <a:stretch>
            <a:fillRect/>
          </a:stretch>
        </p:blipFill>
        <p:spPr bwMode="auto">
          <a:xfrm>
            <a:off x="4419600" y="914400"/>
            <a:ext cx="4495800" cy="2844800"/>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1"/>
          <p:cNvSpPr>
            <a:spLocks noGrp="1" noChangeArrowheads="1"/>
          </p:cNvSpPr>
          <p:nvPr>
            <p:ph type="title" idx="4294967295"/>
          </p:nvPr>
        </p:nvSpPr>
        <p:spPr>
          <a:xfrm>
            <a:off x="0" y="0"/>
            <a:ext cx="9144000" cy="1141413"/>
          </a:xfrm>
        </p:spPr>
        <p:txBody>
          <a:bodyPr/>
          <a:lstStyle/>
          <a:p>
            <a:pPr eaLnBrk="1">
              <a:tabLst>
                <a:tab pos="0" algn="l"/>
                <a:tab pos="414338" algn="l"/>
                <a:tab pos="828675" algn="l"/>
                <a:tab pos="1243013" algn="l"/>
                <a:tab pos="1657350" algn="l"/>
                <a:tab pos="2073275" algn="l"/>
                <a:tab pos="2487613" algn="l"/>
                <a:tab pos="2901950" algn="l"/>
                <a:tab pos="3316288" algn="l"/>
                <a:tab pos="3732213" algn="l"/>
                <a:tab pos="4146550" algn="l"/>
                <a:tab pos="4560888" algn="l"/>
                <a:tab pos="4975225" algn="l"/>
                <a:tab pos="5391150" algn="l"/>
                <a:tab pos="5805488" algn="l"/>
                <a:tab pos="6219825" algn="l"/>
                <a:tab pos="6634163" algn="l"/>
                <a:tab pos="7050088" algn="l"/>
                <a:tab pos="7464425" algn="l"/>
                <a:tab pos="7878763" algn="l"/>
                <a:tab pos="8293100" algn="l"/>
              </a:tabLst>
            </a:pPr>
            <a:r>
              <a:rPr lang="en-GB" sz="2800" smtClean="0"/>
              <a:t>Step 8 - Look at Event Capture Results</a:t>
            </a:r>
          </a:p>
        </p:txBody>
      </p:sp>
      <p:sp>
        <p:nvSpPr>
          <p:cNvPr id="90115" name="Rectangle 2"/>
          <p:cNvSpPr>
            <a:spLocks noGrp="1" noChangeArrowheads="1"/>
          </p:cNvSpPr>
          <p:nvPr>
            <p:ph type="body" idx="4294967295"/>
          </p:nvPr>
        </p:nvSpPr>
        <p:spPr>
          <a:xfrm>
            <a:off x="-228600" y="1266825"/>
            <a:ext cx="4603750" cy="4829175"/>
          </a:xfrm>
        </p:spPr>
        <p:txBody>
          <a:bodyPr/>
          <a:lstStyle/>
          <a:p>
            <a:pPr lvl="1" eaLnBrk="1">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mtClean="0"/>
              <a:t>Click on the Event Capture module under the Details tab.</a:t>
            </a:r>
          </a:p>
          <a:p>
            <a:pPr lvl="1" eaLnBrk="1">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endParaRPr lang="en-GB" smtClean="0"/>
          </a:p>
          <a:p>
            <a:pPr lvl="1" eaLnBrk="1">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endParaRPr lang="en-GB" smtClean="0"/>
          </a:p>
          <a:p>
            <a:pPr lvl="1" eaLnBrk="1">
              <a:buFontTx/>
              <a:buNone/>
              <a:tabLst>
                <a:tab pos="411163" algn="l"/>
                <a:tab pos="825500" algn="l"/>
                <a:tab pos="1239838" algn="l"/>
                <a:tab pos="1655763" algn="l"/>
                <a:tab pos="2070100" algn="l"/>
                <a:tab pos="2484438" algn="l"/>
                <a:tab pos="2898775" algn="l"/>
                <a:tab pos="3314700" algn="l"/>
                <a:tab pos="3729038" algn="l"/>
                <a:tab pos="4143375" algn="l"/>
                <a:tab pos="4557713" algn="l"/>
                <a:tab pos="4973638" algn="l"/>
                <a:tab pos="5387975" algn="l"/>
                <a:tab pos="5802313" algn="l"/>
                <a:tab pos="6216650" algn="l"/>
                <a:tab pos="6632575" algn="l"/>
                <a:tab pos="7046913" algn="l"/>
                <a:tab pos="7461250" algn="l"/>
                <a:tab pos="7875588" algn="l"/>
                <a:tab pos="8291513" algn="l"/>
              </a:tabLst>
            </a:pPr>
            <a:r>
              <a:rPr lang="en-GB" smtClean="0"/>
              <a:t>The sawtooth pattern should now be visible.</a:t>
            </a:r>
          </a:p>
        </p:txBody>
      </p:sp>
      <p:pic>
        <p:nvPicPr>
          <p:cNvPr id="90116" name="Picture 3"/>
          <p:cNvPicPr>
            <a:picLocks noChangeAspect="1" noChangeArrowheads="1"/>
          </p:cNvPicPr>
          <p:nvPr/>
        </p:nvPicPr>
        <p:blipFill>
          <a:blip r:embed="rId3"/>
          <a:srcRect/>
          <a:stretch>
            <a:fillRect/>
          </a:stretch>
        </p:blipFill>
        <p:spPr bwMode="auto">
          <a:xfrm>
            <a:off x="4343400" y="1143000"/>
            <a:ext cx="4562475" cy="4976813"/>
          </a:xfrm>
          <a:prstGeom prst="rect">
            <a:avLst/>
          </a:prstGeom>
          <a:noFill/>
          <a:ln w="9525">
            <a:noFill/>
            <a:round/>
            <a:headEnd/>
            <a:tailEnd/>
          </a:ln>
        </p:spPr>
      </p:pic>
      <p:sp>
        <p:nvSpPr>
          <p:cNvPr id="90117" name="Line 4"/>
          <p:cNvSpPr>
            <a:spLocks noChangeShapeType="1"/>
          </p:cNvSpPr>
          <p:nvPr/>
        </p:nvSpPr>
        <p:spPr bwMode="auto">
          <a:xfrm>
            <a:off x="3886200" y="3962400"/>
            <a:ext cx="2335213" cy="187325"/>
          </a:xfrm>
          <a:prstGeom prst="line">
            <a:avLst/>
          </a:prstGeom>
          <a:noFill/>
          <a:ln w="36720">
            <a:solidFill>
              <a:srgbClr val="000000"/>
            </a:solidFill>
            <a:round/>
            <a:headEnd/>
            <a:tailEnd type="triangle" w="med" len="med"/>
          </a:ln>
        </p:spPr>
        <p:txBody>
          <a:bodyPr lIns="82945" tIns="41473" rIns="82945" bIns="41473"/>
          <a:lstStyle/>
          <a:p>
            <a:endParaRPr lang="en-GB"/>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idx="4294967295"/>
          </p:nvPr>
        </p:nvSpPr>
        <p:spPr/>
        <p:txBody>
          <a:bodyPr/>
          <a:lstStyle/>
          <a:p>
            <a:r>
              <a:rPr lang="en-US" smtClean="0"/>
              <a:t>Queue Occupancy Charts</a:t>
            </a:r>
          </a:p>
        </p:txBody>
      </p:sp>
      <p:pic>
        <p:nvPicPr>
          <p:cNvPr id="91139" name="Picture 4" descr="P1020262-Zoom_of_Sawtooth"/>
          <p:cNvPicPr>
            <a:picLocks noChangeAspect="1" noChangeArrowheads="1"/>
          </p:cNvPicPr>
          <p:nvPr/>
        </p:nvPicPr>
        <p:blipFill>
          <a:blip r:embed="rId3"/>
          <a:srcRect/>
          <a:stretch>
            <a:fillRect/>
          </a:stretch>
        </p:blipFill>
        <p:spPr bwMode="auto">
          <a:xfrm>
            <a:off x="1143000" y="1295400"/>
            <a:ext cx="6096000" cy="4703763"/>
          </a:xfrm>
          <a:prstGeom prst="rect">
            <a:avLst/>
          </a:prstGeom>
          <a:noFill/>
          <a:ln w="9525">
            <a:noFill/>
            <a:miter lim="800000"/>
            <a:headEnd/>
            <a:tailEnd/>
          </a:ln>
        </p:spPr>
      </p:pic>
      <p:sp>
        <p:nvSpPr>
          <p:cNvPr id="91140" name="TextBox 4"/>
          <p:cNvSpPr txBox="1">
            <a:spLocks noChangeArrowheads="1"/>
          </p:cNvSpPr>
          <p:nvPr/>
        </p:nvSpPr>
        <p:spPr bwMode="auto">
          <a:xfrm>
            <a:off x="838200" y="6096000"/>
            <a:ext cx="4143375" cy="400050"/>
          </a:xfrm>
          <a:prstGeom prst="rect">
            <a:avLst/>
          </a:prstGeom>
          <a:noFill/>
          <a:ln w="9525">
            <a:noFill/>
            <a:miter lim="800000"/>
            <a:headEnd/>
            <a:tailEnd/>
          </a:ln>
        </p:spPr>
        <p:txBody>
          <a:bodyPr wrap="none">
            <a:spAutoFit/>
          </a:bodyPr>
          <a:lstStyle/>
          <a:p>
            <a:r>
              <a:rPr lang="en-US" sz="2000"/>
              <a:t>Leave the control windows open</a:t>
            </a:r>
          </a:p>
        </p:txBody>
      </p:sp>
      <p:sp>
        <p:nvSpPr>
          <p:cNvPr id="91141" name="TextBox 5"/>
          <p:cNvSpPr txBox="1">
            <a:spLocks noChangeArrowheads="1"/>
          </p:cNvSpPr>
          <p:nvPr/>
        </p:nvSpPr>
        <p:spPr bwMode="auto">
          <a:xfrm>
            <a:off x="762000" y="838200"/>
            <a:ext cx="3821113" cy="400050"/>
          </a:xfrm>
          <a:prstGeom prst="rect">
            <a:avLst/>
          </a:prstGeom>
          <a:noFill/>
          <a:ln w="9525">
            <a:noFill/>
            <a:miter lim="800000"/>
            <a:headEnd/>
            <a:tailEnd/>
          </a:ln>
        </p:spPr>
        <p:txBody>
          <a:bodyPr wrap="none">
            <a:spAutoFit/>
          </a:bodyPr>
          <a:lstStyle/>
          <a:p>
            <a:r>
              <a:rPr lang="en-US" sz="2000"/>
              <a:t>Observe the TCP/IP sawtooth </a:t>
            </a: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cucl">
  <a:themeElements>
    <a:clrScheme name="ipoint-vide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ipoint-vide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19050" cap="flat" cmpd="sng" algn="ctr">
          <a:solidFill>
            <a:schemeClr val="tx1"/>
          </a:solidFill>
          <a:prstDash val="solid"/>
          <a:round/>
          <a:headEnd type="none" w="med" len="med"/>
          <a:tailEnd type="none" w="med" len="med"/>
        </a:ln>
        <a:effectLst/>
      </a:spPr>
      <a:bodyPr vert="horz" wrap="square" lIns="0" tIns="45720" rIns="0" bIns="45720" numCol="1" rtlCol="0"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sz="3200" b="1" i="0" u="none" strike="noStrike" cap="none" normalizeH="0" baseline="0" smtClean="0">
            <a:ln>
              <a:noFill/>
            </a:ln>
            <a:solidFill>
              <a:srgbClr val="008000"/>
            </a:solidFill>
            <a:effectLst/>
            <a:latin typeface="Arial" charset="0"/>
          </a:defRPr>
        </a:defPPr>
      </a:lstStyle>
    </a:spDef>
    <a:lnDef>
      <a:spPr bwMode="auto">
        <a:solidFill>
          <a:schemeClr val="accent1"/>
        </a:solidFill>
        <a:ln w="19050" cap="flat" cmpd="sng" algn="ctr">
          <a:solidFill>
            <a:schemeClr val="tx1"/>
          </a:solidFill>
          <a:prstDash val="solid"/>
          <a:round/>
          <a:headEnd type="none" w="med" len="med"/>
          <a:tailEnd type="none" w="med" len="med"/>
        </a:ln>
        <a:effectLst/>
      </a:spPr>
      <a:bodyPr/>
      <a:lstStyle/>
    </a:lnDef>
  </a:objectDefaults>
  <a:extraClrSchemeLst>
    <a:extraClrScheme>
      <a:clrScheme name="ipoint-vide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ipoint-vide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ipoint-vide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ipoint-vide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ipoint-vide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ipoint-vide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ipoint-vide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114</TotalTime>
  <Words>1417</Words>
  <Application>Microsoft Office PowerPoint</Application>
  <PresentationFormat>On-screen Show (4:3)</PresentationFormat>
  <Paragraphs>277</Paragraphs>
  <Slides>20</Slides>
  <Notes>18</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20</vt:i4>
      </vt:variant>
    </vt:vector>
  </HeadingPairs>
  <TitlesOfParts>
    <vt:vector size="22" baseType="lpstr">
      <vt:lpstr>cucl</vt:lpstr>
      <vt:lpstr>Equation</vt:lpstr>
      <vt:lpstr>Understanding Buffer Size Requirements in a Router</vt:lpstr>
      <vt:lpstr>Buffer Requirements in a Router</vt:lpstr>
      <vt:lpstr>Rule-of-thumb</vt:lpstr>
      <vt:lpstr>The Story So Far</vt:lpstr>
      <vt:lpstr>Using NetFPGA to explore buffer size</vt:lpstr>
      <vt:lpstr>Why 2TxC for a single TCP Flow?</vt:lpstr>
      <vt:lpstr>Time Evolution of a Single TCP Flow</vt:lpstr>
      <vt:lpstr>Instructions for a real evaluation using NetFPGA</vt:lpstr>
      <vt:lpstr>Setup for the Buffer Evaluation</vt:lpstr>
      <vt:lpstr>Enhanced Router</vt:lpstr>
      <vt:lpstr>Step 1 - Run Pre-made Enhanced Router</vt:lpstr>
      <vt:lpstr>Step 2 - Explore Enhanced Router</vt:lpstr>
      <vt:lpstr>Enhanced Router Pipeline</vt:lpstr>
      <vt:lpstr>Step 3 - Decrease the Link Rate</vt:lpstr>
      <vt:lpstr>Step 4 – Decrease Queue Size</vt:lpstr>
      <vt:lpstr>Step 5 - Start Event Capture</vt:lpstr>
      <vt:lpstr>Step 6 - Configure Event Capture</vt:lpstr>
      <vt:lpstr>Step 7 - Start TCP Transfer</vt:lpstr>
      <vt:lpstr>Step 8 - Look at Event Capture Results</vt:lpstr>
      <vt:lpstr>Queue Occupancy Charts</vt:lpstr>
    </vt:vector>
  </TitlesOfParts>
  <Company>self</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Understanding Buffer Size Requirements in a Router</dc:title>
  <dc:creator>Andrew W. Moore</dc:creator>
  <cp:lastModifiedBy>Andrew W. Moore</cp:lastModifiedBy>
  <cp:revision>12</cp:revision>
  <dcterms:created xsi:type="dcterms:W3CDTF">2008-11-11T10:28:27Z</dcterms:created>
  <dcterms:modified xsi:type="dcterms:W3CDTF">2008-11-11T12:23:06Z</dcterms:modified>
</cp:coreProperties>
</file>