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2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256" r:id="rId2"/>
    <p:sldId id="479" r:id="rId3"/>
    <p:sldId id="474" r:id="rId4"/>
    <p:sldId id="267" r:id="rId5"/>
    <p:sldId id="364" r:id="rId6"/>
    <p:sldId id="274" r:id="rId7"/>
    <p:sldId id="268" r:id="rId8"/>
    <p:sldId id="289" r:id="rId9"/>
    <p:sldId id="306" r:id="rId10"/>
    <p:sldId id="392" r:id="rId11"/>
    <p:sldId id="307" r:id="rId12"/>
    <p:sldId id="275" r:id="rId13"/>
    <p:sldId id="308" r:id="rId14"/>
    <p:sldId id="401" r:id="rId15"/>
    <p:sldId id="291" r:id="rId16"/>
    <p:sldId id="402" r:id="rId17"/>
    <p:sldId id="397" r:id="rId18"/>
    <p:sldId id="398" r:id="rId19"/>
    <p:sldId id="314" r:id="rId20"/>
    <p:sldId id="478" r:id="rId21"/>
    <p:sldId id="315" r:id="rId22"/>
    <p:sldId id="293" r:id="rId23"/>
    <p:sldId id="404" r:id="rId24"/>
    <p:sldId id="375" r:id="rId25"/>
    <p:sldId id="377" r:id="rId26"/>
    <p:sldId id="414" r:id="rId27"/>
    <p:sldId id="305" r:id="rId28"/>
    <p:sldId id="477" r:id="rId29"/>
    <p:sldId id="320" r:id="rId30"/>
    <p:sldId id="400" r:id="rId31"/>
    <p:sldId id="327" r:id="rId32"/>
    <p:sldId id="530" r:id="rId33"/>
    <p:sldId id="480" r:id="rId34"/>
    <p:sldId id="481" r:id="rId35"/>
    <p:sldId id="482" r:id="rId36"/>
    <p:sldId id="483" r:id="rId37"/>
    <p:sldId id="484" r:id="rId38"/>
    <p:sldId id="485" r:id="rId39"/>
    <p:sldId id="486" r:id="rId40"/>
    <p:sldId id="487" r:id="rId41"/>
    <p:sldId id="488" r:id="rId42"/>
    <p:sldId id="531" r:id="rId43"/>
    <p:sldId id="490" r:id="rId44"/>
    <p:sldId id="491" r:id="rId45"/>
    <p:sldId id="492" r:id="rId46"/>
    <p:sldId id="493" r:id="rId47"/>
    <p:sldId id="494" r:id="rId48"/>
    <p:sldId id="495" r:id="rId49"/>
    <p:sldId id="496" r:id="rId50"/>
    <p:sldId id="497" r:id="rId51"/>
    <p:sldId id="498" r:id="rId52"/>
    <p:sldId id="532" r:id="rId53"/>
    <p:sldId id="500" r:id="rId54"/>
    <p:sldId id="501" r:id="rId55"/>
    <p:sldId id="502" r:id="rId56"/>
    <p:sldId id="503" r:id="rId57"/>
    <p:sldId id="504" r:id="rId58"/>
    <p:sldId id="505" r:id="rId59"/>
    <p:sldId id="506" r:id="rId60"/>
    <p:sldId id="507" r:id="rId61"/>
    <p:sldId id="508" r:id="rId62"/>
    <p:sldId id="509" r:id="rId63"/>
    <p:sldId id="510" r:id="rId64"/>
    <p:sldId id="533" r:id="rId65"/>
    <p:sldId id="513" r:id="rId66"/>
    <p:sldId id="514" r:id="rId67"/>
    <p:sldId id="516" r:id="rId68"/>
    <p:sldId id="517" r:id="rId69"/>
    <p:sldId id="518" r:id="rId70"/>
    <p:sldId id="519" r:id="rId71"/>
    <p:sldId id="520" r:id="rId72"/>
    <p:sldId id="535" r:id="rId73"/>
    <p:sldId id="534" r:id="rId74"/>
    <p:sldId id="303" r:id="rId75"/>
    <p:sldId id="378" r:id="rId76"/>
    <p:sldId id="356" r:id="rId77"/>
    <p:sldId id="357" r:id="rId78"/>
    <p:sldId id="299" r:id="rId79"/>
    <p:sldId id="372" r:id="rId80"/>
    <p:sldId id="373" r:id="rId81"/>
    <p:sldId id="465" r:id="rId82"/>
    <p:sldId id="466" r:id="rId83"/>
    <p:sldId id="409" r:id="rId84"/>
    <p:sldId id="460" r:id="rId85"/>
    <p:sldId id="459" r:id="rId86"/>
    <p:sldId id="461" r:id="rId87"/>
    <p:sldId id="462" r:id="rId88"/>
    <p:sldId id="463" r:id="rId89"/>
    <p:sldId id="464" r:id="rId90"/>
    <p:sldId id="413" r:id="rId91"/>
    <p:sldId id="411" r:id="rId92"/>
    <p:sldId id="412" r:id="rId93"/>
    <p:sldId id="523" r:id="rId94"/>
    <p:sldId id="526" r:id="rId95"/>
    <p:sldId id="527" r:id="rId96"/>
    <p:sldId id="528" r:id="rId97"/>
    <p:sldId id="529"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AA952A"/>
    <a:srgbClr val="D7BF43"/>
    <a:srgbClr val="5281BC"/>
    <a:srgbClr val="3A5D89"/>
    <a:srgbClr val="8A3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0" autoAdjust="0"/>
    <p:restoredTop sz="91659" autoAdjust="0"/>
  </p:normalViewPr>
  <p:slideViewPr>
    <p:cSldViewPr snapToGrid="0">
      <p:cViewPr varScale="1">
        <p:scale>
          <a:sx n="75" d="100"/>
          <a:sy n="75" d="100"/>
        </p:scale>
        <p:origin x="-462" y="-84"/>
      </p:cViewPr>
      <p:guideLst>
        <p:guide orient="horz" pos="1535"/>
        <p:guide pos="203"/>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D:\Apps\rollback\presentations\MemoirOaklandFigs\MemoirCodeSiz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pps\rollback\presentations\MemoirOaklandFigs\noop-execute-breakdow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pps\rollback\presentations\MemoirOaklandFigs\application-execut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Apps\rollback\presentations\MemoirOaklandFigs\memoir-oper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18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10"/>
          <c:cat>
            <c:strRef>
              <c:f>Sheet1!$A$2:$A$5</c:f>
              <c:strCache>
                <c:ptCount val="2"/>
                <c:pt idx="0">
                  <c:v>Clean</c:v>
                </c:pt>
                <c:pt idx="1">
                  <c:v>Infected</c:v>
                </c:pt>
              </c:strCache>
            </c:strRef>
          </c:cat>
          <c:val>
            <c:numRef>
              <c:f>Sheet1!$B$2:$B$5</c:f>
              <c:numCache>
                <c:formatCode>General</c:formatCode>
                <c:ptCount val="4"/>
                <c:pt idx="0">
                  <c:v>75</c:v>
                </c:pt>
                <c:pt idx="1">
                  <c:v>25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Sheet1!$A$3</c:f>
              <c:strCache>
                <c:ptCount val="1"/>
                <c:pt idx="0">
                  <c:v>Crypto code</c:v>
                </c:pt>
              </c:strCache>
            </c:strRef>
          </c:tx>
          <c:spPr>
            <a:pattFill prst="pct70">
              <a:fgClr>
                <a:schemeClr val="accent1"/>
              </a:fgClr>
              <a:bgClr>
                <a:schemeClr val="bg1"/>
              </a:bgClr>
            </a:pattFill>
          </c:spPr>
          <c:invertIfNegative val="0"/>
          <c:cat>
            <c:strRef>
              <c:f>Sheet1!$B$1:$C$1</c:f>
              <c:strCache>
                <c:ptCount val="2"/>
                <c:pt idx="0">
                  <c:v>Memoir tools</c:v>
                </c:pt>
                <c:pt idx="1">
                  <c:v>MemoirLib</c:v>
                </c:pt>
              </c:strCache>
            </c:strRef>
          </c:cat>
          <c:val>
            <c:numRef>
              <c:f>Sheet1!$B$3:$C$3</c:f>
              <c:numCache>
                <c:formatCode>General</c:formatCode>
                <c:ptCount val="2"/>
                <c:pt idx="0">
                  <c:v>2819</c:v>
                </c:pt>
                <c:pt idx="1">
                  <c:v>4695</c:v>
                </c:pt>
              </c:numCache>
            </c:numRef>
          </c:val>
        </c:ser>
        <c:ser>
          <c:idx val="1"/>
          <c:order val="1"/>
          <c:tx>
            <c:strRef>
              <c:f>Sheet1!$A$4</c:f>
              <c:strCache>
                <c:ptCount val="1"/>
                <c:pt idx="0">
                  <c:v>Other code</c:v>
                </c:pt>
              </c:strCache>
            </c:strRef>
          </c:tx>
          <c:invertIfNegative val="0"/>
          <c:cat>
            <c:strRef>
              <c:f>Sheet1!$B$1:$C$1</c:f>
              <c:strCache>
                <c:ptCount val="2"/>
                <c:pt idx="0">
                  <c:v>Memoir tools</c:v>
                </c:pt>
                <c:pt idx="1">
                  <c:v>MemoirLib</c:v>
                </c:pt>
              </c:strCache>
            </c:strRef>
          </c:cat>
          <c:val>
            <c:numRef>
              <c:f>Sheet1!$B$4:$C$4</c:f>
              <c:numCache>
                <c:formatCode>General</c:formatCode>
                <c:ptCount val="2"/>
                <c:pt idx="0">
                  <c:v>1055</c:v>
                </c:pt>
                <c:pt idx="1">
                  <c:v>1831</c:v>
                </c:pt>
              </c:numCache>
            </c:numRef>
          </c:val>
        </c:ser>
        <c:dLbls>
          <c:showLegendKey val="0"/>
          <c:showVal val="0"/>
          <c:showCatName val="0"/>
          <c:showSerName val="0"/>
          <c:showPercent val="0"/>
          <c:showBubbleSize val="0"/>
        </c:dLbls>
        <c:gapWidth val="150"/>
        <c:overlap val="100"/>
        <c:axId val="133898240"/>
        <c:axId val="133899776"/>
      </c:barChart>
      <c:catAx>
        <c:axId val="133898240"/>
        <c:scaling>
          <c:orientation val="minMax"/>
        </c:scaling>
        <c:delete val="0"/>
        <c:axPos val="b"/>
        <c:majorTickMark val="out"/>
        <c:minorTickMark val="none"/>
        <c:tickLblPos val="nextTo"/>
        <c:txPr>
          <a:bodyPr/>
          <a:lstStyle/>
          <a:p>
            <a:pPr>
              <a:defRPr sz="1800"/>
            </a:pPr>
            <a:endParaRPr lang="en-US"/>
          </a:p>
        </c:txPr>
        <c:crossAx val="133899776"/>
        <c:crosses val="autoZero"/>
        <c:auto val="1"/>
        <c:lblAlgn val="ctr"/>
        <c:lblOffset val="100"/>
        <c:noMultiLvlLbl val="0"/>
      </c:catAx>
      <c:valAx>
        <c:axId val="133899776"/>
        <c:scaling>
          <c:orientation val="minMax"/>
        </c:scaling>
        <c:delete val="0"/>
        <c:axPos val="l"/>
        <c:majorGridlines/>
        <c:title>
          <c:tx>
            <c:rich>
              <a:bodyPr rot="0" vert="horz"/>
              <a:lstStyle/>
              <a:p>
                <a:pPr>
                  <a:defRPr sz="1600"/>
                </a:pPr>
                <a:r>
                  <a:rPr lang="en-US" sz="1600" dirty="0" smtClean="0"/>
                  <a:t>SLOC</a:t>
                </a:r>
                <a:endParaRPr lang="en-US" sz="1600" dirty="0"/>
              </a:p>
            </c:rich>
          </c:tx>
          <c:layout>
            <c:manualLayout>
              <c:xMode val="edge"/>
              <c:yMode val="edge"/>
              <c:x val="5.2137643378519288E-3"/>
              <c:y val="0.35122729658792651"/>
            </c:manualLayout>
          </c:layout>
          <c:overlay val="0"/>
        </c:title>
        <c:numFmt formatCode="General" sourceLinked="1"/>
        <c:majorTickMark val="out"/>
        <c:minorTickMark val="none"/>
        <c:tickLblPos val="nextTo"/>
        <c:crossAx val="133898240"/>
        <c:crosses val="autoZero"/>
        <c:crossBetween val="between"/>
      </c:valAx>
    </c:plotArea>
    <c:legend>
      <c:legendPos val="r"/>
      <c:layout>
        <c:manualLayout>
          <c:xMode val="edge"/>
          <c:yMode val="edge"/>
          <c:x val="0.81175327536612663"/>
          <c:y val="0.21888451443569551"/>
          <c:w val="0.17781919595816947"/>
          <c:h val="0.36556430446194227"/>
        </c:manualLayout>
      </c:layout>
      <c:overlay val="0"/>
      <c:txPr>
        <a:bodyPr/>
        <a:lstStyle/>
        <a:p>
          <a:pPr>
            <a:defRPr sz="16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43574464271913"/>
          <c:y val="8.1066973967952746E-2"/>
          <c:w val="0.63632978556295039"/>
          <c:h val="0.62348716827063277"/>
        </c:manualLayout>
      </c:layout>
      <c:barChart>
        <c:barDir val="col"/>
        <c:grouping val="stacked"/>
        <c:varyColors val="0"/>
        <c:ser>
          <c:idx val="4"/>
          <c:order val="0"/>
          <c:tx>
            <c:strRef>
              <c:f>Graph!$G$3</c:f>
              <c:strCache>
                <c:ptCount val="1"/>
                <c:pt idx="0">
                  <c:v>Flicker</c:v>
                </c:pt>
              </c:strCache>
            </c:strRef>
          </c:tx>
          <c:spPr>
            <a:solidFill>
              <a:srgbClr val="FF0000"/>
            </a:solidFill>
            <a:ln>
              <a:solidFill>
                <a:prstClr val="black"/>
              </a:solidFill>
            </a:ln>
          </c:spPr>
          <c:invertIfNegative val="0"/>
          <c:cat>
            <c:strRef>
              <c:f>Graph!$A$4:$A$7</c:f>
              <c:strCache>
                <c:ptCount val="4"/>
                <c:pt idx="0">
                  <c:v>No protection</c:v>
                </c:pt>
                <c:pt idx="1">
                  <c:v>+ confidentiality and integrity</c:v>
                </c:pt>
                <c:pt idx="2">
                  <c:v>"+ rollback resistance and crash resilience"</c:v>
                </c:pt>
                <c:pt idx="3">
                  <c:v>"+ NV avoidance"</c:v>
                </c:pt>
              </c:strCache>
            </c:strRef>
          </c:cat>
          <c:val>
            <c:numRef>
              <c:f>Graph!$G$4:$G$7</c:f>
              <c:numCache>
                <c:formatCode>General</c:formatCode>
                <c:ptCount val="4"/>
                <c:pt idx="0">
                  <c:v>47.847162593000064</c:v>
                </c:pt>
                <c:pt idx="1">
                  <c:v>52.247679078999958</c:v>
                </c:pt>
                <c:pt idx="2">
                  <c:v>52.403648601999983</c:v>
                </c:pt>
                <c:pt idx="3">
                  <c:v>48.310060928000027</c:v>
                </c:pt>
              </c:numCache>
            </c:numRef>
          </c:val>
        </c:ser>
        <c:ser>
          <c:idx val="5"/>
          <c:order val="1"/>
          <c:tx>
            <c:strRef>
              <c:f>Graph!$H$3</c:f>
              <c:strCache>
                <c:ptCount val="1"/>
                <c:pt idx="0">
                  <c:v>Other Memoir</c:v>
                </c:pt>
              </c:strCache>
            </c:strRef>
          </c:tx>
          <c:spPr>
            <a:solidFill>
              <a:schemeClr val="bg1">
                <a:lumMod val="75000"/>
              </a:schemeClr>
            </a:solidFill>
            <a:ln>
              <a:solidFill>
                <a:prstClr val="black"/>
              </a:solidFill>
            </a:ln>
          </c:spPr>
          <c:invertIfNegative val="0"/>
          <c:val>
            <c:numRef>
              <c:f>Graph!$H$4:$H$7</c:f>
              <c:numCache>
                <c:formatCode>General</c:formatCode>
                <c:ptCount val="4"/>
                <c:pt idx="0">
                  <c:v>0.19591017700000016</c:v>
                </c:pt>
                <c:pt idx="1">
                  <c:v>1.0726413810000006</c:v>
                </c:pt>
                <c:pt idx="2">
                  <c:v>1.0674686939999991</c:v>
                </c:pt>
                <c:pt idx="3">
                  <c:v>1.0545804050000007</c:v>
                </c:pt>
              </c:numCache>
            </c:numRef>
          </c:val>
        </c:ser>
        <c:ser>
          <c:idx val="1"/>
          <c:order val="2"/>
          <c:tx>
            <c:strRef>
              <c:f>Graph!$F$3</c:f>
              <c:strCache>
                <c:ptCount val="1"/>
                <c:pt idx="0">
                  <c:v>Extend PCR</c:v>
                </c:pt>
              </c:strCache>
            </c:strRef>
          </c:tx>
          <c:spPr>
            <a:solidFill>
              <a:srgbClr val="FFC000"/>
            </a:solidFill>
            <a:ln>
              <a:solidFill>
                <a:schemeClr val="tx1"/>
              </a:solidFill>
            </a:ln>
          </c:spPr>
          <c:invertIfNegative val="0"/>
          <c:cat>
            <c:strRef>
              <c:f>Graph!$A$4:$A$7</c:f>
              <c:strCache>
                <c:ptCount val="4"/>
                <c:pt idx="0">
                  <c:v>No protection</c:v>
                </c:pt>
                <c:pt idx="1">
                  <c:v>+ confidentiality and integrity</c:v>
                </c:pt>
                <c:pt idx="2">
                  <c:v>"+ rollback resistance and crash resilience"</c:v>
                </c:pt>
                <c:pt idx="3">
                  <c:v>"+ NV avoidance"</c:v>
                </c:pt>
              </c:strCache>
            </c:strRef>
          </c:cat>
          <c:val>
            <c:numRef>
              <c:f>Graph!$F$4:$F$7</c:f>
              <c:numCache>
                <c:formatCode>General</c:formatCode>
                <c:ptCount val="4"/>
                <c:pt idx="0">
                  <c:v>0</c:v>
                </c:pt>
                <c:pt idx="1">
                  <c:v>0</c:v>
                </c:pt>
                <c:pt idx="2">
                  <c:v>0</c:v>
                </c:pt>
                <c:pt idx="3">
                  <c:v>5.7336093769999961</c:v>
                </c:pt>
              </c:numCache>
            </c:numRef>
          </c:val>
        </c:ser>
        <c:ser>
          <c:idx val="6"/>
          <c:order val="3"/>
          <c:tx>
            <c:strRef>
              <c:f>Graph!$E$3</c:f>
              <c:strCache>
                <c:ptCount val="1"/>
                <c:pt idx="0">
                  <c:v>Read PCR</c:v>
                </c:pt>
              </c:strCache>
            </c:strRef>
          </c:tx>
          <c:spPr>
            <a:solidFill>
              <a:srgbClr val="FFFF00"/>
            </a:solidFill>
            <a:ln>
              <a:solidFill>
                <a:schemeClr val="tx1"/>
              </a:solidFill>
            </a:ln>
          </c:spPr>
          <c:invertIfNegative val="0"/>
          <c:val>
            <c:numRef>
              <c:f>Graph!$E$4:$E$7</c:f>
              <c:numCache>
                <c:formatCode>General</c:formatCode>
                <c:ptCount val="4"/>
                <c:pt idx="0">
                  <c:v>0</c:v>
                </c:pt>
                <c:pt idx="1">
                  <c:v>0</c:v>
                </c:pt>
                <c:pt idx="2">
                  <c:v>0</c:v>
                </c:pt>
                <c:pt idx="3">
                  <c:v>9.8874133920000311</c:v>
                </c:pt>
              </c:numCache>
            </c:numRef>
          </c:val>
        </c:ser>
        <c:ser>
          <c:idx val="2"/>
          <c:order val="4"/>
          <c:tx>
            <c:strRef>
              <c:f>Graph!$D$3</c:f>
              <c:strCache>
                <c:ptCount val="1"/>
                <c:pt idx="0">
                  <c:v>Write NVRAM</c:v>
                </c:pt>
              </c:strCache>
            </c:strRef>
          </c:tx>
          <c:spPr>
            <a:solidFill>
              <a:srgbClr val="00B050"/>
            </a:solidFill>
            <a:ln>
              <a:solidFill>
                <a:prstClr val="black"/>
              </a:solidFill>
            </a:ln>
          </c:spPr>
          <c:invertIfNegative val="0"/>
          <c:cat>
            <c:strRef>
              <c:f>Graph!$A$4:$A$7</c:f>
              <c:strCache>
                <c:ptCount val="4"/>
                <c:pt idx="0">
                  <c:v>No protection</c:v>
                </c:pt>
                <c:pt idx="1">
                  <c:v>+ confidentiality and integrity</c:v>
                </c:pt>
                <c:pt idx="2">
                  <c:v>"+ rollback resistance and crash resilience"</c:v>
                </c:pt>
                <c:pt idx="3">
                  <c:v>"+ NV avoidance"</c:v>
                </c:pt>
              </c:strCache>
            </c:strRef>
          </c:cat>
          <c:val>
            <c:numRef>
              <c:f>Graph!$D$4:$D$7</c:f>
              <c:numCache>
                <c:formatCode>General</c:formatCode>
                <c:ptCount val="4"/>
                <c:pt idx="0">
                  <c:v>0</c:v>
                </c:pt>
                <c:pt idx="1">
                  <c:v>0</c:v>
                </c:pt>
                <c:pt idx="2">
                  <c:v>33.049841501999936</c:v>
                </c:pt>
                <c:pt idx="3">
                  <c:v>0</c:v>
                </c:pt>
              </c:numCache>
            </c:numRef>
          </c:val>
        </c:ser>
        <c:ser>
          <c:idx val="0"/>
          <c:order val="5"/>
          <c:tx>
            <c:strRef>
              <c:f>Graph!$C$3</c:f>
              <c:strCache>
                <c:ptCount val="1"/>
                <c:pt idx="0">
                  <c:v>Read NVRAM</c:v>
                </c:pt>
              </c:strCache>
            </c:strRef>
          </c:tx>
          <c:spPr>
            <a:solidFill>
              <a:srgbClr val="0070C0"/>
            </a:solidFill>
            <a:ln>
              <a:solidFill>
                <a:prstClr val="black"/>
              </a:solidFill>
              <a:prstDash val="solid"/>
            </a:ln>
          </c:spPr>
          <c:invertIfNegative val="0"/>
          <c:cat>
            <c:strRef>
              <c:f>Graph!$A$4:$A$7</c:f>
              <c:strCache>
                <c:ptCount val="4"/>
                <c:pt idx="0">
                  <c:v>No protection</c:v>
                </c:pt>
                <c:pt idx="1">
                  <c:v>+ confidentiality and integrity</c:v>
                </c:pt>
                <c:pt idx="2">
                  <c:v>"+ rollback resistance and crash resilience"</c:v>
                </c:pt>
                <c:pt idx="3">
                  <c:v>"+ NV avoidance"</c:v>
                </c:pt>
              </c:strCache>
            </c:strRef>
          </c:cat>
          <c:val>
            <c:numRef>
              <c:f>Graph!$C$4:$C$7</c:f>
              <c:numCache>
                <c:formatCode>General</c:formatCode>
                <c:ptCount val="4"/>
                <c:pt idx="0">
                  <c:v>0</c:v>
                </c:pt>
                <c:pt idx="1">
                  <c:v>6.7613129530000027</c:v>
                </c:pt>
                <c:pt idx="2">
                  <c:v>6.8015829159999992</c:v>
                </c:pt>
                <c:pt idx="3">
                  <c:v>6.8315795710000122</c:v>
                </c:pt>
              </c:numCache>
            </c:numRef>
          </c:val>
        </c:ser>
        <c:ser>
          <c:idx val="3"/>
          <c:order val="6"/>
          <c:tx>
            <c:strRef>
              <c:f>Graph!$B$3</c:f>
              <c:strCache>
                <c:ptCount val="1"/>
                <c:pt idx="0">
                  <c:v>Sync. disk write</c:v>
                </c:pt>
              </c:strCache>
            </c:strRef>
          </c:tx>
          <c:spPr>
            <a:solidFill>
              <a:srgbClr val="7030A0"/>
            </a:solidFill>
            <a:ln>
              <a:solidFill>
                <a:prstClr val="black"/>
              </a:solidFill>
            </a:ln>
          </c:spPr>
          <c:invertIfNegative val="0"/>
          <c:errBars>
            <c:errBarType val="both"/>
            <c:errValType val="cust"/>
            <c:noEndCap val="0"/>
            <c:plus>
              <c:numRef>
                <c:f>Graph!$J$4:$J$7</c:f>
                <c:numCache>
                  <c:formatCode>General</c:formatCode>
                  <c:ptCount val="4"/>
                  <c:pt idx="0">
                    <c:v>3.9135807349179083E-2</c:v>
                  </c:pt>
                  <c:pt idx="1">
                    <c:v>4.7101593600428461E-2</c:v>
                  </c:pt>
                  <c:pt idx="2">
                    <c:v>0.85360450906083973</c:v>
                  </c:pt>
                  <c:pt idx="3">
                    <c:v>0.89483901391159837</c:v>
                  </c:pt>
                </c:numCache>
              </c:numRef>
            </c:plus>
            <c:minus>
              <c:numRef>
                <c:f>Graph!$J$4:$J$7</c:f>
                <c:numCache>
                  <c:formatCode>General</c:formatCode>
                  <c:ptCount val="4"/>
                  <c:pt idx="0">
                    <c:v>3.9135807349179083E-2</c:v>
                  </c:pt>
                  <c:pt idx="1">
                    <c:v>4.7101593600428461E-2</c:v>
                  </c:pt>
                  <c:pt idx="2">
                    <c:v>0.85360450906083973</c:v>
                  </c:pt>
                  <c:pt idx="3">
                    <c:v>0.89483901391159837</c:v>
                  </c:pt>
                </c:numCache>
              </c:numRef>
            </c:minus>
          </c:errBars>
          <c:cat>
            <c:strRef>
              <c:f>Graph!$A$4:$A$7</c:f>
              <c:strCache>
                <c:ptCount val="4"/>
                <c:pt idx="0">
                  <c:v>No protection</c:v>
                </c:pt>
                <c:pt idx="1">
                  <c:v>+ confidentiality and integrity</c:v>
                </c:pt>
                <c:pt idx="2">
                  <c:v>"+ rollback resistance and crash resilience"</c:v>
                </c:pt>
                <c:pt idx="3">
                  <c:v>"+ NV avoidance"</c:v>
                </c:pt>
              </c:strCache>
            </c:strRef>
          </c:cat>
          <c:val>
            <c:numRef>
              <c:f>Graph!$B$4:$B$7</c:f>
              <c:numCache>
                <c:formatCode>General</c:formatCode>
                <c:ptCount val="4"/>
                <c:pt idx="0">
                  <c:v>0</c:v>
                </c:pt>
                <c:pt idx="1">
                  <c:v>0</c:v>
                </c:pt>
                <c:pt idx="2">
                  <c:v>43.109453335000083</c:v>
                </c:pt>
                <c:pt idx="3">
                  <c:v>39.972226917</c:v>
                </c:pt>
              </c:numCache>
            </c:numRef>
          </c:val>
        </c:ser>
        <c:dLbls>
          <c:showLegendKey val="0"/>
          <c:showVal val="0"/>
          <c:showCatName val="0"/>
          <c:showSerName val="0"/>
          <c:showPercent val="0"/>
          <c:showBubbleSize val="0"/>
        </c:dLbls>
        <c:gapWidth val="150"/>
        <c:overlap val="100"/>
        <c:axId val="130181760"/>
        <c:axId val="130183552"/>
      </c:barChart>
      <c:catAx>
        <c:axId val="130181760"/>
        <c:scaling>
          <c:orientation val="minMax"/>
        </c:scaling>
        <c:delete val="1"/>
        <c:axPos val="b"/>
        <c:majorTickMark val="out"/>
        <c:minorTickMark val="none"/>
        <c:tickLblPos val="nextTo"/>
        <c:crossAx val="130183552"/>
        <c:crosses val="autoZero"/>
        <c:auto val="1"/>
        <c:lblAlgn val="ctr"/>
        <c:lblOffset val="100"/>
        <c:noMultiLvlLbl val="0"/>
      </c:catAx>
      <c:valAx>
        <c:axId val="130183552"/>
        <c:scaling>
          <c:orientation val="minMax"/>
          <c:max val="140"/>
        </c:scaling>
        <c:delete val="0"/>
        <c:axPos val="l"/>
        <c:majorGridlines/>
        <c:title>
          <c:tx>
            <c:rich>
              <a:bodyPr rot="0" vert="horz"/>
              <a:lstStyle/>
              <a:p>
                <a:pPr>
                  <a:defRPr sz="1600">
                    <a:latin typeface="+mn-lt"/>
                  </a:defRPr>
                </a:pPr>
                <a:r>
                  <a:rPr lang="en-US" sz="1600" dirty="0" smtClean="0">
                    <a:latin typeface="+mn-lt"/>
                    <a:cs typeface="Times New Roman" pitchFamily="18" charset="0"/>
                  </a:rPr>
                  <a:t>Execution</a:t>
                </a:r>
              </a:p>
              <a:p>
                <a:pPr>
                  <a:defRPr sz="1600">
                    <a:latin typeface="+mn-lt"/>
                  </a:defRPr>
                </a:pPr>
                <a:r>
                  <a:rPr lang="en-US" sz="1600" dirty="0" smtClean="0">
                    <a:latin typeface="+mn-lt"/>
                    <a:cs typeface="Times New Roman" pitchFamily="18" charset="0"/>
                  </a:rPr>
                  <a:t>time</a:t>
                </a:r>
                <a:r>
                  <a:rPr lang="en-US" sz="1600" baseline="0" dirty="0" smtClean="0">
                    <a:latin typeface="+mn-lt"/>
                    <a:cs typeface="Times New Roman" pitchFamily="18" charset="0"/>
                  </a:rPr>
                  <a:t> </a:t>
                </a:r>
                <a:r>
                  <a:rPr lang="en-US" sz="1600" dirty="0" smtClean="0">
                    <a:latin typeface="+mn-lt"/>
                    <a:cs typeface="Times New Roman" pitchFamily="18" charset="0"/>
                  </a:rPr>
                  <a:t>(</a:t>
                </a:r>
                <a:r>
                  <a:rPr lang="en-US" sz="1600" dirty="0" err="1" smtClean="0">
                    <a:latin typeface="+mn-lt"/>
                    <a:cs typeface="Times New Roman" pitchFamily="18" charset="0"/>
                  </a:rPr>
                  <a:t>ms</a:t>
                </a:r>
                <a:r>
                  <a:rPr lang="en-US" sz="1600" dirty="0">
                    <a:latin typeface="+mn-lt"/>
                    <a:cs typeface="Times New Roman" pitchFamily="18" charset="0"/>
                  </a:rPr>
                  <a:t>)</a:t>
                </a:r>
              </a:p>
            </c:rich>
          </c:tx>
          <c:layout>
            <c:manualLayout>
              <c:xMode val="edge"/>
              <c:yMode val="edge"/>
              <c:x val="0"/>
              <c:y val="0.303859333397547"/>
            </c:manualLayout>
          </c:layout>
          <c:overlay val="0"/>
        </c:title>
        <c:numFmt formatCode="General" sourceLinked="1"/>
        <c:majorTickMark val="none"/>
        <c:minorTickMark val="none"/>
        <c:tickLblPos val="nextTo"/>
        <c:txPr>
          <a:bodyPr/>
          <a:lstStyle/>
          <a:p>
            <a:pPr>
              <a:defRPr sz="1400">
                <a:latin typeface="+mn-lt"/>
                <a:cs typeface="Times New Roman" pitchFamily="18" charset="0"/>
              </a:defRPr>
            </a:pPr>
            <a:endParaRPr lang="en-US"/>
          </a:p>
        </c:txPr>
        <c:crossAx val="130181760"/>
        <c:crosses val="autoZero"/>
        <c:crossBetween val="between"/>
      </c:valAx>
    </c:plotArea>
    <c:legend>
      <c:legendPos val="r"/>
      <c:legendEntry>
        <c:idx val="5"/>
        <c:delete val="1"/>
      </c:legendEntry>
      <c:layout>
        <c:manualLayout>
          <c:xMode val="edge"/>
          <c:yMode val="edge"/>
          <c:x val="0.80776648476450663"/>
          <c:y val="1.182764272369884E-2"/>
          <c:w val="0.19223351523549342"/>
          <c:h val="0.91270066674111494"/>
        </c:manualLayout>
      </c:layout>
      <c:overlay val="0"/>
      <c:txPr>
        <a:bodyPr/>
        <a:lstStyle/>
        <a:p>
          <a:pPr>
            <a:defRPr sz="1400">
              <a:latin typeface="+mn-lt"/>
              <a:cs typeface="Times New Roman" pitchFamily="18" charset="0"/>
            </a:defRPr>
          </a:pPr>
          <a:endParaRPr lang="en-US"/>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63235010649436"/>
          <c:y val="3.6733689538807651E-2"/>
          <c:w val="0.58263342419756703"/>
          <c:h val="0.79331556272615145"/>
        </c:manualLayout>
      </c:layout>
      <c:barChart>
        <c:barDir val="col"/>
        <c:grouping val="stacked"/>
        <c:varyColors val="0"/>
        <c:ser>
          <c:idx val="4"/>
          <c:order val="0"/>
          <c:tx>
            <c:strRef>
              <c:f>Graph!$I$6</c:f>
              <c:strCache>
                <c:ptCount val="1"/>
                <c:pt idx="0">
                  <c:v>Flicker</c:v>
                </c:pt>
              </c:strCache>
            </c:strRef>
          </c:tx>
          <c:spPr>
            <a:solidFill>
              <a:srgbClr val="FF0000"/>
            </a:solidFill>
            <a:ln>
              <a:solidFill>
                <a:prstClr val="black"/>
              </a:solidFill>
            </a:ln>
          </c:spPr>
          <c:invertIfNegative val="0"/>
          <c:cat>
            <c:strRef>
              <c:f>Graph!$A$7:$A$12</c:f>
              <c:strCache>
                <c:ptCount val="6"/>
                <c:pt idx="0">
                  <c:v>EKP</c:v>
                </c:pt>
                <c:pt idx="1">
                  <c:v>PPD</c:v>
                </c:pt>
                <c:pt idx="2">
                  <c:v>TrInc</c:v>
                </c:pt>
                <c:pt idx="3">
                  <c:v>EKP</c:v>
                </c:pt>
                <c:pt idx="4">
                  <c:v>PPD</c:v>
                </c:pt>
                <c:pt idx="5">
                  <c:v>TrInc</c:v>
                </c:pt>
              </c:strCache>
            </c:strRef>
          </c:cat>
          <c:val>
            <c:numRef>
              <c:f>Graph!$I$7:$I$12</c:f>
              <c:numCache>
                <c:formatCode>General</c:formatCode>
                <c:ptCount val="6"/>
                <c:pt idx="0">
                  <c:v>52.593577542542498</c:v>
                </c:pt>
                <c:pt idx="1">
                  <c:v>52.408738780219743</c:v>
                </c:pt>
                <c:pt idx="2">
                  <c:v>48.423832316000045</c:v>
                </c:pt>
                <c:pt idx="3">
                  <c:v>48.332638530530552</c:v>
                </c:pt>
                <c:pt idx="4">
                  <c:v>48.126088999001006</c:v>
                </c:pt>
                <c:pt idx="5">
                  <c:v>48.414341566000061</c:v>
                </c:pt>
              </c:numCache>
            </c:numRef>
          </c:val>
        </c:ser>
        <c:ser>
          <c:idx val="5"/>
          <c:order val="1"/>
          <c:tx>
            <c:strRef>
              <c:f>Graph!$J$6</c:f>
              <c:strCache>
                <c:ptCount val="1"/>
                <c:pt idx="0">
                  <c:v>Other Memoir</c:v>
                </c:pt>
              </c:strCache>
            </c:strRef>
          </c:tx>
          <c:spPr>
            <a:solidFill>
              <a:schemeClr val="bg1">
                <a:lumMod val="75000"/>
              </a:schemeClr>
            </a:solidFill>
            <a:ln>
              <a:solidFill>
                <a:prstClr val="black"/>
              </a:solidFill>
            </a:ln>
          </c:spPr>
          <c:invertIfNegative val="0"/>
          <c:cat>
            <c:strRef>
              <c:f>Graph!$A$7:$A$12</c:f>
              <c:strCache>
                <c:ptCount val="6"/>
                <c:pt idx="0">
                  <c:v>EKP</c:v>
                </c:pt>
                <c:pt idx="1">
                  <c:v>PPD</c:v>
                </c:pt>
                <c:pt idx="2">
                  <c:v>TrInc</c:v>
                </c:pt>
                <c:pt idx="3">
                  <c:v>EKP</c:v>
                </c:pt>
                <c:pt idx="4">
                  <c:v>PPD</c:v>
                </c:pt>
                <c:pt idx="5">
                  <c:v>TrInc</c:v>
                </c:pt>
              </c:strCache>
            </c:strRef>
          </c:cat>
          <c:val>
            <c:numRef>
              <c:f>Graph!$J$7:$J$12</c:f>
              <c:numCache>
                <c:formatCode>General</c:formatCode>
                <c:ptCount val="6"/>
                <c:pt idx="0">
                  <c:v>0.99557207507507528</c:v>
                </c:pt>
                <c:pt idx="1">
                  <c:v>0.9412955874125879</c:v>
                </c:pt>
                <c:pt idx="2">
                  <c:v>0.99070996699999825</c:v>
                </c:pt>
                <c:pt idx="3">
                  <c:v>0.99237514414414341</c:v>
                </c:pt>
                <c:pt idx="4">
                  <c:v>0.94422203296703267</c:v>
                </c:pt>
                <c:pt idx="5">
                  <c:v>0.99253441100000017</c:v>
                </c:pt>
              </c:numCache>
            </c:numRef>
          </c:val>
        </c:ser>
        <c:ser>
          <c:idx val="1"/>
          <c:order val="2"/>
          <c:tx>
            <c:strRef>
              <c:f>Graph!$H$6</c:f>
              <c:strCache>
                <c:ptCount val="1"/>
                <c:pt idx="0">
                  <c:v>Extend PCR</c:v>
                </c:pt>
              </c:strCache>
            </c:strRef>
          </c:tx>
          <c:spPr>
            <a:solidFill>
              <a:srgbClr val="FFC000"/>
            </a:solidFill>
            <a:ln>
              <a:solidFill>
                <a:schemeClr val="tx1"/>
              </a:solidFill>
            </a:ln>
          </c:spPr>
          <c:invertIfNegative val="0"/>
          <c:cat>
            <c:strRef>
              <c:f>Graph!$A$7:$A$12</c:f>
              <c:strCache>
                <c:ptCount val="6"/>
                <c:pt idx="0">
                  <c:v>EKP</c:v>
                </c:pt>
                <c:pt idx="1">
                  <c:v>PPD</c:v>
                </c:pt>
                <c:pt idx="2">
                  <c:v>TrInc</c:v>
                </c:pt>
                <c:pt idx="3">
                  <c:v>EKP</c:v>
                </c:pt>
                <c:pt idx="4">
                  <c:v>PPD</c:v>
                </c:pt>
                <c:pt idx="5">
                  <c:v>TrInc</c:v>
                </c:pt>
              </c:strCache>
            </c:strRef>
          </c:cat>
          <c:val>
            <c:numRef>
              <c:f>Graph!$H$7:$H$12</c:f>
              <c:numCache>
                <c:formatCode>General</c:formatCode>
                <c:ptCount val="6"/>
                <c:pt idx="0">
                  <c:v>0</c:v>
                </c:pt>
                <c:pt idx="1">
                  <c:v>0</c:v>
                </c:pt>
                <c:pt idx="2">
                  <c:v>0</c:v>
                </c:pt>
                <c:pt idx="3">
                  <c:v>5.732810014014019</c:v>
                </c:pt>
                <c:pt idx="4">
                  <c:v>5.7315881848151866</c:v>
                </c:pt>
                <c:pt idx="5">
                  <c:v>5.7338424379999902</c:v>
                </c:pt>
              </c:numCache>
            </c:numRef>
          </c:val>
        </c:ser>
        <c:ser>
          <c:idx val="6"/>
          <c:order val="3"/>
          <c:tx>
            <c:strRef>
              <c:f>Graph!$G$6</c:f>
              <c:strCache>
                <c:ptCount val="1"/>
                <c:pt idx="0">
                  <c:v>Read PCR</c:v>
                </c:pt>
              </c:strCache>
            </c:strRef>
          </c:tx>
          <c:spPr>
            <a:solidFill>
              <a:srgbClr val="0070C0"/>
            </a:solidFill>
            <a:ln>
              <a:solidFill>
                <a:schemeClr val="tx1"/>
              </a:solidFill>
            </a:ln>
          </c:spPr>
          <c:invertIfNegative val="0"/>
          <c:val>
            <c:numRef>
              <c:f>Graph!$G$7:$G$12</c:f>
              <c:numCache>
                <c:formatCode>General</c:formatCode>
                <c:ptCount val="6"/>
                <c:pt idx="0">
                  <c:v>0</c:v>
                </c:pt>
                <c:pt idx="1">
                  <c:v>0</c:v>
                </c:pt>
                <c:pt idx="2">
                  <c:v>0</c:v>
                </c:pt>
                <c:pt idx="3">
                  <c:v>9.8856517837837803</c:v>
                </c:pt>
                <c:pt idx="4">
                  <c:v>9.8888969820179824</c:v>
                </c:pt>
                <c:pt idx="5">
                  <c:v>9.8856176259999966</c:v>
                </c:pt>
              </c:numCache>
            </c:numRef>
          </c:val>
        </c:ser>
        <c:ser>
          <c:idx val="2"/>
          <c:order val="4"/>
          <c:tx>
            <c:strRef>
              <c:f>Graph!$F$6</c:f>
              <c:strCache>
                <c:ptCount val="1"/>
                <c:pt idx="0">
                  <c:v>Write NVRAM</c:v>
                </c:pt>
              </c:strCache>
            </c:strRef>
          </c:tx>
          <c:spPr>
            <a:solidFill>
              <a:srgbClr val="00B050"/>
            </a:solidFill>
            <a:ln>
              <a:solidFill>
                <a:prstClr val="black"/>
              </a:solidFill>
            </a:ln>
          </c:spPr>
          <c:invertIfNegative val="0"/>
          <c:cat>
            <c:strRef>
              <c:f>Graph!$A$7:$A$12</c:f>
              <c:strCache>
                <c:ptCount val="6"/>
                <c:pt idx="0">
                  <c:v>EKP</c:v>
                </c:pt>
                <c:pt idx="1">
                  <c:v>PPD</c:v>
                </c:pt>
                <c:pt idx="2">
                  <c:v>TrInc</c:v>
                </c:pt>
                <c:pt idx="3">
                  <c:v>EKP</c:v>
                </c:pt>
                <c:pt idx="4">
                  <c:v>PPD</c:v>
                </c:pt>
                <c:pt idx="5">
                  <c:v>TrInc</c:v>
                </c:pt>
              </c:strCache>
            </c:strRef>
          </c:cat>
          <c:val>
            <c:numRef>
              <c:f>Graph!$F$7:$F$12</c:f>
              <c:numCache>
                <c:formatCode>General</c:formatCode>
                <c:ptCount val="6"/>
                <c:pt idx="0">
                  <c:v>33.073422125125113</c:v>
                </c:pt>
                <c:pt idx="1">
                  <c:v>33.081973820179833</c:v>
                </c:pt>
                <c:pt idx="2">
                  <c:v>33.096446205000014</c:v>
                </c:pt>
                <c:pt idx="3">
                  <c:v>0</c:v>
                </c:pt>
                <c:pt idx="4">
                  <c:v>0</c:v>
                </c:pt>
                <c:pt idx="5">
                  <c:v>0</c:v>
                </c:pt>
              </c:numCache>
            </c:numRef>
          </c:val>
        </c:ser>
        <c:ser>
          <c:idx val="0"/>
          <c:order val="5"/>
          <c:tx>
            <c:strRef>
              <c:f>Graph!$E$6</c:f>
              <c:strCache>
                <c:ptCount val="1"/>
                <c:pt idx="0">
                  <c:v>Read NVRAM</c:v>
                </c:pt>
              </c:strCache>
            </c:strRef>
          </c:tx>
          <c:spPr>
            <a:solidFill>
              <a:srgbClr val="FFFF00"/>
            </a:solidFill>
            <a:ln>
              <a:solidFill>
                <a:prstClr val="black"/>
              </a:solidFill>
              <a:prstDash val="solid"/>
            </a:ln>
          </c:spPr>
          <c:invertIfNegative val="0"/>
          <c:cat>
            <c:strRef>
              <c:f>Graph!$A$7:$A$12</c:f>
              <c:strCache>
                <c:ptCount val="6"/>
                <c:pt idx="0">
                  <c:v>EKP</c:v>
                </c:pt>
                <c:pt idx="1">
                  <c:v>PPD</c:v>
                </c:pt>
                <c:pt idx="2">
                  <c:v>TrInc</c:v>
                </c:pt>
                <c:pt idx="3">
                  <c:v>EKP</c:v>
                </c:pt>
                <c:pt idx="4">
                  <c:v>PPD</c:v>
                </c:pt>
                <c:pt idx="5">
                  <c:v>TrInc</c:v>
                </c:pt>
              </c:strCache>
            </c:strRef>
          </c:cat>
          <c:val>
            <c:numRef>
              <c:f>Graph!$E$7:$E$12</c:f>
              <c:numCache>
                <c:formatCode>General</c:formatCode>
                <c:ptCount val="6"/>
                <c:pt idx="0">
                  <c:v>6.8009862242242276</c:v>
                </c:pt>
                <c:pt idx="1">
                  <c:v>6.8012581628371658</c:v>
                </c:pt>
                <c:pt idx="2">
                  <c:v>6.7990208919999917</c:v>
                </c:pt>
                <c:pt idx="3">
                  <c:v>6.8358769229229104</c:v>
                </c:pt>
                <c:pt idx="4">
                  <c:v>6.8367739530469569</c:v>
                </c:pt>
                <c:pt idx="5">
                  <c:v>6.8367645449999994</c:v>
                </c:pt>
              </c:numCache>
            </c:numRef>
          </c:val>
        </c:ser>
        <c:ser>
          <c:idx val="7"/>
          <c:order val="6"/>
          <c:tx>
            <c:strRef>
              <c:f>Graph!$D$6</c:f>
              <c:strCache>
                <c:ptCount val="1"/>
                <c:pt idx="0">
                  <c:v>Execute request</c:v>
                </c:pt>
              </c:strCache>
            </c:strRef>
          </c:tx>
          <c:spPr>
            <a:solidFill>
              <a:schemeClr val="bg1"/>
            </a:solidFill>
            <a:ln>
              <a:solidFill>
                <a:schemeClr val="tx1"/>
              </a:solidFill>
            </a:ln>
          </c:spPr>
          <c:invertIfNegative val="0"/>
          <c:val>
            <c:numRef>
              <c:f>Graph!$D$7:$D$12</c:f>
              <c:numCache>
                <c:formatCode>General</c:formatCode>
                <c:ptCount val="6"/>
                <c:pt idx="0">
                  <c:v>6.0502852852852944E-2</c:v>
                </c:pt>
                <c:pt idx="1">
                  <c:v>6.0426650349650404E-2</c:v>
                </c:pt>
                <c:pt idx="2">
                  <c:v>5.5551226400000058</c:v>
                </c:pt>
                <c:pt idx="3">
                  <c:v>6.0996176176176184E-2</c:v>
                </c:pt>
                <c:pt idx="4">
                  <c:v>6.100495904095897E-2</c:v>
                </c:pt>
                <c:pt idx="5">
                  <c:v>4.9113932590000013</c:v>
                </c:pt>
              </c:numCache>
            </c:numRef>
          </c:val>
        </c:ser>
        <c:ser>
          <c:idx val="3"/>
          <c:order val="7"/>
          <c:tx>
            <c:strRef>
              <c:f>Graph!$C$6</c:f>
              <c:strCache>
                <c:ptCount val="1"/>
                <c:pt idx="0">
                  <c:v>Sync. disk write</c:v>
                </c:pt>
              </c:strCache>
            </c:strRef>
          </c:tx>
          <c:spPr>
            <a:solidFill>
              <a:srgbClr val="7030A0"/>
            </a:solidFill>
            <a:ln>
              <a:solidFill>
                <a:prstClr val="black"/>
              </a:solidFill>
            </a:ln>
          </c:spPr>
          <c:invertIfNegative val="0"/>
          <c:errBars>
            <c:errBarType val="both"/>
            <c:errValType val="cust"/>
            <c:noEndCap val="0"/>
            <c:plus>
              <c:numRef>
                <c:f>Graph!$L$7:$L$12</c:f>
                <c:numCache>
                  <c:formatCode>General</c:formatCode>
                  <c:ptCount val="6"/>
                  <c:pt idx="0">
                    <c:v>0.89692426480162657</c:v>
                  </c:pt>
                  <c:pt idx="1">
                    <c:v>0.42599691228279457</c:v>
                  </c:pt>
                  <c:pt idx="2">
                    <c:v>0.82761926688625109</c:v>
                  </c:pt>
                  <c:pt idx="3">
                    <c:v>0.82105275950313639</c:v>
                  </c:pt>
                  <c:pt idx="4">
                    <c:v>0.48941853930149559</c:v>
                  </c:pt>
                  <c:pt idx="5">
                    <c:v>0.87394531152403354</c:v>
                  </c:pt>
                </c:numCache>
              </c:numRef>
            </c:plus>
            <c:minus>
              <c:numRef>
                <c:f>Graph!$L$7:$L$12</c:f>
                <c:numCache>
                  <c:formatCode>General</c:formatCode>
                  <c:ptCount val="6"/>
                  <c:pt idx="0">
                    <c:v>0.89692426480162657</c:v>
                  </c:pt>
                  <c:pt idx="1">
                    <c:v>0.42599691228279457</c:v>
                  </c:pt>
                  <c:pt idx="2">
                    <c:v>0.82761926688625109</c:v>
                  </c:pt>
                  <c:pt idx="3">
                    <c:v>0.82105275950313639</c:v>
                  </c:pt>
                  <c:pt idx="4">
                    <c:v>0.48941853930149559</c:v>
                  </c:pt>
                  <c:pt idx="5">
                    <c:v>0.87394531152403354</c:v>
                  </c:pt>
                </c:numCache>
              </c:numRef>
            </c:minus>
          </c:errBars>
          <c:cat>
            <c:strRef>
              <c:f>Graph!$A$7:$A$12</c:f>
              <c:strCache>
                <c:ptCount val="6"/>
                <c:pt idx="0">
                  <c:v>EKP</c:v>
                </c:pt>
                <c:pt idx="1">
                  <c:v>PPD</c:v>
                </c:pt>
                <c:pt idx="2">
                  <c:v>TrInc</c:v>
                </c:pt>
                <c:pt idx="3">
                  <c:v>EKP</c:v>
                </c:pt>
                <c:pt idx="4">
                  <c:v>PPD</c:v>
                </c:pt>
                <c:pt idx="5">
                  <c:v>TrInc</c:v>
                </c:pt>
              </c:strCache>
            </c:strRef>
          </c:cat>
          <c:val>
            <c:numRef>
              <c:f>Graph!$C$7:$C$12</c:f>
              <c:numCache>
                <c:formatCode>General</c:formatCode>
                <c:ptCount val="6"/>
                <c:pt idx="0">
                  <c:v>42.677537641641678</c:v>
                </c:pt>
                <c:pt idx="1">
                  <c:v>15.790751650349639</c:v>
                </c:pt>
                <c:pt idx="2">
                  <c:v>43.598944132000007</c:v>
                </c:pt>
                <c:pt idx="3">
                  <c:v>38.872419415415422</c:v>
                </c:pt>
                <c:pt idx="4">
                  <c:v>20.666210738261757</c:v>
                </c:pt>
                <c:pt idx="5">
                  <c:v>43.758824380999954</c:v>
                </c:pt>
              </c:numCache>
            </c:numRef>
          </c:val>
        </c:ser>
        <c:dLbls>
          <c:showLegendKey val="0"/>
          <c:showVal val="0"/>
          <c:showCatName val="0"/>
          <c:showSerName val="0"/>
          <c:showPercent val="0"/>
          <c:showBubbleSize val="0"/>
        </c:dLbls>
        <c:gapWidth val="150"/>
        <c:overlap val="100"/>
        <c:axId val="135026560"/>
        <c:axId val="135028096"/>
      </c:barChart>
      <c:catAx>
        <c:axId val="135026560"/>
        <c:scaling>
          <c:orientation val="minMax"/>
        </c:scaling>
        <c:delete val="0"/>
        <c:axPos val="b"/>
        <c:numFmt formatCode="General" sourceLinked="1"/>
        <c:majorTickMark val="out"/>
        <c:minorTickMark val="none"/>
        <c:tickLblPos val="nextTo"/>
        <c:txPr>
          <a:bodyPr rot="0" vert="horz"/>
          <a:lstStyle/>
          <a:p>
            <a:pPr>
              <a:defRPr sz="1400"/>
            </a:pPr>
            <a:endParaRPr lang="en-US"/>
          </a:p>
        </c:txPr>
        <c:crossAx val="135028096"/>
        <c:crosses val="autoZero"/>
        <c:auto val="1"/>
        <c:lblAlgn val="ctr"/>
        <c:lblOffset val="100"/>
        <c:noMultiLvlLbl val="0"/>
      </c:catAx>
      <c:valAx>
        <c:axId val="135028096"/>
        <c:scaling>
          <c:orientation val="minMax"/>
          <c:max val="140"/>
        </c:scaling>
        <c:delete val="0"/>
        <c:axPos val="l"/>
        <c:majorGridlines/>
        <c:title>
          <c:tx>
            <c:rich>
              <a:bodyPr rot="0" vert="horz"/>
              <a:lstStyle/>
              <a:p>
                <a:pPr>
                  <a:defRPr/>
                </a:pPr>
                <a:r>
                  <a:rPr lang="en-US" dirty="0" smtClean="0"/>
                  <a:t>Execution</a:t>
                </a:r>
              </a:p>
              <a:p>
                <a:pPr>
                  <a:defRPr/>
                </a:pPr>
                <a:r>
                  <a:rPr lang="en-US" dirty="0" smtClean="0"/>
                  <a:t>time </a:t>
                </a:r>
                <a:r>
                  <a:rPr lang="en-US" dirty="0"/>
                  <a:t>(</a:t>
                </a:r>
                <a:r>
                  <a:rPr lang="en-US" dirty="0" err="1"/>
                  <a:t>ms</a:t>
                </a:r>
                <a:r>
                  <a:rPr lang="en-US" dirty="0"/>
                  <a:t>)</a:t>
                </a:r>
              </a:p>
            </c:rich>
          </c:tx>
          <c:layout>
            <c:manualLayout>
              <c:xMode val="edge"/>
              <c:yMode val="edge"/>
              <c:x val="3.8067792089270199E-3"/>
              <c:y val="0.32126991938507682"/>
            </c:manualLayout>
          </c:layout>
          <c:overlay val="0"/>
        </c:title>
        <c:numFmt formatCode="General" sourceLinked="1"/>
        <c:majorTickMark val="none"/>
        <c:minorTickMark val="none"/>
        <c:tickLblPos val="nextTo"/>
        <c:txPr>
          <a:bodyPr/>
          <a:lstStyle/>
          <a:p>
            <a:pPr>
              <a:defRPr sz="1400"/>
            </a:pPr>
            <a:endParaRPr lang="en-US"/>
          </a:p>
        </c:txPr>
        <c:crossAx val="135026560"/>
        <c:crosses val="autoZero"/>
        <c:crossBetween val="between"/>
        <c:majorUnit val="10"/>
      </c:valAx>
    </c:plotArea>
    <c:legend>
      <c:legendPos val="r"/>
      <c:legendEntry>
        <c:idx val="6"/>
        <c:delete val="1"/>
      </c:legendEntry>
      <c:layout>
        <c:manualLayout>
          <c:xMode val="edge"/>
          <c:yMode val="edge"/>
          <c:x val="0.77595602987728418"/>
          <c:y val="1.6370097009335543E-2"/>
          <c:w val="0.22149953295200581"/>
          <c:h val="0.96226074988886245"/>
        </c:manualLayout>
      </c:layout>
      <c:overlay val="0"/>
    </c:legend>
    <c:plotVisOnly val="1"/>
    <c:dispBlanksAs val="gap"/>
    <c:showDLblsOverMax val="0"/>
  </c:chart>
  <c:spPr>
    <a:ln>
      <a:noFill/>
    </a:ln>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6684650529795"/>
          <c:y val="6.2198989832153356E-2"/>
          <c:w val="0.84587100223583178"/>
          <c:h val="0.73793664740405307"/>
        </c:manualLayout>
      </c:layout>
      <c:barChart>
        <c:barDir val="col"/>
        <c:grouping val="stacked"/>
        <c:varyColors val="0"/>
        <c:ser>
          <c:idx val="4"/>
          <c:order val="0"/>
          <c:tx>
            <c:v>Execution Time</c:v>
          </c:tx>
          <c:spPr>
            <a:solidFill>
              <a:srgbClr val="00B050"/>
            </a:solidFill>
            <a:ln>
              <a:solidFill>
                <a:prstClr val="black"/>
              </a:solidFill>
            </a:ln>
          </c:spPr>
          <c:invertIfNegative val="0"/>
          <c:errBars>
            <c:errBarType val="both"/>
            <c:errValType val="cust"/>
            <c:noEndCap val="0"/>
            <c:plus>
              <c:numRef>
                <c:f>Graph!$D$3:$D$5</c:f>
                <c:numCache>
                  <c:formatCode>General</c:formatCode>
                  <c:ptCount val="3"/>
                  <c:pt idx="0">
                    <c:v>12.059153214665161</c:v>
                  </c:pt>
                  <c:pt idx="1">
                    <c:v>0.24217647596809039</c:v>
                  </c:pt>
                  <c:pt idx="2">
                    <c:v>8.6912598562769644E-2</c:v>
                  </c:pt>
                </c:numCache>
              </c:numRef>
            </c:plus>
            <c:minus>
              <c:numRef>
                <c:f>Graph!$D$3:$D$5</c:f>
                <c:numCache>
                  <c:formatCode>General</c:formatCode>
                  <c:ptCount val="3"/>
                  <c:pt idx="0">
                    <c:v>12.059153214665161</c:v>
                  </c:pt>
                  <c:pt idx="1">
                    <c:v>0.24217647596809039</c:v>
                  </c:pt>
                  <c:pt idx="2">
                    <c:v>8.6912598562769644E-2</c:v>
                  </c:pt>
                </c:numCache>
              </c:numRef>
            </c:minus>
          </c:errBars>
          <c:cat>
            <c:strRef>
              <c:f>Graph!$B$3:$B$5</c:f>
              <c:strCache>
                <c:ptCount val="3"/>
                <c:pt idx="0">
                  <c:v>Create module</c:v>
                </c:pt>
                <c:pt idx="1">
                  <c:v>Get public key and attestation</c:v>
                </c:pt>
                <c:pt idx="2">
                  <c:v>Checkpoint routine</c:v>
                </c:pt>
              </c:strCache>
            </c:strRef>
          </c:cat>
          <c:val>
            <c:numRef>
              <c:f>Graph!$C$3:$C$5</c:f>
              <c:numCache>
                <c:formatCode>General</c:formatCode>
                <c:ptCount val="3"/>
                <c:pt idx="0">
                  <c:v>372.06385430030014</c:v>
                </c:pt>
                <c:pt idx="1">
                  <c:v>429.89522343143136</c:v>
                </c:pt>
                <c:pt idx="2">
                  <c:v>101.74625776776779</c:v>
                </c:pt>
              </c:numCache>
            </c:numRef>
          </c:val>
        </c:ser>
        <c:dLbls>
          <c:showLegendKey val="0"/>
          <c:showVal val="0"/>
          <c:showCatName val="0"/>
          <c:showSerName val="0"/>
          <c:showPercent val="0"/>
          <c:showBubbleSize val="0"/>
        </c:dLbls>
        <c:gapWidth val="150"/>
        <c:overlap val="100"/>
        <c:axId val="136698112"/>
        <c:axId val="136704000"/>
      </c:barChart>
      <c:catAx>
        <c:axId val="136698112"/>
        <c:scaling>
          <c:orientation val="minMax"/>
        </c:scaling>
        <c:delete val="0"/>
        <c:axPos val="b"/>
        <c:majorTickMark val="out"/>
        <c:minorTickMark val="none"/>
        <c:tickLblPos val="nextTo"/>
        <c:txPr>
          <a:bodyPr rot="0" vert="horz"/>
          <a:lstStyle/>
          <a:p>
            <a:pPr>
              <a:defRPr/>
            </a:pPr>
            <a:endParaRPr lang="en-US"/>
          </a:p>
        </c:txPr>
        <c:crossAx val="136704000"/>
        <c:crosses val="autoZero"/>
        <c:auto val="1"/>
        <c:lblAlgn val="ctr"/>
        <c:lblOffset val="100"/>
        <c:noMultiLvlLbl val="0"/>
      </c:catAx>
      <c:valAx>
        <c:axId val="136704000"/>
        <c:scaling>
          <c:orientation val="minMax"/>
        </c:scaling>
        <c:delete val="0"/>
        <c:axPos val="l"/>
        <c:majorGridlines/>
        <c:title>
          <c:tx>
            <c:rich>
              <a:bodyPr rot="-5400000" vert="horz"/>
              <a:lstStyle/>
              <a:p>
                <a:pPr>
                  <a:defRPr sz="1600"/>
                </a:pPr>
                <a:r>
                  <a:rPr lang="en-US" sz="1600"/>
                  <a:t>Operation time (ms)</a:t>
                </a:r>
              </a:p>
            </c:rich>
          </c:tx>
          <c:layout>
            <c:manualLayout>
              <c:xMode val="edge"/>
              <c:yMode val="edge"/>
              <c:x val="9.42712591253962E-3"/>
              <c:y val="0.16673284429189941"/>
            </c:manualLayout>
          </c:layout>
          <c:overlay val="0"/>
        </c:title>
        <c:numFmt formatCode="General" sourceLinked="1"/>
        <c:majorTickMark val="none"/>
        <c:minorTickMark val="none"/>
        <c:tickLblPos val="nextTo"/>
        <c:crossAx val="136698112"/>
        <c:crosses val="autoZero"/>
        <c:crossBetween val="between"/>
        <c:majorUnit val="50"/>
      </c:valAx>
    </c:plotArea>
    <c:plotVisOnly val="1"/>
    <c:dispBlanksAs val="gap"/>
    <c:showDLblsOverMax val="0"/>
  </c:chart>
  <c:spPr>
    <a:ln>
      <a:noFill/>
    </a:ln>
  </c:spPr>
  <c:txPr>
    <a:bodyPr/>
    <a:lstStyle/>
    <a:p>
      <a:pPr>
        <a:defRPr sz="1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7217C0-3C00-E840-A4CD-DC8CA59B8E53}" type="datetimeFigureOut">
              <a:rPr lang="en-US" smtClean="0"/>
              <a:pPr/>
              <a:t>9/27/2011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CA48D2-1B78-DD46-9F5C-5A94793AE960}" type="slidenum">
              <a:rPr lang="en-US" smtClean="0"/>
              <a:pPr/>
              <a:t>‹#›</a:t>
            </a:fld>
            <a:endParaRPr lang="en-US" dirty="0"/>
          </a:p>
        </p:txBody>
      </p:sp>
    </p:spTree>
    <p:extLst>
      <p:ext uri="{BB962C8B-B14F-4D97-AF65-F5344CB8AC3E}">
        <p14:creationId xmlns:p14="http://schemas.microsoft.com/office/powerpoint/2010/main" val="41852330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6A044D-ABE6-5247-AF62-D12EA9DBCC66}" type="datetimeFigureOut">
              <a:rPr lang="en-US" smtClean="0"/>
              <a:pPr/>
              <a:t>9/27/2011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835A10-C77B-DA44-BE8B-5FE8CE2A9DD2}" type="slidenum">
              <a:rPr lang="en-US" smtClean="0"/>
              <a:pPr/>
              <a:t>‹#›</a:t>
            </a:fld>
            <a:endParaRPr lang="en-US" dirty="0"/>
          </a:p>
        </p:txBody>
      </p:sp>
    </p:spTree>
    <p:extLst>
      <p:ext uri="{BB962C8B-B14F-4D97-AF65-F5344CB8AC3E}">
        <p14:creationId xmlns:p14="http://schemas.microsoft.com/office/powerpoint/2010/main" val="25652823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35A10-C77B-DA44-BE8B-5FE8CE2A9DD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a:t>
            </a:r>
            <a:r>
              <a:rPr lang="en-US" baseline="0" dirty="0" smtClean="0"/>
              <a:t> by design, the Flicker environment is quite spartan.  This means you can include exactly the code you need for your app and nothing else.  Applications this work well for include computational tasks (e.g., crypto), those that require minimal UI, e.g., password entry, etc.</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 why these</a:t>
            </a:r>
            <a:r>
              <a:rPr lang="en-US" baseline="0" dirty="0" smtClean="0"/>
              <a:t> are hard!</a:t>
            </a:r>
            <a:endParaRPr lang="en-US" dirty="0" smtClean="0"/>
          </a:p>
          <a:p>
            <a:r>
              <a:rPr lang="en-US" dirty="0" smtClean="0"/>
              <a:t>Example for #4: Use the network without including a network driver in the set of trusted code</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Module makes the decision,</a:t>
            </a:r>
            <a:r>
              <a:rPr lang="en-US" baseline="0" dirty="0" smtClean="0"/>
              <a:t> which prevents a malicious module from being run.  Of course, the tradeoff is availability.  A malicious OS may choose not to run Flicker.  Fortunately, as I describe later, the user can detect this.</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that this</a:t>
            </a:r>
            <a:r>
              <a:rPr lang="en-US" baseline="0" dirty="0" smtClean="0"/>
              <a:t> log is what prevents (via later detection) the adversary from providing bad input</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a:t>
            </a:r>
            <a:r>
              <a:rPr lang="en-US" baseline="0" dirty="0" smtClean="0"/>
              <a:t> that logs don’t persist through reboot</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the TPM to benefit the user</a:t>
            </a:r>
          </a:p>
          <a:p>
            <a:endParaRPr lang="en-US" dirty="0" smtClean="0"/>
          </a:p>
          <a:p>
            <a:r>
              <a:rPr lang="en-US" dirty="0" smtClean="0"/>
              <a:t>Mention TPM not</a:t>
            </a:r>
            <a:r>
              <a:rPr lang="en-US" baseline="0" dirty="0" smtClean="0"/>
              <a:t> tamper-proof, so ill-suited to DRM</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Alice trusts her phone.  Attestation</a:t>
            </a:r>
            <a:r>
              <a:rPr lang="en-US" baseline="0" dirty="0" smtClean="0"/>
              <a:t> is a protocol that allows Alice to extend the trust she has in her phone to allow her to trust the software on her computer.</a:t>
            </a:r>
            <a:endParaRPr lang="en-US" dirty="0" smtClean="0"/>
          </a:p>
          <a:p>
            <a:endParaRPr lang="en-US" dirty="0" smtClean="0"/>
          </a:p>
          <a:p>
            <a:r>
              <a:rPr lang="en-US" dirty="0" smtClean="0"/>
              <a:t>Random # is “given” to the TPM</a:t>
            </a:r>
          </a:p>
          <a:p>
            <a:endParaRPr lang="en-US" dirty="0" smtClean="0"/>
          </a:p>
          <a:p>
            <a:r>
              <a:rPr lang="en-US" dirty="0" smtClean="0"/>
              <a:t>Allows Alice</a:t>
            </a:r>
            <a:r>
              <a:rPr lang="en-US" baseline="0" dirty="0" smtClean="0"/>
              <a:t> to conclude that the log is accurate, and hence she can trust that the code described did indeed execute in a secure environment.</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Digital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Distributed System Security</a:t>
            </a:r>
            <a:r>
              <a:rPr lang="en-US" sz="1200" kern="1200" baseline="0" dirty="0" smtClean="0">
                <a:solidFill>
                  <a:schemeClr val="tx1"/>
                </a:solidFill>
                <a:latin typeface="+mn-lt"/>
                <a:ea typeface="+mn-ea"/>
                <a:cs typeface="+mn-cs"/>
              </a:rPr>
              <a:t> Architecture – Gasser, Goldstein, Kaufman, Lampson</a:t>
            </a:r>
          </a:p>
          <a:p>
            <a:r>
              <a:rPr lang="en-US" sz="1200" kern="1200" baseline="0" dirty="0" smtClean="0">
                <a:solidFill>
                  <a:schemeClr val="tx1"/>
                </a:solidFill>
                <a:latin typeface="+mn-lt"/>
                <a:ea typeface="+mn-ea"/>
                <a:cs typeface="+mn-cs"/>
              </a:rPr>
              <a:t>A Reliable Bootstrap Architecture- </a:t>
            </a:r>
            <a:r>
              <a:rPr lang="en-US" sz="1200" kern="1200" baseline="0" dirty="0" err="1" smtClean="0">
                <a:solidFill>
                  <a:schemeClr val="tx1"/>
                </a:solidFill>
                <a:latin typeface="+mn-lt"/>
                <a:ea typeface="+mn-ea"/>
                <a:cs typeface="+mn-cs"/>
              </a:rPr>
              <a:t>Arbaugh</a:t>
            </a:r>
            <a:r>
              <a:rPr lang="en-US" sz="1200" kern="1200" baseline="0" dirty="0" smtClean="0">
                <a:solidFill>
                  <a:schemeClr val="tx1"/>
                </a:solidFill>
                <a:latin typeface="+mn-lt"/>
                <a:ea typeface="+mn-ea"/>
                <a:cs typeface="+mn-cs"/>
              </a:rPr>
              <a:t>, Farber, Smith</a:t>
            </a:r>
          </a:p>
          <a:p>
            <a:r>
              <a:rPr lang="en-US" sz="1200" kern="1200" baseline="0" dirty="0" smtClean="0">
                <a:solidFill>
                  <a:schemeClr val="tx1"/>
                </a:solidFill>
                <a:latin typeface="+mn-lt"/>
                <a:ea typeface="+mn-ea"/>
                <a:cs typeface="+mn-cs"/>
              </a:rPr>
              <a:t>Design and Implementation of a TCG-based Integrity Measurement Architecture - </a:t>
            </a:r>
            <a:r>
              <a:rPr lang="en-US" sz="1200" kern="1200" baseline="0" dirty="0" err="1" smtClean="0">
                <a:solidFill>
                  <a:schemeClr val="tx1"/>
                </a:solidFill>
                <a:latin typeface="+mn-lt"/>
                <a:ea typeface="+mn-ea"/>
                <a:cs typeface="+mn-cs"/>
              </a:rPr>
              <a:t>Sailer</a:t>
            </a:r>
            <a:r>
              <a:rPr lang="en-US" sz="1200" kern="1200" baseline="0" dirty="0" smtClean="0">
                <a:solidFill>
                  <a:schemeClr val="tx1"/>
                </a:solidFill>
                <a:latin typeface="+mn-lt"/>
                <a:ea typeface="+mn-ea"/>
                <a:cs typeface="+mn-cs"/>
              </a:rPr>
              <a:t>, Zhang, Jaeger, van </a:t>
            </a:r>
            <a:r>
              <a:rPr lang="en-US" sz="1200" kern="1200" baseline="0" dirty="0" err="1" smtClean="0">
                <a:solidFill>
                  <a:schemeClr val="tx1"/>
                </a:solidFill>
                <a:latin typeface="+mn-lt"/>
                <a:ea typeface="+mn-ea"/>
                <a:cs typeface="+mn-cs"/>
              </a:rPr>
              <a:t>Doorn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Open-Source Applications of TCPA hardware - </a:t>
            </a:r>
            <a:r>
              <a:rPr lang="en-US" sz="1200" kern="1200" baseline="0" dirty="0" err="1" smtClean="0">
                <a:solidFill>
                  <a:schemeClr val="tx1"/>
                </a:solidFill>
                <a:latin typeface="+mn-lt"/>
                <a:ea typeface="+mn-ea"/>
                <a:cs typeface="+mn-cs"/>
              </a:rPr>
              <a:t>Marchesini</a:t>
            </a:r>
            <a:r>
              <a:rPr lang="en-US" sz="1200" kern="1200" baseline="0" dirty="0" smtClean="0">
                <a:solidFill>
                  <a:schemeClr val="tx1"/>
                </a:solidFill>
                <a:latin typeface="+mn-lt"/>
                <a:ea typeface="+mn-ea"/>
                <a:cs typeface="+mn-cs"/>
              </a:rPr>
              <a:t>, Smith, Wild, </a:t>
            </a:r>
            <a:r>
              <a:rPr lang="en-US" sz="1200" kern="1200" baseline="0" dirty="0" err="1" smtClean="0">
                <a:solidFill>
                  <a:schemeClr val="tx1"/>
                </a:solidFill>
                <a:latin typeface="+mn-lt"/>
                <a:ea typeface="+mn-ea"/>
                <a:cs typeface="+mn-cs"/>
              </a:rPr>
              <a:t>Stabiner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Barsamian</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say Alice has noticed her computer is running slower than usual,</a:t>
            </a:r>
            <a:r>
              <a:rPr lang="en-US" baseline="0" dirty="0" smtClean="0"/>
              <a:t> and she wants to check if her computer is infected.  Or suppose she wants to check her email using a computer in an Internet café. </a:t>
            </a:r>
          </a:p>
          <a:p>
            <a:endParaRPr lang="en-US" baseline="0" dirty="0" smtClean="0"/>
          </a:p>
          <a:p>
            <a:r>
              <a:rPr lang="en-US" baseline="0" dirty="0" smtClean="0"/>
              <a:t>Verifiably learns about software.  Doesn’t tell her about modified hardware. </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Jon!</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Might be tough to do every keystroke,</a:t>
            </a:r>
            <a:r>
              <a:rPr lang="en-US" baseline="0" dirty="0" smtClean="0"/>
              <a:t> but acceptable for entering a password, signing an email, etc.</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28</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KVM/370 in Retrospect – Gold, </a:t>
            </a:r>
            <a:r>
              <a:rPr lang="en-US" baseline="0" dirty="0" err="1" smtClean="0"/>
              <a:t>Linde</a:t>
            </a:r>
            <a:r>
              <a:rPr lang="en-US" baseline="0" dirty="0" smtClean="0"/>
              <a:t>, </a:t>
            </a:r>
            <a:r>
              <a:rPr lang="en-US" baseline="0" dirty="0" err="1" smtClean="0"/>
              <a:t>Cudney</a:t>
            </a:r>
            <a:endParaRPr lang="en-US" baseline="0" dirty="0" smtClean="0"/>
          </a:p>
          <a:p>
            <a:r>
              <a:rPr lang="en-US" baseline="0" dirty="0" smtClean="0"/>
              <a:t>An Overview of the GEMSOS class A1 technology and application experience – Shockley, Tao, Thompson</a:t>
            </a:r>
          </a:p>
          <a:p>
            <a:r>
              <a:rPr lang="en-US" baseline="0" dirty="0" smtClean="0"/>
              <a:t>A Retrospective on the VAX VMM Security Kernel – Karger, </a:t>
            </a:r>
            <a:r>
              <a:rPr lang="en-US" baseline="0" dirty="0" err="1" smtClean="0"/>
              <a:t>Zurko</a:t>
            </a:r>
            <a:r>
              <a:rPr lang="en-US" baseline="0" dirty="0" smtClean="0"/>
              <a:t>, Bonin, Mason, Kahn</a:t>
            </a:r>
          </a:p>
          <a:p>
            <a:r>
              <a:rPr lang="en-US" sz="1200" kern="1200" dirty="0" smtClean="0">
                <a:solidFill>
                  <a:schemeClr val="tx1"/>
                </a:solidFill>
                <a:latin typeface="+mn-lt"/>
                <a:ea typeface="+mn-ea"/>
                <a:cs typeface="+mn-cs"/>
              </a:rPr>
              <a:t>Terra: A virtual machine-based platform for trusted computing</a:t>
            </a:r>
            <a:r>
              <a:rPr lang="en-US" sz="1200" kern="1200" baseline="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Garﬁnkel</a:t>
            </a:r>
            <a:r>
              <a:rPr lang="en-US" sz="1200" kern="1200" dirty="0" smtClean="0">
                <a:solidFill>
                  <a:schemeClr val="tx1"/>
                </a:solidFill>
                <a:latin typeface="+mn-lt"/>
                <a:ea typeface="+mn-ea"/>
                <a:cs typeface="+mn-cs"/>
              </a:rPr>
              <a:t>, Pfaff, Chow, </a:t>
            </a:r>
            <a:r>
              <a:rPr lang="en-US" sz="1200" kern="1200" dirty="0" err="1" smtClean="0">
                <a:solidFill>
                  <a:schemeClr val="tx1"/>
                </a:solidFill>
                <a:latin typeface="+mn-lt"/>
                <a:ea typeface="+mn-ea"/>
                <a:cs typeface="+mn-cs"/>
              </a:rPr>
              <a:t>Rosenblum</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Boneh</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Reducing TCB complexity for security-sensitive applications: Three case studies – </a:t>
            </a:r>
            <a:r>
              <a:rPr lang="en-US" sz="1200" kern="1200" dirty="0" err="1" smtClean="0">
                <a:solidFill>
                  <a:schemeClr val="tx1"/>
                </a:solidFill>
                <a:latin typeface="+mn-lt"/>
                <a:ea typeface="+mn-ea"/>
                <a:cs typeface="+mn-cs"/>
              </a:rPr>
              <a:t>Singaravelu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Haertig</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Helmuth</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Splitting</a:t>
            </a:r>
            <a:r>
              <a:rPr lang="en-US" sz="1200" kern="1200" baseline="0" dirty="0" smtClean="0">
                <a:solidFill>
                  <a:schemeClr val="tx1"/>
                </a:solidFill>
                <a:latin typeface="+mn-lt"/>
                <a:ea typeface="+mn-ea"/>
                <a:cs typeface="+mn-cs"/>
              </a:rPr>
              <a:t> Interfaces: Making trust between applications and operating systems configurable – Ta-Min, </a:t>
            </a:r>
            <a:r>
              <a:rPr lang="en-US" sz="1200" kern="1200" baseline="0" dirty="0" err="1" smtClean="0">
                <a:solidFill>
                  <a:schemeClr val="tx1"/>
                </a:solidFill>
                <a:latin typeface="+mn-lt"/>
                <a:ea typeface="+mn-ea"/>
                <a:cs typeface="+mn-cs"/>
              </a:rPr>
              <a:t>Litty</a:t>
            </a:r>
            <a:r>
              <a:rPr lang="en-US" sz="1200" kern="1200" baseline="0" dirty="0" smtClean="0">
                <a:solidFill>
                  <a:schemeClr val="tx1"/>
                </a:solidFill>
                <a:latin typeface="+mn-lt"/>
                <a:ea typeface="+mn-ea"/>
                <a:cs typeface="+mn-cs"/>
              </a:rPr>
              <a:t>, Lie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Distributed System Security</a:t>
            </a:r>
            <a:r>
              <a:rPr lang="en-US" sz="1200" kern="1200" baseline="0" dirty="0" smtClean="0">
                <a:solidFill>
                  <a:schemeClr val="tx1"/>
                </a:solidFill>
                <a:latin typeface="+mn-lt"/>
                <a:ea typeface="+mn-ea"/>
                <a:cs typeface="+mn-cs"/>
              </a:rPr>
              <a:t> Architecture – Gasser, Goldstein, Kaufman, Lampson</a:t>
            </a:r>
          </a:p>
          <a:p>
            <a:r>
              <a:rPr lang="en-US" sz="1200" kern="1200" baseline="0" dirty="0" smtClean="0">
                <a:solidFill>
                  <a:schemeClr val="tx1"/>
                </a:solidFill>
                <a:latin typeface="+mn-lt"/>
                <a:ea typeface="+mn-ea"/>
                <a:cs typeface="+mn-cs"/>
              </a:rPr>
              <a:t>A Reliable Bootstrap Architecture- </a:t>
            </a:r>
            <a:r>
              <a:rPr lang="en-US" sz="1200" kern="1200" baseline="0" dirty="0" err="1" smtClean="0">
                <a:solidFill>
                  <a:schemeClr val="tx1"/>
                </a:solidFill>
                <a:latin typeface="+mn-lt"/>
                <a:ea typeface="+mn-ea"/>
                <a:cs typeface="+mn-cs"/>
              </a:rPr>
              <a:t>Arbaugh</a:t>
            </a:r>
            <a:r>
              <a:rPr lang="en-US" sz="1200" kern="1200" baseline="0" dirty="0" smtClean="0">
                <a:solidFill>
                  <a:schemeClr val="tx1"/>
                </a:solidFill>
                <a:latin typeface="+mn-lt"/>
                <a:ea typeface="+mn-ea"/>
                <a:cs typeface="+mn-cs"/>
              </a:rPr>
              <a:t>, Farber, Smith</a:t>
            </a:r>
          </a:p>
          <a:p>
            <a:r>
              <a:rPr lang="en-US" sz="1200" kern="1200" baseline="0" dirty="0" smtClean="0">
                <a:solidFill>
                  <a:schemeClr val="tx1"/>
                </a:solidFill>
                <a:latin typeface="+mn-lt"/>
                <a:ea typeface="+mn-ea"/>
                <a:cs typeface="+mn-cs"/>
              </a:rPr>
              <a:t>Design and Implementation of a TCG-based Integrity Measurement Architecture - </a:t>
            </a:r>
            <a:r>
              <a:rPr lang="en-US" sz="1200" kern="1200" baseline="0" dirty="0" err="1" smtClean="0">
                <a:solidFill>
                  <a:schemeClr val="tx1"/>
                </a:solidFill>
                <a:latin typeface="+mn-lt"/>
                <a:ea typeface="+mn-ea"/>
                <a:cs typeface="+mn-cs"/>
              </a:rPr>
              <a:t>Sailer</a:t>
            </a:r>
            <a:r>
              <a:rPr lang="en-US" sz="1200" kern="1200" baseline="0" dirty="0" smtClean="0">
                <a:solidFill>
                  <a:schemeClr val="tx1"/>
                </a:solidFill>
                <a:latin typeface="+mn-lt"/>
                <a:ea typeface="+mn-ea"/>
                <a:cs typeface="+mn-cs"/>
              </a:rPr>
              <a:t>, Zhang, Jaeger, van </a:t>
            </a:r>
            <a:r>
              <a:rPr lang="en-US" sz="1200" kern="1200" baseline="0" dirty="0" err="1" smtClean="0">
                <a:solidFill>
                  <a:schemeClr val="tx1"/>
                </a:solidFill>
                <a:latin typeface="+mn-lt"/>
                <a:ea typeface="+mn-ea"/>
                <a:cs typeface="+mn-cs"/>
              </a:rPr>
              <a:t>Doorn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Open-Source Applications of TCPA hardware - </a:t>
            </a:r>
            <a:r>
              <a:rPr lang="en-US" sz="1200" kern="1200" baseline="0" dirty="0" err="1" smtClean="0">
                <a:solidFill>
                  <a:schemeClr val="tx1"/>
                </a:solidFill>
                <a:latin typeface="+mn-lt"/>
                <a:ea typeface="+mn-ea"/>
                <a:cs typeface="+mn-cs"/>
              </a:rPr>
              <a:t>Marchesini</a:t>
            </a:r>
            <a:r>
              <a:rPr lang="en-US" sz="1200" kern="1200" baseline="0" dirty="0" smtClean="0">
                <a:solidFill>
                  <a:schemeClr val="tx1"/>
                </a:solidFill>
                <a:latin typeface="+mn-lt"/>
                <a:ea typeface="+mn-ea"/>
                <a:cs typeface="+mn-cs"/>
              </a:rPr>
              <a:t>, Smith, Wild, </a:t>
            </a:r>
            <a:r>
              <a:rPr lang="en-US" sz="1200" kern="1200" baseline="0" dirty="0" err="1" smtClean="0">
                <a:solidFill>
                  <a:schemeClr val="tx1"/>
                </a:solidFill>
                <a:latin typeface="+mn-lt"/>
                <a:ea typeface="+mn-ea"/>
                <a:cs typeface="+mn-cs"/>
              </a:rPr>
              <a:t>Stabiner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Barsamian</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Using Secure </a:t>
            </a:r>
            <a:r>
              <a:rPr lang="en-US" sz="1200" kern="1200" baseline="0" dirty="0" err="1" smtClean="0">
                <a:solidFill>
                  <a:schemeClr val="tx1"/>
                </a:solidFill>
                <a:latin typeface="+mn-lt"/>
                <a:ea typeface="+mn-ea"/>
                <a:cs typeface="+mn-cs"/>
              </a:rPr>
              <a:t>CoProcessors</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Bennet</a:t>
            </a:r>
            <a:r>
              <a:rPr lang="en-US" sz="1200" kern="1200" baseline="0" dirty="0" smtClean="0">
                <a:solidFill>
                  <a:schemeClr val="tx1"/>
                </a:solidFill>
                <a:latin typeface="+mn-lt"/>
                <a:ea typeface="+mn-ea"/>
                <a:cs typeface="+mn-cs"/>
              </a:rPr>
              <a:t> Yee</a:t>
            </a:r>
          </a:p>
          <a:p>
            <a:r>
              <a:rPr lang="en-US" sz="1200" kern="1200" baseline="0" dirty="0" smtClean="0">
                <a:solidFill>
                  <a:schemeClr val="tx1"/>
                </a:solidFill>
                <a:latin typeface="+mn-lt"/>
                <a:ea typeface="+mn-ea"/>
                <a:cs typeface="+mn-cs"/>
              </a:rPr>
              <a:t>Securing Web Servers Against Insider Attack - Jiang, Smith, Minami</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835A10-C77B-DA44-BE8B-5FE8CE2A9DD2}" type="slidenum">
              <a:rPr lang="en-US" smtClean="0"/>
              <a:pPr/>
              <a:t>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30000" dirty="0" smtClean="0"/>
              <a:t>st</a:t>
            </a:r>
            <a:r>
              <a:rPr lang="en-US" dirty="0" smtClean="0"/>
              <a:t> one is engineering.  Next two are fundamental.</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Investigation of how to provide a</a:t>
            </a:r>
            <a:r>
              <a:rPr lang="en-US" baseline="0" dirty="0" smtClean="0"/>
              <a:t> secure environment on-demand</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Investigation of how to provide a</a:t>
            </a:r>
            <a:r>
              <a:rPr lang="en-US" baseline="0" dirty="0" smtClean="0"/>
              <a:t> secure environment on-demand</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42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Investigation of how to provide a</a:t>
            </a:r>
            <a:r>
              <a:rPr lang="en-US" baseline="0" dirty="0" smtClean="0"/>
              <a:t> secure environment on-demand</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52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Investigation of how to provide a</a:t>
            </a:r>
            <a:r>
              <a:rPr lang="en-US" baseline="0" dirty="0" smtClean="0"/>
              <a:t> secure environment on-demand</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64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0A5B87-607C-4943-88E9-30ED9315F7FB}" type="slidenum">
              <a:rPr lang="en-US" smtClean="0"/>
              <a:t>65</a:t>
            </a:fld>
            <a:endParaRPr lang="en-US"/>
          </a:p>
        </p:txBody>
      </p:sp>
    </p:spTree>
    <p:extLst>
      <p:ext uri="{BB962C8B-B14F-4D97-AF65-F5344CB8AC3E}">
        <p14:creationId xmlns:p14="http://schemas.microsoft.com/office/powerpoint/2010/main" val="582803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Emphasize: Flicker uses a new, on-demand security architecture to provide strong properties and avoid drawbacks of previous accepted architecture</a:t>
            </a:r>
          </a:p>
          <a:p>
            <a:pPr>
              <a:buFontTx/>
              <a:buChar char="-"/>
            </a:pPr>
            <a:r>
              <a:rPr lang="en-US" baseline="0" dirty="0" smtClean="0"/>
              <a:t> Emphasize: VC achievable via the counter-intuitive use of secrecy to achieve integrity.</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73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color scheme.</a:t>
            </a:r>
          </a:p>
          <a:p>
            <a:r>
              <a:rPr lang="en-US" dirty="0" smtClean="0"/>
              <a:t>For example, Alice might check that the computer</a:t>
            </a:r>
            <a:r>
              <a:rPr lang="en-US" baseline="0" dirty="0" smtClean="0"/>
              <a:t> in the Internet café is not running a </a:t>
            </a:r>
            <a:r>
              <a:rPr lang="en-US" baseline="0" dirty="0" err="1" smtClean="0"/>
              <a:t>keylogger</a:t>
            </a:r>
            <a:r>
              <a:rPr lang="en-US" baseline="0" dirty="0" smtClean="0"/>
              <a:t>.</a:t>
            </a:r>
            <a:endParaRPr lang="en-US" dirty="0" smtClean="0"/>
          </a:p>
          <a:p>
            <a:r>
              <a:rPr lang="en-US" dirty="0" smtClean="0"/>
              <a:t>Emphasize</a:t>
            </a:r>
            <a:r>
              <a:rPr lang="en-US" baseline="0" dirty="0" smtClean="0"/>
              <a:t> “outsourcing” aspect of VC.</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Combine attestation with sealed storage to</a:t>
            </a:r>
            <a:r>
              <a:rPr lang="en-US" baseline="0" dirty="0" smtClean="0"/>
              <a:t> create a secure channel.</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74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want developers</a:t>
            </a:r>
            <a:r>
              <a:rPr lang="en-US" baseline="0" dirty="0" smtClean="0"/>
              <a:t> to use Flicker, it must be easy to deploy</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78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8E8A7-1717-E040-B2EA-583713899A88}" type="slidenum">
              <a:rPr lang="en-US"/>
              <a:pPr/>
              <a:t>80</a:t>
            </a:fld>
            <a:endParaRPr lang="en-US" dirty="0"/>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en-US" dirty="0"/>
              <a:t>Be concise.  Mention that each color of bar is for a different TPM model.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19BF9-03D1-C24C-BCCE-056C9C153FA2}" type="slidenum">
              <a:rPr lang="en-US"/>
              <a:pPr/>
              <a:t>81</a:t>
            </a:fld>
            <a:endParaRPr lang="en-US"/>
          </a:p>
        </p:txBody>
      </p:sp>
      <p:sp>
        <p:nvSpPr>
          <p:cNvPr id="414722" name="Rectangle 2"/>
          <p:cNvSpPr>
            <a:spLocks noGrp="1" noRot="1" noChangeAspect="1" noChangeArrowheads="1" noTextEdit="1"/>
          </p:cNvSpPr>
          <p:nvPr>
            <p:ph type="sldImg"/>
          </p:nvPr>
        </p:nvSpPr>
        <p:spPr>
          <a:xfrm>
            <a:off x="1143000" y="687388"/>
            <a:ext cx="4572000" cy="3429000"/>
          </a:xfrm>
          <a:ln/>
        </p:spPr>
      </p:sp>
      <p:sp>
        <p:nvSpPr>
          <p:cNvPr id="414723" name="Rectangle 3"/>
          <p:cNvSpPr>
            <a:spLocks noGrp="1" noChangeArrowheads="1"/>
          </p:cNvSpPr>
          <p:nvPr>
            <p:ph type="body" idx="1"/>
          </p:nvPr>
        </p:nvSpPr>
        <p:spPr>
          <a:xfrm>
            <a:off x="686421" y="4344025"/>
            <a:ext cx="5485158" cy="4112926"/>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1B9AC-9D17-0045-A648-9D71F666C4A7}" type="slidenum">
              <a:rPr lang="en-US"/>
              <a:pPr/>
              <a:t>82</a:t>
            </a:fld>
            <a:endParaRPr lang="en-US"/>
          </a:p>
        </p:txBody>
      </p:sp>
      <p:sp>
        <p:nvSpPr>
          <p:cNvPr id="416770" name="Rectangle 2"/>
          <p:cNvSpPr>
            <a:spLocks noGrp="1" noRot="1" noChangeAspect="1" noChangeArrowheads="1" noTextEdit="1"/>
          </p:cNvSpPr>
          <p:nvPr>
            <p:ph type="sldImg"/>
          </p:nvPr>
        </p:nvSpPr>
        <p:spPr>
          <a:xfrm>
            <a:off x="1143000" y="687388"/>
            <a:ext cx="4572000" cy="3429000"/>
          </a:xfrm>
          <a:ln/>
        </p:spPr>
      </p:sp>
      <p:sp>
        <p:nvSpPr>
          <p:cNvPr id="416771" name="Rectangle 3"/>
          <p:cNvSpPr>
            <a:spLocks noGrp="1" noChangeArrowheads="1"/>
          </p:cNvSpPr>
          <p:nvPr>
            <p:ph type="body" idx="1"/>
          </p:nvPr>
        </p:nvSpPr>
        <p:spPr>
          <a:xfrm>
            <a:off x="686421" y="4344025"/>
            <a:ext cx="5485158" cy="4112926"/>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8E8A7-1717-E040-B2EA-583713899A88}" type="slidenum">
              <a:rPr lang="en-US"/>
              <a:pPr/>
              <a:t>83</a:t>
            </a:fld>
            <a:endParaRPr lang="en-US" dirty="0"/>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en-US" dirty="0"/>
              <a:t>Be concise.  Mention that each color of bar is for a different TPM model.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ECCBA-7570-EC49-B16B-3D1F01AF6AC2}" type="slidenum">
              <a:rPr lang="en-US"/>
              <a:pPr/>
              <a:t>84</a:t>
            </a:fld>
            <a:endParaRPr 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a:t>Motivation: Minimize changes to existing arch.</a:t>
            </a:r>
          </a:p>
          <a:p>
            <a:r>
              <a:rPr lang="en-US"/>
              <a:t>HOW, not just should.  Inspired by our system, but not particular to it.  Don’t blame TPM for being inadequate for a non-existent architecture.</a:t>
            </a:r>
          </a:p>
          <a:p>
            <a:r>
              <a:rPr lang="en-US"/>
              <a:t>Summary: 1 CPU in secure mode, (n-1) CPUs keep going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3B544-12AE-0B4D-897C-228151BD6560}" type="slidenum">
              <a:rPr lang="en-US"/>
              <a:pPr/>
              <a:t>85</a:t>
            </a:fld>
            <a:endParaRPr lang="en-US"/>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r>
              <a:rPr lang="en-US"/>
              <a:t>Emphasize colored memory region is protected.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E8768-944F-F246-9934-94E7031324EA}" type="slidenum">
              <a:rPr lang="en-US"/>
              <a:pPr/>
              <a:t>86</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r>
              <a:rPr lang="en-US"/>
              <a:t>Avoid TPM because it is slow (would be a waste of power even if it is fast)</a:t>
            </a:r>
            <a:br>
              <a:rPr lang="en-US"/>
            </a:br>
            <a:r>
              <a:rPr lang="en-US"/>
              <a:t>Emphasize ONLU CPI I can touch memory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24D9D0-1D2A-6B4C-AD55-AD9AB4107947}" type="slidenum">
              <a:rPr lang="en-US"/>
              <a:pPr/>
              <a:t>87</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t>Not actually a large divergence from today’s systems since cache coherence is already maintained.</a:t>
            </a:r>
          </a:p>
          <a:p>
            <a:r>
              <a:rPr lang="en-US"/>
              <a:t>Summary: 1 CPU in secure mode, (n-1) CPUs keep going</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Investigation of how to provide a</a:t>
            </a:r>
            <a:r>
              <a:rPr lang="en-US" baseline="0" dirty="0" smtClean="0"/>
              <a:t> secure environment on-demand</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20484-FDD2-5341-9D4D-F65646CE4370}" type="slidenum">
              <a:rPr lang="en-US"/>
              <a:pPr/>
              <a:t>89</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r>
              <a:rPr lang="en-US"/>
              <a:t>Reminder: We’re better than VMMs due to our improved security properties</a:t>
            </a:r>
          </a:p>
          <a:p>
            <a:r>
              <a:rPr lang="en-US"/>
              <a:t>We care about VMMs because they are a common alternative for providing isolation</a:t>
            </a:r>
          </a:p>
          <a:p>
            <a:r>
              <a:rPr lang="en-US"/>
              <a:t>Our recommendations are designed to be similar to existing functionalities.  The closest thing to a secure execution context switch is a VM context switch.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90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a:t>
            </a:r>
            <a:r>
              <a:rPr lang="en-US" baseline="0" dirty="0" smtClean="0"/>
              <a:t> that this is an </a:t>
            </a:r>
            <a:r>
              <a:rPr lang="en-US" b="1" i="0" u="sng" baseline="0" dirty="0" smtClean="0"/>
              <a:t>overview</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a:t>
            </a:r>
            <a:r>
              <a:rPr lang="en-US" baseline="0" dirty="0" smtClean="0"/>
              <a:t> that this models a remote/software attacker, which is most common by far.</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VMM takes over, it never gives up control</a:t>
            </a:r>
          </a:p>
          <a:p>
            <a:endParaRPr lang="en-US" baseline="0" dirty="0" smtClean="0"/>
          </a:p>
          <a:p>
            <a:r>
              <a:rPr lang="en-US" baseline="0" dirty="0" smtClean="0"/>
              <a:t>KVM/370 in Retrospect – Gold, </a:t>
            </a:r>
            <a:r>
              <a:rPr lang="en-US" baseline="0" dirty="0" err="1" smtClean="0"/>
              <a:t>Linde</a:t>
            </a:r>
            <a:r>
              <a:rPr lang="en-US" baseline="0" dirty="0" smtClean="0"/>
              <a:t>, </a:t>
            </a:r>
            <a:r>
              <a:rPr lang="en-US" baseline="0" dirty="0" err="1" smtClean="0"/>
              <a:t>Cudney</a:t>
            </a:r>
            <a:endParaRPr lang="en-US" baseline="0" dirty="0" smtClean="0"/>
          </a:p>
          <a:p>
            <a:r>
              <a:rPr lang="en-US" baseline="0" dirty="0" smtClean="0"/>
              <a:t>An Overview of the GEMSOS class A1 technology and application experience – Shockley, Tao, Thompson</a:t>
            </a:r>
          </a:p>
          <a:p>
            <a:r>
              <a:rPr lang="en-US" baseline="0" dirty="0" smtClean="0"/>
              <a:t>A Retrospective on the VAX VMM Security Kernel – Karger, </a:t>
            </a:r>
            <a:r>
              <a:rPr lang="en-US" baseline="0" dirty="0" err="1" smtClean="0"/>
              <a:t>Zurko</a:t>
            </a:r>
            <a:r>
              <a:rPr lang="en-US" baseline="0" dirty="0" smtClean="0"/>
              <a:t>, Bonin, Mason, Kahn</a:t>
            </a:r>
          </a:p>
          <a:p>
            <a:r>
              <a:rPr lang="en-US" sz="1200" kern="1200" dirty="0" smtClean="0">
                <a:solidFill>
                  <a:schemeClr val="tx1"/>
                </a:solidFill>
                <a:latin typeface="+mn-lt"/>
                <a:ea typeface="+mn-ea"/>
                <a:cs typeface="+mn-cs"/>
              </a:rPr>
              <a:t>Terra: A virtual machine-based platform for trusted computing</a:t>
            </a:r>
            <a:r>
              <a:rPr lang="en-US" sz="1200" kern="1200" baseline="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Garﬁnkel</a:t>
            </a:r>
            <a:r>
              <a:rPr lang="en-US" sz="1200" kern="1200" dirty="0" smtClean="0">
                <a:solidFill>
                  <a:schemeClr val="tx1"/>
                </a:solidFill>
                <a:latin typeface="+mn-lt"/>
                <a:ea typeface="+mn-ea"/>
                <a:cs typeface="+mn-cs"/>
              </a:rPr>
              <a:t>, Pfaff, Chow, </a:t>
            </a:r>
            <a:r>
              <a:rPr lang="en-US" sz="1200" kern="1200" dirty="0" err="1" smtClean="0">
                <a:solidFill>
                  <a:schemeClr val="tx1"/>
                </a:solidFill>
                <a:latin typeface="+mn-lt"/>
                <a:ea typeface="+mn-ea"/>
                <a:cs typeface="+mn-cs"/>
              </a:rPr>
              <a:t>Rosenblum</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Boneh</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Reducing TCB complexity for security-sensitive applications: Three case studies – </a:t>
            </a:r>
            <a:r>
              <a:rPr lang="en-US" sz="1200" kern="1200" dirty="0" err="1" smtClean="0">
                <a:solidFill>
                  <a:schemeClr val="tx1"/>
                </a:solidFill>
                <a:latin typeface="+mn-lt"/>
                <a:ea typeface="+mn-ea"/>
                <a:cs typeface="+mn-cs"/>
              </a:rPr>
              <a:t>Singaravelu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Haertig</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Helmuth</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trusted open platform -  England, B. Lampson, J. </a:t>
            </a:r>
            <a:r>
              <a:rPr lang="en-US" sz="1200" kern="1200" dirty="0" err="1" smtClean="0">
                <a:solidFill>
                  <a:schemeClr val="tx1"/>
                </a:solidFill>
                <a:latin typeface="+mn-lt"/>
                <a:ea typeface="+mn-ea"/>
                <a:cs typeface="+mn-cs"/>
              </a:rPr>
              <a:t>Manferdelli</a:t>
            </a:r>
            <a:r>
              <a:rPr lang="en-US" sz="1200" kern="1200" dirty="0" smtClean="0">
                <a:solidFill>
                  <a:schemeClr val="tx1"/>
                </a:solidFill>
                <a:latin typeface="+mn-lt"/>
                <a:ea typeface="+mn-ea"/>
                <a:cs typeface="+mn-cs"/>
              </a:rPr>
              <a:t>, M. </a:t>
            </a:r>
            <a:r>
              <a:rPr lang="en-US" sz="1200" kern="1200" dirty="0" err="1" smtClean="0">
                <a:solidFill>
                  <a:schemeClr val="tx1"/>
                </a:solidFill>
                <a:latin typeface="+mn-lt"/>
                <a:ea typeface="+mn-ea"/>
                <a:cs typeface="+mn-cs"/>
              </a:rPr>
              <a:t>Peinado</a:t>
            </a:r>
            <a:r>
              <a:rPr lang="en-US" sz="1200" kern="1200" dirty="0" smtClean="0">
                <a:solidFill>
                  <a:schemeClr val="tx1"/>
                </a:solidFill>
                <a:latin typeface="+mn-lt"/>
                <a:ea typeface="+mn-ea"/>
                <a:cs typeface="+mn-cs"/>
              </a:rPr>
              <a:t>, and B. </a:t>
            </a:r>
            <a:r>
              <a:rPr lang="en-US" sz="1200" kern="1200" dirty="0" err="1" smtClean="0">
                <a:solidFill>
                  <a:schemeClr val="tx1"/>
                </a:solidFill>
                <a:latin typeface="+mn-lt"/>
                <a:ea typeface="+mn-ea"/>
                <a:cs typeface="+mn-cs"/>
              </a:rPr>
              <a:t>Willman</a:t>
            </a:r>
            <a:r>
              <a:rPr lang="en-US" sz="1200" kern="1200" dirty="0" smtClean="0">
                <a:solidFill>
                  <a:schemeClr val="tx1"/>
                </a:solidFill>
                <a:latin typeface="+mn-lt"/>
                <a:ea typeface="+mn-ea"/>
                <a:cs typeface="+mn-cs"/>
              </a:rPr>
              <a:t>. </a:t>
            </a:r>
            <a:endParaRPr lang="en-US" sz="1200" kern="1200" smtClean="0">
              <a:solidFill>
                <a:schemeClr val="tx1"/>
              </a:solidFill>
              <a:latin typeface="+mn-lt"/>
              <a:ea typeface="+mn-ea"/>
              <a:cs typeface="+mn-cs"/>
            </a:endParaRPr>
          </a:p>
          <a:p>
            <a:endParaRPr lang="en-US" baseline="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VMM or Hypervisor</a:t>
            </a:r>
            <a:endParaRPr lang="en-US" dirty="0"/>
          </a:p>
        </p:txBody>
      </p:sp>
      <p:sp>
        <p:nvSpPr>
          <p:cNvPr id="4" name="Slide Number Placeholder 3"/>
          <p:cNvSpPr>
            <a:spLocks noGrp="1"/>
          </p:cNvSpPr>
          <p:nvPr>
            <p:ph type="sldNum" sz="quarter" idx="10"/>
          </p:nvPr>
        </p:nvSpPr>
        <p:spPr/>
        <p:txBody>
          <a:bodyPr/>
          <a:lstStyle/>
          <a:p>
            <a:fld id="{30835A10-C77B-DA44-BE8B-5FE8CE2A9DD2}"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VMM or Hypervisor</a:t>
            </a:r>
          </a:p>
          <a:p>
            <a:endParaRPr lang="en-US" dirty="0" smtClean="0"/>
          </a:p>
          <a:p>
            <a:r>
              <a:rPr lang="en-US" dirty="0" smtClean="0"/>
              <a:t>Question: What causes these drawbacks?  </a:t>
            </a:r>
          </a:p>
          <a:p>
            <a:r>
              <a:rPr lang="en-US" dirty="0" smtClean="0"/>
              <a:t>Observation: Cause is</a:t>
            </a:r>
            <a:r>
              <a:rPr lang="en-US" baseline="0" dirty="0" smtClean="0"/>
              <a:t> </a:t>
            </a:r>
            <a:r>
              <a:rPr lang="en-US" baseline="0" dirty="0" err="1" smtClean="0"/>
              <a:t>Persistance</a:t>
            </a:r>
            <a:r>
              <a:rPr lang="en-US" baseline="0" dirty="0" smtClean="0"/>
              <a:t>, i.e., VMM is present even when not performing security-sensitive operations! </a:t>
            </a:r>
          </a:p>
          <a:p>
            <a:r>
              <a:rPr lang="en-US" baseline="0" dirty="0" smtClean="0"/>
              <a:t>Insight: Avoid </a:t>
            </a:r>
            <a:r>
              <a:rPr lang="en-US" baseline="0" dirty="0" err="1" smtClean="0"/>
              <a:t>w</a:t>
            </a:r>
            <a:r>
              <a:rPr lang="en-US" baseline="0" dirty="0" smtClean="0"/>
              <a:t>/ security on-demand.</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0835A10-C77B-DA44-BE8B-5FE8CE2A9DD2}"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AEE436-FAB4-3940-8BDA-DBF17A0FA065}" type="datetime1">
              <a:rPr lang="en-US" smtClean="0"/>
              <a:pPr/>
              <a:t>9/27/2011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chemeClr val="tx1">
                    <a:lumMod val="50000"/>
                    <a:lumOff val="50000"/>
                  </a:schemeClr>
                </a:solidFill>
              </a:defRPr>
            </a:lvl1pPr>
          </a:lstStyle>
          <a:p>
            <a:fld id="{D91179E5-0793-8D42-8464-1C04FA544EFC}" type="slidenum">
              <a:rPr lang="en-US" b="0" smtClean="0"/>
              <a:pPr/>
              <a:t>‹#›</a:t>
            </a:fld>
            <a:endParaRPr lang="en-US" b="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7AAD2-A78B-3B4A-AEDC-796F9F7C15B8}" type="datetime1">
              <a:rPr lang="en-US" smtClean="0"/>
              <a:pPr/>
              <a:t>9/27/2011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8D8D2-C8EB-DD4A-B79E-1DAD364E574A}" type="datetime1">
              <a:rPr lang="en-US" smtClean="0"/>
              <a:pPr/>
              <a:t>9/27/2011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055F9-028A-614E-AB42-ADA7971C9CAE}" type="datetime1">
              <a:rPr lang="en-US" smtClean="0"/>
              <a:pPr/>
              <a:t>9/27/2011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E40232-F7D2-9449-A214-98BD19BBF55F}" type="datetime1">
              <a:rPr lang="en-US" smtClean="0"/>
              <a:pPr/>
              <a:t>9/27/2011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B3B892-00C6-3F4A-B1D1-5153259798F7}" type="datetime1">
              <a:rPr lang="en-US" smtClean="0"/>
              <a:pPr/>
              <a:t>9/27/2011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6B214D-93E9-2D4F-ACFB-884913D3DE90}" type="datetime1">
              <a:rPr lang="en-US" smtClean="0"/>
              <a:pPr/>
              <a:t>9/27/2011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46CA11-6FA0-1D4E-80F4-EA7C4507B948}" type="datetime1">
              <a:rPr lang="en-US" smtClean="0"/>
              <a:pPr/>
              <a:t>9/27/2011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26B13-4E00-3E41-AF8B-3AADBDA841F4}" type="datetime1">
              <a:rPr lang="en-US" smtClean="0"/>
              <a:pPr/>
              <a:t>9/27/2011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B45D41-2EB0-9046-8A0E-1F9383017E63}" type="datetime1">
              <a:rPr lang="en-US" smtClean="0"/>
              <a:pPr/>
              <a:t>9/27/2011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406108-6BF7-E846-BA8C-43C713B2E478}" type="datetime1">
              <a:rPr lang="en-US" smtClean="0"/>
              <a:pPr/>
              <a:t>9/27/2011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179E5-0793-8D42-8464-1C04FA544EF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084CF-9DE4-8841-BB0E-FB242AC922BD}" type="datetime1">
              <a:rPr lang="en-US" smtClean="0"/>
              <a:pPr/>
              <a:t>9/27/2011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58012" y="64240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70413-B9B6-7346-ADF3-C81AF2EBF2A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8.wmf"/><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9.wmf"/><Relationship Id="rId4" Type="http://schemas.openxmlformats.org/officeDocument/2006/relationships/image" Target="../media/image29.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7.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8.wmf"/><Relationship Id="rId5" Type="http://schemas.openxmlformats.org/officeDocument/2006/relationships/image" Target="../media/image9.wmf"/><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6.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2.wmf"/><Relationship Id="rId5" Type="http://schemas.openxmlformats.org/officeDocument/2006/relationships/image" Target="../media/image8.png"/><Relationship Id="rId4" Type="http://schemas.openxmlformats.org/officeDocument/2006/relationships/image" Target="../media/image9.wmf"/></Relationships>
</file>

<file path=ppt/slides/_rels/slide25.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6.wmf"/><Relationship Id="rId5" Type="http://schemas.openxmlformats.org/officeDocument/2006/relationships/image" Target="../media/image22.wmf"/><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hyperlink" Target="http://flickertcb.sourceforge.net/"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wmf"/><Relationship Id="rId10" Type="http://schemas.openxmlformats.org/officeDocument/2006/relationships/chart" Target="../charts/chart1.xml"/><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11.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wmf"/><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9.wmf"/></Relationships>
</file>

<file path=ppt/slides/_rels/slide5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research.microsoft.com/memoir"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2.wmf"/><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800" y="863600"/>
            <a:ext cx="8966200" cy="2434955"/>
          </a:xfrm>
        </p:spPr>
        <p:txBody>
          <a:bodyPr>
            <a:noAutofit/>
          </a:bodyPr>
          <a:lstStyle/>
          <a:p>
            <a:pPr algn="l"/>
            <a:r>
              <a:rPr lang="en-US" sz="4800" b="1" dirty="0" smtClean="0">
                <a:effectLst>
                  <a:outerShdw blurRad="50800" dist="38100" dir="2700000">
                    <a:srgbClr val="000000">
                      <a:alpha val="43000"/>
                    </a:srgbClr>
                  </a:outerShdw>
                </a:effectLst>
              </a:rPr>
              <a:t>Building Trusted Systems with Protected Modules</a:t>
            </a:r>
            <a:endParaRPr lang="en-US" sz="4800" b="1" dirty="0">
              <a:effectLst>
                <a:outerShdw blurRad="50800" dist="38100" dir="2700000">
                  <a:srgbClr val="000000">
                    <a:alpha val="43000"/>
                  </a:srgbClr>
                </a:outerShdw>
              </a:effectLst>
            </a:endParaRPr>
          </a:p>
        </p:txBody>
      </p:sp>
      <p:sp>
        <p:nvSpPr>
          <p:cNvPr id="3" name="Subtitle 2"/>
          <p:cNvSpPr>
            <a:spLocks noGrp="1"/>
          </p:cNvSpPr>
          <p:nvPr>
            <p:ph type="subTitle" idx="1"/>
          </p:nvPr>
        </p:nvSpPr>
        <p:spPr>
          <a:xfrm>
            <a:off x="558800" y="3289199"/>
            <a:ext cx="4470400" cy="685902"/>
          </a:xfrm>
        </p:spPr>
        <p:txBody>
          <a:bodyPr>
            <a:normAutofit lnSpcReduction="10000"/>
          </a:bodyPr>
          <a:lstStyle/>
          <a:p>
            <a:pPr algn="l"/>
            <a:r>
              <a:rPr lang="en-US" sz="4000" dirty="0" smtClean="0">
                <a:solidFill>
                  <a:schemeClr val="accent2">
                    <a:lumMod val="75000"/>
                  </a:schemeClr>
                </a:solidFill>
              </a:rPr>
              <a:t>Bryan Parno</a:t>
            </a:r>
          </a:p>
        </p:txBody>
      </p:sp>
      <p:sp>
        <p:nvSpPr>
          <p:cNvPr id="4" name="Slide Number Placeholder 3"/>
          <p:cNvSpPr>
            <a:spLocks noGrp="1"/>
          </p:cNvSpPr>
          <p:nvPr>
            <p:ph type="sldNum" sz="quarter" idx="12"/>
          </p:nvPr>
        </p:nvSpPr>
        <p:spPr/>
        <p:txBody>
          <a:bodyPr/>
          <a:lstStyle/>
          <a:p>
            <a:fld id="{D91179E5-0793-8D42-8464-1C04FA544EFC}" type="slidenum">
              <a:rPr lang="en-US" b="0" smtClean="0"/>
              <a:pPr/>
              <a:t>1</a:t>
            </a:fld>
            <a:endParaRPr lang="en-US" b="0" dirty="0"/>
          </a:p>
        </p:txBody>
      </p:sp>
      <p:sp>
        <p:nvSpPr>
          <p:cNvPr id="6" name="TextBox 5"/>
          <p:cNvSpPr txBox="1"/>
          <p:nvPr/>
        </p:nvSpPr>
        <p:spPr>
          <a:xfrm>
            <a:off x="558800" y="3966616"/>
            <a:ext cx="2583784" cy="830997"/>
          </a:xfrm>
          <a:prstGeom prst="rect">
            <a:avLst/>
          </a:prstGeom>
          <a:noFill/>
        </p:spPr>
        <p:txBody>
          <a:bodyPr wrap="none" rtlCol="0">
            <a:spAutoFit/>
          </a:bodyPr>
          <a:lstStyle/>
          <a:p>
            <a:r>
              <a:rPr lang="en-US" sz="2400" i="1" dirty="0" smtClean="0">
                <a:solidFill>
                  <a:schemeClr val="tx1"/>
                </a:solidFill>
              </a:rPr>
              <a:t>Microsoft Research</a:t>
            </a:r>
          </a:p>
          <a:p>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165646"/>
            <a:ext cx="8686800" cy="1143000"/>
          </a:xfrm>
        </p:spPr>
        <p:txBody>
          <a:bodyPr>
            <a:normAutofit fontScale="90000"/>
          </a:bodyPr>
          <a:lstStyle/>
          <a:p>
            <a:r>
              <a:rPr lang="en-US" dirty="0" smtClean="0"/>
              <a:t>Previous Work: Persistent Security Layers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10</a:t>
            </a:fld>
            <a:endParaRPr lang="en-US"/>
          </a:p>
        </p:txBody>
      </p:sp>
      <p:sp>
        <p:nvSpPr>
          <p:cNvPr id="5" name="Rounded Rectangle 4"/>
          <p:cNvSpPr/>
          <p:nvPr/>
        </p:nvSpPr>
        <p:spPr>
          <a:xfrm>
            <a:off x="558800" y="3301967"/>
            <a:ext cx="3149600" cy="2370682"/>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40" name="Content Placeholder 2"/>
          <p:cNvSpPr>
            <a:spLocks noGrp="1"/>
          </p:cNvSpPr>
          <p:nvPr>
            <p:ph idx="1"/>
          </p:nvPr>
        </p:nvSpPr>
        <p:spPr>
          <a:xfrm>
            <a:off x="4910667" y="1727201"/>
            <a:ext cx="4064000" cy="2870199"/>
          </a:xfrm>
        </p:spPr>
        <p:txBody>
          <a:bodyPr>
            <a:normAutofit/>
          </a:bodyPr>
          <a:lstStyle/>
          <a:p>
            <a:r>
              <a:rPr lang="en-US" sz="3000" dirty="0" smtClean="0"/>
              <a:t>New CPU instruction</a:t>
            </a:r>
          </a:p>
          <a:p>
            <a:r>
              <a:rPr lang="en-US" sz="3000" dirty="0" smtClean="0"/>
              <a:t>Designed to securely start a VMM</a:t>
            </a:r>
          </a:p>
          <a:p>
            <a:r>
              <a:rPr lang="en-US" sz="3000" dirty="0" smtClean="0"/>
              <a:t>Atomically protects and executes code</a:t>
            </a:r>
          </a:p>
          <a:p>
            <a:endParaRPr lang="en-US" sz="3000" dirty="0"/>
          </a:p>
        </p:txBody>
      </p:sp>
      <p:sp>
        <p:nvSpPr>
          <p:cNvPr id="46" name="TextBox 45"/>
          <p:cNvSpPr txBox="1"/>
          <p:nvPr/>
        </p:nvSpPr>
        <p:spPr>
          <a:xfrm>
            <a:off x="4872563" y="1183323"/>
            <a:ext cx="3932770" cy="584776"/>
          </a:xfrm>
          <a:prstGeom prst="rect">
            <a:avLst/>
          </a:prstGeom>
          <a:noFill/>
        </p:spPr>
        <p:txBody>
          <a:bodyPr wrap="square" rtlCol="0">
            <a:spAutoFit/>
          </a:bodyPr>
          <a:lstStyle/>
          <a:p>
            <a:r>
              <a:rPr lang="en-US" sz="3200" b="1" u="sng" dirty="0" smtClean="0"/>
              <a:t>Late Launch Support</a:t>
            </a:r>
            <a:endParaRPr lang="en-US" sz="3200" b="1" u="sng" dirty="0"/>
          </a:p>
        </p:txBody>
      </p:sp>
      <p:sp>
        <p:nvSpPr>
          <p:cNvPr id="47" name="Rounded Rectangle 46"/>
          <p:cNvSpPr/>
          <p:nvPr/>
        </p:nvSpPr>
        <p:spPr>
          <a:xfrm>
            <a:off x="558789" y="5780624"/>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a:t>
            </a:r>
          </a:p>
        </p:txBody>
      </p:sp>
      <p:sp>
        <p:nvSpPr>
          <p:cNvPr id="48" name="TextBox 47"/>
          <p:cNvSpPr txBox="1"/>
          <p:nvPr/>
        </p:nvSpPr>
        <p:spPr>
          <a:xfrm>
            <a:off x="558785" y="5819654"/>
            <a:ext cx="2331783" cy="723275"/>
          </a:xfrm>
          <a:prstGeom prst="rect">
            <a:avLst/>
          </a:prstGeom>
          <a:noFill/>
        </p:spPr>
        <p:txBody>
          <a:bodyPr wrap="square" rtlCol="0">
            <a:spAutoFit/>
          </a:bodyPr>
          <a:lstStyle/>
          <a:p>
            <a:pPr algn="ctr"/>
            <a:r>
              <a:rPr lang="en-US" sz="2400" dirty="0" smtClean="0">
                <a:solidFill>
                  <a:srgbClr val="FFFFFF"/>
                </a:solidFill>
              </a:rPr>
              <a:t>DMA Devices</a:t>
            </a:r>
          </a:p>
          <a:p>
            <a:r>
              <a:rPr lang="en-US" sz="1700" dirty="0" smtClean="0">
                <a:solidFill>
                  <a:srgbClr val="FFFFFF"/>
                </a:solidFill>
              </a:rPr>
              <a:t>(Ex: Network, Disk, USB)</a:t>
            </a:r>
            <a:endParaRPr lang="en-US" sz="1700" dirty="0">
              <a:solidFill>
                <a:srgbClr val="FFFFFF"/>
              </a:solidFill>
            </a:endParaRPr>
          </a:p>
        </p:txBody>
      </p:sp>
      <p:cxnSp>
        <p:nvCxnSpPr>
          <p:cNvPr id="49" name="Straight Connector 48"/>
          <p:cNvCxnSpPr/>
          <p:nvPr/>
        </p:nvCxnSpPr>
        <p:spPr>
          <a:xfrm rot="16200000" flipH="1">
            <a:off x="2544232" y="6203957"/>
            <a:ext cx="846666" cy="1588"/>
          </a:xfrm>
          <a:prstGeom prst="line">
            <a:avLst/>
          </a:prstGeom>
          <a:ln w="25400" cap="flat" cmpd="sng" algn="ctr">
            <a:solidFill>
              <a:srgbClr val="8A3837"/>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 name="Rounded Rectangle 49"/>
          <p:cNvSpPr/>
          <p:nvPr/>
        </p:nvSpPr>
        <p:spPr>
          <a:xfrm>
            <a:off x="2968359" y="5780624"/>
            <a:ext cx="1950763" cy="84666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51" name="TextBox 50"/>
          <p:cNvSpPr txBox="1"/>
          <p:nvPr/>
        </p:nvSpPr>
        <p:spPr>
          <a:xfrm>
            <a:off x="2920987" y="5765793"/>
            <a:ext cx="2015069" cy="830997"/>
          </a:xfrm>
          <a:prstGeom prst="rect">
            <a:avLst/>
          </a:prstGeom>
          <a:noFill/>
        </p:spPr>
        <p:txBody>
          <a:bodyPr wrap="square" rtlCol="0">
            <a:spAutoFit/>
          </a:bodyPr>
          <a:lstStyle/>
          <a:p>
            <a:pPr algn="ctr"/>
            <a:r>
              <a:rPr lang="en-US" sz="2400" dirty="0" smtClean="0">
                <a:solidFill>
                  <a:srgbClr val="FFFFFF"/>
                </a:solidFill>
              </a:rPr>
              <a:t>CPU, RAM,</a:t>
            </a:r>
          </a:p>
          <a:p>
            <a:pPr algn="ctr"/>
            <a:r>
              <a:rPr lang="en-US" sz="2400" dirty="0" smtClean="0">
                <a:solidFill>
                  <a:srgbClr val="FFFFFF"/>
                </a:solidFill>
              </a:rPr>
              <a:t>Chipset</a:t>
            </a:r>
            <a:endParaRPr lang="en-US" sz="2400" dirty="0">
              <a:solidFill>
                <a:srgbClr val="FFFFFF"/>
              </a:solidFill>
            </a:endParaRPr>
          </a:p>
        </p:txBody>
      </p:sp>
      <p:grpSp>
        <p:nvGrpSpPr>
          <p:cNvPr id="54" name="Group 53"/>
          <p:cNvGrpSpPr/>
          <p:nvPr/>
        </p:nvGrpSpPr>
        <p:grpSpPr>
          <a:xfrm rot="21175972">
            <a:off x="3701576" y="4398469"/>
            <a:ext cx="2237304" cy="1495395"/>
            <a:chOff x="4700642" y="4533936"/>
            <a:chExt cx="2237304" cy="1495395"/>
          </a:xfrm>
        </p:grpSpPr>
        <p:sp>
          <p:nvSpPr>
            <p:cNvPr id="55" name="Curved Left Arrow 54"/>
            <p:cNvSpPr/>
            <p:nvPr/>
          </p:nvSpPr>
          <p:spPr>
            <a:xfrm rot="21439136">
              <a:off x="4700642" y="4783352"/>
              <a:ext cx="702734" cy="1245979"/>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56" name="Group 37"/>
            <p:cNvGrpSpPr/>
            <p:nvPr/>
          </p:nvGrpSpPr>
          <p:grpSpPr>
            <a:xfrm rot="835084">
              <a:off x="5278478" y="4533936"/>
              <a:ext cx="1659468" cy="945390"/>
              <a:chOff x="6053663" y="4586815"/>
              <a:chExt cx="1659468" cy="945390"/>
            </a:xfrm>
          </p:grpSpPr>
          <p:sp>
            <p:nvSpPr>
              <p:cNvPr id="58" name="TextBox 57"/>
              <p:cNvSpPr txBox="1"/>
              <p:nvPr/>
            </p:nvSpPr>
            <p:spPr>
              <a:xfrm rot="20654850">
                <a:off x="6053663" y="4586815"/>
                <a:ext cx="1540930" cy="584776"/>
              </a:xfrm>
              <a:prstGeom prst="rect">
                <a:avLst/>
              </a:prstGeom>
              <a:noFill/>
            </p:spPr>
            <p:txBody>
              <a:bodyPr wrap="square" rtlCol="0">
                <a:spAutoFit/>
              </a:bodyPr>
              <a:lstStyle/>
              <a:p>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59" name="TextBox 58"/>
              <p:cNvSpPr txBox="1"/>
              <p:nvPr/>
            </p:nvSpPr>
            <p:spPr>
              <a:xfrm rot="20654850">
                <a:off x="6172201" y="4947429"/>
                <a:ext cx="1540930" cy="584776"/>
              </a:xfrm>
              <a:prstGeom prst="rect">
                <a:avLst/>
              </a:prstGeom>
              <a:noFill/>
            </p:spPr>
            <p:txBody>
              <a:bodyPr wrap="square" rtlCol="0">
                <a:spAutoFit/>
              </a:bodyPr>
              <a:lstStyle/>
              <a:p>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sp>
          <p:nvSpPr>
            <p:cNvPr id="57" name="Rounded Rectangle 56"/>
            <p:cNvSpPr/>
            <p:nvPr/>
          </p:nvSpPr>
          <p:spPr>
            <a:xfrm>
              <a:off x="5494867" y="5469467"/>
              <a:ext cx="1109132" cy="264745"/>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dirty="0" smtClean="0"/>
                <a:t>VMM</a:t>
              </a:r>
            </a:p>
          </p:txBody>
        </p:sp>
      </p:grpSp>
      <p:sp>
        <p:nvSpPr>
          <p:cNvPr id="60" name="Rounded Rectangle 59"/>
          <p:cNvSpPr/>
          <p:nvPr/>
        </p:nvSpPr>
        <p:spPr>
          <a:xfrm>
            <a:off x="558800" y="5055739"/>
            <a:ext cx="4361688" cy="64460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sz="3200" dirty="0" smtClean="0"/>
              <a:t>Virtual Machine Monitor</a:t>
            </a:r>
          </a:p>
        </p:txBody>
      </p:sp>
      <p:sp>
        <p:nvSpPr>
          <p:cNvPr id="61" name="Rounded Rectangle 60"/>
          <p:cNvSpPr/>
          <p:nvPr/>
        </p:nvSpPr>
        <p:spPr>
          <a:xfrm>
            <a:off x="558800" y="2582300"/>
            <a:ext cx="3149600" cy="2370682"/>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62" name="Rounded Rectangle 61"/>
          <p:cNvSpPr/>
          <p:nvPr/>
        </p:nvSpPr>
        <p:spPr>
          <a:xfrm>
            <a:off x="558800" y="1144119"/>
            <a:ext cx="1016000" cy="137416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63" name="Rounded Rectangle 62"/>
          <p:cNvSpPr/>
          <p:nvPr/>
        </p:nvSpPr>
        <p:spPr>
          <a:xfrm>
            <a:off x="2692400" y="1144119"/>
            <a:ext cx="1016000" cy="137416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64" name="TextBox 63"/>
          <p:cNvSpPr txBox="1"/>
          <p:nvPr/>
        </p:nvSpPr>
        <p:spPr>
          <a:xfrm>
            <a:off x="1722967" y="1144120"/>
            <a:ext cx="821267" cy="1107996"/>
          </a:xfrm>
          <a:prstGeom prst="rect">
            <a:avLst/>
          </a:prstGeom>
          <a:noFill/>
        </p:spPr>
        <p:txBody>
          <a:bodyPr wrap="square" rtlCol="0">
            <a:spAutoFit/>
          </a:bodyPr>
          <a:lstStyle/>
          <a:p>
            <a:r>
              <a:rPr lang="en-US" sz="6600" dirty="0" smtClean="0"/>
              <a:t>…</a:t>
            </a:r>
            <a:endParaRPr lang="en-US" sz="6600" dirty="0"/>
          </a:p>
        </p:txBody>
      </p:sp>
      <p:sp>
        <p:nvSpPr>
          <p:cNvPr id="65" name="Rounded Rectangle 64"/>
          <p:cNvSpPr/>
          <p:nvPr/>
        </p:nvSpPr>
        <p:spPr>
          <a:xfrm>
            <a:off x="4055532" y="4423813"/>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3200" dirty="0" smtClean="0"/>
              <a:t>S</a:t>
            </a:r>
          </a:p>
        </p:txBody>
      </p:sp>
      <p:sp>
        <p:nvSpPr>
          <p:cNvPr id="27" name="Rectangle 26"/>
          <p:cNvSpPr/>
          <p:nvPr/>
        </p:nvSpPr>
        <p:spPr>
          <a:xfrm>
            <a:off x="261923" y="702724"/>
            <a:ext cx="8620167" cy="261610"/>
          </a:xfrm>
          <a:prstGeom prst="rect">
            <a:avLst/>
          </a:prstGeom>
        </p:spPr>
        <p:txBody>
          <a:bodyPr wrap="none" lIns="0" tIns="0" rIns="0" bIns="0">
            <a:spAutoFit/>
          </a:bodyPr>
          <a:lstStyle/>
          <a:p>
            <a:pPr lvl="1" algn="ctr"/>
            <a:r>
              <a:rPr lang="en-US" sz="1700" dirty="0" smtClean="0">
                <a:solidFill>
                  <a:schemeClr val="tx1">
                    <a:lumMod val="50000"/>
                    <a:lumOff val="50000"/>
                  </a:schemeClr>
                </a:solidFill>
              </a:rPr>
              <a:t>[Gold et al. ‘84], [Shockley </a:t>
            </a:r>
            <a:r>
              <a:rPr lang="en-US" sz="1700" dirty="0" smtClean="0">
                <a:solidFill>
                  <a:prstClr val="black">
                    <a:lumMod val="50000"/>
                    <a:lumOff val="50000"/>
                  </a:prstClr>
                </a:solidFill>
              </a:rPr>
              <a:t>et al. </a:t>
            </a:r>
            <a:r>
              <a:rPr lang="en-US" sz="1700" dirty="0" smtClean="0">
                <a:solidFill>
                  <a:schemeClr val="tx1">
                    <a:lumMod val="50000"/>
                    <a:lumOff val="50000"/>
                  </a:schemeClr>
                </a:solidFill>
              </a:rPr>
              <a:t>‘88], [Karger et al. ‘91], [England et al. ‘03], [Garfinkel et al. ‘03],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par>
                                <p:cTn id="13" presetID="22" presetClass="exit" presetSubtype="1" fill="hold" nodeType="withEffect">
                                  <p:stCondLst>
                                    <p:cond delay="0"/>
                                  </p:stCondLst>
                                  <p:childTnLst>
                                    <p:animEffect transition="out" filter="wipe(up)">
                                      <p:cBhvr>
                                        <p:cTn id="14" dur="500"/>
                                        <p:tgtEl>
                                          <p:spTgt spid="54"/>
                                        </p:tgtEl>
                                      </p:cBhvr>
                                    </p:animEffect>
                                    <p:set>
                                      <p:cBhvr>
                                        <p:cTn id="15" dur="1" fill="hold">
                                          <p:stCondLst>
                                            <p:cond delay="499"/>
                                          </p:stCondLst>
                                        </p:cTn>
                                        <p:tgtEl>
                                          <p:spTgt spid="5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0" grpId="0" animBg="1"/>
      <p:bldP spid="60" grpId="0" animBg="1"/>
      <p:bldP spid="61" grpId="0" animBg="1"/>
      <p:bldP spid="62" grpId="0" animBg="1"/>
      <p:bldP spid="63" grpId="0" animBg="1"/>
      <p:bldP spid="64" grpId="0"/>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261923" y="702724"/>
            <a:ext cx="8620167" cy="261610"/>
          </a:xfrm>
          <a:prstGeom prst="rect">
            <a:avLst/>
          </a:prstGeom>
        </p:spPr>
        <p:txBody>
          <a:bodyPr wrap="none" lIns="0" tIns="0" rIns="0" bIns="0">
            <a:spAutoFit/>
          </a:bodyPr>
          <a:lstStyle/>
          <a:p>
            <a:pPr lvl="1" algn="ctr"/>
            <a:r>
              <a:rPr lang="en-US" sz="1700" dirty="0" smtClean="0">
                <a:solidFill>
                  <a:schemeClr val="tx1">
                    <a:lumMod val="50000"/>
                    <a:lumOff val="50000"/>
                  </a:schemeClr>
                </a:solidFill>
              </a:rPr>
              <a:t>[Gold et al. ‘84], [Shockley </a:t>
            </a:r>
            <a:r>
              <a:rPr lang="en-US" sz="1700" dirty="0" smtClean="0">
                <a:solidFill>
                  <a:prstClr val="black">
                    <a:lumMod val="50000"/>
                    <a:lumOff val="50000"/>
                  </a:prstClr>
                </a:solidFill>
              </a:rPr>
              <a:t>et al. </a:t>
            </a:r>
            <a:r>
              <a:rPr lang="en-US" sz="1700" dirty="0" smtClean="0">
                <a:solidFill>
                  <a:schemeClr val="tx1">
                    <a:lumMod val="50000"/>
                    <a:lumOff val="50000"/>
                  </a:schemeClr>
                </a:solidFill>
              </a:rPr>
              <a:t>‘88], [Karger et al. ‘91], [England et al. ‘03], [Garfinkel et al. ‘03], …</a:t>
            </a:r>
          </a:p>
        </p:txBody>
      </p:sp>
      <p:sp>
        <p:nvSpPr>
          <p:cNvPr id="37" name="Title 1"/>
          <p:cNvSpPr>
            <a:spLocks noGrp="1"/>
          </p:cNvSpPr>
          <p:nvPr>
            <p:ph type="title"/>
          </p:nvPr>
        </p:nvSpPr>
        <p:spPr>
          <a:xfrm>
            <a:off x="228600" y="-165646"/>
            <a:ext cx="8686800" cy="1143000"/>
          </a:xfrm>
        </p:spPr>
        <p:txBody>
          <a:bodyPr>
            <a:normAutofit fontScale="90000"/>
          </a:bodyPr>
          <a:lstStyle/>
          <a:p>
            <a:r>
              <a:rPr lang="en-US" dirty="0" smtClean="0"/>
              <a:t>Previous Work: Persistent Security Layers</a:t>
            </a:r>
            <a:endParaRPr lang="en-US" dirty="0"/>
          </a:p>
        </p:txBody>
      </p:sp>
      <p:sp>
        <p:nvSpPr>
          <p:cNvPr id="54" name="Rounded Rectangle 53"/>
          <p:cNvSpPr/>
          <p:nvPr/>
        </p:nvSpPr>
        <p:spPr>
          <a:xfrm>
            <a:off x="558789" y="5780624"/>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a:t>
            </a:r>
          </a:p>
        </p:txBody>
      </p:sp>
      <p:sp>
        <p:nvSpPr>
          <p:cNvPr id="55" name="TextBox 54"/>
          <p:cNvSpPr txBox="1"/>
          <p:nvPr/>
        </p:nvSpPr>
        <p:spPr>
          <a:xfrm>
            <a:off x="558785" y="5819654"/>
            <a:ext cx="2331783" cy="723275"/>
          </a:xfrm>
          <a:prstGeom prst="rect">
            <a:avLst/>
          </a:prstGeom>
          <a:noFill/>
        </p:spPr>
        <p:txBody>
          <a:bodyPr wrap="square" rtlCol="0">
            <a:spAutoFit/>
          </a:bodyPr>
          <a:lstStyle/>
          <a:p>
            <a:pPr algn="ctr"/>
            <a:r>
              <a:rPr lang="en-US" sz="2400" dirty="0" smtClean="0">
                <a:solidFill>
                  <a:srgbClr val="FFFFFF"/>
                </a:solidFill>
              </a:rPr>
              <a:t>DMA Devices</a:t>
            </a:r>
          </a:p>
          <a:p>
            <a:r>
              <a:rPr lang="en-US" sz="1700" dirty="0" smtClean="0">
                <a:solidFill>
                  <a:srgbClr val="FFFFFF"/>
                </a:solidFill>
              </a:rPr>
              <a:t>(Ex: Network, Disk, USB)</a:t>
            </a:r>
            <a:endParaRPr lang="en-US" sz="1700" dirty="0">
              <a:solidFill>
                <a:srgbClr val="FFFFFF"/>
              </a:solidFill>
            </a:endParaRPr>
          </a:p>
        </p:txBody>
      </p:sp>
      <p:cxnSp>
        <p:nvCxnSpPr>
          <p:cNvPr id="56" name="Straight Connector 55"/>
          <p:cNvCxnSpPr/>
          <p:nvPr/>
        </p:nvCxnSpPr>
        <p:spPr>
          <a:xfrm rot="16200000" flipH="1">
            <a:off x="2544232" y="6203957"/>
            <a:ext cx="846666" cy="1588"/>
          </a:xfrm>
          <a:prstGeom prst="line">
            <a:avLst/>
          </a:prstGeom>
          <a:ln w="25400" cap="flat" cmpd="sng" algn="ctr">
            <a:solidFill>
              <a:srgbClr val="8A3837"/>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a:off x="2968359" y="5780624"/>
            <a:ext cx="1950763" cy="84666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58" name="TextBox 57"/>
          <p:cNvSpPr txBox="1"/>
          <p:nvPr/>
        </p:nvSpPr>
        <p:spPr>
          <a:xfrm>
            <a:off x="2920987" y="5765793"/>
            <a:ext cx="2015069" cy="830997"/>
          </a:xfrm>
          <a:prstGeom prst="rect">
            <a:avLst/>
          </a:prstGeom>
          <a:noFill/>
        </p:spPr>
        <p:txBody>
          <a:bodyPr wrap="square" rtlCol="0">
            <a:spAutoFit/>
          </a:bodyPr>
          <a:lstStyle/>
          <a:p>
            <a:pPr algn="ctr"/>
            <a:r>
              <a:rPr lang="en-US" sz="2400" dirty="0" smtClean="0">
                <a:solidFill>
                  <a:srgbClr val="FFFFFF"/>
                </a:solidFill>
              </a:rPr>
              <a:t>CPU, RAM,</a:t>
            </a:r>
          </a:p>
          <a:p>
            <a:pPr algn="ctr"/>
            <a:r>
              <a:rPr lang="en-US" sz="2400" dirty="0" smtClean="0">
                <a:solidFill>
                  <a:srgbClr val="FFFFFF"/>
                </a:solidFill>
              </a:rPr>
              <a:t>Chipset</a:t>
            </a:r>
            <a:endParaRPr lang="en-US" sz="2400" dirty="0">
              <a:solidFill>
                <a:srgbClr val="FFFFFF"/>
              </a:solidFill>
            </a:endParaRPr>
          </a:p>
        </p:txBody>
      </p:sp>
      <p:grpSp>
        <p:nvGrpSpPr>
          <p:cNvPr id="27" name="Group 26"/>
          <p:cNvGrpSpPr/>
          <p:nvPr/>
        </p:nvGrpSpPr>
        <p:grpSpPr>
          <a:xfrm>
            <a:off x="5390429" y="2518286"/>
            <a:ext cx="2274741" cy="1905527"/>
            <a:chOff x="5390429" y="2518286"/>
            <a:chExt cx="2274741" cy="1905527"/>
          </a:xfrm>
        </p:grpSpPr>
        <p:sp>
          <p:nvSpPr>
            <p:cNvPr id="23" name="Cloud Callout 22"/>
            <p:cNvSpPr/>
            <p:nvPr/>
          </p:nvSpPr>
          <p:spPr>
            <a:xfrm>
              <a:off x="5390429" y="2518286"/>
              <a:ext cx="2274741" cy="1905527"/>
            </a:xfrm>
            <a:prstGeom prst="cloudCallout">
              <a:avLst>
                <a:gd name="adj1" fmla="val -63546"/>
                <a:gd name="adj2" fmla="val 847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765800" y="2653758"/>
              <a:ext cx="1773330" cy="769441"/>
            </a:xfrm>
            <a:prstGeom prst="rect">
              <a:avLst/>
            </a:prstGeom>
            <a:noFill/>
          </p:spPr>
          <p:txBody>
            <a:bodyPr wrap="square" rtlCol="0">
              <a:spAutoFit/>
            </a:bodyPr>
            <a:lstStyle/>
            <a:p>
              <a:r>
                <a:rPr lang="en-US" sz="4400" dirty="0" smtClean="0">
                  <a:solidFill>
                    <a:schemeClr val="bg1"/>
                  </a:solidFill>
                </a:rPr>
                <a:t>Allow?</a:t>
              </a:r>
              <a:endParaRPr lang="en-US" sz="4400" dirty="0">
                <a:solidFill>
                  <a:schemeClr val="bg1"/>
                </a:solidFill>
              </a:endParaRPr>
            </a:p>
          </p:txBody>
        </p:sp>
        <p:sp>
          <p:nvSpPr>
            <p:cNvPr id="25" name="Down Arrow 24"/>
            <p:cNvSpPr/>
            <p:nvPr/>
          </p:nvSpPr>
          <p:spPr>
            <a:xfrm>
              <a:off x="6324600" y="3440133"/>
              <a:ext cx="406400" cy="70763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D91179E5-0793-8D42-8464-1C04FA544EFC}" type="slidenum">
              <a:rPr lang="en-US" smtClean="0"/>
              <a:pPr/>
              <a:t>11</a:t>
            </a:fld>
            <a:endParaRPr lang="en-US"/>
          </a:p>
        </p:txBody>
      </p:sp>
      <p:sp>
        <p:nvSpPr>
          <p:cNvPr id="5" name="Rounded Rectangle 4"/>
          <p:cNvSpPr/>
          <p:nvPr/>
        </p:nvSpPr>
        <p:spPr>
          <a:xfrm>
            <a:off x="558800" y="2582300"/>
            <a:ext cx="3149600" cy="2370682"/>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7" name="Rounded Rectangle 6"/>
          <p:cNvSpPr/>
          <p:nvPr/>
        </p:nvSpPr>
        <p:spPr>
          <a:xfrm>
            <a:off x="558800" y="1144119"/>
            <a:ext cx="1016000" cy="137416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8" name="Rounded Rectangle 7"/>
          <p:cNvSpPr/>
          <p:nvPr/>
        </p:nvSpPr>
        <p:spPr>
          <a:xfrm>
            <a:off x="2692400" y="1144119"/>
            <a:ext cx="1016000" cy="137416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grpSp>
        <p:nvGrpSpPr>
          <p:cNvPr id="40" name="Group 39"/>
          <p:cNvGrpSpPr/>
          <p:nvPr/>
        </p:nvGrpSpPr>
        <p:grpSpPr>
          <a:xfrm>
            <a:off x="5381481" y="2547495"/>
            <a:ext cx="2199019" cy="1651968"/>
            <a:chOff x="5381481" y="2547495"/>
            <a:chExt cx="2199019" cy="1651968"/>
          </a:xfrm>
        </p:grpSpPr>
        <p:sp>
          <p:nvSpPr>
            <p:cNvPr id="34" name="Oval Callout 33"/>
            <p:cNvSpPr/>
            <p:nvPr/>
          </p:nvSpPr>
          <p:spPr>
            <a:xfrm>
              <a:off x="5381481" y="2547495"/>
              <a:ext cx="2199019" cy="1651968"/>
            </a:xfrm>
            <a:prstGeom prst="wedgeEllipseCallout">
              <a:avLst>
                <a:gd name="adj1" fmla="val -85693"/>
                <a:gd name="adj2" fmla="val 125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947673" y="2850196"/>
              <a:ext cx="1060971" cy="1078269"/>
              <a:chOff x="6444291" y="4396913"/>
              <a:chExt cx="1060971" cy="1078269"/>
            </a:xfrm>
          </p:grpSpPr>
          <p:sp>
            <p:nvSpPr>
              <p:cNvPr id="35" name="Down Arrow 34"/>
              <p:cNvSpPr/>
              <p:nvPr/>
            </p:nvSpPr>
            <p:spPr>
              <a:xfrm>
                <a:off x="6757579" y="4599163"/>
                <a:ext cx="406400" cy="70763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8" name="&quot;No&quot; Symbol 37"/>
              <p:cNvSpPr/>
              <p:nvPr/>
            </p:nvSpPr>
            <p:spPr>
              <a:xfrm>
                <a:off x="6444291" y="4396913"/>
                <a:ext cx="1060971" cy="1078269"/>
              </a:xfrm>
              <a:prstGeom prst="noSmoking">
                <a:avLst>
                  <a:gd name="adj" fmla="val 12885"/>
                </a:avLst>
              </a:prstGeom>
              <a:solidFill>
                <a:schemeClr val="tx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TextBox 8"/>
          <p:cNvSpPr txBox="1"/>
          <p:nvPr/>
        </p:nvSpPr>
        <p:spPr>
          <a:xfrm>
            <a:off x="1722967" y="1144120"/>
            <a:ext cx="821267" cy="1107996"/>
          </a:xfrm>
          <a:prstGeom prst="rect">
            <a:avLst/>
          </a:prstGeom>
          <a:noFill/>
        </p:spPr>
        <p:txBody>
          <a:bodyPr wrap="square" rtlCol="0">
            <a:spAutoFit/>
          </a:bodyPr>
          <a:lstStyle/>
          <a:p>
            <a:r>
              <a:rPr lang="en-US" sz="6600" dirty="0" smtClean="0"/>
              <a:t>…</a:t>
            </a:r>
            <a:endParaRPr lang="en-US" sz="6600" dirty="0"/>
          </a:p>
        </p:txBody>
      </p:sp>
      <p:sp>
        <p:nvSpPr>
          <p:cNvPr id="10" name="Rounded Rectangle 9"/>
          <p:cNvSpPr/>
          <p:nvPr/>
        </p:nvSpPr>
        <p:spPr>
          <a:xfrm>
            <a:off x="4055532" y="4423813"/>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3200" dirty="0" smtClean="0"/>
              <a:t>S</a:t>
            </a:r>
          </a:p>
        </p:txBody>
      </p:sp>
      <p:sp>
        <p:nvSpPr>
          <p:cNvPr id="12" name="Rounded Rectangle 11"/>
          <p:cNvSpPr/>
          <p:nvPr/>
        </p:nvSpPr>
        <p:spPr>
          <a:xfrm>
            <a:off x="558800" y="5055739"/>
            <a:ext cx="4361688" cy="64460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Virtual Machine Monitor</a:t>
            </a:r>
          </a:p>
        </p:txBody>
      </p:sp>
      <p:pic>
        <p:nvPicPr>
          <p:cNvPr id="22" name="Picture 21" descr="devil.png"/>
          <p:cNvPicPr>
            <a:picLocks noChangeAspect="1"/>
          </p:cNvPicPr>
          <p:nvPr/>
        </p:nvPicPr>
        <p:blipFill>
          <a:blip r:embed="rId4"/>
          <a:srcRect l="22086" t="21750" r="24031"/>
          <a:stretch>
            <a:fillRect/>
          </a:stretch>
        </p:blipFill>
        <p:spPr>
          <a:xfrm>
            <a:off x="288521" y="34915"/>
            <a:ext cx="1531158" cy="2223558"/>
          </a:xfrm>
          <a:prstGeom prst="rect">
            <a:avLst/>
          </a:prstGeom>
        </p:spPr>
      </p:pic>
      <p:sp>
        <p:nvSpPr>
          <p:cNvPr id="21" name="Down Arrow 20"/>
          <p:cNvSpPr/>
          <p:nvPr/>
        </p:nvSpPr>
        <p:spPr>
          <a:xfrm>
            <a:off x="863600" y="2367092"/>
            <a:ext cx="406400" cy="3767684"/>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Content Placeholder 2"/>
          <p:cNvSpPr>
            <a:spLocks noGrp="1"/>
          </p:cNvSpPr>
          <p:nvPr>
            <p:ph idx="1"/>
          </p:nvPr>
        </p:nvSpPr>
        <p:spPr>
          <a:xfrm>
            <a:off x="4183123" y="1458721"/>
            <a:ext cx="4282954" cy="1741679"/>
          </a:xfrm>
        </p:spPr>
        <p:txBody>
          <a:bodyPr>
            <a:normAutofit lnSpcReduction="10000"/>
          </a:bodyPr>
          <a:lstStyle/>
          <a:p>
            <a:pPr marL="514350" indent="-514350">
              <a:buFont typeface="+mj-lt"/>
              <a:buAutoNum type="arabicPeriod"/>
            </a:pPr>
            <a:r>
              <a:rPr lang="en-US" sz="2400" dirty="0" smtClean="0"/>
              <a:t>Performance reduction</a:t>
            </a:r>
          </a:p>
          <a:p>
            <a:pPr marL="514350" indent="-514350">
              <a:buFont typeface="+mj-lt"/>
              <a:buAutoNum type="arabicPeriod"/>
            </a:pPr>
            <a:r>
              <a:rPr lang="en-US" sz="2400" dirty="0" smtClean="0"/>
              <a:t>Feature elimination</a:t>
            </a:r>
          </a:p>
          <a:p>
            <a:pPr marL="514350" indent="-514350">
              <a:buFont typeface="+mj-lt"/>
              <a:buAutoNum type="arabicPeriod"/>
            </a:pPr>
            <a:r>
              <a:rPr lang="en-US" sz="2400" dirty="0" smtClean="0"/>
              <a:t>Increased attack exposure</a:t>
            </a:r>
          </a:p>
          <a:p>
            <a:pPr marL="514350" indent="-514350">
              <a:buFont typeface="+mj-lt"/>
              <a:buAutoNum type="arabicPeriod"/>
            </a:pPr>
            <a:r>
              <a:rPr lang="en-US" sz="2400" dirty="0" smtClean="0"/>
              <a:t>Additional complexity</a:t>
            </a:r>
          </a:p>
          <a:p>
            <a:pPr marL="514350" indent="-514350">
              <a:buFont typeface="+mj-lt"/>
              <a:buAutoNum type="arabicPeriod"/>
            </a:pPr>
            <a:endParaRPr lang="en-US" sz="2400" dirty="0" smtClean="0"/>
          </a:p>
          <a:p>
            <a:endParaRPr lang="en-US" sz="2400" dirty="0"/>
          </a:p>
        </p:txBody>
      </p:sp>
      <p:sp>
        <p:nvSpPr>
          <p:cNvPr id="29" name="TextBox 28"/>
          <p:cNvSpPr txBox="1"/>
          <p:nvPr/>
        </p:nvSpPr>
        <p:spPr>
          <a:xfrm>
            <a:off x="4144430" y="997056"/>
            <a:ext cx="3520740" cy="523220"/>
          </a:xfrm>
          <a:prstGeom prst="rect">
            <a:avLst/>
          </a:prstGeom>
          <a:noFill/>
        </p:spPr>
        <p:txBody>
          <a:bodyPr wrap="square" rtlCol="0">
            <a:spAutoFit/>
          </a:bodyPr>
          <a:lstStyle/>
          <a:p>
            <a:r>
              <a:rPr lang="en-US" sz="2800" b="1" u="sng" dirty="0" smtClean="0"/>
              <a:t>Drawbacks:</a:t>
            </a:r>
            <a:endParaRPr lang="en-US" sz="2800" b="1" u="sng" dirty="0"/>
          </a:p>
        </p:txBody>
      </p:sp>
      <p:sp>
        <p:nvSpPr>
          <p:cNvPr id="41" name="Down Arrow 40"/>
          <p:cNvSpPr/>
          <p:nvPr/>
        </p:nvSpPr>
        <p:spPr>
          <a:xfrm>
            <a:off x="541870" y="2333224"/>
            <a:ext cx="406400" cy="2907643"/>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Down Arrow 41"/>
          <p:cNvSpPr/>
          <p:nvPr/>
        </p:nvSpPr>
        <p:spPr>
          <a:xfrm>
            <a:off x="745070" y="2333224"/>
            <a:ext cx="406400" cy="2907643"/>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3" name="Down Arrow 42"/>
          <p:cNvSpPr/>
          <p:nvPr/>
        </p:nvSpPr>
        <p:spPr>
          <a:xfrm>
            <a:off x="948270" y="2333224"/>
            <a:ext cx="406400" cy="2907643"/>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4" name="Down Arrow 43"/>
          <p:cNvSpPr/>
          <p:nvPr/>
        </p:nvSpPr>
        <p:spPr>
          <a:xfrm>
            <a:off x="1151470" y="2333224"/>
            <a:ext cx="406400" cy="2907643"/>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52" name="Picture 51" descr="VMM.png"/>
          <p:cNvPicPr>
            <a:picLocks noChangeAspect="1"/>
          </p:cNvPicPr>
          <p:nvPr/>
        </p:nvPicPr>
        <p:blipFill>
          <a:blip r:embed="rId5">
            <a:lum bright="-5000"/>
          </a:blip>
          <a:stretch>
            <a:fillRect/>
          </a:stretch>
        </p:blipFill>
        <p:spPr>
          <a:xfrm>
            <a:off x="533399" y="4610098"/>
            <a:ext cx="4413513" cy="1456947"/>
          </a:xfrm>
          <a:prstGeom prst="rect">
            <a:avLst/>
          </a:prstGeom>
        </p:spPr>
      </p:pic>
      <p:sp>
        <p:nvSpPr>
          <p:cNvPr id="36" name="Rounded Rectangle 35"/>
          <p:cNvSpPr/>
          <p:nvPr/>
        </p:nvSpPr>
        <p:spPr>
          <a:xfrm>
            <a:off x="5058833" y="4749800"/>
            <a:ext cx="3941234" cy="187749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0" rIns="0" bIns="182880" rtlCol="0" anchor="ctr"/>
          <a:lstStyle/>
          <a:p>
            <a:r>
              <a:rPr lang="en-US" sz="3500" b="1" u="sng" dirty="0" smtClean="0">
                <a:effectLst>
                  <a:outerShdw blurRad="50800" dist="38100" dir="2700000" algn="tl" rotWithShape="0">
                    <a:srgbClr val="000000">
                      <a:alpha val="43000"/>
                    </a:srgbClr>
                  </a:outerShdw>
                </a:effectLst>
              </a:rPr>
              <a:t>Key Insight</a:t>
            </a:r>
            <a:r>
              <a:rPr lang="en-US" sz="3500" dirty="0" smtClean="0">
                <a:effectLst>
                  <a:outerShdw blurRad="50800" dist="38100" dir="2700000" algn="tl" rotWithShape="0">
                    <a:srgbClr val="000000">
                      <a:alpha val="43000"/>
                    </a:srgbClr>
                  </a:outerShdw>
                </a:effectLst>
              </a:rPr>
              <a:t>: </a:t>
            </a:r>
          </a:p>
          <a:p>
            <a:pPr algn="ctr"/>
            <a:endParaRPr lang="en-US" sz="500" dirty="0" smtClean="0">
              <a:effectLst>
                <a:outerShdw blurRad="50800" dist="38100" dir="2700000" algn="tl" rotWithShape="0">
                  <a:srgbClr val="000000">
                    <a:alpha val="43000"/>
                  </a:srgbClr>
                </a:outerShdw>
              </a:effectLst>
            </a:endParaRPr>
          </a:p>
          <a:p>
            <a:r>
              <a:rPr lang="en-US" sz="3200" dirty="0" smtClean="0">
                <a:effectLst>
                  <a:outerShdw blurRad="50800" dist="38100" dir="2700000" algn="tl" rotWithShape="0">
                    <a:srgbClr val="000000">
                      <a:alpha val="43000"/>
                    </a:srgbClr>
                  </a:outerShdw>
                </a:effectLst>
              </a:rPr>
              <a:t>All avoided with </a:t>
            </a:r>
          </a:p>
          <a:p>
            <a:r>
              <a:rPr lang="en-US" sz="3200" dirty="0" smtClean="0">
                <a:effectLst>
                  <a:outerShdw blurRad="50800" dist="38100" dir="2700000" algn="tl" rotWithShape="0">
                    <a:srgbClr val="000000">
                      <a:alpha val="43000"/>
                    </a:srgbClr>
                  </a:outerShdw>
                </a:effectLst>
              </a:rPr>
              <a:t>security </a:t>
            </a:r>
            <a:r>
              <a:rPr lang="en-US" sz="3200" i="1" dirty="0" smtClean="0">
                <a:effectLst>
                  <a:outerShdw blurRad="50800" dist="38100" dir="2700000" algn="tl" rotWithShape="0">
                    <a:srgbClr val="000000">
                      <a:alpha val="43000"/>
                    </a:srgbClr>
                  </a:outerShdw>
                </a:effectLst>
              </a:rPr>
              <a:t>on demand</a:t>
            </a:r>
            <a:r>
              <a:rPr lang="en-US" sz="3200" dirty="0" smtClean="0">
                <a:effectLst>
                  <a:outerShdw blurRad="50800" dist="38100" dir="2700000" algn="tl" rotWithShape="0">
                    <a:srgbClr val="000000">
                      <a:alpha val="43000"/>
                    </a:srgbClr>
                  </a:outerShdw>
                </a:effectLst>
              </a:rPr>
              <a:t>!</a:t>
            </a:r>
            <a:endParaRPr lang="en-US" sz="3200" b="1" u="sng" dirty="0">
              <a:effectLst>
                <a:outerShdw blurRad="50800" dist="38100" dir="2700000" algn="tl" rotWithShape="0">
                  <a:srgbClr val="000000">
                    <a:alpha val="43000"/>
                  </a:srgbClr>
                </a:outerShdw>
              </a:effectLst>
            </a:endParaRPr>
          </a:p>
        </p:txBody>
      </p:sp>
      <p:sp>
        <p:nvSpPr>
          <p:cNvPr id="59" name="Rounded Rectangle 58"/>
          <p:cNvSpPr/>
          <p:nvPr/>
        </p:nvSpPr>
        <p:spPr>
          <a:xfrm>
            <a:off x="4220634" y="3183467"/>
            <a:ext cx="4779433" cy="14012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0" rIns="0" bIns="182880" rtlCol="0" anchor="ctr"/>
          <a:lstStyle/>
          <a:p>
            <a:r>
              <a:rPr lang="en-US" sz="3500" b="1" u="sng" dirty="0" smtClean="0">
                <a:effectLst>
                  <a:outerShdw blurRad="50800" dist="38100" dir="2700000" algn="tl" rotWithShape="0">
                    <a:srgbClr val="000000">
                      <a:alpha val="43000"/>
                    </a:srgbClr>
                  </a:outerShdw>
                </a:effectLst>
              </a:rPr>
              <a:t>Observation</a:t>
            </a:r>
            <a:r>
              <a:rPr lang="en-US" sz="3500" dirty="0" smtClean="0">
                <a:effectLst>
                  <a:outerShdw blurRad="50800" dist="38100" dir="2700000" algn="tl" rotWithShape="0">
                    <a:srgbClr val="000000">
                      <a:alpha val="43000"/>
                    </a:srgbClr>
                  </a:outerShdw>
                </a:effectLst>
              </a:rPr>
              <a:t>: </a:t>
            </a:r>
          </a:p>
          <a:p>
            <a:pPr algn="ctr"/>
            <a:endParaRPr lang="en-US" sz="500" dirty="0" smtClean="0">
              <a:effectLst>
                <a:outerShdw blurRad="50800" dist="38100" dir="2700000" algn="tl" rotWithShape="0">
                  <a:srgbClr val="000000">
                    <a:alpha val="43000"/>
                  </a:srgbClr>
                </a:outerShdw>
              </a:effectLst>
            </a:endParaRPr>
          </a:p>
          <a:p>
            <a:r>
              <a:rPr lang="en-US" sz="3200" dirty="0" smtClean="0">
                <a:effectLst>
                  <a:outerShdw blurRad="50800" dist="38100" dir="2700000" algn="tl" rotWithShape="0">
                    <a:srgbClr val="000000">
                      <a:alpha val="43000"/>
                    </a:srgbClr>
                  </a:outerShdw>
                </a:effectLst>
              </a:rPr>
              <a:t>All result from </a:t>
            </a:r>
            <a:r>
              <a:rPr lang="en-US" sz="3200" i="1" dirty="0" smtClean="0">
                <a:effectLst>
                  <a:outerShdw blurRad="50800" dist="38100" dir="2700000" algn="tl" rotWithShape="0">
                    <a:srgbClr val="000000">
                      <a:alpha val="43000"/>
                    </a:srgbClr>
                  </a:outerShdw>
                </a:effectLst>
              </a:rPr>
              <a:t>persistence</a:t>
            </a:r>
            <a:endParaRPr lang="en-US" sz="3200" b="1" i="1" dirty="0">
              <a:effectLst>
                <a:outerShdw blurRad="50800" dist="38100" dir="2700000" algn="tl" rotWithShape="0">
                  <a:srgbClr val="000000">
                    <a:alpha val="43000"/>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xEl>
                                              <p:pRg st="1" end="1"/>
                                            </p:txEl>
                                          </p:spTgt>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xEl>
                                              <p:pRg st="2" end="2"/>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slide(fromBottom)">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500"/>
                                        <p:tgtEl>
                                          <p:spTgt spid="42"/>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up)">
                                      <p:cBhvr>
                                        <p:cTn id="52" dur="500"/>
                                        <p:tgtEl>
                                          <p:spTgt spid="43"/>
                                        </p:tgtEl>
                                      </p:cBhvr>
                                    </p:animEffect>
                                  </p:childTnLst>
                                </p:cTn>
                              </p:par>
                            </p:childTnLst>
                          </p:cTn>
                        </p:par>
                        <p:par>
                          <p:cTn id="53" fill="hold">
                            <p:stCondLst>
                              <p:cond delay="1500"/>
                            </p:stCondLst>
                            <p:childTnLst>
                              <p:par>
                                <p:cTn id="54" presetID="22" presetClass="entr" presetSubtype="1"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up)">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xEl>
                                              <p:pRg st="3" end="3"/>
                                            </p:txEl>
                                          </p:spTgt>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52"/>
                                        </p:tgtEl>
                                        <p:attrNameLst>
                                          <p:attrName>style.visibility</p:attrName>
                                        </p:attrNameLst>
                                      </p:cBhvr>
                                      <p:to>
                                        <p:strVal val="visible"/>
                                      </p:to>
                                    </p:set>
                                  </p:childTnLst>
                                </p:cTn>
                              </p:par>
                              <p:par>
                                <p:cTn id="74" presetID="1" presetClass="exit"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1" grpId="1" animBg="1"/>
      <p:bldP spid="28" grpId="0" uiExpand="1" build="p"/>
      <p:bldP spid="41" grpId="0" animBg="1"/>
      <p:bldP spid="41" grpId="1" animBg="1"/>
      <p:bldP spid="42" grpId="0" animBg="1"/>
      <p:bldP spid="42" grpId="1" animBg="1"/>
      <p:bldP spid="43" grpId="0" animBg="1"/>
      <p:bldP spid="43" grpId="1" animBg="1"/>
      <p:bldP spid="44" grpId="0" animBg="1"/>
      <p:bldP spid="44" grpId="1" animBg="1"/>
      <p:bldP spid="36"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58799" y="5687491"/>
            <a:ext cx="4360333" cy="846666"/>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Hardware</a:t>
            </a:r>
          </a:p>
        </p:txBody>
      </p:sp>
      <p:sp>
        <p:nvSpPr>
          <p:cNvPr id="20" name="Rounded Rectangle 19"/>
          <p:cNvSpPr/>
          <p:nvPr/>
        </p:nvSpPr>
        <p:spPr>
          <a:xfrm>
            <a:off x="558799" y="3077109"/>
            <a:ext cx="3149600" cy="2502437"/>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27" name="Rounded Rectangle 26"/>
          <p:cNvSpPr/>
          <p:nvPr/>
        </p:nvSpPr>
        <p:spPr>
          <a:xfrm>
            <a:off x="558799" y="1417638"/>
            <a:ext cx="1016000" cy="1549400"/>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8" name="Rounded Rectangle 27"/>
          <p:cNvSpPr/>
          <p:nvPr/>
        </p:nvSpPr>
        <p:spPr>
          <a:xfrm>
            <a:off x="2692399" y="1417638"/>
            <a:ext cx="1016000" cy="1549400"/>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9" name="TextBox 28"/>
          <p:cNvSpPr txBox="1"/>
          <p:nvPr/>
        </p:nvSpPr>
        <p:spPr>
          <a:xfrm>
            <a:off x="1722966" y="1584404"/>
            <a:ext cx="821267" cy="1107996"/>
          </a:xfrm>
          <a:prstGeom prst="rect">
            <a:avLst/>
          </a:prstGeom>
          <a:noFill/>
        </p:spPr>
        <p:txBody>
          <a:bodyPr wrap="square" rtlCol="0">
            <a:spAutoFit/>
          </a:bodyPr>
          <a:lstStyle/>
          <a:p>
            <a:r>
              <a:rPr lang="en-US" sz="6600" dirty="0" smtClean="0">
                <a:solidFill>
                  <a:schemeClr val="tx1">
                    <a:alpha val="50000"/>
                  </a:schemeClr>
                </a:solidFill>
              </a:rPr>
              <a:t>…</a:t>
            </a:r>
            <a:endParaRPr lang="en-US" sz="6600" dirty="0">
              <a:solidFill>
                <a:schemeClr val="tx1">
                  <a:alpha val="50000"/>
                </a:schemeClr>
              </a:solidFill>
            </a:endParaRPr>
          </a:p>
        </p:txBody>
      </p:sp>
      <p:sp>
        <p:nvSpPr>
          <p:cNvPr id="22" name="Rounded Rectangle 21"/>
          <p:cNvSpPr/>
          <p:nvPr/>
        </p:nvSpPr>
        <p:spPr>
          <a:xfrm>
            <a:off x="558800"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4" name="Slide Number Placeholder 3"/>
          <p:cNvSpPr>
            <a:spLocks noGrp="1"/>
          </p:cNvSpPr>
          <p:nvPr>
            <p:ph type="sldNum" sz="quarter" idx="12"/>
          </p:nvPr>
        </p:nvSpPr>
        <p:spPr/>
        <p:txBody>
          <a:bodyPr/>
          <a:lstStyle/>
          <a:p>
            <a:fld id="{D91179E5-0793-8D42-8464-1C04FA544EFC}" type="slidenum">
              <a:rPr lang="en-US" smtClean="0"/>
              <a:pPr/>
              <a:t>12</a:t>
            </a:fld>
            <a:endParaRPr lang="en-US"/>
          </a:p>
        </p:txBody>
      </p:sp>
      <p:sp>
        <p:nvSpPr>
          <p:cNvPr id="21" name="Rounded Rectangle 20"/>
          <p:cNvSpPr/>
          <p:nvPr/>
        </p:nvSpPr>
        <p:spPr>
          <a:xfrm>
            <a:off x="558799"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Hardware</a:t>
            </a:r>
          </a:p>
        </p:txBody>
      </p:sp>
      <p:sp>
        <p:nvSpPr>
          <p:cNvPr id="23" name="Rounded Rectangle 22"/>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4" name="Rounded Rectangle 23"/>
          <p:cNvSpPr/>
          <p:nvPr/>
        </p:nvSpPr>
        <p:spPr>
          <a:xfrm>
            <a:off x="2692400"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5" name="TextBox 24"/>
          <p:cNvSpPr txBox="1"/>
          <p:nvPr/>
        </p:nvSpPr>
        <p:spPr>
          <a:xfrm>
            <a:off x="1722967" y="1584404"/>
            <a:ext cx="821267" cy="1107996"/>
          </a:xfrm>
          <a:prstGeom prst="rect">
            <a:avLst/>
          </a:prstGeom>
          <a:noFill/>
        </p:spPr>
        <p:txBody>
          <a:bodyPr wrap="square" rtlCol="0">
            <a:spAutoFit/>
          </a:bodyPr>
          <a:lstStyle/>
          <a:p>
            <a:r>
              <a:rPr lang="en-US" sz="6600" dirty="0" smtClean="0"/>
              <a:t>…</a:t>
            </a:r>
            <a:endParaRPr lang="en-US" sz="6600" dirty="0"/>
          </a:p>
        </p:txBody>
      </p:sp>
      <p:sp>
        <p:nvSpPr>
          <p:cNvPr id="33" name="Rounded Rectangle 32"/>
          <p:cNvSpPr/>
          <p:nvPr/>
        </p:nvSpPr>
        <p:spPr>
          <a:xfrm>
            <a:off x="3708400" y="5687491"/>
            <a:ext cx="1210732" cy="84666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36" name="U-Turn Arrow 35"/>
          <p:cNvSpPr/>
          <p:nvPr/>
        </p:nvSpPr>
        <p:spPr>
          <a:xfrm rot="10800000" flipH="1">
            <a:off x="3031065" y="2810930"/>
            <a:ext cx="1778002" cy="3675913"/>
          </a:xfrm>
          <a:prstGeom prst="uturnArrow">
            <a:avLst>
              <a:gd name="adj1" fmla="val 19472"/>
              <a:gd name="adj2" fmla="val 25000"/>
              <a:gd name="adj3" fmla="val 20230"/>
              <a:gd name="adj4" fmla="val 26920"/>
              <a:gd name="adj5" fmla="val 2240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2" name="U-Turn Arrow 41"/>
          <p:cNvSpPr/>
          <p:nvPr/>
        </p:nvSpPr>
        <p:spPr>
          <a:xfrm rot="10800000">
            <a:off x="2785531" y="2915820"/>
            <a:ext cx="1667934" cy="3571026"/>
          </a:xfrm>
          <a:prstGeom prst="uturnArrow">
            <a:avLst>
              <a:gd name="adj1" fmla="val 19472"/>
              <a:gd name="adj2" fmla="val 25000"/>
              <a:gd name="adj3" fmla="val 18970"/>
              <a:gd name="adj4" fmla="val 33980"/>
              <a:gd name="adj5" fmla="val 10000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3801532" y="2692400"/>
            <a:ext cx="1117600" cy="29358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3860795" y="5209123"/>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sp>
        <p:nvSpPr>
          <p:cNvPr id="26" name="Rounded Rectangle 25"/>
          <p:cNvSpPr/>
          <p:nvPr/>
        </p:nvSpPr>
        <p:spPr>
          <a:xfrm>
            <a:off x="2929467" y="2281769"/>
            <a:ext cx="541867" cy="469900"/>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3200" dirty="0" smtClean="0"/>
              <a:t>S</a:t>
            </a:r>
          </a:p>
        </p:txBody>
      </p:sp>
      <p:sp>
        <p:nvSpPr>
          <p:cNvPr id="35" name="Rectangle 34"/>
          <p:cNvSpPr/>
          <p:nvPr/>
        </p:nvSpPr>
        <p:spPr>
          <a:xfrm>
            <a:off x="1849741" y="733888"/>
            <a:ext cx="5444519" cy="461665"/>
          </a:xfrm>
          <a:prstGeom prst="rect">
            <a:avLst/>
          </a:prstGeom>
        </p:spPr>
        <p:txBody>
          <a:bodyPr wrap="none">
            <a:spAutoFit/>
          </a:bodyPr>
          <a:lstStyle/>
          <a:p>
            <a:r>
              <a:rPr lang="en-US" sz="2400" dirty="0" smtClean="0">
                <a:solidFill>
                  <a:schemeClr val="accent5">
                    <a:lumMod val="75000"/>
                  </a:schemeClr>
                </a:solidFill>
              </a:rPr>
              <a:t>[IEEE S&amp;P ‘07], [</a:t>
            </a:r>
            <a:r>
              <a:rPr lang="en-US" sz="2400" dirty="0" err="1" smtClean="0">
                <a:solidFill>
                  <a:schemeClr val="accent5">
                    <a:lumMod val="75000"/>
                  </a:schemeClr>
                </a:solidFill>
              </a:rPr>
              <a:t>EuroSys</a:t>
            </a:r>
            <a:r>
              <a:rPr lang="en-US" sz="2400" dirty="0" smtClean="0">
                <a:solidFill>
                  <a:schemeClr val="accent5">
                    <a:lumMod val="75000"/>
                  </a:schemeClr>
                </a:solidFill>
              </a:rPr>
              <a:t> ‘08], [ASPLOS ‘08] </a:t>
            </a:r>
            <a:endParaRPr lang="en-US" sz="2400" dirty="0"/>
          </a:p>
        </p:txBody>
      </p:sp>
      <p:sp>
        <p:nvSpPr>
          <p:cNvPr id="37" name="Title 1"/>
          <p:cNvSpPr>
            <a:spLocks noGrp="1"/>
          </p:cNvSpPr>
          <p:nvPr>
            <p:ph type="title"/>
          </p:nvPr>
        </p:nvSpPr>
        <p:spPr>
          <a:xfrm>
            <a:off x="152394" y="96832"/>
            <a:ext cx="8839212" cy="721726"/>
          </a:xfrm>
        </p:spPr>
        <p:txBody>
          <a:bodyPr>
            <a:noAutofit/>
          </a:bodyPr>
          <a:lstStyle/>
          <a:p>
            <a:r>
              <a:rPr lang="en-US" sz="4000" b="1" i="1" dirty="0" smtClean="0"/>
              <a:t>Flicker </a:t>
            </a:r>
            <a:r>
              <a:rPr lang="en-US" sz="4000" dirty="0" smtClean="0"/>
              <a:t>Overview: On-Demand Security</a:t>
            </a:r>
            <a:endParaRPr lang="en-US" sz="40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36"/>
                                        </p:tgtEl>
                                        <p:attrNameLst>
                                          <p:attrName>style.visibility</p:attrName>
                                        </p:attrNameLst>
                                      </p:cBhvr>
                                      <p:to>
                                        <p:strVal val="hidden"/>
                                      </p:to>
                                    </p:set>
                                  </p:childTnLst>
                                </p:cTn>
                              </p:par>
                            </p:childTnLst>
                          </p:cTn>
                        </p:par>
                        <p:par>
                          <p:cTn id="14" fill="hold">
                            <p:stCondLst>
                              <p:cond delay="0"/>
                            </p:stCondLst>
                            <p:childTnLst>
                              <p:par>
                                <p:cTn id="15" presetID="10" presetClass="exit" presetSubtype="0" fill="hold" grpId="0" nodeType="afterEffect">
                                  <p:stCondLst>
                                    <p:cond delay="0"/>
                                  </p:stCondLst>
                                  <p:childTnLst>
                                    <p:animEffect transition="out" filter="fade">
                                      <p:cBhvr>
                                        <p:cTn id="16" dur="2000"/>
                                        <p:tgtEl>
                                          <p:spTgt spid="25"/>
                                        </p:tgtEl>
                                      </p:cBhvr>
                                    </p:animEffect>
                                    <p:set>
                                      <p:cBhvr>
                                        <p:cTn id="17" dur="1" fill="hold">
                                          <p:stCondLst>
                                            <p:cond delay="19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24"/>
                                        </p:tgtEl>
                                      </p:cBhvr>
                                    </p:animEffect>
                                    <p:set>
                                      <p:cBhvr>
                                        <p:cTn id="20" dur="1" fill="hold">
                                          <p:stCondLst>
                                            <p:cond delay="19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22"/>
                                        </p:tgtEl>
                                      </p:cBhvr>
                                    </p:animEffect>
                                    <p:set>
                                      <p:cBhvr>
                                        <p:cTn id="23" dur="1" fill="hold">
                                          <p:stCondLst>
                                            <p:cond delay="1999"/>
                                          </p:stCondLst>
                                        </p:cTn>
                                        <p:tgtEl>
                                          <p:spTgt spid="2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1"/>
                                        </p:tgtEl>
                                      </p:cBhvr>
                                    </p:animEffect>
                                    <p:set>
                                      <p:cBhvr>
                                        <p:cTn id="26" dur="1" fill="hold">
                                          <p:stCondLst>
                                            <p:cond delay="1999"/>
                                          </p:stCondLst>
                                        </p:cTn>
                                        <p:tgtEl>
                                          <p:spTgt spid="21"/>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23"/>
                                        </p:tgtEl>
                                      </p:cBhvr>
                                    </p:animEffect>
                                    <p:set>
                                      <p:cBhvr>
                                        <p:cTn id="29" dur="1" fill="hold">
                                          <p:stCondLst>
                                            <p:cond delay="1999"/>
                                          </p:stCondLst>
                                        </p:cTn>
                                        <p:tgtEl>
                                          <p:spTgt spid="23"/>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0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 1.85185E-6 L 0.12622 0.3456 " pathEditMode="relative" rAng="0" ptsTypes="AA">
                                      <p:cBhvr>
                                        <p:cTn id="42" dur="2000" fill="hold"/>
                                        <p:tgtEl>
                                          <p:spTgt spid="26"/>
                                        </p:tgtEl>
                                        <p:attrNameLst>
                                          <p:attrName>ppt_x</p:attrName>
                                          <p:attrName>ppt_y</p:attrName>
                                        </p:attrNameLst>
                                      </p:cBhvr>
                                      <p:rCtr x="6300" y="17300"/>
                                    </p:animMotion>
                                  </p:childTnLst>
                                </p:cTn>
                              </p:par>
                            </p:childTnLst>
                          </p:cTn>
                        </p:par>
                        <p:par>
                          <p:cTn id="43" fill="hold">
                            <p:stCondLst>
                              <p:cond delay="2000"/>
                            </p:stCondLst>
                            <p:childTnLst>
                              <p:par>
                                <p:cTn id="44" presetID="1" presetClass="emph" presetSubtype="2" fill="hold" nodeType="afterEffect">
                                  <p:stCondLst>
                                    <p:cond delay="0"/>
                                  </p:stCondLst>
                                  <p:childTnLst>
                                    <p:animClr clrSpc="rgb" dir="cw">
                                      <p:cBhvr>
                                        <p:cTn id="45" dur="500" fill="hold"/>
                                        <p:tgtEl>
                                          <p:spTgt spid="26"/>
                                        </p:tgtEl>
                                        <p:attrNameLst>
                                          <p:attrName>fillcolor</p:attrName>
                                        </p:attrNameLst>
                                      </p:cBhvr>
                                      <p:to>
                                        <a:schemeClr val="accent1"/>
                                      </p:to>
                                    </p:animClr>
                                    <p:set>
                                      <p:cBhvr>
                                        <p:cTn id="46" dur="500" fill="hold"/>
                                        <p:tgtEl>
                                          <p:spTgt spid="26"/>
                                        </p:tgtEl>
                                        <p:attrNameLst>
                                          <p:attrName>fill.type</p:attrName>
                                        </p:attrNameLst>
                                      </p:cBhvr>
                                      <p:to>
                                        <p:strVal val="solid"/>
                                      </p:to>
                                    </p:set>
                                    <p:set>
                                      <p:cBhvr>
                                        <p:cTn id="47" dur="500" fill="hold"/>
                                        <p:tgtEl>
                                          <p:spTgt spid="26"/>
                                        </p:tgtEl>
                                        <p:attrNameLst>
                                          <p:attrName>fill.on</p:attrName>
                                        </p:attrNameLst>
                                      </p:cBhvr>
                                      <p:to>
                                        <p:strVal val="true"/>
                                      </p:to>
                                    </p:set>
                                  </p:childTnLst>
                                </p:cTn>
                              </p:par>
                              <p:par>
                                <p:cTn id="48" presetID="7" presetClass="emph" presetSubtype="2" fill="hold" nodeType="withEffect">
                                  <p:stCondLst>
                                    <p:cond delay="0"/>
                                  </p:stCondLst>
                                  <p:childTnLst>
                                    <p:animClr clrSpc="rgb" dir="cw">
                                      <p:cBhvr>
                                        <p:cTn id="49" dur="500" fill="hold"/>
                                        <p:tgtEl>
                                          <p:spTgt spid="26"/>
                                        </p:tgtEl>
                                        <p:attrNameLst>
                                          <p:attrName>stroke.color</p:attrName>
                                        </p:attrNameLst>
                                      </p:cBhvr>
                                      <p:to>
                                        <a:schemeClr val="tx2"/>
                                      </p:to>
                                    </p:animClr>
                                    <p:set>
                                      <p:cBhvr>
                                        <p:cTn id="50" dur="500" fill="hold"/>
                                        <p:tgtEl>
                                          <p:spTgt spid="26"/>
                                        </p:tgtEl>
                                        <p:attrNameLst>
                                          <p:attrName>stroke.on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dissolv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22" presetClass="entr" presetSubtype="4"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xit" presetSubtype="4" fill="hold" grpId="2" nodeType="withEffect">
                                  <p:stCondLst>
                                    <p:cond delay="1000"/>
                                  </p:stCondLst>
                                  <p:childTnLst>
                                    <p:animEffect transition="out" filter="wipe(down)">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ntr" presetSubtype="0" fill="hold" grpId="1"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2000"/>
                                        <p:tgtEl>
                                          <p:spTgt spid="25"/>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2000"/>
                                        <p:tgtEl>
                                          <p:spTgt spid="24"/>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2000"/>
                                        <p:tgtEl>
                                          <p:spTgt spid="22"/>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2000"/>
                                        <p:tgtEl>
                                          <p:spTgt spid="23"/>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p:bldP spid="22" grpId="0" animBg="1"/>
      <p:bldP spid="22" grpId="1" animBg="1"/>
      <p:bldP spid="21" grpId="0" animBg="1"/>
      <p:bldP spid="21" grpId="1" animBg="1"/>
      <p:bldP spid="23" grpId="0" animBg="1"/>
      <p:bldP spid="23" grpId="1" animBg="1"/>
      <p:bldP spid="24" grpId="0" animBg="1"/>
      <p:bldP spid="24" grpId="1" animBg="1"/>
      <p:bldP spid="25" grpId="0"/>
      <p:bldP spid="25" grpId="1"/>
      <p:bldP spid="33" grpId="0" animBg="1"/>
      <p:bldP spid="33" grpId="1" animBg="1"/>
      <p:bldP spid="36" grpId="0" animBg="1"/>
      <p:bldP spid="36" grpId="1" animBg="1"/>
      <p:bldP spid="42" grpId="0" animBg="1"/>
      <p:bldP spid="42" grpId="2" animBg="1"/>
      <p:bldP spid="43" grpId="0" animBg="1"/>
      <p:bldP spid="31" grpId="0" animBg="1"/>
      <p:bldP spid="31" grpId="1" animBg="1"/>
      <p:bldP spid="26" grpId="0" animBg="1"/>
      <p:bldP spid="2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ircular Arrow 27"/>
          <p:cNvSpPr/>
          <p:nvPr/>
        </p:nvSpPr>
        <p:spPr>
          <a:xfrm>
            <a:off x="5702321" y="2556928"/>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22" name="Rounded Rectangle 21"/>
          <p:cNvSpPr/>
          <p:nvPr/>
        </p:nvSpPr>
        <p:spPr>
          <a:xfrm>
            <a:off x="558800" y="3077109"/>
            <a:ext cx="3149600" cy="2502437"/>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grpSp>
        <p:nvGrpSpPr>
          <p:cNvPr id="56" name="Group 55"/>
          <p:cNvGrpSpPr/>
          <p:nvPr/>
        </p:nvGrpSpPr>
        <p:grpSpPr>
          <a:xfrm>
            <a:off x="3860795" y="1797837"/>
            <a:ext cx="3257339" cy="1518181"/>
            <a:chOff x="3860795" y="1797837"/>
            <a:chExt cx="3257339" cy="1518181"/>
          </a:xfrm>
        </p:grpSpPr>
        <p:sp>
          <p:nvSpPr>
            <p:cNvPr id="58" name="Oval Callout 57"/>
            <p:cNvSpPr/>
            <p:nvPr/>
          </p:nvSpPr>
          <p:spPr>
            <a:xfrm>
              <a:off x="3860795" y="1797837"/>
              <a:ext cx="3215003" cy="1518181"/>
            </a:xfrm>
            <a:prstGeom prst="wedgeEllipseCallout">
              <a:avLst>
                <a:gd name="adj1" fmla="val 15831"/>
                <a:gd name="adj2" fmla="val 8795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Content Placeholder 2"/>
            <p:cNvSpPr txBox="1">
              <a:spLocks/>
            </p:cNvSpPr>
            <p:nvPr/>
          </p:nvSpPr>
          <p:spPr>
            <a:xfrm>
              <a:off x="4186790" y="2073404"/>
              <a:ext cx="2931344" cy="967047"/>
            </a:xfrm>
            <a:prstGeom prst="rect">
              <a:avLst/>
            </a:prstGeom>
          </p:spPr>
          <p:txBody>
            <a:bodyPr vert="horz" lIns="91440" tIns="45720" rIns="91440" bIns="45720" rtlCol="0">
              <a:noAutofit/>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FFFFFF"/>
                  </a:solidFill>
                  <a:effectLst/>
                  <a:uLnTx/>
                  <a:uFillTx/>
                  <a:latin typeface="+mn-lt"/>
                  <a:ea typeface="+mn-ea"/>
                  <a:cs typeface="+mn-cs"/>
                </a:rPr>
                <a:t>Full HW access</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rgbClr val="FFFFFF"/>
                  </a:solidFill>
                  <a:effectLst/>
                  <a:uLnTx/>
                  <a:uFillTx/>
                  <a:latin typeface="+mn-lt"/>
                  <a:ea typeface="+mn-ea"/>
                  <a:cs typeface="+mn-cs"/>
                </a:rPr>
                <a:t>Full  performance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FFFFFF"/>
                </a:solidFill>
                <a:effectLst/>
                <a:uLnTx/>
                <a:uFillTx/>
                <a:latin typeface="+mn-lt"/>
                <a:ea typeface="+mn-ea"/>
                <a:cs typeface="+mn-cs"/>
              </a:endParaRPr>
            </a:p>
          </p:txBody>
        </p:sp>
      </p:grpSp>
      <p:sp>
        <p:nvSpPr>
          <p:cNvPr id="4" name="Slide Number Placeholder 3"/>
          <p:cNvSpPr>
            <a:spLocks noGrp="1"/>
          </p:cNvSpPr>
          <p:nvPr>
            <p:ph type="sldNum" sz="quarter" idx="12"/>
          </p:nvPr>
        </p:nvSpPr>
        <p:spPr/>
        <p:txBody>
          <a:bodyPr/>
          <a:lstStyle/>
          <a:p>
            <a:fld id="{D91179E5-0793-8D42-8464-1C04FA544EFC}" type="slidenum">
              <a:rPr lang="en-US" smtClean="0"/>
              <a:pPr/>
              <a:t>13</a:t>
            </a:fld>
            <a:endParaRPr lang="en-US" dirty="0"/>
          </a:p>
        </p:txBody>
      </p:sp>
      <p:sp>
        <p:nvSpPr>
          <p:cNvPr id="21" name="Rounded Rectangle 20"/>
          <p:cNvSpPr/>
          <p:nvPr/>
        </p:nvSpPr>
        <p:spPr>
          <a:xfrm>
            <a:off x="558799" y="5687491"/>
            <a:ext cx="4360333" cy="846666"/>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Hardware</a:t>
            </a:r>
          </a:p>
        </p:txBody>
      </p:sp>
      <p:sp>
        <p:nvSpPr>
          <p:cNvPr id="23" name="Rounded Rectangle 22"/>
          <p:cNvSpPr/>
          <p:nvPr/>
        </p:nvSpPr>
        <p:spPr>
          <a:xfrm>
            <a:off x="558800" y="1417638"/>
            <a:ext cx="1016000" cy="1549400"/>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r>
              <a:rPr lang="en-US" sz="3200" dirty="0"/>
              <a:t>1</a:t>
            </a:r>
            <a:endParaRPr lang="en-US" sz="3200" dirty="0" smtClean="0"/>
          </a:p>
        </p:txBody>
      </p:sp>
      <p:sp>
        <p:nvSpPr>
          <p:cNvPr id="29" name="Circular Arrow 28"/>
          <p:cNvSpPr/>
          <p:nvPr/>
        </p:nvSpPr>
        <p:spPr>
          <a:xfrm flipH="1" flipV="1">
            <a:off x="5702322" y="4317980"/>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24" name="Rounded Rectangle 23"/>
          <p:cNvSpPr/>
          <p:nvPr/>
        </p:nvSpPr>
        <p:spPr>
          <a:xfrm>
            <a:off x="2692400" y="1417638"/>
            <a:ext cx="1016000" cy="1549400"/>
          </a:xfrm>
          <a:prstGeom prst="roundRect">
            <a:avLst/>
          </a:prstGeom>
          <a:solidFill>
            <a:schemeClr val="accent2">
              <a:alpha val="50000"/>
            </a:schemeClr>
          </a:solidFill>
          <a:ln>
            <a:solidFill>
              <a:schemeClr val="accent2">
                <a:shade val="50000"/>
                <a:alpha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5" name="TextBox 24"/>
          <p:cNvSpPr txBox="1"/>
          <p:nvPr/>
        </p:nvSpPr>
        <p:spPr>
          <a:xfrm>
            <a:off x="1722967" y="1584404"/>
            <a:ext cx="821267" cy="1107996"/>
          </a:xfrm>
          <a:prstGeom prst="rect">
            <a:avLst/>
          </a:prstGeom>
          <a:noFill/>
        </p:spPr>
        <p:txBody>
          <a:bodyPr wrap="square" rtlCol="0">
            <a:spAutoFit/>
          </a:bodyPr>
          <a:lstStyle/>
          <a:p>
            <a:r>
              <a:rPr lang="en-US" sz="6600" dirty="0" smtClean="0">
                <a:solidFill>
                  <a:schemeClr val="tx1">
                    <a:alpha val="50000"/>
                  </a:schemeClr>
                </a:solidFill>
              </a:rPr>
              <a:t>…</a:t>
            </a:r>
            <a:endParaRPr lang="en-US" sz="6600" dirty="0">
              <a:solidFill>
                <a:schemeClr val="tx1">
                  <a:alpha val="50000"/>
                </a:schemeClr>
              </a:solidFill>
            </a:endParaRPr>
          </a:p>
        </p:txBody>
      </p:sp>
      <p:sp>
        <p:nvSpPr>
          <p:cNvPr id="60" name="Title 1"/>
          <p:cNvSpPr>
            <a:spLocks noGrp="1"/>
          </p:cNvSpPr>
          <p:nvPr>
            <p:ph type="title"/>
          </p:nvPr>
        </p:nvSpPr>
        <p:spPr>
          <a:xfrm>
            <a:off x="152394" y="198436"/>
            <a:ext cx="8839212" cy="721726"/>
          </a:xfrm>
        </p:spPr>
        <p:txBody>
          <a:bodyPr>
            <a:noAutofit/>
          </a:bodyPr>
          <a:lstStyle/>
          <a:p>
            <a:r>
              <a:rPr lang="en-US" sz="3800" b="1" dirty="0" smtClean="0"/>
              <a:t>Flicker</a:t>
            </a:r>
            <a:r>
              <a:rPr lang="en-US" sz="3800" dirty="0" smtClean="0"/>
              <a:t>: An On-Demand Secure Environment</a:t>
            </a:r>
            <a:endParaRPr lang="en-US" sz="3800" dirty="0"/>
          </a:p>
        </p:txBody>
      </p:sp>
      <p:sp>
        <p:nvSpPr>
          <p:cNvPr id="61" name="Rectangle 60"/>
          <p:cNvSpPr/>
          <p:nvPr/>
        </p:nvSpPr>
        <p:spPr>
          <a:xfrm>
            <a:off x="2288062" y="835492"/>
            <a:ext cx="4567877" cy="400110"/>
          </a:xfrm>
          <a:prstGeom prst="rect">
            <a:avLst/>
          </a:prstGeom>
        </p:spPr>
        <p:txBody>
          <a:bodyPr wrap="none">
            <a:spAutoFit/>
          </a:bodyPr>
          <a:lstStyle/>
          <a:p>
            <a:r>
              <a:rPr lang="en-US" sz="2000" dirty="0" smtClean="0">
                <a:solidFill>
                  <a:schemeClr val="accent5">
                    <a:lumMod val="75000"/>
                  </a:schemeClr>
                </a:solidFill>
              </a:rPr>
              <a:t>[IEEE S&amp;P ‘07], [</a:t>
            </a:r>
            <a:r>
              <a:rPr lang="en-US" sz="2000" dirty="0" err="1" smtClean="0">
                <a:solidFill>
                  <a:schemeClr val="accent5">
                    <a:lumMod val="75000"/>
                  </a:schemeClr>
                </a:solidFill>
              </a:rPr>
              <a:t>EuroSys</a:t>
            </a:r>
            <a:r>
              <a:rPr lang="en-US" sz="2000" dirty="0" smtClean="0">
                <a:solidFill>
                  <a:schemeClr val="accent5">
                    <a:lumMod val="75000"/>
                  </a:schemeClr>
                </a:solidFill>
              </a:rPr>
              <a:t> ‘08], [ASPLOS ‘08] </a:t>
            </a:r>
            <a:endParaRPr lang="en-US" sz="2000" dirty="0"/>
          </a:p>
        </p:txBody>
      </p:sp>
      <p:grpSp>
        <p:nvGrpSpPr>
          <p:cNvPr id="6" name="Group 31"/>
          <p:cNvGrpSpPr/>
          <p:nvPr/>
        </p:nvGrpSpPr>
        <p:grpSpPr>
          <a:xfrm>
            <a:off x="5295922" y="3715725"/>
            <a:ext cx="1507068" cy="1507068"/>
            <a:chOff x="4512732" y="2692400"/>
            <a:chExt cx="1507068" cy="1507068"/>
          </a:xfrm>
        </p:grpSpPr>
        <p:sp>
          <p:nvSpPr>
            <p:cNvPr id="17" name="Oval 16"/>
            <p:cNvSpPr/>
            <p:nvPr/>
          </p:nvSpPr>
          <p:spPr>
            <a:xfrm>
              <a:off x="4512732" y="2692400"/>
              <a:ext cx="1507068" cy="15070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2800" dirty="0"/>
            </a:p>
          </p:txBody>
        </p:sp>
        <p:sp>
          <p:nvSpPr>
            <p:cNvPr id="19" name="TextBox 18"/>
            <p:cNvSpPr txBox="1"/>
            <p:nvPr/>
          </p:nvSpPr>
          <p:spPr>
            <a:xfrm>
              <a:off x="4558941" y="3148911"/>
              <a:ext cx="1414650" cy="492443"/>
            </a:xfrm>
            <a:prstGeom prst="rect">
              <a:avLst/>
            </a:prstGeom>
            <a:noFill/>
          </p:spPr>
          <p:txBody>
            <a:bodyPr wrap="none" lIns="0" tIns="0" rIns="0" bIns="0" rtlCol="0">
              <a:spAutoFit/>
            </a:bodyPr>
            <a:lstStyle/>
            <a:p>
              <a:pPr algn="ctr"/>
              <a:r>
                <a:rPr lang="en-US" sz="3200" dirty="0" smtClean="0">
                  <a:solidFill>
                    <a:schemeClr val="bg1"/>
                  </a:solidFill>
                </a:rPr>
                <a:t>Insecure</a:t>
              </a:r>
              <a:endParaRPr lang="en-US" sz="3200" dirty="0">
                <a:solidFill>
                  <a:schemeClr val="bg1"/>
                </a:solidFill>
              </a:endParaRPr>
            </a:p>
          </p:txBody>
        </p:sp>
      </p:grpSp>
      <p:grpSp>
        <p:nvGrpSpPr>
          <p:cNvPr id="40" name="Group 39"/>
          <p:cNvGrpSpPr/>
          <p:nvPr/>
        </p:nvGrpSpPr>
        <p:grpSpPr>
          <a:xfrm>
            <a:off x="558798" y="1417638"/>
            <a:ext cx="4360333" cy="5116519"/>
            <a:chOff x="558798" y="1417638"/>
            <a:chExt cx="4360333" cy="5116519"/>
          </a:xfrm>
        </p:grpSpPr>
        <p:sp>
          <p:nvSpPr>
            <p:cNvPr id="31" name="Rounded Rectangle 30"/>
            <p:cNvSpPr/>
            <p:nvPr/>
          </p:nvSpPr>
          <p:spPr>
            <a:xfrm>
              <a:off x="55879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32" name="Rounded Rectangle 31"/>
            <p:cNvSpPr/>
            <p:nvPr/>
          </p:nvSpPr>
          <p:spPr>
            <a:xfrm>
              <a:off x="55879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Hardware</a:t>
              </a:r>
            </a:p>
          </p:txBody>
        </p:sp>
        <p:sp>
          <p:nvSpPr>
            <p:cNvPr id="33" name="Rounded Rectangle 32"/>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34" name="Rounded Rectangle 33"/>
            <p:cNvSpPr/>
            <p:nvPr/>
          </p:nvSpPr>
          <p:spPr>
            <a:xfrm>
              <a:off x="26923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36" name="TextBox 35"/>
            <p:cNvSpPr txBox="1"/>
            <p:nvPr/>
          </p:nvSpPr>
          <p:spPr>
            <a:xfrm>
              <a:off x="1722966" y="1584404"/>
              <a:ext cx="821267" cy="1107996"/>
            </a:xfrm>
            <a:prstGeom prst="rect">
              <a:avLst/>
            </a:prstGeom>
            <a:noFill/>
          </p:spPr>
          <p:txBody>
            <a:bodyPr wrap="square" rtlCol="0">
              <a:spAutoFit/>
            </a:bodyPr>
            <a:lstStyle/>
            <a:p>
              <a:r>
                <a:rPr lang="en-US" sz="6600" dirty="0" smtClean="0"/>
                <a:t>…</a:t>
              </a:r>
              <a:endParaRPr lang="en-US" sz="6600" dirty="0"/>
            </a:p>
          </p:txBody>
        </p:sp>
      </p:grpSp>
      <p:grpSp>
        <p:nvGrpSpPr>
          <p:cNvPr id="45" name="Group 44"/>
          <p:cNvGrpSpPr/>
          <p:nvPr/>
        </p:nvGrpSpPr>
        <p:grpSpPr>
          <a:xfrm>
            <a:off x="3708400" y="4622792"/>
            <a:ext cx="1210732" cy="1911365"/>
            <a:chOff x="3708400" y="4622792"/>
            <a:chExt cx="1210732" cy="1911365"/>
          </a:xfrm>
        </p:grpSpPr>
        <p:sp>
          <p:nvSpPr>
            <p:cNvPr id="41" name="Rounded Rectangle 40"/>
            <p:cNvSpPr/>
            <p:nvPr/>
          </p:nvSpPr>
          <p:spPr>
            <a:xfrm>
              <a:off x="3708400" y="5687491"/>
              <a:ext cx="1210732" cy="84666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42" name="Rounded Rectangle 41"/>
            <p:cNvSpPr/>
            <p:nvPr/>
          </p:nvSpPr>
          <p:spPr>
            <a:xfrm>
              <a:off x="3860795" y="5209123"/>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sp>
          <p:nvSpPr>
            <p:cNvPr id="43" name="Rounded Rectangle 42"/>
            <p:cNvSpPr/>
            <p:nvPr/>
          </p:nvSpPr>
          <p:spPr>
            <a:xfrm>
              <a:off x="4055533" y="4622792"/>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3200" dirty="0" smtClean="0"/>
                <a:t>S</a:t>
              </a:r>
            </a:p>
          </p:txBody>
        </p:sp>
      </p:grpSp>
      <p:grpSp>
        <p:nvGrpSpPr>
          <p:cNvPr id="49" name="Group 48"/>
          <p:cNvGrpSpPr/>
          <p:nvPr/>
        </p:nvGrpSpPr>
        <p:grpSpPr>
          <a:xfrm>
            <a:off x="6695955" y="905401"/>
            <a:ext cx="2354908" cy="2251078"/>
            <a:chOff x="6756781" y="1235602"/>
            <a:chExt cx="2354908" cy="2251078"/>
          </a:xfrm>
        </p:grpSpPr>
        <p:sp>
          <p:nvSpPr>
            <p:cNvPr id="39" name="Oval Callout 38"/>
            <p:cNvSpPr/>
            <p:nvPr/>
          </p:nvSpPr>
          <p:spPr>
            <a:xfrm>
              <a:off x="6756781" y="1235602"/>
              <a:ext cx="2354908" cy="2251078"/>
            </a:xfrm>
            <a:prstGeom prst="wedgeEllipseCallout">
              <a:avLst>
                <a:gd name="adj1" fmla="val 13990"/>
                <a:gd name="adj2" fmla="val 837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p:cNvSpPr txBox="1">
              <a:spLocks/>
            </p:cNvSpPr>
            <p:nvPr/>
          </p:nvSpPr>
          <p:spPr>
            <a:xfrm>
              <a:off x="6957720" y="1553110"/>
              <a:ext cx="2127011" cy="1902276"/>
            </a:xfrm>
            <a:prstGeom prst="rect">
              <a:avLst/>
            </a:prstGeom>
          </p:spPr>
          <p:txBody>
            <a:bodyPr vert="horz" lIns="91440" tIns="45720" rIns="91440" bIns="45720" rtlCol="0">
              <a:normAutofit fontScale="70000" lnSpcReduction="20000"/>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Full secrecy</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Full  isolation</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solidFill>
                    <a:srgbClr val="FFFFFF"/>
                  </a:solidFill>
                </a:rPr>
                <a:t>Minimal trust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Minimal</a:t>
              </a:r>
              <a:r>
                <a:rPr kumimoji="0" lang="en-US" sz="3200" b="0" i="0" u="none" strike="noStrike" kern="1200" cap="none" spc="0" normalizeH="0" noProof="0" dirty="0" smtClean="0">
                  <a:ln>
                    <a:noFill/>
                  </a:ln>
                  <a:solidFill>
                    <a:srgbClr val="FFFFFF"/>
                  </a:solidFill>
                  <a:effectLst/>
                  <a:uLnTx/>
                  <a:uFillTx/>
                  <a:latin typeface="+mn-lt"/>
                  <a:ea typeface="+mn-ea"/>
                  <a:cs typeface="+mn-cs"/>
                </a:rPr>
                <a:t> complexity</a:t>
              </a:r>
              <a:endParaRPr kumimoji="0" lang="en-US" sz="3200" b="0" i="0" u="none" strike="noStrike" kern="1200" cap="none" spc="0" normalizeH="0" baseline="0" noProof="0" dirty="0" smtClean="0">
                <a:ln>
                  <a:noFill/>
                </a:ln>
                <a:solidFill>
                  <a:srgbClr val="FFFFFF"/>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FFFFFF"/>
                </a:solidFill>
                <a:effectLst/>
                <a:uLnTx/>
                <a:uFillTx/>
                <a:latin typeface="+mn-lt"/>
                <a:ea typeface="+mn-ea"/>
                <a:cs typeface="+mn-cs"/>
              </a:endParaRPr>
            </a:p>
          </p:txBody>
        </p:sp>
      </p:grpSp>
      <p:grpSp>
        <p:nvGrpSpPr>
          <p:cNvPr id="3" name="Group 33"/>
          <p:cNvGrpSpPr/>
          <p:nvPr/>
        </p:nvGrpSpPr>
        <p:grpSpPr>
          <a:xfrm>
            <a:off x="7437989" y="3715725"/>
            <a:ext cx="1507068" cy="1507068"/>
            <a:chOff x="6654799" y="2692400"/>
            <a:chExt cx="1507068" cy="1507068"/>
          </a:xfrm>
        </p:grpSpPr>
        <p:sp>
          <p:nvSpPr>
            <p:cNvPr id="20" name="Oval 19"/>
            <p:cNvSpPr/>
            <p:nvPr/>
          </p:nvSpPr>
          <p:spPr>
            <a:xfrm>
              <a:off x="6654799" y="2692400"/>
              <a:ext cx="1507068" cy="1507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800" dirty="0"/>
            </a:p>
          </p:txBody>
        </p:sp>
        <p:sp>
          <p:nvSpPr>
            <p:cNvPr id="27" name="TextBox 26"/>
            <p:cNvSpPr txBox="1"/>
            <p:nvPr/>
          </p:nvSpPr>
          <p:spPr>
            <a:xfrm>
              <a:off x="6846481" y="3148911"/>
              <a:ext cx="1123705" cy="492443"/>
            </a:xfrm>
            <a:prstGeom prst="rect">
              <a:avLst/>
            </a:prstGeom>
            <a:noFill/>
          </p:spPr>
          <p:txBody>
            <a:bodyPr wrap="none" lIns="0" tIns="0" rIns="0" bIns="0" rtlCol="0">
              <a:spAutoFit/>
            </a:bodyPr>
            <a:lstStyle/>
            <a:p>
              <a:pPr algn="ctr"/>
              <a:r>
                <a:rPr lang="en-US" sz="3200" dirty="0" smtClean="0">
                  <a:solidFill>
                    <a:schemeClr val="bg1"/>
                  </a:solidFill>
                </a:rPr>
                <a:t>Secure</a:t>
              </a:r>
              <a:endParaRPr lang="en-US" sz="3200" dirty="0">
                <a:solidFill>
                  <a:schemeClr val="bg1"/>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1000"/>
                                        <p:tgtEl>
                                          <p:spTgt spid="40"/>
                                        </p:tgtEl>
                                      </p:cBhvr>
                                    </p:animEffect>
                                    <p:set>
                                      <p:cBhvr>
                                        <p:cTn id="13" dur="1" fill="hold">
                                          <p:stCondLst>
                                            <p:cond delay="999"/>
                                          </p:stCondLst>
                                        </p:cTn>
                                        <p:tgtEl>
                                          <p:spTgt spid="4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500"/>
                            </p:stCondLst>
                            <p:childTnLst>
                              <p:par>
                                <p:cTn id="22" presetID="1" presetClass="exit" presetSubtype="0" fill="hold" nodeType="after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down)">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3"/>
            <a:ext cx="8229600" cy="1143000"/>
          </a:xfrm>
        </p:spPr>
        <p:txBody>
          <a:bodyPr/>
          <a:lstStyle/>
          <a:p>
            <a:r>
              <a:rPr lang="en-US" dirty="0" smtClean="0"/>
              <a:t>Challenges of On-Demand Security</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14</a:t>
            </a:fld>
            <a:endParaRPr lang="en-US"/>
          </a:p>
        </p:txBody>
      </p:sp>
      <p:grpSp>
        <p:nvGrpSpPr>
          <p:cNvPr id="3" name="Group 24"/>
          <p:cNvGrpSpPr/>
          <p:nvPr/>
        </p:nvGrpSpPr>
        <p:grpSpPr>
          <a:xfrm>
            <a:off x="2514603" y="1778000"/>
            <a:ext cx="3649135" cy="3818001"/>
            <a:chOff x="2874444" y="1778000"/>
            <a:chExt cx="3649135" cy="3818001"/>
          </a:xfrm>
        </p:grpSpPr>
        <p:sp>
          <p:nvSpPr>
            <p:cNvPr id="11" name="Circular Arrow 10"/>
            <p:cNvSpPr/>
            <p:nvPr/>
          </p:nvSpPr>
          <p:spPr>
            <a:xfrm>
              <a:off x="3280843" y="1778000"/>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flipH="1" flipV="1">
              <a:off x="3280844" y="3539052"/>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5" name="Group 31"/>
            <p:cNvGrpSpPr/>
            <p:nvPr/>
          </p:nvGrpSpPr>
          <p:grpSpPr>
            <a:xfrm>
              <a:off x="2874444" y="2936797"/>
              <a:ext cx="1507068" cy="1507068"/>
              <a:chOff x="4512732" y="2692400"/>
              <a:chExt cx="1507068" cy="1507068"/>
            </a:xfrm>
          </p:grpSpPr>
          <p:sp>
            <p:nvSpPr>
              <p:cNvPr id="14" name="Oval 13"/>
              <p:cNvSpPr/>
              <p:nvPr/>
            </p:nvSpPr>
            <p:spPr>
              <a:xfrm>
                <a:off x="4512732" y="2692400"/>
                <a:ext cx="1507068" cy="15070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2800" dirty="0"/>
              </a:p>
            </p:txBody>
          </p:sp>
          <p:sp>
            <p:nvSpPr>
              <p:cNvPr id="15" name="TextBox 14"/>
              <p:cNvSpPr txBox="1"/>
              <p:nvPr/>
            </p:nvSpPr>
            <p:spPr>
              <a:xfrm>
                <a:off x="4558941" y="3148911"/>
                <a:ext cx="1414650" cy="492443"/>
              </a:xfrm>
              <a:prstGeom prst="rect">
                <a:avLst/>
              </a:prstGeom>
              <a:noFill/>
            </p:spPr>
            <p:txBody>
              <a:bodyPr wrap="none" lIns="0" tIns="0" rIns="0" bIns="0" rtlCol="0">
                <a:spAutoFit/>
              </a:bodyPr>
              <a:lstStyle/>
              <a:p>
                <a:pPr algn="ctr"/>
                <a:r>
                  <a:rPr lang="en-US" sz="3200" dirty="0" smtClean="0">
                    <a:solidFill>
                      <a:schemeClr val="bg1"/>
                    </a:solidFill>
                  </a:rPr>
                  <a:t>Insecure</a:t>
                </a:r>
                <a:endParaRPr lang="en-US" sz="3200" dirty="0">
                  <a:solidFill>
                    <a:schemeClr val="bg1"/>
                  </a:solidFill>
                </a:endParaRPr>
              </a:p>
            </p:txBody>
          </p:sp>
        </p:grpSp>
        <p:grpSp>
          <p:nvGrpSpPr>
            <p:cNvPr id="6" name="Group 33"/>
            <p:cNvGrpSpPr/>
            <p:nvPr/>
          </p:nvGrpSpPr>
          <p:grpSpPr>
            <a:xfrm>
              <a:off x="5016511" y="2936797"/>
              <a:ext cx="1507068" cy="1507068"/>
              <a:chOff x="6654799" y="2692400"/>
              <a:chExt cx="1507068" cy="1507068"/>
            </a:xfrm>
          </p:grpSpPr>
          <p:sp>
            <p:nvSpPr>
              <p:cNvPr id="17" name="Oval 16"/>
              <p:cNvSpPr/>
              <p:nvPr/>
            </p:nvSpPr>
            <p:spPr>
              <a:xfrm>
                <a:off x="6654799" y="2692400"/>
                <a:ext cx="1507068" cy="1507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800" dirty="0"/>
              </a:p>
            </p:txBody>
          </p:sp>
          <p:sp>
            <p:nvSpPr>
              <p:cNvPr id="18" name="TextBox 17"/>
              <p:cNvSpPr txBox="1"/>
              <p:nvPr/>
            </p:nvSpPr>
            <p:spPr>
              <a:xfrm>
                <a:off x="6846481" y="3148911"/>
                <a:ext cx="1123705" cy="492443"/>
              </a:xfrm>
              <a:prstGeom prst="rect">
                <a:avLst/>
              </a:prstGeom>
              <a:noFill/>
            </p:spPr>
            <p:txBody>
              <a:bodyPr wrap="none" lIns="0" tIns="0" rIns="0" bIns="0" rtlCol="0">
                <a:spAutoFit/>
              </a:bodyPr>
              <a:lstStyle/>
              <a:p>
                <a:pPr algn="ctr"/>
                <a:r>
                  <a:rPr lang="en-US" sz="3200" dirty="0" smtClean="0">
                    <a:solidFill>
                      <a:schemeClr val="bg1"/>
                    </a:solidFill>
                  </a:rPr>
                  <a:t>Secure</a:t>
                </a:r>
                <a:endParaRPr lang="en-US" sz="3200" dirty="0">
                  <a:solidFill>
                    <a:schemeClr val="bg1"/>
                  </a:solidFill>
                </a:endParaRPr>
              </a:p>
            </p:txBody>
          </p:sp>
        </p:grpSp>
      </p:grpSp>
      <p:sp>
        <p:nvSpPr>
          <p:cNvPr id="22" name="TextBox 21"/>
          <p:cNvSpPr txBox="1"/>
          <p:nvPr/>
        </p:nvSpPr>
        <p:spPr>
          <a:xfrm>
            <a:off x="2711155" y="1417638"/>
            <a:ext cx="3450762" cy="430887"/>
          </a:xfrm>
          <a:prstGeom prst="rect">
            <a:avLst/>
          </a:prstGeom>
          <a:noFill/>
        </p:spPr>
        <p:txBody>
          <a:bodyPr wrap="square" rtlCol="0">
            <a:spAutoFit/>
          </a:bodyPr>
          <a:lstStyle/>
          <a:p>
            <a:pPr algn="ctr"/>
            <a:r>
              <a:rPr lang="en-US" sz="2200" dirty="0" smtClean="0"/>
              <a:t>1. Secure Context Switching</a:t>
            </a:r>
            <a:endParaRPr lang="en-US" sz="2200" dirty="0"/>
          </a:p>
        </p:txBody>
      </p:sp>
      <p:sp>
        <p:nvSpPr>
          <p:cNvPr id="23" name="TextBox 22"/>
          <p:cNvSpPr txBox="1"/>
          <p:nvPr/>
        </p:nvSpPr>
        <p:spPr>
          <a:xfrm>
            <a:off x="2641603" y="5579301"/>
            <a:ext cx="3589866" cy="430887"/>
          </a:xfrm>
          <a:prstGeom prst="rect">
            <a:avLst/>
          </a:prstGeom>
          <a:noFill/>
        </p:spPr>
        <p:txBody>
          <a:bodyPr wrap="square" rtlCol="0">
            <a:spAutoFit/>
          </a:bodyPr>
          <a:lstStyle/>
          <a:p>
            <a:pPr algn="ctr"/>
            <a:r>
              <a:rPr lang="en-US" sz="2200" dirty="0" smtClean="0"/>
              <a:t>3. Secure Data Preservation</a:t>
            </a:r>
            <a:endParaRPr lang="en-US" sz="2200" dirty="0"/>
          </a:p>
        </p:txBody>
      </p:sp>
      <p:sp>
        <p:nvSpPr>
          <p:cNvPr id="24" name="TextBox 23"/>
          <p:cNvSpPr txBox="1"/>
          <p:nvPr/>
        </p:nvSpPr>
        <p:spPr>
          <a:xfrm>
            <a:off x="75833" y="3302280"/>
            <a:ext cx="2553071" cy="769441"/>
          </a:xfrm>
          <a:prstGeom prst="rect">
            <a:avLst/>
          </a:prstGeom>
          <a:noFill/>
        </p:spPr>
        <p:txBody>
          <a:bodyPr wrap="square" rtlCol="0">
            <a:spAutoFit/>
          </a:bodyPr>
          <a:lstStyle/>
          <a:p>
            <a:pPr>
              <a:tabLst>
                <a:tab pos="228600" algn="l"/>
              </a:tabLst>
            </a:pPr>
            <a:r>
              <a:rPr lang="en-US" sz="2200" dirty="0" smtClean="0"/>
              <a:t>4.	Leverage </a:t>
            </a:r>
          </a:p>
          <a:p>
            <a:pPr>
              <a:tabLst>
                <a:tab pos="228600" algn="l"/>
              </a:tabLst>
            </a:pPr>
            <a:r>
              <a:rPr lang="en-US" sz="2200" dirty="0" smtClean="0"/>
              <a:t>	Insecure Features</a:t>
            </a:r>
            <a:endParaRPr lang="en-US" sz="2200" dirty="0"/>
          </a:p>
        </p:txBody>
      </p:sp>
      <p:sp>
        <p:nvSpPr>
          <p:cNvPr id="19" name="TextBox 18"/>
          <p:cNvSpPr txBox="1"/>
          <p:nvPr/>
        </p:nvSpPr>
        <p:spPr>
          <a:xfrm>
            <a:off x="6303440" y="3446156"/>
            <a:ext cx="2929460" cy="430887"/>
          </a:xfrm>
          <a:prstGeom prst="rect">
            <a:avLst/>
          </a:prstGeom>
          <a:noFill/>
        </p:spPr>
        <p:txBody>
          <a:bodyPr wrap="square" rtlCol="0">
            <a:spAutoFit/>
          </a:bodyPr>
          <a:lstStyle/>
          <a:p>
            <a:r>
              <a:rPr lang="en-US" sz="2200" dirty="0" smtClean="0"/>
              <a:t>2. Evidence of Security</a:t>
            </a:r>
            <a:endParaRPr lang="en-US" sz="2200" dirty="0"/>
          </a:p>
        </p:txBody>
      </p:sp>
      <p:sp>
        <p:nvSpPr>
          <p:cNvPr id="20" name="Rectangle 19"/>
          <p:cNvSpPr/>
          <p:nvPr/>
        </p:nvSpPr>
        <p:spPr>
          <a:xfrm>
            <a:off x="2616203" y="1320800"/>
            <a:ext cx="3640666" cy="685800"/>
          </a:xfrm>
          <a:prstGeom prst="rect">
            <a:avLst/>
          </a:prstGeom>
          <a:noFill/>
          <a:ln w="63500" cap="flat" cmpd="sng" algn="ctr">
            <a:solidFill>
              <a:schemeClr val="accent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294966" y="3344333"/>
            <a:ext cx="2772834" cy="685800"/>
          </a:xfrm>
          <a:prstGeom prst="rect">
            <a:avLst/>
          </a:prstGeom>
          <a:noFill/>
          <a:ln w="63500" cap="flat" cmpd="sng" algn="ctr">
            <a:solidFill>
              <a:schemeClr val="accent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737403" y="7176817"/>
            <a:ext cx="3468150" cy="685800"/>
          </a:xfrm>
          <a:prstGeom prst="rect">
            <a:avLst/>
          </a:prstGeom>
          <a:noFill/>
          <a:ln w="63500" cap="flat" cmpd="sng" algn="ctr">
            <a:solidFill>
              <a:schemeClr val="accent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9" grpId="0"/>
      <p:bldP spid="20" grpId="0" animBg="1"/>
      <p:bldP spid="21"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92"/>
          <p:cNvSpPr/>
          <p:nvPr/>
        </p:nvSpPr>
        <p:spPr>
          <a:xfrm>
            <a:off x="4377266" y="5410201"/>
            <a:ext cx="1405469" cy="846666"/>
          </a:xfrm>
          <a:prstGeom prst="roundRect">
            <a:avLst/>
          </a:prstGeom>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3600" dirty="0" smtClean="0"/>
              <a:t>CPU</a:t>
            </a:r>
          </a:p>
        </p:txBody>
      </p:sp>
      <p:sp>
        <p:nvSpPr>
          <p:cNvPr id="92" name="Rounded Rectangle 91"/>
          <p:cNvSpPr/>
          <p:nvPr/>
        </p:nvSpPr>
        <p:spPr>
          <a:xfrm>
            <a:off x="2633138" y="5408080"/>
            <a:ext cx="1422402" cy="846666"/>
          </a:xfrm>
          <a:prstGeom prst="roundRect">
            <a:avLst/>
          </a:prstGeom>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3600" dirty="0" smtClean="0"/>
              <a:t>RAM</a:t>
            </a:r>
          </a:p>
        </p:txBody>
      </p:sp>
      <p:grpSp>
        <p:nvGrpSpPr>
          <p:cNvPr id="54" name="Group 53"/>
          <p:cNvGrpSpPr/>
          <p:nvPr/>
        </p:nvGrpSpPr>
        <p:grpSpPr>
          <a:xfrm>
            <a:off x="6026823" y="5180377"/>
            <a:ext cx="1821128" cy="954993"/>
            <a:chOff x="529168" y="-101601"/>
            <a:chExt cx="1821128" cy="954993"/>
          </a:xfrm>
        </p:grpSpPr>
        <p:cxnSp>
          <p:nvCxnSpPr>
            <p:cNvPr id="51" name="Straight Arrow Connector 50"/>
            <p:cNvCxnSpPr/>
            <p:nvPr/>
          </p:nvCxnSpPr>
          <p:spPr>
            <a:xfrm>
              <a:off x="529168" y="851804"/>
              <a:ext cx="1821128"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698500" y="-101601"/>
              <a:ext cx="1318284" cy="793596"/>
              <a:chOff x="698500" y="-101601"/>
              <a:chExt cx="1318284" cy="793596"/>
            </a:xfrm>
          </p:grpSpPr>
          <p:sp>
            <p:nvSpPr>
              <p:cNvPr id="52" name="Folded Corner 51"/>
              <p:cNvSpPr/>
              <p:nvPr/>
            </p:nvSpPr>
            <p:spPr>
              <a:xfrm rot="10800000">
                <a:off x="698500" y="-101601"/>
                <a:ext cx="1318284"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Rounded Rectangle 16"/>
              <p:cNvSpPr/>
              <p:nvPr/>
            </p:nvSpPr>
            <p:spPr>
              <a:xfrm>
                <a:off x="870809" y="135176"/>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grpSp>
      </p:grpSp>
      <p:sp>
        <p:nvSpPr>
          <p:cNvPr id="74" name="Can 73"/>
          <p:cNvSpPr/>
          <p:nvPr/>
        </p:nvSpPr>
        <p:spPr>
          <a:xfrm>
            <a:off x="7920362" y="5284677"/>
            <a:ext cx="914400" cy="12817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633138" y="2560622"/>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14" name="Rounded Rectangle 13"/>
          <p:cNvSpPr/>
          <p:nvPr/>
        </p:nvSpPr>
        <p:spPr>
          <a:xfrm>
            <a:off x="4199474" y="4470387"/>
            <a:ext cx="1413932" cy="434707"/>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2400" dirty="0" smtClean="0"/>
              <a:t>Module</a:t>
            </a:r>
          </a:p>
        </p:txBody>
      </p:sp>
      <p:sp>
        <p:nvSpPr>
          <p:cNvPr id="60" name="Curved Left Arrow 59"/>
          <p:cNvSpPr/>
          <p:nvPr/>
        </p:nvSpPr>
        <p:spPr>
          <a:xfrm rot="13472861" flipH="1">
            <a:off x="6114998" y="4988798"/>
            <a:ext cx="673919" cy="1585352"/>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03202" y="-30174"/>
            <a:ext cx="8229600" cy="800639"/>
          </a:xfrm>
        </p:spPr>
        <p:txBody>
          <a:bodyPr/>
          <a:lstStyle/>
          <a:p>
            <a:r>
              <a:rPr lang="en-US" dirty="0" smtClean="0"/>
              <a:t>Secure Context Switching</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15</a:t>
            </a:fld>
            <a:endParaRPr lang="en-US"/>
          </a:p>
        </p:txBody>
      </p:sp>
      <p:sp>
        <p:nvSpPr>
          <p:cNvPr id="7" name="Rounded Rectangle 6"/>
          <p:cNvSpPr/>
          <p:nvPr/>
        </p:nvSpPr>
        <p:spPr>
          <a:xfrm>
            <a:off x="2633138" y="5408080"/>
            <a:ext cx="1422402" cy="84666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smtClean="0"/>
              <a:t>RAM</a:t>
            </a:r>
          </a:p>
        </p:txBody>
      </p:sp>
      <p:sp>
        <p:nvSpPr>
          <p:cNvPr id="8" name="Rounded Rectangle 7"/>
          <p:cNvSpPr/>
          <p:nvPr/>
        </p:nvSpPr>
        <p:spPr>
          <a:xfrm>
            <a:off x="2633138" y="901151"/>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10" name="TextBox 9"/>
          <p:cNvSpPr txBox="1"/>
          <p:nvPr/>
        </p:nvSpPr>
        <p:spPr>
          <a:xfrm>
            <a:off x="3797305" y="1067917"/>
            <a:ext cx="821267" cy="1107996"/>
          </a:xfrm>
          <a:prstGeom prst="rect">
            <a:avLst/>
          </a:prstGeom>
          <a:noFill/>
        </p:spPr>
        <p:txBody>
          <a:bodyPr wrap="square" rtlCol="0">
            <a:spAutoFit/>
          </a:bodyPr>
          <a:lstStyle/>
          <a:p>
            <a:r>
              <a:rPr lang="en-US" sz="6600" dirty="0" smtClean="0"/>
              <a:t>…</a:t>
            </a:r>
            <a:endParaRPr lang="en-US" sz="6600" dirty="0"/>
          </a:p>
        </p:txBody>
      </p:sp>
      <p:sp>
        <p:nvSpPr>
          <p:cNvPr id="11" name="Rounded Rectangle 10"/>
          <p:cNvSpPr/>
          <p:nvPr/>
        </p:nvSpPr>
        <p:spPr>
          <a:xfrm>
            <a:off x="4377269" y="5408080"/>
            <a:ext cx="1405469" cy="84666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smtClean="0"/>
              <a:t>CPU</a:t>
            </a:r>
          </a:p>
        </p:txBody>
      </p:sp>
      <p:sp>
        <p:nvSpPr>
          <p:cNvPr id="9" name="Rounded Rectangle 8"/>
          <p:cNvSpPr/>
          <p:nvPr/>
        </p:nvSpPr>
        <p:spPr>
          <a:xfrm>
            <a:off x="4766738" y="909618"/>
            <a:ext cx="1016000" cy="1549400"/>
          </a:xfrm>
          <a:prstGeom prst="roundRect">
            <a:avLst/>
          </a:prstGeom>
          <a:solidFill>
            <a:schemeClr val="accent3"/>
          </a:solidFill>
          <a:ln>
            <a:solidFill>
              <a:schemeClr val="accent3">
                <a:lumMod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grpSp>
        <p:nvGrpSpPr>
          <p:cNvPr id="27" name="Group 26"/>
          <p:cNvGrpSpPr/>
          <p:nvPr/>
        </p:nvGrpSpPr>
        <p:grpSpPr>
          <a:xfrm>
            <a:off x="719672" y="2340482"/>
            <a:ext cx="2370667" cy="2129905"/>
            <a:chOff x="609601" y="2602959"/>
            <a:chExt cx="2370667" cy="2129905"/>
          </a:xfrm>
        </p:grpSpPr>
        <p:sp>
          <p:nvSpPr>
            <p:cNvPr id="22" name="Cloud Callout 21"/>
            <p:cNvSpPr/>
            <p:nvPr/>
          </p:nvSpPr>
          <p:spPr>
            <a:xfrm>
              <a:off x="609601" y="2602959"/>
              <a:ext cx="2370667" cy="2129905"/>
            </a:xfrm>
            <a:prstGeom prst="cloudCallout">
              <a:avLst>
                <a:gd name="adj1" fmla="val 90952"/>
                <a:gd name="adj2" fmla="val 55345"/>
              </a:avLst>
            </a:prstGeom>
            <a:ln w="25400" cap="flat" cmpd="sng" algn="ctr">
              <a:solidFill>
                <a:schemeClr val="accent3">
                  <a:lumMod val="50000"/>
                </a:schemeClr>
              </a:solidFill>
              <a:prstDash val="solid"/>
              <a:round/>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Rounded Rectangle 22"/>
            <p:cNvSpPr/>
            <p:nvPr/>
          </p:nvSpPr>
          <p:spPr>
            <a:xfrm>
              <a:off x="1464731" y="3611030"/>
              <a:ext cx="688318" cy="596900"/>
            </a:xfrm>
            <a:prstGeom prst="roundRect">
              <a:avLst/>
            </a:prstGeom>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t"/>
            <a:lstStyle/>
            <a:p>
              <a:pPr algn="ctr"/>
              <a:r>
                <a:rPr lang="en-US" sz="3200" dirty="0" smtClean="0"/>
                <a:t>S</a:t>
              </a:r>
            </a:p>
          </p:txBody>
        </p:sp>
        <p:sp>
          <p:nvSpPr>
            <p:cNvPr id="24" name="TextBox 23"/>
            <p:cNvSpPr txBox="1"/>
            <p:nvPr/>
          </p:nvSpPr>
          <p:spPr>
            <a:xfrm>
              <a:off x="1109133" y="2870190"/>
              <a:ext cx="1515534" cy="646331"/>
            </a:xfrm>
            <a:prstGeom prst="rect">
              <a:avLst/>
            </a:prstGeom>
            <a:noFill/>
          </p:spPr>
          <p:txBody>
            <a:bodyPr wrap="square" rtlCol="0">
              <a:spAutoFit/>
            </a:bodyPr>
            <a:lstStyle/>
            <a:p>
              <a:pPr algn="ctr"/>
              <a:r>
                <a:rPr lang="en-US" sz="3600" dirty="0" smtClean="0"/>
                <a:t>Allow?</a:t>
              </a:r>
              <a:endParaRPr lang="en-US" sz="3600" dirty="0"/>
            </a:p>
          </p:txBody>
        </p:sp>
      </p:grpSp>
      <p:grpSp>
        <p:nvGrpSpPr>
          <p:cNvPr id="26" name="Group 25"/>
          <p:cNvGrpSpPr/>
          <p:nvPr/>
        </p:nvGrpSpPr>
        <p:grpSpPr>
          <a:xfrm>
            <a:off x="5638807" y="2050130"/>
            <a:ext cx="1526513" cy="2821096"/>
            <a:chOff x="5528736" y="2312607"/>
            <a:chExt cx="1526513" cy="2821096"/>
          </a:xfrm>
        </p:grpSpPr>
        <p:sp>
          <p:nvSpPr>
            <p:cNvPr id="19" name="Curved Left Arrow 18"/>
            <p:cNvSpPr/>
            <p:nvPr/>
          </p:nvSpPr>
          <p:spPr>
            <a:xfrm>
              <a:off x="5528736" y="2312607"/>
              <a:ext cx="702734" cy="2821096"/>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6366931" y="3346448"/>
              <a:ext cx="688318" cy="596900"/>
            </a:xfrm>
            <a:prstGeom prst="roundRect">
              <a:avLst/>
            </a:prstGeom>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t"/>
            <a:lstStyle/>
            <a:p>
              <a:pPr algn="ctr"/>
              <a:r>
                <a:rPr lang="en-US" sz="3200" dirty="0" smtClean="0"/>
                <a:t>S</a:t>
              </a:r>
            </a:p>
          </p:txBody>
        </p:sp>
      </p:grpSp>
      <p:grpSp>
        <p:nvGrpSpPr>
          <p:cNvPr id="39" name="Group 38"/>
          <p:cNvGrpSpPr/>
          <p:nvPr/>
        </p:nvGrpSpPr>
        <p:grpSpPr>
          <a:xfrm>
            <a:off x="5610938" y="4324338"/>
            <a:ext cx="2212264" cy="1466442"/>
            <a:chOff x="5500867" y="4586815"/>
            <a:chExt cx="2212264" cy="1466442"/>
          </a:xfrm>
        </p:grpSpPr>
        <p:sp>
          <p:nvSpPr>
            <p:cNvPr id="29" name="Curved Left Arrow 28"/>
            <p:cNvSpPr/>
            <p:nvPr/>
          </p:nvSpPr>
          <p:spPr>
            <a:xfrm rot="20604052">
              <a:off x="5500867" y="4807278"/>
              <a:ext cx="702734" cy="1245979"/>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38" name="Group 37"/>
            <p:cNvGrpSpPr/>
            <p:nvPr/>
          </p:nvGrpSpPr>
          <p:grpSpPr>
            <a:xfrm>
              <a:off x="6053663" y="4586815"/>
              <a:ext cx="1659468" cy="945390"/>
              <a:chOff x="6053663" y="4586815"/>
              <a:chExt cx="1659468" cy="945390"/>
            </a:xfrm>
          </p:grpSpPr>
          <p:sp>
            <p:nvSpPr>
              <p:cNvPr id="36" name="TextBox 35"/>
              <p:cNvSpPr txBox="1"/>
              <p:nvPr/>
            </p:nvSpPr>
            <p:spPr>
              <a:xfrm rot="20654850">
                <a:off x="6053663" y="4586815"/>
                <a:ext cx="1540930" cy="584776"/>
              </a:xfrm>
              <a:prstGeom prst="rect">
                <a:avLst/>
              </a:prstGeom>
              <a:noFill/>
            </p:spPr>
            <p:txBody>
              <a:bodyPr wrap="square" rtlCol="0">
                <a:spAutoFit/>
              </a:bodyPr>
              <a:lstStyle/>
              <a:p>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37" name="TextBox 36"/>
              <p:cNvSpPr txBox="1"/>
              <p:nvPr/>
            </p:nvSpPr>
            <p:spPr>
              <a:xfrm rot="20654850">
                <a:off x="6172201" y="4947429"/>
                <a:ext cx="1540930" cy="584776"/>
              </a:xfrm>
              <a:prstGeom prst="rect">
                <a:avLst/>
              </a:prstGeom>
              <a:noFill/>
            </p:spPr>
            <p:txBody>
              <a:bodyPr wrap="square" rtlCol="0">
                <a:spAutoFit/>
              </a:bodyPr>
              <a:lstStyle/>
              <a:p>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grpSp>
      <p:sp>
        <p:nvSpPr>
          <p:cNvPr id="35" name="Rounded Rectangle 34"/>
          <p:cNvSpPr/>
          <p:nvPr/>
        </p:nvSpPr>
        <p:spPr>
          <a:xfrm>
            <a:off x="4766738" y="901151"/>
            <a:ext cx="1016000" cy="1549400"/>
          </a:xfrm>
          <a:prstGeom prst="roundRect">
            <a:avLst/>
          </a:prstGeom>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0" name="Rounded Rectangle 19"/>
          <p:cNvSpPr/>
          <p:nvPr/>
        </p:nvSpPr>
        <p:spPr>
          <a:xfrm>
            <a:off x="4199474" y="4470387"/>
            <a:ext cx="1413932" cy="434707"/>
          </a:xfrm>
          <a:prstGeom prst="roundRect">
            <a:avLst/>
          </a:prstGeom>
          <a:solidFill>
            <a:schemeClr val="accent3"/>
          </a:solidFill>
          <a:ln>
            <a:solidFill>
              <a:schemeClr val="bg1"/>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2400" dirty="0" smtClean="0"/>
              <a:t>Module</a:t>
            </a:r>
          </a:p>
        </p:txBody>
      </p:sp>
      <p:grpSp>
        <p:nvGrpSpPr>
          <p:cNvPr id="28" name="Group 27"/>
          <p:cNvGrpSpPr/>
          <p:nvPr/>
        </p:nvGrpSpPr>
        <p:grpSpPr>
          <a:xfrm>
            <a:off x="2633138" y="903058"/>
            <a:ext cx="3149600" cy="4161908"/>
            <a:chOff x="2523067" y="1163628"/>
            <a:chExt cx="3149600" cy="4161908"/>
          </a:xfrm>
        </p:grpSpPr>
        <p:sp>
          <p:nvSpPr>
            <p:cNvPr id="30" name="Rounded Rectangle 29"/>
            <p:cNvSpPr/>
            <p:nvPr/>
          </p:nvSpPr>
          <p:spPr>
            <a:xfrm>
              <a:off x="2523067" y="282309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31" name="Rounded Rectangle 30"/>
            <p:cNvSpPr/>
            <p:nvPr/>
          </p:nvSpPr>
          <p:spPr>
            <a:xfrm>
              <a:off x="2523067" y="116362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32" name="TextBox 31"/>
            <p:cNvSpPr txBox="1"/>
            <p:nvPr/>
          </p:nvSpPr>
          <p:spPr>
            <a:xfrm>
              <a:off x="3687234" y="1330394"/>
              <a:ext cx="821267" cy="1107996"/>
            </a:xfrm>
            <a:prstGeom prst="rect">
              <a:avLst/>
            </a:prstGeom>
            <a:noFill/>
          </p:spPr>
          <p:txBody>
            <a:bodyPr wrap="square" rtlCol="0">
              <a:spAutoFit/>
            </a:bodyPr>
            <a:lstStyle/>
            <a:p>
              <a:r>
                <a:rPr lang="en-US" sz="6600" dirty="0" smtClean="0"/>
                <a:t>…</a:t>
              </a:r>
              <a:endParaRPr lang="en-US" sz="6600" dirty="0"/>
            </a:p>
          </p:txBody>
        </p:sp>
        <p:sp>
          <p:nvSpPr>
            <p:cNvPr id="33" name="Rounded Rectangle 32"/>
            <p:cNvSpPr/>
            <p:nvPr/>
          </p:nvSpPr>
          <p:spPr>
            <a:xfrm>
              <a:off x="4089403" y="4732864"/>
              <a:ext cx="1413932" cy="434707"/>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2400" dirty="0" smtClean="0"/>
                <a:t>Module</a:t>
              </a:r>
            </a:p>
          </p:txBody>
        </p:sp>
        <p:sp>
          <p:nvSpPr>
            <p:cNvPr id="34" name="Rounded Rectangle 33"/>
            <p:cNvSpPr/>
            <p:nvPr/>
          </p:nvSpPr>
          <p:spPr>
            <a:xfrm>
              <a:off x="4656667" y="1172095"/>
              <a:ext cx="1016000" cy="1549400"/>
            </a:xfrm>
            <a:prstGeom prst="roundRect">
              <a:avLst/>
            </a:prstGeom>
            <a:solidFill>
              <a:schemeClr val="accent2"/>
            </a:solidFill>
            <a:ln>
              <a:solidFill>
                <a:schemeClr val="accent2">
                  <a:lumMod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grpSp>
      <p:sp>
        <p:nvSpPr>
          <p:cNvPr id="40" name="Rounded Rectangle 39"/>
          <p:cNvSpPr/>
          <p:nvPr/>
        </p:nvSpPr>
        <p:spPr>
          <a:xfrm>
            <a:off x="4377266" y="5410201"/>
            <a:ext cx="1405469" cy="8466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3600" dirty="0" smtClean="0"/>
              <a:t>CPU</a:t>
            </a:r>
          </a:p>
        </p:txBody>
      </p:sp>
      <p:grpSp>
        <p:nvGrpSpPr>
          <p:cNvPr id="56" name="Group 55"/>
          <p:cNvGrpSpPr/>
          <p:nvPr/>
        </p:nvGrpSpPr>
        <p:grpSpPr>
          <a:xfrm>
            <a:off x="6026823" y="4980183"/>
            <a:ext cx="1821128" cy="1155187"/>
            <a:chOff x="7234369" y="3003534"/>
            <a:chExt cx="1821128" cy="1155187"/>
          </a:xfrm>
        </p:grpSpPr>
        <p:cxnSp>
          <p:nvCxnSpPr>
            <p:cNvPr id="43" name="Straight Arrow Connector 42"/>
            <p:cNvCxnSpPr/>
            <p:nvPr/>
          </p:nvCxnSpPr>
          <p:spPr>
            <a:xfrm>
              <a:off x="7234369" y="4157133"/>
              <a:ext cx="1821128"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7258451" y="3003534"/>
              <a:ext cx="1540930" cy="990616"/>
              <a:chOff x="7266918" y="3398012"/>
              <a:chExt cx="1540930" cy="990616"/>
            </a:xfrm>
          </p:grpSpPr>
          <p:sp>
            <p:nvSpPr>
              <p:cNvPr id="48" name="Folded Corner 47"/>
              <p:cNvSpPr/>
              <p:nvPr/>
            </p:nvSpPr>
            <p:spPr>
              <a:xfrm rot="10800000">
                <a:off x="7399408" y="3445367"/>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6" name="TextBox 45"/>
              <p:cNvSpPr txBox="1"/>
              <p:nvPr/>
            </p:nvSpPr>
            <p:spPr>
              <a:xfrm>
                <a:off x="7266918" y="3398012"/>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47" name="TextBox 46"/>
              <p:cNvSpPr txBox="1"/>
              <p:nvPr/>
            </p:nvSpPr>
            <p:spPr>
              <a:xfrm>
                <a:off x="7266918" y="3758626"/>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grpSp>
      <p:grpSp>
        <p:nvGrpSpPr>
          <p:cNvPr id="55" name="Group 54"/>
          <p:cNvGrpSpPr/>
          <p:nvPr/>
        </p:nvGrpSpPr>
        <p:grpSpPr>
          <a:xfrm>
            <a:off x="6026823" y="5027538"/>
            <a:ext cx="1821128" cy="1110027"/>
            <a:chOff x="6205267" y="220367"/>
            <a:chExt cx="1821128" cy="1110027"/>
          </a:xfrm>
        </p:grpSpPr>
        <p:grpSp>
          <p:nvGrpSpPr>
            <p:cNvPr id="45" name="Group 44"/>
            <p:cNvGrpSpPr/>
            <p:nvPr/>
          </p:nvGrpSpPr>
          <p:grpSpPr>
            <a:xfrm>
              <a:off x="6653082" y="220367"/>
              <a:ext cx="804333" cy="943261"/>
              <a:chOff x="7626748" y="3812893"/>
              <a:chExt cx="804333" cy="943261"/>
            </a:xfrm>
          </p:grpSpPr>
          <p:sp>
            <p:nvSpPr>
              <p:cNvPr id="41" name="Folded Corner 40"/>
              <p:cNvSpPr/>
              <p:nvPr/>
            </p:nvSpPr>
            <p:spPr>
              <a:xfrm rot="10800000">
                <a:off x="7626748" y="3812893"/>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Rounded Rectangle 41"/>
              <p:cNvSpPr/>
              <p:nvPr/>
            </p:nvSpPr>
            <p:spPr>
              <a:xfrm>
                <a:off x="7684756" y="3986074"/>
                <a:ext cx="688318" cy="596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S</a:t>
                </a:r>
              </a:p>
            </p:txBody>
          </p:sp>
        </p:grpSp>
        <p:cxnSp>
          <p:nvCxnSpPr>
            <p:cNvPr id="50" name="Straight Arrow Connector 49"/>
            <p:cNvCxnSpPr/>
            <p:nvPr/>
          </p:nvCxnSpPr>
          <p:spPr>
            <a:xfrm>
              <a:off x="6205267" y="1328806"/>
              <a:ext cx="1821128"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7" name="Curved Left Arrow 86"/>
          <p:cNvSpPr/>
          <p:nvPr/>
        </p:nvSpPr>
        <p:spPr>
          <a:xfrm rot="5400000">
            <a:off x="5365896" y="4460716"/>
            <a:ext cx="822443" cy="1711199"/>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70" name="Group 69"/>
          <p:cNvGrpSpPr/>
          <p:nvPr/>
        </p:nvGrpSpPr>
        <p:grpSpPr>
          <a:xfrm>
            <a:off x="7120318" y="3886998"/>
            <a:ext cx="1490762" cy="793596"/>
            <a:chOff x="32148" y="5590488"/>
            <a:chExt cx="1490762" cy="793596"/>
          </a:xfrm>
        </p:grpSpPr>
        <p:sp>
          <p:nvSpPr>
            <p:cNvPr id="69" name="Folded Corner 68"/>
            <p:cNvSpPr/>
            <p:nvPr/>
          </p:nvSpPr>
          <p:spPr>
            <a:xfrm rot="10800000">
              <a:off x="32148" y="5590488"/>
              <a:ext cx="1490762"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6" name="TextBox 65"/>
            <p:cNvSpPr txBox="1"/>
            <p:nvPr/>
          </p:nvSpPr>
          <p:spPr>
            <a:xfrm>
              <a:off x="37786" y="5687204"/>
              <a:ext cx="1479487" cy="600164"/>
            </a:xfrm>
            <a:prstGeom prst="rect">
              <a:avLst/>
            </a:prstGeom>
            <a:noFill/>
          </p:spPr>
          <p:txBody>
            <a:bodyPr wrap="square" rtlCol="0">
              <a:spAutoFit/>
            </a:bodyPr>
            <a:lstStyle/>
            <a:p>
              <a:pPr algn="ctr"/>
              <a:r>
                <a:rPr lang="en-US" sz="3300" b="1" dirty="0" smtClean="0"/>
                <a:t>Inputs</a:t>
              </a:r>
              <a:endParaRPr lang="en-US" sz="3300" b="1" dirty="0"/>
            </a:p>
          </p:txBody>
        </p:sp>
      </p:grpSp>
      <p:grpSp>
        <p:nvGrpSpPr>
          <p:cNvPr id="75" name="Group 39"/>
          <p:cNvGrpSpPr/>
          <p:nvPr/>
        </p:nvGrpSpPr>
        <p:grpSpPr>
          <a:xfrm>
            <a:off x="6254797" y="1635920"/>
            <a:ext cx="2543845" cy="2298794"/>
            <a:chOff x="6477950" y="4572001"/>
            <a:chExt cx="2543845" cy="2298794"/>
          </a:xfrm>
        </p:grpSpPr>
        <p:sp>
          <p:nvSpPr>
            <p:cNvPr id="76" name="Oval Callout 75"/>
            <p:cNvSpPr/>
            <p:nvPr/>
          </p:nvSpPr>
          <p:spPr>
            <a:xfrm>
              <a:off x="6477950" y="4572001"/>
              <a:ext cx="2543845" cy="2251078"/>
            </a:xfrm>
            <a:prstGeom prst="wedgeEllipseCallout">
              <a:avLst>
                <a:gd name="adj1" fmla="val -29579"/>
                <a:gd name="adj2" fmla="val 65282"/>
              </a:avLst>
            </a:prstGeom>
            <a:effectLst>
              <a:outerShdw blurRad="50800" dist="38100" dir="2700000">
                <a:srgbClr val="000000">
                  <a:alpha val="43000"/>
                </a:srgb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7" name="Picture 76" descr="money-bag.png"/>
            <p:cNvPicPr>
              <a:picLocks noChangeAspect="1"/>
            </p:cNvPicPr>
            <p:nvPr/>
          </p:nvPicPr>
          <p:blipFill>
            <a:blip r:embed="rId4"/>
            <a:stretch>
              <a:fillRect/>
            </a:stretch>
          </p:blipFill>
          <p:spPr>
            <a:xfrm>
              <a:off x="6712033" y="4891229"/>
              <a:ext cx="920119" cy="1077648"/>
            </a:xfrm>
            <a:prstGeom prst="rect">
              <a:avLst/>
            </a:prstGeom>
          </p:spPr>
        </p:pic>
        <p:pic>
          <p:nvPicPr>
            <p:cNvPr id="78" name="Picture 77" descr="prescription-pad.png"/>
            <p:cNvPicPr>
              <a:picLocks noChangeAspect="1"/>
            </p:cNvPicPr>
            <p:nvPr/>
          </p:nvPicPr>
          <p:blipFill>
            <a:blip r:embed="rId5"/>
            <a:stretch>
              <a:fillRect/>
            </a:stretch>
          </p:blipFill>
          <p:spPr>
            <a:xfrm>
              <a:off x="7601770" y="4967432"/>
              <a:ext cx="1232463" cy="1232463"/>
            </a:xfrm>
            <a:prstGeom prst="rect">
              <a:avLst/>
            </a:prstGeom>
          </p:spPr>
        </p:pic>
        <p:pic>
          <p:nvPicPr>
            <p:cNvPr id="79" name="Picture 78"/>
            <p:cNvPicPr>
              <a:picLocks noChangeAspect="1"/>
            </p:cNvPicPr>
            <p:nvPr/>
          </p:nvPicPr>
          <p:blipFill>
            <a:blip r:embed="rId6"/>
            <a:stretch>
              <a:fillRect/>
            </a:stretch>
          </p:blipFill>
          <p:spPr>
            <a:xfrm rot="13638237">
              <a:off x="7032472" y="5741496"/>
              <a:ext cx="1138596" cy="1120002"/>
            </a:xfrm>
            <a:prstGeom prst="rect">
              <a:avLst/>
            </a:prstGeom>
          </p:spPr>
        </p:pic>
      </p:grpSp>
      <p:sp>
        <p:nvSpPr>
          <p:cNvPr id="18" name="Rounded Rectangle 17"/>
          <p:cNvSpPr/>
          <p:nvPr/>
        </p:nvSpPr>
        <p:spPr>
          <a:xfrm>
            <a:off x="6395521" y="4127436"/>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3200" dirty="0" smtClean="0"/>
              <a:t>S</a:t>
            </a:r>
          </a:p>
        </p:txBody>
      </p:sp>
      <p:sp>
        <p:nvSpPr>
          <p:cNvPr id="72" name="Curved Left Arrow 71"/>
          <p:cNvSpPr/>
          <p:nvPr/>
        </p:nvSpPr>
        <p:spPr>
          <a:xfrm rot="10800000" flipH="1">
            <a:off x="6937388" y="4214490"/>
            <a:ext cx="589332" cy="765692"/>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57" name="Rounded Rectangle 56"/>
          <p:cNvSpPr/>
          <p:nvPr/>
        </p:nvSpPr>
        <p:spPr>
          <a:xfrm>
            <a:off x="6179621" y="4721310"/>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sp>
        <p:nvSpPr>
          <p:cNvPr id="59" name="Rounded Rectangle 58"/>
          <p:cNvSpPr/>
          <p:nvPr/>
        </p:nvSpPr>
        <p:spPr>
          <a:xfrm>
            <a:off x="6179621" y="4721310"/>
            <a:ext cx="973667" cy="3200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wrap="none" lIns="0" tIns="0" rIns="0" bIns="0" rtlCol="0" anchor="b"/>
          <a:lstStyle/>
          <a:p>
            <a:pPr algn="ctr"/>
            <a:r>
              <a:rPr lang="en-US" sz="2000" dirty="0" smtClean="0"/>
              <a:t>Flicker</a:t>
            </a:r>
          </a:p>
        </p:txBody>
      </p:sp>
      <p:sp>
        <p:nvSpPr>
          <p:cNvPr id="80" name="Curved Left Arrow 79"/>
          <p:cNvSpPr/>
          <p:nvPr/>
        </p:nvSpPr>
        <p:spPr>
          <a:xfrm rot="20700000">
            <a:off x="6945830" y="4189371"/>
            <a:ext cx="589332" cy="765692"/>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58" name="Rounded Rectangle 57"/>
          <p:cNvSpPr/>
          <p:nvPr/>
        </p:nvSpPr>
        <p:spPr>
          <a:xfrm>
            <a:off x="6395521" y="4127436"/>
            <a:ext cx="541867" cy="46990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wrap="none" lIns="0" tIns="0" rIns="0" bIns="0" rtlCol="0" anchor="b"/>
          <a:lstStyle/>
          <a:p>
            <a:pPr algn="ctr"/>
            <a:r>
              <a:rPr lang="en-US" sz="3200" dirty="0" smtClean="0"/>
              <a:t>S</a:t>
            </a:r>
          </a:p>
        </p:txBody>
      </p:sp>
      <p:grpSp>
        <p:nvGrpSpPr>
          <p:cNvPr id="81" name="Group 80"/>
          <p:cNvGrpSpPr/>
          <p:nvPr/>
        </p:nvGrpSpPr>
        <p:grpSpPr>
          <a:xfrm>
            <a:off x="7042340" y="3886999"/>
            <a:ext cx="1662610" cy="793596"/>
            <a:chOff x="-56436" y="5590488"/>
            <a:chExt cx="1662610" cy="793596"/>
          </a:xfrm>
        </p:grpSpPr>
        <p:sp>
          <p:nvSpPr>
            <p:cNvPr id="82" name="Folded Corner 81"/>
            <p:cNvSpPr/>
            <p:nvPr/>
          </p:nvSpPr>
          <p:spPr>
            <a:xfrm rot="10800000">
              <a:off x="32148" y="5590488"/>
              <a:ext cx="1490762"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3" name="TextBox 82"/>
            <p:cNvSpPr txBox="1"/>
            <p:nvPr/>
          </p:nvSpPr>
          <p:spPr>
            <a:xfrm>
              <a:off x="-56436" y="5687204"/>
              <a:ext cx="1662610" cy="600164"/>
            </a:xfrm>
            <a:prstGeom prst="rect">
              <a:avLst/>
            </a:prstGeom>
            <a:noFill/>
          </p:spPr>
          <p:txBody>
            <a:bodyPr wrap="square" rtlCol="0">
              <a:spAutoFit/>
            </a:bodyPr>
            <a:lstStyle/>
            <a:p>
              <a:pPr algn="ctr"/>
              <a:r>
                <a:rPr lang="en-US" sz="3300" b="1" dirty="0" smtClean="0"/>
                <a:t>Outputs</a:t>
              </a:r>
              <a:endParaRPr lang="en-US" sz="3300" b="1" dirty="0"/>
            </a:p>
          </p:txBody>
        </p:sp>
      </p:grpSp>
      <p:grpSp>
        <p:nvGrpSpPr>
          <p:cNvPr id="86" name="Group 85"/>
          <p:cNvGrpSpPr/>
          <p:nvPr/>
        </p:nvGrpSpPr>
        <p:grpSpPr>
          <a:xfrm>
            <a:off x="7314010" y="3551418"/>
            <a:ext cx="1119269" cy="1353676"/>
            <a:chOff x="6525767" y="7015624"/>
            <a:chExt cx="1119269" cy="1353676"/>
          </a:xfrm>
        </p:grpSpPr>
        <p:sp>
          <p:nvSpPr>
            <p:cNvPr id="84" name="Folded Corner 83"/>
            <p:cNvSpPr/>
            <p:nvPr/>
          </p:nvSpPr>
          <p:spPr>
            <a:xfrm rot="10800000">
              <a:off x="6525767" y="7015624"/>
              <a:ext cx="1119269" cy="135367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85" name="Picture 209" descr="MCj04112440000[1]"/>
            <p:cNvPicPr>
              <a:picLocks noChangeAspect="1" noChangeArrowheads="1"/>
            </p:cNvPicPr>
            <p:nvPr/>
          </p:nvPicPr>
          <p:blipFill>
            <a:blip r:embed="rId7"/>
            <a:srcRect/>
            <a:stretch>
              <a:fillRect/>
            </a:stretch>
          </p:blipFill>
          <p:spPr bwMode="auto">
            <a:xfrm>
              <a:off x="6606884" y="7238590"/>
              <a:ext cx="957034" cy="907745"/>
            </a:xfrm>
            <a:prstGeom prst="rect">
              <a:avLst/>
            </a:prstGeom>
            <a:noFill/>
          </p:spPr>
        </p:pic>
      </p:grpSp>
      <p:sp>
        <p:nvSpPr>
          <p:cNvPr id="88" name="Rounded Rectangle 87"/>
          <p:cNvSpPr/>
          <p:nvPr/>
        </p:nvSpPr>
        <p:spPr>
          <a:xfrm>
            <a:off x="4191010" y="4472294"/>
            <a:ext cx="1413932" cy="434707"/>
          </a:xfrm>
          <a:prstGeom prst="roundRect">
            <a:avLst/>
          </a:prstGeom>
          <a:solidFill>
            <a:schemeClr val="accent3"/>
          </a:solidFill>
          <a:ln>
            <a:solidFill>
              <a:schemeClr val="bg1"/>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2400" dirty="0" smtClean="0"/>
              <a:t>Module</a:t>
            </a:r>
          </a:p>
        </p:txBody>
      </p:sp>
      <p:sp>
        <p:nvSpPr>
          <p:cNvPr id="73" name="Content Placeholder 2"/>
          <p:cNvSpPr>
            <a:spLocks noGrp="1"/>
          </p:cNvSpPr>
          <p:nvPr>
            <p:ph idx="1"/>
          </p:nvPr>
        </p:nvSpPr>
        <p:spPr>
          <a:xfrm>
            <a:off x="174165" y="1196254"/>
            <a:ext cx="2408168" cy="2308946"/>
          </a:xfrm>
        </p:spPr>
        <p:txBody>
          <a:bodyPr>
            <a:noAutofit/>
          </a:bodyPr>
          <a:lstStyle/>
          <a:p>
            <a:pPr marL="228600" indent="-228600">
              <a:spcAft>
                <a:spcPts val="600"/>
              </a:spcAft>
              <a:buFont typeface="+mj-lt"/>
              <a:buAutoNum type="arabicPeriod"/>
            </a:pPr>
            <a:r>
              <a:rPr lang="en-US" sz="2500" dirty="0" smtClean="0"/>
              <a:t>Request Flicker</a:t>
            </a:r>
          </a:p>
          <a:p>
            <a:pPr marL="228600" indent="-228600">
              <a:spcAft>
                <a:spcPts val="600"/>
              </a:spcAft>
              <a:buFont typeface="+mj-lt"/>
              <a:buAutoNum type="arabicPeriod"/>
            </a:pPr>
            <a:r>
              <a:rPr lang="en-US" sz="2500" dirty="0" smtClean="0"/>
              <a:t>Late Launch</a:t>
            </a:r>
          </a:p>
          <a:p>
            <a:pPr marL="228600" indent="-228600">
              <a:spcAft>
                <a:spcPts val="600"/>
              </a:spcAft>
              <a:buFont typeface="+mj-lt"/>
              <a:buAutoNum type="arabicPeriod"/>
            </a:pPr>
            <a:r>
              <a:rPr lang="en-US" sz="2500" dirty="0" smtClean="0"/>
              <a:t>Application Code Execution</a:t>
            </a:r>
          </a:p>
          <a:p>
            <a:pPr marL="228600" indent="-228600">
              <a:spcAft>
                <a:spcPts val="600"/>
              </a:spcAft>
              <a:buFont typeface="+mj-lt"/>
              <a:buAutoNum type="arabicPeriod"/>
            </a:pPr>
            <a:r>
              <a:rPr lang="en-US" sz="2500" dirty="0" smtClean="0"/>
              <a:t>Resume OS</a:t>
            </a:r>
          </a:p>
          <a:p>
            <a:pPr marL="514350" indent="-514350">
              <a:spcAft>
                <a:spcPts val="600"/>
              </a:spcAft>
              <a:buFont typeface="+mj-lt"/>
              <a:buAutoNum type="arabicPeriod"/>
            </a:pPr>
            <a:endParaRPr lang="en-US" sz="2500" dirty="0" smtClean="0"/>
          </a:p>
          <a:p>
            <a:pPr>
              <a:spcAft>
                <a:spcPts val="600"/>
              </a:spcAft>
            </a:pPr>
            <a:endParaRPr lang="en-US" sz="2500" dirty="0"/>
          </a:p>
        </p:txBody>
      </p:sp>
      <p:sp>
        <p:nvSpPr>
          <p:cNvPr id="89" name="TextBox 88"/>
          <p:cNvSpPr txBox="1"/>
          <p:nvPr/>
        </p:nvSpPr>
        <p:spPr>
          <a:xfrm>
            <a:off x="135472" y="734589"/>
            <a:ext cx="3520740" cy="523220"/>
          </a:xfrm>
          <a:prstGeom prst="rect">
            <a:avLst/>
          </a:prstGeom>
          <a:noFill/>
        </p:spPr>
        <p:txBody>
          <a:bodyPr wrap="square" rtlCol="0">
            <a:spAutoFit/>
          </a:bodyPr>
          <a:lstStyle/>
          <a:p>
            <a:r>
              <a:rPr lang="en-US" sz="2800" b="1" u="sng" dirty="0" smtClean="0"/>
              <a:t>Steps</a:t>
            </a:r>
            <a:r>
              <a:rPr lang="en-US" sz="2800" b="1" dirty="0" smtClean="0"/>
              <a:t>:</a:t>
            </a:r>
            <a:endParaRPr lang="en-US" sz="2800" b="1" dirty="0"/>
          </a:p>
        </p:txBody>
      </p:sp>
      <p:sp>
        <p:nvSpPr>
          <p:cNvPr id="90" name="TextBox 89"/>
          <p:cNvSpPr txBox="1"/>
          <p:nvPr/>
        </p:nvSpPr>
        <p:spPr>
          <a:xfrm>
            <a:off x="1541856" y="3044334"/>
            <a:ext cx="955812" cy="1107996"/>
          </a:xfrm>
          <a:prstGeom prst="rect">
            <a:avLst/>
          </a:prstGeom>
          <a:noFill/>
        </p:spPr>
        <p:txBody>
          <a:bodyPr wrap="square" rtlCol="0">
            <a:spAutoFit/>
          </a:bodyPr>
          <a:lstStyle/>
          <a:p>
            <a:r>
              <a:rPr lang="en-US" sz="6600" dirty="0" smtClean="0">
                <a:solidFill>
                  <a:schemeClr val="accent3">
                    <a:lumMod val="50000"/>
                  </a:schemeClr>
                </a:solidFill>
                <a:latin typeface="Zapf Dingbats"/>
                <a:ea typeface="Zapf Dingbats"/>
                <a:cs typeface="Zapf Dingbats"/>
              </a:rPr>
              <a:t>✓</a:t>
            </a:r>
            <a:endParaRPr lang="en-US" sz="6600" dirty="0">
              <a:solidFill>
                <a:schemeClr val="accent3">
                  <a:lumMod val="50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nodeType="clickEffect">
                                  <p:stCondLst>
                                    <p:cond delay="0"/>
                                  </p:stCondLst>
                                  <p:childTnLst>
                                    <p:animEffect transition="out" filter="wipe(up)">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down)">
                                      <p:cBhvr>
                                        <p:cTn id="32" dur="500"/>
                                        <p:tgtEl>
                                          <p:spTgt spid="90"/>
                                        </p:tgtEl>
                                      </p:cBhvr>
                                    </p:animEffect>
                                  </p:childTnLst>
                                </p:cTn>
                              </p:par>
                            </p:childTnLst>
                          </p:cTn>
                        </p:par>
                        <p:par>
                          <p:cTn id="33" fill="hold">
                            <p:stCondLst>
                              <p:cond delay="500"/>
                            </p:stCondLst>
                            <p:childTnLst>
                              <p:par>
                                <p:cTn id="34" presetID="1" presetClass="exit" presetSubtype="0" fill="hold" grpId="1" nodeType="afterEffect">
                                  <p:stCondLst>
                                    <p:cond delay="1000"/>
                                  </p:stCondLst>
                                  <p:childTnLst>
                                    <p:set>
                                      <p:cBhvr>
                                        <p:cTn id="35" dur="1" fill="hold">
                                          <p:stCondLst>
                                            <p:cond delay="0"/>
                                          </p:stCondLst>
                                        </p:cTn>
                                        <p:tgtEl>
                                          <p:spTgt spid="90"/>
                                        </p:tgtEl>
                                        <p:attrNameLst>
                                          <p:attrName>style.visibility</p:attrName>
                                        </p:attrNameLst>
                                      </p:cBhvr>
                                      <p:to>
                                        <p:strVal val="hidden"/>
                                      </p:to>
                                    </p:set>
                                  </p:childTnLst>
                                </p:cTn>
                              </p:par>
                            </p:childTnLst>
                          </p:cTn>
                        </p:par>
                        <p:par>
                          <p:cTn id="36" fill="hold">
                            <p:stCondLst>
                              <p:cond delay="1500"/>
                            </p:stCondLst>
                            <p:childTnLst>
                              <p:par>
                                <p:cTn id="37" presetID="1" presetClass="exit" presetSubtype="0" fill="hold" nodeType="after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0" presetClass="path" presetSubtype="0" accel="50000" decel="50000" fill="hold" nodeType="withEffect">
                                  <p:stCondLst>
                                    <p:cond delay="0"/>
                                  </p:stCondLst>
                                  <p:childTnLst>
                                    <p:animMotion origin="layout" path="M -2.22222E-6 1.85185E-6 L -0.09271 0.28171 " pathEditMode="relative" rAng="0" ptsTypes="AA">
                                      <p:cBhvr>
                                        <p:cTn id="44" dur="2000" fill="hold"/>
                                        <p:tgtEl>
                                          <p:spTgt spid="28"/>
                                        </p:tgtEl>
                                        <p:attrNameLst>
                                          <p:attrName>ppt_x</p:attrName>
                                          <p:attrName>ppt_y</p:attrName>
                                        </p:attrNameLst>
                                      </p:cBhvr>
                                      <p:rCtr x="-4600" y="14100"/>
                                    </p:animMotion>
                                  </p:childTnLst>
                                </p:cTn>
                              </p:par>
                              <p:par>
                                <p:cTn id="45" presetID="6" presetClass="emph" presetSubtype="0" accel="50000" decel="50000" fill="hold" nodeType="withEffect">
                                  <p:stCondLst>
                                    <p:cond delay="0"/>
                                  </p:stCondLst>
                                  <p:childTnLst>
                                    <p:animScale>
                                      <p:cBhvr>
                                        <p:cTn id="46" dur="2000" fill="hold"/>
                                        <p:tgtEl>
                                          <p:spTgt spid="28"/>
                                        </p:tgtEl>
                                      </p:cBhvr>
                                      <p:by x="25000" y="25000"/>
                                    </p:animScale>
                                  </p:childTnLst>
                                </p:cTn>
                              </p:par>
                            </p:childTnLst>
                          </p:cTn>
                        </p:par>
                        <p:par>
                          <p:cTn id="47" fill="hold">
                            <p:stCondLst>
                              <p:cond delay="2000"/>
                            </p:stCondLst>
                            <p:childTnLst>
                              <p:par>
                                <p:cTn id="48" presetID="1" presetClass="exit" presetSubtype="0" fill="hold" nodeType="afterEffect">
                                  <p:stCondLst>
                                    <p:cond delay="500"/>
                                  </p:stCondLst>
                                  <p:childTnLst>
                                    <p:set>
                                      <p:cBhvr>
                                        <p:cTn id="49" dur="1" fill="hold">
                                          <p:stCondLst>
                                            <p:cond delay="0"/>
                                          </p:stCondLst>
                                        </p:cTn>
                                        <p:tgtEl>
                                          <p:spTgt spid="2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1" fill="hold" nodeType="clickEffect">
                                  <p:stCondLst>
                                    <p:cond delay="0"/>
                                  </p:stCondLst>
                                  <p:childTnLst>
                                    <p:animEffect transition="out" filter="wipe(up)">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grpId="0" nodeType="clickEffect">
                                  <p:stCondLst>
                                    <p:cond delay="0"/>
                                  </p:stCondLst>
                                  <p:childTnLst>
                                    <p:animEffect transition="out" filter="dissolv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9" presetClass="exit" presetSubtype="0" fill="hold" grpId="0" nodeType="withEffect">
                                  <p:stCondLst>
                                    <p:cond delay="0"/>
                                  </p:stCondLst>
                                  <p:childTnLst>
                                    <p:animEffect transition="out" filter="dissolv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9" presetClass="exit" presetSubtype="0" fill="hold" grpId="0" nodeType="withEffect">
                                  <p:stCondLst>
                                    <p:cond delay="0"/>
                                  </p:stCondLst>
                                  <p:childTnLst>
                                    <p:animEffect transition="out" filter="dissolv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9" presetClass="exit" presetSubtype="0" fill="hold" grpId="0" nodeType="withEffect">
                                  <p:stCondLst>
                                    <p:cond delay="0"/>
                                  </p:stCondLst>
                                  <p:childTnLst>
                                    <p:animEffect transition="out" filter="dissolv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9" presetClass="exit" presetSubtype="0" fill="hold" grpId="0" nodeType="withEffect">
                                  <p:stCondLst>
                                    <p:cond delay="0"/>
                                  </p:stCondLst>
                                  <p:childTnLst>
                                    <p:animEffect transition="out" filter="dissolv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wipe(left)">
                                      <p:cBhvr>
                                        <p:cTn id="100" dur="500"/>
                                        <p:tgtEl>
                                          <p:spTgt spid="5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wipe(left)">
                                      <p:cBhvr>
                                        <p:cTn id="105" dur="500"/>
                                        <p:tgtEl>
                                          <p:spTgt spid="54"/>
                                        </p:tgtEl>
                                      </p:cBhvr>
                                    </p:animEffect>
                                  </p:childTnLst>
                                </p:cTn>
                              </p:par>
                              <p:par>
                                <p:cTn id="106" presetID="1" presetClass="exit" presetSubtype="0" fill="hold" nodeType="withEffect">
                                  <p:stCondLst>
                                    <p:cond delay="0"/>
                                  </p:stCondLst>
                                  <p:childTnLst>
                                    <p:set>
                                      <p:cBhvr>
                                        <p:cTn id="107" dur="1" fill="hold">
                                          <p:stCondLst>
                                            <p:cond delay="0"/>
                                          </p:stCondLst>
                                        </p:cTn>
                                        <p:tgtEl>
                                          <p:spTgt spid="5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wipe(left)">
                                      <p:cBhvr>
                                        <p:cTn id="112" dur="500"/>
                                        <p:tgtEl>
                                          <p:spTgt spid="55"/>
                                        </p:tgtEl>
                                      </p:cBhvr>
                                    </p:animEffec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55"/>
                                        </p:tgtEl>
                                        <p:attrNameLst>
                                          <p:attrName>style.visibility</p:attrName>
                                        </p:attrNameLst>
                                      </p:cBhvr>
                                      <p:to>
                                        <p:strVal val="hidden"/>
                                      </p:to>
                                    </p:set>
                                  </p:childTnLst>
                                </p:cTn>
                              </p:par>
                              <p:par>
                                <p:cTn id="119" presetID="22" presetClass="entr" presetSubtype="4"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ipe(down)">
                                      <p:cBhvr>
                                        <p:cTn id="121" dur="500"/>
                                        <p:tgtEl>
                                          <p:spTgt spid="60"/>
                                        </p:tgtEl>
                                      </p:cBhvr>
                                    </p:animEffect>
                                  </p:childTnLst>
                                </p:cTn>
                              </p:par>
                            </p:childTnLst>
                          </p:cTn>
                        </p:par>
                        <p:par>
                          <p:cTn id="122" fill="hold">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2" presetClass="exit" presetSubtype="4" fill="hold" grpId="1" nodeType="clickEffect">
                                  <p:stCondLst>
                                    <p:cond delay="0"/>
                                  </p:stCondLst>
                                  <p:childTnLst>
                                    <p:animEffect transition="out" filter="wipe(down)">
                                      <p:cBhvr>
                                        <p:cTn id="128" dur="500"/>
                                        <p:tgtEl>
                                          <p:spTgt spid="60"/>
                                        </p:tgtEl>
                                      </p:cBhvr>
                                    </p:animEffect>
                                    <p:set>
                                      <p:cBhvr>
                                        <p:cTn id="129" dur="1" fill="hold">
                                          <p:stCondLst>
                                            <p:cond delay="499"/>
                                          </p:stCondLst>
                                        </p:cTn>
                                        <p:tgtEl>
                                          <p:spTgt spid="6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animEffect transition="in" filter="fade">
                                      <p:cBhvr>
                                        <p:cTn id="132" dur="500"/>
                                        <p:tgtEl>
                                          <p:spTgt spid="59"/>
                                        </p:tgtEl>
                                      </p:cBhvr>
                                    </p:animEffect>
                                  </p:childTnLst>
                                </p:cTn>
                              </p:par>
                              <p:par>
                                <p:cTn id="133" presetID="10" presetClass="exit" presetSubtype="0" fill="hold" grpId="1" nodeType="withEffect">
                                  <p:stCondLst>
                                    <p:cond delay="0"/>
                                  </p:stCondLst>
                                  <p:childTnLst>
                                    <p:animEffect transition="out" filter="fade">
                                      <p:cBhvr>
                                        <p:cTn id="134" dur="500"/>
                                        <p:tgtEl>
                                          <p:spTgt spid="40"/>
                                        </p:tgtEl>
                                      </p:cBhvr>
                                    </p:animEffect>
                                    <p:set>
                                      <p:cBhvr>
                                        <p:cTn id="135" dur="1" fill="hold">
                                          <p:stCondLst>
                                            <p:cond delay="499"/>
                                          </p:stCondLst>
                                        </p:cTn>
                                        <p:tgtEl>
                                          <p:spTgt spid="4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70"/>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2.77778E-7 -0.00139 C 0.0184 -0.0044 0.03698 -0.00671 0.04618 0.01783 C 0.05556 0.0426 0.05417 0.12616 0.05451 0.14885 " pathEditMode="relative" rAng="0" ptsTypes="aaA">
                                      <p:cBhvr>
                                        <p:cTn id="143" dur="1000" fill="hold"/>
                                        <p:tgtEl>
                                          <p:spTgt spid="70"/>
                                        </p:tgtEl>
                                        <p:attrNameLst>
                                          <p:attrName>ppt_x</p:attrName>
                                          <p:attrName>ppt_y</p:attrName>
                                        </p:attrNameLst>
                                      </p:cBhvr>
                                      <p:rCtr x="2800" y="7200"/>
                                    </p:animMotion>
                                  </p:childTnLst>
                                </p:cTn>
                              </p:par>
                              <p:par>
                                <p:cTn id="144" presetID="6" presetClass="emph" presetSubtype="0" accel="50000" decel="50000" fill="hold" nodeType="withEffect">
                                  <p:stCondLst>
                                    <p:cond delay="0"/>
                                  </p:stCondLst>
                                  <p:childTnLst>
                                    <p:animScale>
                                      <p:cBhvr>
                                        <p:cTn id="145" dur="1000" fill="hold"/>
                                        <p:tgtEl>
                                          <p:spTgt spid="70"/>
                                        </p:tgtEl>
                                      </p:cBhvr>
                                      <p:by x="25000" y="25000"/>
                                    </p:animScale>
                                  </p:childTnLst>
                                </p:cTn>
                              </p:par>
                            </p:childTnLst>
                          </p:cTn>
                        </p:par>
                        <p:par>
                          <p:cTn id="146" fill="hold">
                            <p:stCondLst>
                              <p:cond delay="1000"/>
                            </p:stCondLst>
                            <p:childTnLst>
                              <p:par>
                                <p:cTn id="147" presetID="1" presetClass="exit" presetSubtype="0" fill="hold" nodeType="afterEffect">
                                  <p:stCondLst>
                                    <p:cond delay="200"/>
                                  </p:stCondLst>
                                  <p:childTnLst>
                                    <p:set>
                                      <p:cBhvr>
                                        <p:cTn id="148" dur="1" fill="hold">
                                          <p:stCondLst>
                                            <p:cond delay="0"/>
                                          </p:stCondLst>
                                        </p:cTn>
                                        <p:tgtEl>
                                          <p:spTgt spid="70"/>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1" nodeType="clickEffect">
                                  <p:stCondLst>
                                    <p:cond delay="0"/>
                                  </p:stCondLst>
                                  <p:childTnLst>
                                    <p:set>
                                      <p:cBhvr>
                                        <p:cTn id="152"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wipe(down)">
                                      <p:cBhvr>
                                        <p:cTn id="157" dur="500"/>
                                        <p:tgtEl>
                                          <p:spTgt spid="72"/>
                                        </p:tgtEl>
                                      </p:cBhvr>
                                    </p:animEffect>
                                  </p:childTnLst>
                                </p:cTn>
                              </p:par>
                            </p:childTnLst>
                          </p:cTn>
                        </p:par>
                        <p:par>
                          <p:cTn id="158" fill="hold">
                            <p:stCondLst>
                              <p:cond delay="500"/>
                            </p:stCondLst>
                            <p:childTnLst>
                              <p:par>
                                <p:cTn id="159" presetID="1" presetClass="entr" presetSubtype="0" fill="hold" grpId="0" nodeType="afterEffect">
                                  <p:stCondLst>
                                    <p:cond delay="0"/>
                                  </p:stCondLst>
                                  <p:childTnLst>
                                    <p:set>
                                      <p:cBhvr>
                                        <p:cTn id="160" dur="1" fill="hold">
                                          <p:stCondLst>
                                            <p:cond delay="0"/>
                                          </p:stCondLst>
                                        </p:cTn>
                                        <p:tgtEl>
                                          <p:spTgt spid="1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22" presetClass="exit" presetSubtype="4" fill="hold" grpId="1" nodeType="clickEffect">
                                  <p:stCondLst>
                                    <p:cond delay="0"/>
                                  </p:stCondLst>
                                  <p:childTnLst>
                                    <p:animEffect transition="out" filter="wipe(down)">
                                      <p:cBhvr>
                                        <p:cTn id="164" dur="500"/>
                                        <p:tgtEl>
                                          <p:spTgt spid="72"/>
                                        </p:tgtEl>
                                      </p:cBhvr>
                                    </p:animEffect>
                                    <p:set>
                                      <p:cBhvr>
                                        <p:cTn id="165" dur="1" fill="hold">
                                          <p:stCondLst>
                                            <p:cond delay="499"/>
                                          </p:stCondLst>
                                        </p:cTn>
                                        <p:tgtEl>
                                          <p:spTgt spid="72"/>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58"/>
                                        </p:tgtEl>
                                        <p:attrNameLst>
                                          <p:attrName>style.visibility</p:attrName>
                                        </p:attrNameLst>
                                      </p:cBhvr>
                                      <p:to>
                                        <p:strVal val="visible"/>
                                      </p:to>
                                    </p:set>
                                    <p:animEffect transition="in" filter="fade">
                                      <p:cBhvr>
                                        <p:cTn id="168" dur="500"/>
                                        <p:tgtEl>
                                          <p:spTgt spid="58"/>
                                        </p:tgtEl>
                                      </p:cBhvr>
                                    </p:animEffect>
                                  </p:childTnLst>
                                </p:cTn>
                              </p:par>
                              <p:par>
                                <p:cTn id="169" presetID="10" presetClass="exit" presetSubtype="0" fill="hold" grpId="1" nodeType="withEffect">
                                  <p:stCondLst>
                                    <p:cond delay="0"/>
                                  </p:stCondLst>
                                  <p:childTnLst>
                                    <p:animEffect transition="out" filter="fade">
                                      <p:cBhvr>
                                        <p:cTn id="170" dur="500"/>
                                        <p:tgtEl>
                                          <p:spTgt spid="59"/>
                                        </p:tgtEl>
                                      </p:cBhvr>
                                    </p:animEffect>
                                    <p:set>
                                      <p:cBhvr>
                                        <p:cTn id="171" dur="1" fill="hold">
                                          <p:stCondLst>
                                            <p:cond delay="499"/>
                                          </p:stCondLst>
                                        </p:cTn>
                                        <p:tgtEl>
                                          <p:spTgt spid="59"/>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nodeType="clickEffect">
                                  <p:stCondLst>
                                    <p:cond delay="0"/>
                                  </p:stCondLst>
                                  <p:childTnLst>
                                    <p:set>
                                      <p:cBhvr>
                                        <p:cTn id="175" dur="1" fill="hold">
                                          <p:stCondLst>
                                            <p:cond delay="0"/>
                                          </p:stCondLst>
                                        </p:cTn>
                                        <p:tgtEl>
                                          <p:spTgt spid="75"/>
                                        </p:tgtEl>
                                        <p:attrNameLst>
                                          <p:attrName>style.visibility</p:attrName>
                                        </p:attrNameLst>
                                      </p:cBhvr>
                                      <p:to>
                                        <p:strVal val="visible"/>
                                      </p:to>
                                    </p:set>
                                    <p:animEffect transition="in" filter="wipe(down)">
                                      <p:cBhvr>
                                        <p:cTn id="176" dur="500"/>
                                        <p:tgtEl>
                                          <p:spTgt spid="75"/>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5"/>
                                        </p:tgtEl>
                                      </p:cBhvr>
                                    </p:animEffect>
                                    <p:set>
                                      <p:cBhvr>
                                        <p:cTn id="181" dur="1" fill="hold">
                                          <p:stCondLst>
                                            <p:cond delay="499"/>
                                          </p:stCondLst>
                                        </p:cTn>
                                        <p:tgtEl>
                                          <p:spTgt spid="75"/>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22" presetClass="entr" presetSubtype="1" fill="hold" grpId="0" nodeType="clickEffect">
                                  <p:stCondLst>
                                    <p:cond delay="0"/>
                                  </p:stCondLst>
                                  <p:childTnLst>
                                    <p:set>
                                      <p:cBhvr>
                                        <p:cTn id="185" dur="1" fill="hold">
                                          <p:stCondLst>
                                            <p:cond delay="0"/>
                                          </p:stCondLst>
                                        </p:cTn>
                                        <p:tgtEl>
                                          <p:spTgt spid="80"/>
                                        </p:tgtEl>
                                        <p:attrNameLst>
                                          <p:attrName>style.visibility</p:attrName>
                                        </p:attrNameLst>
                                      </p:cBhvr>
                                      <p:to>
                                        <p:strVal val="visible"/>
                                      </p:to>
                                    </p:set>
                                    <p:animEffect transition="in" filter="wipe(up)">
                                      <p:cBhvr>
                                        <p:cTn id="186" dur="500"/>
                                        <p:tgtEl>
                                          <p:spTgt spid="80"/>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xit" presetSubtype="1" fill="hold" grpId="1" nodeType="clickEffect">
                                  <p:stCondLst>
                                    <p:cond delay="0"/>
                                  </p:stCondLst>
                                  <p:childTnLst>
                                    <p:animEffect transition="out" filter="wipe(up)">
                                      <p:cBhvr>
                                        <p:cTn id="190" dur="500"/>
                                        <p:tgtEl>
                                          <p:spTgt spid="80"/>
                                        </p:tgtEl>
                                      </p:cBhvr>
                                    </p:animEffect>
                                    <p:set>
                                      <p:cBhvr>
                                        <p:cTn id="191" dur="1" fill="hold">
                                          <p:stCondLst>
                                            <p:cond delay="499"/>
                                          </p:stCondLst>
                                        </p:cTn>
                                        <p:tgtEl>
                                          <p:spTgt spid="80"/>
                                        </p:tgtEl>
                                        <p:attrNameLst>
                                          <p:attrName>style.visibility</p:attrName>
                                        </p:attrNameLst>
                                      </p:cBhvr>
                                      <p:to>
                                        <p:strVal val="hidden"/>
                                      </p:to>
                                    </p:set>
                                  </p:childTnLst>
                                </p:cTn>
                              </p:par>
                              <p:par>
                                <p:cTn id="192" presetID="10" presetClass="entr" presetSubtype="0" fill="hold" grpId="2" nodeType="withEffect">
                                  <p:stCondLst>
                                    <p:cond delay="0"/>
                                  </p:stCondLst>
                                  <p:childTnLst>
                                    <p:set>
                                      <p:cBhvr>
                                        <p:cTn id="193" dur="1" fill="hold">
                                          <p:stCondLst>
                                            <p:cond delay="0"/>
                                          </p:stCondLst>
                                        </p:cTn>
                                        <p:tgtEl>
                                          <p:spTgt spid="59"/>
                                        </p:tgtEl>
                                        <p:attrNameLst>
                                          <p:attrName>style.visibility</p:attrName>
                                        </p:attrNameLst>
                                      </p:cBhvr>
                                      <p:to>
                                        <p:strVal val="visible"/>
                                      </p:to>
                                    </p:set>
                                    <p:animEffect transition="in" filter="fade">
                                      <p:cBhvr>
                                        <p:cTn id="194" dur="500"/>
                                        <p:tgtEl>
                                          <p:spTgt spid="59"/>
                                        </p:tgtEl>
                                      </p:cBhvr>
                                    </p:animEffect>
                                  </p:childTnLst>
                                </p:cTn>
                              </p:par>
                              <p:par>
                                <p:cTn id="195" presetID="10" presetClass="exit" presetSubtype="0" fill="hold" grpId="1" nodeType="withEffect">
                                  <p:stCondLst>
                                    <p:cond delay="0"/>
                                  </p:stCondLst>
                                  <p:childTnLst>
                                    <p:animEffect transition="out" filter="fade">
                                      <p:cBhvr>
                                        <p:cTn id="196" dur="500"/>
                                        <p:tgtEl>
                                          <p:spTgt spid="58"/>
                                        </p:tgtEl>
                                      </p:cBhvr>
                                    </p:animEffect>
                                    <p:set>
                                      <p:cBhvr>
                                        <p:cTn id="197" dur="1" fill="hold">
                                          <p:stCondLst>
                                            <p:cond delay="499"/>
                                          </p:stCondLst>
                                        </p:cTn>
                                        <p:tgtEl>
                                          <p:spTgt spid="58"/>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nodeType="clickEffect">
                                  <p:stCondLst>
                                    <p:cond delay="0"/>
                                  </p:stCondLst>
                                  <p:childTnLst>
                                    <p:set>
                                      <p:cBhvr>
                                        <p:cTn id="201" dur="1" fill="hold">
                                          <p:stCondLst>
                                            <p:cond delay="0"/>
                                          </p:stCondLst>
                                        </p:cTn>
                                        <p:tgtEl>
                                          <p:spTgt spid="81"/>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nodeType="clickEffect">
                                  <p:stCondLst>
                                    <p:cond delay="0"/>
                                  </p:stCondLst>
                                  <p:childTnLst>
                                    <p:animMotion origin="layout" path="M 1.66667E-6 -0.00069 C 0.01823 -0.00393 0.03663 -0.00671 0.04566 0.01806 C 0.05469 0.04306 0.05347 0.12639 0.05382 0.14885 " pathEditMode="relative" rAng="0" ptsTypes="aaA">
                                      <p:cBhvr>
                                        <p:cTn id="205" dur="1000" fill="hold"/>
                                        <p:tgtEl>
                                          <p:spTgt spid="81"/>
                                        </p:tgtEl>
                                        <p:attrNameLst>
                                          <p:attrName>ppt_x</p:attrName>
                                          <p:attrName>ppt_y</p:attrName>
                                        </p:attrNameLst>
                                      </p:cBhvr>
                                      <p:rCtr x="2700" y="7200"/>
                                    </p:animMotion>
                                  </p:childTnLst>
                                </p:cTn>
                              </p:par>
                              <p:par>
                                <p:cTn id="206" presetID="6" presetClass="emph" presetSubtype="0" accel="50000" decel="50000" fill="hold" nodeType="withEffect">
                                  <p:stCondLst>
                                    <p:cond delay="0"/>
                                  </p:stCondLst>
                                  <p:childTnLst>
                                    <p:animScale>
                                      <p:cBhvr>
                                        <p:cTn id="207" dur="1000" fill="hold"/>
                                        <p:tgtEl>
                                          <p:spTgt spid="81"/>
                                        </p:tgtEl>
                                      </p:cBhvr>
                                      <p:by x="25000" y="25000"/>
                                    </p:animScale>
                                  </p:childTnLst>
                                </p:cTn>
                              </p:par>
                            </p:childTnLst>
                          </p:cTn>
                        </p:par>
                        <p:par>
                          <p:cTn id="208" fill="hold">
                            <p:stCondLst>
                              <p:cond delay="1000"/>
                            </p:stCondLst>
                            <p:childTnLst>
                              <p:par>
                                <p:cTn id="209" presetID="1" presetClass="exit" presetSubtype="0" fill="hold" nodeType="afterEffect">
                                  <p:stCondLst>
                                    <p:cond delay="200"/>
                                  </p:stCondLst>
                                  <p:childTnLst>
                                    <p:set>
                                      <p:cBhvr>
                                        <p:cTn id="210" dur="1" fill="hold">
                                          <p:stCondLst>
                                            <p:cond delay="0"/>
                                          </p:stCondLst>
                                        </p:cTn>
                                        <p:tgtEl>
                                          <p:spTgt spid="81"/>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86"/>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0" presetClass="path" presetSubtype="0" accel="50000" decel="50000" fill="hold" nodeType="clickEffect">
                                  <p:stCondLst>
                                    <p:cond delay="0"/>
                                  </p:stCondLst>
                                  <p:childTnLst>
                                    <p:animMotion origin="layout" path="M 1.66667E-6 -0.00069 C 0.01753 -0.00949 0.03524 -0.01782 0.04444 0.00833 C 0.05347 0.03449 0.05469 0.13125 0.05434 0.15718 " pathEditMode="relative" rAng="0" ptsTypes="aaA">
                                      <p:cBhvr>
                                        <p:cTn id="218" dur="1000" fill="hold"/>
                                        <p:tgtEl>
                                          <p:spTgt spid="86"/>
                                        </p:tgtEl>
                                        <p:attrNameLst>
                                          <p:attrName>ppt_x</p:attrName>
                                          <p:attrName>ppt_y</p:attrName>
                                        </p:attrNameLst>
                                      </p:cBhvr>
                                      <p:rCtr x="2700" y="7000"/>
                                    </p:animMotion>
                                  </p:childTnLst>
                                </p:cTn>
                              </p:par>
                              <p:par>
                                <p:cTn id="219" presetID="6" presetClass="emph" presetSubtype="0" accel="50000" decel="50000" fill="hold" nodeType="withEffect">
                                  <p:stCondLst>
                                    <p:cond delay="0"/>
                                  </p:stCondLst>
                                  <p:childTnLst>
                                    <p:animScale>
                                      <p:cBhvr>
                                        <p:cTn id="220" dur="1000" fill="hold"/>
                                        <p:tgtEl>
                                          <p:spTgt spid="86"/>
                                        </p:tgtEl>
                                      </p:cBhvr>
                                      <p:by x="25000" y="25000"/>
                                    </p:animScale>
                                  </p:childTnLst>
                                </p:cTn>
                              </p:par>
                            </p:childTnLst>
                          </p:cTn>
                        </p:par>
                        <p:par>
                          <p:cTn id="221" fill="hold">
                            <p:stCondLst>
                              <p:cond delay="1000"/>
                            </p:stCondLst>
                            <p:childTnLst>
                              <p:par>
                                <p:cTn id="222" presetID="1" presetClass="exit" presetSubtype="0" fill="hold" nodeType="afterEffect">
                                  <p:stCondLst>
                                    <p:cond delay="200"/>
                                  </p:stCondLst>
                                  <p:childTnLst>
                                    <p:set>
                                      <p:cBhvr>
                                        <p:cTn id="223" dur="1" fill="hold">
                                          <p:stCondLst>
                                            <p:cond delay="0"/>
                                          </p:stCondLst>
                                        </p:cTn>
                                        <p:tgtEl>
                                          <p:spTgt spid="86"/>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9" presetClass="exit" presetSubtype="0" fill="hold" grpId="1" nodeType="clickEffect">
                                  <p:stCondLst>
                                    <p:cond delay="0"/>
                                  </p:stCondLst>
                                  <p:childTnLst>
                                    <p:animEffect transition="out" filter="dissolve">
                                      <p:cBhvr>
                                        <p:cTn id="227" dur="500"/>
                                        <p:tgtEl>
                                          <p:spTgt spid="18"/>
                                        </p:tgtEl>
                                      </p:cBhvr>
                                    </p:animEffect>
                                    <p:set>
                                      <p:cBhvr>
                                        <p:cTn id="228" dur="1" fill="hold">
                                          <p:stCondLst>
                                            <p:cond delay="499"/>
                                          </p:stCondLst>
                                        </p:cTn>
                                        <p:tgtEl>
                                          <p:spTgt spid="18"/>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1" nodeType="clickEffect">
                                  <p:stCondLst>
                                    <p:cond delay="0"/>
                                  </p:stCondLst>
                                  <p:childTnLst>
                                    <p:set>
                                      <p:cBhvr>
                                        <p:cTn id="232" dur="1" fill="hold">
                                          <p:stCondLst>
                                            <p:cond delay="0"/>
                                          </p:stCondLst>
                                        </p:cTn>
                                        <p:tgtEl>
                                          <p:spTgt spid="73">
                                            <p:txEl>
                                              <p:pRg st="3" end="3"/>
                                            </p:txEl>
                                          </p:spTgt>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nodeType="clickEffect">
                                  <p:stCondLst>
                                    <p:cond delay="0"/>
                                  </p:stCondLst>
                                  <p:childTnLst>
                                    <p:set>
                                      <p:cBhvr>
                                        <p:cTn id="236" dur="1" fill="hold">
                                          <p:stCondLst>
                                            <p:cond delay="0"/>
                                          </p:stCondLst>
                                        </p:cTn>
                                        <p:tgtEl>
                                          <p:spTgt spid="28"/>
                                        </p:tgtEl>
                                        <p:attrNameLst>
                                          <p:attrName>style.visibility</p:attrName>
                                        </p:attrNameLst>
                                      </p:cBhvr>
                                      <p:to>
                                        <p:strVal val="visible"/>
                                      </p:to>
                                    </p:set>
                                  </p:childTnLst>
                                </p:cTn>
                              </p:par>
                            </p:childTnLst>
                          </p:cTn>
                        </p:par>
                        <p:par>
                          <p:cTn id="237" fill="hold">
                            <p:stCondLst>
                              <p:cond delay="0"/>
                            </p:stCondLst>
                            <p:childTnLst>
                              <p:par>
                                <p:cTn id="238" presetID="0" presetClass="path" presetSubtype="0" accel="50000" decel="50000" fill="hold" nodeType="afterEffect">
                                  <p:stCondLst>
                                    <p:cond delay="0"/>
                                  </p:stCondLst>
                                  <p:childTnLst>
                                    <p:animMotion origin="layout" path="M -0.09271 0.28171 L 0.00017 -0.00023 " pathEditMode="relative" rAng="0" ptsTypes="AA">
                                      <p:cBhvr>
                                        <p:cTn id="239" dur="2000" fill="hold"/>
                                        <p:tgtEl>
                                          <p:spTgt spid="28"/>
                                        </p:tgtEl>
                                        <p:attrNameLst>
                                          <p:attrName>ppt_x</p:attrName>
                                          <p:attrName>ppt_y</p:attrName>
                                        </p:attrNameLst>
                                      </p:cBhvr>
                                      <p:rCtr x="4700" y="-14100"/>
                                    </p:animMotion>
                                  </p:childTnLst>
                                </p:cTn>
                              </p:par>
                              <p:par>
                                <p:cTn id="240" presetID="6" presetClass="emph" presetSubtype="0" accel="50000" decel="50000" fill="hold" nodeType="withEffect">
                                  <p:stCondLst>
                                    <p:cond delay="0"/>
                                  </p:stCondLst>
                                  <p:childTnLst>
                                    <p:animScale>
                                      <p:cBhvr>
                                        <p:cTn id="241" dur="2000" fill="hold"/>
                                        <p:tgtEl>
                                          <p:spTgt spid="28"/>
                                        </p:tgtEl>
                                      </p:cBhvr>
                                      <p:by x="400000" y="400000"/>
                                    </p:animScale>
                                  </p:childTnLst>
                                </p:cTn>
                              </p:par>
                            </p:childTnLst>
                          </p:cTn>
                        </p:par>
                      </p:childTnLst>
                    </p:cTn>
                  </p:par>
                  <p:par>
                    <p:cTn id="242" fill="hold">
                      <p:stCondLst>
                        <p:cond delay="indefinite"/>
                      </p:stCondLst>
                      <p:childTnLst>
                        <p:par>
                          <p:cTn id="243" fill="hold">
                            <p:stCondLst>
                              <p:cond delay="0"/>
                            </p:stCondLst>
                            <p:childTnLst>
                              <p:par>
                                <p:cTn id="244" presetID="22" presetClass="entr" presetSubtype="2" fill="hold" grpId="0" nodeType="clickEffect">
                                  <p:stCondLst>
                                    <p:cond delay="0"/>
                                  </p:stCondLst>
                                  <p:childTnLst>
                                    <p:set>
                                      <p:cBhvr>
                                        <p:cTn id="245" dur="1" fill="hold">
                                          <p:stCondLst>
                                            <p:cond delay="0"/>
                                          </p:stCondLst>
                                        </p:cTn>
                                        <p:tgtEl>
                                          <p:spTgt spid="87"/>
                                        </p:tgtEl>
                                        <p:attrNameLst>
                                          <p:attrName>style.visibility</p:attrName>
                                        </p:attrNameLst>
                                      </p:cBhvr>
                                      <p:to>
                                        <p:strVal val="visible"/>
                                      </p:to>
                                    </p:set>
                                    <p:animEffect transition="in" filter="wipe(right)">
                                      <p:cBhvr>
                                        <p:cTn id="246" dur="500"/>
                                        <p:tgtEl>
                                          <p:spTgt spid="87"/>
                                        </p:tgtEl>
                                      </p:cBhvr>
                                    </p:animEffect>
                                  </p:childTnLst>
                                </p:cTn>
                              </p:par>
                            </p:childTnLst>
                          </p:cTn>
                        </p:par>
                      </p:childTnLst>
                    </p:cTn>
                  </p:par>
                  <p:par>
                    <p:cTn id="247" fill="hold">
                      <p:stCondLst>
                        <p:cond delay="indefinite"/>
                      </p:stCondLst>
                      <p:childTnLst>
                        <p:par>
                          <p:cTn id="248" fill="hold">
                            <p:stCondLst>
                              <p:cond delay="0"/>
                            </p:stCondLst>
                            <p:childTnLst>
                              <p:par>
                                <p:cTn id="249" presetID="22" presetClass="exit" presetSubtype="4" fill="hold" grpId="1" nodeType="clickEffect">
                                  <p:stCondLst>
                                    <p:cond delay="0"/>
                                  </p:stCondLst>
                                  <p:childTnLst>
                                    <p:animEffect transition="out" filter="wipe(down)">
                                      <p:cBhvr>
                                        <p:cTn id="250" dur="500"/>
                                        <p:tgtEl>
                                          <p:spTgt spid="87"/>
                                        </p:tgtEl>
                                      </p:cBhvr>
                                    </p:animEffect>
                                    <p:set>
                                      <p:cBhvr>
                                        <p:cTn id="251" dur="1" fill="hold">
                                          <p:stCondLst>
                                            <p:cond delay="499"/>
                                          </p:stCondLst>
                                        </p:cTn>
                                        <p:tgtEl>
                                          <p:spTgt spid="87"/>
                                        </p:tgtEl>
                                        <p:attrNameLst>
                                          <p:attrName>style.visibility</p:attrName>
                                        </p:attrNameLst>
                                      </p:cBhvr>
                                      <p:to>
                                        <p:strVal val="hidden"/>
                                      </p:to>
                                    </p:set>
                                  </p:childTnLst>
                                </p:cTn>
                              </p:par>
                              <p:par>
                                <p:cTn id="252" presetID="10" presetClass="exit" presetSubtype="0" fill="hold" grpId="3" nodeType="withEffect">
                                  <p:stCondLst>
                                    <p:cond delay="0"/>
                                  </p:stCondLst>
                                  <p:childTnLst>
                                    <p:animEffect transition="out" filter="fade">
                                      <p:cBhvr>
                                        <p:cTn id="253" dur="500"/>
                                        <p:tgtEl>
                                          <p:spTgt spid="59"/>
                                        </p:tgtEl>
                                      </p:cBhvr>
                                    </p:animEffect>
                                    <p:set>
                                      <p:cBhvr>
                                        <p:cTn id="254" dur="1" fill="hold">
                                          <p:stCondLst>
                                            <p:cond delay="499"/>
                                          </p:stCondLst>
                                        </p:cTn>
                                        <p:tgtEl>
                                          <p:spTgt spid="59"/>
                                        </p:tgtEl>
                                        <p:attrNameLst>
                                          <p:attrName>style.visibility</p:attrName>
                                        </p:attrNameLst>
                                      </p:cBhvr>
                                      <p:to>
                                        <p:strVal val="hidden"/>
                                      </p:to>
                                    </p:set>
                                  </p:childTnLst>
                                </p:cTn>
                              </p:par>
                              <p:par>
                                <p:cTn id="255" presetID="10" presetClass="entr" presetSubtype="0" fill="hold" grpId="0" nodeType="withEffect">
                                  <p:stCondLst>
                                    <p:cond delay="0"/>
                                  </p:stCondLst>
                                  <p:childTnLst>
                                    <p:set>
                                      <p:cBhvr>
                                        <p:cTn id="256" dur="1" fill="hold">
                                          <p:stCondLst>
                                            <p:cond delay="0"/>
                                          </p:stCondLst>
                                        </p:cTn>
                                        <p:tgtEl>
                                          <p:spTgt spid="88"/>
                                        </p:tgtEl>
                                        <p:attrNameLst>
                                          <p:attrName>style.visibility</p:attrName>
                                        </p:attrNameLst>
                                      </p:cBhvr>
                                      <p:to>
                                        <p:strVal val="visible"/>
                                      </p:to>
                                    </p:set>
                                    <p:animEffect transition="in" filter="fade">
                                      <p:cBhvr>
                                        <p:cTn id="257" dur="500"/>
                                        <p:tgtEl>
                                          <p:spTgt spid="88"/>
                                        </p:tgtEl>
                                      </p:cBhvr>
                                    </p:animEffect>
                                  </p:childTnLst>
                                </p:cTn>
                              </p:par>
                            </p:childTnLst>
                          </p:cTn>
                        </p:par>
                        <p:par>
                          <p:cTn id="258" fill="hold">
                            <p:stCondLst>
                              <p:cond delay="500"/>
                            </p:stCondLst>
                            <p:childTnLst>
                              <p:par>
                                <p:cTn id="259" presetID="9" presetClass="exit" presetSubtype="0" fill="hold" grpId="1" nodeType="afterEffect">
                                  <p:stCondLst>
                                    <p:cond delay="0"/>
                                  </p:stCondLst>
                                  <p:childTnLst>
                                    <p:animEffect transition="out" filter="dissolve">
                                      <p:cBhvr>
                                        <p:cTn id="260" dur="500"/>
                                        <p:tgtEl>
                                          <p:spTgt spid="57"/>
                                        </p:tgtEl>
                                      </p:cBhvr>
                                    </p:animEffect>
                                    <p:set>
                                      <p:cBhvr>
                                        <p:cTn id="261" dur="1" fill="hold">
                                          <p:stCondLst>
                                            <p:cond delay="499"/>
                                          </p:stCondLst>
                                        </p:cTn>
                                        <p:tgtEl>
                                          <p:spTgt spid="57"/>
                                        </p:tgtEl>
                                        <p:attrNameLst>
                                          <p:attrName>style.visibility</p:attrName>
                                        </p:attrNameLst>
                                      </p:cBhvr>
                                      <p:to>
                                        <p:strVal val="hidden"/>
                                      </p:to>
                                    </p:set>
                                  </p:childTnLst>
                                </p:cTn>
                              </p:par>
                              <p:par>
                                <p:cTn id="262" presetID="1" presetClass="exit" presetSubtype="0" fill="hold" grpId="1" nodeType="withEffect">
                                  <p:stCondLst>
                                    <p:cond delay="0"/>
                                  </p:stCondLst>
                                  <p:childTnLst>
                                    <p:set>
                                      <p:cBhvr>
                                        <p:cTn id="263" dur="1" fill="hold">
                                          <p:stCondLst>
                                            <p:cond delay="0"/>
                                          </p:stCondLst>
                                        </p:cTn>
                                        <p:tgtEl>
                                          <p:spTgt spid="7"/>
                                        </p:tgtEl>
                                        <p:attrNameLst>
                                          <p:attrName>style.visibility</p:attrName>
                                        </p:attrNameLst>
                                      </p:cBhvr>
                                      <p:to>
                                        <p:strVal val="hidden"/>
                                      </p:to>
                                    </p:set>
                                  </p:childTnLst>
                                </p:cTn>
                              </p:par>
                              <p:par>
                                <p:cTn id="264" presetID="1" presetClass="exit" presetSubtype="0" fill="hold" grpId="1" nodeType="withEffect">
                                  <p:stCondLst>
                                    <p:cond delay="0"/>
                                  </p:stCondLst>
                                  <p:childTnLst>
                                    <p:set>
                                      <p:cBhvr>
                                        <p:cTn id="26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60" grpId="0" animBg="1"/>
      <p:bldP spid="60" grpId="1" animBg="1"/>
      <p:bldP spid="7" grpId="0" animBg="1"/>
      <p:bldP spid="7" grpId="1" animBg="1"/>
      <p:bldP spid="8" grpId="0" animBg="1"/>
      <p:bldP spid="10" grpId="0"/>
      <p:bldP spid="11" grpId="0" animBg="1"/>
      <p:bldP spid="11" grpId="1" animBg="1"/>
      <p:bldP spid="9" grpId="0" animBg="1"/>
      <p:bldP spid="35" grpId="0" animBg="1"/>
      <p:bldP spid="35" grpId="1" animBg="1"/>
      <p:bldP spid="20" grpId="0" animBg="1"/>
      <p:bldP spid="20" grpId="1" animBg="1"/>
      <p:bldP spid="40" grpId="0" animBg="1"/>
      <p:bldP spid="40" grpId="1" animBg="1"/>
      <p:bldP spid="87" grpId="0" animBg="1"/>
      <p:bldP spid="87" grpId="1" animBg="1"/>
      <p:bldP spid="18" grpId="0" animBg="1"/>
      <p:bldP spid="18" grpId="1" animBg="1"/>
      <p:bldP spid="72" grpId="0" animBg="1"/>
      <p:bldP spid="72" grpId="1" animBg="1"/>
      <p:bldP spid="57" grpId="0" animBg="1"/>
      <p:bldP spid="57" grpId="1" animBg="1"/>
      <p:bldP spid="59" grpId="0" animBg="1"/>
      <p:bldP spid="59" grpId="1" animBg="1"/>
      <p:bldP spid="59" grpId="2" animBg="1"/>
      <p:bldP spid="59" grpId="3" animBg="1"/>
      <p:bldP spid="80" grpId="0" animBg="1"/>
      <p:bldP spid="80" grpId="1" animBg="1"/>
      <p:bldP spid="58" grpId="0" animBg="1"/>
      <p:bldP spid="58" grpId="1" animBg="1"/>
      <p:bldP spid="88" grpId="0" animBg="1"/>
      <p:bldP spid="73" grpId="1" uiExpand="1" build="p"/>
      <p:bldP spid="90" grpId="0"/>
      <p:bldP spid="9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3"/>
            <a:ext cx="8229600" cy="1143000"/>
          </a:xfrm>
        </p:spPr>
        <p:txBody>
          <a:bodyPr/>
          <a:lstStyle/>
          <a:p>
            <a:r>
              <a:rPr lang="en-US" dirty="0" smtClean="0"/>
              <a:t>Challenges of On-Demand Security</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16</a:t>
            </a:fld>
            <a:endParaRPr lang="en-US"/>
          </a:p>
        </p:txBody>
      </p:sp>
      <p:grpSp>
        <p:nvGrpSpPr>
          <p:cNvPr id="3" name="Group 24"/>
          <p:cNvGrpSpPr/>
          <p:nvPr/>
        </p:nvGrpSpPr>
        <p:grpSpPr>
          <a:xfrm>
            <a:off x="2514603" y="1778000"/>
            <a:ext cx="3649135" cy="3818001"/>
            <a:chOff x="2874444" y="1778000"/>
            <a:chExt cx="3649135" cy="3818001"/>
          </a:xfrm>
        </p:grpSpPr>
        <p:sp>
          <p:nvSpPr>
            <p:cNvPr id="11" name="Circular Arrow 10"/>
            <p:cNvSpPr/>
            <p:nvPr/>
          </p:nvSpPr>
          <p:spPr>
            <a:xfrm>
              <a:off x="3280843" y="1778000"/>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flipH="1" flipV="1">
              <a:off x="3280844" y="3539052"/>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5" name="Group 31"/>
            <p:cNvGrpSpPr/>
            <p:nvPr/>
          </p:nvGrpSpPr>
          <p:grpSpPr>
            <a:xfrm>
              <a:off x="2874444" y="2936797"/>
              <a:ext cx="1507068" cy="1507068"/>
              <a:chOff x="4512732" y="2692400"/>
              <a:chExt cx="1507068" cy="1507068"/>
            </a:xfrm>
          </p:grpSpPr>
          <p:sp>
            <p:nvSpPr>
              <p:cNvPr id="14" name="Oval 13"/>
              <p:cNvSpPr/>
              <p:nvPr/>
            </p:nvSpPr>
            <p:spPr>
              <a:xfrm>
                <a:off x="4512732" y="2692400"/>
                <a:ext cx="1507068" cy="15070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2800" dirty="0"/>
              </a:p>
            </p:txBody>
          </p:sp>
          <p:sp>
            <p:nvSpPr>
              <p:cNvPr id="15" name="TextBox 14"/>
              <p:cNvSpPr txBox="1"/>
              <p:nvPr/>
            </p:nvSpPr>
            <p:spPr>
              <a:xfrm>
                <a:off x="4558941" y="3148911"/>
                <a:ext cx="1414650" cy="492443"/>
              </a:xfrm>
              <a:prstGeom prst="rect">
                <a:avLst/>
              </a:prstGeom>
              <a:noFill/>
            </p:spPr>
            <p:txBody>
              <a:bodyPr wrap="none" lIns="0" tIns="0" rIns="0" bIns="0" rtlCol="0">
                <a:spAutoFit/>
              </a:bodyPr>
              <a:lstStyle/>
              <a:p>
                <a:pPr algn="ctr"/>
                <a:r>
                  <a:rPr lang="en-US" sz="3200" dirty="0" smtClean="0">
                    <a:solidFill>
                      <a:schemeClr val="bg1"/>
                    </a:solidFill>
                  </a:rPr>
                  <a:t>Insecure</a:t>
                </a:r>
                <a:endParaRPr lang="en-US" sz="3200" dirty="0">
                  <a:solidFill>
                    <a:schemeClr val="bg1"/>
                  </a:solidFill>
                </a:endParaRPr>
              </a:p>
            </p:txBody>
          </p:sp>
        </p:grpSp>
        <p:grpSp>
          <p:nvGrpSpPr>
            <p:cNvPr id="6" name="Group 33"/>
            <p:cNvGrpSpPr/>
            <p:nvPr/>
          </p:nvGrpSpPr>
          <p:grpSpPr>
            <a:xfrm>
              <a:off x="5016511" y="2936797"/>
              <a:ext cx="1507068" cy="1507068"/>
              <a:chOff x="6654799" y="2692400"/>
              <a:chExt cx="1507068" cy="1507068"/>
            </a:xfrm>
          </p:grpSpPr>
          <p:sp>
            <p:nvSpPr>
              <p:cNvPr id="17" name="Oval 16"/>
              <p:cNvSpPr/>
              <p:nvPr/>
            </p:nvSpPr>
            <p:spPr>
              <a:xfrm>
                <a:off x="6654799" y="2692400"/>
                <a:ext cx="1507068" cy="1507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800" dirty="0"/>
              </a:p>
            </p:txBody>
          </p:sp>
          <p:sp>
            <p:nvSpPr>
              <p:cNvPr id="18" name="TextBox 17"/>
              <p:cNvSpPr txBox="1"/>
              <p:nvPr/>
            </p:nvSpPr>
            <p:spPr>
              <a:xfrm>
                <a:off x="6846481" y="3148911"/>
                <a:ext cx="1123705" cy="492443"/>
              </a:xfrm>
              <a:prstGeom prst="rect">
                <a:avLst/>
              </a:prstGeom>
              <a:noFill/>
            </p:spPr>
            <p:txBody>
              <a:bodyPr wrap="none" lIns="0" tIns="0" rIns="0" bIns="0" rtlCol="0">
                <a:spAutoFit/>
              </a:bodyPr>
              <a:lstStyle/>
              <a:p>
                <a:pPr algn="ctr"/>
                <a:r>
                  <a:rPr lang="en-US" sz="3200" dirty="0" smtClean="0">
                    <a:solidFill>
                      <a:schemeClr val="bg1"/>
                    </a:solidFill>
                  </a:rPr>
                  <a:t>Secure</a:t>
                </a:r>
                <a:endParaRPr lang="en-US" sz="3200" dirty="0">
                  <a:solidFill>
                    <a:schemeClr val="bg1"/>
                  </a:solidFill>
                </a:endParaRPr>
              </a:p>
            </p:txBody>
          </p:sp>
        </p:grpSp>
      </p:grpSp>
      <p:sp>
        <p:nvSpPr>
          <p:cNvPr id="22" name="TextBox 21"/>
          <p:cNvSpPr txBox="1"/>
          <p:nvPr/>
        </p:nvSpPr>
        <p:spPr>
          <a:xfrm>
            <a:off x="2711155" y="1417638"/>
            <a:ext cx="3450762" cy="430887"/>
          </a:xfrm>
          <a:prstGeom prst="rect">
            <a:avLst/>
          </a:prstGeom>
          <a:noFill/>
        </p:spPr>
        <p:txBody>
          <a:bodyPr wrap="square" rtlCol="0">
            <a:spAutoFit/>
          </a:bodyPr>
          <a:lstStyle/>
          <a:p>
            <a:pPr algn="ctr"/>
            <a:r>
              <a:rPr lang="en-US" sz="2200" dirty="0" smtClean="0">
                <a:solidFill>
                  <a:schemeClr val="tx1">
                    <a:lumMod val="50000"/>
                    <a:lumOff val="50000"/>
                  </a:schemeClr>
                </a:solidFill>
              </a:rPr>
              <a:t>1. Secure Context Switching</a:t>
            </a:r>
            <a:endParaRPr lang="en-US" sz="2200" dirty="0">
              <a:solidFill>
                <a:schemeClr val="tx1">
                  <a:lumMod val="50000"/>
                  <a:lumOff val="50000"/>
                </a:schemeClr>
              </a:solidFill>
            </a:endParaRPr>
          </a:p>
        </p:txBody>
      </p:sp>
      <p:sp>
        <p:nvSpPr>
          <p:cNvPr id="23" name="TextBox 22"/>
          <p:cNvSpPr txBox="1"/>
          <p:nvPr/>
        </p:nvSpPr>
        <p:spPr>
          <a:xfrm>
            <a:off x="2641603" y="5579301"/>
            <a:ext cx="3589866" cy="430887"/>
          </a:xfrm>
          <a:prstGeom prst="rect">
            <a:avLst/>
          </a:prstGeom>
          <a:noFill/>
        </p:spPr>
        <p:txBody>
          <a:bodyPr wrap="square" rtlCol="0">
            <a:spAutoFit/>
          </a:bodyPr>
          <a:lstStyle/>
          <a:p>
            <a:pPr algn="ctr"/>
            <a:r>
              <a:rPr lang="en-US" sz="2200" dirty="0" smtClean="0"/>
              <a:t>3. Secure Data Preservation</a:t>
            </a:r>
            <a:endParaRPr lang="en-US" sz="2200" dirty="0"/>
          </a:p>
        </p:txBody>
      </p:sp>
      <p:sp>
        <p:nvSpPr>
          <p:cNvPr id="24" name="TextBox 23"/>
          <p:cNvSpPr txBox="1"/>
          <p:nvPr/>
        </p:nvSpPr>
        <p:spPr>
          <a:xfrm>
            <a:off x="75833" y="3302280"/>
            <a:ext cx="2553071" cy="769441"/>
          </a:xfrm>
          <a:prstGeom prst="rect">
            <a:avLst/>
          </a:prstGeom>
          <a:noFill/>
        </p:spPr>
        <p:txBody>
          <a:bodyPr wrap="square" rtlCol="0">
            <a:spAutoFit/>
          </a:bodyPr>
          <a:lstStyle/>
          <a:p>
            <a:pPr>
              <a:tabLst>
                <a:tab pos="228600" algn="l"/>
              </a:tabLst>
            </a:pPr>
            <a:r>
              <a:rPr lang="en-US" sz="2200" dirty="0" smtClean="0"/>
              <a:t>4.	Leverage </a:t>
            </a:r>
          </a:p>
          <a:p>
            <a:pPr>
              <a:tabLst>
                <a:tab pos="228600" algn="l"/>
              </a:tabLst>
            </a:pPr>
            <a:r>
              <a:rPr lang="en-US" sz="2200" dirty="0" smtClean="0"/>
              <a:t>	Insecure Features</a:t>
            </a:r>
            <a:endParaRPr lang="en-US" sz="2200" dirty="0"/>
          </a:p>
        </p:txBody>
      </p:sp>
      <p:sp>
        <p:nvSpPr>
          <p:cNvPr id="19" name="TextBox 18"/>
          <p:cNvSpPr txBox="1"/>
          <p:nvPr/>
        </p:nvSpPr>
        <p:spPr>
          <a:xfrm>
            <a:off x="6303440" y="3437689"/>
            <a:ext cx="2929460" cy="430887"/>
          </a:xfrm>
          <a:prstGeom prst="rect">
            <a:avLst/>
          </a:prstGeom>
          <a:noFill/>
        </p:spPr>
        <p:txBody>
          <a:bodyPr wrap="square" rtlCol="0">
            <a:spAutoFit/>
          </a:bodyPr>
          <a:lstStyle/>
          <a:p>
            <a:r>
              <a:rPr lang="en-US" sz="2200" dirty="0" smtClean="0">
                <a:solidFill>
                  <a:schemeClr val="accent2">
                    <a:lumMod val="50000"/>
                  </a:schemeClr>
                </a:solidFill>
              </a:rPr>
              <a:t>2. Evidence of Security</a:t>
            </a:r>
            <a:endParaRPr lang="en-US" sz="2200"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24674" y="903058"/>
            <a:ext cx="3149600" cy="4161908"/>
            <a:chOff x="2523067" y="1163628"/>
            <a:chExt cx="3149600" cy="4161908"/>
          </a:xfrm>
        </p:grpSpPr>
        <p:sp>
          <p:nvSpPr>
            <p:cNvPr id="12" name="Rounded Rectangle 11"/>
            <p:cNvSpPr/>
            <p:nvPr/>
          </p:nvSpPr>
          <p:spPr>
            <a:xfrm>
              <a:off x="2523067" y="282309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13" name="Rounded Rectangle 12"/>
            <p:cNvSpPr/>
            <p:nvPr/>
          </p:nvSpPr>
          <p:spPr>
            <a:xfrm>
              <a:off x="2523067" y="116362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14" name="TextBox 13"/>
            <p:cNvSpPr txBox="1"/>
            <p:nvPr/>
          </p:nvSpPr>
          <p:spPr>
            <a:xfrm>
              <a:off x="3687234" y="1330394"/>
              <a:ext cx="821267" cy="1107996"/>
            </a:xfrm>
            <a:prstGeom prst="rect">
              <a:avLst/>
            </a:prstGeom>
            <a:noFill/>
          </p:spPr>
          <p:txBody>
            <a:bodyPr wrap="square" rtlCol="0">
              <a:spAutoFit/>
            </a:bodyPr>
            <a:lstStyle/>
            <a:p>
              <a:r>
                <a:rPr lang="en-US" sz="6600" dirty="0" smtClean="0"/>
                <a:t>…</a:t>
              </a:r>
              <a:endParaRPr lang="en-US" sz="6600" dirty="0"/>
            </a:p>
          </p:txBody>
        </p:sp>
        <p:sp>
          <p:nvSpPr>
            <p:cNvPr id="15" name="Rounded Rectangle 14"/>
            <p:cNvSpPr/>
            <p:nvPr/>
          </p:nvSpPr>
          <p:spPr>
            <a:xfrm>
              <a:off x="4089403" y="4732864"/>
              <a:ext cx="1413932" cy="434707"/>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2400" dirty="0" smtClean="0"/>
                <a:t>Module</a:t>
              </a:r>
            </a:p>
          </p:txBody>
        </p:sp>
        <p:sp>
          <p:nvSpPr>
            <p:cNvPr id="16" name="Rounded Rectangle 15"/>
            <p:cNvSpPr/>
            <p:nvPr/>
          </p:nvSpPr>
          <p:spPr>
            <a:xfrm>
              <a:off x="4656667" y="1172095"/>
              <a:ext cx="1016000" cy="1549400"/>
            </a:xfrm>
            <a:prstGeom prst="roundRect">
              <a:avLst/>
            </a:prstGeom>
            <a:solidFill>
              <a:schemeClr val="accent2"/>
            </a:solidFill>
            <a:ln>
              <a:solidFill>
                <a:schemeClr val="accent2">
                  <a:lumMod val="50000"/>
                </a:schemeClr>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grpSp>
      <p:sp>
        <p:nvSpPr>
          <p:cNvPr id="4" name="Slide Number Placeholder 3"/>
          <p:cNvSpPr>
            <a:spLocks noGrp="1"/>
          </p:cNvSpPr>
          <p:nvPr>
            <p:ph type="sldNum" sz="quarter" idx="12"/>
          </p:nvPr>
        </p:nvSpPr>
        <p:spPr/>
        <p:txBody>
          <a:bodyPr/>
          <a:lstStyle/>
          <a:p>
            <a:fld id="{D91179E5-0793-8D42-8464-1C04FA544EFC}" type="slidenum">
              <a:rPr lang="en-US" smtClean="0"/>
              <a:pPr/>
              <a:t>17</a:t>
            </a:fld>
            <a:endParaRPr lang="en-US" dirty="0"/>
          </a:p>
        </p:txBody>
      </p:sp>
      <p:sp>
        <p:nvSpPr>
          <p:cNvPr id="5" name="Rounded Rectangle 4"/>
          <p:cNvSpPr/>
          <p:nvPr/>
        </p:nvSpPr>
        <p:spPr>
          <a:xfrm>
            <a:off x="4377266" y="5410201"/>
            <a:ext cx="1405469" cy="846666"/>
          </a:xfrm>
          <a:prstGeom prst="roundRect">
            <a:avLst/>
          </a:prstGeom>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3600" dirty="0" smtClean="0"/>
              <a:t>CPU</a:t>
            </a:r>
          </a:p>
        </p:txBody>
      </p:sp>
      <p:sp>
        <p:nvSpPr>
          <p:cNvPr id="6" name="Rounded Rectangle 5"/>
          <p:cNvSpPr/>
          <p:nvPr/>
        </p:nvSpPr>
        <p:spPr>
          <a:xfrm>
            <a:off x="2633138" y="5408080"/>
            <a:ext cx="1422402" cy="846666"/>
          </a:xfrm>
          <a:prstGeom prst="roundRect">
            <a:avLst/>
          </a:prstGeom>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3600" dirty="0" smtClean="0"/>
              <a:t>RAM</a:t>
            </a:r>
          </a:p>
        </p:txBody>
      </p:sp>
      <p:sp>
        <p:nvSpPr>
          <p:cNvPr id="7" name="Rounded Rectangle 6"/>
          <p:cNvSpPr/>
          <p:nvPr/>
        </p:nvSpPr>
        <p:spPr>
          <a:xfrm>
            <a:off x="4199474" y="4470387"/>
            <a:ext cx="1413932" cy="434707"/>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2400" dirty="0" smtClean="0"/>
              <a:t>Module</a:t>
            </a:r>
          </a:p>
        </p:txBody>
      </p:sp>
      <p:sp>
        <p:nvSpPr>
          <p:cNvPr id="19" name="Can 18"/>
          <p:cNvSpPr/>
          <p:nvPr/>
        </p:nvSpPr>
        <p:spPr>
          <a:xfrm>
            <a:off x="7751022" y="5284677"/>
            <a:ext cx="914400" cy="12817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043755" y="4917472"/>
            <a:ext cx="1567778" cy="1093093"/>
            <a:chOff x="6205267" y="237301"/>
            <a:chExt cx="1567778" cy="1093093"/>
          </a:xfrm>
        </p:grpSpPr>
        <p:sp>
          <p:nvSpPr>
            <p:cNvPr id="23" name="Folded Corner 22"/>
            <p:cNvSpPr/>
            <p:nvPr/>
          </p:nvSpPr>
          <p:spPr>
            <a:xfrm rot="10800000">
              <a:off x="6502320" y="237301"/>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22" name="Straight Arrow Connector 21"/>
            <p:cNvCxnSpPr/>
            <p:nvPr/>
          </p:nvCxnSpPr>
          <p:spPr>
            <a:xfrm>
              <a:off x="6205267" y="1328806"/>
              <a:ext cx="1567778"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8" name="Folded Corner 27"/>
          <p:cNvSpPr/>
          <p:nvPr/>
        </p:nvSpPr>
        <p:spPr>
          <a:xfrm rot="10800000">
            <a:off x="6463562" y="3441575"/>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29" name="Straight Arrow Connector 28"/>
          <p:cNvCxnSpPr/>
          <p:nvPr/>
        </p:nvCxnSpPr>
        <p:spPr>
          <a:xfrm rot="16200000" flipH="1">
            <a:off x="7247467" y="4495799"/>
            <a:ext cx="694268" cy="660403"/>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Folded Corner 30"/>
          <p:cNvSpPr/>
          <p:nvPr/>
        </p:nvSpPr>
        <p:spPr>
          <a:xfrm rot="10800000">
            <a:off x="7948198" y="3036587"/>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32" name="Straight Arrow Connector 31"/>
          <p:cNvCxnSpPr/>
          <p:nvPr/>
        </p:nvCxnSpPr>
        <p:spPr>
          <a:xfrm rot="5400000">
            <a:off x="7830857" y="4610498"/>
            <a:ext cx="1040603"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an 64"/>
          <p:cNvSpPr/>
          <p:nvPr/>
        </p:nvSpPr>
        <p:spPr>
          <a:xfrm>
            <a:off x="2561640" y="194741"/>
            <a:ext cx="4169360" cy="6594470"/>
          </a:xfrm>
          <a:prstGeom prst="can">
            <a:avLst>
              <a:gd name="adj" fmla="val 13629"/>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91179E5-0793-8D42-8464-1C04FA544EFC}" type="slidenum">
              <a:rPr lang="en-US" smtClean="0"/>
              <a:pPr/>
              <a:t>18</a:t>
            </a:fld>
            <a:endParaRPr lang="en-US"/>
          </a:p>
        </p:txBody>
      </p:sp>
      <p:grpSp>
        <p:nvGrpSpPr>
          <p:cNvPr id="2" name="Group 52"/>
          <p:cNvGrpSpPr/>
          <p:nvPr/>
        </p:nvGrpSpPr>
        <p:grpSpPr>
          <a:xfrm>
            <a:off x="3987178" y="1961756"/>
            <a:ext cx="1318284" cy="793596"/>
            <a:chOff x="698500" y="-101601"/>
            <a:chExt cx="1318284" cy="793596"/>
          </a:xfrm>
        </p:grpSpPr>
        <p:sp>
          <p:nvSpPr>
            <p:cNvPr id="10" name="Folded Corner 9"/>
            <p:cNvSpPr/>
            <p:nvPr/>
          </p:nvSpPr>
          <p:spPr>
            <a:xfrm rot="10800000">
              <a:off x="698500" y="-101601"/>
              <a:ext cx="1318284"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ounded Rectangle 10"/>
            <p:cNvSpPr/>
            <p:nvPr/>
          </p:nvSpPr>
          <p:spPr>
            <a:xfrm>
              <a:off x="870809" y="135176"/>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grpSp>
      <p:grpSp>
        <p:nvGrpSpPr>
          <p:cNvPr id="3" name="Group 14"/>
          <p:cNvGrpSpPr/>
          <p:nvPr/>
        </p:nvGrpSpPr>
        <p:grpSpPr>
          <a:xfrm>
            <a:off x="4212742" y="5526173"/>
            <a:ext cx="867156" cy="1048763"/>
            <a:chOff x="6525767" y="7015624"/>
            <a:chExt cx="1119269" cy="1353676"/>
          </a:xfrm>
        </p:grpSpPr>
        <p:sp>
          <p:nvSpPr>
            <p:cNvPr id="16" name="Folded Corner 15"/>
            <p:cNvSpPr/>
            <p:nvPr/>
          </p:nvSpPr>
          <p:spPr>
            <a:xfrm rot="10800000">
              <a:off x="6525767" y="7015624"/>
              <a:ext cx="1119269" cy="135367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7" name="Picture 209" descr="MCj04112440000[1]"/>
            <p:cNvPicPr>
              <a:picLocks noChangeAspect="1" noChangeArrowheads="1"/>
            </p:cNvPicPr>
            <p:nvPr/>
          </p:nvPicPr>
          <p:blipFill>
            <a:blip r:embed="rId4"/>
            <a:srcRect/>
            <a:stretch>
              <a:fillRect/>
            </a:stretch>
          </p:blipFill>
          <p:spPr bwMode="auto">
            <a:xfrm>
              <a:off x="6606884" y="7238590"/>
              <a:ext cx="957034" cy="907745"/>
            </a:xfrm>
            <a:prstGeom prst="rect">
              <a:avLst/>
            </a:prstGeom>
            <a:noFill/>
          </p:spPr>
        </p:pic>
      </p:grpSp>
      <p:grpSp>
        <p:nvGrpSpPr>
          <p:cNvPr id="5" name="Group 48"/>
          <p:cNvGrpSpPr/>
          <p:nvPr/>
        </p:nvGrpSpPr>
        <p:grpSpPr>
          <a:xfrm>
            <a:off x="3875855" y="846083"/>
            <a:ext cx="1540930" cy="990616"/>
            <a:chOff x="7266918" y="3398012"/>
            <a:chExt cx="1540930" cy="990616"/>
          </a:xfrm>
        </p:grpSpPr>
        <p:sp>
          <p:nvSpPr>
            <p:cNvPr id="27" name="Folded Corner 26"/>
            <p:cNvSpPr/>
            <p:nvPr/>
          </p:nvSpPr>
          <p:spPr>
            <a:xfrm rot="10800000">
              <a:off x="7399408" y="3445367"/>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TextBox 27"/>
            <p:cNvSpPr txBox="1"/>
            <p:nvPr/>
          </p:nvSpPr>
          <p:spPr>
            <a:xfrm>
              <a:off x="7266918" y="3398012"/>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29" name="TextBox 28"/>
            <p:cNvSpPr txBox="1"/>
            <p:nvPr/>
          </p:nvSpPr>
          <p:spPr>
            <a:xfrm>
              <a:off x="7266918" y="3758626"/>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grpSp>
        <p:nvGrpSpPr>
          <p:cNvPr id="6" name="Group 44"/>
          <p:cNvGrpSpPr/>
          <p:nvPr/>
        </p:nvGrpSpPr>
        <p:grpSpPr>
          <a:xfrm>
            <a:off x="4244154" y="2880409"/>
            <a:ext cx="804333" cy="943261"/>
            <a:chOff x="7626748" y="3812893"/>
            <a:chExt cx="804333" cy="943261"/>
          </a:xfrm>
        </p:grpSpPr>
        <p:sp>
          <p:nvSpPr>
            <p:cNvPr id="33" name="Folded Corner 32"/>
            <p:cNvSpPr/>
            <p:nvPr/>
          </p:nvSpPr>
          <p:spPr>
            <a:xfrm rot="10800000">
              <a:off x="7626748" y="3812893"/>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 name="Rounded Rectangle 33"/>
            <p:cNvSpPr/>
            <p:nvPr/>
          </p:nvSpPr>
          <p:spPr>
            <a:xfrm>
              <a:off x="7684756" y="3986074"/>
              <a:ext cx="688318" cy="596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S</a:t>
              </a:r>
            </a:p>
          </p:txBody>
        </p:sp>
      </p:grpSp>
      <p:grpSp>
        <p:nvGrpSpPr>
          <p:cNvPr id="7" name="Group 39"/>
          <p:cNvGrpSpPr/>
          <p:nvPr/>
        </p:nvGrpSpPr>
        <p:grpSpPr>
          <a:xfrm>
            <a:off x="3900939" y="3948727"/>
            <a:ext cx="1490762" cy="667895"/>
            <a:chOff x="32148" y="5540126"/>
            <a:chExt cx="1490762" cy="725141"/>
          </a:xfrm>
        </p:grpSpPr>
        <p:sp>
          <p:nvSpPr>
            <p:cNvPr id="41" name="Folded Corner 40"/>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TextBox 41"/>
            <p:cNvSpPr txBox="1"/>
            <p:nvPr/>
          </p:nvSpPr>
          <p:spPr>
            <a:xfrm>
              <a:off x="37786" y="5540126"/>
              <a:ext cx="1479487" cy="651605"/>
            </a:xfrm>
            <a:prstGeom prst="rect">
              <a:avLst/>
            </a:prstGeom>
            <a:noFill/>
          </p:spPr>
          <p:txBody>
            <a:bodyPr wrap="square" rtlCol="0">
              <a:spAutoFit/>
            </a:bodyPr>
            <a:lstStyle/>
            <a:p>
              <a:pPr algn="ctr"/>
              <a:r>
                <a:rPr lang="en-US" sz="3300" b="1" dirty="0" smtClean="0"/>
                <a:t>Inputs</a:t>
              </a:r>
              <a:endParaRPr lang="en-US" sz="3300" b="1" dirty="0"/>
            </a:p>
          </p:txBody>
        </p:sp>
      </p:grpSp>
      <p:sp>
        <p:nvSpPr>
          <p:cNvPr id="57" name="Can 56"/>
          <p:cNvSpPr/>
          <p:nvPr/>
        </p:nvSpPr>
        <p:spPr>
          <a:xfrm>
            <a:off x="7751022" y="5284677"/>
            <a:ext cx="914400" cy="12817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8"/>
          <p:cNvGrpSpPr/>
          <p:nvPr/>
        </p:nvGrpSpPr>
        <p:grpSpPr>
          <a:xfrm>
            <a:off x="3830459" y="4741679"/>
            <a:ext cx="1631723" cy="659438"/>
            <a:chOff x="-46714" y="5549309"/>
            <a:chExt cx="1631723" cy="715958"/>
          </a:xfrm>
        </p:grpSpPr>
        <p:sp>
          <p:nvSpPr>
            <p:cNvPr id="60" name="Folded Corner 59"/>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TextBox 60"/>
            <p:cNvSpPr txBox="1"/>
            <p:nvPr/>
          </p:nvSpPr>
          <p:spPr>
            <a:xfrm>
              <a:off x="-46714" y="5549309"/>
              <a:ext cx="1631723" cy="651604"/>
            </a:xfrm>
            <a:prstGeom prst="rect">
              <a:avLst/>
            </a:prstGeom>
            <a:noFill/>
          </p:spPr>
          <p:txBody>
            <a:bodyPr wrap="square" rtlCol="0">
              <a:spAutoFit/>
            </a:bodyPr>
            <a:lstStyle/>
            <a:p>
              <a:pPr algn="ctr"/>
              <a:r>
                <a:rPr lang="en-US" sz="3300" b="1" dirty="0" smtClean="0"/>
                <a:t>Outputs</a:t>
              </a:r>
              <a:endParaRPr lang="en-US" sz="3300" b="1" dirty="0"/>
            </a:p>
          </p:txBody>
        </p:sp>
      </p:grpSp>
      <p:sp>
        <p:nvSpPr>
          <p:cNvPr id="55" name="Can 54"/>
          <p:cNvSpPr/>
          <p:nvPr/>
        </p:nvSpPr>
        <p:spPr>
          <a:xfrm>
            <a:off x="2561640" y="194741"/>
            <a:ext cx="4169360" cy="6594470"/>
          </a:xfrm>
          <a:prstGeom prst="can">
            <a:avLst>
              <a:gd name="adj" fmla="val 13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71"/>
          <p:cNvGrpSpPr/>
          <p:nvPr/>
        </p:nvGrpSpPr>
        <p:grpSpPr>
          <a:xfrm>
            <a:off x="317500" y="867949"/>
            <a:ext cx="3690845" cy="1017607"/>
            <a:chOff x="317500" y="867949"/>
            <a:chExt cx="3690845" cy="1017607"/>
          </a:xfrm>
        </p:grpSpPr>
        <p:sp>
          <p:nvSpPr>
            <p:cNvPr id="66" name="TextBox 65"/>
            <p:cNvSpPr txBox="1"/>
            <p:nvPr/>
          </p:nvSpPr>
          <p:spPr>
            <a:xfrm>
              <a:off x="317500" y="899699"/>
              <a:ext cx="1981200" cy="954107"/>
            </a:xfrm>
            <a:prstGeom prst="rect">
              <a:avLst/>
            </a:prstGeom>
            <a:noFill/>
          </p:spPr>
          <p:txBody>
            <a:bodyPr wrap="square" rtlCol="0">
              <a:spAutoFit/>
            </a:bodyPr>
            <a:lstStyle/>
            <a:p>
              <a:pPr algn="ctr"/>
              <a:r>
                <a:rPr lang="en-US" sz="2800" dirty="0" smtClean="0"/>
                <a:t>Must be unforgeable</a:t>
              </a:r>
              <a:endParaRPr lang="en-US" sz="2800" dirty="0"/>
            </a:p>
          </p:txBody>
        </p:sp>
        <p:sp>
          <p:nvSpPr>
            <p:cNvPr id="67" name="Rectangle 66"/>
            <p:cNvSpPr/>
            <p:nvPr/>
          </p:nvSpPr>
          <p:spPr>
            <a:xfrm>
              <a:off x="317500" y="867949"/>
              <a:ext cx="1981200" cy="1017607"/>
            </a:xfrm>
            <a:prstGeom prst="rect">
              <a:avLst/>
            </a:prstGeom>
            <a:noFill/>
            <a:ln w="635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Arrow Connector 68"/>
            <p:cNvCxnSpPr>
              <a:stCxn id="67" idx="3"/>
              <a:endCxn id="27" idx="3"/>
            </p:cNvCxnSpPr>
            <p:nvPr/>
          </p:nvCxnSpPr>
          <p:spPr>
            <a:xfrm flipV="1">
              <a:off x="2298700" y="1365068"/>
              <a:ext cx="1709645" cy="11685"/>
            </a:xfrm>
            <a:prstGeom prst="straightConnector1">
              <a:avLst/>
            </a:prstGeom>
            <a:ln w="635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12" name="Group 72"/>
          <p:cNvGrpSpPr/>
          <p:nvPr/>
        </p:nvGrpSpPr>
        <p:grpSpPr>
          <a:xfrm>
            <a:off x="317500" y="5526173"/>
            <a:ext cx="3690845" cy="1017607"/>
            <a:chOff x="317500" y="867949"/>
            <a:chExt cx="3690845" cy="1017607"/>
          </a:xfrm>
        </p:grpSpPr>
        <p:sp>
          <p:nvSpPr>
            <p:cNvPr id="74" name="TextBox 73"/>
            <p:cNvSpPr txBox="1"/>
            <p:nvPr/>
          </p:nvSpPr>
          <p:spPr>
            <a:xfrm>
              <a:off x="317500" y="899699"/>
              <a:ext cx="1981200" cy="954107"/>
            </a:xfrm>
            <a:prstGeom prst="rect">
              <a:avLst/>
            </a:prstGeom>
            <a:noFill/>
          </p:spPr>
          <p:txBody>
            <a:bodyPr wrap="square" rtlCol="0">
              <a:spAutoFit/>
            </a:bodyPr>
            <a:lstStyle/>
            <a:p>
              <a:pPr algn="ctr"/>
              <a:r>
                <a:rPr lang="en-US" sz="2800" dirty="0" smtClean="0"/>
                <a:t>Prevents</a:t>
              </a:r>
            </a:p>
            <a:p>
              <a:pPr algn="ctr"/>
              <a:r>
                <a:rPr lang="en-US" sz="2800" dirty="0" smtClean="0"/>
                <a:t>Additions</a:t>
              </a:r>
              <a:endParaRPr lang="en-US" sz="2800" dirty="0"/>
            </a:p>
          </p:txBody>
        </p:sp>
        <p:sp>
          <p:nvSpPr>
            <p:cNvPr id="75" name="Rectangle 74"/>
            <p:cNvSpPr/>
            <p:nvPr/>
          </p:nvSpPr>
          <p:spPr>
            <a:xfrm>
              <a:off x="317500" y="867949"/>
              <a:ext cx="1981200" cy="1017607"/>
            </a:xfrm>
            <a:prstGeom prst="rect">
              <a:avLst/>
            </a:prstGeom>
            <a:noFill/>
            <a:ln w="635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Arrow Connector 75"/>
            <p:cNvCxnSpPr>
              <a:stCxn id="75" idx="3"/>
            </p:cNvCxnSpPr>
            <p:nvPr/>
          </p:nvCxnSpPr>
          <p:spPr>
            <a:xfrm flipV="1">
              <a:off x="2298700" y="1365068"/>
              <a:ext cx="1709645" cy="11685"/>
            </a:xfrm>
            <a:prstGeom prst="straightConnector1">
              <a:avLst/>
            </a:prstGeom>
            <a:ln w="635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13" name="Group 93"/>
          <p:cNvGrpSpPr/>
          <p:nvPr/>
        </p:nvGrpSpPr>
        <p:grpSpPr>
          <a:xfrm>
            <a:off x="5462182" y="863017"/>
            <a:ext cx="3618318" cy="5728853"/>
            <a:chOff x="5462182" y="863017"/>
            <a:chExt cx="3618318" cy="5728853"/>
          </a:xfrm>
        </p:grpSpPr>
        <p:sp>
          <p:nvSpPr>
            <p:cNvPr id="78" name="TextBox 77"/>
            <p:cNvSpPr txBox="1"/>
            <p:nvPr/>
          </p:nvSpPr>
          <p:spPr>
            <a:xfrm>
              <a:off x="6832600" y="3250390"/>
              <a:ext cx="2247900" cy="954107"/>
            </a:xfrm>
            <a:prstGeom prst="rect">
              <a:avLst/>
            </a:prstGeom>
            <a:noFill/>
          </p:spPr>
          <p:txBody>
            <a:bodyPr wrap="square" rtlCol="0">
              <a:spAutoFit/>
            </a:bodyPr>
            <a:lstStyle/>
            <a:p>
              <a:pPr algn="ctr"/>
              <a:r>
                <a:rPr lang="en-US" sz="2800" dirty="0" smtClean="0"/>
                <a:t>Must be tamper-proof</a:t>
              </a:r>
              <a:endParaRPr lang="en-US" sz="2800" dirty="0"/>
            </a:p>
          </p:txBody>
        </p:sp>
        <p:sp>
          <p:nvSpPr>
            <p:cNvPr id="79" name="Rectangle 78"/>
            <p:cNvSpPr/>
            <p:nvPr/>
          </p:nvSpPr>
          <p:spPr>
            <a:xfrm>
              <a:off x="6832600" y="3218640"/>
              <a:ext cx="2247900" cy="1017607"/>
            </a:xfrm>
            <a:prstGeom prst="rect">
              <a:avLst/>
            </a:prstGeom>
            <a:noFill/>
            <a:ln w="635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ight Bracket 88"/>
            <p:cNvSpPr/>
            <p:nvPr/>
          </p:nvSpPr>
          <p:spPr>
            <a:xfrm>
              <a:off x="5462182" y="863017"/>
              <a:ext cx="249766" cy="5728853"/>
            </a:xfrm>
            <a:prstGeom prst="rightBracket">
              <a:avLst/>
            </a:prstGeom>
            <a:ln w="635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3" name="Straight Connector 92"/>
            <p:cNvCxnSpPr>
              <a:stCxn id="89" idx="2"/>
              <a:endCxn id="79" idx="1"/>
            </p:cNvCxnSpPr>
            <p:nvPr/>
          </p:nvCxnSpPr>
          <p:spPr>
            <a:xfrm rot="10800000" flipH="1">
              <a:off x="5711948" y="3727444"/>
              <a:ext cx="1120652" cy="1588"/>
            </a:xfrm>
            <a:prstGeom prst="line">
              <a:avLst/>
            </a:prstGeom>
            <a:ln w="635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95" name="Rectangle 94"/>
          <p:cNvSpPr/>
          <p:nvPr/>
        </p:nvSpPr>
        <p:spPr>
          <a:xfrm>
            <a:off x="-95250" y="-82550"/>
            <a:ext cx="9334500" cy="7023100"/>
          </a:xfrm>
          <a:prstGeom prst="rect">
            <a:avLst/>
          </a:prstGeom>
          <a:solidFill>
            <a:schemeClr val="tx1">
              <a:lumMod val="50000"/>
              <a:lumOff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97"/>
          <p:cNvGrpSpPr/>
          <p:nvPr/>
        </p:nvGrpSpPr>
        <p:grpSpPr>
          <a:xfrm>
            <a:off x="276225" y="2487654"/>
            <a:ext cx="8591550" cy="1882692"/>
            <a:chOff x="784123" y="2518573"/>
            <a:chExt cx="8591550" cy="1882692"/>
          </a:xfrm>
        </p:grpSpPr>
        <p:sp>
          <p:nvSpPr>
            <p:cNvPr id="96" name="Rounded Rectangle 95"/>
            <p:cNvSpPr/>
            <p:nvPr/>
          </p:nvSpPr>
          <p:spPr>
            <a:xfrm>
              <a:off x="784123" y="2518573"/>
              <a:ext cx="8591550" cy="18826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TextBox 96"/>
            <p:cNvSpPr txBox="1"/>
            <p:nvPr/>
          </p:nvSpPr>
          <p:spPr>
            <a:xfrm>
              <a:off x="1155598" y="3105976"/>
              <a:ext cx="7848600" cy="707886"/>
            </a:xfrm>
            <a:prstGeom prst="rect">
              <a:avLst/>
            </a:prstGeom>
            <a:noFill/>
          </p:spPr>
          <p:txBody>
            <a:bodyPr wrap="square" rtlCol="0">
              <a:spAutoFit/>
            </a:bodyPr>
            <a:lstStyle/>
            <a:p>
              <a:pPr algn="ctr"/>
              <a:r>
                <a:rPr lang="en-US" sz="4000" dirty="0" smtClean="0">
                  <a:solidFill>
                    <a:schemeClr val="bg1"/>
                  </a:solidFill>
                  <a:effectLst>
                    <a:outerShdw blurRad="50800" dist="38100" dir="2700000" algn="tl" rotWithShape="0">
                      <a:srgbClr val="000000">
                        <a:alpha val="43000"/>
                      </a:srgbClr>
                    </a:outerShdw>
                  </a:effectLst>
                </a:rPr>
                <a:t>How can we convey the log to Alice?</a:t>
              </a:r>
              <a:endParaRPr lang="en-US" sz="4000" dirty="0">
                <a:solidFill>
                  <a:schemeClr val="bg1"/>
                </a:solidFill>
                <a:effectLst>
                  <a:outerShdw blurRad="50800" dist="38100" dir="2700000" algn="tl" rotWithShape="0">
                    <a:srgbClr val="000000">
                      <a:alpha val="43000"/>
                    </a:srgbClr>
                  </a:outerShdw>
                </a:effectLst>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6" presetClass="emph" presetSubtype="0" accel="50000" decel="50000" fill="hold" grpId="2" nodeType="withEffect">
                                  <p:stCondLst>
                                    <p:cond delay="0"/>
                                  </p:stCondLst>
                                  <p:childTnLst>
                                    <p:animScale>
                                      <p:cBhvr>
                                        <p:cTn id="8" dur="1000" fill="hold"/>
                                        <p:tgtEl>
                                          <p:spTgt spid="55"/>
                                        </p:tgtEl>
                                      </p:cBhvr>
                                      <p:by x="25000" y="25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0.39079 0.36181 L 4.16667E-6 -1.85185E-6 " pathEditMode="relative" ptsTypes="AA">
                                      <p:cBhvr>
                                        <p:cTn id="14" dur="1000" fill="hold"/>
                                        <p:tgtEl>
                                          <p:spTgt spid="55"/>
                                        </p:tgtEl>
                                        <p:attrNameLst>
                                          <p:attrName>ppt_x</p:attrName>
                                          <p:attrName>ppt_y</p:attrName>
                                        </p:attrNameLst>
                                      </p:cBhvr>
                                    </p:animMotion>
                                  </p:childTnLst>
                                </p:cTn>
                              </p:par>
                              <p:par>
                                <p:cTn id="15" presetID="6" presetClass="emph" presetSubtype="0" accel="50000" decel="50000" fill="hold" grpId="3" nodeType="withEffect">
                                  <p:stCondLst>
                                    <p:cond delay="0"/>
                                  </p:stCondLst>
                                  <p:childTnLst>
                                    <p:animScale>
                                      <p:cBhvr>
                                        <p:cTn id="16" dur="1000" fill="hold"/>
                                        <p:tgtEl>
                                          <p:spTgt spid="55"/>
                                        </p:tgtEl>
                                      </p:cBhvr>
                                      <p:by x="400000" y="400000"/>
                                    </p:animScale>
                                  </p:childTnLst>
                                </p:cTn>
                              </p:par>
                              <p:par>
                                <p:cTn id="17" presetID="1" presetClass="exit"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9" presetClass="exit" presetSubtype="0" fill="hold" grpId="5" nodeType="withEffect">
                                  <p:stCondLst>
                                    <p:cond delay="0"/>
                                  </p:stCondLst>
                                  <p:childTnLst>
                                    <p:animEffect transition="out" filter="dissolve">
                                      <p:cBhvr>
                                        <p:cTn id="23" dur="500"/>
                                        <p:tgtEl>
                                          <p:spTgt spid="55"/>
                                        </p:tgtEl>
                                      </p:cBhvr>
                                    </p:animEffect>
                                    <p:set>
                                      <p:cBhvr>
                                        <p:cTn id="24" dur="1" fill="hold">
                                          <p:stCondLst>
                                            <p:cond delay="499"/>
                                          </p:stCondLst>
                                        </p:cTn>
                                        <p:tgtEl>
                                          <p:spTgt spid="5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7" grpId="0" animBg="1"/>
      <p:bldP spid="55" grpId="0" animBg="1"/>
      <p:bldP spid="55" grpId="1" animBg="1"/>
      <p:bldP spid="55" grpId="2" animBg="1"/>
      <p:bldP spid="55" grpId="3" animBg="1"/>
      <p:bldP spid="55" grpId="4" animBg="1"/>
      <p:bldP spid="55" grpId="5" animBg="1"/>
      <p:bldP spid="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7"/>
            <a:ext cx="8229600" cy="1143000"/>
          </a:xfrm>
        </p:spPr>
        <p:txBody>
          <a:bodyPr/>
          <a:lstStyle/>
          <a:p>
            <a:pPr algn="l"/>
            <a:r>
              <a:rPr lang="en-US" dirty="0" smtClean="0"/>
              <a:t>Hardware-Supported Logging</a:t>
            </a:r>
            <a:endParaRPr lang="en-US" dirty="0"/>
          </a:p>
        </p:txBody>
      </p:sp>
      <p:sp>
        <p:nvSpPr>
          <p:cNvPr id="3" name="Content Placeholder 2"/>
          <p:cNvSpPr>
            <a:spLocks noGrp="1"/>
          </p:cNvSpPr>
          <p:nvPr>
            <p:ph idx="1"/>
          </p:nvPr>
        </p:nvSpPr>
        <p:spPr>
          <a:xfrm>
            <a:off x="571498" y="1782776"/>
            <a:ext cx="4779435" cy="3208867"/>
          </a:xfrm>
        </p:spPr>
        <p:txBody>
          <a:bodyPr>
            <a:normAutofit lnSpcReduction="10000"/>
          </a:bodyPr>
          <a:lstStyle/>
          <a:p>
            <a:r>
              <a:rPr lang="en-US" sz="2800" dirty="0" smtClean="0"/>
              <a:t>Provides integrity for append-only logs</a:t>
            </a:r>
          </a:p>
          <a:p>
            <a:r>
              <a:rPr lang="en-US" sz="2800" dirty="0" smtClean="0"/>
              <a:t>Can digitally sign logs</a:t>
            </a:r>
          </a:p>
          <a:p>
            <a:r>
              <a:rPr lang="en-US" sz="2800" dirty="0" smtClean="0"/>
              <a:t>Equipped with a certificate of authenticity</a:t>
            </a:r>
          </a:p>
          <a:p>
            <a:r>
              <a:rPr lang="en-US" sz="2800" dirty="0" smtClean="0"/>
              <a:t>Can authenticate that a Late Launch took place</a:t>
            </a:r>
          </a:p>
        </p:txBody>
      </p:sp>
      <p:sp>
        <p:nvSpPr>
          <p:cNvPr id="4" name="Slide Number Placeholder 3"/>
          <p:cNvSpPr>
            <a:spLocks noGrp="1"/>
          </p:cNvSpPr>
          <p:nvPr>
            <p:ph type="sldNum" sz="quarter" idx="12"/>
          </p:nvPr>
        </p:nvSpPr>
        <p:spPr/>
        <p:txBody>
          <a:bodyPr/>
          <a:lstStyle/>
          <a:p>
            <a:fld id="{D91179E5-0793-8D42-8464-1C04FA544EFC}" type="slidenum">
              <a:rPr lang="en-US" smtClean="0"/>
              <a:pPr/>
              <a:t>19</a:t>
            </a:fld>
            <a:endParaRPr lang="en-US"/>
          </a:p>
        </p:txBody>
      </p:sp>
      <p:pic>
        <p:nvPicPr>
          <p:cNvPr id="5" name="Picture 39" descr="tcg"/>
          <p:cNvPicPr>
            <a:picLocks noChangeAspect="1" noChangeArrowheads="1"/>
          </p:cNvPicPr>
          <p:nvPr/>
        </p:nvPicPr>
        <p:blipFill>
          <a:blip r:embed="rId4">
            <a:clrChange>
              <a:clrFrom>
                <a:srgbClr val="FFFFFF"/>
              </a:clrFrom>
              <a:clrTo>
                <a:srgbClr val="FFFFFF">
                  <a:alpha val="0"/>
                </a:srgbClr>
              </a:clrTo>
            </a:clrChange>
          </a:blip>
          <a:srcRect l="13387" t="16873" r="13441" b="21216"/>
          <a:stretch>
            <a:fillRect/>
          </a:stretch>
        </p:blipFill>
        <p:spPr bwMode="auto">
          <a:xfrm>
            <a:off x="4918290" y="4707468"/>
            <a:ext cx="2838049" cy="2081743"/>
          </a:xfrm>
          <a:prstGeom prst="rect">
            <a:avLst/>
          </a:prstGeom>
          <a:noFill/>
        </p:spPr>
      </p:pic>
      <p:sp>
        <p:nvSpPr>
          <p:cNvPr id="6" name="TextBox 5"/>
          <p:cNvSpPr txBox="1"/>
          <p:nvPr/>
        </p:nvSpPr>
        <p:spPr>
          <a:xfrm>
            <a:off x="571497" y="1253067"/>
            <a:ext cx="5562600" cy="584776"/>
          </a:xfrm>
          <a:prstGeom prst="rect">
            <a:avLst/>
          </a:prstGeom>
          <a:noFill/>
        </p:spPr>
        <p:txBody>
          <a:bodyPr wrap="square" rtlCol="0">
            <a:spAutoFit/>
          </a:bodyPr>
          <a:lstStyle/>
          <a:p>
            <a:r>
              <a:rPr lang="en-US" sz="3200" b="1" u="sng" dirty="0" smtClean="0"/>
              <a:t>Trusted Platform Module (TPM)</a:t>
            </a:r>
            <a:endParaRPr lang="en-US" sz="3200" b="1" u="sng" dirty="0"/>
          </a:p>
        </p:txBody>
      </p:sp>
      <p:sp>
        <p:nvSpPr>
          <p:cNvPr id="7" name="Can 6"/>
          <p:cNvSpPr/>
          <p:nvPr/>
        </p:nvSpPr>
        <p:spPr>
          <a:xfrm>
            <a:off x="7221289" y="1039611"/>
            <a:ext cx="1607159" cy="21602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749731" y="3528159"/>
            <a:ext cx="2013215" cy="1446550"/>
            <a:chOff x="2808552" y="5164682"/>
            <a:chExt cx="2013215" cy="1446550"/>
          </a:xfrm>
        </p:grpSpPr>
        <p:pic>
          <p:nvPicPr>
            <p:cNvPr id="8" name="Picture 79" descr="MCSG00099_0000[1]"/>
            <p:cNvPicPr>
              <a:picLocks noChangeAspect="1" noChangeArrowheads="1"/>
            </p:cNvPicPr>
            <p:nvPr/>
          </p:nvPicPr>
          <p:blipFill>
            <a:blip r:embed="rId5">
              <a:grayscl/>
            </a:blip>
            <a:srcRect/>
            <a:stretch>
              <a:fillRect/>
            </a:stretch>
          </p:blipFill>
          <p:spPr bwMode="auto">
            <a:xfrm>
              <a:off x="2808552" y="5393104"/>
              <a:ext cx="2013215" cy="1084058"/>
            </a:xfrm>
            <a:prstGeom prst="rect">
              <a:avLst/>
            </a:prstGeom>
            <a:noFill/>
          </p:spPr>
        </p:pic>
        <p:pic>
          <p:nvPicPr>
            <p:cNvPr id="17" name="Picture 39" descr="tcg"/>
            <p:cNvPicPr>
              <a:picLocks noChangeAspect="1" noChangeArrowheads="1"/>
            </p:cNvPicPr>
            <p:nvPr/>
          </p:nvPicPr>
          <p:blipFill>
            <a:blip r:embed="rId4">
              <a:clrChange>
                <a:clrFrom>
                  <a:srgbClr val="FFFFFF"/>
                </a:clrFrom>
                <a:clrTo>
                  <a:srgbClr val="FFFFFF">
                    <a:alpha val="0"/>
                  </a:srgbClr>
                </a:clrTo>
              </a:clrChange>
            </a:blip>
            <a:srcRect l="13387" t="16873" r="13441" b="21216"/>
            <a:stretch>
              <a:fillRect/>
            </a:stretch>
          </p:blipFill>
          <p:spPr bwMode="auto">
            <a:xfrm>
              <a:off x="3221565" y="5462223"/>
              <a:ext cx="1253596" cy="919528"/>
            </a:xfrm>
            <a:prstGeom prst="rect">
              <a:avLst/>
            </a:prstGeom>
            <a:noFill/>
          </p:spPr>
        </p:pic>
        <p:sp>
          <p:nvSpPr>
            <p:cNvPr id="18" name="TextBox 17"/>
            <p:cNvSpPr txBox="1"/>
            <p:nvPr/>
          </p:nvSpPr>
          <p:spPr>
            <a:xfrm>
              <a:off x="3352797" y="5164682"/>
              <a:ext cx="1037694" cy="1446550"/>
            </a:xfrm>
            <a:prstGeom prst="rect">
              <a:avLst/>
            </a:prstGeom>
            <a:noFill/>
          </p:spPr>
          <p:txBody>
            <a:bodyPr wrap="square" rtlCol="0">
              <a:spAutoFit/>
            </a:bodyPr>
            <a:lstStyle/>
            <a:p>
              <a:r>
                <a:rPr lang="en-US" sz="8800" dirty="0" smtClean="0">
                  <a:solidFill>
                    <a:schemeClr val="accent3">
                      <a:lumMod val="50000"/>
                    </a:schemeClr>
                  </a:solidFill>
                  <a:latin typeface="Zapf Dingbats"/>
                  <a:ea typeface="Zapf Dingbats"/>
                  <a:cs typeface="Zapf Dingbats"/>
                </a:rPr>
                <a:t>✓</a:t>
              </a:r>
              <a:endParaRPr lang="en-US" sz="8800" dirty="0">
                <a:solidFill>
                  <a:schemeClr val="accent3">
                    <a:lumMod val="50000"/>
                  </a:schemeClr>
                </a:solidFill>
              </a:endParaRPr>
            </a:p>
          </p:txBody>
        </p:sp>
      </p:grpSp>
      <p:sp>
        <p:nvSpPr>
          <p:cNvPr id="20" name="Folded Corner 19"/>
          <p:cNvSpPr/>
          <p:nvPr/>
        </p:nvSpPr>
        <p:spPr>
          <a:xfrm rot="10800000">
            <a:off x="2489197" y="5480824"/>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Folded Corner 20"/>
          <p:cNvSpPr/>
          <p:nvPr/>
        </p:nvSpPr>
        <p:spPr>
          <a:xfrm rot="10800000">
            <a:off x="2489197" y="5480825"/>
            <a:ext cx="1318284" cy="943261"/>
          </a:xfrm>
          <a:prstGeom prst="foldedCorner">
            <a:avLst/>
          </a:prstGeom>
          <a:solidFill>
            <a:schemeClr val="accent3">
              <a:lumMod val="50000"/>
            </a:schemeClr>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Folded Corner 21"/>
          <p:cNvSpPr/>
          <p:nvPr/>
        </p:nvSpPr>
        <p:spPr>
          <a:xfrm rot="10800000">
            <a:off x="2489197" y="5480825"/>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2356707" y="5433469"/>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24" name="TextBox 23"/>
          <p:cNvSpPr txBox="1"/>
          <p:nvPr/>
        </p:nvSpPr>
        <p:spPr>
          <a:xfrm>
            <a:off x="2356707" y="5794083"/>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sp>
        <p:nvSpPr>
          <p:cNvPr id="25" name="TextBox 24"/>
          <p:cNvSpPr txBox="1"/>
          <p:nvPr/>
        </p:nvSpPr>
        <p:spPr>
          <a:xfrm>
            <a:off x="2718985" y="5230903"/>
            <a:ext cx="1037694" cy="1323439"/>
          </a:xfrm>
          <a:prstGeom prst="rect">
            <a:avLst/>
          </a:prstGeom>
          <a:noFill/>
          <a:ln>
            <a:noFill/>
          </a:ln>
          <a:effectLst/>
        </p:spPr>
        <p:txBody>
          <a:bodyPr wrap="square" rtlCol="0">
            <a:spAutoFit/>
          </a:bodyPr>
          <a:lstStyle/>
          <a:p>
            <a:r>
              <a:rPr lang="en-US" sz="8000" dirty="0" smtClean="0">
                <a:solidFill>
                  <a:schemeClr val="accent3">
                    <a:lumMod val="50000"/>
                  </a:schemeClr>
                </a:solidFill>
                <a:latin typeface="Zapf Dingbats"/>
                <a:ea typeface="Zapf Dingbats"/>
                <a:cs typeface="Zapf Dingbats"/>
              </a:rPr>
              <a:t>✓</a:t>
            </a:r>
            <a:endParaRPr lang="en-US" sz="8000" dirty="0">
              <a:solidFill>
                <a:schemeClr val="accent3">
                  <a:lumMod val="50000"/>
                </a:schemeClr>
              </a:solidFill>
            </a:endParaRPr>
          </a:p>
        </p:txBody>
      </p:sp>
      <p:sp>
        <p:nvSpPr>
          <p:cNvPr id="26" name="TextBox 25"/>
          <p:cNvSpPr txBox="1"/>
          <p:nvPr/>
        </p:nvSpPr>
        <p:spPr>
          <a:xfrm>
            <a:off x="6981921" y="1417638"/>
            <a:ext cx="2085894" cy="707886"/>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4000" dirty="0" smtClean="0">
                <a:solidFill>
                  <a:srgbClr val="FFFFFF"/>
                </a:solidFill>
                <a:latin typeface="Script MT Bold" pitchFamily="66" charset="0"/>
              </a:rPr>
              <a:t>John</a:t>
            </a:r>
            <a:endParaRPr lang="en-US" sz="4400" dirty="0">
              <a:solidFill>
                <a:srgbClr val="FFFFFF"/>
              </a:solidFill>
              <a:latin typeface="Script MT Bold" pitchFamily="66" charset="0"/>
            </a:endParaRPr>
          </a:p>
        </p:txBody>
      </p:sp>
      <p:sp>
        <p:nvSpPr>
          <p:cNvPr id="27" name="TextBox 26"/>
          <p:cNvSpPr txBox="1"/>
          <p:nvPr/>
        </p:nvSpPr>
        <p:spPr>
          <a:xfrm>
            <a:off x="6981921" y="1995879"/>
            <a:ext cx="2085894" cy="707886"/>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4000" dirty="0" smtClean="0">
                <a:solidFill>
                  <a:srgbClr val="FFFFFF"/>
                </a:solidFill>
                <a:latin typeface="Script MT Bold" pitchFamily="66" charset="0"/>
              </a:rPr>
              <a:t>Hancock</a:t>
            </a:r>
            <a:endParaRPr lang="en-US" sz="4000" dirty="0">
              <a:solidFill>
                <a:srgbClr val="FFFFFF"/>
              </a:solidFill>
              <a:latin typeface="Script MT Bold" pitchFamily="66" charset="0"/>
            </a:endParaRPr>
          </a:p>
        </p:txBody>
      </p:sp>
      <p:grpSp>
        <p:nvGrpSpPr>
          <p:cNvPr id="29" name="Group 28"/>
          <p:cNvGrpSpPr/>
          <p:nvPr/>
        </p:nvGrpSpPr>
        <p:grpSpPr>
          <a:xfrm>
            <a:off x="457200" y="5388243"/>
            <a:ext cx="1540930" cy="990616"/>
            <a:chOff x="2642530" y="5668338"/>
            <a:chExt cx="1540930" cy="990616"/>
          </a:xfrm>
        </p:grpSpPr>
        <p:sp>
          <p:nvSpPr>
            <p:cNvPr id="30" name="Folded Corner 29"/>
            <p:cNvSpPr/>
            <p:nvPr/>
          </p:nvSpPr>
          <p:spPr>
            <a:xfrm rot="10800000">
              <a:off x="2775020" y="5715693"/>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1" name="TextBox 30"/>
            <p:cNvSpPr txBox="1"/>
            <p:nvPr/>
          </p:nvSpPr>
          <p:spPr>
            <a:xfrm>
              <a:off x="2642530" y="5668338"/>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32" name="TextBox 31"/>
            <p:cNvSpPr txBox="1"/>
            <p:nvPr/>
          </p:nvSpPr>
          <p:spPr>
            <a:xfrm>
              <a:off x="2642530" y="6028952"/>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6" presetClass="emph" presetSubtype="0" accel="50000" decel="50000" fill="hold" nodeType="withEffect">
                                  <p:stCondLst>
                                    <p:cond delay="0"/>
                                  </p:stCondLst>
                                  <p:childTnLst>
                                    <p:animScale>
                                      <p:cBhvr>
                                        <p:cTn id="8" dur="500" fill="hold"/>
                                        <p:tgtEl>
                                          <p:spTgt spid="19"/>
                                        </p:tgtEl>
                                      </p:cBhvr>
                                      <p:by x="25000" y="25000"/>
                                    </p:animScale>
                                  </p:childTnLst>
                                </p:cTn>
                              </p:par>
                              <p:par>
                                <p:cTn id="9" presetID="1" presetClass="exit" presetSubtype="0" fill="hold" grpId="3"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6" presetClass="emph" presetSubtype="0" accel="50000" decel="50000" fill="hold" grpId="4" nodeType="withEffect">
                                  <p:stCondLst>
                                    <p:cond delay="0"/>
                                  </p:stCondLst>
                                  <p:childTnLst>
                                    <p:animScale>
                                      <p:cBhvr>
                                        <p:cTn id="12" dur="500" fill="hold"/>
                                        <p:tgtEl>
                                          <p:spTgt spid="7"/>
                                        </p:tgtEl>
                                      </p:cBhvr>
                                      <p:by x="25000" y="25000"/>
                                    </p:animScale>
                                  </p:childTnLst>
                                </p:cTn>
                              </p:par>
                              <p:par>
                                <p:cTn id="13" presetID="1" presetClass="exit" presetSubtype="0" fill="hold"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6" presetClass="emph" presetSubtype="0" accel="50000" decel="50000" fill="hold" nodeType="withEffect">
                                  <p:stCondLst>
                                    <p:cond delay="0"/>
                                  </p:stCondLst>
                                  <p:childTnLst>
                                    <p:animScale>
                                      <p:cBhvr>
                                        <p:cTn id="16" dur="500" fill="hold"/>
                                        <p:tgtEl>
                                          <p:spTgt spid="29"/>
                                        </p:tgtEl>
                                      </p:cBhvr>
                                      <p:by x="25000" y="2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0" presetClass="path" presetSubtype="0" accel="50000" decel="50000" fill="hold" grpId="1" nodeType="afterEffect">
                                  <p:stCondLst>
                                    <p:cond delay="0"/>
                                  </p:stCondLst>
                                  <p:childTnLst>
                                    <p:animMotion origin="layout" path="M -0.18611 0.50602 L 0.00643 -0.00139 " pathEditMode="relative" rAng="0" ptsTypes="AA">
                                      <p:cBhvr>
                                        <p:cTn id="31" dur="1000" fill="hold"/>
                                        <p:tgtEl>
                                          <p:spTgt spid="7"/>
                                        </p:tgtEl>
                                        <p:attrNameLst>
                                          <p:attrName>ppt_x</p:attrName>
                                          <p:attrName>ppt_y</p:attrName>
                                        </p:attrNameLst>
                                      </p:cBhvr>
                                      <p:rCtr x="9600" y="-25400"/>
                                    </p:animMotion>
                                  </p:childTnLst>
                                </p:cTn>
                              </p:par>
                              <p:par>
                                <p:cTn id="32" presetID="6" presetClass="emph" presetSubtype="0" accel="50000" decel="50000" fill="hold" grpId="2" nodeType="withEffect">
                                  <p:stCondLst>
                                    <p:cond delay="0"/>
                                  </p:stCondLst>
                                  <p:childTnLst>
                                    <p:animScale>
                                      <p:cBhvr>
                                        <p:cTn id="33" dur="1000" fill="hold"/>
                                        <p:tgtEl>
                                          <p:spTgt spid="7"/>
                                        </p:tgtEl>
                                      </p:cBhvr>
                                      <p:by x="400000" y="4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childTnLst>
                                </p:cTn>
                              </p:par>
                              <p:par>
                                <p:cTn id="38" presetID="22" presetClass="entr" presetSubtype="8"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0" presetClass="path" presetSubtype="0" accel="50000" decel="50000" fill="hold" nodeType="withEffect">
                                  <p:stCondLst>
                                    <p:cond delay="0"/>
                                  </p:stCondLst>
                                  <p:childTnLst>
                                    <p:animMotion origin="layout" path="M -0.15851 0.18935 L 3.88889E-6 1.48148E-6 " pathEditMode="relative" ptsTypes="AA">
                                      <p:cBhvr>
                                        <p:cTn id="52" dur="1000" fill="hold"/>
                                        <p:tgtEl>
                                          <p:spTgt spid="19"/>
                                        </p:tgtEl>
                                        <p:attrNameLst>
                                          <p:attrName>ppt_x</p:attrName>
                                          <p:attrName>ppt_y</p:attrName>
                                        </p:attrNameLst>
                                      </p:cBhvr>
                                    </p:animMotion>
                                  </p:childTnLst>
                                </p:cTn>
                              </p:par>
                              <p:par>
                                <p:cTn id="53" presetID="6" presetClass="emph" presetSubtype="0" accel="50000" decel="50000" fill="hold" nodeType="withEffect">
                                  <p:stCondLst>
                                    <p:cond delay="0"/>
                                  </p:stCondLst>
                                  <p:childTnLst>
                                    <p:animScale>
                                      <p:cBhvr>
                                        <p:cTn id="54" dur="1000" fill="hold"/>
                                        <p:tgtEl>
                                          <p:spTgt spid="19"/>
                                        </p:tgtEl>
                                      </p:cBhvr>
                                      <p:by x="400000" y="4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6" presetClass="emph" presetSubtype="0" accel="50000" decel="50000" fill="hold" nodeType="withEffect">
                                  <p:stCondLst>
                                    <p:cond delay="0"/>
                                  </p:stCondLst>
                                  <p:childTnLst>
                                    <p:animScale>
                                      <p:cBhvr>
                                        <p:cTn id="62" dur="1000" fill="hold"/>
                                        <p:tgtEl>
                                          <p:spTgt spid="29"/>
                                        </p:tgtEl>
                                      </p:cBhvr>
                                      <p:by x="400000" y="400000"/>
                                    </p:animScale>
                                  </p:childTnLst>
                                </p:cTn>
                              </p:par>
                              <p:par>
                                <p:cTn id="63" presetID="0" presetClass="path" presetSubtype="0" accel="50000" decel="50000" fill="hold" nodeType="withEffect">
                                  <p:stCondLst>
                                    <p:cond delay="0"/>
                                  </p:stCondLst>
                                  <p:childTnLst>
                                    <p:animMotion origin="layout" path="M 0.55556 -0.04838 L 0.20799 0.0081 " pathEditMode="relative" rAng="0" ptsTypes="AA">
                                      <p:cBhvr>
                                        <p:cTn id="64" dur="1000" fill="hold"/>
                                        <p:tgtEl>
                                          <p:spTgt spid="29"/>
                                        </p:tgtEl>
                                        <p:attrNameLst>
                                          <p:attrName>ppt_x</p:attrName>
                                          <p:attrName>ppt_y</p:attrName>
                                        </p:attrNameLst>
                                      </p:cBhvr>
                                      <p:rCtr x="-17400" y="2800"/>
                                    </p:animMotion>
                                  </p:childTnLst>
                                </p:cTn>
                              </p:par>
                            </p:childTnLst>
                          </p:cTn>
                        </p:par>
                        <p:par>
                          <p:cTn id="65" fill="hold">
                            <p:stCondLst>
                              <p:cond delay="1000"/>
                            </p:stCondLst>
                            <p:childTnLst>
                              <p:par>
                                <p:cTn id="66" presetID="1" presetClass="exit" presetSubtype="0" fill="hold" nodeType="afterEffect">
                                  <p:stCondLst>
                                    <p:cond delay="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childTnLst>
                                </p:cTn>
                              </p:par>
                            </p:childTnLst>
                          </p:cTn>
                        </p:par>
                        <p:par>
                          <p:cTn id="74" fill="hold">
                            <p:stCondLst>
                              <p:cond delay="1000"/>
                            </p:stCondLst>
                            <p:childTnLst>
                              <p:par>
                                <p:cTn id="75" presetID="22" presetClass="entr" presetSubtype="1"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1000"/>
                                        <p:tgtEl>
                                          <p:spTgt spid="21"/>
                                        </p:tgtEl>
                                      </p:cBhvr>
                                    </p:animEffect>
                                  </p:childTnLst>
                                </p:cTn>
                              </p:par>
                              <p:par>
                                <p:cTn id="78" presetID="22" presetClass="entr" presetSubtype="1" fill="hold" grpId="0" nodeType="withEffect">
                                  <p:stCondLst>
                                    <p:cond delay="100"/>
                                  </p:stCondLst>
                                  <p:childTnLst>
                                    <p:set>
                                      <p:cBhvr>
                                        <p:cTn id="79" dur="1" fill="hold">
                                          <p:stCondLst>
                                            <p:cond delay="0"/>
                                          </p:stCondLst>
                                        </p:cTn>
                                        <p:tgtEl>
                                          <p:spTgt spid="22"/>
                                        </p:tgtEl>
                                        <p:attrNameLst>
                                          <p:attrName>style.visibility</p:attrName>
                                        </p:attrNameLst>
                                      </p:cBhvr>
                                      <p:to>
                                        <p:strVal val="visible"/>
                                      </p:to>
                                    </p:set>
                                    <p:animEffect transition="in" filter="wipe(up)">
                                      <p:cBhvr>
                                        <p:cTn id="80" dur="1000"/>
                                        <p:tgtEl>
                                          <p:spTgt spid="22"/>
                                        </p:tgtEl>
                                      </p:cBhvr>
                                    </p:animEffect>
                                  </p:childTnLst>
                                </p:cTn>
                              </p:par>
                            </p:childTnLst>
                          </p:cTn>
                        </p:par>
                        <p:par>
                          <p:cTn id="81" fill="hold">
                            <p:stCondLst>
                              <p:cond delay="2100"/>
                            </p:stCondLst>
                            <p:childTnLst>
                              <p:par>
                                <p:cTn id="82" presetID="22" presetClass="entr" presetSubtype="4"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animBg="1"/>
      <p:bldP spid="7" grpId="1" animBg="1"/>
      <p:bldP spid="7" grpId="2" animBg="1"/>
      <p:bldP spid="7" grpId="3" animBg="1"/>
      <p:bldP spid="7" grpId="4" animBg="1"/>
      <p:bldP spid="20" grpId="0" animBg="1"/>
      <p:bldP spid="21" grpId="0" animBg="1"/>
      <p:bldP spid="22" grpId="0" animBg="1"/>
      <p:bldP spid="23"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456"/>
            <a:ext cx="8229600" cy="1143000"/>
          </a:xfrm>
        </p:spPr>
        <p:txBody>
          <a:bodyPr/>
          <a:lstStyle/>
          <a:p>
            <a:r>
              <a:rPr lang="en-US" dirty="0" smtClean="0"/>
              <a:t>Collaborators</a:t>
            </a:r>
            <a:endParaRPr lang="en-US" dirty="0"/>
          </a:p>
        </p:txBody>
      </p:sp>
      <p:grpSp>
        <p:nvGrpSpPr>
          <p:cNvPr id="11" name="Group 10"/>
          <p:cNvGrpSpPr/>
          <p:nvPr/>
        </p:nvGrpSpPr>
        <p:grpSpPr>
          <a:xfrm>
            <a:off x="4989313" y="4297722"/>
            <a:ext cx="1634067" cy="1825134"/>
            <a:chOff x="4732788" y="4650833"/>
            <a:chExt cx="1634067" cy="1825134"/>
          </a:xfrm>
        </p:grpSpPr>
        <p:sp>
          <p:nvSpPr>
            <p:cNvPr id="7" name="TextBox 6"/>
            <p:cNvSpPr txBox="1"/>
            <p:nvPr/>
          </p:nvSpPr>
          <p:spPr>
            <a:xfrm>
              <a:off x="4732788" y="6106635"/>
              <a:ext cx="1634067" cy="369332"/>
            </a:xfrm>
            <a:prstGeom prst="rect">
              <a:avLst/>
            </a:prstGeom>
            <a:noFill/>
          </p:spPr>
          <p:txBody>
            <a:bodyPr wrap="square" rtlCol="0">
              <a:spAutoFit/>
            </a:bodyPr>
            <a:lstStyle/>
            <a:p>
              <a:pPr algn="ctr"/>
              <a:r>
                <a:rPr lang="en-US" dirty="0" smtClean="0"/>
                <a:t>Michael Reiter</a:t>
              </a:r>
              <a:endParaRPr lang="en-US" dirty="0"/>
            </a:p>
          </p:txBody>
        </p:sp>
        <p:pic>
          <p:nvPicPr>
            <p:cNvPr id="14" name="Picture 13"/>
            <p:cNvPicPr>
              <a:picLocks noChangeAspect="1"/>
            </p:cNvPicPr>
            <p:nvPr/>
          </p:nvPicPr>
          <p:blipFill>
            <a:blip r:embed="rId2"/>
            <a:stretch>
              <a:fillRect/>
            </a:stretch>
          </p:blipFill>
          <p:spPr>
            <a:xfrm>
              <a:off x="5043701" y="4650833"/>
              <a:ext cx="1012241" cy="1371600"/>
            </a:xfrm>
            <a:prstGeom prst="rect">
              <a:avLst/>
            </a:prstGeom>
            <a:ln>
              <a:solidFill>
                <a:srgbClr val="000000"/>
              </a:solidFill>
            </a:ln>
            <a:effectLst>
              <a:outerShdw blurRad="50800" dist="38100" dir="2700000">
                <a:srgbClr val="000000">
                  <a:alpha val="43000"/>
                </a:srgbClr>
              </a:outerShdw>
            </a:effectLst>
          </p:spPr>
        </p:pic>
      </p:grpSp>
      <p:grpSp>
        <p:nvGrpSpPr>
          <p:cNvPr id="12" name="Group 11"/>
          <p:cNvGrpSpPr/>
          <p:nvPr/>
        </p:nvGrpSpPr>
        <p:grpSpPr>
          <a:xfrm>
            <a:off x="7318452" y="4297722"/>
            <a:ext cx="1642534" cy="1825134"/>
            <a:chOff x="6488559" y="4650833"/>
            <a:chExt cx="1642534" cy="1825134"/>
          </a:xfrm>
        </p:grpSpPr>
        <p:sp>
          <p:nvSpPr>
            <p:cNvPr id="9" name="TextBox 8"/>
            <p:cNvSpPr txBox="1"/>
            <p:nvPr/>
          </p:nvSpPr>
          <p:spPr>
            <a:xfrm>
              <a:off x="6488559" y="6106635"/>
              <a:ext cx="1642534" cy="369332"/>
            </a:xfrm>
            <a:prstGeom prst="rect">
              <a:avLst/>
            </a:prstGeom>
            <a:noFill/>
          </p:spPr>
          <p:txBody>
            <a:bodyPr wrap="square" rtlCol="0">
              <a:spAutoFit/>
            </a:bodyPr>
            <a:lstStyle/>
            <a:p>
              <a:pPr algn="ctr"/>
              <a:r>
                <a:rPr lang="en-US" dirty="0" smtClean="0"/>
                <a:t>Arvind Seshadri</a:t>
              </a:r>
              <a:endParaRPr lang="en-US" dirty="0"/>
            </a:p>
          </p:txBody>
        </p:sp>
        <p:pic>
          <p:nvPicPr>
            <p:cNvPr id="15" name="Picture 14"/>
            <p:cNvPicPr>
              <a:picLocks noChangeAspect="1"/>
            </p:cNvPicPr>
            <p:nvPr/>
          </p:nvPicPr>
          <p:blipFill>
            <a:blip r:embed="rId3"/>
            <a:srcRect l="6988" r="9618"/>
            <a:stretch>
              <a:fillRect/>
            </a:stretch>
          </p:blipFill>
          <p:spPr>
            <a:xfrm>
              <a:off x="6633473" y="4650833"/>
              <a:ext cx="1352706" cy="1371600"/>
            </a:xfrm>
            <a:prstGeom prst="rect">
              <a:avLst/>
            </a:prstGeom>
            <a:ln>
              <a:solidFill>
                <a:srgbClr val="000000"/>
              </a:solidFill>
            </a:ln>
            <a:effectLst>
              <a:outerShdw blurRad="50800" dist="38100" dir="2700000">
                <a:srgbClr val="000000">
                  <a:alpha val="43000"/>
                </a:srgbClr>
              </a:outerShdw>
            </a:effectLst>
          </p:spPr>
        </p:pic>
      </p:grpSp>
      <p:sp>
        <p:nvSpPr>
          <p:cNvPr id="17" name="Slide Number Placeholder 16"/>
          <p:cNvSpPr>
            <a:spLocks noGrp="1"/>
          </p:cNvSpPr>
          <p:nvPr>
            <p:ph type="sldNum" sz="quarter" idx="12"/>
          </p:nvPr>
        </p:nvSpPr>
        <p:spPr/>
        <p:txBody>
          <a:bodyPr/>
          <a:lstStyle/>
          <a:p>
            <a:fld id="{D91179E5-0793-8D42-8464-1C04FA544EFC}" type="slidenum">
              <a:rPr lang="en-US" smtClean="0"/>
              <a:pPr/>
              <a:t>2</a:t>
            </a:fld>
            <a:endParaRPr lang="en-US" dirty="0"/>
          </a:p>
        </p:txBody>
      </p:sp>
      <p:grpSp>
        <p:nvGrpSpPr>
          <p:cNvPr id="10" name="Group 9"/>
          <p:cNvGrpSpPr/>
          <p:nvPr/>
        </p:nvGrpSpPr>
        <p:grpSpPr>
          <a:xfrm>
            <a:off x="2609532" y="4297722"/>
            <a:ext cx="1693334" cy="1837835"/>
            <a:chOff x="2211094" y="4650833"/>
            <a:chExt cx="1693334" cy="1837835"/>
          </a:xfrm>
        </p:grpSpPr>
        <p:sp>
          <p:nvSpPr>
            <p:cNvPr id="4" name="TextBox 3"/>
            <p:cNvSpPr txBox="1"/>
            <p:nvPr/>
          </p:nvSpPr>
          <p:spPr>
            <a:xfrm>
              <a:off x="2211094" y="6119336"/>
              <a:ext cx="1693334" cy="369332"/>
            </a:xfrm>
            <a:prstGeom prst="rect">
              <a:avLst/>
            </a:prstGeom>
            <a:noFill/>
          </p:spPr>
          <p:txBody>
            <a:bodyPr wrap="square" rtlCol="0">
              <a:spAutoFit/>
            </a:bodyPr>
            <a:lstStyle/>
            <a:p>
              <a:pPr algn="ctr"/>
              <a:r>
                <a:rPr lang="en-US" dirty="0" smtClean="0">
                  <a:solidFill>
                    <a:srgbClr val="10253F"/>
                  </a:solidFill>
                </a:rPr>
                <a:t>Adrian Perrig</a:t>
              </a:r>
              <a:endParaRPr lang="en-US" dirty="0">
                <a:solidFill>
                  <a:srgbClr val="10253F"/>
                </a:solidFill>
              </a:endParaRPr>
            </a:p>
          </p:txBody>
        </p:sp>
        <p:pic>
          <p:nvPicPr>
            <p:cNvPr id="51" name="Picture 50" descr="adrian-small.jpg"/>
            <p:cNvPicPr>
              <a:picLocks noChangeAspect="1"/>
            </p:cNvPicPr>
            <p:nvPr/>
          </p:nvPicPr>
          <p:blipFill>
            <a:blip r:embed="rId4"/>
            <a:srcRect l="4466" r="6310"/>
            <a:stretch>
              <a:fillRect/>
            </a:stretch>
          </p:blipFill>
          <p:spPr>
            <a:xfrm>
              <a:off x="2517189" y="4650833"/>
              <a:ext cx="1081144" cy="1371600"/>
            </a:xfrm>
            <a:prstGeom prst="rect">
              <a:avLst/>
            </a:prstGeom>
            <a:ln>
              <a:solidFill>
                <a:srgbClr val="000000"/>
              </a:solidFill>
            </a:ln>
            <a:effectLst>
              <a:outerShdw blurRad="50800" dist="38100" dir="2700000">
                <a:srgbClr val="000000">
                  <a:alpha val="43000"/>
                </a:srgbClr>
              </a:outerShdw>
            </a:effectLst>
          </p:spPr>
        </p:pic>
      </p:grpSp>
      <p:grpSp>
        <p:nvGrpSpPr>
          <p:cNvPr id="3" name="Group 2"/>
          <p:cNvGrpSpPr/>
          <p:nvPr/>
        </p:nvGrpSpPr>
        <p:grpSpPr>
          <a:xfrm>
            <a:off x="155940" y="4297722"/>
            <a:ext cx="1896535" cy="1825134"/>
            <a:chOff x="78317" y="4650833"/>
            <a:chExt cx="1896535" cy="1825134"/>
          </a:xfrm>
        </p:grpSpPr>
        <p:sp>
          <p:nvSpPr>
            <p:cNvPr id="5" name="TextBox 4"/>
            <p:cNvSpPr txBox="1"/>
            <p:nvPr/>
          </p:nvSpPr>
          <p:spPr>
            <a:xfrm>
              <a:off x="78317" y="6106635"/>
              <a:ext cx="1896535" cy="369332"/>
            </a:xfrm>
            <a:prstGeom prst="rect">
              <a:avLst/>
            </a:prstGeom>
            <a:noFill/>
          </p:spPr>
          <p:txBody>
            <a:bodyPr wrap="square" rtlCol="0">
              <a:spAutoFit/>
            </a:bodyPr>
            <a:lstStyle/>
            <a:p>
              <a:pPr algn="ctr"/>
              <a:r>
                <a:rPr lang="en-US" dirty="0" smtClean="0"/>
                <a:t>Jonathan McCune</a:t>
              </a:r>
              <a:endParaRPr lang="en-US" dirty="0"/>
            </a:p>
          </p:txBody>
        </p:sp>
        <p:pic>
          <p:nvPicPr>
            <p:cNvPr id="45" name="Picture 44" descr="jon-small.jpg"/>
            <p:cNvPicPr>
              <a:picLocks noChangeAspect="1"/>
            </p:cNvPicPr>
            <p:nvPr/>
          </p:nvPicPr>
          <p:blipFill>
            <a:blip r:embed="rId5"/>
            <a:stretch>
              <a:fillRect/>
            </a:stretch>
          </p:blipFill>
          <p:spPr>
            <a:xfrm>
              <a:off x="542490" y="4650833"/>
              <a:ext cx="968189" cy="1371600"/>
            </a:xfrm>
            <a:prstGeom prst="rect">
              <a:avLst/>
            </a:prstGeom>
            <a:ln w="1270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pic>
      </p:grpSp>
      <p:grpSp>
        <p:nvGrpSpPr>
          <p:cNvPr id="16" name="Group 15"/>
          <p:cNvGrpSpPr/>
          <p:nvPr/>
        </p:nvGrpSpPr>
        <p:grpSpPr>
          <a:xfrm>
            <a:off x="3808509" y="1455670"/>
            <a:ext cx="1514197" cy="1837835"/>
            <a:chOff x="3808509" y="1455670"/>
            <a:chExt cx="1514197" cy="1837835"/>
          </a:xfrm>
        </p:grpSpPr>
        <p:sp>
          <p:nvSpPr>
            <p:cNvPr id="52" name="TextBox 51"/>
            <p:cNvSpPr txBox="1"/>
            <p:nvPr/>
          </p:nvSpPr>
          <p:spPr>
            <a:xfrm>
              <a:off x="3808509" y="2924173"/>
              <a:ext cx="1514197" cy="369332"/>
            </a:xfrm>
            <a:prstGeom prst="rect">
              <a:avLst/>
            </a:prstGeom>
            <a:noFill/>
          </p:spPr>
          <p:txBody>
            <a:bodyPr wrap="none" rtlCol="0">
              <a:spAutoFit/>
            </a:bodyPr>
            <a:lstStyle/>
            <a:p>
              <a:r>
                <a:rPr lang="en-US" dirty="0" smtClean="0"/>
                <a:t>Jacob R. Lorch</a:t>
              </a:r>
              <a:endParaRPr lang="en-US" dirty="0"/>
            </a:p>
          </p:txBody>
        </p:sp>
        <p:pic>
          <p:nvPicPr>
            <p:cNvPr id="5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2282" y="1455670"/>
              <a:ext cx="966651" cy="1371600"/>
            </a:xfrm>
            <a:prstGeom prst="rect">
              <a:avLst/>
            </a:prstGeom>
            <a:noFill/>
            <a:ln w="9525">
              <a:solidFill>
                <a:schemeClr val="tx1"/>
              </a:solidFill>
              <a:miter lim="800000"/>
              <a:headEnd/>
              <a:tailEnd/>
            </a:ln>
            <a:effectLst>
              <a:outerShdw blurRad="50800" dist="38100" dir="2700000" algn="tl" rotWithShape="0">
                <a:prstClr val="black">
                  <a:alpha val="43000"/>
                </a:prstClr>
              </a:outerShdw>
            </a:effectLst>
            <a:extLst>
              <a:ext uri="{909E8E84-426E-40DD-AFC4-6F175D3DCCD1}">
                <a14:hiddenFill xmlns:a14="http://schemas.microsoft.com/office/drawing/2010/main">
                  <a:solidFill>
                    <a:schemeClr val="accent1"/>
                  </a:solidFill>
                </a14:hiddenFill>
              </a:ext>
            </a:extLst>
          </p:spPr>
        </p:pic>
      </p:grpSp>
      <p:grpSp>
        <p:nvGrpSpPr>
          <p:cNvPr id="20" name="Group 19"/>
          <p:cNvGrpSpPr/>
          <p:nvPr/>
        </p:nvGrpSpPr>
        <p:grpSpPr>
          <a:xfrm>
            <a:off x="6169397" y="1455670"/>
            <a:ext cx="1583062" cy="1837835"/>
            <a:chOff x="4966483" y="2404530"/>
            <a:chExt cx="1583062" cy="1837835"/>
          </a:xfrm>
        </p:grpSpPr>
        <p:sp>
          <p:nvSpPr>
            <p:cNvPr id="58" name="TextBox 57"/>
            <p:cNvSpPr txBox="1"/>
            <p:nvPr/>
          </p:nvSpPr>
          <p:spPr>
            <a:xfrm>
              <a:off x="4966483" y="3873033"/>
              <a:ext cx="1583062" cy="369332"/>
            </a:xfrm>
            <a:prstGeom prst="rect">
              <a:avLst/>
            </a:prstGeom>
            <a:noFill/>
          </p:spPr>
          <p:txBody>
            <a:bodyPr wrap="none" rtlCol="0">
              <a:spAutoFit/>
            </a:bodyPr>
            <a:lstStyle/>
            <a:p>
              <a:r>
                <a:rPr lang="en-US" smtClean="0"/>
                <a:t>James Mickens</a:t>
              </a:r>
              <a:endParaRPr lang="en-US"/>
            </a:p>
          </p:txBody>
        </p:sp>
        <p:pic>
          <p:nvPicPr>
            <p:cNvPr id="5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6807" y="2404530"/>
              <a:ext cx="1182415" cy="1371600"/>
            </a:xfrm>
            <a:prstGeom prst="rect">
              <a:avLst/>
            </a:prstGeom>
            <a:noFill/>
            <a:ln w="9525">
              <a:solidFill>
                <a:schemeClr val="tx1"/>
              </a:solidFill>
              <a:miter lim="800000"/>
              <a:headEnd/>
              <a:tailEnd/>
            </a:ln>
            <a:effectLst>
              <a:outerShdw blurRad="50800" dist="38100" dir="2700000" algn="tl" rotWithShape="0">
                <a:prstClr val="black">
                  <a:alpha val="43000"/>
                </a:prstClr>
              </a:outerShdw>
            </a:effectLst>
            <a:extLst>
              <a:ext uri="{909E8E84-426E-40DD-AFC4-6F175D3DCCD1}">
                <a14:hiddenFill xmlns:a14="http://schemas.microsoft.com/office/drawing/2010/main">
                  <a:solidFill>
                    <a:schemeClr val="accent1"/>
                  </a:solidFill>
                </a14:hiddenFill>
              </a:ext>
            </a:extLst>
          </p:spPr>
        </p:pic>
      </p:grpSp>
      <p:sp>
        <p:nvSpPr>
          <p:cNvPr id="21" name="TextBox 20"/>
          <p:cNvSpPr txBox="1"/>
          <p:nvPr/>
        </p:nvSpPr>
        <p:spPr>
          <a:xfrm>
            <a:off x="3076192" y="3286677"/>
            <a:ext cx="2978829" cy="523220"/>
          </a:xfrm>
          <a:prstGeom prst="rect">
            <a:avLst/>
          </a:prstGeom>
          <a:noFill/>
        </p:spPr>
        <p:txBody>
          <a:bodyPr wrap="none" rtlCol="0">
            <a:spAutoFit/>
          </a:bodyPr>
          <a:lstStyle/>
          <a:p>
            <a:r>
              <a:rPr lang="en-US" sz="2800" i="1" dirty="0" smtClean="0">
                <a:solidFill>
                  <a:schemeClr val="accent2">
                    <a:lumMod val="75000"/>
                  </a:schemeClr>
                </a:solidFill>
              </a:rPr>
              <a:t>Microsoft Research</a:t>
            </a:r>
            <a:endParaRPr lang="en-US" sz="2800" i="1" dirty="0">
              <a:solidFill>
                <a:schemeClr val="accent2">
                  <a:lumMod val="75000"/>
                </a:schemeClr>
              </a:solidFill>
            </a:endParaRPr>
          </a:p>
        </p:txBody>
      </p:sp>
      <p:sp>
        <p:nvSpPr>
          <p:cNvPr id="61" name="TextBox 60"/>
          <p:cNvSpPr txBox="1"/>
          <p:nvPr/>
        </p:nvSpPr>
        <p:spPr>
          <a:xfrm>
            <a:off x="2520798" y="6156389"/>
            <a:ext cx="4102405" cy="523220"/>
          </a:xfrm>
          <a:prstGeom prst="rect">
            <a:avLst/>
          </a:prstGeom>
          <a:noFill/>
        </p:spPr>
        <p:txBody>
          <a:bodyPr wrap="none" rtlCol="0">
            <a:spAutoFit/>
          </a:bodyPr>
          <a:lstStyle/>
          <a:p>
            <a:r>
              <a:rPr lang="en-US" sz="2800" i="1" dirty="0" smtClean="0">
                <a:solidFill>
                  <a:schemeClr val="accent2">
                    <a:lumMod val="75000"/>
                  </a:schemeClr>
                </a:solidFill>
              </a:rPr>
              <a:t>Carnegie </a:t>
            </a:r>
            <a:r>
              <a:rPr lang="en-US" sz="2800" i="1" smtClean="0">
                <a:solidFill>
                  <a:schemeClr val="accent2">
                    <a:lumMod val="75000"/>
                  </a:schemeClr>
                </a:solidFill>
              </a:rPr>
              <a:t>Mellon University</a:t>
            </a:r>
            <a:endParaRPr lang="en-US" sz="2800" i="1" dirty="0">
              <a:solidFill>
                <a:schemeClr val="accent2">
                  <a:lumMod val="75000"/>
                </a:schemeClr>
              </a:solidFill>
            </a:endParaRPr>
          </a:p>
        </p:txBody>
      </p:sp>
      <p:grpSp>
        <p:nvGrpSpPr>
          <p:cNvPr id="8" name="Group 7"/>
          <p:cNvGrpSpPr/>
          <p:nvPr/>
        </p:nvGrpSpPr>
        <p:grpSpPr>
          <a:xfrm>
            <a:off x="1315741" y="1455670"/>
            <a:ext cx="1715085" cy="1837835"/>
            <a:chOff x="1315741" y="1455670"/>
            <a:chExt cx="1715085" cy="1837835"/>
          </a:xfrm>
        </p:grpSpPr>
        <p:sp>
          <p:nvSpPr>
            <p:cNvPr id="55" name="TextBox 54"/>
            <p:cNvSpPr txBox="1"/>
            <p:nvPr/>
          </p:nvSpPr>
          <p:spPr>
            <a:xfrm>
              <a:off x="1315741" y="2924173"/>
              <a:ext cx="1715085" cy="369332"/>
            </a:xfrm>
            <a:prstGeom prst="rect">
              <a:avLst/>
            </a:prstGeom>
            <a:noFill/>
          </p:spPr>
          <p:txBody>
            <a:bodyPr wrap="none" rtlCol="0">
              <a:spAutoFit/>
            </a:bodyPr>
            <a:lstStyle/>
            <a:p>
              <a:r>
                <a:rPr lang="en-US" smtClean="0"/>
                <a:t>John R. Douceur</a:t>
              </a: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2971" y="1455670"/>
              <a:ext cx="960624" cy="1371600"/>
            </a:xfrm>
            <a:prstGeom prst="rect">
              <a:avLst/>
            </a:prstGeom>
            <a:ln>
              <a:solidFill>
                <a:schemeClr val="tx1"/>
              </a:solidFill>
            </a:ln>
            <a:effectLst>
              <a:outerShdw blurRad="50800" dist="38100" dir="2700000" algn="tl" rotWithShape="0">
                <a:prstClr val="black">
                  <a:alpha val="43000"/>
                </a:prstClr>
              </a:outerShdw>
            </a:effectLst>
          </p:spPr>
        </p:pic>
      </p:grpSp>
    </p:spTree>
    <p:extLst>
      <p:ext uri="{BB962C8B-B14F-4D97-AF65-F5344CB8AC3E}">
        <p14:creationId xmlns:p14="http://schemas.microsoft.com/office/powerpoint/2010/main" val="1898100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rm-music.png"/>
          <p:cNvPicPr>
            <a:picLocks noChangeAspect="1"/>
          </p:cNvPicPr>
          <p:nvPr/>
        </p:nvPicPr>
        <p:blipFill>
          <a:blip r:embed="rId4">
            <a:clrChange>
              <a:clrFrom>
                <a:srgbClr val="FFFFFF"/>
              </a:clrFrom>
              <a:clrTo>
                <a:srgbClr val="FFFFFF">
                  <a:alpha val="0"/>
                </a:srgbClr>
              </a:clrTo>
            </a:clrChange>
          </a:blip>
          <a:stretch>
            <a:fillRect/>
          </a:stretch>
        </p:blipFill>
        <p:spPr>
          <a:xfrm>
            <a:off x="3640466" y="3234280"/>
            <a:ext cx="1560507" cy="2204107"/>
          </a:xfrm>
          <a:prstGeom prst="rect">
            <a:avLst/>
          </a:prstGeom>
        </p:spPr>
      </p:pic>
      <p:sp>
        <p:nvSpPr>
          <p:cNvPr id="2" name="Title 1"/>
          <p:cNvSpPr>
            <a:spLocks noGrp="1"/>
          </p:cNvSpPr>
          <p:nvPr>
            <p:ph type="title"/>
          </p:nvPr>
        </p:nvSpPr>
        <p:spPr>
          <a:xfrm>
            <a:off x="457200" y="122232"/>
            <a:ext cx="8229600" cy="1143000"/>
          </a:xfrm>
        </p:spPr>
        <p:txBody>
          <a:bodyPr/>
          <a:lstStyle/>
          <a:p>
            <a:pPr algn="l"/>
            <a:r>
              <a:rPr lang="en-US" dirty="0" smtClean="0"/>
              <a:t>We </a:t>
            </a:r>
            <a:r>
              <a:rPr lang="en-US" i="1" dirty="0" smtClean="0">
                <a:solidFill>
                  <a:schemeClr val="accent2">
                    <a:lumMod val="75000"/>
                  </a:schemeClr>
                </a:solidFill>
              </a:rPr>
              <a:t>Do Not </a:t>
            </a:r>
            <a:r>
              <a:rPr lang="en-US" dirty="0" smtClean="0"/>
              <a:t>Use the TPM to:</a:t>
            </a:r>
            <a:endParaRPr lang="en-US" dirty="0"/>
          </a:p>
        </p:txBody>
      </p:sp>
      <p:sp>
        <p:nvSpPr>
          <p:cNvPr id="3" name="Content Placeholder 2"/>
          <p:cNvSpPr>
            <a:spLocks noGrp="1"/>
          </p:cNvSpPr>
          <p:nvPr>
            <p:ph idx="1"/>
          </p:nvPr>
        </p:nvSpPr>
        <p:spPr>
          <a:xfrm>
            <a:off x="457200" y="1151449"/>
            <a:ext cx="8534412" cy="3107267"/>
          </a:xfrm>
        </p:spPr>
        <p:txBody>
          <a:bodyPr/>
          <a:lstStyle/>
          <a:p>
            <a:r>
              <a:rPr lang="en-US" dirty="0" smtClean="0"/>
              <a:t>Take over your machine</a:t>
            </a:r>
          </a:p>
          <a:p>
            <a:r>
              <a:rPr lang="en-US" dirty="0" smtClean="0"/>
              <a:t>Force you to run Windows (or Linux)</a:t>
            </a:r>
          </a:p>
          <a:p>
            <a:r>
              <a:rPr lang="en-US" dirty="0" smtClean="0"/>
              <a:t>Enforce Digital-Rights Management (DRM)</a:t>
            </a:r>
          </a:p>
        </p:txBody>
      </p:sp>
      <p:sp>
        <p:nvSpPr>
          <p:cNvPr id="4" name="Slide Number Placeholder 3"/>
          <p:cNvSpPr>
            <a:spLocks noGrp="1"/>
          </p:cNvSpPr>
          <p:nvPr>
            <p:ph type="sldNum" sz="quarter" idx="12"/>
          </p:nvPr>
        </p:nvSpPr>
        <p:spPr/>
        <p:txBody>
          <a:bodyPr/>
          <a:lstStyle/>
          <a:p>
            <a:fld id="{D91179E5-0793-8D42-8464-1C04FA544EFC}" type="slidenum">
              <a:rPr lang="en-US" smtClean="0"/>
              <a:pPr/>
              <a:t>20</a:t>
            </a:fld>
            <a:endParaRPr lang="en-US"/>
          </a:p>
        </p:txBody>
      </p:sp>
      <p:pic>
        <p:nvPicPr>
          <p:cNvPr id="5" name="Picture 4" descr="j0285750"/>
          <p:cNvPicPr>
            <a:picLocks noChangeAspect="1" noChangeArrowheads="1"/>
          </p:cNvPicPr>
          <p:nvPr/>
        </p:nvPicPr>
        <p:blipFill>
          <a:blip r:embed="rId5"/>
          <a:srcRect/>
          <a:stretch>
            <a:fillRect/>
          </a:stretch>
        </p:blipFill>
        <p:spPr bwMode="auto">
          <a:xfrm>
            <a:off x="2827867" y="3871684"/>
            <a:ext cx="3252716" cy="1993601"/>
          </a:xfrm>
          <a:prstGeom prst="rect">
            <a:avLst/>
          </a:prstGeom>
          <a:noFill/>
        </p:spPr>
      </p:pic>
      <p:pic>
        <p:nvPicPr>
          <p:cNvPr id="7" name="Picture 6" descr="scorpion tpm-open claw.png"/>
          <p:cNvPicPr>
            <a:picLocks noChangeAspect="1"/>
          </p:cNvPicPr>
          <p:nvPr/>
        </p:nvPicPr>
        <p:blipFill>
          <a:blip r:embed="rId6"/>
          <a:stretch>
            <a:fillRect/>
          </a:stretch>
        </p:blipFill>
        <p:spPr>
          <a:xfrm>
            <a:off x="4341447" y="4050567"/>
            <a:ext cx="4054003" cy="2738644"/>
          </a:xfrm>
          <a:prstGeom prst="rect">
            <a:avLst/>
          </a:prstGeom>
        </p:spPr>
      </p:pic>
      <p:pic>
        <p:nvPicPr>
          <p:cNvPr id="8" name="Picture 7" descr="scorpion tpm-claw closed.png"/>
          <p:cNvPicPr>
            <a:picLocks noChangeAspect="1"/>
          </p:cNvPicPr>
          <p:nvPr/>
        </p:nvPicPr>
        <p:blipFill>
          <a:blip r:embed="rId7"/>
          <a:stretch>
            <a:fillRect/>
          </a:stretch>
        </p:blipFill>
        <p:spPr>
          <a:xfrm>
            <a:off x="4341447" y="4050566"/>
            <a:ext cx="4054004" cy="2738645"/>
          </a:xfrm>
          <a:prstGeom prst="rect">
            <a:avLst/>
          </a:prstGeom>
        </p:spPr>
      </p:pic>
      <p:pic>
        <p:nvPicPr>
          <p:cNvPr id="12" name="Picture 11"/>
          <p:cNvPicPr>
            <a:picLocks noChangeAspect="1"/>
          </p:cNvPicPr>
          <p:nvPr/>
        </p:nvPicPr>
        <p:blipFill>
          <a:blip r:embed="rId8">
            <a:clrChange>
              <a:clrFrom>
                <a:srgbClr val="FFFEFF"/>
              </a:clrFrom>
              <a:clrTo>
                <a:srgbClr val="FFFEFF">
                  <a:alpha val="0"/>
                </a:srgbClr>
              </a:clrTo>
            </a:clrChange>
          </a:blip>
          <a:stretch>
            <a:fillRect/>
          </a:stretch>
        </p:blipFill>
        <p:spPr>
          <a:xfrm>
            <a:off x="3879106" y="4258716"/>
            <a:ext cx="887627" cy="833282"/>
          </a:xfrm>
          <a:prstGeom prst="rect">
            <a:avLst/>
          </a:prstGeom>
        </p:spPr>
      </p:pic>
      <p:pic>
        <p:nvPicPr>
          <p:cNvPr id="13" name="Picture 12"/>
          <p:cNvPicPr>
            <a:picLocks noChangeAspect="1"/>
          </p:cNvPicPr>
          <p:nvPr/>
        </p:nvPicPr>
        <p:blipFill>
          <a:blip r:embed="rId9"/>
          <a:stretch>
            <a:fillRect/>
          </a:stretch>
        </p:blipFill>
        <p:spPr>
          <a:xfrm>
            <a:off x="4766733" y="3425434"/>
            <a:ext cx="841727" cy="833282"/>
          </a:xfrm>
          <a:prstGeom prst="rect">
            <a:avLst/>
          </a:prstGeom>
        </p:spPr>
      </p:pic>
    </p:spTree>
    <p:custDataLst>
      <p:tags r:id="rId1"/>
    </p:custDataLst>
    <p:extLst>
      <p:ext uri="{BB962C8B-B14F-4D97-AF65-F5344CB8AC3E}">
        <p14:creationId xmlns:p14="http://schemas.microsoft.com/office/powerpoint/2010/main" val="38882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30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3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9" descr="tcg"/>
          <p:cNvPicPr>
            <a:picLocks noChangeAspect="1" noChangeArrowheads="1"/>
          </p:cNvPicPr>
          <p:nvPr/>
        </p:nvPicPr>
        <p:blipFill>
          <a:blip r:embed="rId3">
            <a:clrChange>
              <a:clrFrom>
                <a:srgbClr val="FFFFFF"/>
              </a:clrFrom>
              <a:clrTo>
                <a:srgbClr val="FFFFFF">
                  <a:alpha val="0"/>
                </a:srgbClr>
              </a:clrTo>
            </a:clrChange>
          </a:blip>
          <a:srcRect l="13387" t="16873" r="13441" b="21216"/>
          <a:stretch>
            <a:fillRect/>
          </a:stretch>
        </p:blipFill>
        <p:spPr bwMode="auto">
          <a:xfrm>
            <a:off x="6153564" y="4831685"/>
            <a:ext cx="2668704" cy="1957526"/>
          </a:xfrm>
          <a:prstGeom prst="rect">
            <a:avLst/>
          </a:prstGeom>
          <a:noFill/>
        </p:spPr>
      </p:pic>
      <p:sp>
        <p:nvSpPr>
          <p:cNvPr id="65" name="Can 64"/>
          <p:cNvSpPr/>
          <p:nvPr/>
        </p:nvSpPr>
        <p:spPr>
          <a:xfrm>
            <a:off x="2561640" y="194741"/>
            <a:ext cx="4169360" cy="6594470"/>
          </a:xfrm>
          <a:prstGeom prst="can">
            <a:avLst>
              <a:gd name="adj" fmla="val 13629"/>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91179E5-0793-8D42-8464-1C04FA544EFC}" type="slidenum">
              <a:rPr lang="en-US" smtClean="0"/>
              <a:pPr/>
              <a:t>21</a:t>
            </a:fld>
            <a:endParaRPr lang="en-US"/>
          </a:p>
        </p:txBody>
      </p:sp>
      <p:grpSp>
        <p:nvGrpSpPr>
          <p:cNvPr id="2" name="Group 52"/>
          <p:cNvGrpSpPr/>
          <p:nvPr/>
        </p:nvGrpSpPr>
        <p:grpSpPr>
          <a:xfrm>
            <a:off x="3987178" y="1961756"/>
            <a:ext cx="1318284" cy="793596"/>
            <a:chOff x="698500" y="-101601"/>
            <a:chExt cx="1318284" cy="793596"/>
          </a:xfrm>
        </p:grpSpPr>
        <p:sp>
          <p:nvSpPr>
            <p:cNvPr id="10" name="Folded Corner 9"/>
            <p:cNvSpPr/>
            <p:nvPr/>
          </p:nvSpPr>
          <p:spPr>
            <a:xfrm rot="10800000">
              <a:off x="698500" y="-101601"/>
              <a:ext cx="1318284"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ounded Rectangle 10"/>
            <p:cNvSpPr/>
            <p:nvPr/>
          </p:nvSpPr>
          <p:spPr>
            <a:xfrm>
              <a:off x="870809" y="135176"/>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grpSp>
      <p:grpSp>
        <p:nvGrpSpPr>
          <p:cNvPr id="3" name="Group 14"/>
          <p:cNvGrpSpPr/>
          <p:nvPr/>
        </p:nvGrpSpPr>
        <p:grpSpPr>
          <a:xfrm>
            <a:off x="4212742" y="5526173"/>
            <a:ext cx="867156" cy="1048763"/>
            <a:chOff x="6525767" y="7015624"/>
            <a:chExt cx="1119269" cy="1353676"/>
          </a:xfrm>
        </p:grpSpPr>
        <p:sp>
          <p:nvSpPr>
            <p:cNvPr id="16" name="Folded Corner 15"/>
            <p:cNvSpPr/>
            <p:nvPr/>
          </p:nvSpPr>
          <p:spPr>
            <a:xfrm rot="10800000">
              <a:off x="6525767" y="7015624"/>
              <a:ext cx="1119269" cy="135367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7" name="Picture 209" descr="MCj04112440000[1]"/>
            <p:cNvPicPr>
              <a:picLocks noChangeAspect="1" noChangeArrowheads="1"/>
            </p:cNvPicPr>
            <p:nvPr/>
          </p:nvPicPr>
          <p:blipFill>
            <a:blip r:embed="rId4"/>
            <a:srcRect/>
            <a:stretch>
              <a:fillRect/>
            </a:stretch>
          </p:blipFill>
          <p:spPr bwMode="auto">
            <a:xfrm>
              <a:off x="6606884" y="7238590"/>
              <a:ext cx="957034" cy="907745"/>
            </a:xfrm>
            <a:prstGeom prst="rect">
              <a:avLst/>
            </a:prstGeom>
            <a:noFill/>
          </p:spPr>
        </p:pic>
      </p:grpSp>
      <p:grpSp>
        <p:nvGrpSpPr>
          <p:cNvPr id="5" name="Group 48"/>
          <p:cNvGrpSpPr/>
          <p:nvPr/>
        </p:nvGrpSpPr>
        <p:grpSpPr>
          <a:xfrm>
            <a:off x="3875855" y="846083"/>
            <a:ext cx="1540930" cy="990616"/>
            <a:chOff x="7266918" y="3398012"/>
            <a:chExt cx="1540930" cy="990616"/>
          </a:xfrm>
        </p:grpSpPr>
        <p:sp>
          <p:nvSpPr>
            <p:cNvPr id="27" name="Folded Corner 26"/>
            <p:cNvSpPr/>
            <p:nvPr/>
          </p:nvSpPr>
          <p:spPr>
            <a:xfrm rot="10800000">
              <a:off x="7399408" y="3445367"/>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TextBox 27"/>
            <p:cNvSpPr txBox="1"/>
            <p:nvPr/>
          </p:nvSpPr>
          <p:spPr>
            <a:xfrm>
              <a:off x="7266918" y="3398012"/>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29" name="TextBox 28"/>
            <p:cNvSpPr txBox="1"/>
            <p:nvPr/>
          </p:nvSpPr>
          <p:spPr>
            <a:xfrm>
              <a:off x="7266918" y="3758626"/>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grpSp>
        <p:nvGrpSpPr>
          <p:cNvPr id="6" name="Group 44"/>
          <p:cNvGrpSpPr/>
          <p:nvPr/>
        </p:nvGrpSpPr>
        <p:grpSpPr>
          <a:xfrm>
            <a:off x="4244154" y="2880409"/>
            <a:ext cx="804333" cy="943261"/>
            <a:chOff x="7626748" y="3812893"/>
            <a:chExt cx="804333" cy="943261"/>
          </a:xfrm>
        </p:grpSpPr>
        <p:sp>
          <p:nvSpPr>
            <p:cNvPr id="33" name="Folded Corner 32"/>
            <p:cNvSpPr/>
            <p:nvPr/>
          </p:nvSpPr>
          <p:spPr>
            <a:xfrm rot="10800000">
              <a:off x="7626748" y="3812893"/>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 name="Rounded Rectangle 33"/>
            <p:cNvSpPr/>
            <p:nvPr/>
          </p:nvSpPr>
          <p:spPr>
            <a:xfrm>
              <a:off x="7684756" y="3986074"/>
              <a:ext cx="688318" cy="596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S</a:t>
              </a:r>
            </a:p>
          </p:txBody>
        </p:sp>
      </p:grpSp>
      <p:grpSp>
        <p:nvGrpSpPr>
          <p:cNvPr id="7" name="Group 39"/>
          <p:cNvGrpSpPr/>
          <p:nvPr/>
        </p:nvGrpSpPr>
        <p:grpSpPr>
          <a:xfrm>
            <a:off x="3900939" y="3948727"/>
            <a:ext cx="1490762" cy="667895"/>
            <a:chOff x="32148" y="5540126"/>
            <a:chExt cx="1490762" cy="725141"/>
          </a:xfrm>
        </p:grpSpPr>
        <p:sp>
          <p:nvSpPr>
            <p:cNvPr id="41" name="Folded Corner 40"/>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TextBox 41"/>
            <p:cNvSpPr txBox="1"/>
            <p:nvPr/>
          </p:nvSpPr>
          <p:spPr>
            <a:xfrm>
              <a:off x="37786" y="5540126"/>
              <a:ext cx="1479487" cy="651605"/>
            </a:xfrm>
            <a:prstGeom prst="rect">
              <a:avLst/>
            </a:prstGeom>
            <a:noFill/>
          </p:spPr>
          <p:txBody>
            <a:bodyPr wrap="square" rtlCol="0">
              <a:spAutoFit/>
            </a:bodyPr>
            <a:lstStyle/>
            <a:p>
              <a:pPr algn="ctr"/>
              <a:r>
                <a:rPr lang="en-US" sz="3300" b="1" dirty="0" smtClean="0"/>
                <a:t>Inputs</a:t>
              </a:r>
              <a:endParaRPr lang="en-US" sz="3300" b="1" dirty="0"/>
            </a:p>
          </p:txBody>
        </p:sp>
      </p:grpSp>
      <p:grpSp>
        <p:nvGrpSpPr>
          <p:cNvPr id="8" name="Group 58"/>
          <p:cNvGrpSpPr/>
          <p:nvPr/>
        </p:nvGrpSpPr>
        <p:grpSpPr>
          <a:xfrm>
            <a:off x="3830459" y="4741679"/>
            <a:ext cx="1631723" cy="659438"/>
            <a:chOff x="-46714" y="5549309"/>
            <a:chExt cx="1631723" cy="715958"/>
          </a:xfrm>
        </p:grpSpPr>
        <p:sp>
          <p:nvSpPr>
            <p:cNvPr id="60" name="Folded Corner 59"/>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TextBox 60"/>
            <p:cNvSpPr txBox="1"/>
            <p:nvPr/>
          </p:nvSpPr>
          <p:spPr>
            <a:xfrm>
              <a:off x="-46714" y="5549309"/>
              <a:ext cx="1631723" cy="651604"/>
            </a:xfrm>
            <a:prstGeom prst="rect">
              <a:avLst/>
            </a:prstGeom>
            <a:noFill/>
          </p:spPr>
          <p:txBody>
            <a:bodyPr wrap="square" rtlCol="0">
              <a:spAutoFit/>
            </a:bodyPr>
            <a:lstStyle/>
            <a:p>
              <a:pPr algn="ctr"/>
              <a:r>
                <a:rPr lang="en-US" sz="3300" b="1" dirty="0" smtClean="0"/>
                <a:t>Outputs</a:t>
              </a:r>
              <a:endParaRPr lang="en-US" sz="3300" b="1" dirty="0"/>
            </a:p>
          </p:txBody>
        </p:sp>
      </p:grpSp>
      <p:sp>
        <p:nvSpPr>
          <p:cNvPr id="49" name="Can 48"/>
          <p:cNvSpPr/>
          <p:nvPr/>
        </p:nvSpPr>
        <p:spPr>
          <a:xfrm>
            <a:off x="2561640" y="194741"/>
            <a:ext cx="4169360" cy="6594470"/>
          </a:xfrm>
          <a:prstGeom prst="can">
            <a:avLst>
              <a:gd name="adj" fmla="val 1362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50"/>
          <p:cNvSpPr/>
          <p:nvPr/>
        </p:nvSpPr>
        <p:spPr>
          <a:xfrm>
            <a:off x="7501469" y="4106333"/>
            <a:ext cx="1032406" cy="172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1" presetClass="exit" presetSubtype="0" fill="hold" nodeType="after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1" presetClass="exit" presetSubtype="0" fill="hold"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1" presetClass="exit" presetSubtype="0" fill="hold" nodeType="after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1" presetClass="exit" presetSubtype="0" fill="hold" grpId="0" nodeType="afterEffect">
                                  <p:stCondLst>
                                    <p:cond delay="0"/>
                                  </p:stCondLst>
                                  <p:childTnLst>
                                    <p:set>
                                      <p:cBhvr>
                                        <p:cTn id="28" dur="1" fill="hold">
                                          <p:stCondLst>
                                            <p:cond delay="0"/>
                                          </p:stCondLst>
                                        </p:cTn>
                                        <p:tgtEl>
                                          <p:spTgt spid="65"/>
                                        </p:tgtEl>
                                        <p:attrNameLst>
                                          <p:attrName>style.visibility</p:attrName>
                                        </p:attrNameLst>
                                      </p:cBhvr>
                                      <p:to>
                                        <p:strVal val="hidden"/>
                                      </p:to>
                                    </p:set>
                                  </p:childTnLst>
                                </p:cTn>
                              </p:par>
                            </p:childTnLst>
                          </p:cTn>
                        </p:par>
                        <p:par>
                          <p:cTn id="29" fill="hold">
                            <p:stCondLst>
                              <p:cond delay="500"/>
                            </p:stCondLst>
                            <p:childTnLst>
                              <p:par>
                                <p:cTn id="30" presetID="0" presetClass="path" presetSubtype="0" accel="50000" decel="50000" fill="hold" grpId="1" nodeType="afterEffect">
                                  <p:stCondLst>
                                    <p:cond delay="0"/>
                                  </p:stCondLst>
                                  <p:childTnLst>
                                    <p:animMotion origin="layout" path="M 2.77778E-7 7.40741E-7 L 0.36944 0.21366 " pathEditMode="relative" rAng="0" ptsTypes="AA">
                                      <p:cBhvr>
                                        <p:cTn id="31" dur="1000" fill="hold"/>
                                        <p:tgtEl>
                                          <p:spTgt spid="49"/>
                                        </p:tgtEl>
                                        <p:attrNameLst>
                                          <p:attrName>ppt_x</p:attrName>
                                          <p:attrName>ppt_y</p:attrName>
                                        </p:attrNameLst>
                                      </p:cBhvr>
                                      <p:rCtr x="18500" y="10700"/>
                                    </p:animMotion>
                                  </p:childTnLst>
                                </p:cTn>
                              </p:par>
                              <p:par>
                                <p:cTn id="32" presetID="6" presetClass="emph" presetSubtype="0" accel="50000" decel="50000" fill="hold" grpId="2" nodeType="withEffect">
                                  <p:stCondLst>
                                    <p:cond delay="0"/>
                                  </p:stCondLst>
                                  <p:childTnLst>
                                    <p:animScale>
                                      <p:cBhvr>
                                        <p:cTn id="33" dur="1000" fill="hold"/>
                                        <p:tgtEl>
                                          <p:spTgt spid="49"/>
                                        </p:tgtEl>
                                      </p:cBhvr>
                                      <p:by x="25000" y="25000"/>
                                    </p:animScale>
                                  </p:childTnLst>
                                </p:cTn>
                              </p:par>
                            </p:childTnLst>
                          </p:cTn>
                        </p:par>
                        <p:par>
                          <p:cTn id="34" fill="hold">
                            <p:stCondLst>
                              <p:cond delay="1500"/>
                            </p:stCondLst>
                            <p:childTnLst>
                              <p:par>
                                <p:cTn id="35" presetID="1" presetClass="exit" presetSubtype="0" fill="hold" grpId="3" nodeType="after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9" grpId="0" animBg="1"/>
      <p:bldP spid="49" grpId="1" animBg="1"/>
      <p:bldP spid="49" grpId="2" animBg="1"/>
      <p:bldP spid="49" grpId="3"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457200" y="79897"/>
            <a:ext cx="8229600" cy="1143000"/>
          </a:xfrm>
        </p:spPr>
        <p:txBody>
          <a:bodyPr/>
          <a:lstStyle/>
          <a:p>
            <a:r>
              <a:rPr lang="en-US" dirty="0" smtClean="0"/>
              <a:t>Attestation</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22</a:t>
            </a:fld>
            <a:endParaRPr lang="en-US"/>
          </a:p>
        </p:txBody>
      </p:sp>
      <p:pic>
        <p:nvPicPr>
          <p:cNvPr id="7" name="Picture 39" descr="tcg"/>
          <p:cNvPicPr>
            <a:picLocks noChangeAspect="1" noChangeArrowheads="1"/>
          </p:cNvPicPr>
          <p:nvPr/>
        </p:nvPicPr>
        <p:blipFill>
          <a:blip r:embed="rId4">
            <a:clrChange>
              <a:clrFrom>
                <a:srgbClr val="FFFFFF"/>
              </a:clrFrom>
              <a:clrTo>
                <a:srgbClr val="FFFFFF">
                  <a:alpha val="0"/>
                </a:srgbClr>
              </a:clrTo>
            </a:clrChange>
          </a:blip>
          <a:srcRect l="13387" t="16873" r="13441" b="21216"/>
          <a:stretch>
            <a:fillRect/>
          </a:stretch>
        </p:blipFill>
        <p:spPr bwMode="auto">
          <a:xfrm>
            <a:off x="6153564" y="4831685"/>
            <a:ext cx="2668704" cy="1957526"/>
          </a:xfrm>
          <a:prstGeom prst="rect">
            <a:avLst/>
          </a:prstGeom>
          <a:noFill/>
        </p:spPr>
      </p:pic>
      <p:pic>
        <p:nvPicPr>
          <p:cNvPr id="10" name="Picture 9" descr="j0285750"/>
          <p:cNvPicPr>
            <a:picLocks noChangeAspect="1" noChangeArrowheads="1"/>
          </p:cNvPicPr>
          <p:nvPr/>
        </p:nvPicPr>
        <p:blipFill>
          <a:blip r:embed="rId5"/>
          <a:srcRect/>
          <a:stretch>
            <a:fillRect/>
          </a:stretch>
        </p:blipFill>
        <p:spPr bwMode="auto">
          <a:xfrm>
            <a:off x="5849222" y="1528900"/>
            <a:ext cx="3447177" cy="2112787"/>
          </a:xfrm>
          <a:prstGeom prst="rect">
            <a:avLst/>
          </a:prstGeom>
          <a:noFill/>
        </p:spPr>
      </p:pic>
      <p:grpSp>
        <p:nvGrpSpPr>
          <p:cNvPr id="12" name="Group 11"/>
          <p:cNvGrpSpPr/>
          <p:nvPr/>
        </p:nvGrpSpPr>
        <p:grpSpPr>
          <a:xfrm>
            <a:off x="2831074" y="1455113"/>
            <a:ext cx="2567454" cy="584776"/>
            <a:chOff x="2537948" y="2031422"/>
            <a:chExt cx="2567454" cy="584776"/>
          </a:xfrm>
        </p:grpSpPr>
        <p:cxnSp>
          <p:nvCxnSpPr>
            <p:cNvPr id="13" name="Straight Arrow Connector 12"/>
            <p:cNvCxnSpPr/>
            <p:nvPr/>
          </p:nvCxnSpPr>
          <p:spPr>
            <a:xfrm>
              <a:off x="2537948" y="2614610"/>
              <a:ext cx="2567454"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39531" y="2031422"/>
              <a:ext cx="1796537" cy="584776"/>
            </a:xfrm>
            <a:prstGeom prst="rect">
              <a:avLst/>
            </a:prstGeom>
            <a:noFill/>
          </p:spPr>
          <p:txBody>
            <a:bodyPr wrap="square" rtlCol="0">
              <a:spAutoFit/>
            </a:bodyPr>
            <a:lstStyle/>
            <a:p>
              <a:pPr algn="ctr"/>
              <a:r>
                <a:rPr lang="en-US" sz="3200" dirty="0" smtClean="0"/>
                <a:t>random #</a:t>
              </a:r>
              <a:endParaRPr lang="en-US" sz="3200" dirty="0"/>
            </a:p>
          </p:txBody>
        </p:sp>
      </p:grpSp>
      <p:grpSp>
        <p:nvGrpSpPr>
          <p:cNvPr id="32" name="Group 31"/>
          <p:cNvGrpSpPr/>
          <p:nvPr/>
        </p:nvGrpSpPr>
        <p:grpSpPr>
          <a:xfrm>
            <a:off x="2831074" y="2199174"/>
            <a:ext cx="2567454" cy="1446550"/>
            <a:chOff x="2831074" y="2199174"/>
            <a:chExt cx="2567454" cy="1446550"/>
          </a:xfrm>
        </p:grpSpPr>
        <p:grpSp>
          <p:nvGrpSpPr>
            <p:cNvPr id="15" name="Group 14"/>
            <p:cNvGrpSpPr/>
            <p:nvPr/>
          </p:nvGrpSpPr>
          <p:grpSpPr>
            <a:xfrm>
              <a:off x="3091658" y="2199174"/>
              <a:ext cx="2013215" cy="1446550"/>
              <a:chOff x="2808552" y="5164682"/>
              <a:chExt cx="2013215" cy="1446550"/>
            </a:xfrm>
          </p:grpSpPr>
          <p:pic>
            <p:nvPicPr>
              <p:cNvPr id="16" name="Picture 79" descr="MCSG00099_0000[1]"/>
              <p:cNvPicPr>
                <a:picLocks noChangeAspect="1" noChangeArrowheads="1"/>
              </p:cNvPicPr>
              <p:nvPr/>
            </p:nvPicPr>
            <p:blipFill>
              <a:blip r:embed="rId6">
                <a:grayscl/>
              </a:blip>
              <a:srcRect/>
              <a:stretch>
                <a:fillRect/>
              </a:stretch>
            </p:blipFill>
            <p:spPr bwMode="auto">
              <a:xfrm>
                <a:off x="2808552" y="5393104"/>
                <a:ext cx="2013215" cy="1084058"/>
              </a:xfrm>
              <a:prstGeom prst="rect">
                <a:avLst/>
              </a:prstGeom>
              <a:noFill/>
            </p:spPr>
          </p:pic>
          <p:pic>
            <p:nvPicPr>
              <p:cNvPr id="17" name="Picture 39" descr="tcg"/>
              <p:cNvPicPr>
                <a:picLocks noChangeAspect="1" noChangeArrowheads="1"/>
              </p:cNvPicPr>
              <p:nvPr/>
            </p:nvPicPr>
            <p:blipFill>
              <a:blip r:embed="rId4">
                <a:clrChange>
                  <a:clrFrom>
                    <a:srgbClr val="FFFFFF"/>
                  </a:clrFrom>
                  <a:clrTo>
                    <a:srgbClr val="FFFFFF">
                      <a:alpha val="0"/>
                    </a:srgbClr>
                  </a:clrTo>
                </a:clrChange>
              </a:blip>
              <a:srcRect l="13387" t="16873" r="13441" b="21216"/>
              <a:stretch>
                <a:fillRect/>
              </a:stretch>
            </p:blipFill>
            <p:spPr bwMode="auto">
              <a:xfrm>
                <a:off x="3221565" y="5462223"/>
                <a:ext cx="1253596" cy="919528"/>
              </a:xfrm>
              <a:prstGeom prst="rect">
                <a:avLst/>
              </a:prstGeom>
              <a:noFill/>
            </p:spPr>
          </p:pic>
          <p:sp>
            <p:nvSpPr>
              <p:cNvPr id="18" name="TextBox 17"/>
              <p:cNvSpPr txBox="1"/>
              <p:nvPr/>
            </p:nvSpPr>
            <p:spPr>
              <a:xfrm>
                <a:off x="3352797" y="5164682"/>
                <a:ext cx="1037694" cy="1446550"/>
              </a:xfrm>
              <a:prstGeom prst="rect">
                <a:avLst/>
              </a:prstGeom>
              <a:noFill/>
            </p:spPr>
            <p:txBody>
              <a:bodyPr wrap="square" rtlCol="0">
                <a:spAutoFit/>
              </a:bodyPr>
              <a:lstStyle/>
              <a:p>
                <a:r>
                  <a:rPr lang="en-US" sz="8800" dirty="0" smtClean="0">
                    <a:solidFill>
                      <a:schemeClr val="accent3">
                        <a:lumMod val="50000"/>
                      </a:schemeClr>
                    </a:solidFill>
                    <a:latin typeface="Zapf Dingbats"/>
                    <a:ea typeface="Zapf Dingbats"/>
                    <a:cs typeface="Zapf Dingbats"/>
                  </a:rPr>
                  <a:t>✓</a:t>
                </a:r>
                <a:endParaRPr lang="en-US" sz="8800" dirty="0">
                  <a:solidFill>
                    <a:schemeClr val="accent3">
                      <a:lumMod val="50000"/>
                    </a:schemeClr>
                  </a:solidFill>
                </a:endParaRPr>
              </a:p>
            </p:txBody>
          </p:sp>
        </p:grpSp>
        <p:cxnSp>
          <p:nvCxnSpPr>
            <p:cNvPr id="19" name="Straight Arrow Connector 18"/>
            <p:cNvCxnSpPr/>
            <p:nvPr/>
          </p:nvCxnSpPr>
          <p:spPr>
            <a:xfrm flipH="1">
              <a:off x="2831074" y="3640099"/>
              <a:ext cx="2567454"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Can 19"/>
          <p:cNvSpPr/>
          <p:nvPr/>
        </p:nvSpPr>
        <p:spPr>
          <a:xfrm>
            <a:off x="7501469" y="4106333"/>
            <a:ext cx="1032406" cy="172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81328" y="1455116"/>
            <a:ext cx="2091801" cy="584776"/>
          </a:xfrm>
          <a:prstGeom prst="rect">
            <a:avLst/>
          </a:prstGeom>
          <a:noFill/>
        </p:spPr>
        <p:txBody>
          <a:bodyPr wrap="square" rtlCol="0">
            <a:spAutoFit/>
          </a:bodyPr>
          <a:lstStyle/>
          <a:p>
            <a:pPr algn="ctr"/>
            <a:r>
              <a:rPr lang="en-US" sz="3200" dirty="0" smtClean="0"/>
              <a:t>random #</a:t>
            </a:r>
            <a:endParaRPr lang="en-US" sz="3200" dirty="0"/>
          </a:p>
        </p:txBody>
      </p:sp>
      <p:sp>
        <p:nvSpPr>
          <p:cNvPr id="22" name="TextBox 21"/>
          <p:cNvSpPr txBox="1"/>
          <p:nvPr/>
        </p:nvSpPr>
        <p:spPr>
          <a:xfrm>
            <a:off x="6981921" y="4371982"/>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John</a:t>
            </a:r>
            <a:endParaRPr lang="en-US" sz="2400" dirty="0">
              <a:solidFill>
                <a:srgbClr val="FFFFFF"/>
              </a:solidFill>
              <a:latin typeface="Script MT Bold" pitchFamily="66" charset="0"/>
            </a:endParaRPr>
          </a:p>
        </p:txBody>
      </p:sp>
      <p:sp>
        <p:nvSpPr>
          <p:cNvPr id="23" name="TextBox 22"/>
          <p:cNvSpPr txBox="1"/>
          <p:nvPr/>
        </p:nvSpPr>
        <p:spPr>
          <a:xfrm>
            <a:off x="6981921" y="4738548"/>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Hancock</a:t>
            </a:r>
            <a:endParaRPr lang="en-US" sz="3200" dirty="0">
              <a:solidFill>
                <a:srgbClr val="FFFFFF"/>
              </a:solidFill>
              <a:latin typeface="Script MT Bold" pitchFamily="66" charset="0"/>
            </a:endParaRPr>
          </a:p>
        </p:txBody>
      </p:sp>
      <p:cxnSp>
        <p:nvCxnSpPr>
          <p:cNvPr id="24" name="Straight Arrow Connector 23"/>
          <p:cNvCxnSpPr/>
          <p:nvPr/>
        </p:nvCxnSpPr>
        <p:spPr>
          <a:xfrm flipH="1">
            <a:off x="2831074" y="5604933"/>
            <a:ext cx="2567454"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5415575" y="4696886"/>
            <a:ext cx="2085894" cy="1727200"/>
            <a:chOff x="2600152" y="4371982"/>
            <a:chExt cx="2085894" cy="1727200"/>
          </a:xfrm>
        </p:grpSpPr>
        <p:sp>
          <p:nvSpPr>
            <p:cNvPr id="25" name="Can 24"/>
            <p:cNvSpPr/>
            <p:nvPr/>
          </p:nvSpPr>
          <p:spPr>
            <a:xfrm>
              <a:off x="3119700" y="4371982"/>
              <a:ext cx="1032406" cy="1727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600152" y="4637631"/>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John</a:t>
              </a:r>
              <a:endParaRPr lang="en-US" sz="2400" dirty="0">
                <a:solidFill>
                  <a:srgbClr val="FFFFFF"/>
                </a:solidFill>
                <a:latin typeface="Script MT Bold" pitchFamily="66" charset="0"/>
              </a:endParaRPr>
            </a:p>
          </p:txBody>
        </p:sp>
        <p:sp>
          <p:nvSpPr>
            <p:cNvPr id="27" name="TextBox 26"/>
            <p:cNvSpPr txBox="1"/>
            <p:nvPr/>
          </p:nvSpPr>
          <p:spPr>
            <a:xfrm>
              <a:off x="2600152" y="5004197"/>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Hancock</a:t>
              </a:r>
              <a:endParaRPr lang="en-US" sz="3200" dirty="0">
                <a:solidFill>
                  <a:srgbClr val="FFFFFF"/>
                </a:solidFill>
                <a:latin typeface="Script MT Bold" pitchFamily="66" charset="0"/>
              </a:endParaRPr>
            </a:p>
          </p:txBody>
        </p:sp>
      </p:grpSp>
      <p:sp>
        <p:nvSpPr>
          <p:cNvPr id="28" name="Rectangular Callout 27"/>
          <p:cNvSpPr/>
          <p:nvPr/>
        </p:nvSpPr>
        <p:spPr>
          <a:xfrm>
            <a:off x="6451072" y="587578"/>
            <a:ext cx="2082803" cy="1109134"/>
          </a:xfrm>
          <a:prstGeom prst="wedgeRectCallout">
            <a:avLst>
              <a:gd name="adj1" fmla="val -118393"/>
              <a:gd name="adj2" fmla="val 49523"/>
            </a:avLst>
          </a:prstGeom>
          <a:solidFill>
            <a:schemeClr val="bg1"/>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Guarantees freshness</a:t>
            </a:r>
            <a:endParaRPr lang="en-US" sz="2800" dirty="0">
              <a:solidFill>
                <a:schemeClr val="tx1"/>
              </a:solidFill>
            </a:endParaRPr>
          </a:p>
        </p:txBody>
      </p:sp>
      <p:sp>
        <p:nvSpPr>
          <p:cNvPr id="29" name="Rectangular Callout 28"/>
          <p:cNvSpPr/>
          <p:nvPr/>
        </p:nvSpPr>
        <p:spPr>
          <a:xfrm>
            <a:off x="6451072" y="2733879"/>
            <a:ext cx="2082803" cy="1109134"/>
          </a:xfrm>
          <a:prstGeom prst="wedgeRectCallout">
            <a:avLst>
              <a:gd name="adj1" fmla="val -119206"/>
              <a:gd name="adj2" fmla="val -19943"/>
            </a:avLst>
          </a:prstGeom>
          <a:solidFill>
            <a:schemeClr val="bg1"/>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Guarantees real TPM</a:t>
            </a:r>
            <a:endParaRPr lang="en-US" sz="2800" dirty="0">
              <a:solidFill>
                <a:schemeClr val="tx1"/>
              </a:solidFill>
            </a:endParaRPr>
          </a:p>
        </p:txBody>
      </p:sp>
      <p:sp>
        <p:nvSpPr>
          <p:cNvPr id="30" name="Rectangular Callout 29"/>
          <p:cNvSpPr/>
          <p:nvPr/>
        </p:nvSpPr>
        <p:spPr>
          <a:xfrm>
            <a:off x="6153564" y="4696886"/>
            <a:ext cx="2524769" cy="1109134"/>
          </a:xfrm>
          <a:prstGeom prst="wedgeRectCallout">
            <a:avLst>
              <a:gd name="adj1" fmla="val -95731"/>
              <a:gd name="adj2" fmla="val -21470"/>
            </a:avLst>
          </a:prstGeom>
          <a:solidFill>
            <a:schemeClr val="bg1"/>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Guarantees actual TPM logs</a:t>
            </a:r>
            <a:endParaRPr lang="en-US" sz="2800" dirty="0">
              <a:solidFill>
                <a:schemeClr val="tx1"/>
              </a:solidFill>
            </a:endParaRPr>
          </a:p>
        </p:txBody>
      </p:sp>
      <p:sp>
        <p:nvSpPr>
          <p:cNvPr id="38" name="Rectangle 37"/>
          <p:cNvSpPr/>
          <p:nvPr/>
        </p:nvSpPr>
        <p:spPr>
          <a:xfrm>
            <a:off x="0" y="-165100"/>
            <a:ext cx="9334500" cy="7023100"/>
          </a:xfrm>
          <a:prstGeom prst="rect">
            <a:avLst/>
          </a:prstGeom>
          <a:solidFill>
            <a:schemeClr val="tx1">
              <a:lumMod val="50000"/>
              <a:lumOff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lice-happy.png"/>
          <p:cNvPicPr>
            <a:picLocks noChangeAspect="1"/>
          </p:cNvPicPr>
          <p:nvPr/>
        </p:nvPicPr>
        <p:blipFill>
          <a:blip r:embed="rId7"/>
          <a:stretch>
            <a:fillRect/>
          </a:stretch>
        </p:blipFill>
        <p:spPr>
          <a:xfrm>
            <a:off x="-406400" y="1142145"/>
            <a:ext cx="2514600" cy="2514600"/>
          </a:xfrm>
          <a:prstGeom prst="rect">
            <a:avLst/>
          </a:prstGeom>
        </p:spPr>
      </p:pic>
      <p:pic>
        <p:nvPicPr>
          <p:cNvPr id="9" name="Picture 8" descr="MCj03968400000[1]"/>
          <p:cNvPicPr>
            <a:picLocks noChangeAspect="1" noChangeArrowheads="1"/>
          </p:cNvPicPr>
          <p:nvPr/>
        </p:nvPicPr>
        <p:blipFill>
          <a:blip r:embed="rId8"/>
          <a:srcRect/>
          <a:stretch>
            <a:fillRect/>
          </a:stretch>
        </p:blipFill>
        <p:spPr bwMode="auto">
          <a:xfrm rot="1638529">
            <a:off x="1440429" y="2266567"/>
            <a:ext cx="1013808" cy="1423195"/>
          </a:xfrm>
          <a:prstGeom prst="rect">
            <a:avLst/>
          </a:prstGeom>
          <a:noFill/>
        </p:spPr>
      </p:pic>
      <p:grpSp>
        <p:nvGrpSpPr>
          <p:cNvPr id="36" name="Group 35"/>
          <p:cNvGrpSpPr/>
          <p:nvPr/>
        </p:nvGrpSpPr>
        <p:grpSpPr>
          <a:xfrm>
            <a:off x="2310879" y="1185338"/>
            <a:ext cx="3417852" cy="2379130"/>
            <a:chOff x="2014545" y="220138"/>
            <a:chExt cx="3417852" cy="2379130"/>
          </a:xfrm>
        </p:grpSpPr>
        <p:sp>
          <p:nvSpPr>
            <p:cNvPr id="33" name="Cloud Callout 32"/>
            <p:cNvSpPr/>
            <p:nvPr/>
          </p:nvSpPr>
          <p:spPr>
            <a:xfrm>
              <a:off x="2014545" y="220138"/>
              <a:ext cx="3417852" cy="2379130"/>
            </a:xfrm>
            <a:prstGeom prst="cloudCallout">
              <a:avLst>
                <a:gd name="adj1" fmla="val -74398"/>
                <a:gd name="adj2" fmla="val -22068"/>
              </a:avLst>
            </a:prstGeom>
            <a:solidFill>
              <a:srgbClr val="FFFFFF"/>
            </a:solidFill>
            <a:ln w="6350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a:off x="3220116" y="1178145"/>
              <a:ext cx="971235" cy="105406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TextBox 34"/>
            <p:cNvSpPr txBox="1"/>
            <p:nvPr/>
          </p:nvSpPr>
          <p:spPr>
            <a:xfrm>
              <a:off x="2531530" y="541871"/>
              <a:ext cx="2497140" cy="584776"/>
            </a:xfrm>
            <a:prstGeom prst="rect">
              <a:avLst/>
            </a:prstGeom>
            <a:noFill/>
          </p:spPr>
          <p:txBody>
            <a:bodyPr wrap="square" rtlCol="0">
              <a:spAutoFit/>
            </a:bodyPr>
            <a:lstStyle/>
            <a:p>
              <a:pPr algn="ctr"/>
              <a:r>
                <a:rPr lang="en-US" sz="3200" dirty="0" smtClean="0"/>
                <a:t>Trustworthy!</a:t>
              </a:r>
              <a:endParaRPr lang="en-US" sz="3200"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0" presetClass="path" presetSubtype="0" accel="50000" decel="50000" fill="hold" grpId="1" nodeType="withEffect">
                                  <p:stCondLst>
                                    <p:cond delay="0"/>
                                  </p:stCondLst>
                                  <p:childTnLst>
                                    <p:animMotion origin="layout" path="M 0 -1.85185E-6 C 0.14306 0.01829 0.28628 0.03658 0.35747 0.0963 C 0.42865 0.15602 0.41788 0.31227 0.42691 0.3581 " pathEditMode="relative" ptsTypes="aaA">
                                      <p:cBhvr>
                                        <p:cTn id="17" dur="2000" fill="hold"/>
                                        <p:tgtEl>
                                          <p:spTgt spid="21"/>
                                        </p:tgtEl>
                                        <p:attrNameLst>
                                          <p:attrName>ppt_x</p:attrName>
                                          <p:attrName>ppt_y</p:attrName>
                                        </p:attrNameLst>
                                      </p:cBhvr>
                                    </p:animMotion>
                                  </p:childTnLst>
                                </p:cTn>
                              </p:par>
                            </p:childTnLst>
                          </p:cTn>
                        </p:par>
                        <p:par>
                          <p:cTn id="18" fill="hold">
                            <p:stCondLst>
                              <p:cond delay="2000"/>
                            </p:stCondLst>
                            <p:childTnLst>
                              <p:par>
                                <p:cTn id="19" presetID="1" presetClass="exit" presetSubtype="0" fill="hold" grpId="2" nodeType="after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0" presetClass="path" presetSubtype="0" accel="50000" decel="50000" fill="hold" nodeType="withEffect">
                                  <p:stCondLst>
                                    <p:cond delay="0"/>
                                  </p:stCondLst>
                                  <p:childTnLst>
                                    <p:animMotion origin="layout" path="M 0.17257 -0.08009 L -0.24236 -0.10463 " pathEditMode="relative" rAng="0" ptsTypes="AA">
                                      <p:cBhvr>
                                        <p:cTn id="40" dur="1000" fill="hold"/>
                                        <p:tgtEl>
                                          <p:spTgt spid="31"/>
                                        </p:tgtEl>
                                        <p:attrNameLst>
                                          <p:attrName>ppt_x</p:attrName>
                                          <p:attrName>ppt_y</p:attrName>
                                        </p:attrNameLst>
                                      </p:cBhvr>
                                      <p:rCtr x="-20700" y="-1200"/>
                                    </p:animMotion>
                                  </p:childTnLst>
                                </p:cTn>
                              </p:par>
                              <p:par>
                                <p:cTn id="41" presetID="22" presetClass="entr" presetSubtype="2"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2" grpId="0"/>
      <p:bldP spid="23" grpId="0"/>
      <p:bldP spid="28" grpId="0" animBg="1"/>
      <p:bldP spid="29" grpId="0" animBg="1"/>
      <p:bldP spid="30"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7" y="-152406"/>
            <a:ext cx="9000067" cy="1143000"/>
          </a:xfrm>
        </p:spPr>
        <p:txBody>
          <a:bodyPr>
            <a:normAutofit/>
          </a:bodyPr>
          <a:lstStyle/>
          <a:p>
            <a:r>
              <a:rPr lang="en-US" sz="3600" dirty="0" smtClean="0"/>
              <a:t>Comparison With “Traditional” Attestation</a:t>
            </a:r>
            <a:endParaRPr lang="en-US" sz="3600"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23</a:t>
            </a:fld>
            <a:endParaRPr lang="en-US" dirty="0"/>
          </a:p>
        </p:txBody>
      </p:sp>
      <p:grpSp>
        <p:nvGrpSpPr>
          <p:cNvPr id="3" name="Group 44"/>
          <p:cNvGrpSpPr/>
          <p:nvPr/>
        </p:nvGrpSpPr>
        <p:grpSpPr>
          <a:xfrm>
            <a:off x="5168372" y="1024467"/>
            <a:ext cx="3644427" cy="5731939"/>
            <a:chOff x="5168372" y="1024467"/>
            <a:chExt cx="3644427" cy="5731939"/>
          </a:xfrm>
        </p:grpSpPr>
        <p:sp>
          <p:nvSpPr>
            <p:cNvPr id="5" name="Can 4"/>
            <p:cNvSpPr/>
            <p:nvPr/>
          </p:nvSpPr>
          <p:spPr>
            <a:xfrm>
              <a:off x="5168372" y="1608667"/>
              <a:ext cx="3644427" cy="5147739"/>
            </a:xfrm>
            <a:prstGeom prst="can">
              <a:avLst>
                <a:gd name="adj" fmla="val 7124"/>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2"/>
            <p:cNvGrpSpPr/>
            <p:nvPr/>
          </p:nvGrpSpPr>
          <p:grpSpPr>
            <a:xfrm>
              <a:off x="6379692" y="2959988"/>
              <a:ext cx="1221786" cy="618694"/>
              <a:chOff x="698500" y="307651"/>
              <a:chExt cx="1318284" cy="667559"/>
            </a:xfrm>
          </p:grpSpPr>
          <p:sp>
            <p:nvSpPr>
              <p:cNvPr id="7" name="Folded Corner 6"/>
              <p:cNvSpPr/>
              <p:nvPr/>
            </p:nvSpPr>
            <p:spPr>
              <a:xfrm rot="10800000">
                <a:off x="698500" y="307651"/>
                <a:ext cx="1318284" cy="66755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ounded Rectangle 7"/>
              <p:cNvSpPr/>
              <p:nvPr/>
            </p:nvSpPr>
            <p:spPr>
              <a:xfrm>
                <a:off x="870809" y="481411"/>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grpSp>
        <p:grpSp>
          <p:nvGrpSpPr>
            <p:cNvPr id="9" name="Group 14"/>
            <p:cNvGrpSpPr/>
            <p:nvPr/>
          </p:nvGrpSpPr>
          <p:grpSpPr>
            <a:xfrm>
              <a:off x="6588744" y="5831355"/>
              <a:ext cx="803681" cy="802661"/>
              <a:chOff x="6525766" y="7022053"/>
              <a:chExt cx="1119269" cy="1117849"/>
            </a:xfrm>
          </p:grpSpPr>
          <p:sp>
            <p:nvSpPr>
              <p:cNvPr id="10" name="Folded Corner 9"/>
              <p:cNvSpPr/>
              <p:nvPr/>
            </p:nvSpPr>
            <p:spPr>
              <a:xfrm rot="10800000">
                <a:off x="6525766" y="7022053"/>
                <a:ext cx="1119269" cy="111784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1" name="Picture 209" descr="MCj04112440000[1]"/>
              <p:cNvPicPr>
                <a:picLocks noChangeAspect="1" noChangeArrowheads="1"/>
              </p:cNvPicPr>
              <p:nvPr/>
            </p:nvPicPr>
            <p:blipFill>
              <a:blip r:embed="rId4"/>
              <a:srcRect/>
              <a:stretch>
                <a:fillRect/>
              </a:stretch>
            </p:blipFill>
            <p:spPr bwMode="auto">
              <a:xfrm>
                <a:off x="6606884" y="7127108"/>
                <a:ext cx="957035" cy="907746"/>
              </a:xfrm>
              <a:prstGeom prst="rect">
                <a:avLst/>
              </a:prstGeom>
              <a:noFill/>
            </p:spPr>
          </p:pic>
        </p:grpSp>
        <p:grpSp>
          <p:nvGrpSpPr>
            <p:cNvPr id="12" name="Group 48"/>
            <p:cNvGrpSpPr/>
            <p:nvPr/>
          </p:nvGrpSpPr>
          <p:grpSpPr>
            <a:xfrm>
              <a:off x="6276518" y="1938305"/>
              <a:ext cx="1428134" cy="918992"/>
              <a:chOff x="7266918" y="3681229"/>
              <a:chExt cx="1540930" cy="991575"/>
            </a:xfrm>
          </p:grpSpPr>
          <p:sp>
            <p:nvSpPr>
              <p:cNvPr id="13" name="Folded Corner 12"/>
              <p:cNvSpPr/>
              <p:nvPr/>
            </p:nvSpPr>
            <p:spPr>
              <a:xfrm rot="10800000">
                <a:off x="7399408" y="3728581"/>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p:nvSpPr>
            <p:spPr>
              <a:xfrm>
                <a:off x="7266918" y="3681229"/>
                <a:ext cx="1540930" cy="630962"/>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15" name="TextBox 14"/>
              <p:cNvSpPr txBox="1"/>
              <p:nvPr/>
            </p:nvSpPr>
            <p:spPr>
              <a:xfrm>
                <a:off x="7266918" y="4041842"/>
                <a:ext cx="1540930" cy="630962"/>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grpSp>
          <p:nvGrpSpPr>
            <p:cNvPr id="16" name="Group 44"/>
            <p:cNvGrpSpPr/>
            <p:nvPr/>
          </p:nvGrpSpPr>
          <p:grpSpPr>
            <a:xfrm>
              <a:off x="6617857" y="3698307"/>
              <a:ext cx="745456" cy="874215"/>
              <a:chOff x="7626748" y="4114381"/>
              <a:chExt cx="804333" cy="943261"/>
            </a:xfrm>
          </p:grpSpPr>
          <p:sp>
            <p:nvSpPr>
              <p:cNvPr id="17" name="Folded Corner 16"/>
              <p:cNvSpPr/>
              <p:nvPr/>
            </p:nvSpPr>
            <p:spPr>
              <a:xfrm rot="10800000">
                <a:off x="7626748" y="4114381"/>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Rounded Rectangle 17"/>
              <p:cNvSpPr/>
              <p:nvPr/>
            </p:nvSpPr>
            <p:spPr>
              <a:xfrm>
                <a:off x="7684756" y="4287562"/>
                <a:ext cx="688318" cy="596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S</a:t>
                </a:r>
              </a:p>
            </p:txBody>
          </p:sp>
        </p:grpSp>
        <p:grpSp>
          <p:nvGrpSpPr>
            <p:cNvPr id="19" name="Group 39"/>
            <p:cNvGrpSpPr/>
            <p:nvPr/>
          </p:nvGrpSpPr>
          <p:grpSpPr>
            <a:xfrm>
              <a:off x="6299766" y="4582076"/>
              <a:ext cx="1381638" cy="600164"/>
              <a:chOff x="32148" y="5758348"/>
              <a:chExt cx="1490762" cy="703070"/>
            </a:xfrm>
          </p:grpSpPr>
          <p:sp>
            <p:nvSpPr>
              <p:cNvPr id="20" name="Folded Corner 19"/>
              <p:cNvSpPr/>
              <p:nvPr/>
            </p:nvSpPr>
            <p:spPr>
              <a:xfrm rot="10800000">
                <a:off x="32148" y="5915163"/>
                <a:ext cx="1490762" cy="52865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TextBox 20"/>
              <p:cNvSpPr txBox="1"/>
              <p:nvPr/>
            </p:nvSpPr>
            <p:spPr>
              <a:xfrm>
                <a:off x="37786" y="5758348"/>
                <a:ext cx="1479487" cy="703070"/>
              </a:xfrm>
              <a:prstGeom prst="rect">
                <a:avLst/>
              </a:prstGeom>
              <a:noFill/>
            </p:spPr>
            <p:txBody>
              <a:bodyPr wrap="square" rtlCol="0">
                <a:spAutoFit/>
              </a:bodyPr>
              <a:lstStyle/>
              <a:p>
                <a:pPr algn="ctr"/>
                <a:r>
                  <a:rPr lang="en-US" sz="3300" b="1" dirty="0" smtClean="0"/>
                  <a:t>Input</a:t>
                </a:r>
                <a:endParaRPr lang="en-US" sz="3300" b="1" dirty="0"/>
              </a:p>
            </p:txBody>
          </p:sp>
        </p:grpSp>
        <p:grpSp>
          <p:nvGrpSpPr>
            <p:cNvPr id="22" name="Group 58"/>
            <p:cNvGrpSpPr/>
            <p:nvPr/>
          </p:nvGrpSpPr>
          <p:grpSpPr>
            <a:xfrm>
              <a:off x="6234445" y="5159833"/>
              <a:ext cx="1512281" cy="600164"/>
              <a:chOff x="-46714" y="5598900"/>
              <a:chExt cx="1631723" cy="703068"/>
            </a:xfrm>
          </p:grpSpPr>
          <p:sp>
            <p:nvSpPr>
              <p:cNvPr id="23" name="Folded Corner 22"/>
              <p:cNvSpPr/>
              <p:nvPr/>
            </p:nvSpPr>
            <p:spPr>
              <a:xfrm rot="10800000">
                <a:off x="32148" y="5743418"/>
                <a:ext cx="1490762" cy="521844"/>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4" name="TextBox 23"/>
              <p:cNvSpPr txBox="1"/>
              <p:nvPr/>
            </p:nvSpPr>
            <p:spPr>
              <a:xfrm>
                <a:off x="-46714" y="5598900"/>
                <a:ext cx="1631723" cy="703068"/>
              </a:xfrm>
              <a:prstGeom prst="rect">
                <a:avLst/>
              </a:prstGeom>
              <a:noFill/>
            </p:spPr>
            <p:txBody>
              <a:bodyPr wrap="square" rtlCol="0">
                <a:spAutoFit/>
              </a:bodyPr>
              <a:lstStyle/>
              <a:p>
                <a:pPr algn="ctr"/>
                <a:r>
                  <a:rPr lang="en-US" sz="3300" b="1" dirty="0" smtClean="0"/>
                  <a:t>Output</a:t>
                </a:r>
                <a:endParaRPr lang="en-US" sz="3300" b="1" dirty="0"/>
              </a:p>
            </p:txBody>
          </p:sp>
        </p:grpSp>
        <p:sp>
          <p:nvSpPr>
            <p:cNvPr id="26" name="TextBox 25"/>
            <p:cNvSpPr txBox="1"/>
            <p:nvPr/>
          </p:nvSpPr>
          <p:spPr>
            <a:xfrm>
              <a:off x="5957652" y="1024467"/>
              <a:ext cx="2065866" cy="584776"/>
            </a:xfrm>
            <a:prstGeom prst="rect">
              <a:avLst/>
            </a:prstGeom>
            <a:noFill/>
          </p:spPr>
          <p:txBody>
            <a:bodyPr wrap="square" rtlCol="0">
              <a:spAutoFit/>
            </a:bodyPr>
            <a:lstStyle/>
            <a:p>
              <a:pPr algn="ctr"/>
              <a:r>
                <a:rPr lang="en-US" sz="3200" b="1" dirty="0" smtClean="0"/>
                <a:t>Flicker</a:t>
              </a:r>
              <a:endParaRPr lang="en-US" sz="3200" b="1" dirty="0"/>
            </a:p>
          </p:txBody>
        </p:sp>
      </p:grpSp>
      <p:sp>
        <p:nvSpPr>
          <p:cNvPr id="27" name="Can 26"/>
          <p:cNvSpPr/>
          <p:nvPr/>
        </p:nvSpPr>
        <p:spPr>
          <a:xfrm>
            <a:off x="325438" y="1592263"/>
            <a:ext cx="3644427" cy="5138743"/>
          </a:xfrm>
          <a:prstGeom prst="can">
            <a:avLst>
              <a:gd name="adj" fmla="val 7124"/>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54011" y="1023367"/>
            <a:ext cx="2221149" cy="584776"/>
          </a:xfrm>
          <a:prstGeom prst="rect">
            <a:avLst/>
          </a:prstGeom>
          <a:noFill/>
        </p:spPr>
        <p:txBody>
          <a:bodyPr wrap="square" rtlCol="0">
            <a:spAutoFit/>
          </a:bodyPr>
          <a:lstStyle/>
          <a:p>
            <a:pPr algn="ctr"/>
            <a:r>
              <a:rPr lang="en-US" sz="3200" b="1" dirty="0" smtClean="0"/>
              <a:t>Traditional</a:t>
            </a:r>
            <a:endParaRPr lang="en-US" sz="3200" b="1" dirty="0"/>
          </a:p>
        </p:txBody>
      </p:sp>
      <p:sp>
        <p:nvSpPr>
          <p:cNvPr id="29" name="Rounded Rectangle 28"/>
          <p:cNvSpPr/>
          <p:nvPr/>
        </p:nvSpPr>
        <p:spPr>
          <a:xfrm>
            <a:off x="792984" y="1914614"/>
            <a:ext cx="2709334" cy="4560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nchorCtr="0"/>
          <a:lstStyle/>
          <a:p>
            <a:pPr algn="ctr"/>
            <a:r>
              <a:rPr lang="en-US" sz="3200" dirty="0" smtClean="0"/>
              <a:t>BIOS</a:t>
            </a:r>
          </a:p>
        </p:txBody>
      </p:sp>
      <p:sp>
        <p:nvSpPr>
          <p:cNvPr id="31" name="Rounded Rectangle 30"/>
          <p:cNvSpPr/>
          <p:nvPr/>
        </p:nvSpPr>
        <p:spPr>
          <a:xfrm>
            <a:off x="792983" y="3022600"/>
            <a:ext cx="2709336" cy="2339755"/>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32" name="Rounded Rectangle 31"/>
          <p:cNvSpPr/>
          <p:nvPr/>
        </p:nvSpPr>
        <p:spPr>
          <a:xfrm>
            <a:off x="792984" y="2488870"/>
            <a:ext cx="2709334" cy="4560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nchorCtr="0"/>
          <a:lstStyle/>
          <a:p>
            <a:pPr algn="ctr"/>
            <a:r>
              <a:rPr lang="en-US" sz="3200" dirty="0" smtClean="0"/>
              <a:t>Bootloader</a:t>
            </a:r>
          </a:p>
        </p:txBody>
      </p:sp>
      <p:sp>
        <p:nvSpPr>
          <p:cNvPr id="33" name="Rounded Rectangle 32"/>
          <p:cNvSpPr/>
          <p:nvPr/>
        </p:nvSpPr>
        <p:spPr>
          <a:xfrm>
            <a:off x="792984" y="5480549"/>
            <a:ext cx="2709334" cy="4560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nchorCtr="0"/>
          <a:lstStyle/>
          <a:p>
            <a:pPr algn="ctr"/>
            <a:r>
              <a:rPr lang="en-US" sz="3200" dirty="0" smtClean="0"/>
              <a:t>Drivers 1…N</a:t>
            </a:r>
          </a:p>
        </p:txBody>
      </p:sp>
      <p:sp>
        <p:nvSpPr>
          <p:cNvPr id="34" name="Rounded Rectangle 33"/>
          <p:cNvSpPr/>
          <p:nvPr/>
        </p:nvSpPr>
        <p:spPr>
          <a:xfrm>
            <a:off x="792984" y="6054805"/>
            <a:ext cx="2709334" cy="4560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nchorCtr="0"/>
          <a:lstStyle/>
          <a:p>
            <a:pPr algn="ctr"/>
            <a:r>
              <a:rPr lang="en-US" sz="3200" dirty="0" smtClean="0"/>
              <a:t>App 1…N</a:t>
            </a:r>
          </a:p>
        </p:txBody>
      </p:sp>
      <p:sp>
        <p:nvSpPr>
          <p:cNvPr id="43" name="Rectangle 42"/>
          <p:cNvSpPr/>
          <p:nvPr/>
        </p:nvSpPr>
        <p:spPr>
          <a:xfrm>
            <a:off x="-95250" y="-82550"/>
            <a:ext cx="9334500" cy="7023100"/>
          </a:xfrm>
          <a:prstGeom prst="rect">
            <a:avLst/>
          </a:prstGeom>
          <a:solidFill>
            <a:schemeClr val="tx1">
              <a:lumMod val="50000"/>
              <a:lumOff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43"/>
          <p:cNvGrpSpPr/>
          <p:nvPr/>
        </p:nvGrpSpPr>
        <p:grpSpPr>
          <a:xfrm>
            <a:off x="152400" y="1227664"/>
            <a:ext cx="8839200" cy="1549400"/>
            <a:chOff x="160867" y="1295400"/>
            <a:chExt cx="8839200" cy="1549400"/>
          </a:xfrm>
        </p:grpSpPr>
        <p:sp>
          <p:nvSpPr>
            <p:cNvPr id="35" name="Rounded Rectangle 34"/>
            <p:cNvSpPr/>
            <p:nvPr/>
          </p:nvSpPr>
          <p:spPr>
            <a:xfrm>
              <a:off x="160867" y="1295400"/>
              <a:ext cx="8839200" cy="1549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182880" tIns="0" rIns="0" bIns="182880" rtlCol="0" anchor="ctr"/>
            <a:lstStyle/>
            <a:p>
              <a:r>
                <a:rPr lang="en-US" sz="3600" b="1" u="sng" dirty="0" smtClean="0">
                  <a:effectLst>
                    <a:outerShdw blurRad="50800" dist="38100" dir="2700000" algn="tl" rotWithShape="0">
                      <a:srgbClr val="000000">
                        <a:alpha val="43000"/>
                      </a:srgbClr>
                    </a:outerShdw>
                  </a:effectLst>
                </a:rPr>
                <a:t>Key Insight</a:t>
              </a:r>
              <a:r>
                <a:rPr lang="en-US" sz="3600" dirty="0" smtClean="0">
                  <a:effectLst>
                    <a:outerShdw blurRad="50800" dist="38100" dir="2700000" algn="tl" rotWithShape="0">
                      <a:srgbClr val="000000">
                        <a:alpha val="43000"/>
                      </a:srgbClr>
                    </a:outerShdw>
                  </a:effectLst>
                </a:rPr>
                <a:t>: </a:t>
              </a:r>
            </a:p>
            <a:p>
              <a:pPr algn="ctr"/>
              <a:endParaRPr lang="en-US" sz="500" dirty="0" smtClean="0">
                <a:effectLst>
                  <a:outerShdw blurRad="50800" dist="38100" dir="2700000" algn="tl" rotWithShape="0">
                    <a:srgbClr val="000000">
                      <a:alpha val="43000"/>
                    </a:srgbClr>
                  </a:outerShdw>
                </a:effectLst>
              </a:endParaRPr>
            </a:p>
            <a:p>
              <a:r>
                <a:rPr lang="en-US" sz="3300" dirty="0" smtClean="0">
                  <a:effectLst>
                    <a:outerShdw blurRad="50800" dist="38100" dir="2700000" algn="tl" rotWithShape="0">
                      <a:srgbClr val="000000">
                        <a:alpha val="43000"/>
                      </a:srgbClr>
                    </a:outerShdw>
                  </a:effectLst>
                </a:rPr>
                <a:t>Late Launch +                   Fine-Grained Attestations </a:t>
              </a:r>
              <a:endParaRPr lang="en-US" sz="3300" b="1" u="sng" dirty="0">
                <a:effectLst>
                  <a:outerShdw blurRad="50800" dist="38100" dir="2700000" algn="tl" rotWithShape="0">
                    <a:srgbClr val="000000">
                      <a:alpha val="43000"/>
                    </a:srgbClr>
                  </a:outerShdw>
                </a:effectLst>
              </a:endParaRPr>
            </a:p>
          </p:txBody>
        </p:sp>
        <p:grpSp>
          <p:nvGrpSpPr>
            <p:cNvPr id="30" name="Group 14"/>
            <p:cNvGrpSpPr/>
            <p:nvPr/>
          </p:nvGrpSpPr>
          <p:grpSpPr>
            <a:xfrm>
              <a:off x="2931145" y="1902818"/>
              <a:ext cx="803681" cy="802661"/>
              <a:chOff x="6525766" y="7022053"/>
              <a:chExt cx="1119269" cy="1117849"/>
            </a:xfrm>
          </p:grpSpPr>
          <p:sp>
            <p:nvSpPr>
              <p:cNvPr id="37" name="Folded Corner 36"/>
              <p:cNvSpPr/>
              <p:nvPr/>
            </p:nvSpPr>
            <p:spPr>
              <a:xfrm rot="10800000">
                <a:off x="6525766" y="7022053"/>
                <a:ext cx="1119269" cy="111784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8" name="Picture 209" descr="MCj04112440000[1]"/>
              <p:cNvPicPr>
                <a:picLocks noChangeAspect="1" noChangeArrowheads="1"/>
              </p:cNvPicPr>
              <p:nvPr/>
            </p:nvPicPr>
            <p:blipFill>
              <a:blip r:embed="rId4"/>
              <a:srcRect/>
              <a:stretch>
                <a:fillRect/>
              </a:stretch>
            </p:blipFill>
            <p:spPr bwMode="auto">
              <a:xfrm>
                <a:off x="6630468" y="7127108"/>
                <a:ext cx="957035" cy="907747"/>
              </a:xfrm>
              <a:prstGeom prst="rect">
                <a:avLst/>
              </a:prstGeom>
              <a:noFill/>
            </p:spPr>
          </p:pic>
        </p:grpSp>
        <p:cxnSp>
          <p:nvCxnSpPr>
            <p:cNvPr id="39" name="Straight Arrow Connector 38"/>
            <p:cNvCxnSpPr/>
            <p:nvPr/>
          </p:nvCxnSpPr>
          <p:spPr>
            <a:xfrm>
              <a:off x="3862383" y="2327537"/>
              <a:ext cx="633419" cy="1588"/>
            </a:xfrm>
            <a:prstGeom prst="straightConnector1">
              <a:avLst/>
            </a:prstGeom>
            <a:ln w="76200">
              <a:solidFill>
                <a:srgbClr val="FFFFFF"/>
              </a:solidFill>
              <a:tailEnd type="triangle"/>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sp>
        <p:nvSpPr>
          <p:cNvPr id="41" name="Rounded Rectangle 40"/>
          <p:cNvSpPr/>
          <p:nvPr/>
        </p:nvSpPr>
        <p:spPr>
          <a:xfrm>
            <a:off x="152400" y="4766729"/>
            <a:ext cx="8839200" cy="10413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182880" rtlCol="0" anchor="ctr"/>
          <a:lstStyle/>
          <a:p>
            <a:pPr algn="ctr"/>
            <a:r>
              <a:rPr lang="en-US" sz="3200" dirty="0" smtClean="0">
                <a:effectLst>
                  <a:outerShdw blurRad="50800" dist="38100" dir="2700000" algn="tl" rotWithShape="0">
                    <a:srgbClr val="000000">
                      <a:alpha val="43000"/>
                    </a:srgbClr>
                  </a:outerShdw>
                </a:effectLst>
              </a:rPr>
              <a:t>Fine-Grained Attestations Improve Privacy</a:t>
            </a:r>
            <a:endParaRPr lang="en-US" sz="3200" dirty="0">
              <a:effectLst>
                <a:outerShdw blurRad="50800" dist="38100" dir="2700000" algn="tl" rotWithShape="0">
                  <a:srgbClr val="000000">
                    <a:alpha val="43000"/>
                  </a:srgbClr>
                </a:outerShdw>
              </a:effectLst>
            </a:endParaRPr>
          </a:p>
        </p:txBody>
      </p:sp>
      <p:sp>
        <p:nvSpPr>
          <p:cNvPr id="42" name="Rounded Rectangle 41"/>
          <p:cNvSpPr/>
          <p:nvPr/>
        </p:nvSpPr>
        <p:spPr>
          <a:xfrm>
            <a:off x="152400" y="3251197"/>
            <a:ext cx="8839200" cy="10413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182880" rtlCol="0" anchor="ctr"/>
          <a:lstStyle/>
          <a:p>
            <a:pPr algn="ctr"/>
            <a:r>
              <a:rPr lang="en-US" sz="3200" dirty="0" smtClean="0">
                <a:effectLst>
                  <a:outerShdw blurRad="50800" dist="38100" dir="2700000" algn="tl" rotWithShape="0">
                    <a:srgbClr val="000000">
                      <a:alpha val="43000"/>
                    </a:srgbClr>
                  </a:outerShdw>
                </a:effectLst>
              </a:rPr>
              <a:t>Fine-Grained Attestations Simplify Verification</a:t>
            </a:r>
            <a:endParaRPr lang="en-US" sz="3200" dirty="0">
              <a:effectLst>
                <a:outerShdw blurRad="50800" dist="38100" dir="2700000" algn="tl" rotWithShape="0">
                  <a:srgbClr val="000000">
                    <a:alpha val="43000"/>
                  </a:srgbClr>
                </a:outerShdw>
              </a:effectLst>
            </a:endParaRPr>
          </a:p>
        </p:txBody>
      </p:sp>
      <p:sp>
        <p:nvSpPr>
          <p:cNvPr id="46" name="Rectangle 45"/>
          <p:cNvSpPr/>
          <p:nvPr/>
        </p:nvSpPr>
        <p:spPr>
          <a:xfrm>
            <a:off x="910748" y="685687"/>
            <a:ext cx="7322505" cy="276999"/>
          </a:xfrm>
          <a:prstGeom prst="rect">
            <a:avLst/>
          </a:prstGeom>
        </p:spPr>
        <p:txBody>
          <a:bodyPr wrap="none" lIns="0" tIns="0" rIns="0" bIns="0">
            <a:spAutoFit/>
          </a:bodyPr>
          <a:lstStyle/>
          <a:p>
            <a:pPr lvl="1" algn="ctr">
              <a:spcAft>
                <a:spcPts val="1800"/>
              </a:spcAft>
            </a:pPr>
            <a:r>
              <a:rPr lang="en-US" dirty="0" smtClean="0">
                <a:solidFill>
                  <a:schemeClr val="tx1">
                    <a:lumMod val="50000"/>
                    <a:lumOff val="50000"/>
                  </a:schemeClr>
                </a:solidFill>
              </a:rPr>
              <a:t>[Gasser et al. ‘89], [</a:t>
            </a:r>
            <a:r>
              <a:rPr lang="en-US" dirty="0" err="1" smtClean="0">
                <a:solidFill>
                  <a:schemeClr val="tx1">
                    <a:lumMod val="50000"/>
                    <a:lumOff val="50000"/>
                  </a:schemeClr>
                </a:solidFill>
              </a:rPr>
              <a:t>Arbaugh</a:t>
            </a:r>
            <a:r>
              <a:rPr lang="en-US" dirty="0" smtClean="0">
                <a:solidFill>
                  <a:schemeClr val="tx1">
                    <a:lumMod val="50000"/>
                    <a:lumOff val="50000"/>
                  </a:schemeClr>
                </a:solidFill>
              </a:rPr>
              <a:t> et al. ‘97], [</a:t>
            </a:r>
            <a:r>
              <a:rPr lang="en-US" dirty="0" err="1" smtClean="0">
                <a:solidFill>
                  <a:schemeClr val="tx1">
                    <a:lumMod val="50000"/>
                    <a:lumOff val="50000"/>
                  </a:schemeClr>
                </a:solidFill>
              </a:rPr>
              <a:t>Sailer</a:t>
            </a:r>
            <a:r>
              <a:rPr lang="en-US" dirty="0" smtClean="0">
                <a:solidFill>
                  <a:schemeClr val="tx1">
                    <a:lumMod val="50000"/>
                    <a:lumOff val="50000"/>
                  </a:schemeClr>
                </a:solidFill>
              </a:rPr>
              <a:t> et al. ‘04], [</a:t>
            </a:r>
            <a:r>
              <a:rPr lang="en-US" dirty="0" err="1" smtClean="0">
                <a:solidFill>
                  <a:schemeClr val="tx1">
                    <a:lumMod val="50000"/>
                    <a:lumOff val="50000"/>
                  </a:schemeClr>
                </a:solidFill>
              </a:rPr>
              <a:t>Marchesini</a:t>
            </a:r>
            <a:r>
              <a:rPr lang="en-US" dirty="0" smtClean="0">
                <a:solidFill>
                  <a:schemeClr val="tx1">
                    <a:lumMod val="50000"/>
                    <a:lumOff val="50000"/>
                  </a:schemeClr>
                </a:solidFill>
              </a:rPr>
              <a:t> et al. ‘04]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P spid="34" grpId="0" animBg="1"/>
      <p:bldP spid="43"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3"/>
          <p:cNvSpPr>
            <a:spLocks noGrp="1"/>
          </p:cNvSpPr>
          <p:nvPr>
            <p:ph type="sldNum" sz="quarter" idx="12"/>
          </p:nvPr>
        </p:nvSpPr>
        <p:spPr>
          <a:xfrm>
            <a:off x="6858012" y="6424086"/>
            <a:ext cx="2133600" cy="365125"/>
          </a:xfrm>
        </p:spPr>
        <p:txBody>
          <a:bodyPr/>
          <a:lstStyle/>
          <a:p>
            <a:fld id="{D91179E5-0793-8D42-8464-1C04FA544EFC}" type="slidenum">
              <a:rPr lang="en-US" smtClean="0"/>
              <a:pPr/>
              <a:t>24</a:t>
            </a:fld>
            <a:endParaRPr lang="en-US"/>
          </a:p>
        </p:txBody>
      </p:sp>
      <p:sp>
        <p:nvSpPr>
          <p:cNvPr id="37" name="Title 1"/>
          <p:cNvSpPr>
            <a:spLocks noGrp="1"/>
          </p:cNvSpPr>
          <p:nvPr>
            <p:ph type="title"/>
          </p:nvPr>
        </p:nvSpPr>
        <p:spPr>
          <a:xfrm>
            <a:off x="196850" y="0"/>
            <a:ext cx="8670925" cy="1143000"/>
          </a:xfrm>
        </p:spPr>
        <p:txBody>
          <a:bodyPr>
            <a:noAutofit/>
          </a:bodyPr>
          <a:lstStyle/>
          <a:p>
            <a:r>
              <a:rPr lang="en-US" sz="3900" dirty="0" smtClean="0"/>
              <a:t>Application: Verifiable Malware Scanning</a:t>
            </a:r>
            <a:endParaRPr lang="en-US" sz="3900" dirty="0"/>
          </a:p>
        </p:txBody>
      </p:sp>
      <p:pic>
        <p:nvPicPr>
          <p:cNvPr id="10" name="Picture 9" descr="j0285750"/>
          <p:cNvPicPr>
            <a:picLocks noChangeAspect="1" noChangeArrowheads="1"/>
          </p:cNvPicPr>
          <p:nvPr/>
        </p:nvPicPr>
        <p:blipFill>
          <a:blip r:embed="rId4"/>
          <a:srcRect/>
          <a:stretch>
            <a:fillRect/>
          </a:stretch>
        </p:blipFill>
        <p:spPr bwMode="auto">
          <a:xfrm>
            <a:off x="5476689" y="5175920"/>
            <a:ext cx="2744445" cy="1682080"/>
          </a:xfrm>
          <a:prstGeom prst="rect">
            <a:avLst/>
          </a:prstGeom>
          <a:noFill/>
        </p:spPr>
      </p:pic>
      <p:grpSp>
        <p:nvGrpSpPr>
          <p:cNvPr id="11" name="Group 10"/>
          <p:cNvGrpSpPr/>
          <p:nvPr/>
        </p:nvGrpSpPr>
        <p:grpSpPr>
          <a:xfrm>
            <a:off x="-406400" y="1387688"/>
            <a:ext cx="2860637" cy="2547617"/>
            <a:chOff x="-406400" y="1989229"/>
            <a:chExt cx="2860637" cy="2547617"/>
          </a:xfrm>
        </p:grpSpPr>
        <p:pic>
          <p:nvPicPr>
            <p:cNvPr id="8" name="Picture 7" descr="alice-happy.png"/>
            <p:cNvPicPr>
              <a:picLocks noChangeAspect="1"/>
            </p:cNvPicPr>
            <p:nvPr/>
          </p:nvPicPr>
          <p:blipFill>
            <a:blip r:embed="rId5"/>
            <a:stretch>
              <a:fillRect/>
            </a:stretch>
          </p:blipFill>
          <p:spPr>
            <a:xfrm>
              <a:off x="-406400" y="1989229"/>
              <a:ext cx="2514600" cy="2514600"/>
            </a:xfrm>
            <a:prstGeom prst="rect">
              <a:avLst/>
            </a:prstGeom>
          </p:spPr>
        </p:pic>
        <p:pic>
          <p:nvPicPr>
            <p:cNvPr id="9" name="Picture 8" descr="MCj03968400000[1]"/>
            <p:cNvPicPr>
              <a:picLocks noChangeAspect="1" noChangeArrowheads="1"/>
            </p:cNvPicPr>
            <p:nvPr/>
          </p:nvPicPr>
          <p:blipFill>
            <a:blip r:embed="rId6"/>
            <a:srcRect/>
            <a:stretch>
              <a:fillRect/>
            </a:stretch>
          </p:blipFill>
          <p:spPr bwMode="auto">
            <a:xfrm rot="1638529">
              <a:off x="1440429" y="3113651"/>
              <a:ext cx="1013808" cy="1423195"/>
            </a:xfrm>
            <a:prstGeom prst="rect">
              <a:avLst/>
            </a:prstGeom>
            <a:noFill/>
          </p:spPr>
        </p:pic>
      </p:grpSp>
      <p:grpSp>
        <p:nvGrpSpPr>
          <p:cNvPr id="36" name="Group 35"/>
          <p:cNvGrpSpPr/>
          <p:nvPr/>
        </p:nvGrpSpPr>
        <p:grpSpPr>
          <a:xfrm>
            <a:off x="5317069" y="1158755"/>
            <a:ext cx="3412067" cy="4003801"/>
            <a:chOff x="558798" y="1417638"/>
            <a:chExt cx="4360333" cy="5116519"/>
          </a:xfrm>
        </p:grpSpPr>
        <p:sp>
          <p:nvSpPr>
            <p:cNvPr id="39" name="Rounded Rectangle 38"/>
            <p:cNvSpPr/>
            <p:nvPr/>
          </p:nvSpPr>
          <p:spPr>
            <a:xfrm>
              <a:off x="55879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dirty="0" smtClean="0"/>
                <a:t>OS</a:t>
              </a:r>
            </a:p>
          </p:txBody>
        </p:sp>
        <p:sp>
          <p:nvSpPr>
            <p:cNvPr id="40" name="Rounded Rectangle 39"/>
            <p:cNvSpPr/>
            <p:nvPr/>
          </p:nvSpPr>
          <p:spPr>
            <a:xfrm>
              <a:off x="55879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200" dirty="0" smtClean="0"/>
                <a:t>     Hardware</a:t>
              </a:r>
            </a:p>
          </p:txBody>
        </p:sp>
        <p:sp>
          <p:nvSpPr>
            <p:cNvPr id="41" name="Rounded Rectangle 40"/>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3200" dirty="0" smtClean="0"/>
                <a:t>App</a:t>
              </a:r>
            </a:p>
            <a:p>
              <a:pPr algn="ctr"/>
              <a:r>
                <a:rPr lang="en-US" sz="3200" dirty="0"/>
                <a:t>1</a:t>
              </a:r>
              <a:endParaRPr lang="en-US" sz="3200" dirty="0" smtClean="0"/>
            </a:p>
          </p:txBody>
        </p:sp>
        <p:sp>
          <p:nvSpPr>
            <p:cNvPr id="42" name="Rounded Rectangle 41"/>
            <p:cNvSpPr/>
            <p:nvPr/>
          </p:nvSpPr>
          <p:spPr>
            <a:xfrm>
              <a:off x="26923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endParaRPr lang="en-US" sz="3200" dirty="0" smtClean="0"/>
            </a:p>
            <a:p>
              <a:pPr algn="ctr"/>
              <a:r>
                <a:rPr lang="en-US" sz="3200" dirty="0" smtClean="0"/>
                <a:t>App</a:t>
              </a:r>
            </a:p>
            <a:p>
              <a:pPr algn="ctr"/>
              <a:r>
                <a:rPr lang="en-US" sz="3200" dirty="0" smtClean="0"/>
                <a:t>N</a:t>
              </a:r>
            </a:p>
            <a:p>
              <a:pPr algn="ctr"/>
              <a:endParaRPr lang="en-US" sz="3200" dirty="0" smtClean="0"/>
            </a:p>
          </p:txBody>
        </p:sp>
        <p:sp>
          <p:nvSpPr>
            <p:cNvPr id="43" name="TextBox 42"/>
            <p:cNvSpPr txBox="1"/>
            <p:nvPr/>
          </p:nvSpPr>
          <p:spPr>
            <a:xfrm>
              <a:off x="1722966" y="1584403"/>
              <a:ext cx="821266" cy="2713855"/>
            </a:xfrm>
            <a:prstGeom prst="rect">
              <a:avLst/>
            </a:prstGeom>
            <a:noFill/>
          </p:spPr>
          <p:txBody>
            <a:bodyPr wrap="square" rtlCol="0">
              <a:spAutoFit/>
            </a:bodyPr>
            <a:lstStyle/>
            <a:p>
              <a:r>
                <a:rPr lang="en-US" sz="6600" dirty="0" smtClean="0"/>
                <a:t>…</a:t>
              </a:r>
              <a:endParaRPr lang="en-US" sz="6600" dirty="0"/>
            </a:p>
          </p:txBody>
        </p:sp>
      </p:grpSp>
      <p:grpSp>
        <p:nvGrpSpPr>
          <p:cNvPr id="72" name="Group 71"/>
          <p:cNvGrpSpPr/>
          <p:nvPr/>
        </p:nvGrpSpPr>
        <p:grpSpPr>
          <a:xfrm>
            <a:off x="2470213" y="1873157"/>
            <a:ext cx="2567454" cy="555450"/>
            <a:chOff x="2470213" y="1873157"/>
            <a:chExt cx="2567454" cy="555450"/>
          </a:xfrm>
        </p:grpSpPr>
        <p:cxnSp>
          <p:nvCxnSpPr>
            <p:cNvPr id="50" name="Straight Arrow Connector 49"/>
            <p:cNvCxnSpPr/>
            <p:nvPr/>
          </p:nvCxnSpPr>
          <p:spPr>
            <a:xfrm>
              <a:off x="2470213" y="2427019"/>
              <a:ext cx="2567454"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506133" y="1873157"/>
              <a:ext cx="2275485" cy="523220"/>
            </a:xfrm>
            <a:prstGeom prst="rect">
              <a:avLst/>
            </a:prstGeom>
            <a:noFill/>
          </p:spPr>
          <p:txBody>
            <a:bodyPr wrap="square" rtlCol="0">
              <a:spAutoFit/>
            </a:bodyPr>
            <a:lstStyle/>
            <a:p>
              <a:pPr algn="ctr"/>
              <a:r>
                <a:rPr lang="en-US" sz="2800" dirty="0" smtClean="0"/>
                <a:t>Run Detector</a:t>
              </a:r>
              <a:endParaRPr lang="en-US" sz="2800" dirty="0"/>
            </a:p>
          </p:txBody>
        </p:sp>
      </p:grpSp>
      <p:grpSp>
        <p:nvGrpSpPr>
          <p:cNvPr id="53" name="Group 52"/>
          <p:cNvGrpSpPr/>
          <p:nvPr/>
        </p:nvGrpSpPr>
        <p:grpSpPr>
          <a:xfrm>
            <a:off x="5317069" y="1158755"/>
            <a:ext cx="3412067" cy="4003801"/>
            <a:chOff x="558798" y="1417638"/>
            <a:chExt cx="4360333" cy="5116519"/>
          </a:xfrm>
          <a:solidFill>
            <a:schemeClr val="accent3">
              <a:lumMod val="75000"/>
            </a:schemeClr>
          </a:solidFill>
        </p:grpSpPr>
        <p:sp>
          <p:nvSpPr>
            <p:cNvPr id="54" name="Rounded Rectangle 53"/>
            <p:cNvSpPr/>
            <p:nvPr/>
          </p:nvSpPr>
          <p:spPr>
            <a:xfrm>
              <a:off x="558799" y="3077109"/>
              <a:ext cx="3149600" cy="2502437"/>
            </a:xfrm>
            <a:prstGeom prst="roundRect">
              <a:avLst/>
            </a:prstGeom>
            <a:grpFill/>
            <a:ln>
              <a:solidFill>
                <a:srgbClr val="4F6228"/>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dirty="0" smtClean="0"/>
                <a:t>OS</a:t>
              </a:r>
            </a:p>
          </p:txBody>
        </p:sp>
        <p:sp>
          <p:nvSpPr>
            <p:cNvPr id="55" name="Rounded Rectangle 54"/>
            <p:cNvSpPr/>
            <p:nvPr/>
          </p:nvSpPr>
          <p:spPr>
            <a:xfrm>
              <a:off x="558798" y="5687491"/>
              <a:ext cx="4360333" cy="846666"/>
            </a:xfrm>
            <a:prstGeom prst="roundRect">
              <a:avLst/>
            </a:prstGeom>
            <a:grpFill/>
            <a:ln>
              <a:solidFill>
                <a:srgbClr val="4F6228"/>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200" dirty="0" smtClean="0"/>
                <a:t>     Hardware</a:t>
              </a:r>
            </a:p>
          </p:txBody>
        </p:sp>
        <p:sp>
          <p:nvSpPr>
            <p:cNvPr id="56" name="Rounded Rectangle 55"/>
            <p:cNvSpPr/>
            <p:nvPr/>
          </p:nvSpPr>
          <p:spPr>
            <a:xfrm>
              <a:off x="558799" y="1417638"/>
              <a:ext cx="1016000" cy="1549400"/>
            </a:xfrm>
            <a:prstGeom prst="roundRect">
              <a:avLst/>
            </a:prstGeom>
            <a:grpFill/>
            <a:ln>
              <a:solidFill>
                <a:srgbClr val="4F6228"/>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3200" dirty="0" smtClean="0"/>
                <a:t>App</a:t>
              </a:r>
            </a:p>
            <a:p>
              <a:pPr algn="ctr"/>
              <a:r>
                <a:rPr lang="en-US" sz="3200" dirty="0"/>
                <a:t>1</a:t>
              </a:r>
              <a:endParaRPr lang="en-US" sz="3200" dirty="0" smtClean="0"/>
            </a:p>
          </p:txBody>
        </p:sp>
        <p:sp>
          <p:nvSpPr>
            <p:cNvPr id="57" name="Rounded Rectangle 56"/>
            <p:cNvSpPr/>
            <p:nvPr/>
          </p:nvSpPr>
          <p:spPr>
            <a:xfrm>
              <a:off x="2692399" y="1417638"/>
              <a:ext cx="1016000" cy="1549400"/>
            </a:xfrm>
            <a:prstGeom prst="roundRect">
              <a:avLst/>
            </a:prstGeom>
            <a:grpFill/>
            <a:ln>
              <a:solidFill>
                <a:schemeClr val="accent3">
                  <a:lumMod val="50000"/>
                </a:schemeClr>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endParaRPr lang="en-US" sz="3200" dirty="0" smtClean="0"/>
            </a:p>
            <a:p>
              <a:pPr algn="ctr"/>
              <a:r>
                <a:rPr lang="en-US" sz="3200" dirty="0" smtClean="0"/>
                <a:t>App</a:t>
              </a:r>
            </a:p>
            <a:p>
              <a:pPr algn="ctr"/>
              <a:r>
                <a:rPr lang="en-US" sz="3200" dirty="0" smtClean="0"/>
                <a:t>N</a:t>
              </a:r>
            </a:p>
            <a:p>
              <a:pPr algn="ctr"/>
              <a:endParaRPr lang="en-US" sz="3200" dirty="0" smtClean="0"/>
            </a:p>
          </p:txBody>
        </p:sp>
        <p:sp>
          <p:nvSpPr>
            <p:cNvPr id="58" name="TextBox 57"/>
            <p:cNvSpPr txBox="1"/>
            <p:nvPr/>
          </p:nvSpPr>
          <p:spPr>
            <a:xfrm>
              <a:off x="1722966" y="1584403"/>
              <a:ext cx="821266" cy="2713855"/>
            </a:xfrm>
            <a:prstGeom prst="rect">
              <a:avLst/>
            </a:prstGeom>
            <a:noFill/>
          </p:spPr>
          <p:txBody>
            <a:bodyPr wrap="square" rtlCol="0">
              <a:spAutoFit/>
            </a:bodyPr>
            <a:lstStyle/>
            <a:p>
              <a:r>
                <a:rPr lang="en-US" sz="6600" dirty="0" smtClean="0"/>
                <a:t>…</a:t>
              </a:r>
              <a:endParaRPr lang="en-US" sz="6600" dirty="0"/>
            </a:p>
          </p:txBody>
        </p:sp>
      </p:grpSp>
      <p:grpSp>
        <p:nvGrpSpPr>
          <p:cNvPr id="59" name="Group 58"/>
          <p:cNvGrpSpPr/>
          <p:nvPr/>
        </p:nvGrpSpPr>
        <p:grpSpPr>
          <a:xfrm>
            <a:off x="5317069" y="1158755"/>
            <a:ext cx="3412067" cy="4003801"/>
            <a:chOff x="558798" y="1417638"/>
            <a:chExt cx="4360333" cy="5116519"/>
          </a:xfrm>
        </p:grpSpPr>
        <p:sp>
          <p:nvSpPr>
            <p:cNvPr id="60" name="Rounded Rectangle 59"/>
            <p:cNvSpPr/>
            <p:nvPr/>
          </p:nvSpPr>
          <p:spPr>
            <a:xfrm>
              <a:off x="558799" y="3077109"/>
              <a:ext cx="3149600" cy="2502437"/>
            </a:xfrm>
            <a:prstGeom prst="roundRect">
              <a:avLst/>
            </a:prstGeom>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dirty="0" smtClean="0"/>
                <a:t>OS</a:t>
              </a:r>
            </a:p>
          </p:txBody>
        </p:sp>
        <p:sp>
          <p:nvSpPr>
            <p:cNvPr id="61" name="Rounded Rectangle 60"/>
            <p:cNvSpPr/>
            <p:nvPr/>
          </p:nvSpPr>
          <p:spPr>
            <a:xfrm>
              <a:off x="558798" y="5687491"/>
              <a:ext cx="4360333" cy="846666"/>
            </a:xfrm>
            <a:prstGeom prst="roundRect">
              <a:avLst/>
            </a:prstGeom>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200" dirty="0" smtClean="0"/>
                <a:t>     Hardware</a:t>
              </a:r>
            </a:p>
          </p:txBody>
        </p:sp>
        <p:sp>
          <p:nvSpPr>
            <p:cNvPr id="62" name="Rounded Rectangle 61"/>
            <p:cNvSpPr/>
            <p:nvPr/>
          </p:nvSpPr>
          <p:spPr>
            <a:xfrm>
              <a:off x="558799" y="1417638"/>
              <a:ext cx="1016000" cy="1549400"/>
            </a:xfrm>
            <a:prstGeom prst="roundRect">
              <a:avLst/>
            </a:prstGeom>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3200" dirty="0" smtClean="0"/>
                <a:t>App</a:t>
              </a:r>
            </a:p>
            <a:p>
              <a:pPr algn="ctr"/>
              <a:r>
                <a:rPr lang="en-US" sz="3200" dirty="0" smtClean="0"/>
                <a:t>1</a:t>
              </a:r>
            </a:p>
          </p:txBody>
        </p:sp>
        <p:sp>
          <p:nvSpPr>
            <p:cNvPr id="63" name="Rounded Rectangle 62"/>
            <p:cNvSpPr/>
            <p:nvPr/>
          </p:nvSpPr>
          <p:spPr>
            <a:xfrm>
              <a:off x="2692399" y="1417638"/>
              <a:ext cx="1016000" cy="1549400"/>
            </a:xfrm>
            <a:prstGeom prst="roundRect">
              <a:avLst/>
            </a:prstGeom>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endParaRPr lang="en-US" sz="3200" dirty="0" smtClean="0"/>
            </a:p>
            <a:p>
              <a:pPr algn="ctr"/>
              <a:r>
                <a:rPr lang="en-US" sz="3200" dirty="0" smtClean="0"/>
                <a:t>App</a:t>
              </a:r>
            </a:p>
            <a:p>
              <a:pPr algn="ctr"/>
              <a:r>
                <a:rPr lang="en-US" sz="3200" dirty="0" smtClean="0"/>
                <a:t>N</a:t>
              </a:r>
            </a:p>
            <a:p>
              <a:pPr algn="ctr"/>
              <a:endParaRPr lang="en-US" sz="3200" dirty="0" smtClean="0"/>
            </a:p>
          </p:txBody>
        </p:sp>
        <p:sp>
          <p:nvSpPr>
            <p:cNvPr id="64" name="TextBox 63"/>
            <p:cNvSpPr txBox="1"/>
            <p:nvPr/>
          </p:nvSpPr>
          <p:spPr>
            <a:xfrm>
              <a:off x="1722966" y="1584403"/>
              <a:ext cx="821266" cy="2713855"/>
            </a:xfrm>
            <a:prstGeom prst="rect">
              <a:avLst/>
            </a:prstGeom>
            <a:noFill/>
          </p:spPr>
          <p:txBody>
            <a:bodyPr wrap="square" rtlCol="0">
              <a:spAutoFit/>
            </a:bodyPr>
            <a:lstStyle/>
            <a:p>
              <a:r>
                <a:rPr lang="en-US" sz="6600" dirty="0" smtClean="0"/>
                <a:t>…</a:t>
              </a:r>
              <a:endParaRPr lang="en-US" sz="6600" dirty="0"/>
            </a:p>
          </p:txBody>
        </p:sp>
      </p:grpSp>
      <p:pic>
        <p:nvPicPr>
          <p:cNvPr id="74" name="Picture 73" descr="devil.png"/>
          <p:cNvPicPr>
            <a:picLocks noChangeAspect="1"/>
          </p:cNvPicPr>
          <p:nvPr/>
        </p:nvPicPr>
        <p:blipFill>
          <a:blip r:embed="rId7"/>
          <a:srcRect l="22086" t="21750" r="24031"/>
          <a:stretch>
            <a:fillRect/>
          </a:stretch>
        </p:blipFill>
        <p:spPr>
          <a:xfrm>
            <a:off x="5482812" y="1664749"/>
            <a:ext cx="1531158" cy="2223558"/>
          </a:xfrm>
          <a:prstGeom prst="rect">
            <a:avLst/>
          </a:prstGeom>
        </p:spPr>
      </p:pic>
      <p:grpSp>
        <p:nvGrpSpPr>
          <p:cNvPr id="77" name="Group 76"/>
          <p:cNvGrpSpPr/>
          <p:nvPr/>
        </p:nvGrpSpPr>
        <p:grpSpPr>
          <a:xfrm>
            <a:off x="6519331" y="364065"/>
            <a:ext cx="2573867" cy="1701801"/>
            <a:chOff x="3945464" y="3454398"/>
            <a:chExt cx="2573867" cy="1701801"/>
          </a:xfrm>
        </p:grpSpPr>
        <p:sp>
          <p:nvSpPr>
            <p:cNvPr id="75" name="Oval Callout 74"/>
            <p:cNvSpPr/>
            <p:nvPr/>
          </p:nvSpPr>
          <p:spPr>
            <a:xfrm>
              <a:off x="3945464" y="3454398"/>
              <a:ext cx="2573867" cy="1701801"/>
            </a:xfrm>
            <a:prstGeom prst="wedgeEllipseCallout">
              <a:avLst>
                <a:gd name="adj1" fmla="val -51370"/>
                <a:gd name="adj2" fmla="val 95806"/>
              </a:avLst>
            </a:prstGeom>
            <a:solidFill>
              <a:srgbClr val="FFFFFF"/>
            </a:solidFill>
            <a:ln w="635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extBox 75"/>
            <p:cNvSpPr txBox="1"/>
            <p:nvPr/>
          </p:nvSpPr>
          <p:spPr>
            <a:xfrm>
              <a:off x="4115228" y="3767667"/>
              <a:ext cx="2234342" cy="1077218"/>
            </a:xfrm>
            <a:prstGeom prst="rect">
              <a:avLst/>
            </a:prstGeom>
            <a:noFill/>
          </p:spPr>
          <p:txBody>
            <a:bodyPr wrap="none" lIns="0" tIns="0" rIns="0" bIns="0" rtlCol="0">
              <a:spAutoFit/>
            </a:bodyPr>
            <a:lstStyle/>
            <a:p>
              <a:pPr algn="ctr"/>
              <a:r>
                <a:rPr lang="en-US" sz="3500" dirty="0" smtClean="0"/>
                <a:t>No Malware</a:t>
              </a:r>
            </a:p>
            <a:p>
              <a:pPr algn="ctr"/>
              <a:r>
                <a:rPr lang="en-US" sz="3500" dirty="0" smtClean="0"/>
                <a:t>Detected!</a:t>
              </a:r>
              <a:endParaRPr lang="en-US" sz="3500" dirty="0"/>
            </a:p>
          </p:txBody>
        </p:sp>
      </p:grpSp>
      <p:grpSp>
        <p:nvGrpSpPr>
          <p:cNvPr id="48" name="Group 47"/>
          <p:cNvGrpSpPr/>
          <p:nvPr/>
        </p:nvGrpSpPr>
        <p:grpSpPr>
          <a:xfrm>
            <a:off x="7840133" y="3437458"/>
            <a:ext cx="897469" cy="1725098"/>
            <a:chOff x="7840133" y="3437458"/>
            <a:chExt cx="897469" cy="1725098"/>
          </a:xfrm>
        </p:grpSpPr>
        <p:sp>
          <p:nvSpPr>
            <p:cNvPr id="45" name="Rounded Rectangle 44"/>
            <p:cNvSpPr/>
            <p:nvPr/>
          </p:nvSpPr>
          <p:spPr>
            <a:xfrm>
              <a:off x="7840133" y="4495800"/>
              <a:ext cx="897469" cy="66675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46" name="Rounded Rectangle 45"/>
            <p:cNvSpPr/>
            <p:nvPr/>
          </p:nvSpPr>
          <p:spPr>
            <a:xfrm>
              <a:off x="7869767" y="4023789"/>
              <a:ext cx="838201"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sp>
          <p:nvSpPr>
            <p:cNvPr id="47" name="Rounded Rectangle 46"/>
            <p:cNvSpPr/>
            <p:nvPr/>
          </p:nvSpPr>
          <p:spPr>
            <a:xfrm>
              <a:off x="8017934" y="3437458"/>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3200" dirty="0" smtClean="0"/>
                <a:t>D</a:t>
              </a:r>
            </a:p>
          </p:txBody>
        </p:sp>
      </p:grpSp>
      <p:grpSp>
        <p:nvGrpSpPr>
          <p:cNvPr id="105" name="Group 72"/>
          <p:cNvGrpSpPr/>
          <p:nvPr/>
        </p:nvGrpSpPr>
        <p:grpSpPr>
          <a:xfrm>
            <a:off x="2235201" y="2715692"/>
            <a:ext cx="2794000" cy="1551504"/>
            <a:chOff x="2235201" y="2504017"/>
            <a:chExt cx="2794000" cy="1551504"/>
          </a:xfrm>
        </p:grpSpPr>
        <p:cxnSp>
          <p:nvCxnSpPr>
            <p:cNvPr id="106" name="Straight Arrow Connector 105"/>
            <p:cNvCxnSpPr/>
            <p:nvPr/>
          </p:nvCxnSpPr>
          <p:spPr>
            <a:xfrm>
              <a:off x="2235201" y="4045741"/>
              <a:ext cx="2794000" cy="1588"/>
            </a:xfrm>
            <a:prstGeom prst="straightConnector1">
              <a:avLst/>
            </a:prstGeom>
            <a:ln w="762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07" name="Group 67"/>
            <p:cNvGrpSpPr/>
            <p:nvPr/>
          </p:nvGrpSpPr>
          <p:grpSpPr>
            <a:xfrm>
              <a:off x="2630041" y="2504017"/>
              <a:ext cx="2085894" cy="1551504"/>
              <a:chOff x="2600152" y="4321180"/>
              <a:chExt cx="2085894" cy="1551504"/>
            </a:xfrm>
          </p:grpSpPr>
          <p:sp>
            <p:nvSpPr>
              <p:cNvPr id="108" name="Can 107"/>
              <p:cNvSpPr/>
              <p:nvPr/>
            </p:nvSpPr>
            <p:spPr>
              <a:xfrm>
                <a:off x="3119700" y="4321180"/>
                <a:ext cx="1032406" cy="155150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2600152" y="4688433"/>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John</a:t>
                </a:r>
                <a:endParaRPr lang="en-US" sz="2400" dirty="0">
                  <a:solidFill>
                    <a:srgbClr val="FFFFFF"/>
                  </a:solidFill>
                  <a:latin typeface="Script MT Bold" pitchFamily="66" charset="0"/>
                </a:endParaRPr>
              </a:p>
            </p:txBody>
          </p:sp>
          <p:sp>
            <p:nvSpPr>
              <p:cNvPr id="110" name="TextBox 109"/>
              <p:cNvSpPr txBox="1"/>
              <p:nvPr/>
            </p:nvSpPr>
            <p:spPr>
              <a:xfrm>
                <a:off x="2600152" y="5054999"/>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Hancock</a:t>
                </a:r>
                <a:endParaRPr lang="en-US" sz="2400" dirty="0">
                  <a:solidFill>
                    <a:srgbClr val="FFFFFF"/>
                  </a:solidFill>
                  <a:latin typeface="Script MT Bold" pitchFamily="66" charset="0"/>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lide(fromBottom)">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slide(fromBottom)">
                                      <p:cBhvr>
                                        <p:cTn id="17" dur="500"/>
                                        <p:tgtEl>
                                          <p:spTgt spid="74"/>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down)">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dissolve">
                                      <p:cBhvr>
                                        <p:cTn id="26" dur="500"/>
                                        <p:tgtEl>
                                          <p:spTgt spid="48"/>
                                        </p:tgtEl>
                                      </p:cBhvr>
                                    </p:animEffect>
                                  </p:childTnLst>
                                </p:cTn>
                              </p:par>
                              <p:par>
                                <p:cTn id="27" presetID="1" presetClass="exit" presetSubtype="0" fill="hold" nodeType="withEffect">
                                  <p:stCondLst>
                                    <p:cond delay="0"/>
                                  </p:stCondLst>
                                  <p:childTnLst>
                                    <p:set>
                                      <p:cBhvr>
                                        <p:cTn id="28" dur="1" fill="hold">
                                          <p:stCondLst>
                                            <p:cond delay="0"/>
                                          </p:stCondLst>
                                        </p:cTn>
                                        <p:tgtEl>
                                          <p:spTgt spid="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1000"/>
                                        <p:tgtEl>
                                          <p:spTgt spid="53"/>
                                        </p:tgtEl>
                                      </p:cBhvr>
                                    </p:animEffect>
                                  </p:childTnLst>
                                </p:cTn>
                              </p:par>
                              <p:par>
                                <p:cTn id="36" presetID="22" presetClass="entr" presetSubtype="4" fill="hold" nodeType="withEffect">
                                  <p:stCondLst>
                                    <p:cond delay="100"/>
                                  </p:stCondLst>
                                  <p:childTnLst>
                                    <p:set>
                                      <p:cBhvr>
                                        <p:cTn id="37" dur="1" fill="hold">
                                          <p:stCondLst>
                                            <p:cond delay="0"/>
                                          </p:stCondLst>
                                        </p:cTn>
                                        <p:tgtEl>
                                          <p:spTgt spid="59"/>
                                        </p:tgtEl>
                                        <p:attrNameLst>
                                          <p:attrName>style.visibility</p:attrName>
                                        </p:attrNameLst>
                                      </p:cBhvr>
                                      <p:to>
                                        <p:strVal val="visible"/>
                                      </p:to>
                                    </p:set>
                                    <p:animEffect transition="in" filter="wipe(down)">
                                      <p:cBhvr>
                                        <p:cTn id="38" dur="10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barn(outVertical)">
                                      <p:cBhvr>
                                        <p:cTn id="4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3"/>
          <p:cNvSpPr>
            <a:spLocks noGrp="1"/>
          </p:cNvSpPr>
          <p:nvPr>
            <p:ph type="sldNum" sz="quarter" idx="12"/>
          </p:nvPr>
        </p:nvSpPr>
        <p:spPr>
          <a:xfrm>
            <a:off x="6858012" y="6424086"/>
            <a:ext cx="2133600" cy="365125"/>
          </a:xfrm>
        </p:spPr>
        <p:txBody>
          <a:bodyPr/>
          <a:lstStyle/>
          <a:p>
            <a:fld id="{D91179E5-0793-8D42-8464-1C04FA544EFC}" type="slidenum">
              <a:rPr lang="en-US" smtClean="0"/>
              <a:pPr/>
              <a:t>25</a:t>
            </a:fld>
            <a:endParaRPr lang="en-US"/>
          </a:p>
        </p:txBody>
      </p:sp>
      <p:grpSp>
        <p:nvGrpSpPr>
          <p:cNvPr id="76" name="Group 75"/>
          <p:cNvGrpSpPr/>
          <p:nvPr/>
        </p:nvGrpSpPr>
        <p:grpSpPr>
          <a:xfrm>
            <a:off x="5317069" y="1158755"/>
            <a:ext cx="3412067" cy="4003801"/>
            <a:chOff x="558798" y="1417638"/>
            <a:chExt cx="4360333" cy="5116519"/>
          </a:xfrm>
        </p:grpSpPr>
        <p:sp>
          <p:nvSpPr>
            <p:cNvPr id="97" name="Rounded Rectangle 96"/>
            <p:cNvSpPr/>
            <p:nvPr/>
          </p:nvSpPr>
          <p:spPr>
            <a:xfrm>
              <a:off x="55879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dirty="0" smtClean="0"/>
                <a:t>OS</a:t>
              </a:r>
            </a:p>
          </p:txBody>
        </p:sp>
        <p:sp>
          <p:nvSpPr>
            <p:cNvPr id="98" name="Rounded Rectangle 97"/>
            <p:cNvSpPr/>
            <p:nvPr/>
          </p:nvSpPr>
          <p:spPr>
            <a:xfrm>
              <a:off x="55879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200" dirty="0" smtClean="0"/>
                <a:t>     Hardware</a:t>
              </a:r>
            </a:p>
          </p:txBody>
        </p:sp>
        <p:sp>
          <p:nvSpPr>
            <p:cNvPr id="99" name="Rounded Rectangle 98"/>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3200" dirty="0" smtClean="0"/>
                <a:t>App</a:t>
              </a:r>
            </a:p>
            <a:p>
              <a:pPr algn="ctr"/>
              <a:r>
                <a:rPr lang="en-US" sz="3200" dirty="0" smtClean="0"/>
                <a:t>1</a:t>
              </a:r>
            </a:p>
          </p:txBody>
        </p:sp>
        <p:sp>
          <p:nvSpPr>
            <p:cNvPr id="100" name="Rounded Rectangle 99"/>
            <p:cNvSpPr/>
            <p:nvPr/>
          </p:nvSpPr>
          <p:spPr>
            <a:xfrm>
              <a:off x="26923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endParaRPr lang="en-US" sz="3200" dirty="0" smtClean="0"/>
            </a:p>
            <a:p>
              <a:pPr algn="ctr"/>
              <a:r>
                <a:rPr lang="en-US" sz="3200" dirty="0" smtClean="0"/>
                <a:t>App</a:t>
              </a:r>
            </a:p>
            <a:p>
              <a:pPr algn="ctr"/>
              <a:r>
                <a:rPr lang="en-US" sz="3200" dirty="0" smtClean="0"/>
                <a:t>N</a:t>
              </a:r>
            </a:p>
            <a:p>
              <a:pPr algn="ctr"/>
              <a:endParaRPr lang="en-US" sz="3200" dirty="0" smtClean="0"/>
            </a:p>
          </p:txBody>
        </p:sp>
        <p:sp>
          <p:nvSpPr>
            <p:cNvPr id="101" name="TextBox 100"/>
            <p:cNvSpPr txBox="1"/>
            <p:nvPr/>
          </p:nvSpPr>
          <p:spPr>
            <a:xfrm>
              <a:off x="1722966" y="1584403"/>
              <a:ext cx="821266" cy="2713855"/>
            </a:xfrm>
            <a:prstGeom prst="rect">
              <a:avLst/>
            </a:prstGeom>
            <a:noFill/>
          </p:spPr>
          <p:txBody>
            <a:bodyPr wrap="square" rtlCol="0">
              <a:spAutoFit/>
            </a:bodyPr>
            <a:lstStyle/>
            <a:p>
              <a:r>
                <a:rPr lang="en-US" sz="6600" dirty="0" smtClean="0"/>
                <a:t>…</a:t>
              </a:r>
              <a:endParaRPr lang="en-US" sz="6600" dirty="0"/>
            </a:p>
          </p:txBody>
        </p:sp>
      </p:grpSp>
      <p:sp>
        <p:nvSpPr>
          <p:cNvPr id="75" name="Title 1"/>
          <p:cNvSpPr>
            <a:spLocks noGrp="1"/>
          </p:cNvSpPr>
          <p:nvPr>
            <p:ph type="title"/>
          </p:nvPr>
        </p:nvSpPr>
        <p:spPr>
          <a:xfrm>
            <a:off x="196850" y="0"/>
            <a:ext cx="8670925" cy="1143000"/>
          </a:xfrm>
        </p:spPr>
        <p:txBody>
          <a:bodyPr>
            <a:noAutofit/>
          </a:bodyPr>
          <a:lstStyle/>
          <a:p>
            <a:r>
              <a:rPr lang="en-US" sz="3900" dirty="0" smtClean="0"/>
              <a:t>Application: Verifiable Malware Scanning</a:t>
            </a:r>
            <a:endParaRPr lang="en-US" sz="3900" dirty="0"/>
          </a:p>
        </p:txBody>
      </p:sp>
      <p:grpSp>
        <p:nvGrpSpPr>
          <p:cNvPr id="7" name="Group 72"/>
          <p:cNvGrpSpPr/>
          <p:nvPr/>
        </p:nvGrpSpPr>
        <p:grpSpPr>
          <a:xfrm>
            <a:off x="2235201" y="2715692"/>
            <a:ext cx="2794000" cy="1551504"/>
            <a:chOff x="2235201" y="2504017"/>
            <a:chExt cx="2794000" cy="1551504"/>
          </a:xfrm>
        </p:grpSpPr>
        <p:cxnSp>
          <p:nvCxnSpPr>
            <p:cNvPr id="65" name="Straight Arrow Connector 64"/>
            <p:cNvCxnSpPr/>
            <p:nvPr/>
          </p:nvCxnSpPr>
          <p:spPr>
            <a:xfrm>
              <a:off x="2235201" y="4045741"/>
              <a:ext cx="2794000" cy="1588"/>
            </a:xfrm>
            <a:prstGeom prst="straightConnector1">
              <a:avLst/>
            </a:prstGeom>
            <a:ln w="762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1" name="Group 67"/>
            <p:cNvGrpSpPr/>
            <p:nvPr/>
          </p:nvGrpSpPr>
          <p:grpSpPr>
            <a:xfrm>
              <a:off x="2630041" y="2504017"/>
              <a:ext cx="2085894" cy="1551504"/>
              <a:chOff x="2600152" y="4321180"/>
              <a:chExt cx="2085894" cy="1551504"/>
            </a:xfrm>
          </p:grpSpPr>
          <p:sp>
            <p:nvSpPr>
              <p:cNvPr id="69" name="Can 68"/>
              <p:cNvSpPr/>
              <p:nvPr/>
            </p:nvSpPr>
            <p:spPr>
              <a:xfrm>
                <a:off x="3119700" y="4321180"/>
                <a:ext cx="1032406" cy="155150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600152" y="4688433"/>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John</a:t>
                </a:r>
                <a:endParaRPr lang="en-US" sz="2400" dirty="0">
                  <a:solidFill>
                    <a:srgbClr val="FFFFFF"/>
                  </a:solidFill>
                  <a:latin typeface="Script MT Bold" pitchFamily="66" charset="0"/>
                </a:endParaRPr>
              </a:p>
            </p:txBody>
          </p:sp>
          <p:sp>
            <p:nvSpPr>
              <p:cNvPr id="71" name="TextBox 70"/>
              <p:cNvSpPr txBox="1"/>
              <p:nvPr/>
            </p:nvSpPr>
            <p:spPr>
              <a:xfrm>
                <a:off x="2600152" y="5054999"/>
                <a:ext cx="2085894" cy="461665"/>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dirty="0" smtClean="0">
                    <a:solidFill>
                      <a:srgbClr val="FFFFFF"/>
                    </a:solidFill>
                    <a:latin typeface="Script MT Bold" pitchFamily="66" charset="0"/>
                  </a:rPr>
                  <a:t>Hancock</a:t>
                </a:r>
                <a:endParaRPr lang="en-US" sz="2400" dirty="0">
                  <a:solidFill>
                    <a:srgbClr val="FFFFFF"/>
                  </a:solidFill>
                  <a:latin typeface="Script MT Bold" pitchFamily="66" charset="0"/>
                </a:endParaRPr>
              </a:p>
            </p:txBody>
          </p:sp>
        </p:grpSp>
      </p:grpSp>
      <p:pic>
        <p:nvPicPr>
          <p:cNvPr id="10" name="Picture 9" descr="j0285750"/>
          <p:cNvPicPr>
            <a:picLocks noChangeAspect="1" noChangeArrowheads="1"/>
          </p:cNvPicPr>
          <p:nvPr/>
        </p:nvPicPr>
        <p:blipFill>
          <a:blip r:embed="rId3"/>
          <a:srcRect/>
          <a:stretch>
            <a:fillRect/>
          </a:stretch>
        </p:blipFill>
        <p:spPr bwMode="auto">
          <a:xfrm>
            <a:off x="5476689" y="5175920"/>
            <a:ext cx="2744445" cy="1682080"/>
          </a:xfrm>
          <a:prstGeom prst="rect">
            <a:avLst/>
          </a:prstGeom>
          <a:noFill/>
        </p:spPr>
      </p:pic>
      <p:grpSp>
        <p:nvGrpSpPr>
          <p:cNvPr id="2" name="Group 10"/>
          <p:cNvGrpSpPr/>
          <p:nvPr/>
        </p:nvGrpSpPr>
        <p:grpSpPr>
          <a:xfrm>
            <a:off x="-406400" y="1387688"/>
            <a:ext cx="2860637" cy="2547617"/>
            <a:chOff x="-406400" y="1989229"/>
            <a:chExt cx="2860637" cy="2547617"/>
          </a:xfrm>
        </p:grpSpPr>
        <p:pic>
          <p:nvPicPr>
            <p:cNvPr id="8" name="Picture 7" descr="alice-happy.png"/>
            <p:cNvPicPr>
              <a:picLocks noChangeAspect="1"/>
            </p:cNvPicPr>
            <p:nvPr/>
          </p:nvPicPr>
          <p:blipFill>
            <a:blip r:embed="rId4"/>
            <a:stretch>
              <a:fillRect/>
            </a:stretch>
          </p:blipFill>
          <p:spPr>
            <a:xfrm>
              <a:off x="-406400" y="1989229"/>
              <a:ext cx="2514600" cy="2514600"/>
            </a:xfrm>
            <a:prstGeom prst="rect">
              <a:avLst/>
            </a:prstGeom>
          </p:spPr>
        </p:pic>
        <p:pic>
          <p:nvPicPr>
            <p:cNvPr id="9" name="Picture 8" descr="MCj03968400000[1]"/>
            <p:cNvPicPr>
              <a:picLocks noChangeAspect="1" noChangeArrowheads="1"/>
            </p:cNvPicPr>
            <p:nvPr/>
          </p:nvPicPr>
          <p:blipFill>
            <a:blip r:embed="rId5"/>
            <a:srcRect/>
            <a:stretch>
              <a:fillRect/>
            </a:stretch>
          </p:blipFill>
          <p:spPr bwMode="auto">
            <a:xfrm rot="1638529">
              <a:off x="1440429" y="3113651"/>
              <a:ext cx="1013808" cy="1423195"/>
            </a:xfrm>
            <a:prstGeom prst="rect">
              <a:avLst/>
            </a:prstGeom>
            <a:noFill/>
          </p:spPr>
        </p:pic>
      </p:grpSp>
      <p:grpSp>
        <p:nvGrpSpPr>
          <p:cNvPr id="4" name="Group 71"/>
          <p:cNvGrpSpPr/>
          <p:nvPr/>
        </p:nvGrpSpPr>
        <p:grpSpPr>
          <a:xfrm>
            <a:off x="2470213" y="1873157"/>
            <a:ext cx="2567454" cy="555450"/>
            <a:chOff x="2470213" y="1873157"/>
            <a:chExt cx="2567454" cy="555450"/>
          </a:xfrm>
        </p:grpSpPr>
        <p:cxnSp>
          <p:nvCxnSpPr>
            <p:cNvPr id="50" name="Straight Arrow Connector 49"/>
            <p:cNvCxnSpPr/>
            <p:nvPr/>
          </p:nvCxnSpPr>
          <p:spPr>
            <a:xfrm>
              <a:off x="2470213" y="2427019"/>
              <a:ext cx="2567454"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506133" y="1873157"/>
              <a:ext cx="2275485" cy="523220"/>
            </a:xfrm>
            <a:prstGeom prst="rect">
              <a:avLst/>
            </a:prstGeom>
            <a:noFill/>
          </p:spPr>
          <p:txBody>
            <a:bodyPr wrap="square" rtlCol="0">
              <a:spAutoFit/>
            </a:bodyPr>
            <a:lstStyle/>
            <a:p>
              <a:pPr algn="ctr"/>
              <a:r>
                <a:rPr lang="en-US" sz="2800" dirty="0" smtClean="0"/>
                <a:t>Run Detector</a:t>
              </a:r>
              <a:endParaRPr lang="en-US" sz="2800" dirty="0"/>
            </a:p>
          </p:txBody>
        </p:sp>
      </p:grpSp>
      <p:grpSp>
        <p:nvGrpSpPr>
          <p:cNvPr id="13" name="Group 47"/>
          <p:cNvGrpSpPr/>
          <p:nvPr/>
        </p:nvGrpSpPr>
        <p:grpSpPr>
          <a:xfrm>
            <a:off x="7840133" y="3437458"/>
            <a:ext cx="897469" cy="1725098"/>
            <a:chOff x="7840133" y="3437458"/>
            <a:chExt cx="897469" cy="1725098"/>
          </a:xfrm>
        </p:grpSpPr>
        <p:sp>
          <p:nvSpPr>
            <p:cNvPr id="45" name="Rounded Rectangle 44"/>
            <p:cNvSpPr/>
            <p:nvPr/>
          </p:nvSpPr>
          <p:spPr>
            <a:xfrm>
              <a:off x="7840133" y="4495800"/>
              <a:ext cx="897469" cy="66675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46" name="Rounded Rectangle 45"/>
            <p:cNvSpPr/>
            <p:nvPr/>
          </p:nvSpPr>
          <p:spPr>
            <a:xfrm>
              <a:off x="7869767" y="4023789"/>
              <a:ext cx="838201"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sp>
          <p:nvSpPr>
            <p:cNvPr id="47" name="Rounded Rectangle 46"/>
            <p:cNvSpPr/>
            <p:nvPr/>
          </p:nvSpPr>
          <p:spPr>
            <a:xfrm>
              <a:off x="8017934" y="3437458"/>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3200" dirty="0" smtClean="0"/>
                <a:t>D</a:t>
              </a:r>
            </a:p>
          </p:txBody>
        </p:sp>
      </p:grpSp>
      <p:sp>
        <p:nvSpPr>
          <p:cNvPr id="44" name="Can 43"/>
          <p:cNvSpPr/>
          <p:nvPr/>
        </p:nvSpPr>
        <p:spPr>
          <a:xfrm>
            <a:off x="2561640" y="194741"/>
            <a:ext cx="4169360" cy="6594470"/>
          </a:xfrm>
          <a:prstGeom prst="can">
            <a:avLst>
              <a:gd name="adj" fmla="val 136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52"/>
          <p:cNvGrpSpPr/>
          <p:nvPr/>
        </p:nvGrpSpPr>
        <p:grpSpPr>
          <a:xfrm>
            <a:off x="3987178" y="1961756"/>
            <a:ext cx="1318284" cy="793596"/>
            <a:chOff x="698500" y="-101601"/>
            <a:chExt cx="1318284" cy="793596"/>
          </a:xfrm>
        </p:grpSpPr>
        <p:sp>
          <p:nvSpPr>
            <p:cNvPr id="49" name="Folded Corner 48"/>
            <p:cNvSpPr/>
            <p:nvPr/>
          </p:nvSpPr>
          <p:spPr>
            <a:xfrm rot="10800000">
              <a:off x="698500" y="-101601"/>
              <a:ext cx="1318284"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1" name="Rounded Rectangle 50"/>
            <p:cNvSpPr/>
            <p:nvPr/>
          </p:nvSpPr>
          <p:spPr>
            <a:xfrm>
              <a:off x="870809" y="135176"/>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grpSp>
      <p:grpSp>
        <p:nvGrpSpPr>
          <p:cNvPr id="53" name="Group 14"/>
          <p:cNvGrpSpPr/>
          <p:nvPr/>
        </p:nvGrpSpPr>
        <p:grpSpPr>
          <a:xfrm>
            <a:off x="4212742" y="5526173"/>
            <a:ext cx="867156" cy="1048763"/>
            <a:chOff x="6525767" y="7015624"/>
            <a:chExt cx="1119269" cy="1353676"/>
          </a:xfrm>
        </p:grpSpPr>
        <p:sp>
          <p:nvSpPr>
            <p:cNvPr id="59" name="Folded Corner 58"/>
            <p:cNvSpPr/>
            <p:nvPr/>
          </p:nvSpPr>
          <p:spPr>
            <a:xfrm rot="10800000">
              <a:off x="6525767" y="7015624"/>
              <a:ext cx="1119269" cy="135367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66" name="Picture 209" descr="MCj04112440000[1]"/>
            <p:cNvPicPr>
              <a:picLocks noChangeAspect="1" noChangeArrowheads="1"/>
            </p:cNvPicPr>
            <p:nvPr/>
          </p:nvPicPr>
          <p:blipFill>
            <a:blip r:embed="rId6"/>
            <a:srcRect/>
            <a:stretch>
              <a:fillRect/>
            </a:stretch>
          </p:blipFill>
          <p:spPr bwMode="auto">
            <a:xfrm>
              <a:off x="6606884" y="7238590"/>
              <a:ext cx="957034" cy="907745"/>
            </a:xfrm>
            <a:prstGeom prst="rect">
              <a:avLst/>
            </a:prstGeom>
            <a:noFill/>
          </p:spPr>
        </p:pic>
      </p:grpSp>
      <p:grpSp>
        <p:nvGrpSpPr>
          <p:cNvPr id="67" name="Group 48"/>
          <p:cNvGrpSpPr/>
          <p:nvPr/>
        </p:nvGrpSpPr>
        <p:grpSpPr>
          <a:xfrm>
            <a:off x="3875855" y="846083"/>
            <a:ext cx="1540930" cy="990616"/>
            <a:chOff x="7266918" y="3398012"/>
            <a:chExt cx="1540930" cy="990616"/>
          </a:xfrm>
        </p:grpSpPr>
        <p:sp>
          <p:nvSpPr>
            <p:cNvPr id="68" name="Folded Corner 67"/>
            <p:cNvSpPr/>
            <p:nvPr/>
          </p:nvSpPr>
          <p:spPr>
            <a:xfrm rot="10800000">
              <a:off x="7399408" y="3445367"/>
              <a:ext cx="1318284"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2" name="TextBox 71"/>
            <p:cNvSpPr txBox="1"/>
            <p:nvPr/>
          </p:nvSpPr>
          <p:spPr>
            <a:xfrm>
              <a:off x="7266918" y="3398012"/>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73" name="TextBox 72"/>
            <p:cNvSpPr txBox="1"/>
            <p:nvPr/>
          </p:nvSpPr>
          <p:spPr>
            <a:xfrm>
              <a:off x="7266918" y="3758626"/>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grpSp>
        <p:nvGrpSpPr>
          <p:cNvPr id="77" name="Group 44"/>
          <p:cNvGrpSpPr/>
          <p:nvPr/>
        </p:nvGrpSpPr>
        <p:grpSpPr>
          <a:xfrm>
            <a:off x="4244154" y="2880409"/>
            <a:ext cx="804333" cy="943261"/>
            <a:chOff x="7626748" y="3812893"/>
            <a:chExt cx="804333" cy="943261"/>
          </a:xfrm>
        </p:grpSpPr>
        <p:sp>
          <p:nvSpPr>
            <p:cNvPr id="78" name="Folded Corner 77"/>
            <p:cNvSpPr/>
            <p:nvPr/>
          </p:nvSpPr>
          <p:spPr>
            <a:xfrm rot="10800000">
              <a:off x="7626748" y="3812893"/>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9" name="Rounded Rectangle 78"/>
            <p:cNvSpPr/>
            <p:nvPr/>
          </p:nvSpPr>
          <p:spPr>
            <a:xfrm>
              <a:off x="7684756" y="3986074"/>
              <a:ext cx="688318" cy="596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D</a:t>
              </a:r>
            </a:p>
          </p:txBody>
        </p:sp>
      </p:grpSp>
      <p:grpSp>
        <p:nvGrpSpPr>
          <p:cNvPr id="80" name="Group 39"/>
          <p:cNvGrpSpPr/>
          <p:nvPr/>
        </p:nvGrpSpPr>
        <p:grpSpPr>
          <a:xfrm>
            <a:off x="3900939" y="3948727"/>
            <a:ext cx="1490762" cy="667895"/>
            <a:chOff x="32148" y="5540126"/>
            <a:chExt cx="1490762" cy="725141"/>
          </a:xfrm>
        </p:grpSpPr>
        <p:sp>
          <p:nvSpPr>
            <p:cNvPr id="81" name="Folded Corner 80"/>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2" name="TextBox 81"/>
            <p:cNvSpPr txBox="1"/>
            <p:nvPr/>
          </p:nvSpPr>
          <p:spPr>
            <a:xfrm>
              <a:off x="37786" y="5540126"/>
              <a:ext cx="1479487" cy="651605"/>
            </a:xfrm>
            <a:prstGeom prst="rect">
              <a:avLst/>
            </a:prstGeom>
            <a:noFill/>
          </p:spPr>
          <p:txBody>
            <a:bodyPr wrap="square" rtlCol="0">
              <a:spAutoFit/>
            </a:bodyPr>
            <a:lstStyle/>
            <a:p>
              <a:pPr algn="ctr"/>
              <a:r>
                <a:rPr lang="en-US" sz="3300" b="1" dirty="0" smtClean="0"/>
                <a:t>Inputs</a:t>
              </a:r>
              <a:endParaRPr lang="en-US" sz="3300" b="1" dirty="0"/>
            </a:p>
          </p:txBody>
        </p:sp>
      </p:grpSp>
      <p:grpSp>
        <p:nvGrpSpPr>
          <p:cNvPr id="83" name="Group 58"/>
          <p:cNvGrpSpPr/>
          <p:nvPr/>
        </p:nvGrpSpPr>
        <p:grpSpPr>
          <a:xfrm>
            <a:off x="3830459" y="4741679"/>
            <a:ext cx="1631723" cy="659438"/>
            <a:chOff x="-46714" y="5549309"/>
            <a:chExt cx="1631723" cy="715958"/>
          </a:xfrm>
        </p:grpSpPr>
        <p:sp>
          <p:nvSpPr>
            <p:cNvPr id="84" name="Folded Corner 83"/>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5" name="TextBox 84"/>
            <p:cNvSpPr txBox="1"/>
            <p:nvPr/>
          </p:nvSpPr>
          <p:spPr>
            <a:xfrm>
              <a:off x="-46714" y="5549309"/>
              <a:ext cx="1631723" cy="651604"/>
            </a:xfrm>
            <a:prstGeom prst="rect">
              <a:avLst/>
            </a:prstGeom>
            <a:noFill/>
          </p:spPr>
          <p:txBody>
            <a:bodyPr wrap="square" rtlCol="0">
              <a:spAutoFit/>
            </a:bodyPr>
            <a:lstStyle/>
            <a:p>
              <a:pPr algn="ctr"/>
              <a:r>
                <a:rPr lang="en-US" sz="3300" b="1" dirty="0" smtClean="0"/>
                <a:t>Outputs</a:t>
              </a:r>
              <a:endParaRPr lang="en-US" sz="3300" b="1" dirty="0"/>
            </a:p>
          </p:txBody>
        </p:sp>
      </p:grpSp>
      <p:sp>
        <p:nvSpPr>
          <p:cNvPr id="86" name="Can 85"/>
          <p:cNvSpPr/>
          <p:nvPr/>
        </p:nvSpPr>
        <p:spPr>
          <a:xfrm>
            <a:off x="2561640" y="194741"/>
            <a:ext cx="4169360" cy="6594470"/>
          </a:xfrm>
          <a:prstGeom prst="can">
            <a:avLst>
              <a:gd name="adj" fmla="val 13629"/>
            </a:avLst>
          </a:prstGeom>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algn="ctr"/>
            <a:r>
              <a:rPr lang="en-US" sz="8800" dirty="0" smtClean="0">
                <a:effectLst>
                  <a:outerShdw blurRad="38100" dist="38100" dir="2700000" algn="tl">
                    <a:srgbClr val="000000">
                      <a:alpha val="43137"/>
                    </a:srgbClr>
                  </a:outerShdw>
                </a:effectLst>
                <a:latin typeface="Script MT Bold" pitchFamily="66" charset="0"/>
                <a:cs typeface="Bickham Script Pro Regular"/>
              </a:rPr>
              <a:t>John</a:t>
            </a:r>
          </a:p>
          <a:p>
            <a:pPr algn="ctr"/>
            <a:r>
              <a:rPr lang="en-US" sz="8800" dirty="0" smtClean="0">
                <a:effectLst>
                  <a:outerShdw blurRad="38100" dist="38100" dir="2700000" algn="tl">
                    <a:srgbClr val="000000">
                      <a:alpha val="43137"/>
                    </a:srgbClr>
                  </a:outerShdw>
                </a:effectLst>
                <a:latin typeface="Script MT Bold" pitchFamily="66" charset="0"/>
                <a:cs typeface="Bickham Script Pro Regular"/>
              </a:rPr>
              <a:t>Hancock</a:t>
            </a:r>
            <a:endParaRPr lang="en-US" dirty="0">
              <a:effectLst>
                <a:outerShdw blurRad="38100" dist="38100" dir="2700000" algn="tl">
                  <a:srgbClr val="000000">
                    <a:alpha val="43137"/>
                  </a:srgbClr>
                </a:outerShdw>
              </a:effectLst>
              <a:latin typeface="Script MT Bold" pitchFamily="66" charset="0"/>
              <a:cs typeface="Bickham Script Pro Regular"/>
            </a:endParaRPr>
          </a:p>
        </p:txBody>
      </p:sp>
      <p:grpSp>
        <p:nvGrpSpPr>
          <p:cNvPr id="94" name="Group 93"/>
          <p:cNvGrpSpPr/>
          <p:nvPr/>
        </p:nvGrpSpPr>
        <p:grpSpPr>
          <a:xfrm>
            <a:off x="177797" y="3513665"/>
            <a:ext cx="2548469" cy="3048000"/>
            <a:chOff x="177797" y="3513665"/>
            <a:chExt cx="2548469" cy="3048000"/>
          </a:xfrm>
        </p:grpSpPr>
        <p:sp>
          <p:nvSpPr>
            <p:cNvPr id="87" name="Rectangular Callout 86"/>
            <p:cNvSpPr/>
            <p:nvPr/>
          </p:nvSpPr>
          <p:spPr>
            <a:xfrm>
              <a:off x="177797" y="3513665"/>
              <a:ext cx="2548469" cy="3048000"/>
            </a:xfrm>
            <a:prstGeom prst="wedgeRectCallout">
              <a:avLst>
                <a:gd name="adj1" fmla="val 96841"/>
                <a:gd name="adj2" fmla="val -1099"/>
              </a:avLst>
            </a:prstGeom>
            <a:solidFill>
              <a:srgbClr val="FFFFFF"/>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16"/>
            <p:cNvGrpSpPr/>
            <p:nvPr/>
          </p:nvGrpSpPr>
          <p:grpSpPr>
            <a:xfrm>
              <a:off x="349391" y="3725334"/>
              <a:ext cx="2171826" cy="2548472"/>
              <a:chOff x="558798" y="1417638"/>
              <a:chExt cx="4360333" cy="5116519"/>
            </a:xfrm>
          </p:grpSpPr>
          <p:sp>
            <p:nvSpPr>
              <p:cNvPr id="89" name="Rounded Rectangle 88"/>
              <p:cNvSpPr/>
              <p:nvPr/>
            </p:nvSpPr>
            <p:spPr>
              <a:xfrm>
                <a:off x="55879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dirty="0" smtClean="0"/>
                  <a:t>OS</a:t>
                </a:r>
              </a:p>
            </p:txBody>
          </p:sp>
          <p:sp>
            <p:nvSpPr>
              <p:cNvPr id="90" name="Rounded Rectangle 89"/>
              <p:cNvSpPr/>
              <p:nvPr/>
            </p:nvSpPr>
            <p:spPr>
              <a:xfrm>
                <a:off x="55879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r>
                  <a:rPr lang="en-US" sz="2800" dirty="0" smtClean="0"/>
                  <a:t>   Hardware</a:t>
                </a:r>
              </a:p>
            </p:txBody>
          </p:sp>
          <p:sp>
            <p:nvSpPr>
              <p:cNvPr id="91" name="Rounded Rectangle 90"/>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2000" dirty="0" smtClean="0"/>
                  <a:t>App</a:t>
                </a:r>
              </a:p>
              <a:p>
                <a:pPr algn="ctr"/>
                <a:r>
                  <a:rPr lang="en-US" sz="2000" dirty="0"/>
                  <a:t>1</a:t>
                </a:r>
                <a:endParaRPr lang="en-US" sz="2000" dirty="0" smtClean="0"/>
              </a:p>
            </p:txBody>
          </p:sp>
          <p:sp>
            <p:nvSpPr>
              <p:cNvPr id="92" name="Rounded Rectangle 91"/>
              <p:cNvSpPr/>
              <p:nvPr/>
            </p:nvSpPr>
            <p:spPr>
              <a:xfrm>
                <a:off x="26923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lstStyle/>
              <a:p>
                <a:pPr algn="ctr"/>
                <a:r>
                  <a:rPr lang="en-US" sz="2000" dirty="0" smtClean="0"/>
                  <a:t>App</a:t>
                </a:r>
              </a:p>
              <a:p>
                <a:pPr algn="ctr"/>
                <a:r>
                  <a:rPr lang="en-US" sz="2000" dirty="0" err="1" smtClean="0"/>
                  <a:t>N</a:t>
                </a:r>
                <a:endParaRPr lang="en-US" sz="2000" dirty="0" smtClean="0"/>
              </a:p>
            </p:txBody>
          </p:sp>
          <p:sp>
            <p:nvSpPr>
              <p:cNvPr id="93" name="TextBox 92"/>
              <p:cNvSpPr txBox="1"/>
              <p:nvPr/>
            </p:nvSpPr>
            <p:spPr>
              <a:xfrm>
                <a:off x="1678588" y="1480858"/>
                <a:ext cx="821268" cy="2904211"/>
              </a:xfrm>
              <a:prstGeom prst="rect">
                <a:avLst/>
              </a:prstGeom>
              <a:noFill/>
            </p:spPr>
            <p:txBody>
              <a:bodyPr wrap="square" rtlCol="0">
                <a:spAutoFit/>
              </a:bodyPr>
              <a:lstStyle/>
              <a:p>
                <a:r>
                  <a:rPr lang="en-US" sz="4400" dirty="0" smtClean="0"/>
                  <a:t>…</a:t>
                </a:r>
                <a:endParaRPr lang="en-US" sz="4400" dirty="0"/>
              </a:p>
            </p:txBody>
          </p:sp>
        </p:grpSp>
      </p:grpSp>
      <p:sp>
        <p:nvSpPr>
          <p:cNvPr id="95" name="TextBox 94"/>
          <p:cNvSpPr txBox="1"/>
          <p:nvPr/>
        </p:nvSpPr>
        <p:spPr>
          <a:xfrm>
            <a:off x="323782" y="3251189"/>
            <a:ext cx="3279912" cy="3770263"/>
          </a:xfrm>
          <a:prstGeom prst="rect">
            <a:avLst/>
          </a:prstGeom>
          <a:noFill/>
        </p:spPr>
        <p:txBody>
          <a:bodyPr wrap="square" rtlCol="0">
            <a:spAutoFit/>
          </a:bodyPr>
          <a:lstStyle/>
          <a:p>
            <a:r>
              <a:rPr lang="en-US" sz="23900" dirty="0" smtClean="0">
                <a:solidFill>
                  <a:schemeClr val="accent3">
                    <a:lumMod val="50000"/>
                  </a:schemeClr>
                </a:solidFill>
                <a:latin typeface="Zapf Dingbats"/>
                <a:ea typeface="Zapf Dingbats"/>
                <a:cs typeface="Zapf Dingbats"/>
              </a:rPr>
              <a:t>✓</a:t>
            </a:r>
            <a:endParaRPr lang="en-US" sz="23900" dirty="0">
              <a:solidFill>
                <a:schemeClr val="accent3">
                  <a:lumMod val="50000"/>
                </a:schemeClr>
              </a:solidFill>
            </a:endParaRPr>
          </a:p>
        </p:txBody>
      </p:sp>
      <p:pic>
        <p:nvPicPr>
          <p:cNvPr id="96" name="Picture 95" descr="devil.png"/>
          <p:cNvPicPr>
            <a:picLocks noChangeAspect="1"/>
          </p:cNvPicPr>
          <p:nvPr/>
        </p:nvPicPr>
        <p:blipFill>
          <a:blip r:embed="rId7"/>
          <a:srcRect l="22086" t="21750" r="24031"/>
          <a:stretch>
            <a:fillRect/>
          </a:stretch>
        </p:blipFill>
        <p:spPr>
          <a:xfrm>
            <a:off x="521344" y="4005859"/>
            <a:ext cx="1155055" cy="167737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86"/>
                                        </p:tgtEl>
                                        <p:attrNameLst>
                                          <p:attrName>style.visibility</p:attrName>
                                        </p:attrNameLst>
                                      </p:cBhvr>
                                      <p:to>
                                        <p:strVal val="hidden"/>
                                      </p:to>
                                    </p:set>
                                  </p:childTnLst>
                                </p:cTn>
                              </p:par>
                              <p:par>
                                <p:cTn id="7" presetID="6" presetClass="emph" presetSubtype="0" accel="50000" decel="50000" fill="hold" grpId="2" nodeType="withEffect">
                                  <p:stCondLst>
                                    <p:cond delay="0"/>
                                  </p:stCondLst>
                                  <p:childTnLst>
                                    <p:animScale>
                                      <p:cBhvr>
                                        <p:cTn id="8" dur="500" fill="hold"/>
                                        <p:tgtEl>
                                          <p:spTgt spid="86"/>
                                        </p:tgtEl>
                                      </p:cBhvr>
                                      <p:by x="25000" y="25000"/>
                                    </p:animScale>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6"/>
                                        </p:tgtEl>
                                        <p:attrNameLst>
                                          <p:attrName>style.visibility</p:attrName>
                                        </p:attrNameLst>
                                      </p:cBhvr>
                                      <p:to>
                                        <p:strVal val="visible"/>
                                      </p:to>
                                    </p:set>
                                  </p:childTnLst>
                                </p:cTn>
                              </p:par>
                              <p:par>
                                <p:cTn id="12" presetID="0" presetClass="path" presetSubtype="0" accel="50000" decel="50000" fill="hold" grpId="1" nodeType="withEffect">
                                  <p:stCondLst>
                                    <p:cond delay="0"/>
                                  </p:stCondLst>
                                  <p:childTnLst>
                                    <p:animMotion origin="layout" path="M -0.10451 0.00324 L 2.77778E-7 7.40741E-7 " pathEditMode="relative" rAng="0" ptsTypes="AA">
                                      <p:cBhvr>
                                        <p:cTn id="13" dur="1000" fill="hold"/>
                                        <p:tgtEl>
                                          <p:spTgt spid="86"/>
                                        </p:tgtEl>
                                        <p:attrNameLst>
                                          <p:attrName>ppt_x</p:attrName>
                                          <p:attrName>ppt_y</p:attrName>
                                        </p:attrNameLst>
                                      </p:cBhvr>
                                      <p:rCtr x="5200" y="-200"/>
                                    </p:animMotion>
                                  </p:childTnLst>
                                </p:cTn>
                              </p:par>
                              <p:par>
                                <p:cTn id="14" presetID="6" presetClass="emph" presetSubtype="0" accel="50000" decel="50000" fill="hold" grpId="3" nodeType="withEffect">
                                  <p:stCondLst>
                                    <p:cond delay="0"/>
                                  </p:stCondLst>
                                  <p:childTnLst>
                                    <p:animScale>
                                      <p:cBhvr>
                                        <p:cTn id="15" dur="1000" fill="hold"/>
                                        <p:tgtEl>
                                          <p:spTgt spid="86"/>
                                        </p:tgtEl>
                                      </p:cBhvr>
                                      <p:by x="400000" y="400000"/>
                                    </p:animScale>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9" presetClass="exit" presetSubtype="0" fill="hold" grpId="5" nodeType="withEffect">
                                  <p:stCondLst>
                                    <p:cond delay="0"/>
                                  </p:stCondLst>
                                  <p:childTnLst>
                                    <p:animEffect transition="out" filter="dissolve">
                                      <p:cBhvr>
                                        <p:cTn id="20" dur="500"/>
                                        <p:tgtEl>
                                          <p:spTgt spid="86"/>
                                        </p:tgtEl>
                                      </p:cBhvr>
                                    </p:animEffect>
                                    <p:set>
                                      <p:cBhvr>
                                        <p:cTn id="21" dur="1" fill="hold">
                                          <p:stCondLst>
                                            <p:cond delay="499"/>
                                          </p:stCondLst>
                                        </p:cTn>
                                        <p:tgtEl>
                                          <p:spTgt spid="8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right)">
                                      <p:cBhvr>
                                        <p:cTn id="38" dur="500"/>
                                        <p:tgtEl>
                                          <p:spTgt spid="9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down)">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slide(fromBottom)">
                                      <p:cBhvr>
                                        <p:cTn id="48" dur="500"/>
                                        <p:tgtEl>
                                          <p:spTgt spid="96"/>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6" grpId="0" animBg="1"/>
      <p:bldP spid="86" grpId="1" animBg="1"/>
      <p:bldP spid="86" grpId="2" animBg="1"/>
      <p:bldP spid="86" grpId="3" animBg="1"/>
      <p:bldP spid="86" grpId="4" animBg="1"/>
      <p:bldP spid="86" grpId="5" animBg="1"/>
      <p:bldP spid="95" grpId="0"/>
      <p:bldP spid="9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Additional Applications</a:t>
            </a:r>
            <a:endParaRPr lang="en-US" dirty="0"/>
          </a:p>
        </p:txBody>
      </p:sp>
      <p:sp>
        <p:nvSpPr>
          <p:cNvPr id="3" name="Content Placeholder 2"/>
          <p:cNvSpPr>
            <a:spLocks noGrp="1"/>
          </p:cNvSpPr>
          <p:nvPr>
            <p:ph idx="1"/>
          </p:nvPr>
        </p:nvSpPr>
        <p:spPr>
          <a:xfrm>
            <a:off x="457200" y="1600200"/>
            <a:ext cx="5159022" cy="4636911"/>
          </a:xfrm>
        </p:spPr>
        <p:txBody>
          <a:bodyPr>
            <a:normAutofit/>
          </a:bodyPr>
          <a:lstStyle/>
          <a:p>
            <a:pPr>
              <a:spcAft>
                <a:spcPts val="4800"/>
              </a:spcAft>
            </a:pPr>
            <a:r>
              <a:rPr lang="en-US" sz="3600" dirty="0" smtClean="0"/>
              <a:t>Improved SSH password handling</a:t>
            </a:r>
          </a:p>
          <a:p>
            <a:pPr>
              <a:spcAft>
                <a:spcPts val="6600"/>
              </a:spcAft>
            </a:pPr>
            <a:r>
              <a:rPr lang="en-US" sz="3600" dirty="0" smtClean="0"/>
              <a:t>Distributed computing</a:t>
            </a:r>
          </a:p>
          <a:p>
            <a:pPr>
              <a:spcAft>
                <a:spcPts val="4800"/>
              </a:spcAft>
            </a:pPr>
            <a:r>
              <a:rPr lang="en-US" sz="3600" dirty="0" smtClean="0"/>
              <a:t>Protected CA keys</a:t>
            </a:r>
            <a:endParaRPr lang="en-US" sz="3600"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26</a:t>
            </a:fld>
            <a:endParaRPr lang="en-US" dirty="0"/>
          </a:p>
        </p:txBody>
      </p:sp>
      <p:pic>
        <p:nvPicPr>
          <p:cNvPr id="5" name="Picture 4" descr="F@H2%20logo"/>
          <p:cNvPicPr>
            <a:picLocks noChangeAspect="1" noChangeArrowheads="1"/>
          </p:cNvPicPr>
          <p:nvPr/>
        </p:nvPicPr>
        <p:blipFill>
          <a:blip r:embed="rId2"/>
          <a:srcRect/>
          <a:stretch>
            <a:fillRect/>
          </a:stretch>
        </p:blipFill>
        <p:spPr bwMode="auto">
          <a:xfrm>
            <a:off x="6061342" y="3381672"/>
            <a:ext cx="2777068" cy="832561"/>
          </a:xfrm>
          <a:prstGeom prst="rect">
            <a:avLst/>
          </a:prstGeom>
          <a:noFill/>
          <a:ln w="25400" cap="flat" cmpd="sng" algn="ctr">
            <a:solidFill>
              <a:srgbClr val="000000"/>
            </a:solidFill>
            <a:prstDash val="solid"/>
            <a:round/>
            <a:headEnd type="none" w="med" len="med"/>
            <a:tailEnd type="none" w="med" len="med"/>
          </a:ln>
        </p:spPr>
      </p:pic>
      <p:pic>
        <p:nvPicPr>
          <p:cNvPr id="7" name="Picture 6"/>
          <p:cNvPicPr>
            <a:picLocks noChangeAspect="1"/>
          </p:cNvPicPr>
          <p:nvPr/>
        </p:nvPicPr>
        <p:blipFill>
          <a:blip r:embed="rId3"/>
          <a:stretch>
            <a:fillRect/>
          </a:stretch>
        </p:blipFill>
        <p:spPr>
          <a:xfrm>
            <a:off x="6181018" y="1784350"/>
            <a:ext cx="2537717" cy="838588"/>
          </a:xfrm>
          <a:prstGeom prst="rect">
            <a:avLst/>
          </a:prstGeom>
          <a:ln w="25400" cap="flat" cmpd="sng" algn="ctr">
            <a:solidFill>
              <a:srgbClr val="000000"/>
            </a:solidFill>
            <a:prstDash val="solid"/>
            <a:round/>
            <a:headEnd type="none" w="med" len="med"/>
            <a:tailEnd type="none" w="med" len="med"/>
          </a:ln>
        </p:spPr>
      </p:pic>
      <p:pic>
        <p:nvPicPr>
          <p:cNvPr id="8" name="Picture 7"/>
          <p:cNvPicPr>
            <a:picLocks noChangeAspect="1"/>
          </p:cNvPicPr>
          <p:nvPr/>
        </p:nvPicPr>
        <p:blipFill>
          <a:blip r:embed="rId4"/>
          <a:srcRect b="15845"/>
          <a:stretch>
            <a:fillRect/>
          </a:stretch>
        </p:blipFill>
        <p:spPr>
          <a:xfrm>
            <a:off x="6314327" y="4831856"/>
            <a:ext cx="2271098" cy="982376"/>
          </a:xfrm>
          <a:prstGeom prst="rect">
            <a:avLst/>
          </a:prstGeom>
          <a:ln w="25400" cap="flat" cmpd="sng" algn="ctr">
            <a:solidFill>
              <a:schemeClr val="tx1"/>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147633"/>
            <a:ext cx="8229600" cy="1143000"/>
          </a:xfrm>
        </p:spPr>
        <p:txBody>
          <a:bodyPr/>
          <a:lstStyle/>
          <a:p>
            <a:pPr algn="l"/>
            <a:r>
              <a:rPr lang="en-US" dirty="0" smtClean="0"/>
              <a:t>Implementation</a:t>
            </a:r>
            <a:endParaRPr lang="en-US" dirty="0"/>
          </a:p>
        </p:txBody>
      </p:sp>
      <p:sp>
        <p:nvSpPr>
          <p:cNvPr id="3" name="Content Placeholder 2"/>
          <p:cNvSpPr>
            <a:spLocks noGrp="1"/>
          </p:cNvSpPr>
          <p:nvPr>
            <p:ph idx="1"/>
          </p:nvPr>
        </p:nvSpPr>
        <p:spPr>
          <a:xfrm>
            <a:off x="203201" y="1391340"/>
            <a:ext cx="8737599" cy="5069845"/>
          </a:xfrm>
        </p:spPr>
        <p:txBody>
          <a:bodyPr>
            <a:normAutofit/>
          </a:bodyPr>
          <a:lstStyle/>
          <a:p>
            <a:pPr>
              <a:spcAft>
                <a:spcPts val="3000"/>
              </a:spcAft>
            </a:pPr>
            <a:r>
              <a:rPr lang="en-US" dirty="0" smtClean="0"/>
              <a:t>Open-source versions for AMD &amp; Intel</a:t>
            </a:r>
          </a:p>
          <a:p>
            <a:pPr>
              <a:spcAft>
                <a:spcPts val="3000"/>
              </a:spcAft>
            </a:pPr>
            <a:endParaRPr lang="en-US" sz="300" dirty="0" smtClean="0"/>
          </a:p>
          <a:p>
            <a:pPr>
              <a:spcAft>
                <a:spcPts val="3000"/>
              </a:spcAft>
            </a:pPr>
            <a:r>
              <a:rPr lang="en-US" dirty="0" smtClean="0"/>
              <a:t>Linux </a:t>
            </a:r>
            <a:r>
              <a:rPr lang="en-US" dirty="0" smtClean="0"/>
              <a:t>and Windows kernel modules </a:t>
            </a:r>
          </a:p>
          <a:p>
            <a:r>
              <a:rPr lang="en-US" dirty="0" smtClean="0"/>
              <a:t>Many implementation challenges:</a:t>
            </a:r>
          </a:p>
          <a:p>
            <a:pPr lvl="1">
              <a:spcAft>
                <a:spcPts val="3000"/>
              </a:spcAft>
            </a:pPr>
            <a:r>
              <a:rPr lang="en-US" dirty="0" smtClean="0"/>
              <a:t>Hardware bugs, incomplete/incorrect vendor implementations, labyrinthine spec, etc. </a:t>
            </a:r>
          </a:p>
          <a:p>
            <a:pPr>
              <a:spcAft>
                <a:spcPts val="3000"/>
              </a:spcAft>
            </a:pP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27</a:t>
            </a:fld>
            <a:endParaRPr lang="en-US"/>
          </a:p>
        </p:txBody>
      </p:sp>
      <p:sp>
        <p:nvSpPr>
          <p:cNvPr id="5" name="Rectangle 4"/>
          <p:cNvSpPr/>
          <p:nvPr/>
        </p:nvSpPr>
        <p:spPr>
          <a:xfrm>
            <a:off x="593498" y="1919213"/>
            <a:ext cx="4338239" cy="461665"/>
          </a:xfrm>
          <a:prstGeom prst="rect">
            <a:avLst/>
          </a:prstGeom>
        </p:spPr>
        <p:txBody>
          <a:bodyPr wrap="none">
            <a:spAutoFit/>
          </a:bodyPr>
          <a:lstStyle/>
          <a:p>
            <a:r>
              <a:rPr lang="en-US" sz="2400" dirty="0">
                <a:hlinkClick r:id="rId4"/>
              </a:rPr>
              <a:t>http</a:t>
            </a:r>
            <a:r>
              <a:rPr lang="en-US" sz="2400" dirty="0" smtClean="0">
                <a:hlinkClick r:id="rId4"/>
              </a:rPr>
              <a:t>://flickertcb.sourceforge.net/</a:t>
            </a:r>
            <a:endParaRPr lang="en-US" sz="2400"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594791" y="1082074"/>
            <a:ext cx="3386668" cy="1092607"/>
          </a:xfrm>
          <a:prstGeom prst="rect">
            <a:avLst/>
          </a:prstGeom>
          <a:noFill/>
          <a:ln w="50800" cap="flat" cmpd="sng" algn="ctr">
            <a:solidFill>
              <a:srgbClr val="000000"/>
            </a:solidFill>
            <a:prstDash val="solid"/>
            <a:round/>
            <a:headEnd type="none" w="med" len="med"/>
            <a:tailEnd type="none" w="med" len="med"/>
          </a:ln>
        </p:spPr>
        <p:txBody>
          <a:bodyPr wrap="square" tIns="91440" bIns="137160" rtlCol="0">
            <a:spAutoFit/>
          </a:bodyPr>
          <a:lstStyle/>
          <a:p>
            <a:pPr algn="ctr"/>
            <a:r>
              <a:rPr lang="en-US" sz="2800" dirty="0" smtClean="0">
                <a:solidFill>
                  <a:schemeClr val="accent4">
                    <a:lumMod val="50000"/>
                  </a:schemeClr>
                </a:solidFill>
              </a:rPr>
              <a:t>Chipset Modifications </a:t>
            </a:r>
            <a:r>
              <a:rPr lang="en-US" sz="2800" dirty="0" smtClean="0">
                <a:solidFill>
                  <a:schemeClr val="accent5">
                    <a:lumMod val="75000"/>
                  </a:schemeClr>
                </a:solidFill>
              </a:rPr>
              <a:t>[ASPLOS ‘08]</a:t>
            </a:r>
            <a:endParaRPr lang="en-US" sz="2800" dirty="0" smtClean="0"/>
          </a:p>
        </p:txBody>
      </p:sp>
      <p:sp>
        <p:nvSpPr>
          <p:cNvPr id="2" name="Title 1"/>
          <p:cNvSpPr>
            <a:spLocks noGrp="1"/>
          </p:cNvSpPr>
          <p:nvPr>
            <p:ph type="title"/>
          </p:nvPr>
        </p:nvSpPr>
        <p:spPr>
          <a:xfrm>
            <a:off x="457200" y="0"/>
            <a:ext cx="8229600" cy="1143000"/>
          </a:xfrm>
        </p:spPr>
        <p:txBody>
          <a:bodyPr/>
          <a:lstStyle/>
          <a:p>
            <a:pPr algn="l"/>
            <a:r>
              <a:rPr lang="en-US" dirty="0" smtClean="0"/>
              <a:t>Performance: Context Switches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28</a:t>
            </a:fld>
            <a:endParaRPr lang="en-US"/>
          </a:p>
        </p:txBody>
      </p:sp>
      <p:grpSp>
        <p:nvGrpSpPr>
          <p:cNvPr id="5" name="Group 4"/>
          <p:cNvGrpSpPr/>
          <p:nvPr/>
        </p:nvGrpSpPr>
        <p:grpSpPr>
          <a:xfrm>
            <a:off x="1818216" y="2319867"/>
            <a:ext cx="3399368" cy="3580934"/>
            <a:chOff x="2874444" y="1778000"/>
            <a:chExt cx="3649135" cy="3818001"/>
          </a:xfrm>
        </p:grpSpPr>
        <p:sp>
          <p:nvSpPr>
            <p:cNvPr id="6" name="Circular Arrow 5"/>
            <p:cNvSpPr/>
            <p:nvPr/>
          </p:nvSpPr>
          <p:spPr>
            <a:xfrm>
              <a:off x="3280843" y="1778000"/>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7" name="Circular Arrow 6"/>
            <p:cNvSpPr/>
            <p:nvPr/>
          </p:nvSpPr>
          <p:spPr>
            <a:xfrm flipH="1" flipV="1">
              <a:off x="3280844" y="3539052"/>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8" name="Group 31"/>
            <p:cNvGrpSpPr/>
            <p:nvPr/>
          </p:nvGrpSpPr>
          <p:grpSpPr>
            <a:xfrm>
              <a:off x="2874444" y="2936797"/>
              <a:ext cx="1507068" cy="1507068"/>
              <a:chOff x="4512732" y="2692400"/>
              <a:chExt cx="1507068" cy="1507068"/>
            </a:xfrm>
          </p:grpSpPr>
          <p:sp>
            <p:nvSpPr>
              <p:cNvPr id="12" name="Oval 11"/>
              <p:cNvSpPr/>
              <p:nvPr/>
            </p:nvSpPr>
            <p:spPr>
              <a:xfrm>
                <a:off x="4512732" y="2692400"/>
                <a:ext cx="1507068" cy="15070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2800" dirty="0"/>
              </a:p>
            </p:txBody>
          </p:sp>
          <p:sp>
            <p:nvSpPr>
              <p:cNvPr id="13" name="TextBox 12"/>
              <p:cNvSpPr txBox="1"/>
              <p:nvPr/>
            </p:nvSpPr>
            <p:spPr>
              <a:xfrm>
                <a:off x="4558941" y="3185021"/>
                <a:ext cx="1414650" cy="459413"/>
              </a:xfrm>
              <a:prstGeom prst="rect">
                <a:avLst/>
              </a:prstGeom>
              <a:noFill/>
            </p:spPr>
            <p:txBody>
              <a:bodyPr wrap="square" lIns="0" tIns="0" rIns="0" bIns="0" rtlCol="0">
                <a:spAutoFit/>
              </a:bodyPr>
              <a:lstStyle/>
              <a:p>
                <a:pPr algn="ctr"/>
                <a:r>
                  <a:rPr lang="en-US" sz="2800" dirty="0" smtClean="0">
                    <a:solidFill>
                      <a:schemeClr val="bg1"/>
                    </a:solidFill>
                  </a:rPr>
                  <a:t>Insecure</a:t>
                </a:r>
                <a:endParaRPr lang="en-US" sz="3200" dirty="0">
                  <a:solidFill>
                    <a:schemeClr val="bg1"/>
                  </a:solidFill>
                </a:endParaRPr>
              </a:p>
            </p:txBody>
          </p:sp>
        </p:grpSp>
        <p:grpSp>
          <p:nvGrpSpPr>
            <p:cNvPr id="9" name="Group 33"/>
            <p:cNvGrpSpPr/>
            <p:nvPr/>
          </p:nvGrpSpPr>
          <p:grpSpPr>
            <a:xfrm>
              <a:off x="5016511" y="2936797"/>
              <a:ext cx="1507068" cy="1507068"/>
              <a:chOff x="6654799" y="2692400"/>
              <a:chExt cx="1507068" cy="1507068"/>
            </a:xfrm>
          </p:grpSpPr>
          <p:sp>
            <p:nvSpPr>
              <p:cNvPr id="10" name="Oval 9"/>
              <p:cNvSpPr/>
              <p:nvPr/>
            </p:nvSpPr>
            <p:spPr>
              <a:xfrm>
                <a:off x="6654799" y="2692400"/>
                <a:ext cx="1507068" cy="1507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800" dirty="0"/>
              </a:p>
            </p:txBody>
          </p:sp>
          <p:sp>
            <p:nvSpPr>
              <p:cNvPr id="11" name="TextBox 10"/>
              <p:cNvSpPr txBox="1"/>
              <p:nvPr/>
            </p:nvSpPr>
            <p:spPr>
              <a:xfrm>
                <a:off x="6855570" y="3185021"/>
                <a:ext cx="1123704" cy="459413"/>
              </a:xfrm>
              <a:prstGeom prst="rect">
                <a:avLst/>
              </a:prstGeom>
              <a:noFill/>
            </p:spPr>
            <p:txBody>
              <a:bodyPr wrap="square" lIns="0" tIns="0" rIns="0" bIns="0" rtlCol="0">
                <a:spAutoFit/>
              </a:bodyPr>
              <a:lstStyle/>
              <a:p>
                <a:pPr algn="ctr"/>
                <a:r>
                  <a:rPr lang="en-US" sz="2800" dirty="0" smtClean="0">
                    <a:solidFill>
                      <a:schemeClr val="bg1"/>
                    </a:solidFill>
                  </a:rPr>
                  <a:t>Secure</a:t>
                </a:r>
                <a:endParaRPr lang="en-US" sz="2800" dirty="0">
                  <a:solidFill>
                    <a:schemeClr val="bg1"/>
                  </a:solidFill>
                </a:endParaRPr>
              </a:p>
            </p:txBody>
          </p:sp>
        </p:grpSp>
      </p:grpSp>
      <p:sp>
        <p:nvSpPr>
          <p:cNvPr id="19" name="Rectangular Callout 18"/>
          <p:cNvSpPr/>
          <p:nvPr/>
        </p:nvSpPr>
        <p:spPr>
          <a:xfrm>
            <a:off x="5350933" y="982134"/>
            <a:ext cx="3560233" cy="2260600"/>
          </a:xfrm>
          <a:prstGeom prst="wedgeRectCallout">
            <a:avLst>
              <a:gd name="adj1" fmla="val -88023"/>
              <a:gd name="adj2" fmla="val 23913"/>
            </a:avLst>
          </a:prstGeom>
          <a:solidFill>
            <a:srgbClr val="FFFFFF"/>
          </a:solidFill>
          <a:ln w="63500" cap="flat" cmpd="sng" algn="ctr">
            <a:solidFill>
              <a:schemeClr val="accent3">
                <a:shade val="50000"/>
              </a:schemeClr>
            </a:solidFill>
            <a:prstDash val="solid"/>
            <a:round/>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20" name="Group 19"/>
          <p:cNvGrpSpPr/>
          <p:nvPr/>
        </p:nvGrpSpPr>
        <p:grpSpPr>
          <a:xfrm>
            <a:off x="5592231" y="939217"/>
            <a:ext cx="1540930" cy="945390"/>
            <a:chOff x="5679256" y="1658883"/>
            <a:chExt cx="1540930" cy="945390"/>
          </a:xfrm>
        </p:grpSpPr>
        <p:sp>
          <p:nvSpPr>
            <p:cNvPr id="17" name="TextBox 16"/>
            <p:cNvSpPr txBox="1"/>
            <p:nvPr/>
          </p:nvSpPr>
          <p:spPr>
            <a:xfrm>
              <a:off x="5679256" y="1658883"/>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Late</a:t>
              </a:r>
              <a:endParaRPr lang="en-US" sz="3200" b="1" dirty="0">
                <a:ln>
                  <a:solidFill>
                    <a:schemeClr val="accent3">
                      <a:lumMod val="50000"/>
                    </a:schemeClr>
                  </a:solidFill>
                </a:ln>
                <a:solidFill>
                  <a:schemeClr val="accent3"/>
                </a:solidFill>
              </a:endParaRPr>
            </a:p>
          </p:txBody>
        </p:sp>
        <p:sp>
          <p:nvSpPr>
            <p:cNvPr id="18" name="TextBox 17"/>
            <p:cNvSpPr txBox="1"/>
            <p:nvPr/>
          </p:nvSpPr>
          <p:spPr>
            <a:xfrm>
              <a:off x="5679256" y="2019497"/>
              <a:ext cx="1540930" cy="584776"/>
            </a:xfrm>
            <a:prstGeom prst="rect">
              <a:avLst/>
            </a:prstGeom>
            <a:noFill/>
          </p:spPr>
          <p:txBody>
            <a:bodyPr wrap="square" rtlCol="0">
              <a:spAutoFit/>
            </a:bodyPr>
            <a:lstStyle/>
            <a:p>
              <a:pPr algn="ctr"/>
              <a:r>
                <a:rPr lang="en-US" sz="3200" b="1" dirty="0" smtClean="0">
                  <a:ln>
                    <a:solidFill>
                      <a:schemeClr val="accent3">
                        <a:lumMod val="50000"/>
                      </a:schemeClr>
                    </a:solidFill>
                  </a:ln>
                  <a:solidFill>
                    <a:schemeClr val="accent3"/>
                  </a:solidFill>
                </a:rPr>
                <a:t>Launch</a:t>
              </a:r>
              <a:endParaRPr lang="en-US" sz="3200" b="1" dirty="0">
                <a:ln>
                  <a:solidFill>
                    <a:schemeClr val="accent3">
                      <a:lumMod val="50000"/>
                    </a:schemeClr>
                  </a:solidFill>
                </a:ln>
                <a:solidFill>
                  <a:schemeClr val="accent3"/>
                </a:solidFill>
              </a:endParaRPr>
            </a:p>
          </p:txBody>
        </p:sp>
      </p:grpSp>
      <p:sp>
        <p:nvSpPr>
          <p:cNvPr id="21" name="TextBox 20"/>
          <p:cNvSpPr txBox="1"/>
          <p:nvPr/>
        </p:nvSpPr>
        <p:spPr>
          <a:xfrm>
            <a:off x="7759700" y="1181080"/>
            <a:ext cx="956733" cy="461665"/>
          </a:xfrm>
          <a:prstGeom prst="rect">
            <a:avLst/>
          </a:prstGeom>
          <a:noFill/>
        </p:spPr>
        <p:txBody>
          <a:bodyPr wrap="square" rtlCol="0">
            <a:spAutoFit/>
          </a:bodyPr>
          <a:lstStyle/>
          <a:p>
            <a:pPr algn="r"/>
            <a:r>
              <a:rPr lang="en-US" sz="2400" dirty="0" smtClean="0"/>
              <a:t>14 ms</a:t>
            </a:r>
            <a:endParaRPr lang="en-US" sz="2400" dirty="0"/>
          </a:p>
        </p:txBody>
      </p:sp>
      <p:sp>
        <p:nvSpPr>
          <p:cNvPr id="33" name="TextBox 32"/>
          <p:cNvSpPr txBox="1"/>
          <p:nvPr/>
        </p:nvSpPr>
        <p:spPr>
          <a:xfrm>
            <a:off x="5397496" y="1879598"/>
            <a:ext cx="1930400" cy="461665"/>
          </a:xfrm>
          <a:prstGeom prst="rect">
            <a:avLst/>
          </a:prstGeom>
          <a:noFill/>
        </p:spPr>
        <p:txBody>
          <a:bodyPr wrap="square" rtlCol="0">
            <a:spAutoFit/>
          </a:bodyPr>
          <a:lstStyle/>
          <a:p>
            <a:pPr algn="ctr"/>
            <a:r>
              <a:rPr lang="en-US" sz="2400" dirty="0" smtClean="0"/>
              <a:t>Retrieve Data</a:t>
            </a:r>
            <a:endParaRPr lang="en-US" sz="2400" dirty="0"/>
          </a:p>
        </p:txBody>
      </p:sp>
      <p:sp>
        <p:nvSpPr>
          <p:cNvPr id="34" name="TextBox 33"/>
          <p:cNvSpPr txBox="1"/>
          <p:nvPr/>
        </p:nvSpPr>
        <p:spPr>
          <a:xfrm>
            <a:off x="7556500" y="1879598"/>
            <a:ext cx="1159933" cy="461665"/>
          </a:xfrm>
          <a:prstGeom prst="rect">
            <a:avLst/>
          </a:prstGeom>
          <a:noFill/>
        </p:spPr>
        <p:txBody>
          <a:bodyPr wrap="square" rtlCol="0">
            <a:spAutoFit/>
          </a:bodyPr>
          <a:lstStyle/>
          <a:p>
            <a:pPr algn="r"/>
            <a:r>
              <a:rPr lang="en-US" sz="2400" dirty="0" smtClean="0"/>
              <a:t>905 ms</a:t>
            </a:r>
            <a:endParaRPr lang="en-US" sz="2400" dirty="0"/>
          </a:p>
        </p:txBody>
      </p:sp>
      <p:cxnSp>
        <p:nvCxnSpPr>
          <p:cNvPr id="36" name="Straight Connector 35"/>
          <p:cNvCxnSpPr/>
          <p:nvPr/>
        </p:nvCxnSpPr>
        <p:spPr>
          <a:xfrm>
            <a:off x="5596467" y="2490785"/>
            <a:ext cx="3060700" cy="1588"/>
          </a:xfrm>
          <a:prstGeom prst="line">
            <a:avLst/>
          </a:prstGeom>
          <a:ln w="508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397496" y="2616198"/>
            <a:ext cx="1930400" cy="461665"/>
          </a:xfrm>
          <a:prstGeom prst="rect">
            <a:avLst/>
          </a:prstGeom>
          <a:noFill/>
        </p:spPr>
        <p:txBody>
          <a:bodyPr wrap="square" rtlCol="0">
            <a:spAutoFit/>
          </a:bodyPr>
          <a:lstStyle/>
          <a:p>
            <a:pPr algn="ctr"/>
            <a:r>
              <a:rPr lang="en-US" sz="2400" b="1" dirty="0" smtClean="0"/>
              <a:t>Total</a:t>
            </a:r>
            <a:endParaRPr lang="en-US" sz="2400" b="1" dirty="0"/>
          </a:p>
        </p:txBody>
      </p:sp>
      <p:sp>
        <p:nvSpPr>
          <p:cNvPr id="38" name="TextBox 37"/>
          <p:cNvSpPr txBox="1"/>
          <p:nvPr/>
        </p:nvSpPr>
        <p:spPr>
          <a:xfrm>
            <a:off x="7556500" y="2616198"/>
            <a:ext cx="1159933" cy="461665"/>
          </a:xfrm>
          <a:prstGeom prst="rect">
            <a:avLst/>
          </a:prstGeom>
          <a:noFill/>
        </p:spPr>
        <p:txBody>
          <a:bodyPr wrap="square" rtlCol="0">
            <a:spAutoFit/>
          </a:bodyPr>
          <a:lstStyle/>
          <a:p>
            <a:pPr algn="r"/>
            <a:r>
              <a:rPr lang="en-US" sz="2400" b="1" dirty="0" smtClean="0"/>
              <a:t>929 ms</a:t>
            </a:r>
            <a:endParaRPr lang="en-US" sz="2400" b="1" dirty="0"/>
          </a:p>
        </p:txBody>
      </p:sp>
      <p:sp>
        <p:nvSpPr>
          <p:cNvPr id="39" name="Rectangular Callout 38"/>
          <p:cNvSpPr/>
          <p:nvPr/>
        </p:nvSpPr>
        <p:spPr>
          <a:xfrm>
            <a:off x="5325534" y="5706534"/>
            <a:ext cx="3251200" cy="677334"/>
          </a:xfrm>
          <a:prstGeom prst="wedgeRectCallout">
            <a:avLst>
              <a:gd name="adj1" fmla="val -100724"/>
              <a:gd name="adj2" fmla="val -64284"/>
            </a:avLst>
          </a:prstGeom>
          <a:solidFill>
            <a:srgbClr val="FFFFFF"/>
          </a:solidFill>
          <a:ln w="63500" cap="flat" cmpd="sng" algn="ctr">
            <a:solidFill>
              <a:schemeClr val="accent3">
                <a:shade val="50000"/>
              </a:schemeClr>
            </a:solidFill>
            <a:prstDash val="solid"/>
            <a:round/>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TextBox 50"/>
          <p:cNvSpPr txBox="1"/>
          <p:nvPr/>
        </p:nvSpPr>
        <p:spPr>
          <a:xfrm>
            <a:off x="5249321" y="5814369"/>
            <a:ext cx="1930400" cy="461665"/>
          </a:xfrm>
          <a:prstGeom prst="rect">
            <a:avLst/>
          </a:prstGeom>
          <a:noFill/>
        </p:spPr>
        <p:txBody>
          <a:bodyPr wrap="square" rtlCol="0">
            <a:spAutoFit/>
          </a:bodyPr>
          <a:lstStyle/>
          <a:p>
            <a:pPr algn="ctr"/>
            <a:r>
              <a:rPr lang="en-US" sz="2400" dirty="0" smtClean="0"/>
              <a:t>Store Data</a:t>
            </a:r>
            <a:endParaRPr lang="en-US" sz="2400" dirty="0"/>
          </a:p>
        </p:txBody>
      </p:sp>
      <p:sp>
        <p:nvSpPr>
          <p:cNvPr id="52" name="TextBox 51"/>
          <p:cNvSpPr txBox="1"/>
          <p:nvPr/>
        </p:nvSpPr>
        <p:spPr>
          <a:xfrm>
            <a:off x="7349058" y="5814369"/>
            <a:ext cx="1159933" cy="461665"/>
          </a:xfrm>
          <a:prstGeom prst="rect">
            <a:avLst/>
          </a:prstGeom>
          <a:noFill/>
        </p:spPr>
        <p:txBody>
          <a:bodyPr wrap="square" rtlCol="0">
            <a:spAutoFit/>
          </a:bodyPr>
          <a:lstStyle/>
          <a:p>
            <a:pPr algn="r"/>
            <a:r>
              <a:rPr lang="en-US" sz="2400" dirty="0" smtClean="0"/>
              <a:t>20 ms</a:t>
            </a:r>
            <a:endParaRPr lang="en-US" sz="2400" dirty="0"/>
          </a:p>
        </p:txBody>
      </p:sp>
      <p:sp>
        <p:nvSpPr>
          <p:cNvPr id="53" name="TextBox 52"/>
          <p:cNvSpPr txBox="1"/>
          <p:nvPr/>
        </p:nvSpPr>
        <p:spPr>
          <a:xfrm>
            <a:off x="7556500" y="1879598"/>
            <a:ext cx="1159933" cy="461665"/>
          </a:xfrm>
          <a:prstGeom prst="rect">
            <a:avLst/>
          </a:prstGeom>
          <a:noFill/>
        </p:spPr>
        <p:txBody>
          <a:bodyPr wrap="square" rtlCol="0">
            <a:spAutoFit/>
          </a:bodyPr>
          <a:lstStyle/>
          <a:p>
            <a:pPr algn="r"/>
            <a:r>
              <a:rPr lang="en-US" sz="2400" dirty="0" smtClean="0">
                <a:solidFill>
                  <a:schemeClr val="accent6">
                    <a:lumMod val="50000"/>
                  </a:schemeClr>
                </a:solidFill>
              </a:rPr>
              <a:t>20 ms</a:t>
            </a:r>
            <a:endParaRPr lang="en-US" sz="2400" dirty="0">
              <a:solidFill>
                <a:schemeClr val="accent6">
                  <a:lumMod val="50000"/>
                </a:schemeClr>
              </a:solidFill>
            </a:endParaRPr>
          </a:p>
        </p:txBody>
      </p:sp>
      <p:sp>
        <p:nvSpPr>
          <p:cNvPr id="54" name="TextBox 53"/>
          <p:cNvSpPr txBox="1"/>
          <p:nvPr/>
        </p:nvSpPr>
        <p:spPr>
          <a:xfrm>
            <a:off x="7556500" y="2616198"/>
            <a:ext cx="1159933" cy="461665"/>
          </a:xfrm>
          <a:prstGeom prst="rect">
            <a:avLst/>
          </a:prstGeom>
          <a:noFill/>
        </p:spPr>
        <p:txBody>
          <a:bodyPr wrap="square" rtlCol="0">
            <a:spAutoFit/>
          </a:bodyPr>
          <a:lstStyle/>
          <a:p>
            <a:pPr algn="r"/>
            <a:r>
              <a:rPr lang="en-US" sz="2400" b="1" dirty="0" smtClean="0">
                <a:solidFill>
                  <a:schemeClr val="accent6">
                    <a:lumMod val="50000"/>
                  </a:schemeClr>
                </a:solidFill>
              </a:rPr>
              <a:t>34 ms</a:t>
            </a:r>
            <a:endParaRPr lang="en-US" sz="2400" b="1" dirty="0">
              <a:solidFill>
                <a:schemeClr val="accent6">
                  <a:lumMod val="50000"/>
                </a:schemeClr>
              </a:solidFill>
            </a:endParaRPr>
          </a:p>
        </p:txBody>
      </p:sp>
      <p:sp>
        <p:nvSpPr>
          <p:cNvPr id="55" name="TextBox 54"/>
          <p:cNvSpPr txBox="1"/>
          <p:nvPr/>
        </p:nvSpPr>
        <p:spPr>
          <a:xfrm>
            <a:off x="7349058" y="5814369"/>
            <a:ext cx="1159933" cy="461665"/>
          </a:xfrm>
          <a:prstGeom prst="rect">
            <a:avLst/>
          </a:prstGeom>
          <a:noFill/>
        </p:spPr>
        <p:txBody>
          <a:bodyPr wrap="square" rtlCol="0">
            <a:spAutoFit/>
          </a:bodyPr>
          <a:lstStyle/>
          <a:p>
            <a:pPr algn="r"/>
            <a:r>
              <a:rPr lang="en-US" sz="2400" dirty="0" smtClean="0">
                <a:solidFill>
                  <a:schemeClr val="accent6">
                    <a:lumMod val="50000"/>
                  </a:schemeClr>
                </a:solidFill>
              </a:rPr>
              <a:t>&lt;1 ms</a:t>
            </a:r>
            <a:endParaRPr lang="en-US" sz="2400" dirty="0">
              <a:solidFill>
                <a:schemeClr val="accent6">
                  <a:lumMod val="50000"/>
                </a:schemeClr>
              </a:solidFill>
            </a:endParaRPr>
          </a:p>
        </p:txBody>
      </p:sp>
      <p:sp>
        <p:nvSpPr>
          <p:cNvPr id="57" name="TextBox 56"/>
          <p:cNvSpPr txBox="1"/>
          <p:nvPr/>
        </p:nvSpPr>
        <p:spPr>
          <a:xfrm>
            <a:off x="1035469" y="1358902"/>
            <a:ext cx="2505313" cy="538950"/>
          </a:xfrm>
          <a:prstGeom prst="rect">
            <a:avLst/>
          </a:prstGeom>
          <a:noFill/>
          <a:ln w="50800" cap="flat" cmpd="sng" algn="ctr">
            <a:solidFill>
              <a:srgbClr val="000000"/>
            </a:solidFill>
            <a:prstDash val="solid"/>
            <a:round/>
            <a:headEnd type="none" w="med" len="med"/>
            <a:tailEnd type="none" w="med" len="med"/>
          </a:ln>
        </p:spPr>
        <p:txBody>
          <a:bodyPr wrap="none" lIns="91440" tIns="91440" rIns="91440" bIns="137160" rtlCol="0" anchor="ctr" anchorCtr="0">
            <a:noAutofit/>
          </a:bodyPr>
          <a:lstStyle/>
          <a:p>
            <a:r>
              <a:rPr lang="en-US" sz="2800" dirty="0" smtClean="0"/>
              <a:t>TPM Encryption</a:t>
            </a:r>
          </a:p>
        </p:txBody>
      </p:sp>
      <p:sp>
        <p:nvSpPr>
          <p:cNvPr id="58" name="TextBox 57"/>
          <p:cNvSpPr txBox="1"/>
          <p:nvPr/>
        </p:nvSpPr>
        <p:spPr>
          <a:xfrm>
            <a:off x="876308" y="1297517"/>
            <a:ext cx="2823634" cy="661720"/>
          </a:xfrm>
          <a:prstGeom prst="rect">
            <a:avLst/>
          </a:prstGeom>
          <a:noFill/>
          <a:ln w="50800" cap="flat" cmpd="sng" algn="ctr">
            <a:solidFill>
              <a:srgbClr val="000000"/>
            </a:solidFill>
            <a:prstDash val="solid"/>
            <a:round/>
            <a:headEnd type="none" w="med" len="med"/>
            <a:tailEnd type="none" w="med" len="med"/>
          </a:ln>
        </p:spPr>
        <p:txBody>
          <a:bodyPr wrap="square" tIns="91440" bIns="137160" rtlCol="0">
            <a:spAutoFit/>
          </a:bodyPr>
          <a:lstStyle/>
          <a:p>
            <a:pPr algn="ctr"/>
            <a:r>
              <a:rPr lang="en-US" sz="2800" dirty="0" smtClean="0">
                <a:solidFill>
                  <a:schemeClr val="accent6">
                    <a:lumMod val="50000"/>
                  </a:schemeClr>
                </a:solidFill>
              </a:rPr>
              <a:t>TPM Storage </a:t>
            </a:r>
            <a:r>
              <a:rPr lang="en-US" sz="2800" dirty="0" err="1" smtClean="0">
                <a:solidFill>
                  <a:schemeClr val="accent6">
                    <a:lumMod val="50000"/>
                  </a:schemeClr>
                </a:solidFill>
              </a:rPr>
              <a:t>ACLs</a:t>
            </a:r>
            <a:endParaRPr lang="en-US" sz="2800" dirty="0" smtClean="0">
              <a:solidFill>
                <a:schemeClr val="accent6">
                  <a:lumMod val="50000"/>
                </a:schemeClr>
              </a:solidFill>
            </a:endParaRPr>
          </a:p>
        </p:txBody>
      </p:sp>
      <p:sp>
        <p:nvSpPr>
          <p:cNvPr id="60" name="TextBox 59"/>
          <p:cNvSpPr txBox="1"/>
          <p:nvPr/>
        </p:nvSpPr>
        <p:spPr>
          <a:xfrm>
            <a:off x="6400799" y="1879598"/>
            <a:ext cx="2315634" cy="461665"/>
          </a:xfrm>
          <a:prstGeom prst="rect">
            <a:avLst/>
          </a:prstGeom>
          <a:noFill/>
        </p:spPr>
        <p:txBody>
          <a:bodyPr wrap="square" rtlCol="0">
            <a:spAutoFit/>
          </a:bodyPr>
          <a:lstStyle/>
          <a:p>
            <a:pPr algn="r"/>
            <a:r>
              <a:rPr lang="en-US" sz="2400" dirty="0" smtClean="0">
                <a:solidFill>
                  <a:schemeClr val="accent4">
                    <a:lumMod val="50000"/>
                  </a:schemeClr>
                </a:solidFill>
              </a:rPr>
              <a:t>0.0005 ms</a:t>
            </a:r>
            <a:endParaRPr lang="en-US" sz="2400" dirty="0">
              <a:solidFill>
                <a:schemeClr val="accent4">
                  <a:lumMod val="50000"/>
                </a:schemeClr>
              </a:solidFill>
            </a:endParaRPr>
          </a:p>
        </p:txBody>
      </p:sp>
      <p:sp>
        <p:nvSpPr>
          <p:cNvPr id="61" name="TextBox 60"/>
          <p:cNvSpPr txBox="1"/>
          <p:nvPr/>
        </p:nvSpPr>
        <p:spPr>
          <a:xfrm>
            <a:off x="7179722" y="2616198"/>
            <a:ext cx="1536712" cy="461665"/>
          </a:xfrm>
          <a:prstGeom prst="rect">
            <a:avLst/>
          </a:prstGeom>
          <a:noFill/>
        </p:spPr>
        <p:txBody>
          <a:bodyPr wrap="square" rtlCol="0">
            <a:spAutoFit/>
          </a:bodyPr>
          <a:lstStyle/>
          <a:p>
            <a:pPr algn="r"/>
            <a:r>
              <a:rPr lang="en-US" sz="2400" b="1" dirty="0" smtClean="0">
                <a:solidFill>
                  <a:schemeClr val="accent4">
                    <a:lumMod val="50000"/>
                  </a:schemeClr>
                </a:solidFill>
              </a:rPr>
              <a:t>0.0005 </a:t>
            </a:r>
            <a:r>
              <a:rPr lang="en-US" sz="2400" b="1" dirty="0" err="1" smtClean="0">
                <a:solidFill>
                  <a:schemeClr val="accent4">
                    <a:lumMod val="50000"/>
                  </a:schemeClr>
                </a:solidFill>
              </a:rPr>
              <a:t>ms</a:t>
            </a:r>
            <a:endParaRPr lang="en-US" sz="2400" b="1" dirty="0">
              <a:solidFill>
                <a:schemeClr val="accent4">
                  <a:lumMod val="50000"/>
                </a:schemeClr>
              </a:solidFill>
            </a:endParaRPr>
          </a:p>
        </p:txBody>
      </p:sp>
      <p:sp>
        <p:nvSpPr>
          <p:cNvPr id="62" name="TextBox 61"/>
          <p:cNvSpPr txBox="1"/>
          <p:nvPr/>
        </p:nvSpPr>
        <p:spPr>
          <a:xfrm>
            <a:off x="6908783" y="5814369"/>
            <a:ext cx="1600208" cy="461665"/>
          </a:xfrm>
          <a:prstGeom prst="rect">
            <a:avLst/>
          </a:prstGeom>
          <a:noFill/>
        </p:spPr>
        <p:txBody>
          <a:bodyPr wrap="square" rtlCol="0">
            <a:spAutoFit/>
          </a:bodyPr>
          <a:lstStyle/>
          <a:p>
            <a:pPr algn="r"/>
            <a:r>
              <a:rPr lang="en-US" sz="2400" dirty="0" smtClean="0">
                <a:solidFill>
                  <a:schemeClr val="accent4">
                    <a:lumMod val="50000"/>
                  </a:schemeClr>
                </a:solidFill>
              </a:rPr>
              <a:t>0.0005 ms</a:t>
            </a:r>
            <a:endParaRPr lang="en-US" sz="2400" dirty="0">
              <a:solidFill>
                <a:schemeClr val="accent4">
                  <a:lumMod val="50000"/>
                </a:schemeClr>
              </a:solidFill>
            </a:endParaRPr>
          </a:p>
        </p:txBody>
      </p:sp>
    </p:spTree>
    <p:custDataLst>
      <p:tags r:id="rId1"/>
    </p:custDataLst>
    <p:extLst>
      <p:ext uri="{BB962C8B-B14F-4D97-AF65-F5344CB8AC3E}">
        <p14:creationId xmlns:p14="http://schemas.microsoft.com/office/powerpoint/2010/main" val="285527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500"/>
                                        <p:tgtEl>
                                          <p:spTgt spid="36"/>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500"/>
                                        <p:tgtEl>
                                          <p:spTgt spid="37"/>
                                        </p:tgtEl>
                                      </p:cBhvr>
                                    </p:animEffect>
                                  </p:childTnLst>
                                </p:cTn>
                              </p:par>
                              <p:par>
                                <p:cTn id="31" presetID="22" presetClass="entr" presetSubtype="1"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up)">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up)">
                                      <p:cBhvr>
                                        <p:cTn id="46" dur="500"/>
                                        <p:tgtEl>
                                          <p:spTgt spid="51"/>
                                        </p:tgtEl>
                                      </p:cBhvr>
                                    </p:animEffect>
                                  </p:childTnLst>
                                </p:cTn>
                              </p:par>
                              <p:par>
                                <p:cTn id="47" presetID="22" presetClass="entr" presetSubtype="1" fill="hold" grpId="1"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up)">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dissolve">
                                      <p:cBhvr>
                                        <p:cTn id="54" dur="500"/>
                                        <p:tgtEl>
                                          <p:spTgt spid="58"/>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5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9"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dissolve">
                                      <p:cBhvr>
                                        <p:cTn id="64" dur="500"/>
                                        <p:tgtEl>
                                          <p:spTgt spid="53"/>
                                        </p:tgtEl>
                                      </p:cBhvr>
                                    </p:animEffect>
                                  </p:childTnLst>
                                </p:cTn>
                              </p:par>
                            </p:childTnLst>
                          </p:cTn>
                        </p:par>
                        <p:par>
                          <p:cTn id="65" fill="hold">
                            <p:stCondLst>
                              <p:cond delay="500"/>
                            </p:stCondLst>
                            <p:childTnLst>
                              <p:par>
                                <p:cTn id="66" presetID="9" presetClass="exit" presetSubtype="0" fill="hold" grpId="0" nodeType="afterEffect">
                                  <p:stCondLst>
                                    <p:cond delay="0"/>
                                  </p:stCondLst>
                                  <p:childTnLst>
                                    <p:animEffect transition="out" filter="dissolv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dissolve">
                                      <p:cBhvr>
                                        <p:cTn id="71" dur="500"/>
                                        <p:tgtEl>
                                          <p:spTgt spid="54"/>
                                        </p:tgtEl>
                                      </p:cBhvr>
                                    </p:animEffect>
                                  </p:childTnLst>
                                </p:cTn>
                              </p:par>
                            </p:childTnLst>
                          </p:cTn>
                        </p:par>
                        <p:par>
                          <p:cTn id="72" fill="hold">
                            <p:stCondLst>
                              <p:cond delay="1000"/>
                            </p:stCondLst>
                            <p:childTnLst>
                              <p:par>
                                <p:cTn id="73" presetID="9" presetClass="exit" presetSubtype="0" fill="hold" grpId="0" nodeType="afterEffect">
                                  <p:stCondLst>
                                    <p:cond delay="0"/>
                                  </p:stCondLst>
                                  <p:childTnLst>
                                    <p:animEffect transition="out" filter="dissolve">
                                      <p:cBhvr>
                                        <p:cTn id="74" dur="500"/>
                                        <p:tgtEl>
                                          <p:spTgt spid="52"/>
                                        </p:tgtEl>
                                      </p:cBhvr>
                                    </p:animEffect>
                                    <p:set>
                                      <p:cBhvr>
                                        <p:cTn id="75" dur="1" fill="hold">
                                          <p:stCondLst>
                                            <p:cond delay="499"/>
                                          </p:stCondLst>
                                        </p:cTn>
                                        <p:tgtEl>
                                          <p:spTgt spid="52"/>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dissolv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dissolve">
                                      <p:cBhvr>
                                        <p:cTn id="83" dur="500"/>
                                        <p:tgtEl>
                                          <p:spTgt spid="59"/>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58"/>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55"/>
                                        </p:tgtEl>
                                      </p:cBhvr>
                                    </p:animEffect>
                                    <p:set>
                                      <p:cBhvr>
                                        <p:cTn id="88" dur="1" fill="hold">
                                          <p:stCondLst>
                                            <p:cond delay="499"/>
                                          </p:stCondLst>
                                        </p:cTn>
                                        <p:tgtEl>
                                          <p:spTgt spid="55"/>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9" presetClass="exit" presetSubtype="0" fill="hold" grpId="1" nodeType="withEffect">
                                  <p:stCondLst>
                                    <p:cond delay="0"/>
                                  </p:stCondLst>
                                  <p:childTnLst>
                                    <p:animEffect transition="out" filter="dissolve">
                                      <p:cBhvr>
                                        <p:cTn id="93" dur="500"/>
                                        <p:tgtEl>
                                          <p:spTgt spid="53"/>
                                        </p:tgtEl>
                                      </p:cBhvr>
                                    </p:animEffect>
                                    <p:set>
                                      <p:cBhvr>
                                        <p:cTn id="94" dur="1" fill="hold">
                                          <p:stCondLst>
                                            <p:cond delay="499"/>
                                          </p:stCondLst>
                                        </p:cTn>
                                        <p:tgtEl>
                                          <p:spTgt spid="5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childTnLst>
                          </p:cTn>
                        </p:par>
                        <p:par>
                          <p:cTn id="101" fill="hold">
                            <p:stCondLst>
                              <p:cond delay="500"/>
                            </p:stCondLst>
                            <p:childTnLst>
                              <p:par>
                                <p:cTn id="102" presetID="9" presetClass="entr"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dissolve">
                                      <p:cBhvr>
                                        <p:cTn id="104" dur="500"/>
                                        <p:tgtEl>
                                          <p:spTgt spid="6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dissolve">
                                      <p:cBhvr>
                                        <p:cTn id="107" dur="500"/>
                                        <p:tgtEl>
                                          <p:spTgt spid="6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dissolve">
                                      <p:cBhvr>
                                        <p:cTn id="1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9" grpId="0" animBg="1"/>
      <p:bldP spid="21" grpId="0"/>
      <p:bldP spid="21" grpId="1"/>
      <p:bldP spid="33" grpId="0"/>
      <p:bldP spid="34" grpId="0"/>
      <p:bldP spid="34" grpId="1"/>
      <p:bldP spid="37" grpId="0"/>
      <p:bldP spid="38" grpId="0"/>
      <p:bldP spid="38" grpId="1"/>
      <p:bldP spid="39" grpId="0" animBg="1"/>
      <p:bldP spid="51" grpId="0"/>
      <p:bldP spid="52" grpId="0"/>
      <p:bldP spid="52" grpId="1"/>
      <p:bldP spid="53" grpId="0"/>
      <p:bldP spid="53" grpId="1"/>
      <p:bldP spid="54" grpId="0"/>
      <p:bldP spid="54" grpId="1"/>
      <p:bldP spid="55" grpId="0"/>
      <p:bldP spid="55" grpId="1"/>
      <p:bldP spid="57" grpId="0" animBg="1"/>
      <p:bldP spid="57" grpId="1" animBg="1"/>
      <p:bldP spid="58" grpId="0" animBg="1"/>
      <p:bldP spid="58" grpId="1" animBg="1"/>
      <p:bldP spid="60" grpId="0"/>
      <p:bldP spid="61" grpId="0"/>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8" y="274638"/>
            <a:ext cx="8229600" cy="1143000"/>
          </a:xfrm>
        </p:spPr>
        <p:txBody>
          <a:bodyPr/>
          <a:lstStyle/>
          <a:p>
            <a:pPr algn="l"/>
            <a:r>
              <a:rPr lang="en-US" dirty="0" smtClean="0"/>
              <a:t>Related Approaches</a:t>
            </a:r>
            <a:endParaRPr lang="en-US" dirty="0"/>
          </a:p>
        </p:txBody>
      </p:sp>
      <p:sp>
        <p:nvSpPr>
          <p:cNvPr id="3" name="Content Placeholder 2"/>
          <p:cNvSpPr>
            <a:spLocks noGrp="1"/>
          </p:cNvSpPr>
          <p:nvPr>
            <p:ph idx="1"/>
          </p:nvPr>
        </p:nvSpPr>
        <p:spPr>
          <a:xfrm>
            <a:off x="237057" y="1405459"/>
            <a:ext cx="8796875" cy="5113874"/>
          </a:xfrm>
        </p:spPr>
        <p:txBody>
          <a:bodyPr>
            <a:normAutofit/>
          </a:bodyPr>
          <a:lstStyle/>
          <a:p>
            <a:r>
              <a:rPr lang="en-US" dirty="0" smtClean="0"/>
              <a:t>Persistent security layers</a:t>
            </a:r>
          </a:p>
          <a:p>
            <a:pPr lvl="1">
              <a:spcAft>
                <a:spcPts val="1800"/>
              </a:spcAft>
            </a:pPr>
            <a:r>
              <a:rPr lang="en-US" dirty="0" smtClean="0"/>
              <a:t>KVM </a:t>
            </a:r>
            <a:r>
              <a:rPr lang="en-US" dirty="0" smtClean="0">
                <a:solidFill>
                  <a:srgbClr val="7F7F7F"/>
                </a:solidFill>
              </a:rPr>
              <a:t>[Gold et al. ‘84]</a:t>
            </a:r>
            <a:r>
              <a:rPr lang="en-US" dirty="0" smtClean="0"/>
              <a:t>, GEMSOS </a:t>
            </a:r>
            <a:r>
              <a:rPr lang="en-US" dirty="0" smtClean="0">
                <a:solidFill>
                  <a:srgbClr val="7F7F7F"/>
                </a:solidFill>
              </a:rPr>
              <a:t>[Shockley et al. ‘88]</a:t>
            </a:r>
            <a:r>
              <a:rPr lang="en-US" dirty="0" smtClean="0"/>
              <a:t>,  </a:t>
            </a:r>
            <a:br>
              <a:rPr lang="en-US" dirty="0" smtClean="0"/>
            </a:br>
            <a:r>
              <a:rPr lang="en-US" dirty="0" smtClean="0"/>
              <a:t>VAX VMM </a:t>
            </a:r>
            <a:r>
              <a:rPr lang="en-US" dirty="0" smtClean="0">
                <a:solidFill>
                  <a:srgbClr val="7F7F7F"/>
                </a:solidFill>
              </a:rPr>
              <a:t>[Karger et al. ‘91]</a:t>
            </a:r>
            <a:r>
              <a:rPr lang="en-US" dirty="0" smtClean="0"/>
              <a:t>, Terra </a:t>
            </a:r>
            <a:r>
              <a:rPr lang="en-US" sz="2595" dirty="0" smtClean="0">
                <a:solidFill>
                  <a:srgbClr val="7F7F7F"/>
                </a:solidFill>
              </a:rPr>
              <a:t>[Garfinkel et al. ‘03]</a:t>
            </a:r>
            <a:r>
              <a:rPr lang="en-US" dirty="0" smtClean="0"/>
              <a:t>, NGSCB </a:t>
            </a:r>
            <a:r>
              <a:rPr lang="en-US" sz="2595" dirty="0" smtClean="0">
                <a:solidFill>
                  <a:srgbClr val="7F7F7F"/>
                </a:solidFill>
              </a:rPr>
              <a:t>[England et</a:t>
            </a:r>
            <a:r>
              <a:rPr lang="en-US" sz="1600" dirty="0" smtClean="0">
                <a:solidFill>
                  <a:srgbClr val="7F7F7F"/>
                </a:solidFill>
              </a:rPr>
              <a:t> </a:t>
            </a:r>
            <a:r>
              <a:rPr lang="en-US" sz="2595" dirty="0" smtClean="0">
                <a:solidFill>
                  <a:srgbClr val="7F7F7F"/>
                </a:solidFill>
              </a:rPr>
              <a:t>al.</a:t>
            </a:r>
            <a:r>
              <a:rPr lang="en-US" sz="1800" dirty="0" smtClean="0">
                <a:solidFill>
                  <a:srgbClr val="7F7F7F"/>
                </a:solidFill>
              </a:rPr>
              <a:t> </a:t>
            </a:r>
            <a:r>
              <a:rPr lang="en-US" sz="2595" dirty="0" smtClean="0">
                <a:solidFill>
                  <a:srgbClr val="7F7F7F"/>
                </a:solidFill>
              </a:rPr>
              <a:t>‘03]</a:t>
            </a:r>
            <a:r>
              <a:rPr lang="en-US" dirty="0" smtClean="0"/>
              <a:t>, </a:t>
            </a:r>
            <a:r>
              <a:rPr lang="en-US" dirty="0" err="1" smtClean="0"/>
              <a:t>Proxos</a:t>
            </a:r>
            <a:r>
              <a:rPr lang="en-US" dirty="0" smtClean="0"/>
              <a:t> </a:t>
            </a:r>
            <a:r>
              <a:rPr lang="en-US" sz="2595" dirty="0" smtClean="0">
                <a:solidFill>
                  <a:srgbClr val="7F7F7F"/>
                </a:solidFill>
              </a:rPr>
              <a:t>[Ta-Min et</a:t>
            </a:r>
            <a:r>
              <a:rPr lang="en-US" sz="1800" dirty="0" smtClean="0">
                <a:solidFill>
                  <a:srgbClr val="7F7F7F"/>
                </a:solidFill>
              </a:rPr>
              <a:t> </a:t>
            </a:r>
            <a:r>
              <a:rPr lang="en-US" sz="2595" dirty="0" smtClean="0">
                <a:solidFill>
                  <a:srgbClr val="7F7F7F"/>
                </a:solidFill>
              </a:rPr>
              <a:t>al.</a:t>
            </a:r>
            <a:r>
              <a:rPr lang="en-US" sz="1600" dirty="0" smtClean="0">
                <a:solidFill>
                  <a:srgbClr val="7F7F7F"/>
                </a:solidFill>
              </a:rPr>
              <a:t> </a:t>
            </a:r>
            <a:r>
              <a:rPr lang="en-US" sz="2595" dirty="0" smtClean="0">
                <a:solidFill>
                  <a:srgbClr val="7F7F7F"/>
                </a:solidFill>
              </a:rPr>
              <a:t>‘06]</a:t>
            </a:r>
          </a:p>
          <a:p>
            <a:r>
              <a:rPr lang="en-US" dirty="0" smtClean="0"/>
              <a:t>System-wide attestation</a:t>
            </a:r>
          </a:p>
          <a:p>
            <a:pPr lvl="1">
              <a:spcAft>
                <a:spcPts val="1800"/>
              </a:spcAft>
            </a:pPr>
            <a:r>
              <a:rPr lang="en-US" dirty="0" smtClean="0"/>
              <a:t>DDSSA </a:t>
            </a:r>
            <a:r>
              <a:rPr lang="en-US" sz="2400" dirty="0" smtClean="0">
                <a:solidFill>
                  <a:srgbClr val="7F7F7F"/>
                </a:solidFill>
              </a:rPr>
              <a:t>[Gasser et al. ‘89]</a:t>
            </a:r>
            <a:r>
              <a:rPr lang="en-US" dirty="0" smtClean="0"/>
              <a:t>, Secure Boot </a:t>
            </a:r>
            <a:r>
              <a:rPr lang="en-US" sz="2595" dirty="0" smtClean="0">
                <a:solidFill>
                  <a:srgbClr val="7F7F7F"/>
                </a:solidFill>
              </a:rPr>
              <a:t>[</a:t>
            </a:r>
            <a:r>
              <a:rPr lang="en-US" sz="2595" dirty="0" err="1" smtClean="0">
                <a:solidFill>
                  <a:srgbClr val="7F7F7F"/>
                </a:solidFill>
              </a:rPr>
              <a:t>Arbaugh</a:t>
            </a:r>
            <a:r>
              <a:rPr lang="en-US" sz="2595" dirty="0" smtClean="0">
                <a:solidFill>
                  <a:srgbClr val="7F7F7F"/>
                </a:solidFill>
              </a:rPr>
              <a:t> et al. ‘97]</a:t>
            </a:r>
            <a:r>
              <a:rPr lang="en-US" dirty="0" smtClean="0"/>
              <a:t>, </a:t>
            </a:r>
            <a:br>
              <a:rPr lang="en-US" dirty="0" smtClean="0"/>
            </a:br>
            <a:r>
              <a:rPr lang="en-US" dirty="0" smtClean="0"/>
              <a:t>IMA </a:t>
            </a:r>
            <a:r>
              <a:rPr lang="en-US" sz="2595" dirty="0" smtClean="0">
                <a:solidFill>
                  <a:srgbClr val="7F7F7F"/>
                </a:solidFill>
              </a:rPr>
              <a:t>[</a:t>
            </a:r>
            <a:r>
              <a:rPr lang="en-US" sz="2595" dirty="0" err="1" smtClean="0">
                <a:solidFill>
                  <a:srgbClr val="7F7F7F"/>
                </a:solidFill>
              </a:rPr>
              <a:t>Sailer</a:t>
            </a:r>
            <a:r>
              <a:rPr lang="en-US" sz="2595" dirty="0" smtClean="0">
                <a:solidFill>
                  <a:srgbClr val="7F7F7F"/>
                </a:solidFill>
              </a:rPr>
              <a:t> et al. ‘04]</a:t>
            </a:r>
            <a:r>
              <a:rPr lang="en-US" dirty="0" smtClean="0"/>
              <a:t>,  Enforcer </a:t>
            </a:r>
            <a:r>
              <a:rPr lang="en-US" sz="2595" dirty="0" smtClean="0">
                <a:solidFill>
                  <a:srgbClr val="7F7F7F"/>
                </a:solidFill>
              </a:rPr>
              <a:t>[</a:t>
            </a:r>
            <a:r>
              <a:rPr lang="en-US" sz="2595" dirty="0" err="1" smtClean="0">
                <a:solidFill>
                  <a:srgbClr val="7F7F7F"/>
                </a:solidFill>
              </a:rPr>
              <a:t>Marchesini</a:t>
            </a:r>
            <a:r>
              <a:rPr lang="en-US" sz="2595" dirty="0" smtClean="0">
                <a:solidFill>
                  <a:srgbClr val="7F7F7F"/>
                </a:solidFill>
              </a:rPr>
              <a:t> et al. ‘04]</a:t>
            </a:r>
          </a:p>
          <a:p>
            <a:r>
              <a:rPr lang="en-US" dirty="0" smtClean="0"/>
              <a:t>Secure co-processors</a:t>
            </a:r>
          </a:p>
          <a:p>
            <a:pPr lvl="1"/>
            <a:r>
              <a:rPr lang="en-US" dirty="0" smtClean="0"/>
              <a:t>Dyad </a:t>
            </a:r>
            <a:r>
              <a:rPr lang="en-US" sz="2595" dirty="0" smtClean="0">
                <a:solidFill>
                  <a:schemeClr val="tx1">
                    <a:lumMod val="50000"/>
                    <a:lumOff val="50000"/>
                  </a:schemeClr>
                </a:solidFill>
              </a:rPr>
              <a:t>[Yee ‘94]</a:t>
            </a:r>
            <a:r>
              <a:rPr lang="en-US" dirty="0" smtClean="0"/>
              <a:t>, IBM 4758 </a:t>
            </a:r>
            <a:r>
              <a:rPr lang="en-US" sz="2595" dirty="0" smtClean="0">
                <a:solidFill>
                  <a:srgbClr val="7F7F7F"/>
                </a:solidFill>
              </a:rPr>
              <a:t>[Jiang et al. ‘01]</a:t>
            </a:r>
            <a:endParaRPr lang="en-US" dirty="0" smtClean="0">
              <a:solidFill>
                <a:srgbClr val="7F7F7F"/>
              </a:solidFill>
            </a:endParaRPr>
          </a:p>
          <a:p>
            <a:pPr lvl="1">
              <a:spcAft>
                <a:spcPts val="1800"/>
              </a:spcAft>
            </a:pPr>
            <a:endParaRPr lang="en-US" dirty="0" smtClean="0">
              <a:solidFill>
                <a:srgbClr val="7F7F7F"/>
              </a:solidFill>
            </a:endParaRPr>
          </a:p>
        </p:txBody>
      </p:sp>
      <p:sp>
        <p:nvSpPr>
          <p:cNvPr id="4" name="Slide Number Placeholder 3"/>
          <p:cNvSpPr>
            <a:spLocks noGrp="1"/>
          </p:cNvSpPr>
          <p:nvPr>
            <p:ph type="sldNum" sz="quarter" idx="12"/>
          </p:nvPr>
        </p:nvSpPr>
        <p:spPr/>
        <p:txBody>
          <a:bodyPr/>
          <a:lstStyle/>
          <a:p>
            <a:fld id="{D91179E5-0793-8D42-8464-1C04FA544EFC}"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ular Callout 104"/>
          <p:cNvSpPr/>
          <p:nvPr/>
        </p:nvSpPr>
        <p:spPr>
          <a:xfrm>
            <a:off x="6825511" y="1433944"/>
            <a:ext cx="2237673" cy="2101273"/>
          </a:xfrm>
          <a:prstGeom prst="wedgeRectCallout">
            <a:avLst>
              <a:gd name="adj1" fmla="val 23250"/>
              <a:gd name="adj2" fmla="val 108584"/>
            </a:avLst>
          </a:prstGeom>
          <a:solidFill>
            <a:srgbClr val="FFFFFF"/>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ular Callout 83"/>
          <p:cNvSpPr/>
          <p:nvPr/>
        </p:nvSpPr>
        <p:spPr>
          <a:xfrm>
            <a:off x="3590473" y="1050637"/>
            <a:ext cx="3140528" cy="2563090"/>
          </a:xfrm>
          <a:prstGeom prst="wedgeRectCallout">
            <a:avLst>
              <a:gd name="adj1" fmla="val 23238"/>
              <a:gd name="adj2" fmla="val 102906"/>
            </a:avLst>
          </a:prstGeom>
          <a:solidFill>
            <a:srgbClr val="FFFFFF"/>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ular Callout 82"/>
          <p:cNvSpPr/>
          <p:nvPr/>
        </p:nvSpPr>
        <p:spPr>
          <a:xfrm>
            <a:off x="217714" y="1712025"/>
            <a:ext cx="3238500" cy="2113643"/>
          </a:xfrm>
          <a:prstGeom prst="wedgeRectCallout">
            <a:avLst>
              <a:gd name="adj1" fmla="val 44153"/>
              <a:gd name="adj2" fmla="val 114431"/>
            </a:avLst>
          </a:prstGeom>
          <a:solidFill>
            <a:srgbClr val="FFFFFF"/>
          </a:solidFill>
          <a:ln w="635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descr="alice-happy.png"/>
          <p:cNvPicPr>
            <a:picLocks noChangeAspect="1"/>
          </p:cNvPicPr>
          <p:nvPr/>
        </p:nvPicPr>
        <p:blipFill>
          <a:blip r:embed="rId4"/>
          <a:stretch>
            <a:fillRect/>
          </a:stretch>
        </p:blipFill>
        <p:spPr>
          <a:xfrm>
            <a:off x="-499533" y="3699675"/>
            <a:ext cx="2277096" cy="2277096"/>
          </a:xfrm>
          <a:prstGeom prst="rect">
            <a:avLst/>
          </a:prstGeom>
        </p:spPr>
      </p:pic>
      <p:sp>
        <p:nvSpPr>
          <p:cNvPr id="2" name="Title 1"/>
          <p:cNvSpPr>
            <a:spLocks noGrp="1"/>
          </p:cNvSpPr>
          <p:nvPr>
            <p:ph type="title"/>
          </p:nvPr>
        </p:nvSpPr>
        <p:spPr>
          <a:xfrm>
            <a:off x="457200" y="-37053"/>
            <a:ext cx="8229600" cy="1143000"/>
          </a:xfrm>
        </p:spPr>
        <p:txBody>
          <a:bodyPr/>
          <a:lstStyle/>
          <a:p>
            <a:r>
              <a:rPr lang="en-US" dirty="0" smtClean="0"/>
              <a:t>The Perils of Digital Data</a:t>
            </a:r>
            <a:endParaRPr lang="en-US" dirty="0"/>
          </a:p>
        </p:txBody>
      </p:sp>
      <p:sp>
        <p:nvSpPr>
          <p:cNvPr id="4" name="Slide Number Placeholder 3"/>
          <p:cNvSpPr>
            <a:spLocks noGrp="1"/>
          </p:cNvSpPr>
          <p:nvPr>
            <p:ph type="sldNum" sz="quarter" idx="12"/>
          </p:nvPr>
        </p:nvSpPr>
        <p:spPr>
          <a:xfrm>
            <a:off x="6688680" y="6424086"/>
            <a:ext cx="2133600" cy="365125"/>
          </a:xfrm>
        </p:spPr>
        <p:txBody>
          <a:bodyPr/>
          <a:lstStyle/>
          <a:p>
            <a:fld id="{D91179E5-0793-8D42-8464-1C04FA544EFC}" type="slidenum">
              <a:rPr lang="en-US" smtClean="0"/>
              <a:pPr/>
              <a:t>3</a:t>
            </a:fld>
            <a:endParaRPr lang="en-US"/>
          </a:p>
        </p:txBody>
      </p:sp>
      <p:pic>
        <p:nvPicPr>
          <p:cNvPr id="8" name="Picture 7" descr="j0285750"/>
          <p:cNvPicPr>
            <a:picLocks noChangeAspect="1" noChangeArrowheads="1"/>
          </p:cNvPicPr>
          <p:nvPr/>
        </p:nvPicPr>
        <p:blipFill>
          <a:blip r:embed="rId5"/>
          <a:srcRect/>
          <a:stretch>
            <a:fillRect/>
          </a:stretch>
        </p:blipFill>
        <p:spPr bwMode="auto">
          <a:xfrm>
            <a:off x="2669385" y="5005307"/>
            <a:ext cx="2134843" cy="1308453"/>
          </a:xfrm>
          <a:prstGeom prst="rect">
            <a:avLst/>
          </a:prstGeom>
          <a:noFill/>
        </p:spPr>
      </p:pic>
      <p:grpSp>
        <p:nvGrpSpPr>
          <p:cNvPr id="7" name="Group 44"/>
          <p:cNvGrpSpPr/>
          <p:nvPr/>
        </p:nvGrpSpPr>
        <p:grpSpPr>
          <a:xfrm>
            <a:off x="7026127" y="4402414"/>
            <a:ext cx="2222206" cy="1980778"/>
            <a:chOff x="6921793" y="3556000"/>
            <a:chExt cx="2222206" cy="1980778"/>
          </a:xfrm>
        </p:grpSpPr>
        <p:sp>
          <p:nvSpPr>
            <p:cNvPr id="9" name="Cloud 8"/>
            <p:cNvSpPr/>
            <p:nvPr/>
          </p:nvSpPr>
          <p:spPr>
            <a:xfrm>
              <a:off x="6921793" y="3556000"/>
              <a:ext cx="2222206" cy="1980778"/>
            </a:xfrm>
            <a:prstGeom prst="cloud">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0" name="Group 9"/>
            <p:cNvGrpSpPr/>
            <p:nvPr/>
          </p:nvGrpSpPr>
          <p:grpSpPr>
            <a:xfrm>
              <a:off x="7170328" y="3981081"/>
              <a:ext cx="1804817" cy="1106949"/>
              <a:chOff x="6051645" y="939788"/>
              <a:chExt cx="2580728" cy="1582839"/>
            </a:xfrm>
          </p:grpSpPr>
          <p:pic>
            <p:nvPicPr>
              <p:cNvPr id="11" name="Picture 4" descr="MCj04316370000[1]"/>
              <p:cNvPicPr>
                <a:picLocks noChangeAspect="1" noChangeArrowheads="1"/>
              </p:cNvPicPr>
              <p:nvPr/>
            </p:nvPicPr>
            <p:blipFill>
              <a:blip r:embed="rId6"/>
              <a:srcRect/>
              <a:stretch>
                <a:fillRect/>
              </a:stretch>
            </p:blipFill>
            <p:spPr bwMode="auto">
              <a:xfrm flipH="1">
                <a:off x="6051645" y="939788"/>
                <a:ext cx="1320362" cy="1320362"/>
              </a:xfrm>
              <a:prstGeom prst="rect">
                <a:avLst/>
              </a:prstGeom>
              <a:noFill/>
            </p:spPr>
          </p:pic>
          <p:pic>
            <p:nvPicPr>
              <p:cNvPr id="12" name="Picture 4" descr="MCj04316370000[1]"/>
              <p:cNvPicPr>
                <a:picLocks noChangeAspect="1" noChangeArrowheads="1"/>
              </p:cNvPicPr>
              <p:nvPr/>
            </p:nvPicPr>
            <p:blipFill>
              <a:blip r:embed="rId6"/>
              <a:srcRect/>
              <a:stretch>
                <a:fillRect/>
              </a:stretch>
            </p:blipFill>
            <p:spPr bwMode="auto">
              <a:xfrm flipH="1">
                <a:off x="6681828" y="1066793"/>
                <a:ext cx="1320362" cy="1320362"/>
              </a:xfrm>
              <a:prstGeom prst="rect">
                <a:avLst/>
              </a:prstGeom>
              <a:noFill/>
            </p:spPr>
          </p:pic>
          <p:pic>
            <p:nvPicPr>
              <p:cNvPr id="13" name="Picture 4" descr="MCj04316370000[1]"/>
              <p:cNvPicPr>
                <a:picLocks noChangeAspect="1" noChangeArrowheads="1"/>
              </p:cNvPicPr>
              <p:nvPr/>
            </p:nvPicPr>
            <p:blipFill>
              <a:blip r:embed="rId6"/>
              <a:srcRect/>
              <a:stretch>
                <a:fillRect/>
              </a:stretch>
            </p:blipFill>
            <p:spPr bwMode="auto">
              <a:xfrm flipH="1">
                <a:off x="7312011" y="1202265"/>
                <a:ext cx="1320362" cy="1320362"/>
              </a:xfrm>
              <a:prstGeom prst="rect">
                <a:avLst/>
              </a:prstGeom>
              <a:noFill/>
            </p:spPr>
          </p:pic>
        </p:grpSp>
      </p:grpSp>
      <p:pic>
        <p:nvPicPr>
          <p:cNvPr id="54" name="Picture 13" descr="router"/>
          <p:cNvPicPr>
            <a:picLocks noChangeAspect="1" noChangeArrowheads="1"/>
          </p:cNvPicPr>
          <p:nvPr/>
        </p:nvPicPr>
        <p:blipFill>
          <a:blip r:embed="rId7">
            <a:clrChange>
              <a:clrFrom>
                <a:srgbClr val="FFFFFF"/>
              </a:clrFrom>
              <a:clrTo>
                <a:srgbClr val="FFFFFF">
                  <a:alpha val="0"/>
                </a:srgbClr>
              </a:clrTo>
            </a:clrChange>
          </a:blip>
          <a:srcRect l="61490" t="29627" r="31420" b="66605"/>
          <a:stretch>
            <a:fillRect/>
          </a:stretch>
        </p:blipFill>
        <p:spPr bwMode="auto">
          <a:xfrm>
            <a:off x="5644264" y="4969674"/>
            <a:ext cx="1208658" cy="830953"/>
          </a:xfrm>
          <a:prstGeom prst="rect">
            <a:avLst/>
          </a:prstGeom>
          <a:noFill/>
        </p:spPr>
      </p:pic>
      <p:grpSp>
        <p:nvGrpSpPr>
          <p:cNvPr id="47" name="Group 29"/>
          <p:cNvGrpSpPr/>
          <p:nvPr/>
        </p:nvGrpSpPr>
        <p:grpSpPr>
          <a:xfrm>
            <a:off x="1318707" y="4421421"/>
            <a:ext cx="1375507" cy="1288246"/>
            <a:chOff x="3810324" y="4178967"/>
            <a:chExt cx="1375507" cy="1288246"/>
          </a:xfrm>
        </p:grpSpPr>
        <p:cxnSp>
          <p:nvCxnSpPr>
            <p:cNvPr id="48" name="Straight Arrow Connector 47"/>
            <p:cNvCxnSpPr/>
            <p:nvPr/>
          </p:nvCxnSpPr>
          <p:spPr>
            <a:xfrm>
              <a:off x="3816045" y="5465625"/>
              <a:ext cx="1369786"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50" name="Group 27"/>
            <p:cNvGrpSpPr/>
            <p:nvPr/>
          </p:nvGrpSpPr>
          <p:grpSpPr>
            <a:xfrm>
              <a:off x="3810324" y="4178967"/>
              <a:ext cx="1208032" cy="1208032"/>
              <a:chOff x="2553441" y="2331684"/>
              <a:chExt cx="1547783" cy="1547783"/>
            </a:xfrm>
          </p:grpSpPr>
          <p:sp>
            <p:nvSpPr>
              <p:cNvPr id="56" name="Oval 55"/>
              <p:cNvSpPr/>
              <p:nvPr/>
            </p:nvSpPr>
            <p:spPr>
              <a:xfrm>
                <a:off x="2553441" y="2331684"/>
                <a:ext cx="1547783" cy="1547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prescription-pad.png"/>
              <p:cNvPicPr>
                <a:picLocks noChangeAspect="1"/>
              </p:cNvPicPr>
              <p:nvPr/>
            </p:nvPicPr>
            <p:blipFill>
              <a:blip r:embed="rId8"/>
              <a:stretch>
                <a:fillRect/>
              </a:stretch>
            </p:blipFill>
            <p:spPr>
              <a:xfrm>
                <a:off x="2711102" y="2489344"/>
                <a:ext cx="1232463" cy="1232463"/>
              </a:xfrm>
              <a:prstGeom prst="rect">
                <a:avLst/>
              </a:prstGeom>
            </p:spPr>
          </p:pic>
        </p:grpSp>
      </p:grpSp>
      <p:pic>
        <p:nvPicPr>
          <p:cNvPr id="69" name="Picture 68" descr="devil.png"/>
          <p:cNvPicPr>
            <a:picLocks noChangeAspect="1"/>
          </p:cNvPicPr>
          <p:nvPr/>
        </p:nvPicPr>
        <p:blipFill>
          <a:blip r:embed="rId9"/>
          <a:srcRect l="22086" t="21750" r="24031"/>
          <a:stretch>
            <a:fillRect/>
          </a:stretch>
        </p:blipFill>
        <p:spPr>
          <a:xfrm>
            <a:off x="3001281" y="3353954"/>
            <a:ext cx="1261608" cy="1832116"/>
          </a:xfrm>
          <a:prstGeom prst="rect">
            <a:avLst/>
          </a:prstGeom>
        </p:spPr>
      </p:pic>
      <p:pic>
        <p:nvPicPr>
          <p:cNvPr id="71" name="Picture 70" descr="devil.png"/>
          <p:cNvPicPr>
            <a:picLocks noChangeAspect="1"/>
          </p:cNvPicPr>
          <p:nvPr/>
        </p:nvPicPr>
        <p:blipFill>
          <a:blip r:embed="rId9"/>
          <a:srcRect l="22086" t="21750" r="24031"/>
          <a:stretch>
            <a:fillRect/>
          </a:stretch>
        </p:blipFill>
        <p:spPr>
          <a:xfrm>
            <a:off x="5681291" y="3551711"/>
            <a:ext cx="1261608" cy="1832116"/>
          </a:xfrm>
          <a:prstGeom prst="rect">
            <a:avLst/>
          </a:prstGeom>
        </p:spPr>
      </p:pic>
      <p:pic>
        <p:nvPicPr>
          <p:cNvPr id="72" name="Picture 71" descr="devil.png"/>
          <p:cNvPicPr>
            <a:picLocks noChangeAspect="1"/>
          </p:cNvPicPr>
          <p:nvPr/>
        </p:nvPicPr>
        <p:blipFill>
          <a:blip r:embed="rId9"/>
          <a:srcRect l="22086" t="21750" r="24031"/>
          <a:stretch>
            <a:fillRect/>
          </a:stretch>
        </p:blipFill>
        <p:spPr>
          <a:xfrm>
            <a:off x="7258914" y="3375231"/>
            <a:ext cx="1261608" cy="1832116"/>
          </a:xfrm>
          <a:prstGeom prst="rect">
            <a:avLst/>
          </a:prstGeom>
        </p:spPr>
      </p:pic>
      <p:cxnSp>
        <p:nvCxnSpPr>
          <p:cNvPr id="73" name="Straight Arrow Connector 72"/>
          <p:cNvCxnSpPr/>
          <p:nvPr/>
        </p:nvCxnSpPr>
        <p:spPr>
          <a:xfrm>
            <a:off x="4288972" y="5143836"/>
            <a:ext cx="1414483"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517571" y="6068896"/>
            <a:ext cx="2521858"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5323277" y="4714669"/>
            <a:ext cx="508272" cy="769441"/>
          </a:xfrm>
          <a:prstGeom prst="rect">
            <a:avLst/>
          </a:prstGeom>
          <a:noFill/>
        </p:spPr>
        <p:txBody>
          <a:bodyPr wrap="none" rtlCol="0">
            <a:spAutoFit/>
          </a:bodyPr>
          <a:lstStyle/>
          <a:p>
            <a:r>
              <a:rPr lang="en-US" sz="4400" b="1" dirty="0" smtClean="0">
                <a:solidFill>
                  <a:schemeClr val="accent2">
                    <a:lumMod val="75000"/>
                  </a:schemeClr>
                </a:solidFill>
              </a:rPr>
              <a:t>X</a:t>
            </a:r>
            <a:endParaRPr lang="en-US" sz="4400" b="1" dirty="0">
              <a:solidFill>
                <a:schemeClr val="accent2">
                  <a:lumMod val="75000"/>
                </a:schemeClr>
              </a:solidFill>
            </a:endParaRPr>
          </a:p>
        </p:txBody>
      </p:sp>
      <p:graphicFrame>
        <p:nvGraphicFramePr>
          <p:cNvPr id="80" name="Chart 79"/>
          <p:cNvGraphicFramePr/>
          <p:nvPr/>
        </p:nvGraphicFramePr>
        <p:xfrm>
          <a:off x="172368" y="1522665"/>
          <a:ext cx="3247571" cy="2384645"/>
        </p:xfrm>
        <a:graphic>
          <a:graphicData uri="http://schemas.openxmlformats.org/drawingml/2006/chart">
            <c:chart xmlns:c="http://schemas.openxmlformats.org/drawingml/2006/chart" xmlns:r="http://schemas.openxmlformats.org/officeDocument/2006/relationships" r:id="rId10"/>
          </a:graphicData>
        </a:graphic>
      </p:graphicFrame>
      <p:sp>
        <p:nvSpPr>
          <p:cNvPr id="81" name="TextBox 80"/>
          <p:cNvSpPr txBox="1"/>
          <p:nvPr/>
        </p:nvSpPr>
        <p:spPr>
          <a:xfrm>
            <a:off x="1721767" y="2423224"/>
            <a:ext cx="1553028" cy="461665"/>
          </a:xfrm>
          <a:prstGeom prst="rect">
            <a:avLst/>
          </a:prstGeom>
          <a:noFill/>
        </p:spPr>
        <p:txBody>
          <a:bodyPr wrap="square" rtlCol="0">
            <a:spAutoFit/>
          </a:bodyPr>
          <a:lstStyle/>
          <a:p>
            <a:pPr algn="ctr"/>
            <a:r>
              <a:rPr lang="en-US" sz="2400" dirty="0" smtClean="0"/>
              <a:t>Infected</a:t>
            </a:r>
            <a:endParaRPr lang="en-US" sz="2400" dirty="0"/>
          </a:p>
        </p:txBody>
      </p:sp>
      <p:sp>
        <p:nvSpPr>
          <p:cNvPr id="82" name="TextBox 81"/>
          <p:cNvSpPr txBox="1"/>
          <p:nvPr/>
        </p:nvSpPr>
        <p:spPr>
          <a:xfrm>
            <a:off x="199571" y="3271096"/>
            <a:ext cx="1862667" cy="461665"/>
          </a:xfrm>
          <a:prstGeom prst="rect">
            <a:avLst/>
          </a:prstGeom>
          <a:noFill/>
        </p:spPr>
        <p:txBody>
          <a:bodyPr wrap="square" rtlCol="0">
            <a:spAutoFit/>
          </a:bodyPr>
          <a:lstStyle/>
          <a:p>
            <a:r>
              <a:rPr lang="en-US" sz="2400" dirty="0" smtClean="0">
                <a:solidFill>
                  <a:schemeClr val="tx1">
                    <a:lumMod val="50000"/>
                    <a:lumOff val="50000"/>
                  </a:schemeClr>
                </a:solidFill>
              </a:rPr>
              <a:t>[OECD ‘08]</a:t>
            </a:r>
            <a:endParaRPr lang="en-US" sz="2400" dirty="0">
              <a:solidFill>
                <a:schemeClr val="tx1">
                  <a:lumMod val="50000"/>
                  <a:lumOff val="50000"/>
                </a:schemeClr>
              </a:solidFill>
            </a:endParaRPr>
          </a:p>
        </p:txBody>
      </p:sp>
      <p:sp>
        <p:nvSpPr>
          <p:cNvPr id="85" name="TextBox 84"/>
          <p:cNvSpPr txBox="1"/>
          <p:nvPr/>
        </p:nvSpPr>
        <p:spPr>
          <a:xfrm>
            <a:off x="5009732" y="3193409"/>
            <a:ext cx="2160815" cy="400110"/>
          </a:xfrm>
          <a:prstGeom prst="rect">
            <a:avLst/>
          </a:prstGeom>
          <a:noFill/>
        </p:spPr>
        <p:txBody>
          <a:bodyPr wrap="square" rtlCol="0">
            <a:spAutoFit/>
          </a:bodyPr>
          <a:lstStyle/>
          <a:p>
            <a:r>
              <a:rPr lang="en-US" sz="2000" dirty="0" smtClean="0">
                <a:solidFill>
                  <a:schemeClr val="tx1">
                    <a:lumMod val="50000"/>
                    <a:lumOff val="50000"/>
                  </a:schemeClr>
                </a:solidFill>
              </a:rPr>
              <a:t>[</a:t>
            </a:r>
            <a:r>
              <a:rPr lang="en-US" sz="2000" dirty="0" err="1" smtClean="0">
                <a:solidFill>
                  <a:schemeClr val="tx1">
                    <a:lumMod val="50000"/>
                    <a:lumOff val="50000"/>
                  </a:schemeClr>
                </a:solidFill>
              </a:rPr>
              <a:t>Holz</a:t>
            </a:r>
            <a:r>
              <a:rPr lang="en-US" sz="2000" dirty="0" smtClean="0">
                <a:solidFill>
                  <a:schemeClr val="tx1">
                    <a:lumMod val="50000"/>
                    <a:lumOff val="50000"/>
                  </a:schemeClr>
                </a:solidFill>
              </a:rPr>
              <a:t> et al. ‘08]</a:t>
            </a:r>
            <a:endParaRPr lang="en-US" sz="2000" dirty="0">
              <a:solidFill>
                <a:schemeClr val="tx1">
                  <a:lumMod val="50000"/>
                  <a:lumOff val="50000"/>
                </a:schemeClr>
              </a:solidFill>
            </a:endParaRPr>
          </a:p>
        </p:txBody>
      </p:sp>
      <p:grpSp>
        <p:nvGrpSpPr>
          <p:cNvPr id="88" name="Group 87"/>
          <p:cNvGrpSpPr/>
          <p:nvPr/>
        </p:nvGrpSpPr>
        <p:grpSpPr>
          <a:xfrm>
            <a:off x="5317730" y="1135165"/>
            <a:ext cx="1282146" cy="1408545"/>
            <a:chOff x="3946642" y="5234214"/>
            <a:chExt cx="1478072" cy="1623786"/>
          </a:xfrm>
        </p:grpSpPr>
        <p:pic>
          <p:nvPicPr>
            <p:cNvPr id="86" name="Picture 85" descr="j0285750"/>
            <p:cNvPicPr>
              <a:picLocks noChangeAspect="1" noChangeArrowheads="1"/>
            </p:cNvPicPr>
            <p:nvPr/>
          </p:nvPicPr>
          <p:blipFill>
            <a:blip r:embed="rId5"/>
            <a:srcRect/>
            <a:stretch>
              <a:fillRect/>
            </a:stretch>
          </p:blipFill>
          <p:spPr bwMode="auto">
            <a:xfrm>
              <a:off x="3946642" y="5952084"/>
              <a:ext cx="1478072" cy="905916"/>
            </a:xfrm>
            <a:prstGeom prst="rect">
              <a:avLst/>
            </a:prstGeom>
            <a:noFill/>
          </p:spPr>
        </p:pic>
        <p:pic>
          <p:nvPicPr>
            <p:cNvPr id="87" name="Picture 86" descr="devil.png"/>
            <p:cNvPicPr>
              <a:picLocks noChangeAspect="1"/>
            </p:cNvPicPr>
            <p:nvPr/>
          </p:nvPicPr>
          <p:blipFill>
            <a:blip r:embed="rId9"/>
            <a:srcRect l="22086" t="21750" r="24031"/>
            <a:stretch>
              <a:fillRect/>
            </a:stretch>
          </p:blipFill>
          <p:spPr>
            <a:xfrm>
              <a:off x="4149898" y="5234214"/>
              <a:ext cx="737105" cy="1070429"/>
            </a:xfrm>
            <a:prstGeom prst="rect">
              <a:avLst/>
            </a:prstGeom>
          </p:spPr>
        </p:pic>
      </p:grpSp>
      <p:grpSp>
        <p:nvGrpSpPr>
          <p:cNvPr id="89" name="Group 88"/>
          <p:cNvGrpSpPr/>
          <p:nvPr/>
        </p:nvGrpSpPr>
        <p:grpSpPr>
          <a:xfrm>
            <a:off x="4617419" y="1339280"/>
            <a:ext cx="1282146" cy="1408545"/>
            <a:chOff x="3946642" y="5234214"/>
            <a:chExt cx="1478072" cy="1623786"/>
          </a:xfrm>
        </p:grpSpPr>
        <p:pic>
          <p:nvPicPr>
            <p:cNvPr id="90" name="Picture 89" descr="j0285750"/>
            <p:cNvPicPr>
              <a:picLocks noChangeAspect="1" noChangeArrowheads="1"/>
            </p:cNvPicPr>
            <p:nvPr/>
          </p:nvPicPr>
          <p:blipFill>
            <a:blip r:embed="rId5"/>
            <a:srcRect/>
            <a:stretch>
              <a:fillRect/>
            </a:stretch>
          </p:blipFill>
          <p:spPr bwMode="auto">
            <a:xfrm>
              <a:off x="3946642" y="5952084"/>
              <a:ext cx="1478072" cy="905916"/>
            </a:xfrm>
            <a:prstGeom prst="rect">
              <a:avLst/>
            </a:prstGeom>
            <a:noFill/>
          </p:spPr>
        </p:pic>
        <p:pic>
          <p:nvPicPr>
            <p:cNvPr id="91" name="Picture 90" descr="devil.png"/>
            <p:cNvPicPr>
              <a:picLocks noChangeAspect="1"/>
            </p:cNvPicPr>
            <p:nvPr/>
          </p:nvPicPr>
          <p:blipFill>
            <a:blip r:embed="rId9"/>
            <a:srcRect l="22086" t="21750" r="24031"/>
            <a:stretch>
              <a:fillRect/>
            </a:stretch>
          </p:blipFill>
          <p:spPr>
            <a:xfrm>
              <a:off x="4149898" y="5234214"/>
              <a:ext cx="737105" cy="1070429"/>
            </a:xfrm>
            <a:prstGeom prst="rect">
              <a:avLst/>
            </a:prstGeom>
          </p:spPr>
        </p:pic>
      </p:grpSp>
      <p:grpSp>
        <p:nvGrpSpPr>
          <p:cNvPr id="92" name="Group 91"/>
          <p:cNvGrpSpPr/>
          <p:nvPr/>
        </p:nvGrpSpPr>
        <p:grpSpPr>
          <a:xfrm>
            <a:off x="3898959" y="1212272"/>
            <a:ext cx="1282146" cy="1408545"/>
            <a:chOff x="3946642" y="5234214"/>
            <a:chExt cx="1478072" cy="1623786"/>
          </a:xfrm>
        </p:grpSpPr>
        <p:pic>
          <p:nvPicPr>
            <p:cNvPr id="93" name="Picture 92" descr="j0285750"/>
            <p:cNvPicPr>
              <a:picLocks noChangeAspect="1" noChangeArrowheads="1"/>
            </p:cNvPicPr>
            <p:nvPr/>
          </p:nvPicPr>
          <p:blipFill>
            <a:blip r:embed="rId5"/>
            <a:srcRect/>
            <a:stretch>
              <a:fillRect/>
            </a:stretch>
          </p:blipFill>
          <p:spPr bwMode="auto">
            <a:xfrm>
              <a:off x="3946642" y="5952084"/>
              <a:ext cx="1478072" cy="905916"/>
            </a:xfrm>
            <a:prstGeom prst="rect">
              <a:avLst/>
            </a:prstGeom>
            <a:noFill/>
          </p:spPr>
        </p:pic>
        <p:pic>
          <p:nvPicPr>
            <p:cNvPr id="94" name="Picture 93" descr="devil.png"/>
            <p:cNvPicPr>
              <a:picLocks noChangeAspect="1"/>
            </p:cNvPicPr>
            <p:nvPr/>
          </p:nvPicPr>
          <p:blipFill>
            <a:blip r:embed="rId9"/>
            <a:srcRect l="22086" t="21750" r="24031"/>
            <a:stretch>
              <a:fillRect/>
            </a:stretch>
          </p:blipFill>
          <p:spPr>
            <a:xfrm>
              <a:off x="4149898" y="5234214"/>
              <a:ext cx="737105" cy="1070429"/>
            </a:xfrm>
            <a:prstGeom prst="rect">
              <a:avLst/>
            </a:prstGeom>
          </p:spPr>
        </p:pic>
      </p:grpSp>
      <p:grpSp>
        <p:nvGrpSpPr>
          <p:cNvPr id="95" name="Group 94"/>
          <p:cNvGrpSpPr/>
          <p:nvPr/>
        </p:nvGrpSpPr>
        <p:grpSpPr>
          <a:xfrm>
            <a:off x="3634074" y="1638629"/>
            <a:ext cx="1282146" cy="1408545"/>
            <a:chOff x="3946642" y="5234214"/>
            <a:chExt cx="1478072" cy="1623786"/>
          </a:xfrm>
        </p:grpSpPr>
        <p:pic>
          <p:nvPicPr>
            <p:cNvPr id="96" name="Picture 95" descr="j0285750"/>
            <p:cNvPicPr>
              <a:picLocks noChangeAspect="1" noChangeArrowheads="1"/>
            </p:cNvPicPr>
            <p:nvPr/>
          </p:nvPicPr>
          <p:blipFill>
            <a:blip r:embed="rId5"/>
            <a:srcRect/>
            <a:stretch>
              <a:fillRect/>
            </a:stretch>
          </p:blipFill>
          <p:spPr bwMode="auto">
            <a:xfrm>
              <a:off x="3946642" y="5952084"/>
              <a:ext cx="1478072" cy="905916"/>
            </a:xfrm>
            <a:prstGeom prst="rect">
              <a:avLst/>
            </a:prstGeom>
            <a:noFill/>
          </p:spPr>
        </p:pic>
        <p:pic>
          <p:nvPicPr>
            <p:cNvPr id="97" name="Picture 96" descr="devil.png"/>
            <p:cNvPicPr>
              <a:picLocks noChangeAspect="1"/>
            </p:cNvPicPr>
            <p:nvPr/>
          </p:nvPicPr>
          <p:blipFill>
            <a:blip r:embed="rId9"/>
            <a:srcRect l="22086" t="21750" r="24031"/>
            <a:stretch>
              <a:fillRect/>
            </a:stretch>
          </p:blipFill>
          <p:spPr>
            <a:xfrm>
              <a:off x="4149898" y="5234214"/>
              <a:ext cx="737105" cy="1070429"/>
            </a:xfrm>
            <a:prstGeom prst="rect">
              <a:avLst/>
            </a:prstGeom>
          </p:spPr>
        </p:pic>
      </p:grpSp>
      <p:grpSp>
        <p:nvGrpSpPr>
          <p:cNvPr id="98" name="Group 97"/>
          <p:cNvGrpSpPr/>
          <p:nvPr/>
        </p:nvGrpSpPr>
        <p:grpSpPr>
          <a:xfrm>
            <a:off x="5428402" y="1638629"/>
            <a:ext cx="1282146" cy="1408545"/>
            <a:chOff x="3946642" y="5234214"/>
            <a:chExt cx="1478072" cy="1623786"/>
          </a:xfrm>
        </p:grpSpPr>
        <p:pic>
          <p:nvPicPr>
            <p:cNvPr id="99" name="Picture 98" descr="j0285750"/>
            <p:cNvPicPr>
              <a:picLocks noChangeAspect="1" noChangeArrowheads="1"/>
            </p:cNvPicPr>
            <p:nvPr/>
          </p:nvPicPr>
          <p:blipFill>
            <a:blip r:embed="rId5"/>
            <a:srcRect/>
            <a:stretch>
              <a:fillRect/>
            </a:stretch>
          </p:blipFill>
          <p:spPr bwMode="auto">
            <a:xfrm>
              <a:off x="3946642" y="5952084"/>
              <a:ext cx="1478072" cy="905916"/>
            </a:xfrm>
            <a:prstGeom prst="rect">
              <a:avLst/>
            </a:prstGeom>
            <a:noFill/>
          </p:spPr>
        </p:pic>
        <p:pic>
          <p:nvPicPr>
            <p:cNvPr id="100" name="Picture 99" descr="devil.png"/>
            <p:cNvPicPr>
              <a:picLocks noChangeAspect="1"/>
            </p:cNvPicPr>
            <p:nvPr/>
          </p:nvPicPr>
          <p:blipFill>
            <a:blip r:embed="rId9"/>
            <a:srcRect l="22086" t="21750" r="24031"/>
            <a:stretch>
              <a:fillRect/>
            </a:stretch>
          </p:blipFill>
          <p:spPr>
            <a:xfrm>
              <a:off x="4149898" y="5234214"/>
              <a:ext cx="737105" cy="1070429"/>
            </a:xfrm>
            <a:prstGeom prst="rect">
              <a:avLst/>
            </a:prstGeom>
          </p:spPr>
        </p:pic>
      </p:grpSp>
      <p:grpSp>
        <p:nvGrpSpPr>
          <p:cNvPr id="101" name="Group 100"/>
          <p:cNvGrpSpPr/>
          <p:nvPr/>
        </p:nvGrpSpPr>
        <p:grpSpPr>
          <a:xfrm>
            <a:off x="4711760" y="1945407"/>
            <a:ext cx="1282146" cy="1408545"/>
            <a:chOff x="3946642" y="5234214"/>
            <a:chExt cx="1478072" cy="1623786"/>
          </a:xfrm>
        </p:grpSpPr>
        <p:pic>
          <p:nvPicPr>
            <p:cNvPr id="102" name="Picture 101" descr="j0285750"/>
            <p:cNvPicPr>
              <a:picLocks noChangeAspect="1" noChangeArrowheads="1"/>
            </p:cNvPicPr>
            <p:nvPr/>
          </p:nvPicPr>
          <p:blipFill>
            <a:blip r:embed="rId5"/>
            <a:srcRect/>
            <a:stretch>
              <a:fillRect/>
            </a:stretch>
          </p:blipFill>
          <p:spPr bwMode="auto">
            <a:xfrm>
              <a:off x="3946642" y="5952084"/>
              <a:ext cx="1478072" cy="905916"/>
            </a:xfrm>
            <a:prstGeom prst="rect">
              <a:avLst/>
            </a:prstGeom>
            <a:noFill/>
          </p:spPr>
        </p:pic>
        <p:pic>
          <p:nvPicPr>
            <p:cNvPr id="103" name="Picture 102" descr="devil.png"/>
            <p:cNvPicPr>
              <a:picLocks noChangeAspect="1"/>
            </p:cNvPicPr>
            <p:nvPr/>
          </p:nvPicPr>
          <p:blipFill>
            <a:blip r:embed="rId9"/>
            <a:srcRect l="22086" t="21750" r="24031"/>
            <a:stretch>
              <a:fillRect/>
            </a:stretch>
          </p:blipFill>
          <p:spPr>
            <a:xfrm>
              <a:off x="4149898" y="5234214"/>
              <a:ext cx="737105" cy="1070429"/>
            </a:xfrm>
            <a:prstGeom prst="rect">
              <a:avLst/>
            </a:prstGeom>
          </p:spPr>
        </p:pic>
      </p:grpSp>
      <p:pic>
        <p:nvPicPr>
          <p:cNvPr id="106" name="Picture 4" descr="MCj04316370000[1]"/>
          <p:cNvPicPr>
            <a:picLocks noChangeAspect="1" noChangeArrowheads="1"/>
          </p:cNvPicPr>
          <p:nvPr/>
        </p:nvPicPr>
        <p:blipFill>
          <a:blip r:embed="rId6"/>
          <a:srcRect/>
          <a:stretch>
            <a:fillRect/>
          </a:stretch>
        </p:blipFill>
        <p:spPr bwMode="auto">
          <a:xfrm flipH="1">
            <a:off x="7350217" y="1688276"/>
            <a:ext cx="1378144" cy="1378144"/>
          </a:xfrm>
          <a:prstGeom prst="rect">
            <a:avLst/>
          </a:prstGeom>
          <a:noFill/>
        </p:spPr>
      </p:pic>
      <p:sp>
        <p:nvSpPr>
          <p:cNvPr id="107" name="TextBox 106"/>
          <p:cNvSpPr txBox="1"/>
          <p:nvPr/>
        </p:nvSpPr>
        <p:spPr>
          <a:xfrm>
            <a:off x="6790038" y="3114897"/>
            <a:ext cx="2573323" cy="369332"/>
          </a:xfrm>
          <a:prstGeom prst="rect">
            <a:avLst/>
          </a:prstGeom>
          <a:noFill/>
        </p:spPr>
        <p:txBody>
          <a:bodyPr wrap="square" rtlCol="0">
            <a:spAutoFit/>
          </a:bodyPr>
          <a:lstStyle/>
          <a:p>
            <a:r>
              <a:rPr lang="en-US" dirty="0" smtClean="0">
                <a:solidFill>
                  <a:schemeClr val="tx1">
                    <a:lumMod val="50000"/>
                    <a:lumOff val="50000"/>
                  </a:schemeClr>
                </a:solidFill>
              </a:rPr>
              <a:t>[Anderson &amp; Kuhn ‘95]</a:t>
            </a:r>
            <a:endParaRPr lang="en-US" dirty="0">
              <a:solidFill>
                <a:schemeClr val="tx1">
                  <a:lumMod val="50000"/>
                  <a:lumOff val="50000"/>
                </a:schemeClr>
              </a:solidFill>
            </a:endParaRPr>
          </a:p>
        </p:txBody>
      </p:sp>
      <p:sp>
        <p:nvSpPr>
          <p:cNvPr id="108" name="AutoShape 78"/>
          <p:cNvSpPr>
            <a:spLocks noChangeArrowheads="1"/>
          </p:cNvSpPr>
          <p:nvPr/>
        </p:nvSpPr>
        <p:spPr bwMode="auto">
          <a:xfrm>
            <a:off x="7013429" y="1611497"/>
            <a:ext cx="1798715" cy="1533731"/>
          </a:xfrm>
          <a:prstGeom prst="irregularSeal1">
            <a:avLst/>
          </a:prstGeom>
          <a:solidFill>
            <a:srgbClr val="FF0000"/>
          </a:solidFill>
          <a:ln w="38100">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r>
              <a:rPr lang="en-US" sz="2000" b="1" dirty="0">
                <a:effectLst>
                  <a:outerShdw blurRad="38100" dist="38100" dir="2700000" algn="tl">
                    <a:srgbClr val="FFFFFF"/>
                  </a:outerShdw>
                </a:effectLst>
              </a:rPr>
              <a:t>HW</a:t>
            </a:r>
          </a:p>
          <a:p>
            <a:pPr algn="ctr"/>
            <a:r>
              <a:rPr lang="en-US" sz="2000" b="1" dirty="0">
                <a:effectLst>
                  <a:outerShdw blurRad="38100" dist="38100" dir="2700000" algn="tl">
                    <a:srgbClr val="FFFFFF"/>
                  </a:outerShdw>
                </a:effectLst>
              </a:rPr>
              <a:t>Violation</a:t>
            </a:r>
            <a:r>
              <a:rPr lang="en-US" sz="2000" b="1" dirty="0" smtClean="0">
                <a:effectLst>
                  <a:outerShdw blurRad="38100" dist="38100" dir="2700000" algn="tl">
                    <a:srgbClr val="FFFFFF"/>
                  </a:outerShdw>
                </a:effectLst>
              </a:rPr>
              <a:t>!</a:t>
            </a:r>
            <a:endParaRPr lang="en-US" sz="2000" b="1" dirty="0">
              <a:effectLst>
                <a:outerShdw blurRad="38100" dist="38100" dir="2700000" algn="tl">
                  <a:srgbClr val="FFFFFF"/>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slide(fromBottom)">
                                      <p:cBhvr>
                                        <p:cTn id="11" dur="500"/>
                                        <p:tgtEl>
                                          <p:spTgt spid="6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down)">
                                      <p:cBhvr>
                                        <p:cTn id="15" dur="500"/>
                                        <p:tgtEl>
                                          <p:spTgt spid="83"/>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slide(fromBottom)">
                                      <p:cBhvr>
                                        <p:cTn id="37" dur="500"/>
                                        <p:tgtEl>
                                          <p:spTgt spid="71"/>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down)">
                                      <p:cBhvr>
                                        <p:cTn id="44" dur="500"/>
                                        <p:tgtEl>
                                          <p:spTgt spid="84"/>
                                        </p:tgtEl>
                                      </p:cBhvr>
                                    </p:animEffec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85"/>
                                        </p:tgtEl>
                                        <p:attrNameLst>
                                          <p:attrName>style.visibility</p:attrName>
                                        </p:attrNameLst>
                                      </p:cBhvr>
                                      <p:to>
                                        <p:strVal val="visible"/>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nodeType="afterEffect">
                                  <p:stCondLst>
                                    <p:cond delay="300"/>
                                  </p:stCondLst>
                                  <p:childTnLst>
                                    <p:set>
                                      <p:cBhvr>
                                        <p:cTn id="53" dur="1" fill="hold">
                                          <p:stCondLst>
                                            <p:cond delay="0"/>
                                          </p:stCondLst>
                                        </p:cTn>
                                        <p:tgtEl>
                                          <p:spTgt spid="88"/>
                                        </p:tgtEl>
                                        <p:attrNameLst>
                                          <p:attrName>style.visibility</p:attrName>
                                        </p:attrNameLst>
                                      </p:cBhvr>
                                      <p:to>
                                        <p:strVal val="visible"/>
                                      </p:to>
                                    </p:set>
                                  </p:childTnLst>
                                </p:cTn>
                              </p:par>
                            </p:childTnLst>
                          </p:cTn>
                        </p:par>
                        <p:par>
                          <p:cTn id="54" fill="hold">
                            <p:stCondLst>
                              <p:cond delay="1300"/>
                            </p:stCondLst>
                            <p:childTnLst>
                              <p:par>
                                <p:cTn id="55" presetID="1" presetClass="entr" presetSubtype="0" fill="hold" nodeType="afterEffect">
                                  <p:stCondLst>
                                    <p:cond delay="300"/>
                                  </p:stCondLst>
                                  <p:childTnLst>
                                    <p:set>
                                      <p:cBhvr>
                                        <p:cTn id="56" dur="1" fill="hold">
                                          <p:stCondLst>
                                            <p:cond delay="0"/>
                                          </p:stCondLst>
                                        </p:cTn>
                                        <p:tgtEl>
                                          <p:spTgt spid="98"/>
                                        </p:tgtEl>
                                        <p:attrNameLst>
                                          <p:attrName>style.visibility</p:attrName>
                                        </p:attrNameLst>
                                      </p:cBhvr>
                                      <p:to>
                                        <p:strVal val="visible"/>
                                      </p:to>
                                    </p:set>
                                  </p:childTnLst>
                                </p:cTn>
                              </p:par>
                            </p:childTnLst>
                          </p:cTn>
                        </p:par>
                        <p:par>
                          <p:cTn id="57" fill="hold">
                            <p:stCondLst>
                              <p:cond delay="1600"/>
                            </p:stCondLst>
                            <p:childTnLst>
                              <p:par>
                                <p:cTn id="58" presetID="1" presetClass="entr" presetSubtype="0" fill="hold" nodeType="afterEffect">
                                  <p:stCondLst>
                                    <p:cond delay="300"/>
                                  </p:stCondLst>
                                  <p:childTnLst>
                                    <p:set>
                                      <p:cBhvr>
                                        <p:cTn id="59" dur="1" fill="hold">
                                          <p:stCondLst>
                                            <p:cond delay="0"/>
                                          </p:stCondLst>
                                        </p:cTn>
                                        <p:tgtEl>
                                          <p:spTgt spid="92"/>
                                        </p:tgtEl>
                                        <p:attrNameLst>
                                          <p:attrName>style.visibility</p:attrName>
                                        </p:attrNameLst>
                                      </p:cBhvr>
                                      <p:to>
                                        <p:strVal val="visible"/>
                                      </p:to>
                                    </p:set>
                                  </p:childTnLst>
                                </p:cTn>
                              </p:par>
                            </p:childTnLst>
                          </p:cTn>
                        </p:par>
                        <p:par>
                          <p:cTn id="60" fill="hold">
                            <p:stCondLst>
                              <p:cond delay="1900"/>
                            </p:stCondLst>
                            <p:childTnLst>
                              <p:par>
                                <p:cTn id="61" presetID="1" presetClass="entr" presetSubtype="0" fill="hold" nodeType="afterEffect">
                                  <p:stCondLst>
                                    <p:cond delay="300"/>
                                  </p:stCondLst>
                                  <p:childTnLst>
                                    <p:set>
                                      <p:cBhvr>
                                        <p:cTn id="62" dur="1" fill="hold">
                                          <p:stCondLst>
                                            <p:cond delay="0"/>
                                          </p:stCondLst>
                                        </p:cTn>
                                        <p:tgtEl>
                                          <p:spTgt spid="95"/>
                                        </p:tgtEl>
                                        <p:attrNameLst>
                                          <p:attrName>style.visibility</p:attrName>
                                        </p:attrNameLst>
                                      </p:cBhvr>
                                      <p:to>
                                        <p:strVal val="visible"/>
                                      </p:to>
                                    </p:set>
                                  </p:childTnLst>
                                </p:cTn>
                              </p:par>
                            </p:childTnLst>
                          </p:cTn>
                        </p:par>
                        <p:par>
                          <p:cTn id="63" fill="hold">
                            <p:stCondLst>
                              <p:cond delay="2200"/>
                            </p:stCondLst>
                            <p:childTnLst>
                              <p:par>
                                <p:cTn id="64" presetID="1" presetClass="entr" presetSubtype="0" fill="hold" nodeType="afterEffect">
                                  <p:stCondLst>
                                    <p:cond delay="300"/>
                                  </p:stCondLst>
                                  <p:childTnLst>
                                    <p:set>
                                      <p:cBhvr>
                                        <p:cTn id="65" dur="1" fill="hold">
                                          <p:stCondLst>
                                            <p:cond delay="0"/>
                                          </p:stCondLst>
                                        </p:cTn>
                                        <p:tgtEl>
                                          <p:spTgt spid="10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left)">
                                      <p:cBhvr>
                                        <p:cTn id="70" dur="500"/>
                                        <p:tgtEl>
                                          <p:spTgt spid="75"/>
                                        </p:tgtEl>
                                      </p:cBhvr>
                                    </p:animEffect>
                                  </p:childTnLst>
                                </p:cTn>
                              </p:par>
                            </p:childTnLst>
                          </p:cTn>
                        </p:par>
                        <p:par>
                          <p:cTn id="71" fill="hold">
                            <p:stCondLst>
                              <p:cond delay="500"/>
                            </p:stCondLst>
                            <p:childTnLst>
                              <p:par>
                                <p:cTn id="72" presetID="1" presetClass="entr" presetSubtype="0"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par>
                          <p:cTn id="74" fill="hold">
                            <p:stCondLst>
                              <p:cond delay="500"/>
                            </p:stCondLst>
                            <p:childTnLst>
                              <p:par>
                                <p:cTn id="75" presetID="12" presetClass="entr" presetSubtype="4" fill="hold" nodeType="after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slide(fromBottom)">
                                      <p:cBhvr>
                                        <p:cTn id="77" dur="500"/>
                                        <p:tgtEl>
                                          <p:spTgt spid="72"/>
                                        </p:tgtEl>
                                      </p:cBhvr>
                                    </p:animEffect>
                                  </p:childTnLst>
                                </p:cTn>
                              </p:par>
                            </p:childTnLst>
                          </p:cTn>
                        </p:par>
                        <p:par>
                          <p:cTn id="78" fill="hold">
                            <p:stCondLst>
                              <p:cond delay="1000"/>
                            </p:stCondLst>
                            <p:childTnLst>
                              <p:par>
                                <p:cTn id="79" presetID="22" presetClass="entr" presetSubtype="4" fill="hold" grpId="0"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wipe(down)">
                                      <p:cBhvr>
                                        <p:cTn id="81" dur="500"/>
                                        <p:tgtEl>
                                          <p:spTgt spid="105"/>
                                        </p:tgtEl>
                                      </p:cBhvr>
                                    </p:animEffect>
                                  </p:childTnLst>
                                </p:cTn>
                              </p:par>
                            </p:childTnLst>
                          </p:cTn>
                        </p:par>
                        <p:par>
                          <p:cTn id="82" fill="hold">
                            <p:stCondLst>
                              <p:cond delay="1500"/>
                            </p:stCondLst>
                            <p:childTnLst>
                              <p:par>
                                <p:cTn id="83" presetID="1" presetClass="entr" presetSubtype="0" fill="hold" nodeType="after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childTnLst>
                          </p:cTn>
                        </p:par>
                        <p:par>
                          <p:cTn id="85" fill="hold">
                            <p:stCondLst>
                              <p:cond delay="1500"/>
                            </p:stCondLst>
                            <p:childTnLst>
                              <p:par>
                                <p:cTn id="86" presetID="23" presetClass="entr" presetSubtype="16" fill="hold" grpId="0" nodeType="afterEffect">
                                  <p:stCondLst>
                                    <p:cond delay="0"/>
                                  </p:stCondLst>
                                  <p:childTnLst>
                                    <p:set>
                                      <p:cBhvr>
                                        <p:cTn id="87" dur="1" fill="hold">
                                          <p:stCondLst>
                                            <p:cond delay="0"/>
                                          </p:stCondLst>
                                        </p:cTn>
                                        <p:tgtEl>
                                          <p:spTgt spid="108"/>
                                        </p:tgtEl>
                                        <p:attrNameLst>
                                          <p:attrName>style.visibility</p:attrName>
                                        </p:attrNameLst>
                                      </p:cBhvr>
                                      <p:to>
                                        <p:strVal val="visible"/>
                                      </p:to>
                                    </p:set>
                                    <p:anim calcmode="lin" valueType="num">
                                      <p:cBhvr>
                                        <p:cTn id="88" dur="500" fill="hold"/>
                                        <p:tgtEl>
                                          <p:spTgt spid="108"/>
                                        </p:tgtEl>
                                        <p:attrNameLst>
                                          <p:attrName>ppt_w</p:attrName>
                                        </p:attrNameLst>
                                      </p:cBhvr>
                                      <p:tavLst>
                                        <p:tav tm="0">
                                          <p:val>
                                            <p:fltVal val="0"/>
                                          </p:val>
                                        </p:tav>
                                        <p:tav tm="100000">
                                          <p:val>
                                            <p:strVal val="#ppt_w"/>
                                          </p:val>
                                        </p:tav>
                                      </p:tavLst>
                                    </p:anim>
                                    <p:anim calcmode="lin" valueType="num">
                                      <p:cBhvr>
                                        <p:cTn id="89" dur="500" fill="hold"/>
                                        <p:tgtEl>
                                          <p:spTgt spid="108"/>
                                        </p:tgtEl>
                                        <p:attrNameLst>
                                          <p:attrName>ppt_h</p:attrName>
                                        </p:attrNameLst>
                                      </p:cBhvr>
                                      <p:tavLst>
                                        <p:tav tm="0">
                                          <p:val>
                                            <p:fltVal val="0"/>
                                          </p:val>
                                        </p:tav>
                                        <p:tav tm="100000">
                                          <p:val>
                                            <p:strVal val="#ppt_h"/>
                                          </p:val>
                                        </p:tav>
                                      </p:tavLst>
                                    </p:anim>
                                  </p:childTnLst>
                                </p:cTn>
                              </p:par>
                            </p:childTnLst>
                          </p:cTn>
                        </p:par>
                        <p:par>
                          <p:cTn id="90" fill="hold">
                            <p:stCondLst>
                              <p:cond delay="2000"/>
                            </p:stCondLst>
                            <p:childTnLst>
                              <p:par>
                                <p:cTn id="91" presetID="1" presetClass="entr" presetSubtype="0" fill="hold" grpId="0" nodeType="afterEffect">
                                  <p:stCondLst>
                                    <p:cond delay="0"/>
                                  </p:stCondLst>
                                  <p:childTnLst>
                                    <p:set>
                                      <p:cBhvr>
                                        <p:cTn id="9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84" grpId="0" animBg="1"/>
      <p:bldP spid="83" grpId="0" animBg="1"/>
      <p:bldP spid="78" grpId="0"/>
      <p:bldGraphic spid="80" grpId="0">
        <p:bldAsOne/>
      </p:bldGraphic>
      <p:bldP spid="81" grpId="0"/>
      <p:bldP spid="82" grpId="0"/>
      <p:bldP spid="85" grpId="0"/>
      <p:bldP spid="107" grpId="0"/>
      <p:bldP spid="10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0933" y="1507067"/>
            <a:ext cx="4639734" cy="4952999"/>
          </a:xfrm>
        </p:spPr>
        <p:txBody>
          <a:bodyPr>
            <a:normAutofit/>
          </a:bodyPr>
          <a:lstStyle/>
          <a:p>
            <a:pPr>
              <a:spcAft>
                <a:spcPts val="600"/>
              </a:spcAft>
            </a:pPr>
            <a:r>
              <a:rPr lang="en-US" dirty="0" smtClean="0"/>
              <a:t>New paradigm: </a:t>
            </a:r>
            <a:br>
              <a:rPr lang="en-US" dirty="0" smtClean="0"/>
            </a:br>
            <a:r>
              <a:rPr lang="en-US" dirty="0" smtClean="0"/>
              <a:t>On-Demand Security</a:t>
            </a:r>
          </a:p>
          <a:p>
            <a:r>
              <a:rPr lang="en-US" dirty="0" smtClean="0"/>
              <a:t>New challenges:</a:t>
            </a:r>
          </a:p>
          <a:p>
            <a:pPr lvl="1"/>
            <a:r>
              <a:rPr lang="en-US" dirty="0" smtClean="0"/>
              <a:t>Secure context switches</a:t>
            </a:r>
          </a:p>
          <a:p>
            <a:pPr lvl="1"/>
            <a:r>
              <a:rPr lang="en-US" dirty="0" smtClean="0"/>
              <a:t>Evidence of security</a:t>
            </a:r>
          </a:p>
          <a:p>
            <a:pPr lvl="1">
              <a:spcAft>
                <a:spcPts val="1200"/>
              </a:spcAft>
            </a:pPr>
            <a:r>
              <a:rPr lang="en-US" dirty="0" smtClean="0"/>
              <a:t>State preservation</a:t>
            </a:r>
          </a:p>
          <a:p>
            <a:r>
              <a:rPr lang="en-US" dirty="0" smtClean="0"/>
              <a:t>New properties:</a:t>
            </a:r>
            <a:br>
              <a:rPr lang="en-US" dirty="0" smtClean="0"/>
            </a:br>
            <a:r>
              <a:rPr lang="en-US" dirty="0" smtClean="0"/>
              <a:t>Fine-grained attestations</a:t>
            </a:r>
          </a:p>
          <a:p>
            <a:pPr lvl="1"/>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30</a:t>
            </a:fld>
            <a:endParaRPr lang="en-US" dirty="0"/>
          </a:p>
        </p:txBody>
      </p:sp>
      <p:sp>
        <p:nvSpPr>
          <p:cNvPr id="5" name="Title 1"/>
          <p:cNvSpPr txBox="1">
            <a:spLocks/>
          </p:cNvSpPr>
          <p:nvPr/>
        </p:nvSpPr>
        <p:spPr>
          <a:xfrm>
            <a:off x="152394" y="198436"/>
            <a:ext cx="8839212" cy="72172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800" i="0" u="none" strike="noStrike" kern="1200" cap="none" spc="0" normalizeH="0" baseline="0" noProof="0" dirty="0" smtClean="0">
                <a:ln>
                  <a:noFill/>
                </a:ln>
                <a:solidFill>
                  <a:schemeClr val="tx1"/>
                </a:solidFill>
                <a:effectLst/>
                <a:uLnTx/>
                <a:uFillTx/>
                <a:latin typeface="+mj-lt"/>
                <a:ea typeface="+mj-ea"/>
                <a:cs typeface="+mj-cs"/>
              </a:rPr>
              <a:t>Flicker</a:t>
            </a:r>
            <a:r>
              <a:rPr lang="en-US" sz="3800" dirty="0" smtClean="0">
                <a:latin typeface="+mj-lt"/>
                <a:ea typeface="+mj-ea"/>
                <a:cs typeface="+mj-cs"/>
              </a:rPr>
              <a:t> Summary</a:t>
            </a:r>
            <a:endParaRPr kumimoji="0" lang="en-US" sz="3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2288062" y="835492"/>
            <a:ext cx="4567877" cy="400110"/>
          </a:xfrm>
          <a:prstGeom prst="rect">
            <a:avLst/>
          </a:prstGeom>
        </p:spPr>
        <p:txBody>
          <a:bodyPr wrap="none">
            <a:spAutoFit/>
          </a:bodyPr>
          <a:lstStyle/>
          <a:p>
            <a:r>
              <a:rPr lang="en-US" sz="2000" dirty="0" smtClean="0">
                <a:solidFill>
                  <a:schemeClr val="accent5">
                    <a:lumMod val="75000"/>
                  </a:schemeClr>
                </a:solidFill>
              </a:rPr>
              <a:t>[IEEE S&amp;P ‘07], [</a:t>
            </a:r>
            <a:r>
              <a:rPr lang="en-US" sz="2000" dirty="0" err="1" smtClean="0">
                <a:solidFill>
                  <a:schemeClr val="accent5">
                    <a:lumMod val="75000"/>
                  </a:schemeClr>
                </a:solidFill>
              </a:rPr>
              <a:t>EuroSys</a:t>
            </a:r>
            <a:r>
              <a:rPr lang="en-US" sz="2000" dirty="0" smtClean="0">
                <a:solidFill>
                  <a:schemeClr val="accent5">
                    <a:lumMod val="75000"/>
                  </a:schemeClr>
                </a:solidFill>
              </a:rPr>
              <a:t> ‘08], [ASPLOS ‘08] </a:t>
            </a:r>
            <a:endParaRPr lang="en-US" sz="2000" dirty="0"/>
          </a:p>
        </p:txBody>
      </p:sp>
      <p:grpSp>
        <p:nvGrpSpPr>
          <p:cNvPr id="17" name="Group 16"/>
          <p:cNvGrpSpPr/>
          <p:nvPr/>
        </p:nvGrpSpPr>
        <p:grpSpPr>
          <a:xfrm>
            <a:off x="262465" y="1722438"/>
            <a:ext cx="3640598" cy="4271964"/>
            <a:chOff x="270932" y="1366836"/>
            <a:chExt cx="4360334" cy="5116519"/>
          </a:xfrm>
        </p:grpSpPr>
        <p:grpSp>
          <p:nvGrpSpPr>
            <p:cNvPr id="7" name="Group 6"/>
            <p:cNvGrpSpPr/>
            <p:nvPr/>
          </p:nvGrpSpPr>
          <p:grpSpPr>
            <a:xfrm>
              <a:off x="270932" y="1366836"/>
              <a:ext cx="4360333" cy="5116519"/>
              <a:chOff x="558798" y="1417638"/>
              <a:chExt cx="4360333" cy="5116519"/>
            </a:xfrm>
          </p:grpSpPr>
          <p:sp>
            <p:nvSpPr>
              <p:cNvPr id="8" name="Rounded Rectangle 7"/>
              <p:cNvSpPr/>
              <p:nvPr/>
            </p:nvSpPr>
            <p:spPr>
              <a:xfrm>
                <a:off x="55879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9" name="Rounded Rectangle 8"/>
              <p:cNvSpPr/>
              <p:nvPr/>
            </p:nvSpPr>
            <p:spPr>
              <a:xfrm>
                <a:off x="55879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Hardware</a:t>
                </a:r>
              </a:p>
            </p:txBody>
          </p:sp>
          <p:sp>
            <p:nvSpPr>
              <p:cNvPr id="10" name="Rounded Rectangle 9"/>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App</a:t>
                </a:r>
              </a:p>
              <a:p>
                <a:pPr algn="ctr"/>
                <a:endParaRPr lang="en-US" sz="2800" dirty="0" smtClean="0"/>
              </a:p>
            </p:txBody>
          </p:sp>
          <p:sp>
            <p:nvSpPr>
              <p:cNvPr id="11" name="Rounded Rectangle 10"/>
              <p:cNvSpPr/>
              <p:nvPr/>
            </p:nvSpPr>
            <p:spPr>
              <a:xfrm>
                <a:off x="26923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App</a:t>
                </a:r>
              </a:p>
              <a:p>
                <a:pPr algn="ctr"/>
                <a:endParaRPr lang="en-US" sz="2800" dirty="0" smtClean="0"/>
              </a:p>
            </p:txBody>
          </p:sp>
          <p:sp>
            <p:nvSpPr>
              <p:cNvPr id="12" name="TextBox 11"/>
              <p:cNvSpPr txBox="1"/>
              <p:nvPr/>
            </p:nvSpPr>
            <p:spPr>
              <a:xfrm>
                <a:off x="1722966" y="1584404"/>
                <a:ext cx="821267" cy="2543499"/>
              </a:xfrm>
              <a:prstGeom prst="rect">
                <a:avLst/>
              </a:prstGeom>
              <a:noFill/>
            </p:spPr>
            <p:txBody>
              <a:bodyPr wrap="square" rtlCol="0">
                <a:spAutoFit/>
              </a:bodyPr>
              <a:lstStyle/>
              <a:p>
                <a:r>
                  <a:rPr lang="en-US" sz="6600" dirty="0" smtClean="0"/>
                  <a:t>…</a:t>
                </a:r>
                <a:endParaRPr lang="en-US" sz="6600" dirty="0"/>
              </a:p>
            </p:txBody>
          </p:sp>
        </p:grpSp>
        <p:grpSp>
          <p:nvGrpSpPr>
            <p:cNvPr id="13" name="Group 12"/>
            <p:cNvGrpSpPr/>
            <p:nvPr/>
          </p:nvGrpSpPr>
          <p:grpSpPr>
            <a:xfrm>
              <a:off x="3420534" y="4571990"/>
              <a:ext cx="1210732" cy="1911365"/>
              <a:chOff x="3708400" y="4622792"/>
              <a:chExt cx="1210732" cy="1911365"/>
            </a:xfrm>
          </p:grpSpPr>
          <p:sp>
            <p:nvSpPr>
              <p:cNvPr id="14" name="Rounded Rectangle 13"/>
              <p:cNvSpPr/>
              <p:nvPr/>
            </p:nvSpPr>
            <p:spPr>
              <a:xfrm>
                <a:off x="3708400" y="5687491"/>
                <a:ext cx="1210732" cy="84666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sp>
            <p:nvSpPr>
              <p:cNvPr id="15" name="Rounded Rectangle 14"/>
              <p:cNvSpPr/>
              <p:nvPr/>
            </p:nvSpPr>
            <p:spPr>
              <a:xfrm>
                <a:off x="3860795" y="5209123"/>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sp>
            <p:nvSpPr>
              <p:cNvPr id="16" name="Rounded Rectangle 15"/>
              <p:cNvSpPr/>
              <p:nvPr/>
            </p:nvSpPr>
            <p:spPr>
              <a:xfrm>
                <a:off x="4055533" y="4622792"/>
                <a:ext cx="541867" cy="469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800" dirty="0" smtClean="0"/>
                  <a:t>S</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Limitations</a:t>
            </a:r>
            <a:endParaRPr lang="en-US" dirty="0"/>
          </a:p>
        </p:txBody>
      </p:sp>
      <p:sp>
        <p:nvSpPr>
          <p:cNvPr id="3" name="Content Placeholder 2"/>
          <p:cNvSpPr>
            <a:spLocks noGrp="1"/>
          </p:cNvSpPr>
          <p:nvPr>
            <p:ph idx="1"/>
          </p:nvPr>
        </p:nvSpPr>
        <p:spPr>
          <a:xfrm>
            <a:off x="457200" y="1600200"/>
            <a:ext cx="8496300" cy="4525963"/>
          </a:xfrm>
        </p:spPr>
        <p:txBody>
          <a:bodyPr/>
          <a:lstStyle/>
          <a:p>
            <a:pPr>
              <a:spcAft>
                <a:spcPts val="3000"/>
              </a:spcAft>
            </a:pPr>
            <a:r>
              <a:rPr lang="en-US" dirty="0" smtClean="0"/>
              <a:t>Current systems only support one Flicker session at a time</a:t>
            </a:r>
          </a:p>
          <a:p>
            <a:pPr>
              <a:spcAft>
                <a:spcPts val="3000"/>
              </a:spcAft>
            </a:pPr>
            <a:r>
              <a:rPr lang="en-US" dirty="0" smtClean="0"/>
              <a:t>Flicker environment is spartan (by design!)</a:t>
            </a:r>
          </a:p>
          <a:p>
            <a:pPr>
              <a:spcAft>
                <a:spcPts val="3000"/>
              </a:spcAft>
            </a:pPr>
            <a:r>
              <a:rPr lang="en-US" dirty="0" smtClean="0"/>
              <a:t>Flicker does not guarantee availability</a:t>
            </a:r>
          </a:p>
          <a:p>
            <a:pPr>
              <a:spcAft>
                <a:spcPts val="3000"/>
              </a:spcAft>
            </a:pPr>
            <a:r>
              <a:rPr lang="en-US" dirty="0" smtClean="0"/>
              <a:t>Flicker is vulnerable to sophisticated HW attacks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31</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32</a:t>
            </a:fld>
            <a:endParaRPr lang="en-US" dirty="0"/>
          </a:p>
        </p:txBody>
      </p:sp>
      <p:sp>
        <p:nvSpPr>
          <p:cNvPr id="5" name="Rectangle 2"/>
          <p:cNvSpPr txBox="1">
            <a:spLocks noChangeArrowheads="1"/>
          </p:cNvSpPr>
          <p:nvPr/>
        </p:nvSpPr>
        <p:spPr>
          <a:xfrm>
            <a:off x="381006" y="223836"/>
            <a:ext cx="8229600" cy="105833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Talk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381006" y="1248298"/>
            <a:ext cx="8286715" cy="5359536"/>
          </a:xfrm>
          <a:prstGeom prst="rect">
            <a:avLst/>
          </a:prstGeom>
        </p:spPr>
        <p:txBody>
          <a:bodyPr vert="horz" lIns="91440" tIns="45720" rIns="91440" bIns="45720" rtlCol="0">
            <a:noAutofit/>
          </a:bodyPr>
          <a:lstStyle/>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Introduction</a:t>
            </a:r>
          </a:p>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Securely </a:t>
            </a:r>
            <a:r>
              <a:rPr lang="en-US" sz="2800" dirty="0" smtClean="0">
                <a:solidFill>
                  <a:schemeClr val="bg1">
                    <a:lumMod val="50000"/>
                  </a:schemeClr>
                </a:solidFill>
              </a:rPr>
              <a:t>Executing Code On Demand</a:t>
            </a:r>
            <a:endParaRPr kumimoji="0" lang="en-US" sz="2800" b="0" i="0" u="none" strike="noStrike" kern="1200" cap="none" spc="0" normalizeH="0" baseline="0" noProof="0" dirty="0" smtClean="0">
              <a:ln>
                <a:noFill/>
              </a:ln>
              <a:solidFill>
                <a:schemeClr val="bg1">
                  <a:lumMod val="50000"/>
                </a:schemeClr>
              </a:solidFill>
              <a:effectLst/>
              <a:uLnTx/>
              <a:uFillTx/>
            </a:endParaRPr>
          </a:p>
          <a:p>
            <a:pPr marL="514350" marR="0" lvl="0" indent="-514350" algn="l" defTabSz="457200" rtl="0" eaLnBrk="1" fontAlgn="auto" latinLnBrk="0" hangingPunct="1">
              <a:lnSpc>
                <a:spcPct val="100000"/>
              </a:lnSpc>
              <a:spcBef>
                <a:spcPct val="20000"/>
              </a:spcBef>
              <a:buClrTx/>
              <a:buSzTx/>
              <a:buFont typeface="+mj-lt"/>
              <a:buAutoNum type="arabicPeriod"/>
              <a:tabLst/>
              <a:defRPr/>
            </a:pPr>
            <a:r>
              <a:rPr kumimoji="0" lang="en-US" sz="2800" b="0" i="0" u="none" strike="noStrike" kern="1200" cap="none" spc="0" normalizeH="0" baseline="0" noProof="0" dirty="0" smtClean="0">
                <a:ln>
                  <a:noFill/>
                </a:ln>
                <a:solidFill>
                  <a:schemeClr val="accent2">
                    <a:lumMod val="75000"/>
                  </a:schemeClr>
                </a:solidFill>
                <a:effectLst/>
                <a:uLnTx/>
                <a:uFillTx/>
                <a:latin typeface="+mn-lt"/>
                <a:ea typeface="+mn-ea"/>
                <a:cs typeface="+mn-cs"/>
              </a:rPr>
              <a:t>Practical State Continuity for Protected Modules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Defining protected modules</a:t>
            </a:r>
          </a:p>
          <a:p>
            <a:pPr marL="971550" lvl="1" indent="-514350">
              <a:spcBef>
                <a:spcPct val="20000"/>
              </a:spcBef>
              <a:buFont typeface="Arial" pitchFamily="34" charset="0"/>
              <a:buChar char="•"/>
              <a:defRPr/>
            </a:pPr>
            <a:r>
              <a:rPr lang="en-US" sz="2800" dirty="0" smtClean="0"/>
              <a:t>Problems with naïve solutions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Design of Memoir</a:t>
            </a:r>
          </a:p>
          <a:p>
            <a:pPr marL="971550" lvl="1" indent="-514350">
              <a:spcBef>
                <a:spcPct val="20000"/>
              </a:spcBef>
              <a:spcAft>
                <a:spcPts val="1200"/>
              </a:spcAft>
              <a:buFont typeface="Arial" pitchFamily="34" charset="0"/>
              <a:buChar char="•"/>
              <a:defRPr/>
            </a:pPr>
            <a:r>
              <a:rPr lang="en-US" sz="2800" dirty="0" smtClean="0"/>
              <a:t>Implementation and evaluation</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lang="en-US" sz="2800" dirty="0" smtClean="0"/>
              <a:t>Conclusions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12679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743200" y="2476500"/>
            <a:ext cx="3657600" cy="838200"/>
            <a:chOff x="2743200" y="3048000"/>
            <a:chExt cx="3657600" cy="838200"/>
          </a:xfrm>
        </p:grpSpPr>
        <p:sp>
          <p:nvSpPr>
            <p:cNvPr id="7" name="Right Arrow 6"/>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ight Arrow 7"/>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5" name="Rectangle 4"/>
          <p:cNvSpPr/>
          <p:nvPr/>
        </p:nvSpPr>
        <p:spPr>
          <a:xfrm>
            <a:off x="3352800" y="1752600"/>
            <a:ext cx="2438400" cy="2286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sp>
        <p:nvSpPr>
          <p:cNvPr id="2" name="Title 1"/>
          <p:cNvSpPr>
            <a:spLocks noGrp="1"/>
          </p:cNvSpPr>
          <p:nvPr>
            <p:ph type="title"/>
          </p:nvPr>
        </p:nvSpPr>
        <p:spPr/>
        <p:txBody>
          <a:bodyPr>
            <a:normAutofit fontScale="90000"/>
          </a:bodyPr>
          <a:lstStyle/>
          <a:p>
            <a:r>
              <a:rPr lang="en-US" dirty="0" smtClean="0"/>
              <a:t>Protected Module: Data that’s only accessible via a small piece of code.</a:t>
            </a:r>
            <a:endParaRPr lang="en-US" dirty="0"/>
          </a:p>
        </p:txBody>
      </p:sp>
      <p:grpSp>
        <p:nvGrpSpPr>
          <p:cNvPr id="15" name="Group 14"/>
          <p:cNvGrpSpPr/>
          <p:nvPr/>
        </p:nvGrpSpPr>
        <p:grpSpPr>
          <a:xfrm>
            <a:off x="1905000" y="4419600"/>
            <a:ext cx="1074737" cy="1144340"/>
            <a:chOff x="4034631" y="4836319"/>
            <a:chExt cx="1074737" cy="1144340"/>
          </a:xfrm>
        </p:grpSpPr>
        <p:pic>
          <p:nvPicPr>
            <p:cNvPr id="10" name="Picture 54" descr="3d1itajn[1]"/>
            <p:cNvPicPr>
              <a:picLocks noChangeAspect="1" noChangeArrowheads="1"/>
            </p:cNvPicPr>
            <p:nvPr/>
          </p:nvPicPr>
          <p:blipFill>
            <a:blip r:embed="rId2"/>
            <a:srcRect/>
            <a:stretch>
              <a:fillRect/>
            </a:stretch>
          </p:blipFill>
          <p:spPr bwMode="auto">
            <a:xfrm>
              <a:off x="4034631" y="5137697"/>
              <a:ext cx="1074737" cy="842962"/>
            </a:xfrm>
            <a:prstGeom prst="rect">
              <a:avLst/>
            </a:prstGeom>
            <a:noFill/>
          </p:spPr>
        </p:pic>
        <p:pic>
          <p:nvPicPr>
            <p:cNvPr id="13" name="Picture 2" descr="C:\Documents and Settings\lorch\Local Settings\Temporary Internet Files\Content.IE5\VFN33DEJ\MCj04359310000[1].wmf"/>
            <p:cNvPicPr>
              <a:picLocks noChangeAspect="1" noChangeArrowheads="1"/>
            </p:cNvPicPr>
            <p:nvPr/>
          </p:nvPicPr>
          <p:blipFill>
            <a:blip r:embed="rId3"/>
            <a:srcRect/>
            <a:stretch>
              <a:fillRect/>
            </a:stretch>
          </p:blipFill>
          <p:spPr bwMode="auto">
            <a:xfrm>
              <a:off x="4191000" y="4836319"/>
              <a:ext cx="762000" cy="602756"/>
            </a:xfrm>
            <a:prstGeom prst="rect">
              <a:avLst/>
            </a:prstGeom>
            <a:noFill/>
          </p:spPr>
        </p:pic>
      </p:grpSp>
      <p:sp>
        <p:nvSpPr>
          <p:cNvPr id="18" name="Rounded Rectangle 17"/>
          <p:cNvSpPr/>
          <p:nvPr/>
        </p:nvSpPr>
        <p:spPr>
          <a:xfrm>
            <a:off x="3695700" y="2419350"/>
            <a:ext cx="1752600" cy="1181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289" y="4460081"/>
            <a:ext cx="1083958" cy="1083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712" y="4490308"/>
            <a:ext cx="1372295" cy="102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31477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941254" y="5325069"/>
            <a:ext cx="98745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smtClean="0"/>
              <a:t>Flicker</a:t>
            </a:r>
            <a:endParaRPr lang="en-US" sz="2400" dirty="0"/>
          </a:p>
        </p:txBody>
      </p:sp>
      <p:sp>
        <p:nvSpPr>
          <p:cNvPr id="26" name="TextBox 25"/>
          <p:cNvSpPr txBox="1"/>
          <p:nvPr/>
        </p:nvSpPr>
        <p:spPr>
          <a:xfrm>
            <a:off x="2485006" y="4679335"/>
            <a:ext cx="4097212"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smtClean="0"/>
              <a:t>Secure execution infrastructure</a:t>
            </a:r>
            <a:endParaRPr lang="en-US" sz="2400" dirty="0"/>
          </a:p>
        </p:txBody>
      </p:sp>
      <p:sp>
        <p:nvSpPr>
          <p:cNvPr id="28" name="TextBox 27"/>
          <p:cNvSpPr txBox="1"/>
          <p:nvPr/>
        </p:nvSpPr>
        <p:spPr>
          <a:xfrm>
            <a:off x="4533612" y="5945833"/>
            <a:ext cx="2606483"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smtClean="0"/>
              <a:t>Secure coprocessor</a:t>
            </a:r>
            <a:endParaRPr lang="en-US" sz="2400"/>
          </a:p>
        </p:txBody>
      </p:sp>
      <p:sp>
        <p:nvSpPr>
          <p:cNvPr id="27" name="TextBox 26"/>
          <p:cNvSpPr txBox="1"/>
          <p:nvPr/>
        </p:nvSpPr>
        <p:spPr>
          <a:xfrm>
            <a:off x="1828800" y="5945832"/>
            <a:ext cx="2507546"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smtClean="0"/>
              <a:t>Trusted hypervisor</a:t>
            </a:r>
            <a:endParaRPr lang="en-US" sz="2400" dirty="0"/>
          </a:p>
        </p:txBody>
      </p:sp>
      <p:sp>
        <p:nvSpPr>
          <p:cNvPr id="5" name="Rounded Rectangle 4"/>
          <p:cNvSpPr/>
          <p:nvPr/>
        </p:nvSpPr>
        <p:spPr>
          <a:xfrm>
            <a:off x="4510018" y="1671935"/>
            <a:ext cx="3414782" cy="3883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a:p>
          <a:p>
            <a:pPr algn="ctr"/>
            <a:endParaRPr lang="en-US" dirty="0" smtClean="0"/>
          </a:p>
          <a:p>
            <a:pPr algn="ctr"/>
            <a:endParaRPr lang="en-US" dirty="0"/>
          </a:p>
          <a:p>
            <a:pPr algn="ctr"/>
            <a:r>
              <a:rPr lang="en-US" sz="2000" u="sng" dirty="0" smtClean="0"/>
              <a:t>Small trusted computing base</a:t>
            </a:r>
          </a:p>
          <a:p>
            <a:pPr algn="ctr"/>
            <a:r>
              <a:rPr lang="en-US" sz="2000" dirty="0" smtClean="0"/>
              <a:t>Minimal code</a:t>
            </a:r>
          </a:p>
          <a:p>
            <a:pPr algn="ctr"/>
            <a:r>
              <a:rPr lang="en-US" sz="2000" dirty="0" smtClean="0"/>
              <a:t>Few devices</a:t>
            </a:r>
            <a:endParaRPr lang="en-US" sz="2000" dirty="0"/>
          </a:p>
        </p:txBody>
      </p:sp>
      <p:grpSp>
        <p:nvGrpSpPr>
          <p:cNvPr id="24" name="Group 23"/>
          <p:cNvGrpSpPr/>
          <p:nvPr/>
        </p:nvGrpSpPr>
        <p:grpSpPr>
          <a:xfrm>
            <a:off x="1219200" y="1676400"/>
            <a:ext cx="6572250" cy="3048000"/>
            <a:chOff x="1219200" y="1676400"/>
            <a:chExt cx="6572250" cy="3048000"/>
          </a:xfrm>
        </p:grpSpPr>
        <p:sp>
          <p:nvSpPr>
            <p:cNvPr id="9" name="Rectangle 8"/>
            <p:cNvSpPr/>
            <p:nvPr/>
          </p:nvSpPr>
          <p:spPr>
            <a:xfrm>
              <a:off x="462915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Trusted system</a:t>
              </a:r>
              <a:endParaRPr lang="en-US" dirty="0">
                <a:solidFill>
                  <a:srgbClr val="FF0000"/>
                </a:solidFill>
              </a:endParaRPr>
            </a:p>
          </p:txBody>
        </p:sp>
        <p:sp>
          <p:nvSpPr>
            <p:cNvPr id="8" name="Rectangle 7"/>
            <p:cNvSpPr/>
            <p:nvPr/>
          </p:nvSpPr>
          <p:spPr>
            <a:xfrm>
              <a:off x="121920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Untrusted system</a:t>
              </a:r>
              <a:endParaRPr lang="en-US" dirty="0">
                <a:solidFill>
                  <a:srgbClr val="FF0000"/>
                </a:solidFill>
              </a:endParaRPr>
            </a:p>
          </p:txBody>
        </p:sp>
        <p:cxnSp>
          <p:nvCxnSpPr>
            <p:cNvPr id="11" name="Straight Connector 10"/>
            <p:cNvCxnSpPr/>
            <p:nvPr/>
          </p:nvCxnSpPr>
          <p:spPr>
            <a:xfrm>
              <a:off x="4495800" y="1676400"/>
              <a:ext cx="0" cy="3048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Protected modules are enabled by isolation architectures.</a:t>
            </a:r>
            <a:endParaRPr lang="en-US" dirty="0"/>
          </a:p>
        </p:txBody>
      </p:sp>
      <p:sp>
        <p:nvSpPr>
          <p:cNvPr id="4" name="Rectangle 3"/>
          <p:cNvSpPr/>
          <p:nvPr/>
        </p:nvSpPr>
        <p:spPr>
          <a:xfrm>
            <a:off x="4955982" y="3052966"/>
            <a:ext cx="1219200" cy="8953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lang="en-US" sz="2400" smtClean="0">
                <a:solidFill>
                  <a:schemeClr val="tx1"/>
                </a:solidFill>
              </a:rPr>
              <a:t>Code</a:t>
            </a:r>
            <a:endParaRPr lang="en-US" sz="2400">
              <a:solidFill>
                <a:schemeClr val="tx1"/>
              </a:solidFill>
            </a:endParaRPr>
          </a:p>
        </p:txBody>
      </p:sp>
      <p:sp>
        <p:nvSpPr>
          <p:cNvPr id="6" name="Rounded Rectangle 5"/>
          <p:cNvSpPr/>
          <p:nvPr/>
        </p:nvSpPr>
        <p:spPr>
          <a:xfrm>
            <a:off x="6343650" y="3040128"/>
            <a:ext cx="1219200" cy="9081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tx1"/>
                </a:solidFill>
              </a:rPr>
              <a:t>Storage</a:t>
            </a:r>
            <a:endParaRPr lang="en-US" sz="2400">
              <a:solidFill>
                <a:schemeClr val="tx1"/>
              </a:solidFill>
            </a:endParaRPr>
          </a:p>
        </p:txBody>
      </p:sp>
      <p:grpSp>
        <p:nvGrpSpPr>
          <p:cNvPr id="25" name="Group 24"/>
          <p:cNvGrpSpPr/>
          <p:nvPr/>
        </p:nvGrpSpPr>
        <p:grpSpPr>
          <a:xfrm>
            <a:off x="5923448" y="2676932"/>
            <a:ext cx="825654" cy="1666468"/>
            <a:chOff x="5923448" y="2676932"/>
            <a:chExt cx="825654" cy="1666468"/>
          </a:xfrm>
        </p:grpSpPr>
        <p:sp>
          <p:nvSpPr>
            <p:cNvPr id="17" name="Circular Arrow 16"/>
            <p:cNvSpPr/>
            <p:nvPr/>
          </p:nvSpPr>
          <p:spPr>
            <a:xfrm>
              <a:off x="5923448" y="2676932"/>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flipH="1" flipV="1">
              <a:off x="5938197" y="3662566"/>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sp>
        <p:nvSpPr>
          <p:cNvPr id="10" name="Slide Number Placeholder 9"/>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293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8" grpId="0" animBg="1"/>
      <p:bldP spid="27" grpId="0" animBg="1"/>
      <p:bldP spid="5"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510018" y="1671935"/>
            <a:ext cx="3414782" cy="3883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a:p>
          <a:p>
            <a:pPr algn="ctr"/>
            <a:endParaRPr lang="en-US" dirty="0" smtClean="0"/>
          </a:p>
          <a:p>
            <a:pPr algn="ctr"/>
            <a:endParaRPr lang="en-US" dirty="0"/>
          </a:p>
          <a:p>
            <a:pPr algn="ctr"/>
            <a:r>
              <a:rPr lang="en-US" sz="2000" u="sng" dirty="0" smtClean="0"/>
              <a:t>Small trusted computing base</a:t>
            </a:r>
          </a:p>
          <a:p>
            <a:pPr algn="ctr"/>
            <a:r>
              <a:rPr lang="en-US" sz="2000" dirty="0" smtClean="0"/>
              <a:t>Minimal code</a:t>
            </a:r>
          </a:p>
          <a:p>
            <a:pPr algn="ctr"/>
            <a:r>
              <a:rPr lang="en-US" sz="2000" dirty="0" smtClean="0"/>
              <a:t>Few devices</a:t>
            </a:r>
            <a:endParaRPr lang="en-US" sz="2000" dirty="0"/>
          </a:p>
        </p:txBody>
      </p:sp>
      <p:grpSp>
        <p:nvGrpSpPr>
          <p:cNvPr id="24" name="Group 23"/>
          <p:cNvGrpSpPr/>
          <p:nvPr/>
        </p:nvGrpSpPr>
        <p:grpSpPr>
          <a:xfrm>
            <a:off x="1219200" y="1676400"/>
            <a:ext cx="6572250" cy="3048000"/>
            <a:chOff x="1219200" y="1676400"/>
            <a:chExt cx="6572250" cy="3048000"/>
          </a:xfrm>
        </p:grpSpPr>
        <p:sp>
          <p:nvSpPr>
            <p:cNvPr id="9" name="Rectangle 8"/>
            <p:cNvSpPr/>
            <p:nvPr/>
          </p:nvSpPr>
          <p:spPr>
            <a:xfrm>
              <a:off x="462915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Trusted system</a:t>
              </a:r>
              <a:endParaRPr lang="en-US" dirty="0">
                <a:solidFill>
                  <a:srgbClr val="FF0000"/>
                </a:solidFill>
              </a:endParaRPr>
            </a:p>
          </p:txBody>
        </p:sp>
        <p:sp>
          <p:nvSpPr>
            <p:cNvPr id="8" name="Rectangle 7"/>
            <p:cNvSpPr/>
            <p:nvPr/>
          </p:nvSpPr>
          <p:spPr>
            <a:xfrm>
              <a:off x="121920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Untrusted system</a:t>
              </a:r>
              <a:endParaRPr lang="en-US" dirty="0">
                <a:solidFill>
                  <a:srgbClr val="FF0000"/>
                </a:solidFill>
              </a:endParaRPr>
            </a:p>
          </p:txBody>
        </p:sp>
        <p:cxnSp>
          <p:nvCxnSpPr>
            <p:cNvPr id="11" name="Straight Connector 10"/>
            <p:cNvCxnSpPr/>
            <p:nvPr/>
          </p:nvCxnSpPr>
          <p:spPr>
            <a:xfrm>
              <a:off x="4495800" y="1676400"/>
              <a:ext cx="0" cy="3048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Isolation architectures have limited trusted storage.</a:t>
            </a:r>
            <a:endParaRPr lang="en-US" dirty="0"/>
          </a:p>
        </p:txBody>
      </p:sp>
      <p:sp>
        <p:nvSpPr>
          <p:cNvPr id="4" name="Rectangle 3"/>
          <p:cNvSpPr/>
          <p:nvPr/>
        </p:nvSpPr>
        <p:spPr>
          <a:xfrm>
            <a:off x="4955982" y="3052966"/>
            <a:ext cx="1219200" cy="8953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lang="en-US" sz="2400" smtClean="0">
                <a:solidFill>
                  <a:schemeClr val="tx1"/>
                </a:solidFill>
              </a:rPr>
              <a:t>Code</a:t>
            </a:r>
            <a:endParaRPr lang="en-US" sz="2400">
              <a:solidFill>
                <a:schemeClr val="tx1"/>
              </a:solidFill>
            </a:endParaRPr>
          </a:p>
        </p:txBody>
      </p:sp>
      <p:sp>
        <p:nvSpPr>
          <p:cNvPr id="6" name="Rounded Rectangle 5"/>
          <p:cNvSpPr/>
          <p:nvPr/>
        </p:nvSpPr>
        <p:spPr>
          <a:xfrm>
            <a:off x="6343650" y="3040128"/>
            <a:ext cx="1219200" cy="9081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tx1"/>
                </a:solidFill>
              </a:rPr>
              <a:t>Storage</a:t>
            </a:r>
            <a:endParaRPr lang="en-US" sz="2400">
              <a:solidFill>
                <a:schemeClr val="tx1"/>
              </a:solidFill>
            </a:endParaRPr>
          </a:p>
        </p:txBody>
      </p:sp>
      <p:grpSp>
        <p:nvGrpSpPr>
          <p:cNvPr id="25" name="Group 24"/>
          <p:cNvGrpSpPr/>
          <p:nvPr/>
        </p:nvGrpSpPr>
        <p:grpSpPr>
          <a:xfrm>
            <a:off x="5923448" y="2676932"/>
            <a:ext cx="825654" cy="1666468"/>
            <a:chOff x="5923448" y="2676932"/>
            <a:chExt cx="825654" cy="1666468"/>
          </a:xfrm>
        </p:grpSpPr>
        <p:sp>
          <p:nvSpPr>
            <p:cNvPr id="17" name="Circular Arrow 16"/>
            <p:cNvSpPr/>
            <p:nvPr/>
          </p:nvSpPr>
          <p:spPr>
            <a:xfrm>
              <a:off x="5923448" y="2676932"/>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flipH="1" flipV="1">
              <a:off x="5938197" y="3662566"/>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445508"/>
            <a:ext cx="1784157" cy="100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511504" y="3604196"/>
            <a:ext cx="1447800" cy="1044004"/>
            <a:chOff x="7510302" y="3017349"/>
            <a:chExt cx="1447800" cy="1044004"/>
          </a:xfrm>
        </p:grpSpPr>
        <p:pic>
          <p:nvPicPr>
            <p:cNvPr id="20" name="Picture 19" descr="tpm.gif"/>
            <p:cNvPicPr>
              <a:picLocks noChangeAspect="1"/>
            </p:cNvPicPr>
            <p:nvPr/>
          </p:nvPicPr>
          <p:blipFill>
            <a:blip r:embed="rId3"/>
            <a:stretch>
              <a:fillRect/>
            </a:stretch>
          </p:blipFill>
          <p:spPr>
            <a:xfrm>
              <a:off x="7510302" y="3058263"/>
              <a:ext cx="1447800" cy="1003090"/>
            </a:xfrm>
            <a:prstGeom prst="rect">
              <a:avLst/>
            </a:prstGeom>
          </p:spPr>
        </p:pic>
        <p:sp>
          <p:nvSpPr>
            <p:cNvPr id="21" name="TextBox 20"/>
            <p:cNvSpPr txBox="1"/>
            <p:nvPr/>
          </p:nvSpPr>
          <p:spPr>
            <a:xfrm>
              <a:off x="8214678" y="3017349"/>
              <a:ext cx="612668" cy="369332"/>
            </a:xfrm>
            <a:prstGeom prst="rect">
              <a:avLst/>
            </a:prstGeom>
            <a:noFill/>
          </p:spPr>
          <p:txBody>
            <a:bodyPr wrap="none" rtlCol="0">
              <a:spAutoFit/>
            </a:bodyPr>
            <a:lstStyle/>
            <a:p>
              <a:r>
                <a:rPr lang="en-US" smtClean="0"/>
                <a:t>TPM</a:t>
              </a:r>
              <a:endParaRPr lang="en-US"/>
            </a:p>
          </p:txBody>
        </p:sp>
      </p:grpSp>
      <p:sp>
        <p:nvSpPr>
          <p:cNvPr id="3" name="Cloud Callout 2"/>
          <p:cNvSpPr/>
          <p:nvPr/>
        </p:nvSpPr>
        <p:spPr>
          <a:xfrm>
            <a:off x="1219200" y="1699196"/>
            <a:ext cx="3290818" cy="1905000"/>
          </a:xfrm>
          <a:prstGeom prst="cloudCallout">
            <a:avLst>
              <a:gd name="adj1" fmla="val 19150"/>
              <a:gd name="adj2" fmla="val 58594"/>
            </a:avLst>
          </a:prstGeom>
          <a:solidFill>
            <a:srgbClr val="E22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052" y="2176896"/>
            <a:ext cx="1372295" cy="102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B6F15528-21DE-4FAA-801E-634DDDAF4B2B}" type="slidenum">
              <a:rPr lang="en-US" smtClean="0"/>
              <a:pPr/>
              <a:t>35</a:t>
            </a:fld>
            <a:endParaRPr lang="en-US"/>
          </a:p>
        </p:txBody>
      </p:sp>
      <p:sp>
        <p:nvSpPr>
          <p:cNvPr id="13" name="Rounded Rectangle 12"/>
          <p:cNvSpPr/>
          <p:nvPr/>
        </p:nvSpPr>
        <p:spPr>
          <a:xfrm>
            <a:off x="3124200" y="2176896"/>
            <a:ext cx="1012922" cy="838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Disk device drivers</a:t>
            </a:r>
            <a:endParaRPr lang="en-US" dirty="0"/>
          </a:p>
        </p:txBody>
      </p:sp>
      <p:sp>
        <p:nvSpPr>
          <p:cNvPr id="15" name="Rounded Rectangular Callout 14"/>
          <p:cNvSpPr/>
          <p:nvPr/>
        </p:nvSpPr>
        <p:spPr>
          <a:xfrm>
            <a:off x="6705600" y="4648200"/>
            <a:ext cx="1714500" cy="609600"/>
          </a:xfrm>
          <a:prstGeom prst="wedgeRoundRectCallout">
            <a:avLst>
              <a:gd name="adj1" fmla="val 1167"/>
              <a:gd name="adj2" fmla="val -8937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1,280 bytes of NVRAM</a:t>
            </a:r>
            <a:endParaRPr lang="en-US" sz="2000" dirty="0"/>
          </a:p>
        </p:txBody>
      </p:sp>
    </p:spTree>
    <p:extLst>
      <p:ext uri="{BB962C8B-B14F-4D97-AF65-F5344CB8AC3E}">
        <p14:creationId xmlns:p14="http://schemas.microsoft.com/office/powerpoint/2010/main" val="254031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5" grpId="0" animBg="1"/>
      <p:bldP spid="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19200" y="1676400"/>
            <a:ext cx="6572250" cy="3048000"/>
            <a:chOff x="1219200" y="1676400"/>
            <a:chExt cx="6572250" cy="3048000"/>
          </a:xfrm>
        </p:grpSpPr>
        <p:sp>
          <p:nvSpPr>
            <p:cNvPr id="9" name="Rectangle 8"/>
            <p:cNvSpPr/>
            <p:nvPr/>
          </p:nvSpPr>
          <p:spPr>
            <a:xfrm>
              <a:off x="462915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Trusted system</a:t>
              </a:r>
              <a:endParaRPr lang="en-US" dirty="0">
                <a:solidFill>
                  <a:srgbClr val="FF0000"/>
                </a:solidFill>
              </a:endParaRPr>
            </a:p>
          </p:txBody>
        </p:sp>
        <p:sp>
          <p:nvSpPr>
            <p:cNvPr id="8" name="Rectangle 7"/>
            <p:cNvSpPr/>
            <p:nvPr/>
          </p:nvSpPr>
          <p:spPr>
            <a:xfrm>
              <a:off x="121920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Untrusted system</a:t>
              </a:r>
              <a:endParaRPr lang="en-US" dirty="0">
                <a:solidFill>
                  <a:srgbClr val="FF0000"/>
                </a:solidFill>
              </a:endParaRPr>
            </a:p>
          </p:txBody>
        </p:sp>
        <p:cxnSp>
          <p:nvCxnSpPr>
            <p:cNvPr id="11" name="Straight Connector 10"/>
            <p:cNvCxnSpPr/>
            <p:nvPr/>
          </p:nvCxnSpPr>
          <p:spPr>
            <a:xfrm>
              <a:off x="4495800" y="1676400"/>
              <a:ext cx="0" cy="3048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Protected modules must leverage untrusted storage for their data.</a:t>
            </a:r>
            <a:endParaRPr lang="en-US" dirty="0"/>
          </a:p>
        </p:txBody>
      </p:sp>
      <p:sp>
        <p:nvSpPr>
          <p:cNvPr id="4" name="Rectangle 3"/>
          <p:cNvSpPr/>
          <p:nvPr/>
        </p:nvSpPr>
        <p:spPr>
          <a:xfrm>
            <a:off x="4955982" y="3052966"/>
            <a:ext cx="1219200" cy="8953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lang="en-US" sz="2400" dirty="0" smtClean="0">
                <a:solidFill>
                  <a:schemeClr val="tx1"/>
                </a:solidFill>
              </a:rPr>
              <a:t>Code</a:t>
            </a:r>
            <a:endParaRPr lang="en-US" sz="2400" dirty="0">
              <a:solidFill>
                <a:schemeClr val="tx1"/>
              </a:solidFill>
            </a:endParaRPr>
          </a:p>
        </p:txBody>
      </p:sp>
      <p:sp>
        <p:nvSpPr>
          <p:cNvPr id="5" name="Rounded Rectangle 4"/>
          <p:cNvSpPr/>
          <p:nvPr/>
        </p:nvSpPr>
        <p:spPr>
          <a:xfrm>
            <a:off x="1524000" y="2595766"/>
            <a:ext cx="1541972" cy="1031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sp>
        <p:nvSpPr>
          <p:cNvPr id="6" name="Rounded Rectangle 5"/>
          <p:cNvSpPr/>
          <p:nvPr/>
        </p:nvSpPr>
        <p:spPr>
          <a:xfrm>
            <a:off x="6632721" y="3268728"/>
            <a:ext cx="612648"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00" smtClean="0">
                <a:solidFill>
                  <a:schemeClr val="tx1"/>
                </a:solidFill>
              </a:rPr>
              <a:t>Storage</a:t>
            </a:r>
            <a:endParaRPr lang="en-US" sz="800">
              <a:solidFill>
                <a:schemeClr val="tx1"/>
              </a:solidFill>
            </a:endParaRPr>
          </a:p>
        </p:txBody>
      </p:sp>
      <p:grpSp>
        <p:nvGrpSpPr>
          <p:cNvPr id="25" name="Group 24"/>
          <p:cNvGrpSpPr/>
          <p:nvPr/>
        </p:nvGrpSpPr>
        <p:grpSpPr>
          <a:xfrm>
            <a:off x="5923448" y="2676932"/>
            <a:ext cx="825654" cy="1666468"/>
            <a:chOff x="5923448" y="2676932"/>
            <a:chExt cx="825654" cy="1666468"/>
          </a:xfrm>
        </p:grpSpPr>
        <p:sp>
          <p:nvSpPr>
            <p:cNvPr id="17" name="Circular Arrow 16"/>
            <p:cNvSpPr/>
            <p:nvPr/>
          </p:nvSpPr>
          <p:spPr>
            <a:xfrm>
              <a:off x="5923448" y="2676932"/>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flipH="1" flipV="1">
              <a:off x="5938197" y="3662566"/>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445508"/>
            <a:ext cx="1784157" cy="100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C:\Documents and Settings\lorch\Local Settings\Temporary Internet Files\Content.IE5\6SDI2PTU\MCj04339030000[1].png"/>
          <p:cNvPicPr>
            <a:picLocks noChangeAspect="1" noChangeArrowheads="1"/>
          </p:cNvPicPr>
          <p:nvPr/>
        </p:nvPicPr>
        <p:blipFill>
          <a:blip r:embed="rId3" cstate="print"/>
          <a:srcRect/>
          <a:stretch>
            <a:fillRect/>
          </a:stretch>
        </p:blipFill>
        <p:spPr bwMode="auto">
          <a:xfrm>
            <a:off x="6632721" y="3186316"/>
            <a:ext cx="628650" cy="628650"/>
          </a:xfrm>
          <a:prstGeom prst="rect">
            <a:avLst/>
          </a:prstGeom>
          <a:noFill/>
        </p:spPr>
      </p:pic>
      <p:sp>
        <p:nvSpPr>
          <p:cNvPr id="23" name="Rounded Rectangle 22"/>
          <p:cNvSpPr/>
          <p:nvPr/>
        </p:nvSpPr>
        <p:spPr>
          <a:xfrm>
            <a:off x="1522922" y="2590800"/>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Bjcx</a:t>
            </a:r>
            <a:endParaRPr lang="en-US" sz="2400"/>
          </a:p>
        </p:txBody>
      </p:sp>
      <p:sp>
        <p:nvSpPr>
          <p:cNvPr id="29" name="Up Ribbon 28"/>
          <p:cNvSpPr/>
          <p:nvPr/>
        </p:nvSpPr>
        <p:spPr>
          <a:xfrm>
            <a:off x="1257300" y="3268728"/>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grpSp>
        <p:nvGrpSpPr>
          <p:cNvPr id="3" name="Group 2"/>
          <p:cNvGrpSpPr/>
          <p:nvPr/>
        </p:nvGrpSpPr>
        <p:grpSpPr>
          <a:xfrm>
            <a:off x="990600" y="4743450"/>
            <a:ext cx="7277100" cy="666750"/>
            <a:chOff x="990600" y="4895850"/>
            <a:chExt cx="7277100" cy="666750"/>
          </a:xfrm>
        </p:grpSpPr>
        <p:sp>
          <p:nvSpPr>
            <p:cNvPr id="30" name="TextBox 29"/>
            <p:cNvSpPr txBox="1"/>
            <p:nvPr/>
          </p:nvSpPr>
          <p:spPr>
            <a:xfrm>
              <a:off x="990600" y="4998393"/>
              <a:ext cx="2013821" cy="461665"/>
            </a:xfrm>
            <a:prstGeom prst="rect">
              <a:avLst/>
            </a:prstGeom>
            <a:noFill/>
          </p:spPr>
          <p:txBody>
            <a:bodyPr wrap="none" rtlCol="0">
              <a:spAutoFit/>
            </a:bodyPr>
            <a:lstStyle/>
            <a:p>
              <a:r>
                <a:rPr lang="en-US" sz="2400" dirty="0" smtClean="0"/>
                <a:t>Confidentiality</a:t>
              </a:r>
              <a:endParaRPr lang="en-US" sz="2400" dirty="0"/>
            </a:p>
          </p:txBody>
        </p:sp>
        <p:pic>
          <p:nvPicPr>
            <p:cNvPr id="31" name="Picture 2" descr="C:\Documents and Settings\lorch\Local Settings\Temporary Internet Files\Content.IE5\VFN33DEJ\MCj04359310000[1].wmf"/>
            <p:cNvPicPr>
              <a:picLocks noChangeAspect="1" noChangeArrowheads="1"/>
            </p:cNvPicPr>
            <p:nvPr/>
          </p:nvPicPr>
          <p:blipFill>
            <a:blip r:embed="rId4"/>
            <a:srcRect/>
            <a:stretch>
              <a:fillRect/>
            </a:stretch>
          </p:blipFill>
          <p:spPr bwMode="auto">
            <a:xfrm>
              <a:off x="4911090" y="4927847"/>
              <a:ext cx="762000" cy="602756"/>
            </a:xfrm>
            <a:prstGeom prst="rect">
              <a:avLst/>
            </a:prstGeom>
            <a:noFill/>
          </p:spPr>
        </p:pic>
        <p:sp>
          <p:nvSpPr>
            <p:cNvPr id="32" name="Rounded Rectangle 31"/>
            <p:cNvSpPr/>
            <p:nvPr/>
          </p:nvSpPr>
          <p:spPr>
            <a:xfrm>
              <a:off x="7162800" y="4895850"/>
              <a:ext cx="11049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Data</a:t>
              </a:r>
              <a:endParaRPr lang="en-US" sz="2400" dirty="0"/>
            </a:p>
          </p:txBody>
        </p:sp>
        <p:sp>
          <p:nvSpPr>
            <p:cNvPr id="33" name="Left Arrow 32"/>
            <p:cNvSpPr/>
            <p:nvPr/>
          </p:nvSpPr>
          <p:spPr>
            <a:xfrm>
              <a:off x="5867400" y="5074593"/>
              <a:ext cx="1219200" cy="309265"/>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quot;No&quot; Symbol 33"/>
            <p:cNvSpPr/>
            <p:nvPr/>
          </p:nvSpPr>
          <p:spPr>
            <a:xfrm>
              <a:off x="6172200" y="4924426"/>
              <a:ext cx="685800" cy="609599"/>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p:cNvGrpSpPr/>
          <p:nvPr/>
        </p:nvGrpSpPr>
        <p:grpSpPr>
          <a:xfrm>
            <a:off x="990600" y="4743450"/>
            <a:ext cx="7277100" cy="666750"/>
            <a:chOff x="990600" y="5734050"/>
            <a:chExt cx="7277100" cy="666750"/>
          </a:xfrm>
        </p:grpSpPr>
        <p:sp>
          <p:nvSpPr>
            <p:cNvPr id="35" name="TextBox 34"/>
            <p:cNvSpPr txBox="1"/>
            <p:nvPr/>
          </p:nvSpPr>
          <p:spPr>
            <a:xfrm>
              <a:off x="990600" y="5836593"/>
              <a:ext cx="1238031" cy="461665"/>
            </a:xfrm>
            <a:prstGeom prst="rect">
              <a:avLst/>
            </a:prstGeom>
            <a:noFill/>
          </p:spPr>
          <p:txBody>
            <a:bodyPr wrap="none" rtlCol="0">
              <a:spAutoFit/>
            </a:bodyPr>
            <a:lstStyle/>
            <a:p>
              <a:r>
                <a:rPr lang="en-US" sz="2400" dirty="0" smtClean="0"/>
                <a:t>Integrity</a:t>
              </a:r>
              <a:endParaRPr lang="en-US" sz="2400" dirty="0"/>
            </a:p>
          </p:txBody>
        </p:sp>
        <p:pic>
          <p:nvPicPr>
            <p:cNvPr id="36" name="Picture 2" descr="C:\Documents and Settings\lorch\Local Settings\Temporary Internet Files\Content.IE5\VFN33DEJ\MCj04359310000[1].wmf"/>
            <p:cNvPicPr>
              <a:picLocks noChangeAspect="1" noChangeArrowheads="1"/>
            </p:cNvPicPr>
            <p:nvPr/>
          </p:nvPicPr>
          <p:blipFill>
            <a:blip r:embed="rId4"/>
            <a:srcRect/>
            <a:stretch>
              <a:fillRect/>
            </a:stretch>
          </p:blipFill>
          <p:spPr bwMode="auto">
            <a:xfrm>
              <a:off x="4911090" y="5766047"/>
              <a:ext cx="762000" cy="602756"/>
            </a:xfrm>
            <a:prstGeom prst="rect">
              <a:avLst/>
            </a:prstGeom>
            <a:noFill/>
          </p:spPr>
        </p:pic>
        <p:sp>
          <p:nvSpPr>
            <p:cNvPr id="37" name="Rounded Rectangle 36"/>
            <p:cNvSpPr/>
            <p:nvPr/>
          </p:nvSpPr>
          <p:spPr>
            <a:xfrm>
              <a:off x="7162800" y="5734050"/>
              <a:ext cx="11049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sp>
          <p:nvSpPr>
            <p:cNvPr id="38" name="Left Arrow 37"/>
            <p:cNvSpPr/>
            <p:nvPr/>
          </p:nvSpPr>
          <p:spPr>
            <a:xfrm flipH="1">
              <a:off x="5867400" y="5912793"/>
              <a:ext cx="1219200" cy="309265"/>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quot;No&quot; Symbol 38"/>
            <p:cNvSpPr/>
            <p:nvPr/>
          </p:nvSpPr>
          <p:spPr>
            <a:xfrm>
              <a:off x="6172200" y="5762626"/>
              <a:ext cx="685800" cy="609599"/>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Oval 39"/>
          <p:cNvSpPr/>
          <p:nvPr/>
        </p:nvSpPr>
        <p:spPr>
          <a:xfrm>
            <a:off x="6553200" y="3124200"/>
            <a:ext cx="767305" cy="713511"/>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20288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xit" presetSubtype="0" fill="hold" grpId="3" nodeType="withEffect">
                                  <p:stCondLst>
                                    <p:cond delay="0"/>
                                  </p:stCondLst>
                                  <p:childTnLst>
                                    <p:set>
                                      <p:cBhvr>
                                        <p:cTn id="3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9" grpId="0" animBg="1"/>
      <p:bldP spid="40" grpId="0" animBg="1"/>
      <p:bldP spid="40" grpId="1" animBg="1"/>
      <p:bldP spid="40" grpId="2" animBg="1"/>
      <p:bldP spid="40" grpId="3"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19200" y="1676400"/>
            <a:ext cx="6572250" cy="3048000"/>
            <a:chOff x="1219200" y="1676400"/>
            <a:chExt cx="6572250" cy="3048000"/>
          </a:xfrm>
        </p:grpSpPr>
        <p:sp>
          <p:nvSpPr>
            <p:cNvPr id="9" name="Rectangle 8"/>
            <p:cNvSpPr/>
            <p:nvPr/>
          </p:nvSpPr>
          <p:spPr>
            <a:xfrm>
              <a:off x="462915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Trusted system</a:t>
              </a:r>
              <a:endParaRPr lang="en-US" dirty="0">
                <a:solidFill>
                  <a:srgbClr val="FF0000"/>
                </a:solidFill>
              </a:endParaRPr>
            </a:p>
          </p:txBody>
        </p:sp>
        <p:sp>
          <p:nvSpPr>
            <p:cNvPr id="8" name="Rectangle 7"/>
            <p:cNvSpPr/>
            <p:nvPr/>
          </p:nvSpPr>
          <p:spPr>
            <a:xfrm>
              <a:off x="1219200" y="1905000"/>
              <a:ext cx="3162300" cy="2590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Untrusted system</a:t>
              </a:r>
              <a:endParaRPr lang="en-US" dirty="0">
                <a:solidFill>
                  <a:srgbClr val="FF0000"/>
                </a:solidFill>
              </a:endParaRPr>
            </a:p>
          </p:txBody>
        </p:sp>
        <p:cxnSp>
          <p:nvCxnSpPr>
            <p:cNvPr id="11" name="Straight Connector 10"/>
            <p:cNvCxnSpPr/>
            <p:nvPr/>
          </p:nvCxnSpPr>
          <p:spPr>
            <a:xfrm>
              <a:off x="4495800" y="1676400"/>
              <a:ext cx="0" cy="3048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Cryptography is insufficient to prevent a rollback attack.</a:t>
            </a:r>
            <a:endParaRPr lang="en-US" dirty="0"/>
          </a:p>
        </p:txBody>
      </p:sp>
      <p:sp>
        <p:nvSpPr>
          <p:cNvPr id="4" name="Rectangle 3"/>
          <p:cNvSpPr/>
          <p:nvPr/>
        </p:nvSpPr>
        <p:spPr>
          <a:xfrm>
            <a:off x="4955982" y="3052966"/>
            <a:ext cx="1219200" cy="8953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lang="en-US" sz="2400" smtClean="0">
                <a:solidFill>
                  <a:schemeClr val="tx1"/>
                </a:solidFill>
              </a:rPr>
              <a:t>Code</a:t>
            </a:r>
            <a:endParaRPr lang="en-US" sz="2400">
              <a:solidFill>
                <a:schemeClr val="tx1"/>
              </a:solidFill>
            </a:endParaRPr>
          </a:p>
        </p:txBody>
      </p:sp>
      <p:sp>
        <p:nvSpPr>
          <p:cNvPr id="6" name="Rounded Rectangle 5"/>
          <p:cNvSpPr/>
          <p:nvPr/>
        </p:nvSpPr>
        <p:spPr>
          <a:xfrm>
            <a:off x="6632721" y="3268728"/>
            <a:ext cx="612648"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00" smtClean="0">
                <a:solidFill>
                  <a:schemeClr val="tx1"/>
                </a:solidFill>
              </a:rPr>
              <a:t>Storage</a:t>
            </a:r>
            <a:endParaRPr lang="en-US" sz="800">
              <a:solidFill>
                <a:schemeClr val="tx1"/>
              </a:solidFill>
            </a:endParaRPr>
          </a:p>
        </p:txBody>
      </p:sp>
      <p:grpSp>
        <p:nvGrpSpPr>
          <p:cNvPr id="25" name="Group 24"/>
          <p:cNvGrpSpPr/>
          <p:nvPr/>
        </p:nvGrpSpPr>
        <p:grpSpPr>
          <a:xfrm>
            <a:off x="5923448" y="2676932"/>
            <a:ext cx="825654" cy="1666468"/>
            <a:chOff x="5923448" y="2676932"/>
            <a:chExt cx="825654" cy="1666468"/>
          </a:xfrm>
        </p:grpSpPr>
        <p:sp>
          <p:nvSpPr>
            <p:cNvPr id="17" name="Circular Arrow 16"/>
            <p:cNvSpPr/>
            <p:nvPr/>
          </p:nvSpPr>
          <p:spPr>
            <a:xfrm>
              <a:off x="5923448" y="2676932"/>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flipH="1" flipV="1">
              <a:off x="5938197" y="3662566"/>
              <a:ext cx="810905" cy="680834"/>
            </a:xfrm>
            <a:prstGeom prst="circular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445508"/>
            <a:ext cx="1784157" cy="100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C:\Documents and Settings\lorch\Local Settings\Temporary Internet Files\Content.IE5\6SDI2PTU\MCj04339030000[1].png"/>
          <p:cNvPicPr>
            <a:picLocks noChangeAspect="1" noChangeArrowheads="1"/>
          </p:cNvPicPr>
          <p:nvPr/>
        </p:nvPicPr>
        <p:blipFill>
          <a:blip r:embed="rId3" cstate="print"/>
          <a:srcRect/>
          <a:stretch>
            <a:fillRect/>
          </a:stretch>
        </p:blipFill>
        <p:spPr bwMode="auto">
          <a:xfrm>
            <a:off x="6632721" y="3186316"/>
            <a:ext cx="628650" cy="628650"/>
          </a:xfrm>
          <a:prstGeom prst="rect">
            <a:avLst/>
          </a:prstGeom>
          <a:noFill/>
        </p:spPr>
      </p:pic>
      <p:sp>
        <p:nvSpPr>
          <p:cNvPr id="23" name="Rounded Rectangle 22"/>
          <p:cNvSpPr/>
          <p:nvPr/>
        </p:nvSpPr>
        <p:spPr>
          <a:xfrm>
            <a:off x="1484822" y="2590800"/>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Bjcx</a:t>
            </a:r>
            <a:endParaRPr lang="en-US" sz="2400"/>
          </a:p>
        </p:txBody>
      </p:sp>
      <p:sp>
        <p:nvSpPr>
          <p:cNvPr id="29" name="Up Ribbon 28"/>
          <p:cNvSpPr/>
          <p:nvPr/>
        </p:nvSpPr>
        <p:spPr>
          <a:xfrm>
            <a:off x="1219200" y="3268728"/>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37</a:t>
            </a:fld>
            <a:endParaRPr lang="en-US"/>
          </a:p>
        </p:txBody>
      </p:sp>
      <p:sp>
        <p:nvSpPr>
          <p:cNvPr id="13" name="Rounded Rectangle 12"/>
          <p:cNvSpPr/>
          <p:nvPr/>
        </p:nvSpPr>
        <p:spPr>
          <a:xfrm>
            <a:off x="2743200" y="2829332"/>
            <a:ext cx="3706481" cy="212366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899896" y="2954623"/>
            <a:ext cx="2209799" cy="1648900"/>
            <a:chOff x="2096577" y="4659868"/>
            <a:chExt cx="2209799" cy="1648900"/>
          </a:xfrm>
        </p:grpSpPr>
        <p:sp>
          <p:nvSpPr>
            <p:cNvPr id="48" name="Rounded Rectangle 47"/>
            <p:cNvSpPr/>
            <p:nvPr/>
          </p:nvSpPr>
          <p:spPr>
            <a:xfrm>
              <a:off x="2362199" y="5016209"/>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Kebz</a:t>
              </a:r>
              <a:endParaRPr lang="en-US" sz="2400"/>
            </a:p>
          </p:txBody>
        </p:sp>
        <p:sp>
          <p:nvSpPr>
            <p:cNvPr id="49" name="Up Ribbon 48"/>
            <p:cNvSpPr/>
            <p:nvPr/>
          </p:nvSpPr>
          <p:spPr>
            <a:xfrm>
              <a:off x="2096577" y="5694137"/>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10" name="TextBox 9"/>
            <p:cNvSpPr txBox="1"/>
            <p:nvPr/>
          </p:nvSpPr>
          <p:spPr>
            <a:xfrm>
              <a:off x="2209800" y="4659868"/>
              <a:ext cx="1825949" cy="369332"/>
            </a:xfrm>
            <a:prstGeom prst="rect">
              <a:avLst/>
            </a:prstGeom>
            <a:noFill/>
          </p:spPr>
          <p:txBody>
            <a:bodyPr wrap="none" rtlCol="0">
              <a:spAutoFit/>
            </a:bodyPr>
            <a:lstStyle/>
            <a:p>
              <a:r>
                <a:rPr lang="en-US" smtClean="0"/>
                <a:t>Saved from 2008:</a:t>
              </a:r>
              <a:endParaRPr lang="en-US"/>
            </a:p>
          </p:txBody>
        </p:sp>
      </p:grpSp>
      <p:pic>
        <p:nvPicPr>
          <p:cNvPr id="50" name="Picture 2" descr="C:\Documents and Settings\lorch\Local Settings\Temporary Internet Files\Content.IE5\VFN33DEJ\MCj04359310000[1].wmf"/>
          <p:cNvPicPr>
            <a:picLocks noChangeAspect="1" noChangeArrowheads="1"/>
          </p:cNvPicPr>
          <p:nvPr/>
        </p:nvPicPr>
        <p:blipFill>
          <a:blip r:embed="rId4"/>
          <a:srcRect/>
          <a:stretch>
            <a:fillRect/>
          </a:stretch>
        </p:blipFill>
        <p:spPr bwMode="auto">
          <a:xfrm>
            <a:off x="2969606" y="3205365"/>
            <a:ext cx="762000" cy="602756"/>
          </a:xfrm>
          <a:prstGeom prst="rect">
            <a:avLst/>
          </a:prstGeom>
          <a:noFill/>
        </p:spPr>
      </p:pic>
    </p:spTree>
    <p:extLst>
      <p:ext uri="{BB962C8B-B14F-4D97-AF65-F5344CB8AC3E}">
        <p14:creationId xmlns:p14="http://schemas.microsoft.com/office/powerpoint/2010/main" val="931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4.07407E-6 L -0.30573 -0.10649 " pathEditMode="relative" rAng="0" ptsTypes="AA">
                                      <p:cBhvr>
                                        <p:cTn id="14" dur="1000" fill="hold"/>
                                        <p:tgtEl>
                                          <p:spTgt spid="12"/>
                                        </p:tgtEl>
                                        <p:attrNameLst>
                                          <p:attrName>ppt_x</p:attrName>
                                          <p:attrName>ppt_y</p:attrName>
                                        </p:attrNameLst>
                                      </p:cBhvr>
                                      <p:rCtr x="-15295" y="-5324"/>
                                    </p:animMotion>
                                  </p:childTnLst>
                                </p:cTn>
                              </p:par>
                              <p:par>
                                <p:cTn id="15" presetID="1" presetClass="exit" presetSubtype="0" fill="hold" nodeType="withEffect">
                                  <p:stCondLst>
                                    <p:cond delay="0"/>
                                  </p:stCondLst>
                                  <p:childTnLst>
                                    <p:set>
                                      <p:cBhvr>
                                        <p:cTn id="16" dur="1" fill="hold">
                                          <p:stCondLst>
                                            <p:cond delay="0"/>
                                          </p:stCondLst>
                                        </p:cTn>
                                        <p:tgtEl>
                                          <p:spTgt spid="50"/>
                                        </p:tgtEl>
                                        <p:attrNameLst>
                                          <p:attrName>style.visibility</p:attrName>
                                        </p:attrNameLst>
                                      </p:cBhvr>
                                      <p:to>
                                        <p:strVal val="hidden"/>
                                      </p:to>
                                    </p:set>
                                  </p:childTnLst>
                                </p:cTn>
                              </p:par>
                            </p:childTnLst>
                          </p:cTn>
                        </p:par>
                        <p:par>
                          <p:cTn id="17" fill="hold">
                            <p:stCondLst>
                              <p:cond delay="1000"/>
                            </p:stCondLst>
                            <p:childTnLst>
                              <p:par>
                                <p:cTn id="18" presetID="1" presetClass="exit"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P spid="13" grpId="0"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81000" y="3024996"/>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Guess PIN</a:t>
            </a:r>
            <a:endParaRPr lang="en-US">
              <a:solidFill>
                <a:schemeClr val="tx1"/>
              </a:solidFill>
            </a:endParaRPr>
          </a:p>
        </p:txBody>
      </p:sp>
      <p:sp>
        <p:nvSpPr>
          <p:cNvPr id="17" name="Right Arrow 16"/>
          <p:cNvSpPr/>
          <p:nvPr/>
        </p:nvSpPr>
        <p:spPr>
          <a:xfrm>
            <a:off x="381000" y="3962400"/>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Recover</a:t>
            </a:r>
            <a:endParaRPr lang="en-US">
              <a:solidFill>
                <a:schemeClr val="tx1"/>
              </a:solidFill>
            </a:endParaRPr>
          </a:p>
        </p:txBody>
      </p:sp>
      <p:sp>
        <p:nvSpPr>
          <p:cNvPr id="2" name="Title 1"/>
          <p:cNvSpPr>
            <a:spLocks noGrp="1"/>
          </p:cNvSpPr>
          <p:nvPr>
            <p:ph type="title"/>
          </p:nvPr>
        </p:nvSpPr>
        <p:spPr/>
        <p:txBody>
          <a:bodyPr>
            <a:normAutofit fontScale="90000"/>
          </a:bodyPr>
          <a:lstStyle/>
          <a:p>
            <a:r>
              <a:rPr lang="en-US" dirty="0" smtClean="0"/>
              <a:t>Encryption key protector illustrates the importance of rollback resistance.</a:t>
            </a:r>
            <a:endParaRPr lang="en-US" dirty="0"/>
          </a:p>
        </p:txBody>
      </p:sp>
      <p:sp>
        <p:nvSpPr>
          <p:cNvPr id="5" name="Rectangle 4"/>
          <p:cNvSpPr/>
          <p:nvPr/>
        </p:nvSpPr>
        <p:spPr>
          <a:xfrm>
            <a:off x="1600200" y="2213221"/>
            <a:ext cx="6400800" cy="312077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Key protector</a:t>
            </a:r>
            <a:endParaRPr lang="en-US" sz="2400">
              <a:solidFill>
                <a:schemeClr val="tx1"/>
              </a:solidFill>
            </a:endParaRPr>
          </a:p>
        </p:txBody>
      </p:sp>
      <p:pic>
        <p:nvPicPr>
          <p:cNvPr id="9" name="Picture 2" descr="C:\Documents and Settings\lorch\Local Settings\Temporary Internet Files\Content.IE5\VFN33DEJ\MCj04359310000[1].wmf"/>
          <p:cNvPicPr>
            <a:picLocks noChangeAspect="1" noChangeArrowheads="1"/>
          </p:cNvPicPr>
          <p:nvPr/>
        </p:nvPicPr>
        <p:blipFill>
          <a:blip r:embed="rId2"/>
          <a:srcRect/>
          <a:stretch>
            <a:fillRect/>
          </a:stretch>
        </p:blipFill>
        <p:spPr bwMode="auto">
          <a:xfrm>
            <a:off x="412630" y="2422240"/>
            <a:ext cx="762000" cy="602756"/>
          </a:xfrm>
          <a:prstGeom prst="rect">
            <a:avLst/>
          </a:prstGeom>
          <a:noFill/>
        </p:spPr>
      </p:pic>
      <p:graphicFrame>
        <p:nvGraphicFramePr>
          <p:cNvPr id="12" name="Table 11"/>
          <p:cNvGraphicFramePr>
            <a:graphicFrameLocks noGrp="1"/>
          </p:cNvGraphicFramePr>
          <p:nvPr>
            <p:extLst>
              <p:ext uri="{D42A27DB-BD31-4B8C-83A1-F6EECF244321}">
                <p14:modId xmlns:p14="http://schemas.microsoft.com/office/powerpoint/2010/main" val="1981850107"/>
              </p:ext>
            </p:extLst>
          </p:nvPr>
        </p:nvGraphicFramePr>
        <p:xfrm>
          <a:off x="1749006" y="3234461"/>
          <a:ext cx="6057901" cy="1833880"/>
        </p:xfrm>
        <a:graphic>
          <a:graphicData uri="http://schemas.openxmlformats.org/drawingml/2006/table">
            <a:tbl>
              <a:tblPr firstRow="1" bandRow="1">
                <a:tableStyleId>{5C22544A-7EE6-4342-B048-85BDC9FD1C3A}</a:tableStyleId>
              </a:tblPr>
              <a:tblGrid>
                <a:gridCol w="952499"/>
                <a:gridCol w="685800"/>
                <a:gridCol w="1600200"/>
                <a:gridCol w="1676400"/>
                <a:gridCol w="1143002"/>
              </a:tblGrid>
              <a:tr h="370840">
                <a:tc>
                  <a:txBody>
                    <a:bodyPr/>
                    <a:lstStyle/>
                    <a:p>
                      <a:pPr algn="ctr"/>
                      <a:r>
                        <a:rPr lang="en-US" dirty="0" smtClean="0"/>
                        <a:t>User</a:t>
                      </a:r>
                      <a:endParaRPr lang="en-US" dirty="0"/>
                    </a:p>
                  </a:txBody>
                  <a:tcPr/>
                </a:tc>
                <a:tc>
                  <a:txBody>
                    <a:bodyPr/>
                    <a:lstStyle/>
                    <a:p>
                      <a:pPr algn="ctr"/>
                      <a:r>
                        <a:rPr lang="en-US" smtClean="0"/>
                        <a:t>PIN</a:t>
                      </a:r>
                      <a:endParaRPr lang="en-US"/>
                    </a:p>
                  </a:txBody>
                  <a:tcPr/>
                </a:tc>
                <a:tc>
                  <a:txBody>
                    <a:bodyPr/>
                    <a:lstStyle/>
                    <a:p>
                      <a:pPr algn="ctr"/>
                      <a:r>
                        <a:rPr lang="en-US" smtClean="0"/>
                        <a:t>Recovery key</a:t>
                      </a:r>
                      <a:endParaRPr lang="en-US"/>
                    </a:p>
                  </a:txBody>
                  <a:tcPr/>
                </a:tc>
                <a:tc>
                  <a:txBody>
                    <a:bodyPr/>
                    <a:lstStyle/>
                    <a:p>
                      <a:pPr algn="ctr"/>
                      <a:r>
                        <a:rPr lang="en-US" smtClean="0"/>
                        <a:t>Disk</a:t>
                      </a:r>
                      <a:r>
                        <a:rPr lang="en-US" baseline="0" smtClean="0"/>
                        <a:t> key</a:t>
                      </a:r>
                      <a:endParaRPr lang="en-US"/>
                    </a:p>
                  </a:txBody>
                  <a:tcPr/>
                </a:tc>
                <a:tc>
                  <a:txBody>
                    <a:bodyPr/>
                    <a:lstStyle/>
                    <a:p>
                      <a:pPr algn="ctr"/>
                      <a:r>
                        <a:rPr lang="en-US" smtClean="0"/>
                        <a:t># wrong</a:t>
                      </a:r>
                      <a:endParaRPr lang="en-US"/>
                    </a:p>
                  </a:txBody>
                  <a:tcPr/>
                </a:tc>
              </a:tr>
              <a:tr h="370840">
                <a:tc>
                  <a:txBody>
                    <a:bodyPr/>
                    <a:lstStyle/>
                    <a:p>
                      <a:pPr algn="ctr"/>
                      <a:r>
                        <a:rPr lang="en-US" smtClean="0"/>
                        <a:t>parno</a:t>
                      </a:r>
                    </a:p>
                    <a:p>
                      <a:pPr algn="ctr"/>
                      <a:r>
                        <a:rPr lang="en-US" smtClean="0"/>
                        <a:t>lorch</a:t>
                      </a:r>
                    </a:p>
                    <a:p>
                      <a:pPr algn="ctr"/>
                      <a:r>
                        <a:rPr lang="en-US" smtClean="0"/>
                        <a:t>johndo</a:t>
                      </a:r>
                    </a:p>
                    <a:p>
                      <a:pPr algn="ctr"/>
                      <a:r>
                        <a:rPr lang="en-US" smtClean="0"/>
                        <a:t>mickens</a:t>
                      </a:r>
                    </a:p>
                    <a:p>
                      <a:pPr algn="ctr"/>
                      <a:r>
                        <a:rPr lang="en-US" smtClean="0"/>
                        <a:t>mccune</a:t>
                      </a:r>
                      <a:endParaRPr lang="en-US"/>
                    </a:p>
                  </a:txBody>
                  <a:tcPr/>
                </a:tc>
                <a:tc>
                  <a:txBody>
                    <a:bodyPr/>
                    <a:lstStyle/>
                    <a:p>
                      <a:pPr algn="ctr"/>
                      <a:r>
                        <a:rPr lang="en-US" smtClean="0"/>
                        <a:t>1111</a:t>
                      </a:r>
                    </a:p>
                    <a:p>
                      <a:pPr algn="ctr"/>
                      <a:r>
                        <a:rPr lang="en-US" smtClean="0"/>
                        <a:t>0905</a:t>
                      </a:r>
                    </a:p>
                    <a:p>
                      <a:pPr algn="ctr"/>
                      <a:r>
                        <a:rPr lang="en-US" smtClean="0"/>
                        <a:t>8034</a:t>
                      </a:r>
                    </a:p>
                    <a:p>
                      <a:pPr algn="ctr"/>
                      <a:r>
                        <a:rPr lang="en-US" smtClean="0"/>
                        <a:t>9999</a:t>
                      </a:r>
                    </a:p>
                    <a:p>
                      <a:pPr algn="ctr"/>
                      <a:r>
                        <a:rPr lang="en-US" smtClean="0"/>
                        <a:t>7654</a:t>
                      </a:r>
                      <a:endParaRPr lang="en-US"/>
                    </a:p>
                  </a:txBody>
                  <a:tcPr/>
                </a:tc>
                <a:tc>
                  <a:txBody>
                    <a:bodyPr/>
                    <a:lstStyle/>
                    <a:p>
                      <a:pPr algn="ctr"/>
                      <a:r>
                        <a:rPr lang="en-US" dirty="0" smtClean="0"/>
                        <a:t>90928389234</a:t>
                      </a:r>
                    </a:p>
                    <a:p>
                      <a:pPr algn="ctr"/>
                      <a:r>
                        <a:rPr lang="en-US" dirty="0" smtClean="0"/>
                        <a:t>82378912837</a:t>
                      </a:r>
                    </a:p>
                    <a:p>
                      <a:pPr algn="ctr"/>
                      <a:r>
                        <a:rPr lang="en-US" dirty="0" smtClean="0"/>
                        <a:t>29812982309</a:t>
                      </a:r>
                    </a:p>
                    <a:p>
                      <a:pPr algn="ctr"/>
                      <a:r>
                        <a:rPr lang="en-US" dirty="0" smtClean="0"/>
                        <a:t>40954353458</a:t>
                      </a:r>
                    </a:p>
                    <a:p>
                      <a:pPr algn="ctr"/>
                      <a:r>
                        <a:rPr lang="en-US" dirty="0" smtClean="0"/>
                        <a:t>32234528981</a:t>
                      </a:r>
                      <a:endParaRPr lang="en-US" dirty="0"/>
                    </a:p>
                  </a:txBody>
                  <a:tcPr/>
                </a:tc>
                <a:tc>
                  <a:txBody>
                    <a:bodyPr/>
                    <a:lstStyle/>
                    <a:p>
                      <a:pPr algn="ctr"/>
                      <a:r>
                        <a:rPr lang="en-US" smtClean="0"/>
                        <a:t>A0FF23849083</a:t>
                      </a:r>
                    </a:p>
                    <a:p>
                      <a:pPr algn="ctr"/>
                      <a:r>
                        <a:rPr lang="en-US" smtClean="0"/>
                        <a:t>B58890AD38E1</a:t>
                      </a:r>
                    </a:p>
                    <a:p>
                      <a:pPr algn="ctr"/>
                      <a:r>
                        <a:rPr lang="en-US" smtClean="0"/>
                        <a:t>8293808E20CD</a:t>
                      </a:r>
                    </a:p>
                    <a:p>
                      <a:pPr algn="ctr"/>
                      <a:r>
                        <a:rPr lang="en-US" smtClean="0"/>
                        <a:t>003827878EE3</a:t>
                      </a:r>
                    </a:p>
                    <a:p>
                      <a:pPr algn="ctr"/>
                      <a:r>
                        <a:rPr lang="en-US" smtClean="0"/>
                        <a:t>C4358C380102</a:t>
                      </a:r>
                      <a:endParaRPr lang="en-US"/>
                    </a:p>
                  </a:txBody>
                  <a:tcPr/>
                </a:tc>
                <a:tc>
                  <a:txBody>
                    <a:bodyPr/>
                    <a:lstStyle/>
                    <a:p>
                      <a:pPr algn="ctr"/>
                      <a:r>
                        <a:rPr lang="en-US" dirty="0" smtClean="0"/>
                        <a:t>0</a:t>
                      </a:r>
                    </a:p>
                    <a:p>
                      <a:pPr algn="ctr"/>
                      <a:r>
                        <a:rPr lang="en-US" dirty="0" smtClean="0"/>
                        <a:t>2</a:t>
                      </a:r>
                    </a:p>
                    <a:p>
                      <a:pPr algn="ctr"/>
                      <a:r>
                        <a:rPr lang="en-US" dirty="0" smtClean="0"/>
                        <a:t>0</a:t>
                      </a:r>
                    </a:p>
                    <a:p>
                      <a:pPr algn="ctr"/>
                      <a:r>
                        <a:rPr lang="en-US" dirty="0" smtClean="0"/>
                        <a:t>0</a:t>
                      </a:r>
                    </a:p>
                    <a:p>
                      <a:pPr algn="ctr"/>
                      <a:r>
                        <a:rPr lang="en-US" dirty="0" smtClean="0"/>
                        <a:t>0</a:t>
                      </a:r>
                    </a:p>
                  </a:txBody>
                  <a:tcPr/>
                </a:tc>
              </a:tr>
            </a:tbl>
          </a:graphicData>
        </a:graphic>
      </p:graphicFrame>
      <p:sp>
        <p:nvSpPr>
          <p:cNvPr id="19" name="Horizontal Scroll 18"/>
          <p:cNvSpPr/>
          <p:nvPr/>
        </p:nvSpPr>
        <p:spPr>
          <a:xfrm>
            <a:off x="228600" y="2998398"/>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lorch: 1234?</a:t>
            </a:r>
            <a:endParaRPr lang="en-US"/>
          </a:p>
        </p:txBody>
      </p:sp>
      <p:sp>
        <p:nvSpPr>
          <p:cNvPr id="20" name="TextBox 19"/>
          <p:cNvSpPr txBox="1"/>
          <p:nvPr/>
        </p:nvSpPr>
        <p:spPr>
          <a:xfrm>
            <a:off x="7086600" y="3880616"/>
            <a:ext cx="301686" cy="369332"/>
          </a:xfrm>
          <a:prstGeom prst="rect">
            <a:avLst/>
          </a:prstGeom>
          <a:solidFill>
            <a:schemeClr val="accent1">
              <a:lumMod val="40000"/>
              <a:lumOff val="60000"/>
            </a:schemeClr>
          </a:solidFill>
        </p:spPr>
        <p:txBody>
          <a:bodyPr wrap="none" rtlCol="0">
            <a:spAutoFit/>
          </a:bodyPr>
          <a:lstStyle/>
          <a:p>
            <a:r>
              <a:rPr lang="en-US" smtClean="0">
                <a:solidFill>
                  <a:srgbClr val="C00000"/>
                </a:solidFill>
              </a:rPr>
              <a:t>3</a:t>
            </a:r>
            <a:endParaRPr lang="en-US">
              <a:solidFill>
                <a:srgbClr val="C00000"/>
              </a:solidFill>
            </a:endParaRPr>
          </a:p>
        </p:txBody>
      </p:sp>
      <p:sp>
        <p:nvSpPr>
          <p:cNvPr id="21" name="Horizontal Scroll 20"/>
          <p:cNvSpPr/>
          <p:nvPr/>
        </p:nvSpPr>
        <p:spPr>
          <a:xfrm>
            <a:off x="6704043" y="3024996"/>
            <a:ext cx="10668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Wrong</a:t>
            </a:r>
            <a:endParaRPr lang="en-US"/>
          </a:p>
        </p:txBody>
      </p:sp>
      <p:sp>
        <p:nvSpPr>
          <p:cNvPr id="11" name="Horizontal Scroll 10"/>
          <p:cNvSpPr/>
          <p:nvPr/>
        </p:nvSpPr>
        <p:spPr>
          <a:xfrm>
            <a:off x="228600" y="2998944"/>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lorch: 1235?</a:t>
            </a:r>
            <a:endParaRPr lang="en-US"/>
          </a:p>
        </p:txBody>
      </p:sp>
      <p:sp>
        <p:nvSpPr>
          <p:cNvPr id="13" name="Oval 12"/>
          <p:cNvSpPr/>
          <p:nvPr/>
        </p:nvSpPr>
        <p:spPr>
          <a:xfrm>
            <a:off x="6932643" y="3821502"/>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ounded Rectangle 13"/>
          <p:cNvSpPr/>
          <p:nvPr/>
        </p:nvSpPr>
        <p:spPr>
          <a:xfrm>
            <a:off x="876300" y="1545339"/>
            <a:ext cx="7391400" cy="58826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Rolling back wrong-guess count allows dictionary attack.</a:t>
            </a:r>
            <a:endParaRPr lang="en-US" sz="2400" b="1" dirty="0">
              <a:solidFill>
                <a:schemeClr val="tx1"/>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78904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42" presetClass="path" presetSubtype="0" accel="50000" decel="50000" fill="hold" grpId="0" nodeType="afterEffect">
                                  <p:stCondLst>
                                    <p:cond delay="0"/>
                                  </p:stCondLst>
                                  <p:childTnLst>
                                    <p:animMotion origin="layout" path="M 3.61111E-6 -3.33333E-6 L 0.421 -0.00069 " pathEditMode="relative" rAng="0" ptsTypes="AA">
                                      <p:cBhvr>
                                        <p:cTn id="12" dur="1000" fill="hold"/>
                                        <p:tgtEl>
                                          <p:spTgt spid="19"/>
                                        </p:tgtEl>
                                        <p:attrNameLst>
                                          <p:attrName>ppt_x</p:attrName>
                                          <p:attrName>ppt_y</p:attrName>
                                        </p:attrNameLst>
                                      </p:cBhvr>
                                      <p:rCtr x="21042" y="-46"/>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par>
                          <p:cTn id="23" fill="hold">
                            <p:stCondLst>
                              <p:cond delay="0"/>
                            </p:stCondLst>
                            <p:childTnLst>
                              <p:par>
                                <p:cTn id="24" presetID="42" presetClass="path" presetSubtype="0" accel="50000" decel="50000" fill="hold" grpId="1" nodeType="afterEffect">
                                  <p:stCondLst>
                                    <p:cond delay="0"/>
                                  </p:stCondLst>
                                  <p:childTnLst>
                                    <p:animMotion origin="layout" path="M -3.05556E-6 4.07407E-6 L 0.14184 -0.00232 " pathEditMode="relative" rAng="0" ptsTypes="AA">
                                      <p:cBhvr>
                                        <p:cTn id="25" dur="1000" fill="hold"/>
                                        <p:tgtEl>
                                          <p:spTgt spid="21"/>
                                        </p:tgtEl>
                                        <p:attrNameLst>
                                          <p:attrName>ppt_x</p:attrName>
                                          <p:attrName>ppt_y</p:attrName>
                                        </p:attrNameLst>
                                      </p:cBhvr>
                                      <p:rCtr x="7083" y="-116"/>
                                    </p:animMotion>
                                  </p:childTnLst>
                                </p:cTn>
                              </p:par>
                            </p:childTnLst>
                          </p:cTn>
                        </p:par>
                        <p:par>
                          <p:cTn id="26" fill="hold">
                            <p:stCondLst>
                              <p:cond delay="1000"/>
                            </p:stCondLst>
                            <p:childTnLst>
                              <p:par>
                                <p:cTn id="27" presetID="1" presetClass="exit" presetSubtype="0" fill="hold" grpId="2"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0"/>
                            </p:stCondLst>
                            <p:childTnLst>
                              <p:par>
                                <p:cTn id="42" presetID="42" presetClass="path" presetSubtype="0" accel="50000" decel="50000" fill="hold" grpId="0" nodeType="afterEffect">
                                  <p:stCondLst>
                                    <p:cond delay="0"/>
                                  </p:stCondLst>
                                  <p:childTnLst>
                                    <p:animMotion origin="layout" path="M 1.38778E-17 1.48148E-6 L 0.42083 0.00162 " pathEditMode="relative" rAng="0" ptsTypes="AA">
                                      <p:cBhvr>
                                        <p:cTn id="43" dur="1000" fill="hold"/>
                                        <p:tgtEl>
                                          <p:spTgt spid="11"/>
                                        </p:tgtEl>
                                        <p:attrNameLst>
                                          <p:attrName>ppt_x</p:attrName>
                                          <p:attrName>ppt_y</p:attrName>
                                        </p:attrNameLst>
                                      </p:cBhvr>
                                      <p:rCtr x="21042" y="69"/>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xit" presetSubtype="0" fill="hold" grpId="2"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1" grpId="0" animBg="1"/>
      <p:bldP spid="21" grpId="1" animBg="1"/>
      <p:bldP spid="21" grpId="2" animBg="1"/>
      <p:bldP spid="11" grpId="0" animBg="1"/>
      <p:bldP spid="11" grpId="1" animBg="1"/>
      <p:bldP spid="11" grpId="2" animBg="1"/>
      <p:bldP spid="13" grpId="0" animBg="1"/>
      <p:bldP spid="13" grpId="1"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Rollback resistance is important for almost any </a:t>
            </a:r>
            <a:r>
              <a:rPr lang="en-US" dirty="0" err="1" smtClean="0"/>
              <a:t>stateful</a:t>
            </a:r>
            <a:r>
              <a:rPr lang="en-US" dirty="0" smtClean="0"/>
              <a:t> protected module.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43392888"/>
              </p:ext>
            </p:extLst>
          </p:nvPr>
        </p:nvGraphicFramePr>
        <p:xfrm>
          <a:off x="457200" y="1600200"/>
          <a:ext cx="8229600" cy="4582160"/>
        </p:xfrm>
        <a:graphic>
          <a:graphicData uri="http://schemas.openxmlformats.org/drawingml/2006/table">
            <a:tbl>
              <a:tblPr firstRow="1" bandRow="1">
                <a:tableStyleId>{5C22544A-7EE6-4342-B048-85BDC9FD1C3A}</a:tableStyleId>
              </a:tblPr>
              <a:tblGrid>
                <a:gridCol w="3429000"/>
                <a:gridCol w="4800600"/>
              </a:tblGrid>
              <a:tr h="370840">
                <a:tc>
                  <a:txBody>
                    <a:bodyPr/>
                    <a:lstStyle/>
                    <a:p>
                      <a:r>
                        <a:rPr lang="en-US" dirty="0" smtClean="0"/>
                        <a:t>Protected module</a:t>
                      </a:r>
                      <a:endParaRPr lang="en-US" dirty="0"/>
                    </a:p>
                  </a:txBody>
                  <a:tcPr/>
                </a:tc>
                <a:tc>
                  <a:txBody>
                    <a:bodyPr/>
                    <a:lstStyle/>
                    <a:p>
                      <a:r>
                        <a:rPr lang="en-US" smtClean="0"/>
                        <a:t>Consequences of rollback</a:t>
                      </a:r>
                      <a:endParaRPr lang="en-US"/>
                    </a:p>
                  </a:txBody>
                  <a:tcPr/>
                </a:tc>
              </a:tr>
              <a:tr h="370840">
                <a:tc>
                  <a:txBody>
                    <a:bodyPr/>
                    <a:lstStyle/>
                    <a:p>
                      <a:r>
                        <a:rPr lang="en-US" smtClean="0"/>
                        <a:t>Encryption key protector</a:t>
                      </a:r>
                      <a:endParaRPr lang="en-US"/>
                    </a:p>
                  </a:txBody>
                  <a:tcPr/>
                </a:tc>
                <a:tc>
                  <a:txBody>
                    <a:bodyPr/>
                    <a:lstStyle/>
                    <a:p>
                      <a:r>
                        <a:rPr lang="en-US" smtClean="0"/>
                        <a:t>Rolling back wrong-guess count allows a dictionary attack.</a:t>
                      </a:r>
                      <a:endParaRPr lang="en-US"/>
                    </a:p>
                  </a:txBody>
                  <a:tcPr/>
                </a:tc>
              </a:tr>
              <a:tr h="370840">
                <a:tc>
                  <a:txBody>
                    <a:bodyPr/>
                    <a:lstStyle/>
                    <a:p>
                      <a:r>
                        <a:rPr lang="en-US" smtClean="0"/>
                        <a:t>Privacy-preserving</a:t>
                      </a:r>
                      <a:r>
                        <a:rPr lang="en-US" baseline="0" smtClean="0"/>
                        <a:t> database using differential privacy</a:t>
                      </a:r>
                      <a:endParaRPr lang="en-US"/>
                    </a:p>
                  </a:txBody>
                  <a:tcPr/>
                </a:tc>
                <a:tc>
                  <a:txBody>
                    <a:bodyPr/>
                    <a:lstStyle/>
                    <a:p>
                      <a:r>
                        <a:rPr lang="en-US" smtClean="0"/>
                        <a:t>Rolling back privacy budget expenditure allows privacy</a:t>
                      </a:r>
                      <a:r>
                        <a:rPr lang="en-US" baseline="0" smtClean="0"/>
                        <a:t> safeguards to be subverted</a:t>
                      </a:r>
                      <a:r>
                        <a:rPr lang="en-US" smtClean="0"/>
                        <a:t>.</a:t>
                      </a:r>
                      <a:endParaRPr lang="en-US"/>
                    </a:p>
                  </a:txBody>
                  <a:tcPr/>
                </a:tc>
              </a:tr>
              <a:tr h="370840">
                <a:tc>
                  <a:txBody>
                    <a:bodyPr/>
                    <a:lstStyle/>
                    <a:p>
                      <a:r>
                        <a:rPr lang="en-US" smtClean="0"/>
                        <a:t>Monotonic</a:t>
                      </a:r>
                      <a:r>
                        <a:rPr lang="en-US" baseline="0" smtClean="0"/>
                        <a:t> counter</a:t>
                      </a:r>
                      <a:endParaRPr lang="en-US"/>
                    </a:p>
                  </a:txBody>
                  <a:tcPr/>
                </a:tc>
                <a:tc>
                  <a:txBody>
                    <a:bodyPr/>
                    <a:lstStyle/>
                    <a:p>
                      <a:r>
                        <a:rPr lang="en-US" smtClean="0"/>
                        <a:t>Rolling back counter</a:t>
                      </a:r>
                      <a:r>
                        <a:rPr lang="en-US" baseline="0" smtClean="0"/>
                        <a:t> updates makes the counter go backward.</a:t>
                      </a:r>
                      <a:endParaRPr lang="en-US"/>
                    </a:p>
                  </a:txBody>
                  <a:tcPr/>
                </a:tc>
              </a:tr>
              <a:tr h="370840">
                <a:tc>
                  <a:txBody>
                    <a:bodyPr/>
                    <a:lstStyle/>
                    <a:p>
                      <a:r>
                        <a:rPr lang="en-US" smtClean="0"/>
                        <a:t>Audit</a:t>
                      </a:r>
                      <a:r>
                        <a:rPr lang="en-US" baseline="0" smtClean="0"/>
                        <a:t> log</a:t>
                      </a:r>
                      <a:endParaRPr lang="en-US"/>
                    </a:p>
                  </a:txBody>
                  <a:tcPr/>
                </a:tc>
                <a:tc>
                  <a:txBody>
                    <a:bodyPr/>
                    <a:lstStyle/>
                    <a:p>
                      <a:r>
                        <a:rPr lang="en-US" smtClean="0"/>
                        <a:t>Rolling back the log tail subverts</a:t>
                      </a:r>
                      <a:r>
                        <a:rPr lang="en-US" baseline="0" smtClean="0"/>
                        <a:t> the append-only property of the log.</a:t>
                      </a:r>
                      <a:endParaRPr lang="en-US"/>
                    </a:p>
                  </a:txBody>
                  <a:tcPr/>
                </a:tc>
              </a:tr>
              <a:tr h="370840">
                <a:tc>
                  <a:txBody>
                    <a:bodyPr/>
                    <a:lstStyle/>
                    <a:p>
                      <a:r>
                        <a:rPr lang="en-US" dirty="0" smtClean="0"/>
                        <a:t>Game monitor</a:t>
                      </a:r>
                      <a:endParaRPr lang="en-US" dirty="0"/>
                    </a:p>
                  </a:txBody>
                  <a:tcPr/>
                </a:tc>
                <a:tc>
                  <a:txBody>
                    <a:bodyPr/>
                    <a:lstStyle/>
                    <a:p>
                      <a:r>
                        <a:rPr lang="en-US" dirty="0" smtClean="0"/>
                        <a:t>Rolling back recent</a:t>
                      </a:r>
                      <a:r>
                        <a:rPr lang="en-US" baseline="0" dirty="0" smtClean="0"/>
                        <a:t> activity</a:t>
                      </a:r>
                      <a:r>
                        <a:rPr lang="en-US" dirty="0" smtClean="0"/>
                        <a:t> lets player</a:t>
                      </a:r>
                      <a:r>
                        <a:rPr lang="en-US" baseline="0" dirty="0" smtClean="0"/>
                        <a:t> react to another player’s move after seeing it.</a:t>
                      </a:r>
                      <a:r>
                        <a:rPr lang="en-US" dirty="0" smtClean="0"/>
                        <a:t> </a:t>
                      </a:r>
                    </a:p>
                  </a:txBody>
                  <a:tcPr/>
                </a:tc>
              </a:tr>
              <a:tr h="370840">
                <a:tc>
                  <a:txBody>
                    <a:bodyPr/>
                    <a:lstStyle/>
                    <a:p>
                      <a:r>
                        <a:rPr lang="en-US" smtClean="0"/>
                        <a:t>Access control list</a:t>
                      </a:r>
                      <a:endParaRPr lang="en-US"/>
                    </a:p>
                  </a:txBody>
                  <a:tcPr/>
                </a:tc>
                <a:tc>
                  <a:txBody>
                    <a:bodyPr/>
                    <a:lstStyle/>
                    <a:p>
                      <a:r>
                        <a:rPr lang="en-US" smtClean="0"/>
                        <a:t>Rolling back the</a:t>
                      </a:r>
                      <a:r>
                        <a:rPr lang="en-US" baseline="0" smtClean="0"/>
                        <a:t> removal of a user from a group</a:t>
                      </a:r>
                      <a:r>
                        <a:rPr lang="en-US" smtClean="0"/>
                        <a:t> restores</a:t>
                      </a:r>
                      <a:r>
                        <a:rPr lang="en-US" baseline="0" smtClean="0"/>
                        <a:t> access to the disallowed user.</a:t>
                      </a:r>
                      <a:endParaRPr lang="en-US" smtClean="0"/>
                    </a:p>
                  </a:txBody>
                  <a:tcPr/>
                </a:tc>
              </a:tr>
              <a:tr h="370840">
                <a:tc>
                  <a:txBody>
                    <a:bodyPr/>
                    <a:lstStyle/>
                    <a:p>
                      <a:r>
                        <a:rPr lang="en-US" smtClean="0"/>
                        <a:t>…</a:t>
                      </a:r>
                      <a:endParaRPr lang="en-US"/>
                    </a:p>
                  </a:txBody>
                  <a:tcPr/>
                </a:tc>
                <a:tc>
                  <a:txBody>
                    <a:bodyPr/>
                    <a:lstStyle/>
                    <a:p>
                      <a:r>
                        <a:rPr lang="en-US" dirty="0" smtClean="0"/>
                        <a:t>…</a:t>
                      </a:r>
                    </a:p>
                  </a:txBody>
                  <a:tcPr/>
                </a:tc>
              </a:tr>
            </a:tbl>
          </a:graphicData>
        </a:graphic>
      </p:graphicFrame>
      <p:sp>
        <p:nvSpPr>
          <p:cNvPr id="6" name="Slide Number Placeholder 5"/>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753022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1"/>
            <a:ext cx="8229600" cy="1143000"/>
          </a:xfrm>
        </p:spPr>
        <p:txBody>
          <a:bodyPr/>
          <a:lstStyle/>
          <a:p>
            <a:r>
              <a:rPr lang="en-US" dirty="0" smtClean="0"/>
              <a:t>My Goal: Security &amp; Features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4</a:t>
            </a:fld>
            <a:endParaRPr lang="en-US"/>
          </a:p>
        </p:txBody>
      </p:sp>
      <p:sp>
        <p:nvSpPr>
          <p:cNvPr id="16" name="Content Placeholder 2"/>
          <p:cNvSpPr>
            <a:spLocks noGrp="1"/>
          </p:cNvSpPr>
          <p:nvPr>
            <p:ph idx="1"/>
          </p:nvPr>
        </p:nvSpPr>
        <p:spPr>
          <a:xfrm>
            <a:off x="5700654" y="1222897"/>
            <a:ext cx="3326856" cy="1921933"/>
          </a:xfrm>
        </p:spPr>
        <p:txBody>
          <a:bodyPr>
            <a:normAutofit/>
          </a:bodyPr>
          <a:lstStyle/>
          <a:p>
            <a:r>
              <a:rPr lang="en-US" sz="2800" dirty="0" smtClean="0"/>
              <a:t>Feature-rich</a:t>
            </a:r>
          </a:p>
          <a:p>
            <a:r>
              <a:rPr lang="en-US" sz="2800" dirty="0" smtClean="0"/>
              <a:t>Low-cost</a:t>
            </a:r>
          </a:p>
          <a:p>
            <a:r>
              <a:rPr lang="en-US" sz="2800" dirty="0" smtClean="0"/>
              <a:t>Quickly evolving</a:t>
            </a:r>
            <a:endParaRPr lang="en-US" sz="2800" dirty="0"/>
          </a:p>
        </p:txBody>
      </p:sp>
      <p:sp>
        <p:nvSpPr>
          <p:cNvPr id="17" name="Content Placeholder 2"/>
          <p:cNvSpPr txBox="1">
            <a:spLocks/>
          </p:cNvSpPr>
          <p:nvPr/>
        </p:nvSpPr>
        <p:spPr>
          <a:xfrm>
            <a:off x="961294" y="1222897"/>
            <a:ext cx="2276935" cy="1921933"/>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Secrecy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Integrity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Isolation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Availability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Rectangle 17"/>
          <p:cNvSpPr/>
          <p:nvPr/>
        </p:nvSpPr>
        <p:spPr>
          <a:xfrm>
            <a:off x="3372764" y="1261536"/>
            <a:ext cx="1907393" cy="1323439"/>
          </a:xfrm>
          <a:prstGeom prst="rect">
            <a:avLst/>
          </a:prstGeom>
          <a:noFill/>
        </p:spPr>
        <p:txBody>
          <a:bodyPr wrap="none" lIns="91440" tIns="45720" rIns="91440" bIns="45720">
            <a:spAutoFit/>
          </a:bodyPr>
          <a:lstStyle/>
          <a:p>
            <a:pPr algn="ctr"/>
            <a:r>
              <a:rPr lang="en-US" sz="80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And</a:t>
            </a:r>
            <a:endParaRPr lang="en-US" sz="8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grpSp>
        <p:nvGrpSpPr>
          <p:cNvPr id="19" name="Group 39"/>
          <p:cNvGrpSpPr/>
          <p:nvPr/>
        </p:nvGrpSpPr>
        <p:grpSpPr>
          <a:xfrm>
            <a:off x="1401622" y="3151948"/>
            <a:ext cx="2543845" cy="2298794"/>
            <a:chOff x="6477950" y="4572001"/>
            <a:chExt cx="2543845" cy="2298794"/>
          </a:xfrm>
        </p:grpSpPr>
        <p:sp>
          <p:nvSpPr>
            <p:cNvPr id="20" name="Oval Callout 19"/>
            <p:cNvSpPr/>
            <p:nvPr/>
          </p:nvSpPr>
          <p:spPr>
            <a:xfrm>
              <a:off x="6477950" y="4572001"/>
              <a:ext cx="2543845" cy="2251078"/>
            </a:xfrm>
            <a:prstGeom prst="wedgeEllipseCallout">
              <a:avLst>
                <a:gd name="adj1" fmla="val 52796"/>
                <a:gd name="adj2" fmla="val 58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oney-bag.png"/>
            <p:cNvPicPr>
              <a:picLocks noChangeAspect="1"/>
            </p:cNvPicPr>
            <p:nvPr/>
          </p:nvPicPr>
          <p:blipFill>
            <a:blip r:embed="rId3"/>
            <a:stretch>
              <a:fillRect/>
            </a:stretch>
          </p:blipFill>
          <p:spPr>
            <a:xfrm>
              <a:off x="6712033" y="4891229"/>
              <a:ext cx="920119" cy="1077648"/>
            </a:xfrm>
            <a:prstGeom prst="rect">
              <a:avLst/>
            </a:prstGeom>
          </p:spPr>
        </p:pic>
        <p:pic>
          <p:nvPicPr>
            <p:cNvPr id="22" name="Picture 21" descr="prescription-pad.png"/>
            <p:cNvPicPr>
              <a:picLocks noChangeAspect="1"/>
            </p:cNvPicPr>
            <p:nvPr/>
          </p:nvPicPr>
          <p:blipFill>
            <a:blip r:embed="rId4"/>
            <a:stretch>
              <a:fillRect/>
            </a:stretch>
          </p:blipFill>
          <p:spPr>
            <a:xfrm>
              <a:off x="7601770" y="4967432"/>
              <a:ext cx="1232463" cy="1232463"/>
            </a:xfrm>
            <a:prstGeom prst="rect">
              <a:avLst/>
            </a:prstGeom>
          </p:spPr>
        </p:pic>
        <p:pic>
          <p:nvPicPr>
            <p:cNvPr id="23" name="Picture 22"/>
            <p:cNvPicPr>
              <a:picLocks noChangeAspect="1"/>
            </p:cNvPicPr>
            <p:nvPr/>
          </p:nvPicPr>
          <p:blipFill>
            <a:blip r:embed="rId5"/>
            <a:stretch>
              <a:fillRect/>
            </a:stretch>
          </p:blipFill>
          <p:spPr>
            <a:xfrm rot="13638237">
              <a:off x="7032472" y="5741496"/>
              <a:ext cx="1138596" cy="1120002"/>
            </a:xfrm>
            <a:prstGeom prst="rect">
              <a:avLst/>
            </a:prstGeom>
          </p:spPr>
        </p:pic>
      </p:grpSp>
      <p:grpSp>
        <p:nvGrpSpPr>
          <p:cNvPr id="24" name="Group 57"/>
          <p:cNvGrpSpPr/>
          <p:nvPr/>
        </p:nvGrpSpPr>
        <p:grpSpPr>
          <a:xfrm>
            <a:off x="5126397" y="3151948"/>
            <a:ext cx="2543845" cy="2251078"/>
            <a:chOff x="3429746" y="4454007"/>
            <a:chExt cx="2543845" cy="2251078"/>
          </a:xfrm>
        </p:grpSpPr>
        <p:sp>
          <p:nvSpPr>
            <p:cNvPr id="25" name="Oval Callout 24"/>
            <p:cNvSpPr/>
            <p:nvPr/>
          </p:nvSpPr>
          <p:spPr>
            <a:xfrm>
              <a:off x="3429746" y="4454007"/>
              <a:ext cx="2543845" cy="2251078"/>
            </a:xfrm>
            <a:prstGeom prst="wedgeEllipseCallout">
              <a:avLst>
                <a:gd name="adj1" fmla="val -71681"/>
                <a:gd name="adj2" fmla="val 634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stretch>
              <a:fillRect/>
            </a:stretch>
          </p:blipFill>
          <p:spPr>
            <a:xfrm>
              <a:off x="4703539" y="5725693"/>
              <a:ext cx="731129" cy="723794"/>
            </a:xfrm>
            <a:prstGeom prst="rect">
              <a:avLst/>
            </a:prstGeom>
          </p:spPr>
        </p:pic>
        <p:pic>
          <p:nvPicPr>
            <p:cNvPr id="27" name="Picture 26"/>
            <p:cNvPicPr>
              <a:picLocks noChangeAspect="1"/>
            </p:cNvPicPr>
            <p:nvPr/>
          </p:nvPicPr>
          <p:blipFill>
            <a:blip r:embed="rId7"/>
            <a:stretch>
              <a:fillRect/>
            </a:stretch>
          </p:blipFill>
          <p:spPr>
            <a:xfrm>
              <a:off x="4320262" y="5121355"/>
              <a:ext cx="601768" cy="579035"/>
            </a:xfrm>
            <a:prstGeom prst="rect">
              <a:avLst/>
            </a:prstGeom>
          </p:spPr>
        </p:pic>
        <p:pic>
          <p:nvPicPr>
            <p:cNvPr id="28" name="Picture 27"/>
            <p:cNvPicPr>
              <a:picLocks noChangeAspect="1"/>
            </p:cNvPicPr>
            <p:nvPr/>
          </p:nvPicPr>
          <p:blipFill>
            <a:blip r:embed="rId8"/>
            <a:srcRect l="15278" r="16204"/>
            <a:stretch>
              <a:fillRect/>
            </a:stretch>
          </p:blipFill>
          <p:spPr>
            <a:xfrm>
              <a:off x="3810509" y="4840305"/>
              <a:ext cx="396746" cy="579035"/>
            </a:xfrm>
            <a:prstGeom prst="rect">
              <a:avLst/>
            </a:prstGeom>
          </p:spPr>
        </p:pic>
        <p:pic>
          <p:nvPicPr>
            <p:cNvPr id="29" name="Picture 28"/>
            <p:cNvPicPr>
              <a:picLocks noChangeAspect="1"/>
            </p:cNvPicPr>
            <p:nvPr/>
          </p:nvPicPr>
          <p:blipFill>
            <a:blip r:embed="rId9"/>
            <a:stretch>
              <a:fillRect/>
            </a:stretch>
          </p:blipFill>
          <p:spPr>
            <a:xfrm>
              <a:off x="4646547" y="4547144"/>
              <a:ext cx="579035" cy="579035"/>
            </a:xfrm>
            <a:prstGeom prst="rect">
              <a:avLst/>
            </a:prstGeom>
          </p:spPr>
        </p:pic>
        <p:pic>
          <p:nvPicPr>
            <p:cNvPr id="30" name="Picture 29"/>
            <p:cNvPicPr>
              <a:picLocks noChangeAspect="1"/>
            </p:cNvPicPr>
            <p:nvPr/>
          </p:nvPicPr>
          <p:blipFill>
            <a:blip r:embed="rId10"/>
            <a:stretch>
              <a:fillRect/>
            </a:stretch>
          </p:blipFill>
          <p:spPr>
            <a:xfrm>
              <a:off x="5145150" y="5108456"/>
              <a:ext cx="579035" cy="579035"/>
            </a:xfrm>
            <a:prstGeom prst="rect">
              <a:avLst/>
            </a:prstGeom>
          </p:spPr>
        </p:pic>
        <p:pic>
          <p:nvPicPr>
            <p:cNvPr id="31" name="Picture 30"/>
            <p:cNvPicPr>
              <a:picLocks noChangeAspect="1"/>
            </p:cNvPicPr>
            <p:nvPr/>
          </p:nvPicPr>
          <p:blipFill>
            <a:blip r:embed="rId11">
              <a:clrChange>
                <a:clrFrom>
                  <a:srgbClr val="FFFEFF"/>
                </a:clrFrom>
                <a:clrTo>
                  <a:srgbClr val="FFFEFF">
                    <a:alpha val="0"/>
                  </a:srgbClr>
                </a:clrTo>
              </a:clrChange>
            </a:blip>
            <a:stretch>
              <a:fillRect/>
            </a:stretch>
          </p:blipFill>
          <p:spPr>
            <a:xfrm>
              <a:off x="3771009" y="5687491"/>
              <a:ext cx="770998" cy="723794"/>
            </a:xfrm>
            <a:prstGeom prst="rect">
              <a:avLst/>
            </a:prstGeom>
          </p:spPr>
        </p:pic>
      </p:grpSp>
      <p:pic>
        <p:nvPicPr>
          <p:cNvPr id="5" name="Picture 4" descr="j0285750"/>
          <p:cNvPicPr>
            <a:picLocks noChangeAspect="1" noChangeArrowheads="1"/>
          </p:cNvPicPr>
          <p:nvPr/>
        </p:nvPicPr>
        <p:blipFill>
          <a:blip r:embed="rId12"/>
          <a:srcRect/>
          <a:stretch>
            <a:fillRect/>
          </a:stretch>
        </p:blipFill>
        <p:spPr bwMode="auto">
          <a:xfrm>
            <a:off x="3377754" y="5178598"/>
            <a:ext cx="2248359" cy="1378027"/>
          </a:xfrm>
          <a:prstGeom prst="rect">
            <a:avLst/>
          </a:prstGeom>
          <a:noFill/>
        </p:spPr>
      </p:pic>
      <p:grpSp>
        <p:nvGrpSpPr>
          <p:cNvPr id="32" name="Group 44"/>
          <p:cNvGrpSpPr/>
          <p:nvPr/>
        </p:nvGrpSpPr>
        <p:grpSpPr>
          <a:xfrm>
            <a:off x="3471645" y="4987640"/>
            <a:ext cx="2035534" cy="1778000"/>
            <a:chOff x="7002608" y="3666418"/>
            <a:chExt cx="2035534" cy="1778000"/>
          </a:xfrm>
        </p:grpSpPr>
        <p:sp>
          <p:nvSpPr>
            <p:cNvPr id="33" name="Cloud 32"/>
            <p:cNvSpPr/>
            <p:nvPr/>
          </p:nvSpPr>
          <p:spPr>
            <a:xfrm>
              <a:off x="7002608" y="3666418"/>
              <a:ext cx="2035534" cy="1778000"/>
            </a:xfrm>
            <a:prstGeom prst="cloud">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34" name="Group 9"/>
            <p:cNvGrpSpPr/>
            <p:nvPr/>
          </p:nvGrpSpPr>
          <p:grpSpPr>
            <a:xfrm>
              <a:off x="7170328" y="3981081"/>
              <a:ext cx="1804817" cy="1106947"/>
              <a:chOff x="6051645" y="939788"/>
              <a:chExt cx="2580728" cy="1582839"/>
            </a:xfrm>
          </p:grpSpPr>
          <p:pic>
            <p:nvPicPr>
              <p:cNvPr id="35" name="Picture 4" descr="MCj04316370000[1]"/>
              <p:cNvPicPr>
                <a:picLocks noChangeAspect="1" noChangeArrowheads="1"/>
              </p:cNvPicPr>
              <p:nvPr/>
            </p:nvPicPr>
            <p:blipFill>
              <a:blip r:embed="rId13"/>
              <a:srcRect/>
              <a:stretch>
                <a:fillRect/>
              </a:stretch>
            </p:blipFill>
            <p:spPr bwMode="auto">
              <a:xfrm flipH="1">
                <a:off x="6051645" y="939788"/>
                <a:ext cx="1320362" cy="1320362"/>
              </a:xfrm>
              <a:prstGeom prst="rect">
                <a:avLst/>
              </a:prstGeom>
              <a:noFill/>
            </p:spPr>
          </p:pic>
          <p:pic>
            <p:nvPicPr>
              <p:cNvPr id="36" name="Picture 4" descr="MCj04316370000[1]"/>
              <p:cNvPicPr>
                <a:picLocks noChangeAspect="1" noChangeArrowheads="1"/>
              </p:cNvPicPr>
              <p:nvPr/>
            </p:nvPicPr>
            <p:blipFill>
              <a:blip r:embed="rId13"/>
              <a:srcRect/>
              <a:stretch>
                <a:fillRect/>
              </a:stretch>
            </p:blipFill>
            <p:spPr bwMode="auto">
              <a:xfrm flipH="1">
                <a:off x="6681828" y="1066793"/>
                <a:ext cx="1320362" cy="1320362"/>
              </a:xfrm>
              <a:prstGeom prst="rect">
                <a:avLst/>
              </a:prstGeom>
              <a:noFill/>
            </p:spPr>
          </p:pic>
          <p:pic>
            <p:nvPicPr>
              <p:cNvPr id="37" name="Picture 4" descr="MCj04316370000[1]"/>
              <p:cNvPicPr>
                <a:picLocks noChangeAspect="1" noChangeArrowheads="1"/>
              </p:cNvPicPr>
              <p:nvPr/>
            </p:nvPicPr>
            <p:blipFill>
              <a:blip r:embed="rId13"/>
              <a:srcRect/>
              <a:stretch>
                <a:fillRect/>
              </a:stretch>
            </p:blipFill>
            <p:spPr bwMode="auto">
              <a:xfrm flipH="1">
                <a:off x="7312011" y="1202265"/>
                <a:ext cx="1320362" cy="1320362"/>
              </a:xfrm>
              <a:prstGeom prst="rect">
                <a:avLst/>
              </a:prstGeom>
              <a:noFill/>
            </p:spPr>
          </p:pic>
        </p:grpSp>
      </p:grpSp>
      <p:pic>
        <p:nvPicPr>
          <p:cNvPr id="38" name="Picture 13" descr="router"/>
          <p:cNvPicPr>
            <a:picLocks noChangeAspect="1" noChangeArrowheads="1"/>
          </p:cNvPicPr>
          <p:nvPr/>
        </p:nvPicPr>
        <p:blipFill>
          <a:blip r:embed="rId14">
            <a:clrChange>
              <a:clrFrom>
                <a:srgbClr val="FFFFFF"/>
              </a:clrFrom>
              <a:clrTo>
                <a:srgbClr val="FFFFFF">
                  <a:alpha val="0"/>
                </a:srgbClr>
              </a:clrTo>
            </a:clrChange>
          </a:blip>
          <a:srcRect l="61490" t="29627" r="31420" b="66605"/>
          <a:stretch>
            <a:fillRect/>
          </a:stretch>
        </p:blipFill>
        <p:spPr bwMode="auto">
          <a:xfrm>
            <a:off x="3701331" y="5440584"/>
            <a:ext cx="1208658" cy="830953"/>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Naive approach to rollback resilience creates problems.</a:t>
            </a:r>
            <a:endParaRPr lang="en-US" dirty="0"/>
          </a:p>
        </p:txBody>
      </p:sp>
      <p:sp>
        <p:nvSpPr>
          <p:cNvPr id="3" name="Content Placeholder 2"/>
          <p:cNvSpPr>
            <a:spLocks noGrp="1"/>
          </p:cNvSpPr>
          <p:nvPr>
            <p:ph idx="1"/>
          </p:nvPr>
        </p:nvSpPr>
        <p:spPr>
          <a:xfrm>
            <a:off x="457200" y="1722437"/>
            <a:ext cx="8229600" cy="4144963"/>
          </a:xfrm>
        </p:spPr>
        <p:txBody>
          <a:bodyPr>
            <a:normAutofit/>
          </a:bodyPr>
          <a:lstStyle/>
          <a:p>
            <a:r>
              <a:rPr lang="en-US" dirty="0" smtClean="0"/>
              <a:t>Monotonic counter </a:t>
            </a:r>
            <a:r>
              <a:rPr lang="en-US" b="1" dirty="0" smtClean="0">
                <a:solidFill>
                  <a:srgbClr val="C00000"/>
                </a:solidFill>
              </a:rPr>
              <a:t>prevents rollback</a:t>
            </a:r>
          </a:p>
          <a:p>
            <a:r>
              <a:rPr lang="en-US" dirty="0" smtClean="0"/>
              <a:t>But, it </a:t>
            </a:r>
            <a:r>
              <a:rPr lang="en-US" b="1" dirty="0" smtClean="0">
                <a:solidFill>
                  <a:srgbClr val="C00000"/>
                </a:solidFill>
              </a:rPr>
              <a:t>introduces new problems</a:t>
            </a:r>
          </a:p>
          <a:p>
            <a:pPr lvl="1"/>
            <a:r>
              <a:rPr lang="en-US" dirty="0" smtClean="0"/>
              <a:t>Potential for permanent unavailability </a:t>
            </a:r>
            <a:r>
              <a:rPr lang="en-US" dirty="0"/>
              <a:t>after </a:t>
            </a:r>
            <a:r>
              <a:rPr lang="en-US" dirty="0" smtClean="0"/>
              <a:t>non-adversarial </a:t>
            </a:r>
            <a:r>
              <a:rPr lang="en-US" dirty="0"/>
              <a:t>crash </a:t>
            </a:r>
            <a:r>
              <a:rPr lang="en-US" dirty="0" smtClean="0"/>
              <a:t>event</a:t>
            </a:r>
          </a:p>
          <a:p>
            <a:pPr lvl="2"/>
            <a:r>
              <a:rPr lang="en-US" dirty="0" smtClean="0"/>
              <a:t>OS crash </a:t>
            </a:r>
            <a:r>
              <a:rPr lang="en-US" dirty="0"/>
              <a:t>or power failure</a:t>
            </a:r>
          </a:p>
          <a:p>
            <a:pPr lvl="1"/>
            <a:r>
              <a:rPr lang="en-US" dirty="0"/>
              <a:t>Limited lifespan and slow </a:t>
            </a:r>
            <a:r>
              <a:rPr lang="en-US" dirty="0" smtClean="0"/>
              <a:t>operation</a:t>
            </a:r>
          </a:p>
          <a:p>
            <a:pPr lvl="2"/>
            <a:r>
              <a:rPr lang="en-US" dirty="0" smtClean="0"/>
              <a:t>due to trusted non-volatile write on each request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3977354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798637"/>
            <a:ext cx="8229600" cy="4144963"/>
          </a:xfrm>
        </p:spPr>
        <p:txBody>
          <a:bodyPr>
            <a:normAutofit/>
          </a:bodyPr>
          <a:lstStyle/>
          <a:p>
            <a:r>
              <a:rPr lang="en-US" dirty="0" smtClean="0"/>
              <a:t>Memoir achieves rollback resistance yet still has...</a:t>
            </a:r>
          </a:p>
          <a:p>
            <a:pPr lvl="1"/>
            <a:r>
              <a:rPr lang="en-US" b="1" dirty="0" smtClean="0">
                <a:solidFill>
                  <a:srgbClr val="C00000"/>
                </a:solidFill>
              </a:rPr>
              <a:t>Crash resilience</a:t>
            </a:r>
          </a:p>
          <a:p>
            <a:pPr lvl="1"/>
            <a:r>
              <a:rPr lang="en-US" b="1" dirty="0" smtClean="0">
                <a:solidFill>
                  <a:srgbClr val="C00000"/>
                </a:solidFill>
              </a:rPr>
              <a:t>Long lifespan and fast operation</a:t>
            </a:r>
            <a:r>
              <a:rPr lang="en-US" dirty="0" smtClean="0"/>
              <a:t>, by avoiding writes to trusted NV storage</a:t>
            </a:r>
            <a:endParaRPr lang="en-US" dirty="0"/>
          </a:p>
        </p:txBody>
      </p:sp>
      <p:sp>
        <p:nvSpPr>
          <p:cNvPr id="2" name="Title 1"/>
          <p:cNvSpPr>
            <a:spLocks noGrp="1"/>
          </p:cNvSpPr>
          <p:nvPr>
            <p:ph type="title"/>
          </p:nvPr>
        </p:nvSpPr>
        <p:spPr/>
        <p:txBody>
          <a:bodyPr>
            <a:normAutofit fontScale="90000"/>
          </a:bodyPr>
          <a:lstStyle/>
          <a:p>
            <a:r>
              <a:rPr lang="en-US" dirty="0" smtClean="0"/>
              <a:t>Memoir demonstrates how to make rollback resistance practical.</a:t>
            </a:r>
            <a:endParaRPr lang="en-US" dirty="0"/>
          </a:p>
        </p:txBody>
      </p:sp>
      <p:sp>
        <p:nvSpPr>
          <p:cNvPr id="9" name="Rounded Rectangle 8"/>
          <p:cNvSpPr/>
          <p:nvPr/>
        </p:nvSpPr>
        <p:spPr>
          <a:xfrm>
            <a:off x="762000" y="4495800"/>
            <a:ext cx="7467600" cy="6477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Adversarial attacks on availability are out of scope.</a:t>
            </a:r>
            <a:endParaRPr lang="en-US" sz="2400" b="1" dirty="0">
              <a:solidFill>
                <a:schemeClr val="tx1"/>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41</a:t>
            </a:fld>
            <a:endParaRPr lang="en-US"/>
          </a:p>
        </p:txBody>
      </p:sp>
      <p:sp>
        <p:nvSpPr>
          <p:cNvPr id="10" name="Rounded Rectangular Callout 9"/>
          <p:cNvSpPr/>
          <p:nvPr/>
        </p:nvSpPr>
        <p:spPr>
          <a:xfrm>
            <a:off x="4800600" y="2362200"/>
            <a:ext cx="3505200" cy="685800"/>
          </a:xfrm>
          <a:prstGeom prst="wedgeRoundRectCallout">
            <a:avLst>
              <a:gd name="adj1" fmla="val -80912"/>
              <a:gd name="adj2" fmla="val 611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Non-adversarial crashes only</a:t>
            </a:r>
            <a:endParaRPr lang="en-US" sz="2000" dirty="0"/>
          </a:p>
        </p:txBody>
      </p:sp>
    </p:spTree>
    <p:extLst>
      <p:ext uri="{BB962C8B-B14F-4D97-AF65-F5344CB8AC3E}">
        <p14:creationId xmlns:p14="http://schemas.microsoft.com/office/powerpoint/2010/main" val="30620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42</a:t>
            </a:fld>
            <a:endParaRPr lang="en-US" dirty="0"/>
          </a:p>
        </p:txBody>
      </p:sp>
      <p:sp>
        <p:nvSpPr>
          <p:cNvPr id="5" name="Rectangle 2"/>
          <p:cNvSpPr txBox="1">
            <a:spLocks noChangeArrowheads="1"/>
          </p:cNvSpPr>
          <p:nvPr/>
        </p:nvSpPr>
        <p:spPr>
          <a:xfrm>
            <a:off x="381006" y="223836"/>
            <a:ext cx="8229600" cy="105833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Talk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381006" y="1248298"/>
            <a:ext cx="8286715" cy="5359536"/>
          </a:xfrm>
          <a:prstGeom prst="rect">
            <a:avLst/>
          </a:prstGeom>
        </p:spPr>
        <p:txBody>
          <a:bodyPr vert="horz" lIns="91440" tIns="45720" rIns="91440" bIns="45720" rtlCol="0">
            <a:noAutofit/>
          </a:bodyPr>
          <a:lstStyle/>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Introduction</a:t>
            </a:r>
          </a:p>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Securely </a:t>
            </a:r>
            <a:r>
              <a:rPr lang="en-US" sz="2800" dirty="0" smtClean="0">
                <a:solidFill>
                  <a:schemeClr val="bg1">
                    <a:lumMod val="50000"/>
                  </a:schemeClr>
                </a:solidFill>
              </a:rPr>
              <a:t>Executing Code On Demand</a:t>
            </a:r>
            <a:endParaRPr kumimoji="0" lang="en-US" sz="2800" b="0" i="0" u="none" strike="noStrike" kern="1200" cap="none" spc="0" normalizeH="0" baseline="0" noProof="0" dirty="0" smtClean="0">
              <a:ln>
                <a:noFill/>
              </a:ln>
              <a:solidFill>
                <a:schemeClr val="bg1">
                  <a:lumMod val="50000"/>
                </a:schemeClr>
              </a:solidFill>
              <a:effectLst/>
              <a:uLnTx/>
              <a:uFillTx/>
            </a:endParaRPr>
          </a:p>
          <a:p>
            <a:pPr marL="514350" marR="0" lvl="0" indent="-514350" algn="l" defTabSz="457200" rtl="0" eaLnBrk="1" fontAlgn="auto" latinLnBrk="0" hangingPunct="1">
              <a:lnSpc>
                <a:spcPct val="100000"/>
              </a:lnSpc>
              <a:spcBef>
                <a:spcPct val="20000"/>
              </a:spcBef>
              <a:buClrTx/>
              <a:buSzTx/>
              <a:buFont typeface="+mj-lt"/>
              <a:buAutoNum type="arabicPeriod"/>
              <a:tabLst/>
              <a:defRPr/>
            </a:pPr>
            <a:r>
              <a:rPr kumimoji="0" lang="en-US" sz="2800" b="0" i="0" u="none" strike="noStrike" kern="1200" cap="none" spc="0" normalizeH="0" baseline="0" noProof="0" dirty="0" smtClean="0">
                <a:ln>
                  <a:noFill/>
                </a:ln>
                <a:solidFill>
                  <a:schemeClr val="accent2">
                    <a:lumMod val="75000"/>
                  </a:schemeClr>
                </a:solidFill>
                <a:effectLst/>
                <a:uLnTx/>
                <a:uFillTx/>
                <a:latin typeface="+mn-lt"/>
                <a:ea typeface="+mn-ea"/>
                <a:cs typeface="+mn-cs"/>
              </a:rPr>
              <a:t>Practical State Continuity for Protected Modules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Defining protected modules</a:t>
            </a:r>
          </a:p>
          <a:p>
            <a:pPr marL="971550" lvl="1" indent="-514350">
              <a:spcBef>
                <a:spcPct val="20000"/>
              </a:spcBef>
              <a:buFont typeface="Arial" pitchFamily="34" charset="0"/>
              <a:buChar char="•"/>
              <a:defRPr/>
            </a:pPr>
            <a:r>
              <a:rPr lang="en-US" sz="2800" dirty="0" smtClean="0">
                <a:solidFill>
                  <a:schemeClr val="accent2">
                    <a:lumMod val="75000"/>
                  </a:schemeClr>
                </a:solidFill>
              </a:rPr>
              <a:t>Problems with naïve solutions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Design of Memoir</a:t>
            </a:r>
          </a:p>
          <a:p>
            <a:pPr marL="971550" lvl="1" indent="-514350">
              <a:spcBef>
                <a:spcPct val="20000"/>
              </a:spcBef>
              <a:spcAft>
                <a:spcPts val="1200"/>
              </a:spcAft>
              <a:buFont typeface="Arial" pitchFamily="34" charset="0"/>
              <a:buChar char="•"/>
              <a:defRPr/>
            </a:pPr>
            <a:r>
              <a:rPr lang="en-US" sz="2800" dirty="0" smtClean="0"/>
              <a:t>Implementation and evaluation</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lang="en-US" sz="2800" dirty="0" smtClean="0"/>
              <a:t>Conclusions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00328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monotonic counter can provide rollback resistance.</a:t>
            </a:r>
            <a:endParaRPr lang="en-US" dirty="0"/>
          </a:p>
        </p:txBody>
      </p:sp>
      <p:grpSp>
        <p:nvGrpSpPr>
          <p:cNvPr id="4" name="Group 3"/>
          <p:cNvGrpSpPr/>
          <p:nvPr/>
        </p:nvGrpSpPr>
        <p:grpSpPr>
          <a:xfrm>
            <a:off x="2743200" y="30480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sp>
        <p:nvSpPr>
          <p:cNvPr id="9" name="Rounded Rectangle 8"/>
          <p:cNvSpPr/>
          <p:nvPr/>
        </p:nvSpPr>
        <p:spPr>
          <a:xfrm>
            <a:off x="3819525" y="2883020"/>
            <a:ext cx="1543050" cy="103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sp>
        <p:nvSpPr>
          <p:cNvPr id="10" name="Horizontal Scroll 9"/>
          <p:cNvSpPr/>
          <p:nvPr/>
        </p:nvSpPr>
        <p:spPr>
          <a:xfrm>
            <a:off x="1295400" y="2720376"/>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Initialize</a:t>
            </a:r>
            <a:endParaRPr lang="en-US"/>
          </a:p>
        </p:txBody>
      </p:sp>
      <p:pic>
        <p:nvPicPr>
          <p:cNvPr id="12"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21" name="Rounded Rectangle 20"/>
          <p:cNvSpPr/>
          <p:nvPr/>
        </p:nvSpPr>
        <p:spPr>
          <a:xfrm>
            <a:off x="3819525" y="2888052"/>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Hwpb</a:t>
            </a:r>
            <a:endParaRPr lang="en-US" sz="2400"/>
          </a:p>
        </p:txBody>
      </p:sp>
      <p:sp>
        <p:nvSpPr>
          <p:cNvPr id="22" name="Rounded Rectangle 21"/>
          <p:cNvSpPr/>
          <p:nvPr/>
        </p:nvSpPr>
        <p:spPr>
          <a:xfrm>
            <a:off x="4651974"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NV</a:t>
            </a:r>
            <a:endParaRPr lang="en-US" sz="1600">
              <a:solidFill>
                <a:schemeClr val="tx1"/>
              </a:solidFill>
            </a:endParaRPr>
          </a:p>
        </p:txBody>
      </p:sp>
      <p:sp>
        <p:nvSpPr>
          <p:cNvPr id="24" name="Rounded Rectangle 23"/>
          <p:cNvSpPr/>
          <p:nvPr/>
        </p:nvSpPr>
        <p:spPr>
          <a:xfrm>
            <a:off x="3819525" y="3906083"/>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1</a:t>
            </a:r>
            <a:endParaRPr lang="en-US" sz="2400"/>
          </a:p>
        </p:txBody>
      </p:sp>
      <p:sp>
        <p:nvSpPr>
          <p:cNvPr id="25" name="Up Ribbon 24"/>
          <p:cNvSpPr/>
          <p:nvPr/>
        </p:nvSpPr>
        <p:spPr>
          <a:xfrm>
            <a:off x="3552646" y="3464584"/>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23" name="Rounded Rectangle 22"/>
          <p:cNvSpPr/>
          <p:nvPr/>
        </p:nvSpPr>
        <p:spPr>
          <a:xfrm>
            <a:off x="4651974"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1</a:t>
            </a:r>
            <a:endParaRPr lang="en-US" sz="1600">
              <a:solidFill>
                <a:schemeClr val="tx1"/>
              </a:solidFill>
            </a:endParaRPr>
          </a:p>
        </p:txBody>
      </p:sp>
      <p:sp>
        <p:nvSpPr>
          <p:cNvPr id="16" name="Rounded Rectangle 15"/>
          <p:cNvSpPr/>
          <p:nvPr/>
        </p:nvSpPr>
        <p:spPr>
          <a:xfrm>
            <a:off x="4724400" y="3973412"/>
            <a:ext cx="381000" cy="3527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bg1"/>
                </a:solidFill>
              </a:rPr>
              <a:t>1</a:t>
            </a:r>
            <a:endParaRPr lang="en-US" sz="2400">
              <a:solidFill>
                <a:schemeClr val="bg1"/>
              </a:solidFill>
            </a:endParaRPr>
          </a:p>
        </p:txBody>
      </p:sp>
      <p:sp>
        <p:nvSpPr>
          <p:cNvPr id="17" name="Oval 16"/>
          <p:cNvSpPr/>
          <p:nvPr/>
        </p:nvSpPr>
        <p:spPr>
          <a:xfrm>
            <a:off x="3893072" y="4286005"/>
            <a:ext cx="767305" cy="713511"/>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15622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3.33333E-6 7.40741E-7 L 0.27083 -0.00232 " pathEditMode="relative" rAng="0" ptsTypes="AA">
                                      <p:cBhvr>
                                        <p:cTn id="9" dur="1000" fill="hold"/>
                                        <p:tgtEl>
                                          <p:spTgt spid="10"/>
                                        </p:tgtEl>
                                        <p:attrNameLst>
                                          <p:attrName>ppt_x</p:attrName>
                                          <p:attrName>ppt_y</p:attrName>
                                        </p:attrNameLst>
                                      </p:cBhvr>
                                      <p:rCtr x="13542" y="-116"/>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0"/>
                            </p:stCondLst>
                            <p:childTnLst>
                              <p:par>
                                <p:cTn id="36" presetID="42" presetClass="path" presetSubtype="0" accel="50000" decel="50000" fill="hold" grpId="1" nodeType="afterEffect">
                                  <p:stCondLst>
                                    <p:cond delay="0"/>
                                  </p:stCondLst>
                                  <p:childTnLst>
                                    <p:animMotion origin="layout" path="M 0 -2.59259E-6 L -0.00417 0.06158 " pathEditMode="relative" rAng="0" ptsTypes="AA">
                                      <p:cBhvr>
                                        <p:cTn id="37" dur="1000" fill="hold"/>
                                        <p:tgtEl>
                                          <p:spTgt spid="16"/>
                                        </p:tgtEl>
                                        <p:attrNameLst>
                                          <p:attrName>ppt_x</p:attrName>
                                          <p:attrName>ppt_y</p:attrName>
                                        </p:attrNameLst>
                                      </p:cBhvr>
                                      <p:rCtr x="-208" y="3079"/>
                                    </p:animMotion>
                                  </p:childTnLst>
                                </p:cTn>
                              </p:par>
                            </p:childTnLst>
                          </p:cTn>
                        </p:par>
                        <p:par>
                          <p:cTn id="38" fill="hold">
                            <p:stCondLst>
                              <p:cond delay="1000"/>
                            </p:stCondLst>
                            <p:childTnLst>
                              <p:par>
                                <p:cTn id="39" presetID="1" presetClass="exit" presetSubtype="0" fill="hold" grpId="2" nodeType="after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3"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63" presetClass="path" presetSubtype="0" accel="50000" decel="50000" fill="hold" grpId="1" nodeType="withEffect">
                                  <p:stCondLst>
                                    <p:cond delay="0"/>
                                  </p:stCondLst>
                                  <p:childTnLst>
                                    <p:animMotion origin="layout" path="M 0 -4.44444E-6 L 0.34167 -4.44444E-6 " pathEditMode="relative" rAng="0" ptsTypes="AA">
                                      <p:cBhvr>
                                        <p:cTn id="54" dur="1000" fill="hold"/>
                                        <p:tgtEl>
                                          <p:spTgt spid="21"/>
                                        </p:tgtEl>
                                        <p:attrNameLst>
                                          <p:attrName>ppt_x</p:attrName>
                                          <p:attrName>ppt_y</p:attrName>
                                        </p:attrNameLst>
                                      </p:cBhvr>
                                      <p:rCtr x="17083" y="0"/>
                                    </p:animMotion>
                                  </p:childTnLst>
                                </p:cTn>
                              </p:par>
                              <p:par>
                                <p:cTn id="55" presetID="63" presetClass="path" presetSubtype="0" accel="50000" decel="50000" fill="hold" grpId="1" nodeType="withEffect">
                                  <p:stCondLst>
                                    <p:cond delay="0"/>
                                  </p:stCondLst>
                                  <p:childTnLst>
                                    <p:animMotion origin="layout" path="M -3.33333E-6 -4.44444E-6 L 0.33959 -0.00069 " pathEditMode="relative" rAng="0" ptsTypes="AA">
                                      <p:cBhvr>
                                        <p:cTn id="56" dur="1000" fill="hold"/>
                                        <p:tgtEl>
                                          <p:spTgt spid="24"/>
                                        </p:tgtEl>
                                        <p:attrNameLst>
                                          <p:attrName>ppt_x</p:attrName>
                                          <p:attrName>ppt_y</p:attrName>
                                        </p:attrNameLst>
                                      </p:cBhvr>
                                      <p:rCtr x="16979" y="-46"/>
                                    </p:animMotion>
                                  </p:childTnLst>
                                </p:cTn>
                              </p:par>
                              <p:par>
                                <p:cTn id="57" presetID="63" presetClass="path" presetSubtype="0" accel="50000" decel="50000" fill="hold" grpId="1" nodeType="withEffect">
                                  <p:stCondLst>
                                    <p:cond delay="0"/>
                                  </p:stCondLst>
                                  <p:childTnLst>
                                    <p:animMotion origin="layout" path="M 5E-6 0 L 0.3323 0.00556 " pathEditMode="relative" rAng="0" ptsTypes="AA">
                                      <p:cBhvr>
                                        <p:cTn id="58" dur="1000" fill="hold"/>
                                        <p:tgtEl>
                                          <p:spTgt spid="25"/>
                                        </p:tgtEl>
                                        <p:attrNameLst>
                                          <p:attrName>ppt_x</p:attrName>
                                          <p:attrName>ppt_y</p:attrName>
                                        </p:attrNameLst>
                                      </p:cBhvr>
                                      <p:rCtr x="1661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0" grpId="2" animBg="1"/>
      <p:bldP spid="21" grpId="0" animBg="1"/>
      <p:bldP spid="21" grpId="1" animBg="1"/>
      <p:bldP spid="24" grpId="0" animBg="1"/>
      <p:bldP spid="24" grpId="1" animBg="1"/>
      <p:bldP spid="25" grpId="0" animBg="1"/>
      <p:bldP spid="25" grpId="1" animBg="1"/>
      <p:bldP spid="23" grpId="0" animBg="1"/>
      <p:bldP spid="16" grpId="0" animBg="1"/>
      <p:bldP spid="16" grpId="1" animBg="1"/>
      <p:bldP spid="16" grpId="2" animBg="1"/>
      <p:bldP spid="17" grpId="0" animBg="1"/>
      <p:bldP spid="17" grpId="1" animBg="1"/>
      <p:bldP spid="17" grpId="2" animBg="1"/>
      <p:bldP spid="17" grpId="3"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monotonic counter can provide rollback resistance.</a:t>
            </a:r>
          </a:p>
        </p:txBody>
      </p:sp>
      <p:grpSp>
        <p:nvGrpSpPr>
          <p:cNvPr id="4" name="Group 3"/>
          <p:cNvGrpSpPr/>
          <p:nvPr/>
        </p:nvGrpSpPr>
        <p:grpSpPr>
          <a:xfrm>
            <a:off x="2743200" y="30480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pic>
        <p:nvPicPr>
          <p:cNvPr id="12"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22" name="Rounded Rectangle 21"/>
          <p:cNvSpPr/>
          <p:nvPr/>
        </p:nvSpPr>
        <p:spPr>
          <a:xfrm>
            <a:off x="4651974"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NV</a:t>
            </a:r>
            <a:endParaRPr lang="en-US" sz="1600">
              <a:solidFill>
                <a:schemeClr val="tx1"/>
              </a:solidFill>
            </a:endParaRPr>
          </a:p>
        </p:txBody>
      </p:sp>
      <p:grpSp>
        <p:nvGrpSpPr>
          <p:cNvPr id="3" name="Group 2"/>
          <p:cNvGrpSpPr/>
          <p:nvPr/>
        </p:nvGrpSpPr>
        <p:grpSpPr>
          <a:xfrm>
            <a:off x="6667321" y="2834676"/>
            <a:ext cx="2209799" cy="1444679"/>
            <a:chOff x="6667321" y="2834676"/>
            <a:chExt cx="2209799" cy="1444679"/>
          </a:xfrm>
        </p:grpSpPr>
        <p:sp>
          <p:nvSpPr>
            <p:cNvPr id="21" name="Rounded Rectangle 20"/>
            <p:cNvSpPr/>
            <p:nvPr/>
          </p:nvSpPr>
          <p:spPr>
            <a:xfrm>
              <a:off x="6934200" y="2834676"/>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Hwpb</a:t>
              </a:r>
              <a:endParaRPr lang="en-US" sz="2400"/>
            </a:p>
          </p:txBody>
        </p:sp>
        <p:sp>
          <p:nvSpPr>
            <p:cNvPr id="24" name="Rounded Rectangle 23"/>
            <p:cNvSpPr/>
            <p:nvPr/>
          </p:nvSpPr>
          <p:spPr>
            <a:xfrm>
              <a:off x="6934200" y="3852707"/>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1</a:t>
              </a:r>
              <a:endParaRPr lang="en-US" sz="2400"/>
            </a:p>
          </p:txBody>
        </p:sp>
        <p:sp>
          <p:nvSpPr>
            <p:cNvPr id="25" name="Up Ribbon 24"/>
            <p:cNvSpPr/>
            <p:nvPr/>
          </p:nvSpPr>
          <p:spPr>
            <a:xfrm>
              <a:off x="6667321" y="3411208"/>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grpSp>
      <p:sp>
        <p:nvSpPr>
          <p:cNvPr id="23" name="Rounded Rectangle 22"/>
          <p:cNvSpPr/>
          <p:nvPr/>
        </p:nvSpPr>
        <p:spPr>
          <a:xfrm>
            <a:off x="4651974"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1</a:t>
            </a:r>
            <a:endParaRPr lang="en-US" sz="1600">
              <a:solidFill>
                <a:schemeClr val="tx1"/>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18074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022E-16 0.0537 L -0.11285 0.31597 L -0.31823 0.35463 L -0.6224 0.26042 L -0.70833 0.00347 " pathEditMode="relative" rAng="0" ptsTypes="AAAAA">
                                      <p:cBhvr>
                                        <p:cTn id="6" dur="500" fill="hold"/>
                                        <p:tgtEl>
                                          <p:spTgt spid="3"/>
                                        </p:tgtEl>
                                        <p:attrNameLst>
                                          <p:attrName>ppt_x</p:attrName>
                                          <p:attrName>ppt_y</p:attrName>
                                        </p:attrNameLst>
                                      </p:cBhvr>
                                      <p:rCtr x="-35417" y="1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monotonic counter can provide rollback resistance.</a:t>
            </a:r>
          </a:p>
        </p:txBody>
      </p:sp>
      <p:grpSp>
        <p:nvGrpSpPr>
          <p:cNvPr id="4" name="Group 3"/>
          <p:cNvGrpSpPr/>
          <p:nvPr/>
        </p:nvGrpSpPr>
        <p:grpSpPr>
          <a:xfrm>
            <a:off x="2743200" y="30480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sp>
        <p:nvSpPr>
          <p:cNvPr id="9" name="Rounded Rectangle 8"/>
          <p:cNvSpPr/>
          <p:nvPr/>
        </p:nvSpPr>
        <p:spPr>
          <a:xfrm>
            <a:off x="3819525" y="2883020"/>
            <a:ext cx="1543050" cy="103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sp>
        <p:nvSpPr>
          <p:cNvPr id="10" name="Horizontal Scroll 9"/>
          <p:cNvSpPr/>
          <p:nvPr/>
        </p:nvSpPr>
        <p:spPr>
          <a:xfrm>
            <a:off x="533400" y="2057400"/>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a:p>
        </p:txBody>
      </p:sp>
      <p:pic>
        <p:nvPicPr>
          <p:cNvPr id="12"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21" name="Rounded Rectangle 20"/>
          <p:cNvSpPr/>
          <p:nvPr/>
        </p:nvSpPr>
        <p:spPr>
          <a:xfrm>
            <a:off x="647879" y="2898721"/>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Hwpb</a:t>
            </a:r>
            <a:endParaRPr lang="en-US" sz="2400"/>
          </a:p>
        </p:txBody>
      </p:sp>
      <p:sp>
        <p:nvSpPr>
          <p:cNvPr id="22" name="Rounded Rectangle 21"/>
          <p:cNvSpPr/>
          <p:nvPr/>
        </p:nvSpPr>
        <p:spPr>
          <a:xfrm>
            <a:off x="4644329"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1</a:t>
            </a:r>
            <a:endParaRPr lang="en-US" sz="1600">
              <a:solidFill>
                <a:schemeClr val="tx1"/>
              </a:solidFill>
            </a:endParaRPr>
          </a:p>
        </p:txBody>
      </p:sp>
      <p:sp>
        <p:nvSpPr>
          <p:cNvPr id="24" name="Rounded Rectangle 23"/>
          <p:cNvSpPr/>
          <p:nvPr/>
        </p:nvSpPr>
        <p:spPr>
          <a:xfrm>
            <a:off x="647879" y="3916752"/>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1</a:t>
            </a:r>
            <a:endParaRPr lang="en-US" sz="2400"/>
          </a:p>
        </p:txBody>
      </p:sp>
      <p:sp>
        <p:nvSpPr>
          <p:cNvPr id="25" name="Up Ribbon 24"/>
          <p:cNvSpPr/>
          <p:nvPr/>
        </p:nvSpPr>
        <p:spPr>
          <a:xfrm>
            <a:off x="381000" y="3475253"/>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15" name="Oval 14"/>
          <p:cNvSpPr/>
          <p:nvPr/>
        </p:nvSpPr>
        <p:spPr>
          <a:xfrm>
            <a:off x="3893072" y="4286005"/>
            <a:ext cx="767305" cy="713511"/>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p:cNvSpPr/>
          <p:nvPr/>
        </p:nvSpPr>
        <p:spPr>
          <a:xfrm>
            <a:off x="4572000" y="4419600"/>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p:nvPr/>
        </p:nvSpPr>
        <p:spPr>
          <a:xfrm>
            <a:off x="4648200" y="3906328"/>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5682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0 L 0.35417 0.00556 " pathEditMode="relative" rAng="0" ptsTypes="AA">
                                      <p:cBhvr>
                                        <p:cTn id="10" dur="1000" fill="hold"/>
                                        <p:tgtEl>
                                          <p:spTgt spid="10"/>
                                        </p:tgtEl>
                                        <p:attrNameLst>
                                          <p:attrName>ppt_x</p:attrName>
                                          <p:attrName>ppt_y</p:attrName>
                                        </p:attrNameLst>
                                      </p:cBhvr>
                                      <p:rCtr x="17708" y="278"/>
                                    </p:animMotion>
                                  </p:childTnLst>
                                </p:cTn>
                              </p:par>
                              <p:par>
                                <p:cTn id="11" presetID="63" presetClass="path" presetSubtype="0" accel="50000" decel="50000" fill="hold" grpId="0" nodeType="withEffect">
                                  <p:stCondLst>
                                    <p:cond delay="0"/>
                                  </p:stCondLst>
                                  <p:childTnLst>
                                    <p:animMotion origin="layout" path="M 1.66667E-6 1.85185E-6 L 0.35312 0.00185 " pathEditMode="relative" rAng="0" ptsTypes="AA">
                                      <p:cBhvr>
                                        <p:cTn id="12" dur="1000" fill="hold"/>
                                        <p:tgtEl>
                                          <p:spTgt spid="21"/>
                                        </p:tgtEl>
                                        <p:attrNameLst>
                                          <p:attrName>ppt_x</p:attrName>
                                          <p:attrName>ppt_y</p:attrName>
                                        </p:attrNameLst>
                                      </p:cBhvr>
                                      <p:rCtr x="17656" y="93"/>
                                    </p:animMotion>
                                  </p:childTnLst>
                                </p:cTn>
                              </p:par>
                              <p:par>
                                <p:cTn id="13" presetID="63" presetClass="path" presetSubtype="0" accel="50000" decel="50000" fill="hold" grpId="0" nodeType="withEffect">
                                  <p:stCondLst>
                                    <p:cond delay="0"/>
                                  </p:stCondLst>
                                  <p:childTnLst>
                                    <p:animMotion origin="layout" path="M 1.66667E-6 -3.33333E-6 L 0.35312 -0.00208 " pathEditMode="relative" rAng="0" ptsTypes="AA">
                                      <p:cBhvr>
                                        <p:cTn id="14" dur="1000" fill="hold"/>
                                        <p:tgtEl>
                                          <p:spTgt spid="24"/>
                                        </p:tgtEl>
                                        <p:attrNameLst>
                                          <p:attrName>ppt_x</p:attrName>
                                          <p:attrName>ppt_y</p:attrName>
                                        </p:attrNameLst>
                                      </p:cBhvr>
                                      <p:rCtr x="17656" y="-116"/>
                                    </p:animMotion>
                                  </p:childTnLst>
                                </p:cTn>
                              </p:par>
                              <p:par>
                                <p:cTn id="15" presetID="63" presetClass="path" presetSubtype="0" accel="50000" decel="50000" fill="hold" grpId="0" nodeType="withEffect">
                                  <p:stCondLst>
                                    <p:cond delay="0"/>
                                  </p:stCondLst>
                                  <p:childTnLst>
                                    <p:animMotion origin="layout" path="M 2.77556E-17 1.11111E-6 L 0.34583 0.00417 " pathEditMode="relative" rAng="0" ptsTypes="AA">
                                      <p:cBhvr>
                                        <p:cTn id="16" dur="1000" fill="hold"/>
                                        <p:tgtEl>
                                          <p:spTgt spid="25"/>
                                        </p:tgtEl>
                                        <p:attrNameLst>
                                          <p:attrName>ppt_x</p:attrName>
                                          <p:attrName>ppt_y</p:attrName>
                                        </p:attrNameLst>
                                      </p:cBhvr>
                                      <p:rCtr x="17292" y="20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par>
                          <p:cTn id="35" fill="hold">
                            <p:stCondLst>
                              <p:cond delay="0"/>
                            </p:stCondLst>
                            <p:childTnLst>
                              <p:par>
                                <p:cTn id="36" presetID="1" presetClass="exit" presetSubtype="0" fill="hold" grpId="1"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grpId="1" nodeType="after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21" grpId="0" animBg="1"/>
      <p:bldP spid="21" grpId="1" animBg="1"/>
      <p:bldP spid="24" grpId="0" animBg="1"/>
      <p:bldP spid="24" grpId="1" animBg="1"/>
      <p:bldP spid="25" grpId="0" animBg="1"/>
      <p:bldP spid="25" grpId="1" animBg="1"/>
      <p:bldP spid="15" grpId="0" animBg="1"/>
      <p:bldP spid="15" grpId="1" animBg="1"/>
      <p:bldP spid="17" grpId="0" animBg="1"/>
      <p:bldP spid="17" grpId="1" animBg="1"/>
      <p:bldP spid="18" grpId="0" animBg="1"/>
      <p:bldP spid="1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monotonic counter can provide rollback resistance.</a:t>
            </a:r>
          </a:p>
        </p:txBody>
      </p:sp>
      <p:grpSp>
        <p:nvGrpSpPr>
          <p:cNvPr id="4" name="Group 3"/>
          <p:cNvGrpSpPr/>
          <p:nvPr/>
        </p:nvGrpSpPr>
        <p:grpSpPr>
          <a:xfrm>
            <a:off x="2743200" y="30480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sp>
        <p:nvSpPr>
          <p:cNvPr id="9" name="Rounded Rectangle 8"/>
          <p:cNvSpPr/>
          <p:nvPr/>
        </p:nvSpPr>
        <p:spPr>
          <a:xfrm>
            <a:off x="3819525" y="2883020"/>
            <a:ext cx="1543050" cy="103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pic>
        <p:nvPicPr>
          <p:cNvPr id="12"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43400"/>
            <a:ext cx="628650" cy="628650"/>
          </a:xfrm>
          <a:prstGeom prst="rect">
            <a:avLst/>
          </a:prstGeom>
          <a:noFill/>
        </p:spPr>
      </p:pic>
      <p:sp>
        <p:nvSpPr>
          <p:cNvPr id="22" name="Rounded Rectangle 21"/>
          <p:cNvSpPr/>
          <p:nvPr/>
        </p:nvSpPr>
        <p:spPr>
          <a:xfrm>
            <a:off x="4644329"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1</a:t>
            </a:r>
            <a:endParaRPr lang="en-US" sz="1600">
              <a:solidFill>
                <a:schemeClr val="tx1"/>
              </a:solidFill>
            </a:endParaRPr>
          </a:p>
        </p:txBody>
      </p:sp>
      <p:sp>
        <p:nvSpPr>
          <p:cNvPr id="23" name="Rounded Rectangle 22"/>
          <p:cNvSpPr/>
          <p:nvPr/>
        </p:nvSpPr>
        <p:spPr>
          <a:xfrm>
            <a:off x="4652955" y="4506158"/>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2</a:t>
            </a:r>
            <a:endParaRPr lang="en-US" sz="1600">
              <a:solidFill>
                <a:schemeClr val="tx1"/>
              </a:solidFill>
            </a:endParaRPr>
          </a:p>
        </p:txBody>
      </p:sp>
      <p:sp>
        <p:nvSpPr>
          <p:cNvPr id="24" name="Rounded Rectangle 23"/>
          <p:cNvSpPr/>
          <p:nvPr/>
        </p:nvSpPr>
        <p:spPr>
          <a:xfrm>
            <a:off x="3819525" y="3906083"/>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2</a:t>
            </a:r>
            <a:endParaRPr lang="en-US" sz="2400"/>
          </a:p>
        </p:txBody>
      </p:sp>
      <p:sp>
        <p:nvSpPr>
          <p:cNvPr id="16" name="Rounded Rectangle 15"/>
          <p:cNvSpPr/>
          <p:nvPr/>
        </p:nvSpPr>
        <p:spPr>
          <a:xfrm>
            <a:off x="3828151" y="2878348"/>
            <a:ext cx="1543050" cy="103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sp>
        <p:nvSpPr>
          <p:cNvPr id="21" name="Rounded Rectangle 20"/>
          <p:cNvSpPr/>
          <p:nvPr/>
        </p:nvSpPr>
        <p:spPr>
          <a:xfrm>
            <a:off x="3828151" y="2883020"/>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Yzqr’</a:t>
            </a:r>
            <a:endParaRPr lang="en-US" sz="2400"/>
          </a:p>
        </p:txBody>
      </p:sp>
      <p:sp>
        <p:nvSpPr>
          <p:cNvPr id="25" name="Up Ribbon 24"/>
          <p:cNvSpPr/>
          <p:nvPr/>
        </p:nvSpPr>
        <p:spPr>
          <a:xfrm>
            <a:off x="3552646" y="3464584"/>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18" name="Rounded Rectangle 17"/>
          <p:cNvSpPr/>
          <p:nvPr/>
        </p:nvSpPr>
        <p:spPr>
          <a:xfrm>
            <a:off x="4724400" y="3973412"/>
            <a:ext cx="381000" cy="3527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bg1"/>
                </a:solidFill>
              </a:rPr>
              <a:t>2</a:t>
            </a:r>
            <a:endParaRPr lang="en-US" sz="2400">
              <a:solidFill>
                <a:schemeClr val="bg1"/>
              </a:solidFill>
            </a:endParaRPr>
          </a:p>
        </p:txBody>
      </p:sp>
      <p:sp>
        <p:nvSpPr>
          <p:cNvPr id="17" name="Oval 16"/>
          <p:cNvSpPr/>
          <p:nvPr/>
        </p:nvSpPr>
        <p:spPr>
          <a:xfrm>
            <a:off x="3893072" y="4286005"/>
            <a:ext cx="767305" cy="713511"/>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31523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0"/>
                            </p:stCondLst>
                            <p:childTnLst>
                              <p:par>
                                <p:cTn id="28" presetID="42" presetClass="path" presetSubtype="0" accel="50000" decel="50000" fill="hold" grpId="1" nodeType="afterEffect">
                                  <p:stCondLst>
                                    <p:cond delay="0"/>
                                  </p:stCondLst>
                                  <p:childTnLst>
                                    <p:animMotion origin="layout" path="M 0 -2.59259E-6 L -0.00417 0.06158 " pathEditMode="relative" rAng="0" ptsTypes="AA">
                                      <p:cBhvr>
                                        <p:cTn id="29" dur="1000" fill="hold"/>
                                        <p:tgtEl>
                                          <p:spTgt spid="18"/>
                                        </p:tgtEl>
                                        <p:attrNameLst>
                                          <p:attrName>ppt_x</p:attrName>
                                          <p:attrName>ppt_y</p:attrName>
                                        </p:attrNameLst>
                                      </p:cBhvr>
                                      <p:rCtr x="-208" y="3079"/>
                                    </p:animMotion>
                                  </p:childTnLst>
                                </p:cTn>
                              </p:par>
                            </p:childTnLst>
                          </p:cTn>
                        </p:par>
                        <p:par>
                          <p:cTn id="30" fill="hold">
                            <p:stCondLst>
                              <p:cond delay="1000"/>
                            </p:stCondLst>
                            <p:childTnLst>
                              <p:par>
                                <p:cTn id="31" presetID="1" presetClass="exit" presetSubtype="0" fill="hold" grpId="2" nodeType="after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2"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3" presetClass="path" presetSubtype="0" accel="50000" decel="50000" fill="hold" grpId="1" nodeType="clickEffect">
                                  <p:stCondLst>
                                    <p:cond delay="0"/>
                                  </p:stCondLst>
                                  <p:childTnLst>
                                    <p:animMotion origin="layout" path="M -1.38889E-6 -3.33333E-6 L 0.34705 0.00417 " pathEditMode="relative" rAng="0" ptsTypes="AA">
                                      <p:cBhvr>
                                        <p:cTn id="45" dur="1000" fill="hold"/>
                                        <p:tgtEl>
                                          <p:spTgt spid="21"/>
                                        </p:tgtEl>
                                        <p:attrNameLst>
                                          <p:attrName>ppt_x</p:attrName>
                                          <p:attrName>ppt_y</p:attrName>
                                        </p:attrNameLst>
                                      </p:cBhvr>
                                      <p:rCtr x="17344" y="208"/>
                                    </p:animMotion>
                                  </p:childTnLst>
                                </p:cTn>
                              </p:par>
                              <p:par>
                                <p:cTn id="46" presetID="63" presetClass="path" presetSubtype="0" accel="50000" decel="50000" fill="hold" grpId="1" nodeType="withEffect">
                                  <p:stCondLst>
                                    <p:cond delay="0"/>
                                  </p:stCondLst>
                                  <p:childTnLst>
                                    <p:animMotion origin="layout" path="M -3.33333E-6 -4.44444E-6 L 0.34792 -0.00069 " pathEditMode="relative" rAng="0" ptsTypes="AA">
                                      <p:cBhvr>
                                        <p:cTn id="47" dur="1000" fill="hold"/>
                                        <p:tgtEl>
                                          <p:spTgt spid="24"/>
                                        </p:tgtEl>
                                        <p:attrNameLst>
                                          <p:attrName>ppt_x</p:attrName>
                                          <p:attrName>ppt_y</p:attrName>
                                        </p:attrNameLst>
                                      </p:cBhvr>
                                      <p:rCtr x="17396" y="-46"/>
                                    </p:animMotion>
                                  </p:childTnLst>
                                </p:cTn>
                              </p:par>
                              <p:par>
                                <p:cTn id="48" presetID="63" presetClass="path" presetSubtype="0" accel="50000" decel="50000" fill="hold" grpId="1" nodeType="withEffect">
                                  <p:stCondLst>
                                    <p:cond delay="0"/>
                                  </p:stCondLst>
                                  <p:childTnLst>
                                    <p:animMotion origin="layout" path="M 5E-6 0 L 0.34063 0.00556 " pathEditMode="relative" rAng="0" ptsTypes="AA">
                                      <p:cBhvr>
                                        <p:cTn id="49" dur="1000" fill="hold"/>
                                        <p:tgtEl>
                                          <p:spTgt spid="25"/>
                                        </p:tgtEl>
                                        <p:attrNameLst>
                                          <p:attrName>ppt_x</p:attrName>
                                          <p:attrName>ppt_y</p:attrName>
                                        </p:attrNameLst>
                                      </p:cBhvr>
                                      <p:rCtr x="17031" y="278"/>
                                    </p:animMotion>
                                  </p:childTnLst>
                                </p:cTn>
                              </p:par>
                              <p:par>
                                <p:cTn id="50" presetID="1" presetClass="exit" presetSubtype="0" fill="hold" grpId="3" nodeType="with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P spid="24" grpId="1" animBg="1"/>
      <p:bldP spid="16" grpId="0" animBg="1"/>
      <p:bldP spid="16" grpId="1" animBg="1"/>
      <p:bldP spid="21" grpId="0" animBg="1"/>
      <p:bldP spid="21" grpId="1" animBg="1"/>
      <p:bldP spid="25" grpId="0" animBg="1"/>
      <p:bldP spid="25" grpId="1" animBg="1"/>
      <p:bldP spid="18" grpId="0" animBg="1"/>
      <p:bldP spid="18" grpId="1" animBg="1"/>
      <p:bldP spid="18" grpId="2" animBg="1"/>
      <p:bldP spid="17" grpId="0" animBg="1"/>
      <p:bldP spid="17" grpId="1" animBg="1"/>
      <p:bldP spid="17" grpId="2" animBg="1"/>
      <p:bldP spid="17" grpId="3"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743200" y="3048000"/>
            <a:ext cx="3657600" cy="838200"/>
            <a:chOff x="2743200" y="3048000"/>
            <a:chExt cx="3657600" cy="838200"/>
          </a:xfrm>
        </p:grpSpPr>
        <p:sp>
          <p:nvSpPr>
            <p:cNvPr id="13" name="Right Arrow 12"/>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ight Arrow 13"/>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Arrow 14"/>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a:t>Problem 1:  The monotonic-counter solution is not crash-resilient.</a:t>
            </a:r>
          </a:p>
        </p:txBody>
      </p:sp>
      <p:sp>
        <p:nvSpPr>
          <p:cNvPr id="4" name="Rectangle 3"/>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pic>
        <p:nvPicPr>
          <p:cNvPr id="6"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7" name="Rounded Rectangle 6"/>
          <p:cNvSpPr/>
          <p:nvPr/>
        </p:nvSpPr>
        <p:spPr>
          <a:xfrm>
            <a:off x="4644329"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1</a:t>
            </a:r>
            <a:endParaRPr lang="en-US" sz="1600">
              <a:solidFill>
                <a:schemeClr val="tx1"/>
              </a:solidFill>
            </a:endParaRPr>
          </a:p>
        </p:txBody>
      </p:sp>
      <p:sp>
        <p:nvSpPr>
          <p:cNvPr id="8" name="Rounded Rectangle 7"/>
          <p:cNvSpPr/>
          <p:nvPr/>
        </p:nvSpPr>
        <p:spPr>
          <a:xfrm>
            <a:off x="4652955" y="4506158"/>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2</a:t>
            </a:r>
            <a:endParaRPr lang="en-US" sz="1600">
              <a:solidFill>
                <a:schemeClr val="tx1"/>
              </a:solidFill>
            </a:endParaRPr>
          </a:p>
        </p:txBody>
      </p:sp>
      <p:sp>
        <p:nvSpPr>
          <p:cNvPr id="9" name="Rounded Rectangle 8"/>
          <p:cNvSpPr/>
          <p:nvPr/>
        </p:nvSpPr>
        <p:spPr>
          <a:xfrm>
            <a:off x="3819525" y="3906083"/>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2</a:t>
            </a:r>
            <a:endParaRPr lang="en-US" sz="2400"/>
          </a:p>
        </p:txBody>
      </p:sp>
      <p:sp>
        <p:nvSpPr>
          <p:cNvPr id="11" name="Rounded Rectangle 10"/>
          <p:cNvSpPr/>
          <p:nvPr/>
        </p:nvSpPr>
        <p:spPr>
          <a:xfrm>
            <a:off x="3810000" y="2869835"/>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Yzqr’</a:t>
            </a:r>
            <a:endParaRPr lang="en-US" sz="2400"/>
          </a:p>
        </p:txBody>
      </p:sp>
      <p:sp>
        <p:nvSpPr>
          <p:cNvPr id="12" name="Up Ribbon 11"/>
          <p:cNvSpPr/>
          <p:nvPr/>
        </p:nvSpPr>
        <p:spPr>
          <a:xfrm>
            <a:off x="3552646" y="3464584"/>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16" name="Rounded Rectangle 15"/>
          <p:cNvSpPr/>
          <p:nvPr/>
        </p:nvSpPr>
        <p:spPr>
          <a:xfrm>
            <a:off x="4724400" y="3973412"/>
            <a:ext cx="381000" cy="3527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bg1"/>
                </a:solidFill>
              </a:rPr>
              <a:t>2</a:t>
            </a:r>
            <a:endParaRPr lang="en-US" sz="2400">
              <a:solidFill>
                <a:schemeClr val="bg1"/>
              </a:solidFill>
            </a:endParaRPr>
          </a:p>
        </p:txBody>
      </p:sp>
      <p:sp>
        <p:nvSpPr>
          <p:cNvPr id="17" name="Oval 16"/>
          <p:cNvSpPr/>
          <p:nvPr/>
        </p:nvSpPr>
        <p:spPr>
          <a:xfrm>
            <a:off x="3893072" y="4286005"/>
            <a:ext cx="767305" cy="713511"/>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294120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1" nodeType="afterEffect">
                                  <p:stCondLst>
                                    <p:cond delay="0"/>
                                  </p:stCondLst>
                                  <p:childTnLst>
                                    <p:animMotion origin="layout" path="M 0 -2.59259E-6 L -0.00417 0.06158 " pathEditMode="relative" rAng="0" ptsTypes="AA">
                                      <p:cBhvr>
                                        <p:cTn id="9" dur="1000" fill="hold"/>
                                        <p:tgtEl>
                                          <p:spTgt spid="16"/>
                                        </p:tgtEl>
                                        <p:attrNameLst>
                                          <p:attrName>ppt_x</p:attrName>
                                          <p:attrName>ppt_y</p:attrName>
                                        </p:attrNameLst>
                                      </p:cBhvr>
                                      <p:rCtr x="-208" y="3079"/>
                                    </p:animMotion>
                                  </p:childTnLst>
                                </p:cTn>
                              </p:par>
                            </p:childTnLst>
                          </p:cTn>
                        </p:par>
                        <p:par>
                          <p:cTn id="10" fill="hold">
                            <p:stCondLst>
                              <p:cond delay="1000"/>
                            </p:stCondLst>
                            <p:childTnLst>
                              <p:par>
                                <p:cTn id="11" presetID="1" presetClass="exit" presetSubtype="0" fill="hold" grpId="2" nodeType="after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6" grpId="1" animBg="1"/>
      <p:bldP spid="16" grpId="2"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8584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743200" y="3048000"/>
            <a:ext cx="3657600" cy="838200"/>
            <a:chOff x="2743200" y="3048000"/>
            <a:chExt cx="3657600" cy="838200"/>
          </a:xfrm>
        </p:grpSpPr>
        <p:sp>
          <p:nvSpPr>
            <p:cNvPr id="17" name="Right Arrow 16"/>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smtClean="0"/>
              <a:t>Problem 1:  The </a:t>
            </a:r>
            <a:r>
              <a:rPr lang="en-US"/>
              <a:t>monotonic-counter solution is not crash-resilient.</a:t>
            </a:r>
          </a:p>
        </p:txBody>
      </p:sp>
      <p:sp>
        <p:nvSpPr>
          <p:cNvPr id="4" name="Rectangle 3"/>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Code</a:t>
            </a:r>
            <a:endParaRPr lang="en-US" sz="2400">
              <a:solidFill>
                <a:schemeClr val="tx1"/>
              </a:solidFill>
            </a:endParaRPr>
          </a:p>
        </p:txBody>
      </p:sp>
      <p:pic>
        <p:nvPicPr>
          <p:cNvPr id="6"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7" name="Rounded Rectangle 6"/>
          <p:cNvSpPr/>
          <p:nvPr/>
        </p:nvSpPr>
        <p:spPr>
          <a:xfrm>
            <a:off x="4644329"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2</a:t>
            </a:r>
            <a:endParaRPr lang="en-US" sz="1600">
              <a:solidFill>
                <a:schemeClr val="tx1"/>
              </a:solidFill>
            </a:endParaRPr>
          </a:p>
        </p:txBody>
      </p:sp>
      <p:sp>
        <p:nvSpPr>
          <p:cNvPr id="10" name="Horizontal Scroll 9"/>
          <p:cNvSpPr/>
          <p:nvPr/>
        </p:nvSpPr>
        <p:spPr>
          <a:xfrm>
            <a:off x="533400" y="2034576"/>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a:p>
        </p:txBody>
      </p:sp>
      <p:sp>
        <p:nvSpPr>
          <p:cNvPr id="13" name="Rounded Rectangle 12"/>
          <p:cNvSpPr/>
          <p:nvPr/>
        </p:nvSpPr>
        <p:spPr>
          <a:xfrm>
            <a:off x="590550" y="2819400"/>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Yzqr</a:t>
            </a:r>
            <a:endParaRPr lang="en-US" sz="2400"/>
          </a:p>
        </p:txBody>
      </p:sp>
      <p:sp>
        <p:nvSpPr>
          <p:cNvPr id="14" name="Rounded Rectangle 13"/>
          <p:cNvSpPr/>
          <p:nvPr/>
        </p:nvSpPr>
        <p:spPr>
          <a:xfrm>
            <a:off x="590550" y="3837431"/>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1</a:t>
            </a:r>
            <a:endParaRPr lang="en-US" sz="2400"/>
          </a:p>
        </p:txBody>
      </p:sp>
      <p:sp>
        <p:nvSpPr>
          <p:cNvPr id="15" name="Up Ribbon 14"/>
          <p:cNvSpPr/>
          <p:nvPr/>
        </p:nvSpPr>
        <p:spPr>
          <a:xfrm>
            <a:off x="304800" y="3395932"/>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16" name="Rounded Rectangle 15"/>
          <p:cNvSpPr/>
          <p:nvPr/>
        </p:nvSpPr>
        <p:spPr>
          <a:xfrm>
            <a:off x="2334067" y="3021172"/>
            <a:ext cx="4620524" cy="9591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Module permanently unusable</a:t>
            </a:r>
            <a:endParaRPr lang="en-US" sz="2400">
              <a:solidFill>
                <a:schemeClr val="tx1"/>
              </a:solidFill>
            </a:endParaRPr>
          </a:p>
        </p:txBody>
      </p:sp>
      <p:sp>
        <p:nvSpPr>
          <p:cNvPr id="20" name="Oval 19"/>
          <p:cNvSpPr/>
          <p:nvPr/>
        </p:nvSpPr>
        <p:spPr>
          <a:xfrm>
            <a:off x="1371600" y="3810000"/>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p:cNvSpPr/>
          <p:nvPr/>
        </p:nvSpPr>
        <p:spPr>
          <a:xfrm>
            <a:off x="4591050" y="4410075"/>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ounded Rectangle 10"/>
          <p:cNvSpPr/>
          <p:nvPr/>
        </p:nvSpPr>
        <p:spPr>
          <a:xfrm>
            <a:off x="1026544" y="2880747"/>
            <a:ext cx="6934200" cy="1240047"/>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Window of vulnerability includes time to exit isolated environment, restore OS, write to disk.</a:t>
            </a:r>
            <a:endParaRPr lang="en-US" sz="2400">
              <a:solidFill>
                <a:schemeClr val="tx1"/>
              </a:solidFill>
            </a:endParaRPr>
          </a:p>
        </p:txBody>
      </p:sp>
      <p:sp>
        <p:nvSpPr>
          <p:cNvPr id="22" name="Oval 21"/>
          <p:cNvSpPr/>
          <p:nvPr/>
        </p:nvSpPr>
        <p:spPr>
          <a:xfrm>
            <a:off x="4495800" y="3810000"/>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31428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xit" presetSubtype="0" fill="hold" grpId="3"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1" nodeType="after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3.33333E-6 7.40741E-7 L 0.34584 -0.00232 " pathEditMode="relative" rAng="0" ptsTypes="AA">
                                      <p:cBhvr>
                                        <p:cTn id="23" dur="1000" fill="hold"/>
                                        <p:tgtEl>
                                          <p:spTgt spid="10"/>
                                        </p:tgtEl>
                                        <p:attrNameLst>
                                          <p:attrName>ppt_x</p:attrName>
                                          <p:attrName>ppt_y</p:attrName>
                                        </p:attrNameLst>
                                      </p:cBhvr>
                                      <p:rCtr x="17292" y="-116"/>
                                    </p:animMotion>
                                  </p:childTnLst>
                                </p:cTn>
                              </p:par>
                              <p:par>
                                <p:cTn id="24" presetID="63" presetClass="path" presetSubtype="0" accel="50000" decel="50000" fill="hold" grpId="0" nodeType="withEffect">
                                  <p:stCondLst>
                                    <p:cond delay="0"/>
                                  </p:stCondLst>
                                  <p:childTnLst>
                                    <p:animMotion origin="layout" path="M 1.66667E-6 -4.07407E-6 L 0.34271 0.00232 " pathEditMode="relative" rAng="0" ptsTypes="AA">
                                      <p:cBhvr>
                                        <p:cTn id="25" dur="1000" fill="hold"/>
                                        <p:tgtEl>
                                          <p:spTgt spid="13"/>
                                        </p:tgtEl>
                                        <p:attrNameLst>
                                          <p:attrName>ppt_x</p:attrName>
                                          <p:attrName>ppt_y</p:attrName>
                                        </p:attrNameLst>
                                      </p:cBhvr>
                                      <p:rCtr x="17135" y="116"/>
                                    </p:animMotion>
                                  </p:childTnLst>
                                </p:cTn>
                              </p:par>
                              <p:par>
                                <p:cTn id="26" presetID="63" presetClass="path" presetSubtype="0" accel="50000" decel="50000" fill="hold" grpId="0" nodeType="withEffect">
                                  <p:stCondLst>
                                    <p:cond delay="0"/>
                                  </p:stCondLst>
                                  <p:childTnLst>
                                    <p:animMotion origin="layout" path="M 1.66667E-6 7.40741E-7 L 0.34271 -0.00162 " pathEditMode="relative" rAng="0" ptsTypes="AA">
                                      <p:cBhvr>
                                        <p:cTn id="27" dur="1000" fill="hold"/>
                                        <p:tgtEl>
                                          <p:spTgt spid="14"/>
                                        </p:tgtEl>
                                        <p:attrNameLst>
                                          <p:attrName>ppt_x</p:attrName>
                                          <p:attrName>ppt_y</p:attrName>
                                        </p:attrNameLst>
                                      </p:cBhvr>
                                      <p:rCtr x="17135" y="-93"/>
                                    </p:animMotion>
                                  </p:childTnLst>
                                </p:cTn>
                              </p:par>
                              <p:par>
                                <p:cTn id="28" presetID="63" presetClass="path" presetSubtype="0" accel="50000" decel="50000" fill="hold" grpId="0" nodeType="withEffect">
                                  <p:stCondLst>
                                    <p:cond delay="0"/>
                                  </p:stCondLst>
                                  <p:childTnLst>
                                    <p:animMotion origin="layout" path="M 3.33333E-6 -4.81481E-6 L 0.34583 -0.00648 " pathEditMode="relative" rAng="0" ptsTypes="AA">
                                      <p:cBhvr>
                                        <p:cTn id="29" dur="1000" fill="hold"/>
                                        <p:tgtEl>
                                          <p:spTgt spid="15"/>
                                        </p:tgtEl>
                                        <p:attrNameLst>
                                          <p:attrName>ppt_x</p:attrName>
                                          <p:attrName>ppt_y</p:attrName>
                                        </p:attrNameLst>
                                      </p:cBhvr>
                                      <p:rCtr x="17292" y="-324"/>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par>
                          <p:cTn id="40" fill="hold">
                            <p:stCondLst>
                              <p:cond delay="0"/>
                            </p:stCondLst>
                            <p:childTnLst>
                              <p:par>
                                <p:cTn id="41" presetID="1" presetClass="exit" presetSubtype="0" fill="hold" grpId="1" nodeType="after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3" grpId="0" animBg="1"/>
      <p:bldP spid="13" grpId="1" animBg="1"/>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1" grpId="2" animBg="1"/>
      <p:bldP spid="21" grpId="3" animBg="1"/>
      <p:bldP spid="11" grpId="0"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lice-happy.png"/>
          <p:cNvPicPr>
            <a:picLocks noChangeAspect="1"/>
          </p:cNvPicPr>
          <p:nvPr/>
        </p:nvPicPr>
        <p:blipFill>
          <a:blip r:embed="rId4"/>
          <a:stretch>
            <a:fillRect/>
          </a:stretch>
        </p:blipFill>
        <p:spPr>
          <a:xfrm>
            <a:off x="-499533" y="3076221"/>
            <a:ext cx="2277096" cy="2277096"/>
          </a:xfrm>
          <a:prstGeom prst="rect">
            <a:avLst/>
          </a:prstGeom>
        </p:spPr>
      </p:pic>
      <p:pic>
        <p:nvPicPr>
          <p:cNvPr id="6" name="Picture 5" descr="MCj03968400000[1]"/>
          <p:cNvPicPr>
            <a:picLocks noChangeAspect="1" noChangeArrowheads="1"/>
          </p:cNvPicPr>
          <p:nvPr/>
        </p:nvPicPr>
        <p:blipFill>
          <a:blip r:embed="rId5"/>
          <a:srcRect/>
          <a:stretch>
            <a:fillRect/>
          </a:stretch>
        </p:blipFill>
        <p:spPr bwMode="auto">
          <a:xfrm rot="1638529">
            <a:off x="1093948" y="4202206"/>
            <a:ext cx="885452" cy="1243008"/>
          </a:xfrm>
          <a:prstGeom prst="rect">
            <a:avLst/>
          </a:prstGeom>
          <a:noFill/>
        </p:spPr>
      </p:pic>
      <p:pic>
        <p:nvPicPr>
          <p:cNvPr id="43" name="Picture 20" descr="usb_flash_memory_key"/>
          <p:cNvPicPr>
            <a:picLocks noChangeAspect="1" noChangeArrowheads="1"/>
          </p:cNvPicPr>
          <p:nvPr/>
        </p:nvPicPr>
        <p:blipFill>
          <a:blip r:embed="rId6"/>
          <a:srcRect/>
          <a:stretch>
            <a:fillRect/>
          </a:stretch>
        </p:blipFill>
        <p:spPr bwMode="auto">
          <a:xfrm>
            <a:off x="633903" y="4060514"/>
            <a:ext cx="1568474" cy="1475592"/>
          </a:xfrm>
          <a:prstGeom prst="rect">
            <a:avLst/>
          </a:prstGeom>
          <a:noFill/>
        </p:spPr>
      </p:pic>
      <p:cxnSp>
        <p:nvCxnSpPr>
          <p:cNvPr id="33" name="Straight Arrow Connector 32"/>
          <p:cNvCxnSpPr/>
          <p:nvPr/>
        </p:nvCxnSpPr>
        <p:spPr>
          <a:xfrm>
            <a:off x="1701800" y="4998164"/>
            <a:ext cx="965200" cy="1588"/>
          </a:xfrm>
          <a:prstGeom prst="straightConnector1">
            <a:avLst/>
          </a:prstGeom>
          <a:ln w="76200" cap="flat" cmpd="sng" algn="ctr">
            <a:solidFill>
              <a:schemeClr val="accent1"/>
            </a:solidFill>
            <a:prstDash val="solid"/>
            <a:round/>
            <a:headEnd type="triangle" w="med" len="med"/>
            <a:tailEnd type="triangle" w="med" len="med"/>
          </a:ln>
          <a:effectLst>
            <a:outerShdw blurRad="40000" dist="199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0" y="1831623"/>
            <a:ext cx="2400300" cy="1432909"/>
            <a:chOff x="696888" y="1303867"/>
            <a:chExt cx="2044699" cy="1012747"/>
          </a:xfrm>
        </p:grpSpPr>
        <p:sp>
          <p:nvSpPr>
            <p:cNvPr id="44" name="Rectangular Callout 43"/>
            <p:cNvSpPr/>
            <p:nvPr/>
          </p:nvSpPr>
          <p:spPr>
            <a:xfrm>
              <a:off x="774549" y="1303867"/>
              <a:ext cx="1840039" cy="990600"/>
            </a:xfrm>
            <a:prstGeom prst="wedgeRectCallout">
              <a:avLst>
                <a:gd name="adj1" fmla="val 47126"/>
                <a:gd name="adj2" fmla="val 171655"/>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38" name="TextBox 37"/>
            <p:cNvSpPr txBox="1"/>
            <p:nvPr/>
          </p:nvSpPr>
          <p:spPr>
            <a:xfrm>
              <a:off x="696888" y="1337731"/>
              <a:ext cx="2044699" cy="978883"/>
            </a:xfrm>
            <a:prstGeom prst="rect">
              <a:avLst/>
            </a:prstGeom>
            <a:noFill/>
          </p:spPr>
          <p:txBody>
            <a:bodyPr wrap="square" rtlCol="0">
              <a:spAutoFit/>
            </a:bodyPr>
            <a:lstStyle/>
            <a:p>
              <a:pPr algn="ctr"/>
              <a:r>
                <a:rPr lang="en-US" sz="2600" b="1" u="sng" dirty="0" smtClean="0"/>
                <a:t>Bootstrapping Trust</a:t>
              </a:r>
            </a:p>
            <a:p>
              <a:pPr algn="ctr"/>
              <a:r>
                <a:rPr lang="en-US" sz="1600" dirty="0" smtClean="0">
                  <a:solidFill>
                    <a:schemeClr val="accent5">
                      <a:lumMod val="75000"/>
                    </a:schemeClr>
                  </a:solidFill>
                </a:rPr>
                <a:t>[IEEE S&amp;P’10] [Springer’11]</a:t>
              </a:r>
              <a:endParaRPr lang="en-US" sz="1600" dirty="0">
                <a:solidFill>
                  <a:schemeClr val="accent5">
                    <a:lumMod val="75000"/>
                  </a:schemeClr>
                </a:solidFill>
              </a:endParaRPr>
            </a:p>
          </p:txBody>
        </p:sp>
      </p:grpSp>
      <p:sp>
        <p:nvSpPr>
          <p:cNvPr id="2" name="Title 1"/>
          <p:cNvSpPr>
            <a:spLocks noGrp="1"/>
          </p:cNvSpPr>
          <p:nvPr>
            <p:ph type="title"/>
          </p:nvPr>
        </p:nvSpPr>
        <p:spPr>
          <a:xfrm>
            <a:off x="457200" y="-93137"/>
            <a:ext cx="8229600" cy="1143000"/>
          </a:xfrm>
        </p:spPr>
        <p:txBody>
          <a:bodyPr/>
          <a:lstStyle/>
          <a:p>
            <a:r>
              <a:rPr lang="en-US" dirty="0" smtClean="0"/>
              <a:t>My </a:t>
            </a:r>
            <a:r>
              <a:rPr lang="en-US" dirty="0" smtClean="0"/>
              <a:t>Research: </a:t>
            </a:r>
            <a:r>
              <a:rPr lang="en-US" dirty="0" smtClean="0"/>
              <a:t>Trust Extension</a:t>
            </a:r>
            <a:endParaRPr lang="en-US" dirty="0"/>
          </a:p>
        </p:txBody>
      </p:sp>
      <p:sp>
        <p:nvSpPr>
          <p:cNvPr id="4" name="Slide Number Placeholder 3"/>
          <p:cNvSpPr>
            <a:spLocks noGrp="1"/>
          </p:cNvSpPr>
          <p:nvPr>
            <p:ph type="sldNum" sz="quarter" idx="12"/>
          </p:nvPr>
        </p:nvSpPr>
        <p:spPr>
          <a:xfrm>
            <a:off x="6688680" y="6424086"/>
            <a:ext cx="2133600" cy="365125"/>
          </a:xfrm>
        </p:spPr>
        <p:txBody>
          <a:bodyPr/>
          <a:lstStyle/>
          <a:p>
            <a:fld id="{D91179E5-0793-8D42-8464-1C04FA544EFC}" type="slidenum">
              <a:rPr lang="en-US" smtClean="0"/>
              <a:pPr/>
              <a:t>5</a:t>
            </a:fld>
            <a:endParaRPr lang="en-US"/>
          </a:p>
        </p:txBody>
      </p:sp>
      <p:sp>
        <p:nvSpPr>
          <p:cNvPr id="40" name="TextBox 39"/>
          <p:cNvSpPr txBox="1"/>
          <p:nvPr/>
        </p:nvSpPr>
        <p:spPr>
          <a:xfrm>
            <a:off x="160139" y="5815182"/>
            <a:ext cx="1584719" cy="738664"/>
          </a:xfrm>
          <a:prstGeom prst="rect">
            <a:avLst/>
          </a:prstGeom>
          <a:noFill/>
        </p:spPr>
        <p:txBody>
          <a:bodyPr wrap="none" lIns="0" tIns="0" rIns="0" bIns="0" rtlCol="0">
            <a:spAutoFit/>
          </a:bodyPr>
          <a:lstStyle/>
          <a:p>
            <a:pPr algn="ctr"/>
            <a:r>
              <a:rPr lang="en-US" sz="2400" dirty="0" smtClean="0">
                <a:solidFill>
                  <a:schemeClr val="tx2"/>
                </a:solidFill>
              </a:rPr>
              <a:t>Fully Trusted</a:t>
            </a:r>
          </a:p>
          <a:p>
            <a:pPr algn="ctr"/>
            <a:r>
              <a:rPr lang="en-US" sz="2400" dirty="0" smtClean="0">
                <a:solidFill>
                  <a:schemeClr val="tx2"/>
                </a:solidFill>
              </a:rPr>
              <a:t>HW &amp; SW</a:t>
            </a:r>
            <a:endParaRPr lang="en-US" sz="2400" dirty="0">
              <a:solidFill>
                <a:schemeClr val="tx2"/>
              </a:solidFill>
            </a:endParaRPr>
          </a:p>
        </p:txBody>
      </p:sp>
      <p:pic>
        <p:nvPicPr>
          <p:cNvPr id="54" name="Picture 13" descr="router"/>
          <p:cNvPicPr>
            <a:picLocks noChangeAspect="1" noChangeArrowheads="1"/>
          </p:cNvPicPr>
          <p:nvPr/>
        </p:nvPicPr>
        <p:blipFill>
          <a:blip r:embed="rId7">
            <a:clrChange>
              <a:clrFrom>
                <a:srgbClr val="FFFFFF"/>
              </a:clrFrom>
              <a:clrTo>
                <a:srgbClr val="FFFFFF">
                  <a:alpha val="0"/>
                </a:srgbClr>
              </a:clrTo>
            </a:clrChange>
          </a:blip>
          <a:srcRect l="61490" t="29627" r="31420" b="66605"/>
          <a:stretch>
            <a:fillRect/>
          </a:stretch>
        </p:blipFill>
        <p:spPr bwMode="auto">
          <a:xfrm>
            <a:off x="5435606" y="4346220"/>
            <a:ext cx="1208658" cy="830953"/>
          </a:xfrm>
          <a:prstGeom prst="rect">
            <a:avLst/>
          </a:prstGeom>
          <a:noFill/>
        </p:spPr>
      </p:pic>
      <p:sp>
        <p:nvSpPr>
          <p:cNvPr id="63" name="TextBox 62"/>
          <p:cNvSpPr txBox="1"/>
          <p:nvPr/>
        </p:nvSpPr>
        <p:spPr>
          <a:xfrm>
            <a:off x="5180175" y="5815182"/>
            <a:ext cx="1719521" cy="738664"/>
          </a:xfrm>
          <a:prstGeom prst="rect">
            <a:avLst/>
          </a:prstGeom>
          <a:solidFill>
            <a:schemeClr val="bg1"/>
          </a:solidFill>
        </p:spPr>
        <p:txBody>
          <a:bodyPr wrap="none" lIns="0" tIns="0" rIns="0" bIns="0" rtlCol="0">
            <a:spAutoFit/>
          </a:bodyPr>
          <a:lstStyle/>
          <a:p>
            <a:pPr algn="ctr"/>
            <a:r>
              <a:rPr lang="en-US" sz="2400" dirty="0" smtClean="0"/>
              <a:t>Minimal Trust </a:t>
            </a:r>
          </a:p>
          <a:p>
            <a:pPr algn="ctr"/>
            <a:r>
              <a:rPr lang="en-US" sz="2400" dirty="0" smtClean="0"/>
              <a:t>in </a:t>
            </a:r>
            <a:r>
              <a:rPr lang="en-US" sz="2400" dirty="0" err="1" smtClean="0"/>
              <a:t>Endhosts</a:t>
            </a:r>
            <a:endParaRPr lang="en-US" sz="2400" dirty="0"/>
          </a:p>
        </p:txBody>
      </p:sp>
      <p:grpSp>
        <p:nvGrpSpPr>
          <p:cNvPr id="65" name="Group 64"/>
          <p:cNvGrpSpPr/>
          <p:nvPr/>
        </p:nvGrpSpPr>
        <p:grpSpPr>
          <a:xfrm>
            <a:off x="5093620" y="2623365"/>
            <a:ext cx="2359578" cy="1393170"/>
            <a:chOff x="6471156" y="2645221"/>
            <a:chExt cx="2359578" cy="1393170"/>
          </a:xfrm>
        </p:grpSpPr>
        <p:sp>
          <p:nvSpPr>
            <p:cNvPr id="66" name="Rectangular Callout 65"/>
            <p:cNvSpPr/>
            <p:nvPr/>
          </p:nvSpPr>
          <p:spPr>
            <a:xfrm>
              <a:off x="6649962" y="2645221"/>
              <a:ext cx="2046112" cy="1393170"/>
            </a:xfrm>
            <a:prstGeom prst="wedgeRectCallout">
              <a:avLst>
                <a:gd name="adj1" fmla="val -55901"/>
                <a:gd name="adj2" fmla="val 103174"/>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67" name="TextBox 66"/>
            <p:cNvSpPr txBox="1"/>
            <p:nvPr/>
          </p:nvSpPr>
          <p:spPr>
            <a:xfrm>
              <a:off x="6471156" y="2736591"/>
              <a:ext cx="2359578" cy="1138773"/>
            </a:xfrm>
            <a:prstGeom prst="rect">
              <a:avLst/>
            </a:prstGeom>
            <a:noFill/>
          </p:spPr>
          <p:txBody>
            <a:bodyPr wrap="square" rtlCol="0">
              <a:spAutoFit/>
            </a:bodyPr>
            <a:lstStyle/>
            <a:p>
              <a:pPr algn="ctr"/>
              <a:r>
                <a:rPr lang="en-US" sz="2600" b="1" u="sng" dirty="0" smtClean="0"/>
                <a:t>Extension to the </a:t>
              </a:r>
              <a:r>
                <a:rPr lang="en-US" sz="2600" b="1" u="sng" dirty="0" smtClean="0"/>
                <a:t>Network</a:t>
              </a:r>
            </a:p>
            <a:p>
              <a:pPr lvl="0" algn="ctr"/>
              <a:r>
                <a:rPr lang="en-US" sz="1600" dirty="0" smtClean="0">
                  <a:solidFill>
                    <a:srgbClr val="4BACC6">
                      <a:lumMod val="75000"/>
                    </a:srgbClr>
                  </a:solidFill>
                </a:rPr>
                <a:t>[SIGCOMM ‘07]</a:t>
              </a:r>
              <a:endParaRPr lang="en-US" sz="2600" b="1" u="sng" dirty="0">
                <a:solidFill>
                  <a:prstClr val="black"/>
                </a:solidFill>
              </a:endParaRPr>
            </a:p>
          </p:txBody>
        </p:sp>
      </p:grpSp>
      <p:grpSp>
        <p:nvGrpSpPr>
          <p:cNvPr id="56" name="Group 55"/>
          <p:cNvGrpSpPr/>
          <p:nvPr/>
        </p:nvGrpSpPr>
        <p:grpSpPr>
          <a:xfrm>
            <a:off x="7002501" y="999774"/>
            <a:ext cx="2359578" cy="1413933"/>
            <a:chOff x="6584044" y="2218267"/>
            <a:chExt cx="2359578" cy="1413933"/>
          </a:xfrm>
        </p:grpSpPr>
        <p:sp>
          <p:nvSpPr>
            <p:cNvPr id="55" name="Rectangular Callout 54"/>
            <p:cNvSpPr/>
            <p:nvPr/>
          </p:nvSpPr>
          <p:spPr>
            <a:xfrm>
              <a:off x="6843788" y="2218267"/>
              <a:ext cx="1871237" cy="1413933"/>
            </a:xfrm>
            <a:prstGeom prst="wedgeRectCallout">
              <a:avLst>
                <a:gd name="adj1" fmla="val -89623"/>
                <a:gd name="adj2" fmla="val 265177"/>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37" name="TextBox 36"/>
            <p:cNvSpPr txBox="1"/>
            <p:nvPr/>
          </p:nvSpPr>
          <p:spPr>
            <a:xfrm>
              <a:off x="6584044" y="2461977"/>
              <a:ext cx="2359578" cy="1138773"/>
            </a:xfrm>
            <a:prstGeom prst="rect">
              <a:avLst/>
            </a:prstGeom>
            <a:noFill/>
          </p:spPr>
          <p:txBody>
            <a:bodyPr wrap="square" rtlCol="0">
              <a:spAutoFit/>
            </a:bodyPr>
            <a:lstStyle/>
            <a:p>
              <a:pPr algn="ctr"/>
              <a:r>
                <a:rPr lang="en-US" sz="2600" b="1" u="sng" dirty="0" smtClean="0"/>
                <a:t>Verifiable Computing</a:t>
              </a:r>
            </a:p>
            <a:p>
              <a:pPr algn="ctr"/>
              <a:r>
                <a:rPr lang="en-US" sz="1600" dirty="0" smtClean="0">
                  <a:solidFill>
                    <a:srgbClr val="4BACC6">
                      <a:lumMod val="75000"/>
                    </a:srgbClr>
                  </a:solidFill>
                </a:rPr>
                <a:t>[Crypto’10]</a:t>
              </a:r>
              <a:endParaRPr lang="en-US" sz="2600" b="1" u="sng" dirty="0" smtClean="0"/>
            </a:p>
          </p:txBody>
        </p:sp>
      </p:grpSp>
      <p:sp>
        <p:nvSpPr>
          <p:cNvPr id="42" name="TextBox 41"/>
          <p:cNvSpPr txBox="1"/>
          <p:nvPr/>
        </p:nvSpPr>
        <p:spPr>
          <a:xfrm>
            <a:off x="7180613" y="5815182"/>
            <a:ext cx="1913234" cy="738664"/>
          </a:xfrm>
          <a:prstGeom prst="rect">
            <a:avLst/>
          </a:prstGeom>
          <a:solidFill>
            <a:schemeClr val="bg1"/>
          </a:solidFill>
        </p:spPr>
        <p:txBody>
          <a:bodyPr wrap="none" lIns="0" tIns="0" rIns="0" bIns="0" rtlCol="0">
            <a:spAutoFit/>
          </a:bodyPr>
          <a:lstStyle/>
          <a:p>
            <a:pPr algn="ctr"/>
            <a:r>
              <a:rPr lang="en-US" sz="2400" dirty="0" smtClean="0">
                <a:solidFill>
                  <a:schemeClr val="accent2">
                    <a:lumMod val="50000"/>
                  </a:schemeClr>
                </a:solidFill>
              </a:rPr>
              <a:t>Fully Untrusted</a:t>
            </a:r>
          </a:p>
          <a:p>
            <a:pPr algn="ctr"/>
            <a:r>
              <a:rPr lang="en-US" sz="2400" dirty="0" smtClean="0">
                <a:solidFill>
                  <a:schemeClr val="accent2">
                    <a:lumMod val="50000"/>
                  </a:schemeClr>
                </a:solidFill>
              </a:rPr>
              <a:t>HW &amp; SW</a:t>
            </a:r>
            <a:endParaRPr lang="en-US" sz="2400" dirty="0">
              <a:solidFill>
                <a:schemeClr val="accent2">
                  <a:lumMod val="50000"/>
                </a:schemeClr>
              </a:solidFill>
            </a:endParaRPr>
          </a:p>
        </p:txBody>
      </p:sp>
      <p:cxnSp>
        <p:nvCxnSpPr>
          <p:cNvPr id="64" name="Straight Arrow Connector 63"/>
          <p:cNvCxnSpPr/>
          <p:nvPr/>
        </p:nvCxnSpPr>
        <p:spPr>
          <a:xfrm>
            <a:off x="4600219" y="4787707"/>
            <a:ext cx="846670" cy="1588"/>
          </a:xfrm>
          <a:prstGeom prst="straightConnector1">
            <a:avLst/>
          </a:prstGeom>
          <a:ln w="76200" cap="flat" cmpd="sng" algn="ctr">
            <a:solidFill>
              <a:schemeClr val="accent1"/>
            </a:solidFill>
            <a:prstDash val="solid"/>
            <a:round/>
            <a:headEnd type="triangle" w="med" len="med"/>
            <a:tailEnd type="triangle" w="med" len="med"/>
          </a:ln>
          <a:effectLst>
            <a:outerShdw blurRad="40000" dist="199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44453" y="-105124"/>
            <a:ext cx="9334500" cy="7023100"/>
          </a:xfrm>
          <a:prstGeom prst="rect">
            <a:avLst/>
          </a:prstGeom>
          <a:solidFill>
            <a:schemeClr val="tx1">
              <a:lumMod val="50000"/>
              <a:lumOff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p:cNvGrpSpPr/>
          <p:nvPr/>
        </p:nvGrpSpPr>
        <p:grpSpPr>
          <a:xfrm>
            <a:off x="7026127" y="3778960"/>
            <a:ext cx="2222206" cy="1980778"/>
            <a:chOff x="6921793" y="3556000"/>
            <a:chExt cx="2222206" cy="1980778"/>
          </a:xfrm>
        </p:grpSpPr>
        <p:sp>
          <p:nvSpPr>
            <p:cNvPr id="9" name="Cloud 8"/>
            <p:cNvSpPr/>
            <p:nvPr/>
          </p:nvSpPr>
          <p:spPr>
            <a:xfrm>
              <a:off x="6921793" y="3556000"/>
              <a:ext cx="2222206" cy="1980778"/>
            </a:xfrm>
            <a:prstGeom prst="cloud">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0" name="Group 9"/>
            <p:cNvGrpSpPr/>
            <p:nvPr/>
          </p:nvGrpSpPr>
          <p:grpSpPr>
            <a:xfrm>
              <a:off x="7170328" y="3981081"/>
              <a:ext cx="1804817" cy="1106949"/>
              <a:chOff x="6051645" y="939788"/>
              <a:chExt cx="2580728" cy="1582839"/>
            </a:xfrm>
          </p:grpSpPr>
          <p:pic>
            <p:nvPicPr>
              <p:cNvPr id="11" name="Picture 4" descr="MCj04316370000[1]"/>
              <p:cNvPicPr>
                <a:picLocks noChangeAspect="1" noChangeArrowheads="1"/>
              </p:cNvPicPr>
              <p:nvPr/>
            </p:nvPicPr>
            <p:blipFill>
              <a:blip r:embed="rId8"/>
              <a:srcRect/>
              <a:stretch>
                <a:fillRect/>
              </a:stretch>
            </p:blipFill>
            <p:spPr bwMode="auto">
              <a:xfrm flipH="1">
                <a:off x="6051645" y="939788"/>
                <a:ext cx="1320362" cy="1320362"/>
              </a:xfrm>
              <a:prstGeom prst="rect">
                <a:avLst/>
              </a:prstGeom>
              <a:noFill/>
            </p:spPr>
          </p:pic>
          <p:pic>
            <p:nvPicPr>
              <p:cNvPr id="12" name="Picture 4" descr="MCj04316370000[1]"/>
              <p:cNvPicPr>
                <a:picLocks noChangeAspect="1" noChangeArrowheads="1"/>
              </p:cNvPicPr>
              <p:nvPr/>
            </p:nvPicPr>
            <p:blipFill>
              <a:blip r:embed="rId8"/>
              <a:srcRect/>
              <a:stretch>
                <a:fillRect/>
              </a:stretch>
            </p:blipFill>
            <p:spPr bwMode="auto">
              <a:xfrm flipH="1">
                <a:off x="6681828" y="1066793"/>
                <a:ext cx="1320362" cy="1320362"/>
              </a:xfrm>
              <a:prstGeom prst="rect">
                <a:avLst/>
              </a:prstGeom>
              <a:noFill/>
            </p:spPr>
          </p:pic>
          <p:pic>
            <p:nvPicPr>
              <p:cNvPr id="13" name="Picture 4" descr="MCj04316370000[1]"/>
              <p:cNvPicPr>
                <a:picLocks noChangeAspect="1" noChangeArrowheads="1"/>
              </p:cNvPicPr>
              <p:nvPr/>
            </p:nvPicPr>
            <p:blipFill>
              <a:blip r:embed="rId8"/>
              <a:srcRect/>
              <a:stretch>
                <a:fillRect/>
              </a:stretch>
            </p:blipFill>
            <p:spPr bwMode="auto">
              <a:xfrm flipH="1">
                <a:off x="7312011" y="1202265"/>
                <a:ext cx="1320362" cy="1320362"/>
              </a:xfrm>
              <a:prstGeom prst="rect">
                <a:avLst/>
              </a:prstGeom>
              <a:noFill/>
            </p:spPr>
          </p:pic>
        </p:grpSp>
      </p:grpSp>
      <p:sp>
        <p:nvSpPr>
          <p:cNvPr id="41" name="TextBox 40"/>
          <p:cNvSpPr txBox="1"/>
          <p:nvPr/>
        </p:nvSpPr>
        <p:spPr>
          <a:xfrm>
            <a:off x="2729497" y="5815182"/>
            <a:ext cx="1719521" cy="738664"/>
          </a:xfrm>
          <a:prstGeom prst="rect">
            <a:avLst/>
          </a:prstGeom>
          <a:solidFill>
            <a:schemeClr val="bg1"/>
          </a:solidFill>
        </p:spPr>
        <p:txBody>
          <a:bodyPr wrap="none" lIns="0" tIns="0" rIns="0" bIns="0" rtlCol="0">
            <a:spAutoFit/>
          </a:bodyPr>
          <a:lstStyle/>
          <a:p>
            <a:pPr algn="ctr"/>
            <a:r>
              <a:rPr lang="en-US" sz="2400" dirty="0" smtClean="0"/>
              <a:t>Minimal Trust </a:t>
            </a:r>
          </a:p>
          <a:p>
            <a:pPr algn="ctr"/>
            <a:r>
              <a:rPr lang="en-US" sz="2400" dirty="0" smtClean="0"/>
              <a:t>in HW &amp; SW</a:t>
            </a:r>
            <a:endParaRPr lang="en-US" sz="2400" dirty="0"/>
          </a:p>
        </p:txBody>
      </p:sp>
      <p:pic>
        <p:nvPicPr>
          <p:cNvPr id="8" name="Picture 7" descr="j0285750"/>
          <p:cNvPicPr>
            <a:picLocks noChangeAspect="1" noChangeArrowheads="1"/>
          </p:cNvPicPr>
          <p:nvPr/>
        </p:nvPicPr>
        <p:blipFill>
          <a:blip r:embed="rId9"/>
          <a:srcRect/>
          <a:stretch>
            <a:fillRect/>
          </a:stretch>
        </p:blipFill>
        <p:spPr bwMode="auto">
          <a:xfrm>
            <a:off x="2669385" y="4381853"/>
            <a:ext cx="2134843" cy="1308453"/>
          </a:xfrm>
          <a:prstGeom prst="rect">
            <a:avLst/>
          </a:prstGeom>
          <a:noFill/>
        </p:spPr>
      </p:pic>
      <p:grpSp>
        <p:nvGrpSpPr>
          <p:cNvPr id="17" name="Group 16"/>
          <p:cNvGrpSpPr/>
          <p:nvPr/>
        </p:nvGrpSpPr>
        <p:grpSpPr>
          <a:xfrm>
            <a:off x="2450500" y="1569989"/>
            <a:ext cx="2495806" cy="2928638"/>
            <a:chOff x="558798" y="1417638"/>
            <a:chExt cx="4360333" cy="5116519"/>
          </a:xfrm>
        </p:grpSpPr>
        <p:sp>
          <p:nvSpPr>
            <p:cNvPr id="18" name="Rounded Rectangle 17"/>
            <p:cNvSpPr/>
            <p:nvPr/>
          </p:nvSpPr>
          <p:spPr>
            <a:xfrm>
              <a:off x="55879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dirty="0" smtClean="0"/>
                <a:t>OS</a:t>
              </a:r>
            </a:p>
          </p:txBody>
        </p:sp>
        <p:sp>
          <p:nvSpPr>
            <p:cNvPr id="19" name="Rounded Rectangle 18"/>
            <p:cNvSpPr/>
            <p:nvPr/>
          </p:nvSpPr>
          <p:spPr>
            <a:xfrm>
              <a:off x="55879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r>
                <a:rPr lang="en-US" sz="2800" dirty="0" smtClean="0"/>
                <a:t>   Hardware</a:t>
              </a:r>
            </a:p>
          </p:txBody>
        </p:sp>
        <p:sp>
          <p:nvSpPr>
            <p:cNvPr id="20" name="Rounded Rectangle 19"/>
            <p:cNvSpPr/>
            <p:nvPr/>
          </p:nvSpPr>
          <p:spPr>
            <a:xfrm>
              <a:off x="5587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2400" dirty="0" smtClean="0"/>
                <a:t>App</a:t>
              </a:r>
            </a:p>
            <a:p>
              <a:pPr algn="ctr"/>
              <a:r>
                <a:rPr lang="en-US" sz="2400" dirty="0" smtClean="0"/>
                <a:t>1</a:t>
              </a:r>
            </a:p>
          </p:txBody>
        </p:sp>
        <p:sp>
          <p:nvSpPr>
            <p:cNvPr id="21" name="Rounded Rectangle 20"/>
            <p:cNvSpPr/>
            <p:nvPr/>
          </p:nvSpPr>
          <p:spPr>
            <a:xfrm>
              <a:off x="269239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lstStyle/>
            <a:p>
              <a:pPr algn="ctr"/>
              <a:r>
                <a:rPr lang="en-US" sz="2400" dirty="0" smtClean="0"/>
                <a:t>App</a:t>
              </a:r>
            </a:p>
            <a:p>
              <a:pPr algn="ctr"/>
              <a:r>
                <a:rPr lang="en-US" sz="2400" dirty="0" smtClean="0"/>
                <a:t>N</a:t>
              </a:r>
            </a:p>
          </p:txBody>
        </p:sp>
        <p:sp>
          <p:nvSpPr>
            <p:cNvPr id="22" name="TextBox 21"/>
            <p:cNvSpPr txBox="1"/>
            <p:nvPr/>
          </p:nvSpPr>
          <p:spPr>
            <a:xfrm>
              <a:off x="1678587" y="1480857"/>
              <a:ext cx="821267" cy="2527216"/>
            </a:xfrm>
            <a:prstGeom prst="rect">
              <a:avLst/>
            </a:prstGeom>
            <a:noFill/>
          </p:spPr>
          <p:txBody>
            <a:bodyPr wrap="square" rtlCol="0">
              <a:spAutoFit/>
            </a:bodyPr>
            <a:lstStyle/>
            <a:p>
              <a:r>
                <a:rPr lang="en-US" sz="4400" dirty="0" smtClean="0"/>
                <a:t>…</a:t>
              </a:r>
              <a:endParaRPr lang="en-US" sz="4400" dirty="0"/>
            </a:p>
          </p:txBody>
        </p:sp>
      </p:grpSp>
      <p:grpSp>
        <p:nvGrpSpPr>
          <p:cNvPr id="50" name="Group 49"/>
          <p:cNvGrpSpPr/>
          <p:nvPr/>
        </p:nvGrpSpPr>
        <p:grpSpPr>
          <a:xfrm>
            <a:off x="4561234" y="999775"/>
            <a:ext cx="2619380" cy="1384995"/>
            <a:chOff x="6566331" y="1593364"/>
            <a:chExt cx="2115426" cy="1027246"/>
          </a:xfrm>
        </p:grpSpPr>
        <p:sp>
          <p:nvSpPr>
            <p:cNvPr id="49" name="Rectangular Callout 48"/>
            <p:cNvSpPr/>
            <p:nvPr/>
          </p:nvSpPr>
          <p:spPr>
            <a:xfrm>
              <a:off x="6587067" y="1608661"/>
              <a:ext cx="2075193" cy="999072"/>
            </a:xfrm>
            <a:prstGeom prst="wedgeRectCallout">
              <a:avLst>
                <a:gd name="adj1" fmla="val -48068"/>
                <a:gd name="adj2" fmla="val 142932"/>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31" name="TextBox 30"/>
            <p:cNvSpPr txBox="1"/>
            <p:nvPr/>
          </p:nvSpPr>
          <p:spPr>
            <a:xfrm>
              <a:off x="6566331" y="1593364"/>
              <a:ext cx="2115426" cy="1027246"/>
            </a:xfrm>
            <a:prstGeom prst="rect">
              <a:avLst/>
            </a:prstGeom>
            <a:noFill/>
          </p:spPr>
          <p:txBody>
            <a:bodyPr wrap="square" rtlCol="0">
              <a:spAutoFit/>
            </a:bodyPr>
            <a:lstStyle/>
            <a:p>
              <a:pPr algn="ctr"/>
              <a:r>
                <a:rPr lang="en-US" sz="2600" b="1" u="sng" dirty="0" smtClean="0"/>
                <a:t>Secure Code  Execution</a:t>
              </a:r>
            </a:p>
            <a:p>
              <a:pPr algn="ctr"/>
              <a:r>
                <a:rPr lang="en-US" sz="1600" dirty="0" smtClean="0">
                  <a:solidFill>
                    <a:srgbClr val="4BACC6">
                      <a:lumMod val="75000"/>
                    </a:srgbClr>
                  </a:solidFill>
                </a:rPr>
                <a:t>[IEEE S&amp;P’07,’11] [EuroSys’08] [</a:t>
              </a:r>
              <a:r>
                <a:rPr lang="en-US" sz="1600" dirty="0" smtClean="0">
                  <a:solidFill>
                    <a:srgbClr val="4BACC6">
                      <a:lumMod val="75000"/>
                    </a:srgbClr>
                  </a:solidFill>
                </a:rPr>
                <a:t>ASPLOS’08</a:t>
              </a:r>
              <a:r>
                <a:rPr lang="en-US" sz="1600" dirty="0" smtClean="0">
                  <a:solidFill>
                    <a:srgbClr val="4BACC6">
                      <a:lumMod val="75000"/>
                    </a:srgbClr>
                  </a:solidFill>
                </a:rPr>
                <a:t>]</a:t>
              </a:r>
              <a:endParaRPr lang="en-US" sz="2600" b="1" u="sng" dirty="0" smtClean="0"/>
            </a:p>
          </p:txBody>
        </p:sp>
      </p:grpSp>
      <p:sp>
        <p:nvSpPr>
          <p:cNvPr id="23" name="Rounded Rectangle 22"/>
          <p:cNvSpPr/>
          <p:nvPr/>
        </p:nvSpPr>
        <p:spPr>
          <a:xfrm>
            <a:off x="4389366" y="3406426"/>
            <a:ext cx="558801" cy="1098557"/>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a:p>
            <a:pPr algn="ctr"/>
            <a:endParaRPr lang="en-US" sz="3600" dirty="0" smtClean="0"/>
          </a:p>
        </p:txBody>
      </p:sp>
      <p:grpSp>
        <p:nvGrpSpPr>
          <p:cNvPr id="61" name="Group 60"/>
          <p:cNvGrpSpPr/>
          <p:nvPr/>
        </p:nvGrpSpPr>
        <p:grpSpPr>
          <a:xfrm>
            <a:off x="2873821" y="1188173"/>
            <a:ext cx="2235204" cy="4394228"/>
            <a:chOff x="1151465" y="1405471"/>
            <a:chExt cx="2235204" cy="4394228"/>
          </a:xfrm>
        </p:grpSpPr>
        <p:sp>
          <p:nvSpPr>
            <p:cNvPr id="59" name="Rounded Rectangle 58"/>
            <p:cNvSpPr/>
            <p:nvPr/>
          </p:nvSpPr>
          <p:spPr>
            <a:xfrm>
              <a:off x="1151465" y="1405471"/>
              <a:ext cx="2235204" cy="4394228"/>
            </a:xfrm>
            <a:prstGeom prst="roundRect">
              <a:avLst/>
            </a:prstGeom>
            <a:solidFill>
              <a:schemeClr val="accent1">
                <a:lumMod val="60000"/>
                <a:lumOff val="40000"/>
              </a:schemeClr>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a:p>
              <a:pPr algn="ctr"/>
              <a:endParaRPr lang="en-US" sz="3600" dirty="0" smtClean="0"/>
            </a:p>
          </p:txBody>
        </p:sp>
        <p:pic>
          <p:nvPicPr>
            <p:cNvPr id="52" name="Picture 51" descr="prescription-pad.png"/>
            <p:cNvPicPr>
              <a:picLocks noChangeAspect="1"/>
            </p:cNvPicPr>
            <p:nvPr/>
          </p:nvPicPr>
          <p:blipFill>
            <a:blip r:embed="rId10"/>
            <a:stretch>
              <a:fillRect/>
            </a:stretch>
          </p:blipFill>
          <p:spPr>
            <a:xfrm>
              <a:off x="1652836" y="3142573"/>
              <a:ext cx="1232463" cy="1232463"/>
            </a:xfrm>
            <a:prstGeom prst="rect">
              <a:avLst/>
            </a:prstGeom>
          </p:spPr>
        </p:pic>
        <p:pic>
          <p:nvPicPr>
            <p:cNvPr id="53" name="Picture 52"/>
            <p:cNvPicPr>
              <a:picLocks noChangeAspect="1"/>
            </p:cNvPicPr>
            <p:nvPr/>
          </p:nvPicPr>
          <p:blipFill>
            <a:blip r:embed="rId11"/>
            <a:stretch>
              <a:fillRect/>
            </a:stretch>
          </p:blipFill>
          <p:spPr>
            <a:xfrm rot="13638237">
              <a:off x="1699769" y="4465376"/>
              <a:ext cx="1138596" cy="1120002"/>
            </a:xfrm>
            <a:prstGeom prst="rect">
              <a:avLst/>
            </a:prstGeom>
          </p:spPr>
        </p:pic>
        <p:pic>
          <p:nvPicPr>
            <p:cNvPr id="60" name="Picture 59"/>
            <p:cNvPicPr>
              <a:picLocks noChangeAspect="1"/>
            </p:cNvPicPr>
            <p:nvPr/>
          </p:nvPicPr>
          <p:blipFill>
            <a:blip r:embed="rId12"/>
            <a:stretch>
              <a:fillRect/>
            </a:stretch>
          </p:blipFill>
          <p:spPr>
            <a:xfrm>
              <a:off x="1509184" y="1532466"/>
              <a:ext cx="1519767" cy="1519767"/>
            </a:xfrm>
            <a:prstGeom prst="rect">
              <a:avLst/>
            </a:prstGeom>
          </p:spPr>
        </p:pic>
      </p:grpSp>
      <p:sp>
        <p:nvSpPr>
          <p:cNvPr id="57" name="Rounded Rectangle 56"/>
          <p:cNvSpPr/>
          <p:nvPr/>
        </p:nvSpPr>
        <p:spPr>
          <a:xfrm>
            <a:off x="3551152" y="87484"/>
            <a:ext cx="2235204" cy="4394228"/>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a:p>
            <a:pPr algn="ctr"/>
            <a:endParaRPr lang="en-US" sz="3600" dirty="0" smtClean="0"/>
          </a:p>
        </p:txBody>
      </p:sp>
      <p:cxnSp>
        <p:nvCxnSpPr>
          <p:cNvPr id="34" name="Straight Arrow Connector 33"/>
          <p:cNvCxnSpPr/>
          <p:nvPr/>
        </p:nvCxnSpPr>
        <p:spPr>
          <a:xfrm>
            <a:off x="4622797" y="5460807"/>
            <a:ext cx="2446870" cy="1588"/>
          </a:xfrm>
          <a:prstGeom prst="straightConnector1">
            <a:avLst/>
          </a:prstGeom>
          <a:ln w="76200" cap="flat" cmpd="sng" algn="ctr">
            <a:solidFill>
              <a:schemeClr val="accent1"/>
            </a:solidFill>
            <a:prstDash val="solid"/>
            <a:round/>
            <a:headEnd type="triangle" w="med" len="med"/>
            <a:tailEnd type="triangle" w="med" len="med"/>
          </a:ln>
          <a:effectLst>
            <a:outerShdw blurRad="40000" dist="199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6" presetClass="emph" presetSubtype="0" accel="50000" decel="50000" fill="hold" grpId="1" nodeType="withEffect">
                                  <p:stCondLst>
                                    <p:cond delay="0"/>
                                  </p:stCondLst>
                                  <p:childTnLst>
                                    <p:animScale>
                                      <p:cBhvr>
                                        <p:cTn id="8" dur="500" fill="hold"/>
                                        <p:tgtEl>
                                          <p:spTgt spid="57"/>
                                        </p:tgtEl>
                                      </p:cBhvr>
                                      <p:by x="25000" y="25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slide(fromBottom)">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22" presetClass="entr" presetSubtype="4"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7" nodeType="click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par>
                                <p:cTn id="46" presetID="0" presetClass="path" presetSubtype="0" accel="50000" decel="50000" fill="hold" grpId="3" nodeType="withEffect">
                                  <p:stCondLst>
                                    <p:cond delay="0"/>
                                  </p:stCondLst>
                                  <p:childTnLst>
                                    <p:animMotion origin="layout" path="M -4.72222E-6 3.33333E-6 L -0.07413 0.1618 " pathEditMode="relative" rAng="0" ptsTypes="AA">
                                      <p:cBhvr>
                                        <p:cTn id="47" dur="500" fill="hold"/>
                                        <p:tgtEl>
                                          <p:spTgt spid="57"/>
                                        </p:tgtEl>
                                        <p:attrNameLst>
                                          <p:attrName>ppt_x</p:attrName>
                                          <p:attrName>ppt_y</p:attrName>
                                        </p:attrNameLst>
                                      </p:cBhvr>
                                      <p:rCtr x="-3700" y="8100"/>
                                    </p:animMotion>
                                  </p:childTnLst>
                                </p:cTn>
                              </p:par>
                              <p:par>
                                <p:cTn id="48" presetID="6" presetClass="emph" presetSubtype="0" accel="50000" decel="50000" fill="hold" grpId="2" nodeType="withEffect">
                                  <p:stCondLst>
                                    <p:cond delay="0"/>
                                  </p:stCondLst>
                                  <p:childTnLst>
                                    <p:animScale>
                                      <p:cBhvr>
                                        <p:cTn id="49" dur="500" fill="hold"/>
                                        <p:tgtEl>
                                          <p:spTgt spid="57"/>
                                        </p:tgtEl>
                                      </p:cBhvr>
                                      <p:by x="400000" y="400000"/>
                                    </p:animScale>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par>
                          <p:cTn id="53" fill="hold">
                            <p:stCondLst>
                              <p:cond delay="500"/>
                            </p:stCondLst>
                            <p:childTnLst>
                              <p:par>
                                <p:cTn id="54" presetID="9" presetClass="exit" presetSubtype="0" fill="hold" grpId="4" nodeType="afterEffect">
                                  <p:stCondLst>
                                    <p:cond delay="0"/>
                                  </p:stCondLst>
                                  <p:childTnLst>
                                    <p:animEffect transition="out" filter="dissolve">
                                      <p:cBhvr>
                                        <p:cTn id="55" dur="500"/>
                                        <p:tgtEl>
                                          <p:spTgt spid="57"/>
                                        </p:tgtEl>
                                      </p:cBhvr>
                                    </p:animEffect>
                                    <p:set>
                                      <p:cBhvr>
                                        <p:cTn id="56" dur="1" fill="hold">
                                          <p:stCondLst>
                                            <p:cond delay="499"/>
                                          </p:stCondLst>
                                        </p:cTn>
                                        <p:tgtEl>
                                          <p:spTgt spid="5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5"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dissolve">
                                      <p:cBhvr>
                                        <p:cTn id="61" dur="500"/>
                                        <p:tgtEl>
                                          <p:spTgt spid="57"/>
                                        </p:tgtEl>
                                      </p:cBhvr>
                                    </p:animEffect>
                                  </p:childTnLst>
                                </p:cTn>
                              </p:par>
                            </p:childTnLst>
                          </p:cTn>
                        </p:par>
                        <p:par>
                          <p:cTn id="62" fill="hold">
                            <p:stCondLst>
                              <p:cond delay="500"/>
                            </p:stCondLst>
                            <p:childTnLst>
                              <p:par>
                                <p:cTn id="63" presetID="1" presetClass="exit" presetSubtype="0" fill="hold" nodeType="after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par>
                          <p:cTn id="65" fill="hold">
                            <p:stCondLst>
                              <p:cond delay="500"/>
                            </p:stCondLst>
                            <p:childTnLst>
                              <p:par>
                                <p:cTn id="66" presetID="6" presetClass="emph" presetSubtype="0" accel="50000" decel="50000" fill="hold" grpId="6" nodeType="afterEffect">
                                  <p:stCondLst>
                                    <p:cond delay="0"/>
                                  </p:stCondLst>
                                  <p:childTnLst>
                                    <p:animScale>
                                      <p:cBhvr>
                                        <p:cTn id="67" dur="500" fill="hold"/>
                                        <p:tgtEl>
                                          <p:spTgt spid="57"/>
                                        </p:tgtEl>
                                      </p:cBhvr>
                                      <p:by x="25000" y="25000"/>
                                    </p:animScale>
                                  </p:childTnLst>
                                </p:cTn>
                              </p:par>
                              <p:par>
                                <p:cTn id="68" presetID="0" presetClass="path" presetSubtype="0" accel="50000" decel="50000" fill="hold" grpId="8" nodeType="withEffect">
                                  <p:stCondLst>
                                    <p:cond delay="0"/>
                                  </p:stCondLst>
                                  <p:childTnLst>
                                    <p:animMotion origin="layout" path="M -0.07413 0.1618 L -4.72222E-6 3.33333E-6 " pathEditMode="relative" rAng="0" ptsTypes="AA">
                                      <p:cBhvr>
                                        <p:cTn id="69" dur="500" fill="hold"/>
                                        <p:tgtEl>
                                          <p:spTgt spid="57"/>
                                        </p:tgtEl>
                                        <p:attrNameLst>
                                          <p:attrName>ppt_x</p:attrName>
                                          <p:attrName>ppt_y</p:attrName>
                                        </p:attrNameLst>
                                      </p:cBhvr>
                                      <p:rCtr x="3700" y="-8100"/>
                                    </p:animMotion>
                                  </p:childTnLst>
                                </p:cTn>
                              </p:par>
                            </p:childTnLst>
                          </p:cTn>
                        </p:par>
                        <p:par>
                          <p:cTn id="70" fill="hold">
                            <p:stCondLst>
                              <p:cond delay="1000"/>
                            </p:stCondLst>
                            <p:childTnLst>
                              <p:par>
                                <p:cTn id="71" presetID="1" presetClass="exit" presetSubtype="0" fill="hold" grpId="9" nodeType="afterEffect">
                                  <p:stCondLst>
                                    <p:cond delay="0"/>
                                  </p:stCondLst>
                                  <p:childTnLst>
                                    <p:set>
                                      <p:cBhvr>
                                        <p:cTn id="72" dur="1" fill="hold">
                                          <p:stCondLst>
                                            <p:cond delay="0"/>
                                          </p:stCondLst>
                                        </p:cTn>
                                        <p:tgtEl>
                                          <p:spTgt spid="5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barn(outVertical)">
                                      <p:cBhvr>
                                        <p:cTn id="87" dur="500"/>
                                        <p:tgtEl>
                                          <p:spTgt spid="64"/>
                                        </p:tgtEl>
                                      </p:cBhvr>
                                    </p:animEffect>
                                  </p:childTnLst>
                                </p:cTn>
                              </p:par>
                            </p:childTnLst>
                          </p:cTn>
                        </p:par>
                        <p:par>
                          <p:cTn id="88" fill="hold">
                            <p:stCondLst>
                              <p:cond delay="500"/>
                            </p:stCondLst>
                            <p:childTnLst>
                              <p:par>
                                <p:cTn id="89" presetID="22" presetClass="entr" presetSubtype="4" fill="hold"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wipe(down)">
                                      <p:cBhvr>
                                        <p:cTn id="91" dur="500"/>
                                        <p:tgtEl>
                                          <p:spTgt spid="6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barn(outVertical)">
                                      <p:cBhvr>
                                        <p:cTn id="104" dur="500"/>
                                        <p:tgtEl>
                                          <p:spTgt spid="34"/>
                                        </p:tgtEl>
                                      </p:cBhvr>
                                    </p:animEffect>
                                  </p:childTnLst>
                                </p:cTn>
                              </p:par>
                            </p:childTnLst>
                          </p:cTn>
                        </p:par>
                        <p:par>
                          <p:cTn id="105" fill="hold">
                            <p:stCondLst>
                              <p:cond delay="500"/>
                            </p:stCondLst>
                            <p:childTnLst>
                              <p:par>
                                <p:cTn id="106" presetID="22" presetClass="entr" presetSubtype="4" fill="hold" nodeType="after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wipe(down)">
                                      <p:cBhvr>
                                        <p:cTn id="108" dur="500"/>
                                        <p:tgtEl>
                                          <p:spTgt spid="56"/>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3" grpId="0" animBg="1"/>
      <p:bldP spid="42" grpId="0" animBg="1"/>
      <p:bldP spid="47" grpId="0" animBg="1"/>
      <p:bldP spid="41" grpId="0" animBg="1"/>
      <p:bldP spid="23" grpId="0" animBg="1"/>
      <p:bldP spid="57" grpId="0" animBg="1"/>
      <p:bldP spid="57" grpId="1" animBg="1"/>
      <p:bldP spid="57" grpId="2" animBg="1"/>
      <p:bldP spid="57" grpId="3" animBg="1"/>
      <p:bldP spid="57" grpId="4" animBg="1"/>
      <p:bldP spid="57" grpId="5" animBg="1"/>
      <p:bldP spid="57" grpId="6" animBg="1"/>
      <p:bldP spid="57" grpId="7" animBg="1"/>
      <p:bldP spid="57" grpId="8" animBg="1"/>
      <p:bldP spid="57" grpId="9"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2:  Monotonic-counter frequently writes trusted NV storage.</a:t>
            </a:r>
            <a:endParaRPr lang="en-US" dirty="0"/>
          </a:p>
        </p:txBody>
      </p:sp>
      <p:sp>
        <p:nvSpPr>
          <p:cNvPr id="9" name="TextBox 8"/>
          <p:cNvSpPr txBox="1"/>
          <p:nvPr/>
        </p:nvSpPr>
        <p:spPr>
          <a:xfrm>
            <a:off x="2605725" y="2821201"/>
            <a:ext cx="3932551" cy="461665"/>
          </a:xfrm>
          <a:prstGeom prst="rect">
            <a:avLst/>
          </a:prstGeom>
          <a:solidFill>
            <a:schemeClr val="accent2"/>
          </a:solidFill>
        </p:spPr>
        <p:txBody>
          <a:bodyPr wrap="none" rtlCol="0">
            <a:spAutoFit/>
          </a:bodyPr>
          <a:lstStyle/>
          <a:p>
            <a:r>
              <a:rPr lang="en-US" sz="2400" dirty="0" smtClean="0">
                <a:solidFill>
                  <a:schemeClr val="bg1"/>
                </a:solidFill>
              </a:rPr>
              <a:t>an extra 30-80 </a:t>
            </a:r>
            <a:r>
              <a:rPr lang="en-US" sz="2400" dirty="0" err="1" smtClean="0">
                <a:solidFill>
                  <a:schemeClr val="bg1"/>
                </a:solidFill>
              </a:rPr>
              <a:t>ms</a:t>
            </a:r>
            <a:r>
              <a:rPr lang="en-US" sz="2400" dirty="0" smtClean="0">
                <a:solidFill>
                  <a:schemeClr val="bg1"/>
                </a:solidFill>
              </a:rPr>
              <a:t> per request</a:t>
            </a:r>
            <a:endParaRPr lang="en-US" sz="2400" dirty="0">
              <a:solidFill>
                <a:schemeClr val="bg1"/>
              </a:solidFill>
            </a:endParaRPr>
          </a:p>
        </p:txBody>
      </p:sp>
      <p:sp>
        <p:nvSpPr>
          <p:cNvPr id="10" name="TextBox 9"/>
          <p:cNvSpPr txBox="1"/>
          <p:nvPr/>
        </p:nvSpPr>
        <p:spPr>
          <a:xfrm>
            <a:off x="838200" y="3581400"/>
            <a:ext cx="3256789" cy="461665"/>
          </a:xfrm>
          <a:prstGeom prst="rect">
            <a:avLst/>
          </a:prstGeom>
          <a:solidFill>
            <a:schemeClr val="accent2"/>
          </a:solidFill>
        </p:spPr>
        <p:txBody>
          <a:bodyPr wrap="none" rtlCol="0">
            <a:spAutoFit/>
          </a:bodyPr>
          <a:lstStyle/>
          <a:p>
            <a:r>
              <a:rPr lang="en-US" sz="2400" smtClean="0">
                <a:solidFill>
                  <a:schemeClr val="bg1"/>
                </a:solidFill>
              </a:rPr>
              <a:t>100,000 write-cycle limit</a:t>
            </a:r>
            <a:endParaRPr lang="en-US" sz="2400">
              <a:solidFill>
                <a:schemeClr val="bg1"/>
              </a:solidFill>
            </a:endParaRPr>
          </a:p>
        </p:txBody>
      </p:sp>
      <p:sp>
        <p:nvSpPr>
          <p:cNvPr id="11" name="TextBox 10"/>
          <p:cNvSpPr txBox="1"/>
          <p:nvPr/>
        </p:nvSpPr>
        <p:spPr>
          <a:xfrm>
            <a:off x="4966263" y="4154538"/>
            <a:ext cx="3737754" cy="461665"/>
          </a:xfrm>
          <a:prstGeom prst="rect">
            <a:avLst/>
          </a:prstGeom>
          <a:solidFill>
            <a:schemeClr val="accent2"/>
          </a:solidFill>
        </p:spPr>
        <p:txBody>
          <a:bodyPr wrap="none" rtlCol="0">
            <a:spAutoFit/>
          </a:bodyPr>
          <a:lstStyle/>
          <a:p>
            <a:r>
              <a:rPr lang="en-US" sz="2400" dirty="0" smtClean="0">
                <a:solidFill>
                  <a:schemeClr val="bg1"/>
                </a:solidFill>
              </a:rPr>
              <a:t>only 100,000 requests, ever!</a:t>
            </a:r>
            <a:endParaRPr lang="en-US" sz="2400" dirty="0">
              <a:solidFill>
                <a:schemeClr val="bg1"/>
              </a:solidFill>
            </a:endParaRPr>
          </a:p>
        </p:txBody>
      </p:sp>
      <p:sp>
        <p:nvSpPr>
          <p:cNvPr id="12" name="Notched Right Arrow 11"/>
          <p:cNvSpPr/>
          <p:nvPr/>
        </p:nvSpPr>
        <p:spPr>
          <a:xfrm rot="1181851">
            <a:off x="4132634" y="3982227"/>
            <a:ext cx="781334" cy="34378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3301" y="1679733"/>
            <a:ext cx="1186669" cy="89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tpm.gif"/>
          <p:cNvPicPr>
            <a:picLocks noChangeAspect="1"/>
          </p:cNvPicPr>
          <p:nvPr/>
        </p:nvPicPr>
        <p:blipFill>
          <a:blip r:embed="rId3"/>
          <a:stretch>
            <a:fillRect/>
          </a:stretch>
        </p:blipFill>
        <p:spPr>
          <a:xfrm>
            <a:off x="3276600" y="1447800"/>
            <a:ext cx="1447800" cy="1003090"/>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399" y="2569735"/>
            <a:ext cx="9239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324675" y="4683473"/>
            <a:ext cx="3020930" cy="830997"/>
          </a:xfrm>
          <a:prstGeom prst="rect">
            <a:avLst/>
          </a:prstGeom>
          <a:solidFill>
            <a:schemeClr val="accent2"/>
          </a:solidFill>
        </p:spPr>
        <p:txBody>
          <a:bodyPr wrap="square" rtlCol="0">
            <a:spAutoFit/>
          </a:bodyPr>
          <a:lstStyle/>
          <a:p>
            <a:pPr algn="ctr"/>
            <a:r>
              <a:rPr lang="en-US" sz="2400" dirty="0" smtClean="0">
                <a:solidFill>
                  <a:schemeClr val="bg1"/>
                </a:solidFill>
              </a:rPr>
              <a:t>lasts </a:t>
            </a:r>
            <a:r>
              <a:rPr lang="en-US" sz="2400" b="1" dirty="0" smtClean="0">
                <a:solidFill>
                  <a:srgbClr val="FFFF00"/>
                </a:solidFill>
              </a:rPr>
              <a:t>only 28 hours</a:t>
            </a:r>
            <a:r>
              <a:rPr lang="en-US" sz="2400" dirty="0" smtClean="0">
                <a:solidFill>
                  <a:schemeClr val="bg1"/>
                </a:solidFill>
              </a:rPr>
              <a:t> at</a:t>
            </a:r>
          </a:p>
          <a:p>
            <a:pPr algn="ctr"/>
            <a:r>
              <a:rPr lang="en-US" sz="2400" dirty="0" smtClean="0">
                <a:solidFill>
                  <a:schemeClr val="bg1"/>
                </a:solidFill>
              </a:rPr>
              <a:t>one request per sec</a:t>
            </a:r>
            <a:endParaRPr lang="en-US" sz="2400" dirty="0">
              <a:solidFill>
                <a:schemeClr val="bg1"/>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14151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Two-phase commit also doesn’t work.</a:t>
            </a:r>
            <a:endParaRPr lang="en-US" dirty="0"/>
          </a:p>
        </p:txBody>
      </p:sp>
      <p:sp>
        <p:nvSpPr>
          <p:cNvPr id="3" name="Content Placeholder 2"/>
          <p:cNvSpPr>
            <a:spLocks noGrp="1"/>
          </p:cNvSpPr>
          <p:nvPr>
            <p:ph idx="1"/>
          </p:nvPr>
        </p:nvSpPr>
        <p:spPr>
          <a:xfrm>
            <a:off x="457200" y="1600200"/>
            <a:ext cx="8229600" cy="3810000"/>
          </a:xfrm>
        </p:spPr>
        <p:txBody>
          <a:bodyPr>
            <a:normAutofit/>
          </a:bodyPr>
          <a:lstStyle/>
          <a:p>
            <a:r>
              <a:rPr lang="en-US" dirty="0" smtClean="0"/>
              <a:t>Performance problems</a:t>
            </a:r>
          </a:p>
          <a:p>
            <a:pPr lvl="1"/>
            <a:r>
              <a:rPr lang="en-US" dirty="0" smtClean="0"/>
              <a:t>Every request requires </a:t>
            </a:r>
            <a:r>
              <a:rPr lang="en-US" dirty="0"/>
              <a:t>t</a:t>
            </a:r>
            <a:r>
              <a:rPr lang="en-US" dirty="0" smtClean="0"/>
              <a:t>wo invocations of isolation architecture, trusted randomness, an NV write</a:t>
            </a:r>
          </a:p>
          <a:p>
            <a:r>
              <a:rPr lang="en-US" b="1" dirty="0" smtClean="0">
                <a:solidFill>
                  <a:srgbClr val="C00000"/>
                </a:solidFill>
              </a:rPr>
              <a:t>Fundamental security problem</a:t>
            </a:r>
          </a:p>
          <a:p>
            <a:pPr lvl="1"/>
            <a:r>
              <a:rPr lang="en-US" dirty="0" smtClean="0"/>
              <a:t>Adversary can observe side channels of request without performing it</a:t>
            </a:r>
          </a:p>
        </p:txBody>
      </p:sp>
      <p:sp>
        <p:nvSpPr>
          <p:cNvPr id="4" name="Rounded Rectangle 3"/>
          <p:cNvSpPr/>
          <p:nvPr/>
        </p:nvSpPr>
        <p:spPr>
          <a:xfrm>
            <a:off x="1143000" y="4876800"/>
            <a:ext cx="6770396" cy="58826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For details, see paper.</a:t>
            </a:r>
            <a:endParaRPr lang="en-US" sz="2400" b="1" dirty="0">
              <a:solidFill>
                <a:schemeClr val="tx1"/>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2794727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52</a:t>
            </a:fld>
            <a:endParaRPr lang="en-US" dirty="0"/>
          </a:p>
        </p:txBody>
      </p:sp>
      <p:sp>
        <p:nvSpPr>
          <p:cNvPr id="5" name="Rectangle 2"/>
          <p:cNvSpPr txBox="1">
            <a:spLocks noChangeArrowheads="1"/>
          </p:cNvSpPr>
          <p:nvPr/>
        </p:nvSpPr>
        <p:spPr>
          <a:xfrm>
            <a:off x="381006" y="223836"/>
            <a:ext cx="8229600" cy="105833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Talk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381006" y="1248298"/>
            <a:ext cx="8286715" cy="5359536"/>
          </a:xfrm>
          <a:prstGeom prst="rect">
            <a:avLst/>
          </a:prstGeom>
        </p:spPr>
        <p:txBody>
          <a:bodyPr vert="horz" lIns="91440" tIns="45720" rIns="91440" bIns="45720" rtlCol="0">
            <a:noAutofit/>
          </a:bodyPr>
          <a:lstStyle/>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Introduction</a:t>
            </a:r>
          </a:p>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Securely </a:t>
            </a:r>
            <a:r>
              <a:rPr lang="en-US" sz="2800" dirty="0" smtClean="0">
                <a:solidFill>
                  <a:schemeClr val="bg1">
                    <a:lumMod val="50000"/>
                  </a:schemeClr>
                </a:solidFill>
              </a:rPr>
              <a:t>Executing Code On Demand</a:t>
            </a:r>
            <a:endParaRPr kumimoji="0" lang="en-US" sz="2800" b="0" i="0" u="none" strike="noStrike" kern="1200" cap="none" spc="0" normalizeH="0" baseline="0" noProof="0" dirty="0" smtClean="0">
              <a:ln>
                <a:noFill/>
              </a:ln>
              <a:solidFill>
                <a:schemeClr val="bg1">
                  <a:lumMod val="50000"/>
                </a:schemeClr>
              </a:solidFill>
              <a:effectLst/>
              <a:uLnTx/>
              <a:uFillTx/>
            </a:endParaRPr>
          </a:p>
          <a:p>
            <a:pPr marL="514350" marR="0" lvl="0" indent="-514350" algn="l" defTabSz="457200" rtl="0" eaLnBrk="1" fontAlgn="auto" latinLnBrk="0" hangingPunct="1">
              <a:lnSpc>
                <a:spcPct val="100000"/>
              </a:lnSpc>
              <a:spcBef>
                <a:spcPct val="20000"/>
              </a:spcBef>
              <a:buClrTx/>
              <a:buSzTx/>
              <a:buFont typeface="+mj-lt"/>
              <a:buAutoNum type="arabicPeriod"/>
              <a:tabLst/>
              <a:defRPr/>
            </a:pPr>
            <a:r>
              <a:rPr kumimoji="0" lang="en-US" sz="2800" b="0" i="0" u="none" strike="noStrike" kern="1200" cap="none" spc="0" normalizeH="0" baseline="0" noProof="0" dirty="0" smtClean="0">
                <a:ln>
                  <a:noFill/>
                </a:ln>
                <a:solidFill>
                  <a:schemeClr val="accent2">
                    <a:lumMod val="75000"/>
                  </a:schemeClr>
                </a:solidFill>
                <a:effectLst/>
                <a:uLnTx/>
                <a:uFillTx/>
                <a:latin typeface="+mn-lt"/>
                <a:ea typeface="+mn-ea"/>
                <a:cs typeface="+mn-cs"/>
              </a:rPr>
              <a:t>Practical State Continuity for Protected Modules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Defining protected modules</a:t>
            </a:r>
          </a:p>
          <a:p>
            <a:pPr marL="971550" lvl="1" indent="-514350">
              <a:spcBef>
                <a:spcPct val="20000"/>
              </a:spcBef>
              <a:buFont typeface="Arial" pitchFamily="34" charset="0"/>
              <a:buChar char="•"/>
              <a:defRPr/>
            </a:pPr>
            <a:r>
              <a:rPr lang="en-US" sz="2800" dirty="0" smtClean="0">
                <a:solidFill>
                  <a:schemeClr val="bg1">
                    <a:lumMod val="50000"/>
                  </a:schemeClr>
                </a:solidFill>
              </a:rPr>
              <a:t>Problems with naïve solutions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accent2">
                    <a:lumMod val="75000"/>
                  </a:schemeClr>
                </a:solidFill>
                <a:effectLst/>
                <a:uLnTx/>
                <a:uFillTx/>
                <a:latin typeface="+mn-lt"/>
                <a:ea typeface="+mn-ea"/>
                <a:cs typeface="+mn-cs"/>
              </a:rPr>
              <a:t>Design of Memoir</a:t>
            </a:r>
          </a:p>
          <a:p>
            <a:pPr marL="971550" lvl="1" indent="-514350">
              <a:spcBef>
                <a:spcPct val="20000"/>
              </a:spcBef>
              <a:spcAft>
                <a:spcPts val="1200"/>
              </a:spcAft>
              <a:buFont typeface="Arial" pitchFamily="34" charset="0"/>
              <a:buChar char="•"/>
              <a:defRPr/>
            </a:pPr>
            <a:r>
              <a:rPr lang="en-US" sz="2800" dirty="0" smtClean="0"/>
              <a:t>Implementation and evaluation</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lang="en-US" sz="2800" dirty="0" smtClean="0"/>
              <a:t>Conclusions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003283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crash resilience, Memoir requires request execution be deterministic.</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9033141"/>
              </p:ext>
            </p:extLst>
          </p:nvPr>
        </p:nvGraphicFramePr>
        <p:xfrm>
          <a:off x="457200" y="1813560"/>
          <a:ext cx="8229600" cy="2926080"/>
        </p:xfrm>
        <a:graphic>
          <a:graphicData uri="http://schemas.openxmlformats.org/drawingml/2006/table">
            <a:tbl>
              <a:tblPr firstRow="1" bandRow="1">
                <a:tableStyleId>{5C22544A-7EE6-4342-B048-85BDC9FD1C3A}</a:tableStyleId>
              </a:tblPr>
              <a:tblGrid>
                <a:gridCol w="3733800"/>
                <a:gridCol w="4495800"/>
              </a:tblGrid>
              <a:tr h="370840">
                <a:tc>
                  <a:txBody>
                    <a:bodyPr/>
                    <a:lstStyle/>
                    <a:p>
                      <a:r>
                        <a:rPr lang="en-US" sz="2400" dirty="0" smtClean="0"/>
                        <a:t>Source of non-determinism</a:t>
                      </a:r>
                      <a:endParaRPr lang="en-US" sz="2400" dirty="0"/>
                    </a:p>
                  </a:txBody>
                  <a:tcPr/>
                </a:tc>
                <a:tc>
                  <a:txBody>
                    <a:bodyPr/>
                    <a:lstStyle/>
                    <a:p>
                      <a:r>
                        <a:rPr lang="en-US" sz="2400" dirty="0" smtClean="0"/>
                        <a:t>How to avoid it</a:t>
                      </a:r>
                    </a:p>
                  </a:txBody>
                  <a:tcPr/>
                </a:tc>
              </a:tr>
              <a:tr h="370840">
                <a:tc>
                  <a:txBody>
                    <a:bodyPr/>
                    <a:lstStyle/>
                    <a:p>
                      <a:r>
                        <a:rPr lang="en-US" sz="2400" dirty="0" smtClean="0"/>
                        <a:t>Random numbers</a:t>
                      </a:r>
                      <a:endParaRPr lang="en-US" sz="2400" dirty="0"/>
                    </a:p>
                  </a:txBody>
                  <a:tcPr/>
                </a:tc>
                <a:tc>
                  <a:txBody>
                    <a:bodyPr/>
                    <a:lstStyle/>
                    <a:p>
                      <a:r>
                        <a:rPr lang="en-US" sz="2400" dirty="0" smtClean="0"/>
                        <a:t>Seed secure PRNG with random</a:t>
                      </a:r>
                      <a:r>
                        <a:rPr lang="en-US" sz="2400" baseline="0" dirty="0" smtClean="0"/>
                        <a:t> data</a:t>
                      </a:r>
                      <a:r>
                        <a:rPr lang="en-US" sz="2400" dirty="0" smtClean="0"/>
                        <a:t> during </a:t>
                      </a:r>
                      <a:r>
                        <a:rPr lang="en-US" sz="2400" baseline="0" dirty="0" smtClean="0"/>
                        <a:t>initialization</a:t>
                      </a:r>
                      <a:endParaRPr lang="en-US" sz="2400" dirty="0"/>
                    </a:p>
                  </a:txBody>
                  <a:tcPr/>
                </a:tc>
              </a:tr>
              <a:tr h="370840">
                <a:tc>
                  <a:txBody>
                    <a:bodyPr/>
                    <a:lstStyle/>
                    <a:p>
                      <a:r>
                        <a:rPr lang="en-US" sz="2400" dirty="0" smtClean="0"/>
                        <a:t>Multi-thread scheduling</a:t>
                      </a:r>
                      <a:endParaRPr lang="en-US" sz="2400" dirty="0"/>
                    </a:p>
                  </a:txBody>
                  <a:tcPr/>
                </a:tc>
                <a:tc>
                  <a:txBody>
                    <a:bodyPr/>
                    <a:lstStyle/>
                    <a:p>
                      <a:r>
                        <a:rPr lang="en-US" sz="2400" dirty="0" smtClean="0"/>
                        <a:t>Apply others’</a:t>
                      </a:r>
                      <a:r>
                        <a:rPr lang="en-US" sz="2400" baseline="0" dirty="0" smtClean="0"/>
                        <a:t> research to make deterministic</a:t>
                      </a:r>
                      <a:r>
                        <a:rPr lang="en-US" sz="2400" dirty="0" smtClean="0"/>
                        <a:t> (future work)</a:t>
                      </a:r>
                      <a:endParaRPr lang="en-US" sz="2400" dirty="0"/>
                    </a:p>
                  </a:txBody>
                  <a:tcPr/>
                </a:tc>
              </a:tr>
              <a:tr h="370840">
                <a:tc>
                  <a:txBody>
                    <a:bodyPr/>
                    <a:lstStyle/>
                    <a:p>
                      <a:r>
                        <a:rPr lang="en-US" sz="2400" dirty="0" smtClean="0"/>
                        <a:t>Time</a:t>
                      </a:r>
                      <a:endParaRPr lang="en-US" sz="2400" dirty="0"/>
                    </a:p>
                  </a:txBody>
                  <a:tcPr/>
                </a:tc>
                <a:tc>
                  <a:txBody>
                    <a:bodyPr/>
                    <a:lstStyle/>
                    <a:p>
                      <a:r>
                        <a:rPr lang="en-US" sz="2400" dirty="0" smtClean="0"/>
                        <a:t>Exchange messages </a:t>
                      </a:r>
                      <a:r>
                        <a:rPr lang="en-US" sz="2400" baseline="0" dirty="0" smtClean="0"/>
                        <a:t>with a trusted time source</a:t>
                      </a:r>
                      <a:endParaRPr lang="en-US" sz="2400" dirty="0"/>
                    </a:p>
                  </a:txBody>
                  <a:tcPr/>
                </a:tc>
              </a:tr>
            </a:tbl>
          </a:graphicData>
        </a:graphic>
      </p:graphicFrame>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40434122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71679" y="1497983"/>
            <a:ext cx="8038921" cy="5898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Memoir achieves crash resilience by storing a secure history summary.</a:t>
            </a:r>
            <a:endParaRPr lang="en-US" dirty="0"/>
          </a:p>
        </p:txBody>
      </p:sp>
      <p:grpSp>
        <p:nvGrpSpPr>
          <p:cNvPr id="4" name="Group 3"/>
          <p:cNvGrpSpPr/>
          <p:nvPr/>
        </p:nvGrpSpPr>
        <p:grpSpPr>
          <a:xfrm>
            <a:off x="2743200" y="32004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Deterministic code</a:t>
            </a:r>
            <a:endParaRPr lang="en-US" sz="2400">
              <a:solidFill>
                <a:schemeClr val="tx1"/>
              </a:solidFill>
            </a:endParaRPr>
          </a:p>
        </p:txBody>
      </p:sp>
      <p:pic>
        <p:nvPicPr>
          <p:cNvPr id="10"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11" name="Rounded Rectangle 10"/>
          <p:cNvSpPr/>
          <p:nvPr/>
        </p:nvSpPr>
        <p:spPr>
          <a:xfrm>
            <a:off x="4800600"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5</a:t>
            </a:r>
            <a:endParaRPr lang="en-US" sz="1600">
              <a:solidFill>
                <a:schemeClr val="tx1"/>
              </a:solidFill>
            </a:endParaRPr>
          </a:p>
        </p:txBody>
      </p:sp>
      <p:sp>
        <p:nvSpPr>
          <p:cNvPr id="12" name="Rounded Rectangle 11"/>
          <p:cNvSpPr/>
          <p:nvPr/>
        </p:nvSpPr>
        <p:spPr>
          <a:xfrm>
            <a:off x="4800600"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h</a:t>
            </a:r>
            <a:endParaRPr lang="en-US" sz="1600">
              <a:solidFill>
                <a:schemeClr val="tx1"/>
              </a:solidFill>
            </a:endParaRPr>
          </a:p>
        </p:txBody>
      </p:sp>
      <p:grpSp>
        <p:nvGrpSpPr>
          <p:cNvPr id="18" name="Group 17"/>
          <p:cNvGrpSpPr/>
          <p:nvPr/>
        </p:nvGrpSpPr>
        <p:grpSpPr>
          <a:xfrm>
            <a:off x="838200" y="1524000"/>
            <a:ext cx="7658058" cy="505136"/>
            <a:chOff x="838200" y="5538632"/>
            <a:chExt cx="7658058" cy="505136"/>
          </a:xfrm>
        </p:grpSpPr>
        <p:sp>
          <p:nvSpPr>
            <p:cNvPr id="13" name="Rounded Rectangle 12"/>
            <p:cNvSpPr/>
            <p:nvPr/>
          </p:nvSpPr>
          <p:spPr>
            <a:xfrm>
              <a:off x="838200" y="5664771"/>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h</a:t>
              </a:r>
              <a:endParaRPr lang="en-US" dirty="0">
                <a:solidFill>
                  <a:schemeClr val="tx1"/>
                </a:solidFill>
              </a:endParaRPr>
            </a:p>
          </p:txBody>
        </p:sp>
        <p:sp>
          <p:nvSpPr>
            <p:cNvPr id="14" name="Horizontal Scroll 13"/>
            <p:cNvSpPr/>
            <p:nvPr/>
          </p:nvSpPr>
          <p:spPr>
            <a:xfrm>
              <a:off x="3299460" y="5562600"/>
              <a:ext cx="1257701" cy="4811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r>
                <a:rPr lang="en-US" baseline="-25000" smtClean="0"/>
                <a:t>1</a:t>
              </a:r>
              <a:endParaRPr lang="en-US" baseline="-25000"/>
            </a:p>
          </p:txBody>
        </p:sp>
        <p:sp>
          <p:nvSpPr>
            <p:cNvPr id="15" name="Horizontal Scroll 14"/>
            <p:cNvSpPr/>
            <p:nvPr/>
          </p:nvSpPr>
          <p:spPr>
            <a:xfrm>
              <a:off x="4991058" y="5538632"/>
              <a:ext cx="1257701" cy="4811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r>
                <a:rPr lang="en-US" baseline="-25000" smtClean="0"/>
                <a:t>2</a:t>
              </a:r>
              <a:endParaRPr lang="en-US" baseline="-25000"/>
            </a:p>
          </p:txBody>
        </p:sp>
        <p:sp>
          <p:nvSpPr>
            <p:cNvPr id="16" name="TextBox 15"/>
            <p:cNvSpPr txBox="1"/>
            <p:nvPr/>
          </p:nvSpPr>
          <p:spPr>
            <a:xfrm>
              <a:off x="1348147" y="5618373"/>
              <a:ext cx="7148111" cy="369332"/>
            </a:xfrm>
            <a:prstGeom prst="rect">
              <a:avLst/>
            </a:prstGeom>
            <a:noFill/>
          </p:spPr>
          <p:txBody>
            <a:bodyPr wrap="none" rtlCol="0">
              <a:spAutoFit/>
            </a:bodyPr>
            <a:lstStyle/>
            <a:p>
              <a:r>
                <a:rPr lang="en-US" dirty="0" smtClean="0"/>
                <a:t>= Hash(Hash(Hash(                           ) ||                           ) ||                           ) …</a:t>
              </a:r>
              <a:endParaRPr lang="en-US" dirty="0"/>
            </a:p>
          </p:txBody>
        </p:sp>
        <p:sp>
          <p:nvSpPr>
            <p:cNvPr id="17" name="Horizontal Scroll 16"/>
            <p:cNvSpPr/>
            <p:nvPr/>
          </p:nvSpPr>
          <p:spPr>
            <a:xfrm>
              <a:off x="6743658" y="5538632"/>
              <a:ext cx="1257701" cy="4811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r>
                <a:rPr lang="en-US" baseline="-25000" smtClean="0"/>
                <a:t>3</a:t>
              </a:r>
              <a:endParaRPr lang="en-US" baseline="-25000"/>
            </a:p>
          </p:txBody>
        </p:sp>
      </p:grpSp>
      <p:sp>
        <p:nvSpPr>
          <p:cNvPr id="19" name="Horizontal Scroll 18"/>
          <p:cNvSpPr/>
          <p:nvPr/>
        </p:nvSpPr>
        <p:spPr>
          <a:xfrm>
            <a:off x="514529" y="2113897"/>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a:p>
        </p:txBody>
      </p:sp>
      <p:sp>
        <p:nvSpPr>
          <p:cNvPr id="20" name="Rounded Rectangle 19"/>
          <p:cNvSpPr/>
          <p:nvPr/>
        </p:nvSpPr>
        <p:spPr>
          <a:xfrm>
            <a:off x="571679" y="2898721"/>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Ewfg</a:t>
            </a:r>
            <a:endParaRPr lang="en-US" sz="2400"/>
          </a:p>
        </p:txBody>
      </p:sp>
      <p:sp>
        <p:nvSpPr>
          <p:cNvPr id="21" name="Rounded Rectangle 20"/>
          <p:cNvSpPr/>
          <p:nvPr/>
        </p:nvSpPr>
        <p:spPr>
          <a:xfrm>
            <a:off x="571679" y="3916752"/>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h</a:t>
            </a:r>
            <a:endParaRPr lang="en-US" sz="2400"/>
          </a:p>
        </p:txBody>
      </p:sp>
      <p:sp>
        <p:nvSpPr>
          <p:cNvPr id="22" name="Up Ribbon 21"/>
          <p:cNvSpPr/>
          <p:nvPr/>
        </p:nvSpPr>
        <p:spPr>
          <a:xfrm>
            <a:off x="304800" y="3475253"/>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29" name="Oval 28"/>
          <p:cNvSpPr/>
          <p:nvPr/>
        </p:nvSpPr>
        <p:spPr>
          <a:xfrm>
            <a:off x="4724400" y="4410075"/>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4572000" y="3886200"/>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p:cNvSpPr/>
          <p:nvPr/>
        </p:nvSpPr>
        <p:spPr>
          <a:xfrm>
            <a:off x="1394460" y="3909060"/>
            <a:ext cx="5334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fld id="{B6F15528-21DE-4FAA-801E-634DDDAF4B2B}" type="slidenum">
              <a:rPr lang="en-US" smtClean="0"/>
              <a:pPr/>
              <a:t>54</a:t>
            </a:fld>
            <a:endParaRPr lang="en-US"/>
          </a:p>
        </p:txBody>
      </p:sp>
    </p:spTree>
    <p:extLst>
      <p:ext uri="{BB962C8B-B14F-4D97-AF65-F5344CB8AC3E}">
        <p14:creationId xmlns:p14="http://schemas.microsoft.com/office/powerpoint/2010/main" val="24608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par>
                                <p:cTn id="42" presetID="42" presetClass="path" presetSubtype="0" accel="50000" decel="50000" fill="hold" grpId="0" nodeType="withEffect">
                                  <p:stCondLst>
                                    <p:cond delay="0"/>
                                  </p:stCondLst>
                                  <p:childTnLst>
                                    <p:animMotion origin="layout" path="M 0 -3.33333E-6 L 0.35625 -0.00277 " pathEditMode="relative" rAng="0" ptsTypes="AA">
                                      <p:cBhvr>
                                        <p:cTn id="43" dur="1000" fill="hold"/>
                                        <p:tgtEl>
                                          <p:spTgt spid="19"/>
                                        </p:tgtEl>
                                        <p:attrNameLst>
                                          <p:attrName>ppt_x</p:attrName>
                                          <p:attrName>ppt_y</p:attrName>
                                        </p:attrNameLst>
                                      </p:cBhvr>
                                      <p:rCtr x="17812" y="-139"/>
                                    </p:animMotion>
                                  </p:childTnLst>
                                </p:cTn>
                              </p:par>
                              <p:par>
                                <p:cTn id="44" presetID="63" presetClass="path" presetSubtype="0" accel="50000" decel="50000" fill="hold" grpId="1" nodeType="withEffect">
                                  <p:stCondLst>
                                    <p:cond delay="0"/>
                                  </p:stCondLst>
                                  <p:childTnLst>
                                    <p:animMotion origin="layout" path="M 5E-6 1.85185E-6 L 0.35313 0.00185 " pathEditMode="relative" rAng="0" ptsTypes="AA">
                                      <p:cBhvr>
                                        <p:cTn id="45" dur="1000" fill="hold"/>
                                        <p:tgtEl>
                                          <p:spTgt spid="20"/>
                                        </p:tgtEl>
                                        <p:attrNameLst>
                                          <p:attrName>ppt_x</p:attrName>
                                          <p:attrName>ppt_y</p:attrName>
                                        </p:attrNameLst>
                                      </p:cBhvr>
                                      <p:rCtr x="17656" y="93"/>
                                    </p:animMotion>
                                  </p:childTnLst>
                                </p:cTn>
                              </p:par>
                              <p:par>
                                <p:cTn id="46" presetID="63" presetClass="path" presetSubtype="0" accel="50000" decel="50000" fill="hold" grpId="1" nodeType="withEffect">
                                  <p:stCondLst>
                                    <p:cond delay="0"/>
                                  </p:stCondLst>
                                  <p:childTnLst>
                                    <p:animMotion origin="layout" path="M 5E-6 -3.33333E-6 L 0.35313 -0.00208 " pathEditMode="relative" rAng="0" ptsTypes="AA">
                                      <p:cBhvr>
                                        <p:cTn id="47" dur="1000" fill="hold"/>
                                        <p:tgtEl>
                                          <p:spTgt spid="21"/>
                                        </p:tgtEl>
                                        <p:attrNameLst>
                                          <p:attrName>ppt_x</p:attrName>
                                          <p:attrName>ppt_y</p:attrName>
                                        </p:attrNameLst>
                                      </p:cBhvr>
                                      <p:rCtr x="17656" y="-116"/>
                                    </p:animMotion>
                                  </p:childTnLst>
                                </p:cTn>
                              </p:par>
                              <p:par>
                                <p:cTn id="48" presetID="63" presetClass="path" presetSubtype="0" accel="50000" decel="50000" fill="hold" grpId="1" nodeType="withEffect">
                                  <p:stCondLst>
                                    <p:cond delay="0"/>
                                  </p:stCondLst>
                                  <p:childTnLst>
                                    <p:animMotion origin="layout" path="M 3.33333E-6 1.11111E-6 L 0.34583 -0.00695 " pathEditMode="relative" rAng="0" ptsTypes="AA">
                                      <p:cBhvr>
                                        <p:cTn id="49" dur="1000" fill="hold"/>
                                        <p:tgtEl>
                                          <p:spTgt spid="22"/>
                                        </p:tgtEl>
                                        <p:attrNameLst>
                                          <p:attrName>ppt_x</p:attrName>
                                          <p:attrName>ppt_y</p:attrName>
                                        </p:attrNameLst>
                                      </p:cBhvr>
                                      <p:rCtr x="17292" y="-347"/>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par>
                                <p:cTn id="54" presetID="1" presetClass="entr" presetSubtype="0" fill="hold" grpId="2"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2" grpId="0" animBg="1"/>
      <p:bldP spid="19" grpId="0" animBg="1"/>
      <p:bldP spid="19" grpId="1" animBg="1"/>
      <p:bldP spid="20" grpId="0" animBg="1"/>
      <p:bldP spid="20" grpId="1" animBg="1"/>
      <p:bldP spid="21" grpId="0" animBg="1"/>
      <p:bldP spid="21" grpId="1" animBg="1"/>
      <p:bldP spid="22" grpId="0" animBg="1"/>
      <p:bldP spid="22" grpId="1" animBg="1"/>
      <p:bldP spid="29" grpId="0" animBg="1"/>
      <p:bldP spid="29" grpId="1" animBg="1"/>
      <p:bldP spid="29" grpId="2" animBg="1"/>
      <p:bldP spid="25" grpId="0" animBg="1"/>
      <p:bldP spid="24" grpId="0" animBg="1"/>
      <p:bldP spid="24"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548890" y="1467503"/>
            <a:ext cx="4004310" cy="5898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Memoir achieves crash resilience by storing a secure history summary.</a:t>
            </a:r>
          </a:p>
        </p:txBody>
      </p:sp>
      <p:grpSp>
        <p:nvGrpSpPr>
          <p:cNvPr id="4" name="Group 3"/>
          <p:cNvGrpSpPr/>
          <p:nvPr/>
        </p:nvGrpSpPr>
        <p:grpSpPr>
          <a:xfrm>
            <a:off x="2743200" y="32004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Deterministic code</a:t>
            </a:r>
            <a:endParaRPr lang="en-US" sz="2400">
              <a:solidFill>
                <a:schemeClr val="tx1"/>
              </a:solidFill>
            </a:endParaRPr>
          </a:p>
        </p:txBody>
      </p:sp>
      <p:pic>
        <p:nvPicPr>
          <p:cNvPr id="10"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11" name="Rounded Rectangle 10"/>
          <p:cNvSpPr/>
          <p:nvPr/>
        </p:nvSpPr>
        <p:spPr>
          <a:xfrm>
            <a:off x="4800600"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5</a:t>
            </a:r>
            <a:endParaRPr lang="en-US" sz="1600">
              <a:solidFill>
                <a:schemeClr val="tx1"/>
              </a:solidFill>
            </a:endParaRPr>
          </a:p>
        </p:txBody>
      </p:sp>
      <p:sp>
        <p:nvSpPr>
          <p:cNvPr id="12" name="Rounded Rectangle 11"/>
          <p:cNvSpPr/>
          <p:nvPr/>
        </p:nvSpPr>
        <p:spPr>
          <a:xfrm>
            <a:off x="4800600"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h</a:t>
            </a:r>
            <a:endParaRPr lang="en-US" sz="1600">
              <a:solidFill>
                <a:schemeClr val="tx1"/>
              </a:solidFill>
            </a:endParaRPr>
          </a:p>
        </p:txBody>
      </p:sp>
      <p:sp>
        <p:nvSpPr>
          <p:cNvPr id="19" name="Horizontal Scroll 18"/>
          <p:cNvSpPr/>
          <p:nvPr/>
        </p:nvSpPr>
        <p:spPr>
          <a:xfrm>
            <a:off x="3810000" y="2013615"/>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a:p>
        </p:txBody>
      </p:sp>
      <p:sp>
        <p:nvSpPr>
          <p:cNvPr id="29" name="Rounded Rectangle 28"/>
          <p:cNvSpPr/>
          <p:nvPr/>
        </p:nvSpPr>
        <p:spPr>
          <a:xfrm>
            <a:off x="3819525" y="2893689"/>
            <a:ext cx="1543050" cy="103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pic>
        <p:nvPicPr>
          <p:cNvPr id="30"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32" name="Rounded Rectangle 31"/>
          <p:cNvSpPr/>
          <p:nvPr/>
        </p:nvSpPr>
        <p:spPr>
          <a:xfrm>
            <a:off x="4800600"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h’</a:t>
            </a:r>
            <a:endParaRPr lang="en-US" sz="1600">
              <a:solidFill>
                <a:schemeClr val="tx1"/>
              </a:solidFill>
            </a:endParaRPr>
          </a:p>
        </p:txBody>
      </p:sp>
      <p:sp>
        <p:nvSpPr>
          <p:cNvPr id="33" name="Rounded Rectangle 32"/>
          <p:cNvSpPr/>
          <p:nvPr/>
        </p:nvSpPr>
        <p:spPr>
          <a:xfrm>
            <a:off x="3819525" y="3916752"/>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h’</a:t>
            </a:r>
            <a:endParaRPr lang="en-US" sz="2400"/>
          </a:p>
        </p:txBody>
      </p:sp>
      <p:sp>
        <p:nvSpPr>
          <p:cNvPr id="25" name="Rounded Rectangle 24"/>
          <p:cNvSpPr/>
          <p:nvPr/>
        </p:nvSpPr>
        <p:spPr>
          <a:xfrm>
            <a:off x="3810000" y="2893624"/>
            <a:ext cx="1543050" cy="103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a:t>
            </a:r>
            <a:endParaRPr lang="en-US" sz="2400"/>
          </a:p>
        </p:txBody>
      </p:sp>
      <p:sp>
        <p:nvSpPr>
          <p:cNvPr id="31" name="Rounded Rectangle 30"/>
          <p:cNvSpPr/>
          <p:nvPr/>
        </p:nvSpPr>
        <p:spPr>
          <a:xfrm>
            <a:off x="3819525" y="2893624"/>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Urvi’</a:t>
            </a:r>
            <a:endParaRPr lang="en-US" sz="2400"/>
          </a:p>
        </p:txBody>
      </p:sp>
      <p:sp>
        <p:nvSpPr>
          <p:cNvPr id="34" name="Up Ribbon 33"/>
          <p:cNvSpPr/>
          <p:nvPr/>
        </p:nvSpPr>
        <p:spPr>
          <a:xfrm>
            <a:off x="3552646" y="3475253"/>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39" name="Rounded Rectangle 38"/>
          <p:cNvSpPr/>
          <p:nvPr/>
        </p:nvSpPr>
        <p:spPr>
          <a:xfrm>
            <a:off x="4724400" y="3973412"/>
            <a:ext cx="457200" cy="3527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bg1"/>
                </a:solidFill>
              </a:rPr>
              <a:t>h’</a:t>
            </a:r>
            <a:endParaRPr lang="en-US" sz="2400">
              <a:solidFill>
                <a:schemeClr val="bg1"/>
              </a:solidFill>
            </a:endParaRPr>
          </a:p>
        </p:txBody>
      </p:sp>
      <p:grpSp>
        <p:nvGrpSpPr>
          <p:cNvPr id="26" name="Group 25"/>
          <p:cNvGrpSpPr/>
          <p:nvPr/>
        </p:nvGrpSpPr>
        <p:grpSpPr>
          <a:xfrm>
            <a:off x="2751385" y="1529487"/>
            <a:ext cx="3801815" cy="481168"/>
            <a:chOff x="2671093" y="5585367"/>
            <a:chExt cx="3801815" cy="481168"/>
          </a:xfrm>
        </p:grpSpPr>
        <p:sp>
          <p:nvSpPr>
            <p:cNvPr id="35" name="Rounded Rectangle 34"/>
            <p:cNvSpPr/>
            <p:nvPr/>
          </p:nvSpPr>
          <p:spPr>
            <a:xfrm>
              <a:off x="4038600" y="5687683"/>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h</a:t>
              </a:r>
              <a:endParaRPr lang="en-US" dirty="0">
                <a:solidFill>
                  <a:schemeClr val="tx1"/>
                </a:solidFill>
              </a:endParaRPr>
            </a:p>
          </p:txBody>
        </p:sp>
        <p:sp>
          <p:nvSpPr>
            <p:cNvPr id="38" name="Horizontal Scroll 37"/>
            <p:cNvSpPr/>
            <p:nvPr/>
          </p:nvSpPr>
          <p:spPr>
            <a:xfrm>
              <a:off x="4838299" y="5585367"/>
              <a:ext cx="1257701" cy="4811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baseline="-25000"/>
            </a:p>
          </p:txBody>
        </p:sp>
        <p:sp>
          <p:nvSpPr>
            <p:cNvPr id="40" name="TextBox 39"/>
            <p:cNvSpPr txBox="1"/>
            <p:nvPr/>
          </p:nvSpPr>
          <p:spPr>
            <a:xfrm>
              <a:off x="3167195" y="5630301"/>
              <a:ext cx="3305713" cy="369332"/>
            </a:xfrm>
            <a:prstGeom prst="rect">
              <a:avLst/>
            </a:prstGeom>
            <a:noFill/>
          </p:spPr>
          <p:txBody>
            <a:bodyPr wrap="none" rtlCol="0">
              <a:spAutoFit/>
            </a:bodyPr>
            <a:lstStyle/>
            <a:p>
              <a:r>
                <a:rPr lang="en-US" dirty="0" smtClean="0"/>
                <a:t>= Hash(            ||                          )</a:t>
              </a:r>
              <a:endParaRPr lang="en-US" dirty="0"/>
            </a:p>
          </p:txBody>
        </p:sp>
        <p:sp>
          <p:nvSpPr>
            <p:cNvPr id="41" name="Rounded Rectangle 40"/>
            <p:cNvSpPr/>
            <p:nvPr/>
          </p:nvSpPr>
          <p:spPr>
            <a:xfrm>
              <a:off x="2671093" y="568269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h’</a:t>
              </a:r>
              <a:endParaRPr lang="en-US" dirty="0">
                <a:solidFill>
                  <a:schemeClr val="tx1"/>
                </a:solidFill>
              </a:endParaRPr>
            </a:p>
          </p:txBody>
        </p:sp>
      </p:grpSp>
      <p:sp>
        <p:nvSpPr>
          <p:cNvPr id="13" name="Slide Number Placeholder 12"/>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359163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par>
                          <p:cTn id="9" fill="hold">
                            <p:stCondLst>
                              <p:cond delay="0"/>
                            </p:stCondLst>
                            <p:childTnLst>
                              <p:par>
                                <p:cTn id="10" presetID="35" presetClass="emph" presetSubtype="0" fill="hold" nodeType="afterEffect">
                                  <p:stCondLst>
                                    <p:cond delay="0"/>
                                  </p:stCondLst>
                                  <p:childTnLst>
                                    <p:anim calcmode="discrete" valueType="str">
                                      <p:cBhvr>
                                        <p:cTn id="11" dur="1000" fill="hold"/>
                                        <p:tgtEl>
                                          <p:spTgt spid="30"/>
                                        </p:tgtEl>
                                        <p:attrNameLst>
                                          <p:attrName>style.visibility</p:attrName>
                                        </p:attrNameLst>
                                      </p:cBhvr>
                                      <p:tavLst>
                                        <p:tav tm="0">
                                          <p:val>
                                            <p:strVal val="hidden"/>
                                          </p:val>
                                        </p:tav>
                                        <p:tav tm="50000">
                                          <p:val>
                                            <p:strVal val="visible"/>
                                          </p:val>
                                        </p:tav>
                                      </p:tavLst>
                                    </p:anim>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0"/>
                            </p:stCondLst>
                            <p:childTnLst>
                              <p:par>
                                <p:cTn id="35" presetID="42" presetClass="path" presetSubtype="0" accel="50000" decel="50000" fill="hold" grpId="1" nodeType="afterEffect">
                                  <p:stCondLst>
                                    <p:cond delay="0"/>
                                  </p:stCondLst>
                                  <p:childTnLst>
                                    <p:animMotion origin="layout" path="M 0 -2.59259E-6 L 0.0125 0.06158 " pathEditMode="relative" rAng="0" ptsTypes="AA">
                                      <p:cBhvr>
                                        <p:cTn id="36" dur="1000" fill="hold"/>
                                        <p:tgtEl>
                                          <p:spTgt spid="39"/>
                                        </p:tgtEl>
                                        <p:attrNameLst>
                                          <p:attrName>ppt_x</p:attrName>
                                          <p:attrName>ppt_y</p:attrName>
                                        </p:attrNameLst>
                                      </p:cBhvr>
                                      <p:rCtr x="625" y="3079"/>
                                    </p:animMotion>
                                  </p:childTnLst>
                                </p:cTn>
                              </p:par>
                            </p:childTnLst>
                          </p:cTn>
                        </p:par>
                        <p:par>
                          <p:cTn id="37" fill="hold">
                            <p:stCondLst>
                              <p:cond delay="1000"/>
                            </p:stCondLst>
                            <p:childTnLst>
                              <p:par>
                                <p:cTn id="38" presetID="1" presetClass="exit" presetSubtype="0" fill="hold" grpId="2" nodeType="afterEffect">
                                  <p:stCondLst>
                                    <p:cond delay="0"/>
                                  </p:stCondLst>
                                  <p:childTnLst>
                                    <p:set>
                                      <p:cBhvr>
                                        <p:cTn id="39" dur="1" fill="hold">
                                          <p:stCondLst>
                                            <p:cond delay="0"/>
                                          </p:stCondLst>
                                        </p:cTn>
                                        <p:tgtEl>
                                          <p:spTgt spid="39"/>
                                        </p:tgtEl>
                                        <p:attrNameLst>
                                          <p:attrName>style.visibility</p:attrName>
                                        </p:attrNameLst>
                                      </p:cBhvr>
                                      <p:to>
                                        <p:strVal val="hidden"/>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9" grpId="0" animBg="1"/>
      <p:bldP spid="32" grpId="0" animBg="1"/>
      <p:bldP spid="33" grpId="0" animBg="1"/>
      <p:bldP spid="25" grpId="0" animBg="1"/>
      <p:bldP spid="25" grpId="1" animBg="1"/>
      <p:bldP spid="31" grpId="0" animBg="1"/>
      <p:bldP spid="34" grpId="0" animBg="1"/>
      <p:bldP spid="39" grpId="0" animBg="1"/>
      <p:bldP spid="39" grpId="1" animBg="1"/>
      <p:bldP spid="39" grpId="2"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9144000" cy="6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833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Memoir achieves crash resilience by storing a secure history summary.</a:t>
            </a:r>
          </a:p>
        </p:txBody>
      </p:sp>
      <p:grpSp>
        <p:nvGrpSpPr>
          <p:cNvPr id="4" name="Group 3"/>
          <p:cNvGrpSpPr/>
          <p:nvPr/>
        </p:nvGrpSpPr>
        <p:grpSpPr>
          <a:xfrm>
            <a:off x="2743200" y="3200400"/>
            <a:ext cx="3657600" cy="838200"/>
            <a:chOff x="2743200" y="3048000"/>
            <a:chExt cx="3657600" cy="838200"/>
          </a:xfrm>
        </p:grpSpPr>
        <p:sp>
          <p:nvSpPr>
            <p:cNvPr id="5" name="Right Arrow 4"/>
            <p:cNvSpPr/>
            <p:nvPr/>
          </p:nvSpPr>
          <p:spPr>
            <a:xfrm>
              <a:off x="2743200" y="33528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ight Arrow 5"/>
            <p:cNvSpPr/>
            <p:nvPr/>
          </p:nvSpPr>
          <p:spPr>
            <a:xfrm>
              <a:off x="2743200" y="36576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2743200" y="3048000"/>
              <a:ext cx="36576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 name="Rectangle 7"/>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Deterministic code</a:t>
            </a:r>
            <a:endParaRPr lang="en-US" sz="2400">
              <a:solidFill>
                <a:schemeClr val="tx1"/>
              </a:solidFill>
            </a:endParaRPr>
          </a:p>
        </p:txBody>
      </p:sp>
      <p:pic>
        <p:nvPicPr>
          <p:cNvPr id="10"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12" name="Rounded Rectangle 11"/>
          <p:cNvSpPr/>
          <p:nvPr/>
        </p:nvSpPr>
        <p:spPr>
          <a:xfrm>
            <a:off x="4800600" y="45004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h’</a:t>
            </a:r>
            <a:endParaRPr lang="en-US" sz="1600">
              <a:solidFill>
                <a:schemeClr val="tx1"/>
              </a:solidFill>
            </a:endParaRPr>
          </a:p>
        </p:txBody>
      </p:sp>
      <p:sp>
        <p:nvSpPr>
          <p:cNvPr id="19" name="Horizontal Scroll 18"/>
          <p:cNvSpPr/>
          <p:nvPr/>
        </p:nvSpPr>
        <p:spPr>
          <a:xfrm>
            <a:off x="514529" y="2034576"/>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a:p>
        </p:txBody>
      </p:sp>
      <p:sp>
        <p:nvSpPr>
          <p:cNvPr id="20" name="Rounded Rectangle 19"/>
          <p:cNvSpPr/>
          <p:nvPr/>
        </p:nvSpPr>
        <p:spPr>
          <a:xfrm>
            <a:off x="571679" y="2819400"/>
            <a:ext cx="1543050" cy="1036248"/>
          </a:xfrm>
          <a:prstGeom prst="roundRect">
            <a:avLst/>
          </a:prstGeom>
          <a:pattFill prst="plaid">
            <a:fgClr>
              <a:schemeClr val="accent1"/>
            </a:fgClr>
            <a:bgClr>
              <a:srgbClr val="C0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Ewfg</a:t>
            </a:r>
            <a:endParaRPr lang="en-US" sz="2400"/>
          </a:p>
        </p:txBody>
      </p:sp>
      <p:sp>
        <p:nvSpPr>
          <p:cNvPr id="21" name="Rounded Rectangle 20"/>
          <p:cNvSpPr/>
          <p:nvPr/>
        </p:nvSpPr>
        <p:spPr>
          <a:xfrm>
            <a:off x="571679" y="3837431"/>
            <a:ext cx="1543050" cy="426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Tag:  h</a:t>
            </a:r>
            <a:endParaRPr lang="en-US" sz="2400"/>
          </a:p>
        </p:txBody>
      </p:sp>
      <p:sp>
        <p:nvSpPr>
          <p:cNvPr id="22" name="Up Ribbon 21"/>
          <p:cNvSpPr/>
          <p:nvPr/>
        </p:nvSpPr>
        <p:spPr>
          <a:xfrm>
            <a:off x="304800" y="3395932"/>
            <a:ext cx="2209799" cy="614631"/>
          </a:xfrm>
          <a:prstGeom prst="ribbon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Signature</a:t>
            </a:r>
            <a:endParaRPr lang="en-US"/>
          </a:p>
        </p:txBody>
      </p:sp>
      <p:sp>
        <p:nvSpPr>
          <p:cNvPr id="30" name="Rounded Rectangle 29"/>
          <p:cNvSpPr/>
          <p:nvPr/>
        </p:nvSpPr>
        <p:spPr>
          <a:xfrm>
            <a:off x="1186802" y="4092401"/>
            <a:ext cx="6770396" cy="13177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Since request execution is deterministic, replaying will produce the same output.</a:t>
            </a:r>
          </a:p>
          <a:p>
            <a:pPr algn="ctr"/>
            <a:r>
              <a:rPr lang="en-US" sz="2400" b="1" dirty="0" smtClean="0">
                <a:solidFill>
                  <a:schemeClr val="tx1"/>
                </a:solidFill>
              </a:rPr>
              <a:t>Thus, it is safe to replay the last request.</a:t>
            </a:r>
            <a:endParaRPr lang="en-US" sz="2400" b="1" dirty="0">
              <a:solidFill>
                <a:schemeClr val="tx1"/>
              </a:solidFill>
            </a:endParaRPr>
          </a:p>
        </p:txBody>
      </p:sp>
      <p:sp>
        <p:nvSpPr>
          <p:cNvPr id="23" name="Oval 22"/>
          <p:cNvSpPr/>
          <p:nvPr/>
        </p:nvSpPr>
        <p:spPr>
          <a:xfrm>
            <a:off x="1345002" y="3810000"/>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4724400" y="4410075"/>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p:cNvGrpSpPr/>
          <p:nvPr/>
        </p:nvGrpSpPr>
        <p:grpSpPr>
          <a:xfrm>
            <a:off x="2548890" y="1367790"/>
            <a:ext cx="4004310" cy="589897"/>
            <a:chOff x="2548890" y="1367790"/>
            <a:chExt cx="4004310" cy="589897"/>
          </a:xfrm>
        </p:grpSpPr>
        <p:sp>
          <p:nvSpPr>
            <p:cNvPr id="27" name="Rectangle 26"/>
            <p:cNvSpPr/>
            <p:nvPr/>
          </p:nvSpPr>
          <p:spPr>
            <a:xfrm>
              <a:off x="2548890" y="1367790"/>
              <a:ext cx="4004310" cy="5898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118892" y="1530050"/>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h</a:t>
              </a:r>
              <a:endParaRPr lang="en-US" dirty="0">
                <a:solidFill>
                  <a:schemeClr val="tx1"/>
                </a:solidFill>
              </a:endParaRPr>
            </a:p>
          </p:txBody>
        </p:sp>
        <p:sp>
          <p:nvSpPr>
            <p:cNvPr id="32" name="Horizontal Scroll 31"/>
            <p:cNvSpPr/>
            <p:nvPr/>
          </p:nvSpPr>
          <p:spPr>
            <a:xfrm>
              <a:off x="4918591" y="1427734"/>
              <a:ext cx="1257701" cy="4811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Request</a:t>
              </a:r>
              <a:endParaRPr lang="en-US" baseline="-25000"/>
            </a:p>
          </p:txBody>
        </p:sp>
        <p:sp>
          <p:nvSpPr>
            <p:cNvPr id="33" name="TextBox 32"/>
            <p:cNvSpPr txBox="1"/>
            <p:nvPr/>
          </p:nvSpPr>
          <p:spPr>
            <a:xfrm>
              <a:off x="3247487" y="1483652"/>
              <a:ext cx="3305713" cy="369332"/>
            </a:xfrm>
            <a:prstGeom prst="rect">
              <a:avLst/>
            </a:prstGeom>
            <a:noFill/>
          </p:spPr>
          <p:txBody>
            <a:bodyPr wrap="none" rtlCol="0">
              <a:spAutoFit/>
            </a:bodyPr>
            <a:lstStyle/>
            <a:p>
              <a:pPr>
                <a:tabLst>
                  <a:tab pos="285750" algn="l"/>
                  <a:tab pos="2000250" algn="l"/>
                </a:tabLst>
              </a:pPr>
              <a:r>
                <a:rPr lang="en-US" dirty="0" smtClean="0"/>
                <a:t>= Hash(            ||                          )</a:t>
              </a:r>
              <a:endParaRPr lang="en-US" dirty="0"/>
            </a:p>
          </p:txBody>
        </p:sp>
        <p:sp>
          <p:nvSpPr>
            <p:cNvPr id="34" name="Rounded Rectangle 33"/>
            <p:cNvSpPr/>
            <p:nvPr/>
          </p:nvSpPr>
          <p:spPr>
            <a:xfrm>
              <a:off x="2751385" y="1525064"/>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h’</a:t>
              </a:r>
              <a:endParaRPr lang="en-US" dirty="0">
                <a:solidFill>
                  <a:schemeClr val="tx1"/>
                </a:solidFill>
              </a:endParaRPr>
            </a:p>
          </p:txBody>
        </p:sp>
      </p:grpSp>
      <p:sp>
        <p:nvSpPr>
          <p:cNvPr id="24" name="Oval 23"/>
          <p:cNvSpPr/>
          <p:nvPr/>
        </p:nvSpPr>
        <p:spPr>
          <a:xfrm>
            <a:off x="4572000" y="3866904"/>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p:cNvSpPr/>
          <p:nvPr/>
        </p:nvSpPr>
        <p:spPr>
          <a:xfrm>
            <a:off x="3352800" y="1920276"/>
            <a:ext cx="2301732" cy="8001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26339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42" presetClass="path" presetSubtype="0" accel="50000" decel="50000" fill="hold" grpId="0" nodeType="withEffect">
                                  <p:stCondLst>
                                    <p:cond delay="0"/>
                                  </p:stCondLst>
                                  <p:childTnLst>
                                    <p:animMotion origin="layout" path="M 0 7.40741E-7 L 0.34792 -0.00232 " pathEditMode="relative" rAng="0" ptsTypes="AA">
                                      <p:cBhvr>
                                        <p:cTn id="16" dur="1000" fill="hold"/>
                                        <p:tgtEl>
                                          <p:spTgt spid="19"/>
                                        </p:tgtEl>
                                        <p:attrNameLst>
                                          <p:attrName>ppt_x</p:attrName>
                                          <p:attrName>ppt_y</p:attrName>
                                        </p:attrNameLst>
                                      </p:cBhvr>
                                      <p:rCtr x="17396" y="-116"/>
                                    </p:animMotion>
                                  </p:childTnLst>
                                </p:cTn>
                              </p:par>
                              <p:par>
                                <p:cTn id="17" presetID="63" presetClass="path" presetSubtype="0" accel="50000" decel="50000" fill="hold" grpId="0" nodeType="withEffect">
                                  <p:stCondLst>
                                    <p:cond delay="0"/>
                                  </p:stCondLst>
                                  <p:childTnLst>
                                    <p:animMotion origin="layout" path="M 5E-6 -4.07407E-6 L 0.35313 0.00232 " pathEditMode="relative" rAng="0" ptsTypes="AA">
                                      <p:cBhvr>
                                        <p:cTn id="18" dur="1000" fill="hold"/>
                                        <p:tgtEl>
                                          <p:spTgt spid="20"/>
                                        </p:tgtEl>
                                        <p:attrNameLst>
                                          <p:attrName>ppt_x</p:attrName>
                                          <p:attrName>ppt_y</p:attrName>
                                        </p:attrNameLst>
                                      </p:cBhvr>
                                      <p:rCtr x="17656" y="116"/>
                                    </p:animMotion>
                                  </p:childTnLst>
                                </p:cTn>
                              </p:par>
                              <p:par>
                                <p:cTn id="19" presetID="63" presetClass="path" presetSubtype="0" accel="50000" decel="50000" fill="hold" grpId="0" nodeType="withEffect">
                                  <p:stCondLst>
                                    <p:cond delay="0"/>
                                  </p:stCondLst>
                                  <p:childTnLst>
                                    <p:animMotion origin="layout" path="M 5E-6 7.40741E-7 L 0.35313 -0.00162 " pathEditMode="relative" rAng="0" ptsTypes="AA">
                                      <p:cBhvr>
                                        <p:cTn id="20" dur="1000" fill="hold"/>
                                        <p:tgtEl>
                                          <p:spTgt spid="21"/>
                                        </p:tgtEl>
                                        <p:attrNameLst>
                                          <p:attrName>ppt_x</p:attrName>
                                          <p:attrName>ppt_y</p:attrName>
                                        </p:attrNameLst>
                                      </p:cBhvr>
                                      <p:rCtr x="17656" y="-93"/>
                                    </p:animMotion>
                                  </p:childTnLst>
                                </p:cTn>
                              </p:par>
                              <p:par>
                                <p:cTn id="21" presetID="63" presetClass="path" presetSubtype="0" accel="50000" decel="50000" fill="hold" grpId="0" nodeType="withEffect">
                                  <p:stCondLst>
                                    <p:cond delay="0"/>
                                  </p:stCondLst>
                                  <p:childTnLst>
                                    <p:animMotion origin="layout" path="M 3.33333E-6 -4.81481E-6 L 0.34583 0.00463 " pathEditMode="relative" rAng="0" ptsTypes="AA">
                                      <p:cBhvr>
                                        <p:cTn id="22" dur="1000" fill="hold"/>
                                        <p:tgtEl>
                                          <p:spTgt spid="22"/>
                                        </p:tgtEl>
                                        <p:attrNameLst>
                                          <p:attrName>ppt_x</p:attrName>
                                          <p:attrName>ppt_y</p:attrName>
                                        </p:attrNameLst>
                                      </p:cBhvr>
                                      <p:rCtr x="17292" y="231"/>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3"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0" grpId="0" animBg="1"/>
      <p:bldP spid="23" grpId="0" animBg="1"/>
      <p:bldP spid="23" grpId="1" animBg="1"/>
      <p:bldP spid="25" grpId="0" animBg="1"/>
      <p:bldP spid="25" grpId="1" animBg="1"/>
      <p:bldP spid="25" grpId="2" animBg="1"/>
      <p:bldP spid="25" grpId="3" animBg="1"/>
      <p:bldP spid="24" grpId="0" animBg="1"/>
      <p:bldP spid="24" grpId="1" animBg="1"/>
      <p:bldP spid="26" grpId="0" animBg="1"/>
      <p:bldP spid="2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Memoir avoids non-volatile writes by using trusted </a:t>
            </a:r>
            <a:r>
              <a:rPr lang="en-US" i="1" dirty="0" smtClean="0"/>
              <a:t>volatile</a:t>
            </a:r>
            <a:r>
              <a:rPr lang="en-US" dirty="0" smtClean="0"/>
              <a:t> storage.</a:t>
            </a:r>
            <a:endParaRPr lang="en-US" dirty="0"/>
          </a:p>
        </p:txBody>
      </p:sp>
      <p:grpSp>
        <p:nvGrpSpPr>
          <p:cNvPr id="3" name="Group 2"/>
          <p:cNvGrpSpPr/>
          <p:nvPr/>
        </p:nvGrpSpPr>
        <p:grpSpPr>
          <a:xfrm>
            <a:off x="2674109" y="1676400"/>
            <a:ext cx="3795782" cy="1740352"/>
            <a:chOff x="2971800" y="1623060"/>
            <a:chExt cx="3795782" cy="1740352"/>
          </a:xfrm>
        </p:grpSpPr>
        <p:sp>
          <p:nvSpPr>
            <p:cNvPr id="17" name="Rounded Rectangle 16"/>
            <p:cNvSpPr/>
            <p:nvPr/>
          </p:nvSpPr>
          <p:spPr>
            <a:xfrm>
              <a:off x="2971800" y="1623060"/>
              <a:ext cx="3795782" cy="1740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t" anchorCtr="0"/>
            <a:lstStyle/>
            <a:p>
              <a:pPr algn="ctr"/>
              <a:r>
                <a:rPr lang="en-US" sz="2400" dirty="0" smtClean="0"/>
                <a:t>TPM</a:t>
              </a:r>
            </a:p>
            <a:p>
              <a:pPr algn="ctr"/>
              <a:endParaRPr lang="en-US" dirty="0" smtClean="0"/>
            </a:p>
            <a:p>
              <a:r>
                <a:rPr lang="en-US" sz="2000" b="1" dirty="0" smtClean="0">
                  <a:solidFill>
                    <a:schemeClr val="bg1">
                      <a:lumMod val="75000"/>
                    </a:schemeClr>
                  </a:solidFill>
                </a:rPr>
                <a:t>P</a:t>
              </a:r>
              <a:r>
                <a:rPr lang="en-US" sz="2000" dirty="0" smtClean="0"/>
                <a:t>latform</a:t>
              </a:r>
            </a:p>
            <a:p>
              <a:r>
                <a:rPr lang="en-US" sz="2000" b="1" dirty="0">
                  <a:solidFill>
                    <a:schemeClr val="bg1">
                      <a:lumMod val="75000"/>
                    </a:schemeClr>
                  </a:solidFill>
                </a:rPr>
                <a:t>C</a:t>
              </a:r>
              <a:r>
                <a:rPr lang="en-US" sz="2000" dirty="0" smtClean="0"/>
                <a:t>onfiguration</a:t>
              </a:r>
            </a:p>
            <a:p>
              <a:r>
                <a:rPr lang="en-US" sz="2000" b="1" dirty="0" smtClean="0">
                  <a:solidFill>
                    <a:schemeClr val="bg1">
                      <a:lumMod val="75000"/>
                    </a:schemeClr>
                  </a:solidFill>
                </a:rPr>
                <a:t>R</a:t>
              </a:r>
              <a:r>
                <a:rPr lang="en-US" sz="2000" dirty="0" smtClean="0"/>
                <a:t>egisters</a:t>
              </a:r>
              <a:endParaRPr lang="en-US" sz="2000" dirty="0"/>
            </a:p>
          </p:txBody>
        </p:sp>
        <p:sp>
          <p:nvSpPr>
            <p:cNvPr id="10" name="Rounded Rectangle 9"/>
            <p:cNvSpPr/>
            <p:nvPr/>
          </p:nvSpPr>
          <p:spPr>
            <a:xfrm>
              <a:off x="4770631" y="2270164"/>
              <a:ext cx="1371600" cy="4730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smtClean="0">
                  <a:solidFill>
                    <a:schemeClr val="tx1"/>
                  </a:solidFill>
                </a:rPr>
                <a:t>PCR</a:t>
              </a:r>
              <a:endParaRPr lang="en-US" sz="2400">
                <a:solidFill>
                  <a:schemeClr val="tx1"/>
                </a:solidFill>
              </a:endParaRPr>
            </a:p>
          </p:txBody>
        </p:sp>
        <p:sp>
          <p:nvSpPr>
            <p:cNvPr id="14" name="Rounded Rectangle 13"/>
            <p:cNvSpPr/>
            <p:nvPr/>
          </p:nvSpPr>
          <p:spPr>
            <a:xfrm>
              <a:off x="4923031" y="2422564"/>
              <a:ext cx="1371600" cy="4730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smtClean="0">
                  <a:solidFill>
                    <a:schemeClr val="tx1"/>
                  </a:solidFill>
                </a:rPr>
                <a:t>PCR</a:t>
              </a:r>
              <a:endParaRPr lang="en-US" sz="2400">
                <a:solidFill>
                  <a:schemeClr val="tx1"/>
                </a:solidFill>
              </a:endParaRPr>
            </a:p>
          </p:txBody>
        </p:sp>
        <p:sp>
          <p:nvSpPr>
            <p:cNvPr id="15" name="Rounded Rectangle 14"/>
            <p:cNvSpPr/>
            <p:nvPr/>
          </p:nvSpPr>
          <p:spPr>
            <a:xfrm>
              <a:off x="5075431" y="2574964"/>
              <a:ext cx="1371600" cy="4730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rPr>
                <a:t>PCR</a:t>
              </a:r>
              <a:endParaRPr lang="en-US" sz="2400" dirty="0">
                <a:solidFill>
                  <a:schemeClr val="tx1"/>
                </a:solidFill>
              </a:endParaRPr>
            </a:p>
          </p:txBody>
        </p:sp>
        <p:sp>
          <p:nvSpPr>
            <p:cNvPr id="16" name="Rounded Rectangle 15"/>
            <p:cNvSpPr/>
            <p:nvPr/>
          </p:nvSpPr>
          <p:spPr>
            <a:xfrm>
              <a:off x="5227831" y="2727364"/>
              <a:ext cx="1371600" cy="4730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smtClean="0">
                  <a:solidFill>
                    <a:schemeClr val="tx1"/>
                  </a:solidFill>
                </a:rPr>
                <a:t>PCR</a:t>
              </a:r>
              <a:endParaRPr lang="en-US" sz="2400">
                <a:solidFill>
                  <a:schemeClr val="tx1"/>
                </a:solidFill>
              </a:endParaRPr>
            </a:p>
          </p:txBody>
        </p:sp>
      </p:grpSp>
      <p:grpSp>
        <p:nvGrpSpPr>
          <p:cNvPr id="24" name="Group 23"/>
          <p:cNvGrpSpPr/>
          <p:nvPr/>
        </p:nvGrpSpPr>
        <p:grpSpPr>
          <a:xfrm>
            <a:off x="1771362" y="3782675"/>
            <a:ext cx="5601277" cy="1604665"/>
            <a:chOff x="1981200" y="3424535"/>
            <a:chExt cx="5601277" cy="1604665"/>
          </a:xfrm>
        </p:grpSpPr>
        <p:grpSp>
          <p:nvGrpSpPr>
            <p:cNvPr id="5" name="Group 4"/>
            <p:cNvGrpSpPr/>
            <p:nvPr/>
          </p:nvGrpSpPr>
          <p:grpSpPr>
            <a:xfrm>
              <a:off x="3335641" y="4001869"/>
              <a:ext cx="2892395" cy="369332"/>
              <a:chOff x="673598" y="1771787"/>
              <a:chExt cx="2892395" cy="369332"/>
            </a:xfrm>
          </p:grpSpPr>
          <p:sp>
            <p:nvSpPr>
              <p:cNvPr id="6" name="TextBox 5"/>
              <p:cNvSpPr txBox="1"/>
              <p:nvPr/>
            </p:nvSpPr>
            <p:spPr>
              <a:xfrm>
                <a:off x="1177198" y="1771787"/>
                <a:ext cx="2388795" cy="369332"/>
              </a:xfrm>
              <a:prstGeom prst="rect">
                <a:avLst/>
              </a:prstGeom>
              <a:noFill/>
            </p:spPr>
            <p:txBody>
              <a:bodyPr wrap="none" rtlCol="0">
                <a:spAutoFit/>
              </a:bodyPr>
              <a:lstStyle/>
              <a:p>
                <a:r>
                  <a:rPr lang="en-US" dirty="0" smtClean="0"/>
                  <a:t>= Hash(           ||           )</a:t>
                </a:r>
                <a:endParaRPr lang="en-US" dirty="0"/>
              </a:p>
            </p:txBody>
          </p:sp>
          <p:sp>
            <p:nvSpPr>
              <p:cNvPr id="7" name="Rounded Rectangle 6"/>
              <p:cNvSpPr/>
              <p:nvPr/>
            </p:nvSpPr>
            <p:spPr>
              <a:xfrm>
                <a:off x="2006296" y="1818185"/>
                <a:ext cx="496102" cy="2765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rPr>
                  <a:t>p</a:t>
                </a:r>
                <a:endParaRPr lang="en-US" dirty="0">
                  <a:solidFill>
                    <a:schemeClr val="tx1"/>
                  </a:solidFill>
                </a:endParaRPr>
              </a:p>
            </p:txBody>
          </p:sp>
          <p:sp>
            <p:nvSpPr>
              <p:cNvPr id="8" name="Rounded Rectangle 7"/>
              <p:cNvSpPr/>
              <p:nvPr/>
            </p:nvSpPr>
            <p:spPr>
              <a:xfrm>
                <a:off x="673598" y="1818185"/>
                <a:ext cx="496102" cy="2765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rPr>
                  <a:t>p’</a:t>
                </a:r>
                <a:endParaRPr lang="en-US" dirty="0">
                  <a:solidFill>
                    <a:schemeClr val="tx1"/>
                  </a:solidFill>
                </a:endParaRPr>
              </a:p>
            </p:txBody>
          </p:sp>
          <p:sp>
            <p:nvSpPr>
              <p:cNvPr id="9" name="Rounded Rectangle 8"/>
              <p:cNvSpPr/>
              <p:nvPr/>
            </p:nvSpPr>
            <p:spPr>
              <a:xfrm>
                <a:off x="2768296" y="1818185"/>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h</a:t>
                </a:r>
                <a:endParaRPr lang="en-US" dirty="0">
                  <a:solidFill>
                    <a:schemeClr val="tx1"/>
                  </a:solidFill>
                </a:endParaRPr>
              </a:p>
            </p:txBody>
          </p:sp>
        </p:grpSp>
        <p:sp>
          <p:nvSpPr>
            <p:cNvPr id="21" name="TextBox 20"/>
            <p:cNvSpPr txBox="1"/>
            <p:nvPr/>
          </p:nvSpPr>
          <p:spPr>
            <a:xfrm>
              <a:off x="2207383" y="4567535"/>
              <a:ext cx="5148910" cy="461665"/>
            </a:xfrm>
            <a:prstGeom prst="rect">
              <a:avLst/>
            </a:prstGeom>
            <a:solidFill>
              <a:schemeClr val="accent2"/>
            </a:solidFill>
          </p:spPr>
          <p:txBody>
            <a:bodyPr wrap="none" rtlCol="0">
              <a:spAutoFit/>
            </a:bodyPr>
            <a:lstStyle/>
            <a:p>
              <a:r>
                <a:rPr lang="en-US" sz="2400" smtClean="0">
                  <a:solidFill>
                    <a:schemeClr val="bg1"/>
                  </a:solidFill>
                </a:rPr>
                <a:t>or by rebooting, causing it to be zeroed.</a:t>
              </a:r>
              <a:endParaRPr lang="en-US" sz="2400">
                <a:solidFill>
                  <a:schemeClr val="bg1"/>
                </a:solidFill>
              </a:endParaRPr>
            </a:p>
          </p:txBody>
        </p:sp>
        <p:sp>
          <p:nvSpPr>
            <p:cNvPr id="22" name="TextBox 21"/>
            <p:cNvSpPr txBox="1"/>
            <p:nvPr/>
          </p:nvSpPr>
          <p:spPr>
            <a:xfrm>
              <a:off x="1981200" y="3424535"/>
              <a:ext cx="5601277" cy="461665"/>
            </a:xfrm>
            <a:prstGeom prst="rect">
              <a:avLst/>
            </a:prstGeom>
            <a:solidFill>
              <a:schemeClr val="accent2"/>
            </a:solidFill>
          </p:spPr>
          <p:txBody>
            <a:bodyPr wrap="none" rtlCol="0">
              <a:spAutoFit/>
            </a:bodyPr>
            <a:lstStyle/>
            <a:p>
              <a:r>
                <a:rPr lang="en-US" sz="2400" dirty="0" smtClean="0">
                  <a:solidFill>
                    <a:schemeClr val="bg1"/>
                  </a:solidFill>
                </a:rPr>
                <a:t>A PCR can only be modified by </a:t>
              </a:r>
              <a:r>
                <a:rPr lang="en-US" sz="2400" i="1" dirty="0" smtClean="0">
                  <a:solidFill>
                    <a:schemeClr val="bg1"/>
                  </a:solidFill>
                </a:rPr>
                <a:t>extending</a:t>
              </a:r>
              <a:r>
                <a:rPr lang="en-US" sz="2400" dirty="0" smtClean="0">
                  <a:solidFill>
                    <a:schemeClr val="bg1"/>
                  </a:solidFill>
                </a:rPr>
                <a:t> it:</a:t>
              </a:r>
              <a:endParaRPr lang="en-US" sz="2400" dirty="0">
                <a:solidFill>
                  <a:schemeClr val="bg1"/>
                </a:solidFill>
              </a:endParaRPr>
            </a:p>
          </p:txBody>
        </p:sp>
      </p:grpSp>
      <p:sp>
        <p:nvSpPr>
          <p:cNvPr id="12" name="Slide Number Placeholder 11"/>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104110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Memoir avoids </a:t>
            </a:r>
            <a:r>
              <a:rPr lang="en-US" dirty="0" smtClean="0"/>
              <a:t>NV writes </a:t>
            </a:r>
            <a:r>
              <a:rPr lang="en-US" dirty="0"/>
              <a:t>by </a:t>
            </a:r>
            <a:r>
              <a:rPr lang="en-US" dirty="0" smtClean="0"/>
              <a:t>using two-part history summaries.</a:t>
            </a:r>
            <a:endParaRPr lang="en-US" dirty="0"/>
          </a:p>
        </p:txBody>
      </p:sp>
      <p:sp>
        <p:nvSpPr>
          <p:cNvPr id="10" name="Rectangle 9"/>
          <p:cNvSpPr/>
          <p:nvPr/>
        </p:nvSpPr>
        <p:spPr>
          <a:xfrm>
            <a:off x="3352800" y="2324100"/>
            <a:ext cx="2438400" cy="27051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Deterministic code</a:t>
            </a:r>
            <a:endParaRPr lang="en-US" sz="2400">
              <a:solidFill>
                <a:schemeClr val="tx1"/>
              </a:solidFill>
            </a:endParaRPr>
          </a:p>
        </p:txBody>
      </p:sp>
      <p:pic>
        <p:nvPicPr>
          <p:cNvPr id="11" name="Picture 2" descr="C:\Documents and Settings\lorch\Local Settings\Temporary Internet Files\Content.IE5\6SDI2PTU\MCj04339030000[1].png"/>
          <p:cNvPicPr>
            <a:picLocks noChangeAspect="1" noChangeArrowheads="1"/>
          </p:cNvPicPr>
          <p:nvPr/>
        </p:nvPicPr>
        <p:blipFill>
          <a:blip r:embed="rId2" cstate="print"/>
          <a:srcRect/>
          <a:stretch>
            <a:fillRect/>
          </a:stretch>
        </p:blipFill>
        <p:spPr bwMode="auto">
          <a:xfrm>
            <a:off x="3962400" y="4324350"/>
            <a:ext cx="628650" cy="628650"/>
          </a:xfrm>
          <a:prstGeom prst="rect">
            <a:avLst/>
          </a:prstGeom>
          <a:noFill/>
        </p:spPr>
      </p:pic>
      <p:sp>
        <p:nvSpPr>
          <p:cNvPr id="14" name="Rounded Rectangle 13"/>
          <p:cNvSpPr/>
          <p:nvPr/>
        </p:nvSpPr>
        <p:spPr>
          <a:xfrm>
            <a:off x="4724400" y="4362139"/>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n</a:t>
            </a:r>
            <a:endParaRPr lang="en-US" sz="1600">
              <a:solidFill>
                <a:schemeClr val="tx1"/>
              </a:solidFill>
            </a:endParaRPr>
          </a:p>
        </p:txBody>
      </p:sp>
      <p:sp>
        <p:nvSpPr>
          <p:cNvPr id="15" name="Rounded Rectangle 14"/>
          <p:cNvSpPr/>
          <p:nvPr/>
        </p:nvSpPr>
        <p:spPr>
          <a:xfrm>
            <a:off x="4724400" y="4638675"/>
            <a:ext cx="496102" cy="276536"/>
          </a:xfrm>
          <a:prstGeom prst="roundRect">
            <a:avLst/>
          </a:prstGeom>
          <a:solidFill>
            <a:srgbClr val="AC5A9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smtClean="0">
                <a:solidFill>
                  <a:schemeClr val="tx1"/>
                </a:solidFill>
              </a:rPr>
              <a:t>p</a:t>
            </a:r>
            <a:endParaRPr lang="en-US" sz="1600">
              <a:solidFill>
                <a:schemeClr val="tx1"/>
              </a:solidFill>
            </a:endParaRPr>
          </a:p>
        </p:txBody>
      </p:sp>
      <p:sp>
        <p:nvSpPr>
          <p:cNvPr id="16" name="Rounded Rectangle 15"/>
          <p:cNvSpPr/>
          <p:nvPr/>
        </p:nvSpPr>
        <p:spPr>
          <a:xfrm>
            <a:off x="4724400" y="4488007"/>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h</a:t>
            </a:r>
            <a:endParaRPr lang="en-US" sz="1600">
              <a:solidFill>
                <a:schemeClr val="tx1"/>
              </a:solidFill>
            </a:endParaRPr>
          </a:p>
        </p:txBody>
      </p:sp>
      <p:sp>
        <p:nvSpPr>
          <p:cNvPr id="24" name="Rounded Rectangle 23"/>
          <p:cNvSpPr/>
          <p:nvPr/>
        </p:nvSpPr>
        <p:spPr>
          <a:xfrm>
            <a:off x="4724400" y="4365424"/>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smtClean="0">
                <a:solidFill>
                  <a:schemeClr val="tx1"/>
                </a:solidFill>
              </a:rPr>
              <a:t>n’</a:t>
            </a:r>
            <a:endParaRPr lang="en-US" sz="1600">
              <a:solidFill>
                <a:schemeClr val="tx1"/>
              </a:solidFill>
            </a:endParaRPr>
          </a:p>
        </p:txBody>
      </p:sp>
      <p:sp>
        <p:nvSpPr>
          <p:cNvPr id="25" name="Rounded Rectangle 24"/>
          <p:cNvSpPr/>
          <p:nvPr/>
        </p:nvSpPr>
        <p:spPr>
          <a:xfrm>
            <a:off x="4724400" y="4641960"/>
            <a:ext cx="496102" cy="276536"/>
          </a:xfrm>
          <a:prstGeom prst="roundRect">
            <a:avLst/>
          </a:prstGeom>
          <a:solidFill>
            <a:srgbClr val="AC5A9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smtClean="0">
                <a:solidFill>
                  <a:schemeClr val="tx1"/>
                </a:solidFill>
              </a:rPr>
              <a:t>p</a:t>
            </a:r>
            <a:endParaRPr lang="en-US" sz="1600">
              <a:solidFill>
                <a:schemeClr val="tx1"/>
              </a:solidFill>
            </a:endParaRPr>
          </a:p>
        </p:txBody>
      </p:sp>
      <p:sp>
        <p:nvSpPr>
          <p:cNvPr id="26" name="Rounded Rectangle 25"/>
          <p:cNvSpPr/>
          <p:nvPr/>
        </p:nvSpPr>
        <p:spPr>
          <a:xfrm>
            <a:off x="4726004" y="4648200"/>
            <a:ext cx="496102" cy="276536"/>
          </a:xfrm>
          <a:prstGeom prst="roundRect">
            <a:avLst/>
          </a:prstGeom>
          <a:solidFill>
            <a:srgbClr val="AC5A9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smtClean="0">
                <a:solidFill>
                  <a:schemeClr val="tx1"/>
                </a:solidFill>
              </a:rPr>
              <a:t>0</a:t>
            </a:r>
            <a:endParaRPr lang="en-US" sz="1600">
              <a:solidFill>
                <a:schemeClr val="tx1"/>
              </a:solidFill>
            </a:endParaRPr>
          </a:p>
        </p:txBody>
      </p:sp>
      <p:grpSp>
        <p:nvGrpSpPr>
          <p:cNvPr id="3" name="Group 2"/>
          <p:cNvGrpSpPr/>
          <p:nvPr/>
        </p:nvGrpSpPr>
        <p:grpSpPr>
          <a:xfrm>
            <a:off x="5334000" y="4309110"/>
            <a:ext cx="3166401" cy="369332"/>
            <a:chOff x="5334000" y="4324350"/>
            <a:chExt cx="3166401" cy="369332"/>
          </a:xfrm>
        </p:grpSpPr>
        <p:sp>
          <p:nvSpPr>
            <p:cNvPr id="5" name="Left Arrow 4"/>
            <p:cNvSpPr/>
            <p:nvPr/>
          </p:nvSpPr>
          <p:spPr>
            <a:xfrm>
              <a:off x="5334000" y="4378591"/>
              <a:ext cx="838200" cy="2608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72200" y="4324350"/>
              <a:ext cx="2328201" cy="369332"/>
            </a:xfrm>
            <a:prstGeom prst="rect">
              <a:avLst/>
            </a:prstGeom>
            <a:noFill/>
          </p:spPr>
          <p:txBody>
            <a:bodyPr wrap="none" rtlCol="0">
              <a:spAutoFit/>
            </a:bodyPr>
            <a:lstStyle/>
            <a:p>
              <a:r>
                <a:rPr lang="en-US" dirty="0" smtClean="0"/>
                <a:t>Written twice per boot</a:t>
              </a:r>
              <a:endParaRPr lang="en-US" dirty="0"/>
            </a:p>
          </p:txBody>
        </p:sp>
      </p:grpSp>
      <p:grpSp>
        <p:nvGrpSpPr>
          <p:cNvPr id="4" name="Group 3"/>
          <p:cNvGrpSpPr/>
          <p:nvPr/>
        </p:nvGrpSpPr>
        <p:grpSpPr>
          <a:xfrm>
            <a:off x="5334000" y="4602718"/>
            <a:ext cx="3469433" cy="369332"/>
            <a:chOff x="5334000" y="4659868"/>
            <a:chExt cx="3469433" cy="369332"/>
          </a:xfrm>
        </p:grpSpPr>
        <p:sp>
          <p:nvSpPr>
            <p:cNvPr id="30" name="Left Arrow 29"/>
            <p:cNvSpPr/>
            <p:nvPr/>
          </p:nvSpPr>
          <p:spPr>
            <a:xfrm>
              <a:off x="5334000" y="4714109"/>
              <a:ext cx="838200" cy="2608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172200" y="4659868"/>
              <a:ext cx="2631233" cy="369332"/>
            </a:xfrm>
            <a:prstGeom prst="rect">
              <a:avLst/>
            </a:prstGeom>
            <a:noFill/>
          </p:spPr>
          <p:txBody>
            <a:bodyPr wrap="none" rtlCol="0">
              <a:spAutoFit/>
            </a:bodyPr>
            <a:lstStyle/>
            <a:p>
              <a:r>
                <a:rPr lang="en-US" dirty="0" smtClean="0"/>
                <a:t>Updated on every request</a:t>
              </a:r>
              <a:endParaRPr lang="en-US" dirty="0"/>
            </a:p>
          </p:txBody>
        </p:sp>
      </p:grpSp>
      <p:sp>
        <p:nvSpPr>
          <p:cNvPr id="22" name="Rounded Rectangle 21"/>
          <p:cNvSpPr/>
          <p:nvPr/>
        </p:nvSpPr>
        <p:spPr>
          <a:xfrm>
            <a:off x="779000" y="3170150"/>
            <a:ext cx="7586001" cy="101299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Before reboot, a checkpoint routine must run, to incorporate trusted volatile state into trusted NV state.</a:t>
            </a:r>
            <a:endParaRPr lang="en-US" sz="2400" b="1" dirty="0">
              <a:solidFill>
                <a:schemeClr val="bg1"/>
              </a:solidFill>
            </a:endParaRPr>
          </a:p>
        </p:txBody>
      </p:sp>
      <p:sp>
        <p:nvSpPr>
          <p:cNvPr id="19" name="Oval 18"/>
          <p:cNvSpPr/>
          <p:nvPr/>
        </p:nvSpPr>
        <p:spPr>
          <a:xfrm>
            <a:off x="4560570" y="4080510"/>
            <a:ext cx="838200" cy="1143000"/>
          </a:xfrm>
          <a:prstGeom prst="ellipse">
            <a:avLst/>
          </a:prstGeom>
          <a:solidFill>
            <a:schemeClr val="bg1">
              <a:lumMod val="50000"/>
              <a:alpha val="2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59</a:t>
            </a:fld>
            <a:endParaRPr lang="en-US"/>
          </a:p>
        </p:txBody>
      </p:sp>
      <p:sp>
        <p:nvSpPr>
          <p:cNvPr id="27" name="Rounded Rectangle 26"/>
          <p:cNvSpPr/>
          <p:nvPr/>
        </p:nvSpPr>
        <p:spPr>
          <a:xfrm>
            <a:off x="767569" y="3162530"/>
            <a:ext cx="7586001" cy="101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At 1 reboot per day, 1 request per sec, module can last</a:t>
            </a:r>
          </a:p>
          <a:p>
            <a:pPr algn="ctr"/>
            <a:r>
              <a:rPr lang="en-US" sz="2400" b="1" dirty="0" smtClean="0">
                <a:solidFill>
                  <a:srgbClr val="C00000"/>
                </a:solidFill>
              </a:rPr>
              <a:t>136 years </a:t>
            </a:r>
            <a:r>
              <a:rPr lang="en-US" sz="2400" dirty="0" smtClean="0">
                <a:solidFill>
                  <a:schemeClr val="tx1"/>
                </a:solidFill>
              </a:rPr>
              <a:t>instead of the monotonic counter’s </a:t>
            </a:r>
            <a:r>
              <a:rPr lang="en-US" sz="2400" b="1" dirty="0" smtClean="0">
                <a:solidFill>
                  <a:srgbClr val="C00000"/>
                </a:solidFill>
              </a:rPr>
              <a:t>28 hours</a:t>
            </a:r>
            <a:r>
              <a:rPr lang="en-US" sz="2400" dirty="0" smtClean="0">
                <a:solidFill>
                  <a:schemeClr val="tx1"/>
                </a:solidFill>
              </a:rPr>
              <a:t>.</a:t>
            </a:r>
            <a:endParaRPr lang="en-US" sz="2400" b="1" dirty="0">
              <a:solidFill>
                <a:schemeClr val="tx1"/>
              </a:solidFill>
            </a:endParaRPr>
          </a:p>
        </p:txBody>
      </p:sp>
      <p:grpSp>
        <p:nvGrpSpPr>
          <p:cNvPr id="13" name="Group 12"/>
          <p:cNvGrpSpPr/>
          <p:nvPr/>
        </p:nvGrpSpPr>
        <p:grpSpPr>
          <a:xfrm>
            <a:off x="2548890" y="1489917"/>
            <a:ext cx="4004310" cy="589897"/>
            <a:chOff x="2548890" y="1489917"/>
            <a:chExt cx="4004310" cy="589897"/>
          </a:xfrm>
        </p:grpSpPr>
        <p:sp>
          <p:nvSpPr>
            <p:cNvPr id="32" name="Rectangle 31"/>
            <p:cNvSpPr/>
            <p:nvPr/>
          </p:nvSpPr>
          <p:spPr>
            <a:xfrm>
              <a:off x="2548890" y="1489917"/>
              <a:ext cx="4004310" cy="5898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629403" y="1600200"/>
              <a:ext cx="2388795" cy="369332"/>
            </a:xfrm>
            <a:prstGeom prst="rect">
              <a:avLst/>
            </a:prstGeom>
            <a:noFill/>
          </p:spPr>
          <p:txBody>
            <a:bodyPr wrap="none" rtlCol="0">
              <a:spAutoFit/>
            </a:bodyPr>
            <a:lstStyle/>
            <a:p>
              <a:r>
                <a:rPr lang="en-US" dirty="0" smtClean="0"/>
                <a:t>= Hash(           ||           )</a:t>
              </a:r>
              <a:endParaRPr lang="en-US" dirty="0"/>
            </a:p>
          </p:txBody>
        </p:sp>
        <p:sp>
          <p:nvSpPr>
            <p:cNvPr id="31" name="Rounded Rectangle 30"/>
            <p:cNvSpPr/>
            <p:nvPr/>
          </p:nvSpPr>
          <p:spPr>
            <a:xfrm>
              <a:off x="5258365" y="1659384"/>
              <a:ext cx="496102" cy="276536"/>
            </a:xfrm>
            <a:prstGeom prst="roundRect">
              <a:avLst/>
            </a:prstGeom>
            <a:solidFill>
              <a:srgbClr val="E224B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rPr>
                <a:t>p</a:t>
              </a:r>
              <a:endParaRPr lang="en-US" dirty="0">
                <a:solidFill>
                  <a:schemeClr val="tx1"/>
                </a:solidFill>
              </a:endParaRPr>
            </a:p>
          </p:txBody>
        </p:sp>
        <p:sp>
          <p:nvSpPr>
            <p:cNvPr id="34" name="Rounded Rectangle 33"/>
            <p:cNvSpPr/>
            <p:nvPr/>
          </p:nvSpPr>
          <p:spPr>
            <a:xfrm>
              <a:off x="4483568" y="1659384"/>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n</a:t>
              </a:r>
              <a:endParaRPr lang="en-US" dirty="0">
                <a:solidFill>
                  <a:schemeClr val="tx1"/>
                </a:solidFill>
              </a:endParaRPr>
            </a:p>
          </p:txBody>
        </p:sp>
        <p:sp>
          <p:nvSpPr>
            <p:cNvPr id="38" name="Rounded Rectangle 37"/>
            <p:cNvSpPr/>
            <p:nvPr/>
          </p:nvSpPr>
          <p:spPr>
            <a:xfrm>
              <a:off x="3104749" y="1646598"/>
              <a:ext cx="496102" cy="2765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n</a:t>
              </a:r>
              <a:r>
                <a:rPr lang="en-US" dirty="0" smtClean="0">
                  <a:solidFill>
                    <a:schemeClr val="tx1"/>
                  </a:solidFill>
                </a:rPr>
                <a:t>’</a:t>
              </a:r>
              <a:endParaRPr lang="en-US" dirty="0">
                <a:solidFill>
                  <a:schemeClr val="tx1"/>
                </a:solidFill>
              </a:endParaRPr>
            </a:p>
          </p:txBody>
        </p:sp>
      </p:grpSp>
    </p:spTree>
    <p:extLst>
      <p:ext uri="{BB962C8B-B14F-4D97-AF65-F5344CB8AC3E}">
        <p14:creationId xmlns:p14="http://schemas.microsoft.com/office/powerpoint/2010/main" val="2037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16"/>
                                        </p:tgtEl>
                                        <p:attrNameLst>
                                          <p:attrName>ppt_h</p:attrName>
                                        </p:attrNameLst>
                                      </p:cBhvr>
                                      <p:tavLst>
                                        <p:tav tm="0">
                                          <p:val>
                                            <p:strVal val="ppt_h"/>
                                          </p:val>
                                        </p:tav>
                                        <p:tav tm="100000">
                                          <p:val>
                                            <p:strVal val="ppt_h"/>
                                          </p:val>
                                        </p:tav>
                                      </p:tavLst>
                                    </p:anim>
                                    <p:set>
                                      <p:cBhvr>
                                        <p:cTn id="9" dur="1" fill="hold">
                                          <p:stCondLst>
                                            <p:cond delay="999"/>
                                          </p:stCondLst>
                                        </p:cTn>
                                        <p:tgtEl>
                                          <p:spTgt spid="16"/>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42" presetClass="path" presetSubtype="0" accel="50000" decel="50000" fill="hold" grpId="1" nodeType="afterEffect">
                                  <p:stCondLst>
                                    <p:cond delay="0"/>
                                  </p:stCondLst>
                                  <p:childTnLst>
                                    <p:animMotion origin="layout" path="M 2.77778E-7 -2.22222E-6 L -0.00608 -0.05 " pathEditMode="relative" rAng="0" ptsTypes="AA">
                                      <p:cBhvr>
                                        <p:cTn id="49" dur="2000" fill="hold"/>
                                        <p:tgtEl>
                                          <p:spTgt spid="25"/>
                                        </p:tgtEl>
                                        <p:attrNameLst>
                                          <p:attrName>ppt_x</p:attrName>
                                          <p:attrName>ppt_y</p:attrName>
                                        </p:attrNameLst>
                                      </p:cBhvr>
                                      <p:rCtr x="-313" y="-2500"/>
                                    </p:animMotion>
                                  </p:childTnLst>
                                </p:cTn>
                              </p:par>
                            </p:childTnLst>
                          </p:cTn>
                        </p:par>
                        <p:par>
                          <p:cTn id="50" fill="hold">
                            <p:stCondLst>
                              <p:cond delay="2000"/>
                            </p:stCondLst>
                            <p:childTnLst>
                              <p:par>
                                <p:cTn id="51" presetID="1" presetClass="exit" presetSubtype="0" fill="hold" grpId="2" nodeType="after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par>
                          <p:cTn id="53" fill="hold">
                            <p:stCondLst>
                              <p:cond delay="2000"/>
                            </p:stCondLst>
                            <p:childTnLst>
                              <p:par>
                                <p:cTn id="54" presetID="1"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5" grpId="1" animBg="1"/>
      <p:bldP spid="25" grpId="2" animBg="1"/>
      <p:bldP spid="26" grpId="0" animBg="1"/>
      <p:bldP spid="22" grpId="0" animBg="1"/>
      <p:bldP spid="19" grpId="0"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6</a:t>
            </a:fld>
            <a:endParaRPr lang="en-US" dirty="0"/>
          </a:p>
        </p:txBody>
      </p:sp>
      <p:sp>
        <p:nvSpPr>
          <p:cNvPr id="5" name="Rectangle 2"/>
          <p:cNvSpPr txBox="1">
            <a:spLocks noChangeArrowheads="1"/>
          </p:cNvSpPr>
          <p:nvPr/>
        </p:nvSpPr>
        <p:spPr>
          <a:xfrm>
            <a:off x="381006" y="223836"/>
            <a:ext cx="8229600" cy="105833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Talk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381006" y="1248298"/>
            <a:ext cx="8286715" cy="4525963"/>
          </a:xfrm>
          <a:prstGeom prst="rect">
            <a:avLst/>
          </a:prstGeom>
        </p:spPr>
        <p:txBody>
          <a:bodyPr vert="horz" lIns="91440" tIns="45720" rIns="91440" bIns="45720" rtlCol="0">
            <a:noAutofit/>
          </a:bodyPr>
          <a:lstStyle/>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Introduction</a:t>
            </a: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kumimoji="0" lang="en-US" sz="2800" b="0" i="0" u="none" strike="noStrike" kern="1200" cap="none" spc="0" normalizeH="0" baseline="0" noProof="0" dirty="0" smtClean="0">
                <a:ln>
                  <a:noFill/>
                </a:ln>
                <a:solidFill>
                  <a:schemeClr val="accent2">
                    <a:lumMod val="75000"/>
                  </a:schemeClr>
                </a:solidFill>
                <a:effectLst/>
                <a:uLnTx/>
                <a:uFillTx/>
                <a:latin typeface="+mn-lt"/>
                <a:ea typeface="+mn-ea"/>
                <a:cs typeface="+mn-cs"/>
              </a:rPr>
              <a:t>Securely </a:t>
            </a:r>
            <a:r>
              <a:rPr lang="en-US" sz="2800" dirty="0" smtClean="0">
                <a:solidFill>
                  <a:schemeClr val="accent2">
                    <a:lumMod val="75000"/>
                  </a:schemeClr>
                </a:solidFill>
              </a:rPr>
              <a:t>Executing Code On Demand</a:t>
            </a:r>
            <a:endParaRPr kumimoji="0" lang="en-US" sz="2800" b="0" i="0" u="none" strike="noStrike" kern="1200" cap="none" spc="0" normalizeH="0" baseline="0" noProof="0" dirty="0" smtClean="0">
              <a:ln>
                <a:noFill/>
              </a:ln>
              <a:solidFill>
                <a:schemeClr val="accent2">
                  <a:lumMod val="75000"/>
                </a:schemeClr>
              </a:solidFill>
              <a:effectLst/>
              <a:uLnTx/>
              <a:uFillTx/>
            </a:endParaRP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Practical State Continuity for Protected Modules</a:t>
            </a: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lang="en-US" sz="2800" dirty="0" smtClean="0"/>
              <a:t>Conclusions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Memoir must ensure correctness if an adversary doesn’t checkpoint.</a:t>
            </a:r>
            <a:endParaRPr lang="en-US" dirty="0"/>
          </a:p>
        </p:txBody>
      </p:sp>
      <p:sp>
        <p:nvSpPr>
          <p:cNvPr id="3" name="Content Placeholder 2"/>
          <p:cNvSpPr>
            <a:spLocks noGrp="1"/>
          </p:cNvSpPr>
          <p:nvPr>
            <p:ph idx="1"/>
          </p:nvPr>
        </p:nvSpPr>
        <p:spPr>
          <a:xfrm>
            <a:off x="457200" y="1676400"/>
            <a:ext cx="8229600" cy="3840163"/>
          </a:xfrm>
        </p:spPr>
        <p:txBody>
          <a:bodyPr/>
          <a:lstStyle/>
          <a:p>
            <a:r>
              <a:rPr lang="en-US" dirty="0" smtClean="0"/>
              <a:t>Adversary can clear PCR without running checkpoint routine</a:t>
            </a:r>
          </a:p>
          <a:p>
            <a:pPr lvl="1"/>
            <a:r>
              <a:rPr lang="en-US" dirty="0" smtClean="0"/>
              <a:t>Guard bit in trusted NV storage indicates whether PCR should be non-zero</a:t>
            </a:r>
          </a:p>
          <a:p>
            <a:r>
              <a:rPr lang="en-US" dirty="0" smtClean="0"/>
              <a:t>Adversary can extend PCR</a:t>
            </a:r>
          </a:p>
          <a:p>
            <a:pPr lvl="1"/>
            <a:r>
              <a:rPr lang="en-US" dirty="0" smtClean="0"/>
              <a:t>Extension secret used on each extension</a:t>
            </a:r>
          </a:p>
        </p:txBody>
      </p:sp>
      <p:sp>
        <p:nvSpPr>
          <p:cNvPr id="4" name="Rounded Rectangle 3"/>
          <p:cNvSpPr/>
          <p:nvPr/>
        </p:nvSpPr>
        <p:spPr>
          <a:xfrm>
            <a:off x="1143000" y="4898139"/>
            <a:ext cx="6770396" cy="58826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For details, see paper.</a:t>
            </a:r>
            <a:endParaRPr lang="en-US" sz="2400" b="1" dirty="0">
              <a:solidFill>
                <a:schemeClr val="tx1"/>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2088638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Checkpoint routine must run before a non-adversarial reboot.</a:t>
            </a:r>
            <a:endParaRPr lang="en-US" dirty="0"/>
          </a:p>
        </p:txBody>
      </p:sp>
      <p:grpSp>
        <p:nvGrpSpPr>
          <p:cNvPr id="8" name="Group 7"/>
          <p:cNvGrpSpPr/>
          <p:nvPr/>
        </p:nvGrpSpPr>
        <p:grpSpPr>
          <a:xfrm>
            <a:off x="3662255" y="3898274"/>
            <a:ext cx="1895690" cy="1664326"/>
            <a:chOff x="3192458" y="2971800"/>
            <a:chExt cx="1895690" cy="1664326"/>
          </a:xfrm>
        </p:grpSpPr>
        <p:pic>
          <p:nvPicPr>
            <p:cNvPr id="5" name="Picture 54" descr="3d1itajn[1]"/>
            <p:cNvPicPr>
              <a:picLocks noChangeAspect="1" noChangeArrowheads="1"/>
            </p:cNvPicPr>
            <p:nvPr/>
          </p:nvPicPr>
          <p:blipFill>
            <a:blip r:embed="rId2"/>
            <a:srcRect/>
            <a:stretch>
              <a:fillRect/>
            </a:stretch>
          </p:blipFill>
          <p:spPr bwMode="auto">
            <a:xfrm>
              <a:off x="4013411" y="2971800"/>
              <a:ext cx="1074737" cy="842962"/>
            </a:xfrm>
            <a:prstGeom prst="rect">
              <a:avLst/>
            </a:prstGeom>
            <a:noFill/>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458" y="3733800"/>
              <a:ext cx="842171" cy="90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10800000" flipV="1">
              <a:off x="3655614" y="3306282"/>
              <a:ext cx="758029" cy="878681"/>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
          <p:cNvGrpSpPr/>
          <p:nvPr/>
        </p:nvGrpSpPr>
        <p:grpSpPr>
          <a:xfrm>
            <a:off x="2438400" y="1953696"/>
            <a:ext cx="4343400" cy="1366838"/>
            <a:chOff x="2438400" y="4191000"/>
            <a:chExt cx="4343400" cy="1366838"/>
          </a:xfrm>
        </p:grpSpPr>
        <p:sp>
          <p:nvSpPr>
            <p:cNvPr id="3" name="Rectangle 2"/>
            <p:cNvSpPr/>
            <p:nvPr/>
          </p:nvSpPr>
          <p:spPr>
            <a:xfrm>
              <a:off x="2438400" y="4191000"/>
              <a:ext cx="4343400" cy="1366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mtClean="0"/>
                <a:t>System Management Interrupt Handler</a:t>
              </a:r>
              <a:endParaRPr lang="en-US"/>
            </a:p>
          </p:txBody>
        </p:sp>
        <p:sp>
          <p:nvSpPr>
            <p:cNvPr id="9" name="Rectangle 8"/>
            <p:cNvSpPr/>
            <p:nvPr/>
          </p:nvSpPr>
          <p:spPr>
            <a:xfrm>
              <a:off x="3822846" y="4572000"/>
              <a:ext cx="1739754" cy="88213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Checkpoint routine</a:t>
              </a:r>
              <a:endParaRPr lang="en-US" sz="2400">
                <a:solidFill>
                  <a:schemeClr val="tx1"/>
                </a:solidFill>
              </a:endParaRPr>
            </a:p>
          </p:txBody>
        </p:sp>
      </p:grpSp>
      <p:sp>
        <p:nvSpPr>
          <p:cNvPr id="6" name="TextBox 5"/>
          <p:cNvSpPr txBox="1"/>
          <p:nvPr/>
        </p:nvSpPr>
        <p:spPr>
          <a:xfrm>
            <a:off x="3527131" y="1447800"/>
            <a:ext cx="2089739" cy="461665"/>
          </a:xfrm>
          <a:prstGeom prst="rect">
            <a:avLst/>
          </a:prstGeom>
          <a:noFill/>
        </p:spPr>
        <p:txBody>
          <a:bodyPr wrap="none" rtlCol="0">
            <a:spAutoFit/>
          </a:bodyPr>
          <a:lstStyle/>
          <a:p>
            <a:r>
              <a:rPr lang="en-US" sz="2400" dirty="0" smtClean="0">
                <a:solidFill>
                  <a:srgbClr val="FF0000"/>
                </a:solidFill>
              </a:rPr>
              <a:t>For OS crashes:</a:t>
            </a:r>
            <a:endParaRPr lang="en-US" sz="2400" dirty="0">
              <a:solidFill>
                <a:srgbClr val="FF0000"/>
              </a:solidFill>
            </a:endParaRPr>
          </a:p>
        </p:txBody>
      </p:sp>
      <p:sp>
        <p:nvSpPr>
          <p:cNvPr id="11" name="TextBox 10"/>
          <p:cNvSpPr txBox="1"/>
          <p:nvPr/>
        </p:nvSpPr>
        <p:spPr>
          <a:xfrm>
            <a:off x="3346260" y="3413992"/>
            <a:ext cx="2527680" cy="461665"/>
          </a:xfrm>
          <a:prstGeom prst="rect">
            <a:avLst/>
          </a:prstGeom>
          <a:noFill/>
        </p:spPr>
        <p:txBody>
          <a:bodyPr wrap="none" rtlCol="0">
            <a:spAutoFit/>
          </a:bodyPr>
          <a:lstStyle/>
          <a:p>
            <a:r>
              <a:rPr lang="en-US" sz="2400" smtClean="0">
                <a:solidFill>
                  <a:srgbClr val="FF0000"/>
                </a:solidFill>
              </a:rPr>
              <a:t>For power failures:</a:t>
            </a:r>
            <a:endParaRPr lang="en-US" sz="2400">
              <a:solidFill>
                <a:srgbClr val="FF000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23014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Memoir improves dramatically on the monotonic-counter solution.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26030944"/>
              </p:ext>
            </p:extLst>
          </p:nvPr>
        </p:nvGraphicFramePr>
        <p:xfrm>
          <a:off x="457200" y="1813560"/>
          <a:ext cx="8229600" cy="329184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2400" dirty="0" smtClean="0"/>
                        <a:t>Monotonic</a:t>
                      </a:r>
                      <a:r>
                        <a:rPr lang="en-US" sz="2400" baseline="0" dirty="0" smtClean="0"/>
                        <a:t> counter</a:t>
                      </a:r>
                      <a:endParaRPr lang="en-US" sz="2400" dirty="0"/>
                    </a:p>
                  </a:txBody>
                  <a:tcPr/>
                </a:tc>
                <a:tc>
                  <a:txBody>
                    <a:bodyPr/>
                    <a:lstStyle/>
                    <a:p>
                      <a:r>
                        <a:rPr lang="en-US" sz="2400" dirty="0" smtClean="0"/>
                        <a:t>Memoir</a:t>
                      </a:r>
                      <a:endParaRPr lang="en-US" sz="2400" dirty="0"/>
                    </a:p>
                  </a:txBody>
                  <a:tcPr/>
                </a:tc>
              </a:tr>
              <a:tr h="370840">
                <a:tc>
                  <a:txBody>
                    <a:bodyPr/>
                    <a:lstStyle/>
                    <a:p>
                      <a:r>
                        <a:rPr lang="en-US" sz="2400" dirty="0" smtClean="0"/>
                        <a:t>OS</a:t>
                      </a:r>
                      <a:r>
                        <a:rPr lang="en-US" sz="2400" baseline="0" dirty="0" smtClean="0"/>
                        <a:t> crash or power failure can make module </a:t>
                      </a:r>
                      <a:r>
                        <a:rPr lang="en-US" sz="2400" b="1" baseline="0" dirty="0" smtClean="0">
                          <a:solidFill>
                            <a:srgbClr val="C00000"/>
                          </a:solidFill>
                        </a:rPr>
                        <a:t>permanently unusable</a:t>
                      </a:r>
                      <a:endParaRPr lang="en-US" sz="2400" b="1" dirty="0">
                        <a:solidFill>
                          <a:srgbClr val="C00000"/>
                        </a:solidFill>
                      </a:endParaRPr>
                    </a:p>
                  </a:txBody>
                  <a:tcPr/>
                </a:tc>
                <a:tc>
                  <a:txBody>
                    <a:bodyPr/>
                    <a:lstStyle/>
                    <a:p>
                      <a:r>
                        <a:rPr lang="en-US" sz="2400" dirty="0" smtClean="0"/>
                        <a:t>Non-adversarial crashes</a:t>
                      </a:r>
                      <a:r>
                        <a:rPr lang="en-US" sz="2400" baseline="0" dirty="0" smtClean="0"/>
                        <a:t> </a:t>
                      </a:r>
                      <a:r>
                        <a:rPr lang="en-US" sz="2400" b="1" baseline="0" dirty="0" smtClean="0">
                          <a:solidFill>
                            <a:srgbClr val="C00000"/>
                          </a:solidFill>
                        </a:rPr>
                        <a:t>not a problem</a:t>
                      </a:r>
                      <a:endParaRPr lang="en-US" sz="2400" b="1" dirty="0">
                        <a:solidFill>
                          <a:srgbClr val="C00000"/>
                        </a:solidFill>
                      </a:endParaRPr>
                    </a:p>
                  </a:txBody>
                  <a:tcPr/>
                </a:tc>
              </a:tr>
              <a:tr h="370840">
                <a:tc>
                  <a:txBody>
                    <a:bodyPr/>
                    <a:lstStyle/>
                    <a:p>
                      <a:r>
                        <a:rPr lang="en-US" sz="2400" dirty="0" smtClean="0"/>
                        <a:t>Lasts only </a:t>
                      </a:r>
                      <a:r>
                        <a:rPr lang="en-US" sz="2400" b="1" dirty="0" smtClean="0">
                          <a:solidFill>
                            <a:srgbClr val="C00000"/>
                          </a:solidFill>
                        </a:rPr>
                        <a:t>28 hours</a:t>
                      </a:r>
                      <a:r>
                        <a:rPr lang="en-US" sz="2400" dirty="0" smtClean="0"/>
                        <a:t> at one request per sec</a:t>
                      </a:r>
                      <a:endParaRPr lang="en-US" sz="2400" dirty="0"/>
                    </a:p>
                  </a:txBody>
                  <a:tcPr/>
                </a:tc>
                <a:tc>
                  <a:txBody>
                    <a:bodyPr/>
                    <a:lstStyle/>
                    <a:p>
                      <a:r>
                        <a:rPr lang="en-US" sz="2400" dirty="0" smtClean="0"/>
                        <a:t>Lasts</a:t>
                      </a:r>
                      <a:r>
                        <a:rPr lang="en-US" sz="2400" baseline="0" dirty="0" smtClean="0"/>
                        <a:t> </a:t>
                      </a:r>
                      <a:r>
                        <a:rPr lang="en-US" sz="2400" b="1" baseline="0" dirty="0" smtClean="0">
                          <a:solidFill>
                            <a:srgbClr val="C00000"/>
                          </a:solidFill>
                        </a:rPr>
                        <a:t>136 years </a:t>
                      </a:r>
                      <a:r>
                        <a:rPr lang="en-US" sz="2400" baseline="0" dirty="0" smtClean="0"/>
                        <a:t>even with one reboot per day</a:t>
                      </a:r>
                      <a:endParaRPr lang="en-US" sz="2400" dirty="0"/>
                    </a:p>
                  </a:txBody>
                  <a:tcPr/>
                </a:tc>
              </a:tr>
              <a:tr h="370840">
                <a:tc>
                  <a:txBody>
                    <a:bodyPr/>
                    <a:lstStyle/>
                    <a:p>
                      <a:r>
                        <a:rPr lang="en-US" sz="2400" dirty="0" smtClean="0"/>
                        <a:t>Spends </a:t>
                      </a:r>
                      <a:r>
                        <a:rPr lang="en-US" sz="2400" b="1" dirty="0" smtClean="0">
                          <a:solidFill>
                            <a:srgbClr val="C00000"/>
                          </a:solidFill>
                        </a:rPr>
                        <a:t>30-80 </a:t>
                      </a:r>
                      <a:r>
                        <a:rPr lang="en-US" sz="2400" b="1" dirty="0" err="1" smtClean="0">
                          <a:solidFill>
                            <a:srgbClr val="C00000"/>
                          </a:solidFill>
                        </a:rPr>
                        <a:t>ms</a:t>
                      </a:r>
                      <a:r>
                        <a:rPr lang="en-US" sz="2400" b="1" dirty="0" smtClean="0">
                          <a:solidFill>
                            <a:srgbClr val="C00000"/>
                          </a:solidFill>
                        </a:rPr>
                        <a:t> </a:t>
                      </a:r>
                      <a:r>
                        <a:rPr lang="en-US" sz="2400" dirty="0" smtClean="0"/>
                        <a:t>per request to write NVRAM</a:t>
                      </a:r>
                      <a:endParaRPr lang="en-US" sz="2400" dirty="0"/>
                    </a:p>
                  </a:txBody>
                  <a:tcPr/>
                </a:tc>
                <a:tc>
                  <a:txBody>
                    <a:bodyPr/>
                    <a:lstStyle/>
                    <a:p>
                      <a:r>
                        <a:rPr lang="en-US" sz="2400" dirty="0" smtClean="0"/>
                        <a:t>Spends </a:t>
                      </a:r>
                      <a:r>
                        <a:rPr lang="en-US" sz="2400" b="1" dirty="0" smtClean="0">
                          <a:solidFill>
                            <a:srgbClr val="C00000"/>
                          </a:solidFill>
                        </a:rPr>
                        <a:t>15-25 </a:t>
                      </a:r>
                      <a:r>
                        <a:rPr lang="en-US" sz="2400" b="1" dirty="0" err="1" smtClean="0">
                          <a:solidFill>
                            <a:srgbClr val="C00000"/>
                          </a:solidFill>
                        </a:rPr>
                        <a:t>ms</a:t>
                      </a:r>
                      <a:r>
                        <a:rPr lang="en-US" sz="2400" b="1" dirty="0" smtClean="0">
                          <a:solidFill>
                            <a:srgbClr val="C00000"/>
                          </a:solidFill>
                        </a:rPr>
                        <a:t> </a:t>
                      </a:r>
                      <a:r>
                        <a:rPr lang="en-US" sz="2400" dirty="0" smtClean="0"/>
                        <a:t>per request</a:t>
                      </a:r>
                      <a:r>
                        <a:rPr lang="en-US" sz="2400" baseline="0" dirty="0" smtClean="0"/>
                        <a:t> to access a PCR</a:t>
                      </a:r>
                      <a:endParaRPr lang="en-US" sz="2400" dirty="0"/>
                    </a:p>
                  </a:txBody>
                  <a:tcPr/>
                </a:tc>
              </a:tr>
            </a:tbl>
          </a:graphicData>
        </a:graphic>
      </p:graphicFrame>
      <p:sp>
        <p:nvSpPr>
          <p:cNvPr id="6" name="Slide Number Placeholder 5"/>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42657558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Also in the paper:</a:t>
            </a:r>
            <a:endParaRPr lang="en-US" dirty="0"/>
          </a:p>
        </p:txBody>
      </p:sp>
      <p:sp>
        <p:nvSpPr>
          <p:cNvPr id="3" name="Content Placeholder 2"/>
          <p:cNvSpPr txBox="1">
            <a:spLocks/>
          </p:cNvSpPr>
          <p:nvPr/>
        </p:nvSpPr>
        <p:spPr>
          <a:xfrm>
            <a:off x="457200" y="1306830"/>
            <a:ext cx="8305800" cy="4343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C00000"/>
                </a:solidFill>
              </a:rPr>
              <a:t>Proof of correctness</a:t>
            </a:r>
            <a:r>
              <a:rPr lang="en-US" dirty="0"/>
              <a:t> </a:t>
            </a:r>
            <a:r>
              <a:rPr lang="en-US" dirty="0" smtClean="0"/>
              <a:t>of Memoir protocols</a:t>
            </a:r>
            <a:endParaRPr lang="en-US" b="1" dirty="0">
              <a:solidFill>
                <a:srgbClr val="C00000"/>
              </a:solidFill>
            </a:endParaRPr>
          </a:p>
          <a:p>
            <a:pPr lvl="1"/>
            <a:r>
              <a:rPr lang="en-US" b="1" dirty="0" smtClean="0">
                <a:solidFill>
                  <a:srgbClr val="C00000"/>
                </a:solidFill>
              </a:rPr>
              <a:t>Machine-checked</a:t>
            </a:r>
            <a:r>
              <a:rPr lang="en-US" dirty="0"/>
              <a:t> </a:t>
            </a:r>
            <a:r>
              <a:rPr lang="en-US" dirty="0" smtClean="0"/>
              <a:t>TLA</a:t>
            </a:r>
            <a:r>
              <a:rPr lang="en-US" dirty="0"/>
              <a:t>+</a:t>
            </a:r>
          </a:p>
          <a:p>
            <a:pPr lvl="1"/>
            <a:r>
              <a:rPr lang="en-US" dirty="0"/>
              <a:t>Full details in 390-page tech </a:t>
            </a:r>
            <a:r>
              <a:rPr lang="en-US" dirty="0" smtClean="0"/>
              <a:t>report</a:t>
            </a:r>
          </a:p>
          <a:p>
            <a:r>
              <a:rPr lang="en-US" dirty="0" smtClean="0"/>
              <a:t>Supporting unlimited modules with constant NVRAM and one PCR</a:t>
            </a:r>
          </a:p>
          <a:p>
            <a:r>
              <a:rPr lang="en-US" dirty="0" smtClean="0"/>
              <a:t>Suggestion for minor TPM modification to solve NVRAM issue</a:t>
            </a:r>
          </a:p>
          <a:p>
            <a:r>
              <a:rPr lang="en-US" dirty="0" smtClean="0"/>
              <a:t>Obviating trusted randomness in execution</a:t>
            </a:r>
          </a:p>
        </p:txBody>
      </p:sp>
      <p:sp>
        <p:nvSpPr>
          <p:cNvPr id="9" name="Slide Number Placeholder 8"/>
          <p:cNvSpPr>
            <a:spLocks noGrp="1"/>
          </p:cNvSpPr>
          <p:nvPr>
            <p:ph type="sldNum" sz="quarter" idx="12"/>
          </p:nvPr>
        </p:nvSpPr>
        <p:spPr/>
        <p:txBody>
          <a:bodyPr/>
          <a:lstStyle/>
          <a:p>
            <a:fld id="{B6F15528-21DE-4FAA-801E-634DDDAF4B2B}" type="slidenum">
              <a:rPr lang="en-US" smtClean="0"/>
              <a:pPr/>
              <a:t>63</a:t>
            </a:fld>
            <a:endParaRPr lang="en-US"/>
          </a:p>
        </p:txBody>
      </p:sp>
      <p:grpSp>
        <p:nvGrpSpPr>
          <p:cNvPr id="6" name="Group 5"/>
          <p:cNvGrpSpPr/>
          <p:nvPr/>
        </p:nvGrpSpPr>
        <p:grpSpPr>
          <a:xfrm>
            <a:off x="402609" y="259307"/>
            <a:ext cx="8338782" cy="6359857"/>
            <a:chOff x="464024" y="259307"/>
            <a:chExt cx="8338782" cy="6359857"/>
          </a:xfrm>
        </p:grpSpPr>
        <p:sp>
          <p:nvSpPr>
            <p:cNvPr id="7" name="Rectangle 6"/>
            <p:cNvSpPr/>
            <p:nvPr/>
          </p:nvSpPr>
          <p:spPr>
            <a:xfrm>
              <a:off x="464024" y="259307"/>
              <a:ext cx="8338782" cy="6359857"/>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8" name="TextBox 7"/>
            <p:cNvSpPr txBox="1"/>
            <p:nvPr/>
          </p:nvSpPr>
          <p:spPr>
            <a:xfrm>
              <a:off x="685800" y="1143000"/>
              <a:ext cx="7772400" cy="1447800"/>
            </a:xfrm>
            <a:prstGeom prst="rect">
              <a:avLst/>
            </a:prstGeom>
            <a:noFill/>
            <a:ln>
              <a:solidFill>
                <a:schemeClr val="tx1"/>
              </a:solidFill>
            </a:ln>
          </p:spPr>
          <p:txBody>
            <a:bodyPr wrap="square" rtlCol="0">
              <a:noAutofit/>
            </a:bodyPr>
            <a:lstStyle/>
            <a:p>
              <a:r>
                <a:rPr lang="en-US" sz="1400" noProof="1" smtClean="0"/>
                <a:t>CONSTANT InputType, OutputType, PublicStateType, PrivateStateType</a:t>
              </a:r>
            </a:p>
            <a:p>
              <a:r>
                <a:rPr lang="en-US" sz="1400" noProof="1" smtClean="0"/>
                <a:t>ServiceResultType </a:t>
              </a:r>
              <a:r>
                <a:rPr lang="en-US" sz="1400" noProof="1" smtClean="0">
                  <a:sym typeface="Mathematica3" pitchFamily="2" charset="2"/>
                </a:rPr>
                <a:t></a:t>
              </a:r>
              <a:endParaRPr lang="en-US" sz="1400" noProof="1" smtClean="0"/>
            </a:p>
            <a:p>
              <a:r>
                <a:rPr lang="en-US" sz="1400" noProof="1" smtClean="0"/>
                <a:t>    [ newPublicState : PublicStateType; newPrivateState : PrivateStateType; output : OutputType ]</a:t>
              </a:r>
            </a:p>
            <a:p>
              <a:r>
                <a:rPr lang="en-US" sz="1400" noProof="1" smtClean="0"/>
                <a:t>CONSTANT Service(_, _, _)</a:t>
              </a:r>
            </a:p>
            <a:p>
              <a:r>
                <a:rPr lang="en-US" sz="1400" noProof="1" smtClean="0"/>
                <a:t>CONSTANT InitialAvailableInputs, InitialPublicState, InitialPrivateState</a:t>
              </a:r>
            </a:p>
            <a:p>
              <a:r>
                <a:rPr lang="en-US" sz="1400" noProof="1" smtClean="0"/>
                <a:t>VARIABLE AvailableInputs, ObservedOutputs, PublicState, PrivateState</a:t>
              </a:r>
              <a:endParaRPr lang="en-US" sz="1400" noProof="1" smtClean="0">
                <a:cs typeface="Calibri"/>
              </a:endParaRPr>
            </a:p>
          </p:txBody>
        </p:sp>
        <p:sp>
          <p:nvSpPr>
            <p:cNvPr id="10" name="TextBox 9"/>
            <p:cNvSpPr txBox="1"/>
            <p:nvPr/>
          </p:nvSpPr>
          <p:spPr>
            <a:xfrm>
              <a:off x="685800" y="2781300"/>
              <a:ext cx="3810000" cy="1600200"/>
            </a:xfrm>
            <a:prstGeom prst="rect">
              <a:avLst/>
            </a:prstGeom>
            <a:noFill/>
            <a:ln>
              <a:solidFill>
                <a:schemeClr val="tx1"/>
              </a:solidFill>
            </a:ln>
          </p:spPr>
          <p:txBody>
            <a:bodyPr wrap="square" rtlCol="0">
              <a:noAutofit/>
            </a:bodyPr>
            <a:lstStyle/>
            <a:p>
              <a:r>
                <a:rPr lang="en-US" sz="1400" noProof="1" smtClean="0"/>
                <a:t>MakeInputAvailable </a:t>
              </a:r>
              <a:r>
                <a:rPr lang="en-US" sz="1400" noProof="1" smtClean="0">
                  <a:sym typeface="Mathematica3" pitchFamily="2" charset="2"/>
                </a:rPr>
                <a:t></a:t>
              </a:r>
              <a:endParaRPr lang="en-US" sz="1400" noProof="1" smtClean="0"/>
            </a:p>
            <a:p>
              <a:r>
                <a:rPr lang="en-US" sz="1400" noProof="1" smtClean="0">
                  <a:sym typeface="Symbol" pitchFamily="18" charset="2"/>
                </a:rPr>
                <a:t>     </a:t>
              </a:r>
              <a:r>
                <a:rPr lang="en-US" sz="1400" noProof="1" smtClean="0"/>
                <a:t>input </a:t>
              </a:r>
              <a:r>
                <a:rPr lang="en-US" sz="1400" noProof="1" smtClean="0">
                  <a:sym typeface="Symbol" pitchFamily="18" charset="2"/>
                </a:rPr>
                <a:t></a:t>
              </a:r>
              <a:r>
                <a:rPr lang="en-US" sz="1400" noProof="1" smtClean="0"/>
                <a:t> InputType :</a:t>
              </a:r>
            </a:p>
            <a:p>
              <a:r>
                <a:rPr lang="en-US" sz="1400" noProof="1" smtClean="0">
                  <a:sym typeface="Symbol"/>
                </a:rPr>
                <a:t>        </a:t>
              </a:r>
              <a:r>
                <a:rPr lang="en-US" sz="1400" noProof="1" smtClean="0"/>
                <a:t> input </a:t>
              </a:r>
              <a:r>
                <a:rPr lang="en-US" sz="1400" noProof="1" smtClean="0">
                  <a:sym typeface="Symbol"/>
                </a:rPr>
                <a:t></a:t>
              </a:r>
              <a:r>
                <a:rPr lang="en-US" sz="1400" noProof="1" smtClean="0"/>
                <a:t> AvailableInputs</a:t>
              </a:r>
            </a:p>
            <a:p>
              <a:r>
                <a:rPr lang="en-US" sz="1400" noProof="1" smtClean="0">
                  <a:sym typeface="Symbol"/>
                </a:rPr>
                <a:t>        </a:t>
              </a:r>
              <a:r>
                <a:rPr lang="en-US" sz="1400" noProof="1" smtClean="0"/>
                <a:t> AvailableInputs' = AvailableInputs </a:t>
              </a:r>
              <a:r>
                <a:rPr lang="en-US" sz="1400" noProof="1" smtClean="0">
                  <a:sym typeface="Symbol"/>
                </a:rPr>
                <a:t> {</a:t>
              </a:r>
              <a:r>
                <a:rPr lang="en-US" sz="1400" noProof="1" smtClean="0"/>
                <a:t>input}</a:t>
              </a:r>
            </a:p>
            <a:p>
              <a:r>
                <a:rPr lang="en-US" sz="1400" noProof="1" smtClean="0">
                  <a:sym typeface="Symbol"/>
                </a:rPr>
                <a:t>        </a:t>
              </a:r>
              <a:r>
                <a:rPr lang="en-US" sz="1400" noProof="1" smtClean="0"/>
                <a:t> UNCHANGED ObservedOutputs</a:t>
              </a:r>
            </a:p>
            <a:p>
              <a:r>
                <a:rPr lang="en-US" sz="1400" noProof="1" smtClean="0">
                  <a:sym typeface="Symbol"/>
                </a:rPr>
                <a:t>        </a:t>
              </a:r>
              <a:r>
                <a:rPr lang="en-US" sz="1400" noProof="1" smtClean="0"/>
                <a:t> UNCHANGED PublicState</a:t>
              </a:r>
            </a:p>
            <a:p>
              <a:r>
                <a:rPr lang="en-US" sz="1400" noProof="1" smtClean="0">
                  <a:sym typeface="Symbol"/>
                </a:rPr>
                <a:t>         UNCHANGED </a:t>
              </a:r>
              <a:r>
                <a:rPr lang="en-US" sz="1400" noProof="1" smtClean="0"/>
                <a:t>PrivateState</a:t>
              </a:r>
            </a:p>
          </p:txBody>
        </p:sp>
        <p:sp>
          <p:nvSpPr>
            <p:cNvPr id="11" name="TextBox 10"/>
            <p:cNvSpPr txBox="1"/>
            <p:nvPr/>
          </p:nvSpPr>
          <p:spPr>
            <a:xfrm>
              <a:off x="4724400" y="2781300"/>
              <a:ext cx="3733800" cy="2514600"/>
            </a:xfrm>
            <a:prstGeom prst="rect">
              <a:avLst/>
            </a:prstGeom>
            <a:noFill/>
            <a:ln>
              <a:solidFill>
                <a:schemeClr val="tx1"/>
              </a:solidFill>
            </a:ln>
          </p:spPr>
          <p:txBody>
            <a:bodyPr wrap="square" rtlCol="0">
              <a:noAutofit/>
            </a:bodyPr>
            <a:lstStyle/>
            <a:p>
              <a:r>
                <a:rPr lang="en-US" sz="1400" noProof="1" smtClean="0"/>
                <a:t>AdvanceService </a:t>
              </a:r>
              <a:r>
                <a:rPr lang="en-US" sz="1400" noProof="1" smtClean="0">
                  <a:sym typeface="Mathematica3" pitchFamily="2" charset="2"/>
                </a:rPr>
                <a:t></a:t>
              </a:r>
              <a:endParaRPr lang="en-US" sz="1400" noProof="1" smtClean="0"/>
            </a:p>
            <a:p>
              <a:r>
                <a:rPr lang="en-US" sz="1400" noProof="1" smtClean="0">
                  <a:sym typeface="Symbol" pitchFamily="18" charset="2"/>
                </a:rPr>
                <a:t>    </a:t>
              </a:r>
              <a:r>
                <a:rPr lang="en-US" sz="1400" noProof="1" smtClean="0"/>
                <a:t> input </a:t>
              </a:r>
              <a:r>
                <a:rPr lang="en-US" sz="1400" noProof="1" smtClean="0">
                  <a:sym typeface="Symbol" pitchFamily="18" charset="2"/>
                </a:rPr>
                <a:t></a:t>
              </a:r>
              <a:r>
                <a:rPr lang="en-US" sz="1400" noProof="1" smtClean="0"/>
                <a:t> AvailableInputs :</a:t>
              </a:r>
            </a:p>
            <a:p>
              <a:r>
                <a:rPr lang="en-US" sz="1400" noProof="1" smtClean="0"/>
                <a:t>        LET</a:t>
              </a:r>
            </a:p>
            <a:p>
              <a:r>
                <a:rPr lang="en-US" sz="1400" noProof="1" smtClean="0"/>
                <a:t>            sResult </a:t>
              </a:r>
              <a:r>
                <a:rPr lang="en-US" sz="1400" noProof="1" smtClean="0">
                  <a:sym typeface="Mathematica3" pitchFamily="2" charset="2"/>
                </a:rPr>
                <a:t></a:t>
              </a:r>
              <a:endParaRPr lang="en-US" sz="1400" noProof="1">
                <a:sym typeface="Mathematica3" pitchFamily="2" charset="2"/>
              </a:endParaRPr>
            </a:p>
            <a:p>
              <a:r>
                <a:rPr lang="en-US" sz="1400" noProof="1" smtClean="0">
                  <a:sym typeface="Mathematica3" pitchFamily="2" charset="2"/>
                </a:rPr>
                <a:t>                </a:t>
              </a:r>
              <a:r>
                <a:rPr lang="en-US" sz="1400" noProof="1" smtClean="0"/>
                <a:t>Service(PublicState, PrivateState, input)</a:t>
              </a:r>
            </a:p>
            <a:p>
              <a:r>
                <a:rPr lang="en-US" sz="1400" noProof="1" smtClean="0"/>
                <a:t>        IN</a:t>
              </a:r>
            </a:p>
            <a:p>
              <a:r>
                <a:rPr lang="en-US" sz="1400" noProof="1" smtClean="0">
                  <a:sym typeface="Symbol"/>
                </a:rPr>
                <a:t>            </a:t>
              </a:r>
              <a:r>
                <a:rPr lang="en-US" sz="1400" noProof="1" smtClean="0"/>
                <a:t> PublicState' = sResult.newPublicState</a:t>
              </a:r>
            </a:p>
            <a:p>
              <a:r>
                <a:rPr lang="en-US" sz="1400" noProof="1" smtClean="0">
                  <a:sym typeface="Symbol"/>
                </a:rPr>
                <a:t>            </a:t>
              </a:r>
              <a:r>
                <a:rPr lang="en-US" sz="1400" noProof="1" smtClean="0"/>
                <a:t> PrivateState' = sResult.newPrivateState</a:t>
              </a:r>
            </a:p>
            <a:p>
              <a:r>
                <a:rPr lang="en-US" sz="1400" noProof="1" smtClean="0">
                  <a:sym typeface="Symbol"/>
                </a:rPr>
                <a:t>            </a:t>
              </a:r>
              <a:r>
                <a:rPr lang="en-US" sz="1400" noProof="1" smtClean="0"/>
                <a:t> ObservedOutputs' =</a:t>
              </a:r>
            </a:p>
            <a:p>
              <a:r>
                <a:rPr lang="en-US" sz="1400" noProof="1" smtClean="0"/>
                <a:t>                    ObservedOutputs </a:t>
              </a:r>
              <a:r>
                <a:rPr lang="en-US" sz="1400" noProof="1" smtClean="0">
                  <a:sym typeface="Symbol"/>
                </a:rPr>
                <a:t> {</a:t>
              </a:r>
              <a:r>
                <a:rPr lang="en-US" sz="1400" noProof="1" smtClean="0"/>
                <a:t>sResult.output}</a:t>
              </a:r>
            </a:p>
            <a:p>
              <a:r>
                <a:rPr lang="en-US" sz="1400" noProof="1" smtClean="0">
                  <a:sym typeface="Symbol"/>
                </a:rPr>
                <a:t>            </a:t>
              </a:r>
              <a:r>
                <a:rPr lang="en-US" sz="1400" noProof="1" smtClean="0"/>
                <a:t> UNCHANGED AvailableInputs</a:t>
              </a:r>
            </a:p>
          </p:txBody>
        </p:sp>
        <p:sp>
          <p:nvSpPr>
            <p:cNvPr id="12" name="TextBox 11"/>
            <p:cNvSpPr txBox="1"/>
            <p:nvPr/>
          </p:nvSpPr>
          <p:spPr>
            <a:xfrm>
              <a:off x="685798" y="4578927"/>
              <a:ext cx="3810002" cy="1219200"/>
            </a:xfrm>
            <a:prstGeom prst="rect">
              <a:avLst/>
            </a:prstGeom>
            <a:noFill/>
            <a:ln>
              <a:solidFill>
                <a:schemeClr val="tx1"/>
              </a:solidFill>
            </a:ln>
          </p:spPr>
          <p:txBody>
            <a:bodyPr wrap="square" rtlCol="0">
              <a:noAutofit/>
            </a:bodyPr>
            <a:lstStyle/>
            <a:p>
              <a:r>
                <a:rPr lang="en-US" sz="1400" noProof="1" smtClean="0"/>
                <a:t>Init </a:t>
              </a:r>
              <a:r>
                <a:rPr lang="en-US" sz="1400" noProof="1" smtClean="0">
                  <a:sym typeface="Mathematica3" pitchFamily="2" charset="2"/>
                </a:rPr>
                <a:t></a:t>
              </a:r>
            </a:p>
            <a:p>
              <a:r>
                <a:rPr lang="en-US" sz="1400" noProof="1" smtClean="0">
                  <a:sym typeface="Symbol"/>
                </a:rPr>
                <a:t>    </a:t>
              </a:r>
              <a:r>
                <a:rPr lang="en-US" sz="1400" noProof="1" smtClean="0"/>
                <a:t> AvailableInputs = InitialAvailableInputs</a:t>
              </a:r>
            </a:p>
            <a:p>
              <a:r>
                <a:rPr lang="en-US" sz="1400" noProof="1" smtClean="0">
                  <a:sym typeface="Symbol"/>
                </a:rPr>
                <a:t>    </a:t>
              </a:r>
              <a:r>
                <a:rPr lang="en-US" sz="1400" noProof="1" smtClean="0"/>
                <a:t> ObservedOutputs = {}</a:t>
              </a:r>
            </a:p>
            <a:p>
              <a:r>
                <a:rPr lang="en-US" sz="1400" noProof="1" smtClean="0">
                  <a:sym typeface="Symbol"/>
                </a:rPr>
                <a:t>    </a:t>
              </a:r>
              <a:r>
                <a:rPr lang="en-US" sz="1400" noProof="1" smtClean="0"/>
                <a:t> PublicState = InitialPublicState</a:t>
              </a:r>
            </a:p>
            <a:p>
              <a:r>
                <a:rPr lang="en-US" sz="1400" noProof="1" smtClean="0">
                  <a:sym typeface="Symbol"/>
                </a:rPr>
                <a:t>    </a:t>
              </a:r>
              <a:r>
                <a:rPr lang="en-US" sz="1400" noProof="1" smtClean="0"/>
                <a:t> PrivateState = InitialPrivateState</a:t>
              </a:r>
            </a:p>
          </p:txBody>
        </p:sp>
        <p:sp>
          <p:nvSpPr>
            <p:cNvPr id="13" name="TextBox 12"/>
            <p:cNvSpPr txBox="1"/>
            <p:nvPr/>
          </p:nvSpPr>
          <p:spPr>
            <a:xfrm>
              <a:off x="4724400" y="5474277"/>
              <a:ext cx="3733800" cy="323850"/>
            </a:xfrm>
            <a:prstGeom prst="rect">
              <a:avLst/>
            </a:prstGeom>
            <a:noFill/>
            <a:ln>
              <a:solidFill>
                <a:schemeClr val="tx1"/>
              </a:solidFill>
            </a:ln>
          </p:spPr>
          <p:txBody>
            <a:bodyPr wrap="square" rtlCol="0">
              <a:noAutofit/>
            </a:bodyPr>
            <a:lstStyle/>
            <a:p>
              <a:r>
                <a:rPr lang="en-US" sz="1400" noProof="1" smtClean="0"/>
                <a:t>Next </a:t>
              </a:r>
              <a:r>
                <a:rPr lang="en-US" sz="1400" noProof="1" smtClean="0">
                  <a:sym typeface="Mathematica3" pitchFamily="2" charset="2"/>
                </a:rPr>
                <a:t> </a:t>
              </a:r>
              <a:r>
                <a:rPr lang="en-US" sz="1400" noProof="1" smtClean="0"/>
                <a:t>MakeInputAvailable </a:t>
              </a:r>
              <a:r>
                <a:rPr lang="en-US" sz="1400" noProof="1" smtClean="0">
                  <a:sym typeface="Symbol"/>
                </a:rPr>
                <a:t></a:t>
              </a:r>
              <a:r>
                <a:rPr lang="en-US" sz="1400" noProof="1" smtClean="0"/>
                <a:t> AdvanceService</a:t>
              </a:r>
              <a:endParaRPr lang="en-US" sz="1400" noProof="1"/>
            </a:p>
          </p:txBody>
        </p:sp>
        <p:sp>
          <p:nvSpPr>
            <p:cNvPr id="14" name="TextBox 13"/>
            <p:cNvSpPr txBox="1"/>
            <p:nvPr/>
          </p:nvSpPr>
          <p:spPr>
            <a:xfrm>
              <a:off x="685801" y="6016336"/>
              <a:ext cx="7772400" cy="381000"/>
            </a:xfrm>
            <a:prstGeom prst="rect">
              <a:avLst/>
            </a:prstGeom>
            <a:noFill/>
            <a:ln>
              <a:solidFill>
                <a:schemeClr val="tx1"/>
              </a:solidFill>
            </a:ln>
          </p:spPr>
          <p:txBody>
            <a:bodyPr wrap="square" rtlCol="0">
              <a:noAutofit/>
            </a:bodyPr>
            <a:lstStyle/>
            <a:p>
              <a:r>
                <a:rPr lang="en-US" sz="1400" noProof="1" smtClean="0"/>
                <a:t>Spec </a:t>
              </a:r>
              <a:r>
                <a:rPr lang="en-US" sz="1400" noProof="1" smtClean="0">
                  <a:sym typeface="Mathematica3" pitchFamily="2" charset="2"/>
                </a:rPr>
                <a:t> Init </a:t>
              </a:r>
              <a:r>
                <a:rPr lang="en-US" sz="1400" noProof="1" smtClean="0">
                  <a:sym typeface="Symbol"/>
                </a:rPr>
                <a:t> </a:t>
              </a:r>
              <a:r>
                <a:rPr lang="en-US" sz="1400" noProof="1" smtClean="0">
                  <a:cs typeface="Courier New" pitchFamily="49" charset="0"/>
                </a:rPr>
                <a:t>□[Next]</a:t>
              </a:r>
              <a:r>
                <a:rPr lang="en-US" baseline="-25000" noProof="1" smtClean="0">
                  <a:sym typeface="Symbol" pitchFamily="18" charset="2"/>
                </a:rPr>
                <a:t></a:t>
              </a:r>
              <a:r>
                <a:rPr lang="en-US" baseline="-25000" noProof="1" smtClean="0"/>
                <a:t>AvailableInputs, ObservedOutputs, PublicState, PrivateState</a:t>
              </a:r>
              <a:r>
                <a:rPr lang="en-US" baseline="-25000" noProof="1" smtClean="0">
                  <a:sym typeface="Symbol" pitchFamily="18" charset="2"/>
                </a:rPr>
                <a:t></a:t>
              </a:r>
              <a:endParaRPr lang="en-US" baseline="-25000" noProof="1" smtClean="0">
                <a:cs typeface="Calibri"/>
              </a:endParaRPr>
            </a:p>
          </p:txBody>
        </p:sp>
        <p:sp>
          <p:nvSpPr>
            <p:cNvPr id="15" name="TextBox 14"/>
            <p:cNvSpPr txBox="1"/>
            <p:nvPr/>
          </p:nvSpPr>
          <p:spPr>
            <a:xfrm>
              <a:off x="1074216" y="259307"/>
              <a:ext cx="6995569" cy="769441"/>
            </a:xfrm>
            <a:prstGeom prst="rect">
              <a:avLst/>
            </a:prstGeom>
            <a:noFill/>
          </p:spPr>
          <p:txBody>
            <a:bodyPr wrap="none" rtlCol="0">
              <a:spAutoFit/>
            </a:bodyPr>
            <a:lstStyle/>
            <a:p>
              <a:r>
                <a:rPr lang="en-US" sz="4400" dirty="0">
                  <a:solidFill>
                    <a:prstClr val="black"/>
                  </a:solidFill>
                  <a:ea typeface="+mj-ea"/>
                  <a:cs typeface="+mj-cs"/>
                </a:rPr>
                <a:t>TLA+ High-Level Memoir Spec</a:t>
              </a:r>
              <a:endParaRPr lang="en-US" dirty="0"/>
            </a:p>
          </p:txBody>
        </p:sp>
      </p:grpSp>
    </p:spTree>
    <p:extLst>
      <p:ext uri="{BB962C8B-B14F-4D97-AF65-F5344CB8AC3E}">
        <p14:creationId xmlns:p14="http://schemas.microsoft.com/office/powerpoint/2010/main" val="76288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64</a:t>
            </a:fld>
            <a:endParaRPr lang="en-US" dirty="0"/>
          </a:p>
        </p:txBody>
      </p:sp>
      <p:sp>
        <p:nvSpPr>
          <p:cNvPr id="5" name="Rectangle 2"/>
          <p:cNvSpPr txBox="1">
            <a:spLocks noChangeArrowheads="1"/>
          </p:cNvSpPr>
          <p:nvPr/>
        </p:nvSpPr>
        <p:spPr>
          <a:xfrm>
            <a:off x="381006" y="223836"/>
            <a:ext cx="8229600" cy="105833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Talk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381006" y="1248298"/>
            <a:ext cx="8286715" cy="5359536"/>
          </a:xfrm>
          <a:prstGeom prst="rect">
            <a:avLst/>
          </a:prstGeom>
        </p:spPr>
        <p:txBody>
          <a:bodyPr vert="horz" lIns="91440" tIns="45720" rIns="91440" bIns="45720" rtlCol="0">
            <a:noAutofit/>
          </a:bodyPr>
          <a:lstStyle/>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Introduction</a:t>
            </a:r>
          </a:p>
          <a:p>
            <a:pPr marL="514350" marR="0" lvl="0" indent="-514350" algn="l" defTabSz="457200" rtl="0" eaLnBrk="1" fontAlgn="auto" latinLnBrk="0" hangingPunct="1">
              <a:lnSpc>
                <a:spcPct val="100000"/>
              </a:lnSpc>
              <a:spcBef>
                <a:spcPct val="20000"/>
              </a:spcBef>
              <a:spcAft>
                <a:spcPts val="1200"/>
              </a:spcAft>
              <a:buClrTx/>
              <a:buSzTx/>
              <a:buFont typeface="+mj-lt"/>
              <a:buAutoNum type="arabicPeriod"/>
              <a:tabLst/>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Securely </a:t>
            </a:r>
            <a:r>
              <a:rPr lang="en-US" sz="2800" dirty="0" smtClean="0">
                <a:solidFill>
                  <a:schemeClr val="bg1">
                    <a:lumMod val="50000"/>
                  </a:schemeClr>
                </a:solidFill>
              </a:rPr>
              <a:t>Executing Code On Demand</a:t>
            </a:r>
            <a:endParaRPr kumimoji="0" lang="en-US" sz="2800" b="0" i="0" u="none" strike="noStrike" kern="1200" cap="none" spc="0" normalizeH="0" baseline="0" noProof="0" dirty="0" smtClean="0">
              <a:ln>
                <a:noFill/>
              </a:ln>
              <a:solidFill>
                <a:schemeClr val="bg1">
                  <a:lumMod val="50000"/>
                </a:schemeClr>
              </a:solidFill>
              <a:effectLst/>
              <a:uLnTx/>
              <a:uFillTx/>
            </a:endParaRPr>
          </a:p>
          <a:p>
            <a:pPr marL="514350" marR="0" lvl="0" indent="-514350" algn="l" defTabSz="457200" rtl="0" eaLnBrk="1" fontAlgn="auto" latinLnBrk="0" hangingPunct="1">
              <a:lnSpc>
                <a:spcPct val="100000"/>
              </a:lnSpc>
              <a:spcBef>
                <a:spcPct val="20000"/>
              </a:spcBef>
              <a:buClrTx/>
              <a:buSzTx/>
              <a:buFont typeface="+mj-lt"/>
              <a:buAutoNum type="arabicPeriod"/>
              <a:tabLst/>
              <a:defRPr/>
            </a:pPr>
            <a:r>
              <a:rPr kumimoji="0" lang="en-US" sz="2800" b="0" i="0" u="none" strike="noStrike" kern="1200" cap="none" spc="0" normalizeH="0" baseline="0" noProof="0" dirty="0" smtClean="0">
                <a:ln>
                  <a:noFill/>
                </a:ln>
                <a:solidFill>
                  <a:schemeClr val="accent2">
                    <a:lumMod val="75000"/>
                  </a:schemeClr>
                </a:solidFill>
                <a:effectLst/>
                <a:uLnTx/>
                <a:uFillTx/>
                <a:latin typeface="+mn-lt"/>
                <a:ea typeface="+mn-ea"/>
                <a:cs typeface="+mn-cs"/>
              </a:rPr>
              <a:t>Practical State Continuity for Protected Modules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Defining protected modules</a:t>
            </a:r>
          </a:p>
          <a:p>
            <a:pPr marL="971550" lvl="1" indent="-514350">
              <a:spcBef>
                <a:spcPct val="20000"/>
              </a:spcBef>
              <a:buFont typeface="Arial" pitchFamily="34" charset="0"/>
              <a:buChar char="•"/>
              <a:defRPr/>
            </a:pPr>
            <a:r>
              <a:rPr lang="en-US" sz="2800" dirty="0" smtClean="0">
                <a:solidFill>
                  <a:schemeClr val="bg1">
                    <a:lumMod val="50000"/>
                  </a:schemeClr>
                </a:solidFill>
              </a:rPr>
              <a:t>Problems with naïve solutions</a:t>
            </a:r>
          </a:p>
          <a:p>
            <a:pPr marL="971550" lvl="1" indent="-514350">
              <a:spcBef>
                <a:spcPct val="20000"/>
              </a:spcBef>
              <a:buFont typeface="Arial" pitchFamily="34" charset="0"/>
              <a:buChar char="•"/>
              <a:defRPr/>
            </a:pPr>
            <a:r>
              <a:rPr kumimoji="0" lang="en-US" sz="2800" b="0" i="0" u="none" strike="noStrike" kern="1200" cap="none" spc="0" normalizeH="0" baseline="0" noProof="0" dirty="0" smtClean="0">
                <a:ln>
                  <a:noFill/>
                </a:ln>
                <a:solidFill>
                  <a:schemeClr val="bg1">
                    <a:lumMod val="50000"/>
                  </a:schemeClr>
                </a:solidFill>
                <a:effectLst/>
                <a:uLnTx/>
                <a:uFillTx/>
                <a:latin typeface="+mn-lt"/>
                <a:ea typeface="+mn-ea"/>
                <a:cs typeface="+mn-cs"/>
              </a:rPr>
              <a:t>Design of Memoir</a:t>
            </a:r>
          </a:p>
          <a:p>
            <a:pPr marL="971550" lvl="1" indent="-514350">
              <a:spcBef>
                <a:spcPct val="20000"/>
              </a:spcBef>
              <a:spcAft>
                <a:spcPts val="1200"/>
              </a:spcAft>
              <a:buFont typeface="Arial" pitchFamily="34" charset="0"/>
              <a:buChar char="•"/>
              <a:defRPr/>
            </a:pPr>
            <a:r>
              <a:rPr lang="en-US" sz="2800" dirty="0" smtClean="0">
                <a:solidFill>
                  <a:schemeClr val="accent2">
                    <a:lumMod val="75000"/>
                  </a:schemeClr>
                </a:solidFill>
              </a:rPr>
              <a:t>Implementation and evaluation</a:t>
            </a:r>
            <a:endParaRPr kumimoji="0" lang="en-US" sz="2800" b="0" i="0" u="none" strike="noStrike" kern="1200" cap="none" spc="0" normalizeH="0" baseline="0" noProof="0" dirty="0" smtClean="0">
              <a:ln>
                <a:noFill/>
              </a:ln>
              <a:solidFill>
                <a:schemeClr val="accent2">
                  <a:lumMod val="75000"/>
                </a:schemeClr>
              </a:solidFill>
              <a:effectLst/>
              <a:uLnTx/>
              <a:uFillTx/>
            </a:endParaRPr>
          </a:p>
          <a:p>
            <a:pPr marL="514350" marR="0" lvl="0" indent="-514350" algn="l" defTabSz="457200" rtl="0" eaLnBrk="1" fontAlgn="auto" latinLnBrk="0" hangingPunct="1">
              <a:lnSpc>
                <a:spcPct val="100000"/>
              </a:lnSpc>
              <a:spcBef>
                <a:spcPct val="20000"/>
              </a:spcBef>
              <a:spcAft>
                <a:spcPts val="3600"/>
              </a:spcAft>
              <a:buClrTx/>
              <a:buSzTx/>
              <a:buFont typeface="+mj-lt"/>
              <a:buAutoNum type="arabicPeriod"/>
              <a:tabLst/>
              <a:defRPr/>
            </a:pPr>
            <a:r>
              <a:rPr lang="en-US" sz="2800" dirty="0" smtClean="0"/>
              <a:t>Conclusions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003283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04800" y="1371600"/>
            <a:ext cx="3409950" cy="34935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Untrusted system</a:t>
            </a:r>
            <a:endParaRPr lang="en-US" dirty="0">
              <a:solidFill>
                <a:srgbClr val="FF0000"/>
              </a:solidFill>
            </a:endParaRPr>
          </a:p>
        </p:txBody>
      </p:sp>
      <p:sp>
        <p:nvSpPr>
          <p:cNvPr id="24" name="Left-Right Arrow 23"/>
          <p:cNvSpPr/>
          <p:nvPr/>
        </p:nvSpPr>
        <p:spPr>
          <a:xfrm>
            <a:off x="885532" y="3352800"/>
            <a:ext cx="409868" cy="304800"/>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5" name="Group 4"/>
          <p:cNvGrpSpPr/>
          <p:nvPr/>
        </p:nvGrpSpPr>
        <p:grpSpPr>
          <a:xfrm>
            <a:off x="381000" y="2800349"/>
            <a:ext cx="725968" cy="1162051"/>
            <a:chOff x="1600200" y="3105149"/>
            <a:chExt cx="725968" cy="1162051"/>
          </a:xfrm>
        </p:grpSpPr>
        <p:grpSp>
          <p:nvGrpSpPr>
            <p:cNvPr id="19" name="Group 5"/>
            <p:cNvGrpSpPr>
              <a:grpSpLocks/>
            </p:cNvGrpSpPr>
            <p:nvPr/>
          </p:nvGrpSpPr>
          <p:grpSpPr bwMode="auto">
            <a:xfrm>
              <a:off x="1677588" y="3105149"/>
              <a:ext cx="581026" cy="1162051"/>
              <a:chOff x="0" y="0"/>
              <a:chExt cx="366" cy="732"/>
            </a:xfrm>
          </p:grpSpPr>
          <p:sp>
            <p:nvSpPr>
              <p:cNvPr id="20" name="AutoShape 6"/>
              <p:cNvSpPr>
                <a:spLocks/>
              </p:cNvSpPr>
              <p:nvPr/>
            </p:nvSpPr>
            <p:spPr bwMode="auto">
              <a:xfrm>
                <a:off x="3" y="241"/>
                <a:ext cx="363" cy="491"/>
              </a:xfrm>
              <a:prstGeom prst="triangle">
                <a:avLst>
                  <a:gd name="adj" fmla="val 50000"/>
                </a:avLst>
              </a:prstGeom>
              <a:solidFill>
                <a:srgbClr val="3CA5F8"/>
              </a:solidFill>
              <a:ln w="25400">
                <a:noFill/>
                <a:miter lim="800000"/>
                <a:headEnd type="none" w="med" len="med"/>
                <a:tailEnd type="none" w="med" len="med"/>
              </a:ln>
            </p:spPr>
            <p:txBody>
              <a:bodyPr lIns="0" tIns="0" rIns="0" bIns="0"/>
              <a:lstStyle/>
              <a:p>
                <a:endParaRPr lang="en-US"/>
              </a:p>
            </p:txBody>
          </p:sp>
          <p:sp>
            <p:nvSpPr>
              <p:cNvPr id="21" name="Oval 7"/>
              <p:cNvSpPr>
                <a:spLocks/>
              </p:cNvSpPr>
              <p:nvPr/>
            </p:nvSpPr>
            <p:spPr bwMode="auto">
              <a:xfrm>
                <a:off x="0" y="0"/>
                <a:ext cx="362" cy="362"/>
              </a:xfrm>
              <a:prstGeom prst="ellipse">
                <a:avLst/>
              </a:prstGeom>
              <a:solidFill>
                <a:srgbClr val="3CA5F8"/>
              </a:solidFill>
              <a:ln w="25400">
                <a:noFill/>
                <a:round/>
                <a:headEnd type="none" w="med" len="med"/>
                <a:tailEnd type="none" w="med" len="med"/>
              </a:ln>
            </p:spPr>
            <p:txBody>
              <a:bodyPr lIns="0" tIns="0" rIns="0" bIns="0" anchor="ctr"/>
              <a:lstStyle/>
              <a:p>
                <a:pPr algn="ctr"/>
                <a:endParaRPr lang="en-US" sz="2600" dirty="0">
                  <a:solidFill>
                    <a:schemeClr val="tx1"/>
                  </a:solidFill>
                  <a:ea typeface="Gill Sans" charset="0"/>
                  <a:cs typeface="Gill Sans" charset="0"/>
                </a:endParaRPr>
              </a:p>
            </p:txBody>
          </p:sp>
        </p:grpSp>
        <p:sp>
          <p:nvSpPr>
            <p:cNvPr id="33" name="TextBox 32"/>
            <p:cNvSpPr txBox="1"/>
            <p:nvPr/>
          </p:nvSpPr>
          <p:spPr>
            <a:xfrm>
              <a:off x="1600200" y="3207820"/>
              <a:ext cx="725968" cy="369332"/>
            </a:xfrm>
            <a:prstGeom prst="rect">
              <a:avLst/>
            </a:prstGeom>
            <a:noFill/>
          </p:spPr>
          <p:txBody>
            <a:bodyPr wrap="none" rtlCol="0">
              <a:spAutoFit/>
            </a:bodyPr>
            <a:lstStyle/>
            <a:p>
              <a:r>
                <a:rPr lang="en-US" dirty="0" smtClean="0"/>
                <a:t>Client</a:t>
              </a:r>
              <a:endParaRPr lang="en-US" dirty="0"/>
            </a:p>
          </p:txBody>
        </p:sp>
      </p:grpSp>
      <p:sp>
        <p:nvSpPr>
          <p:cNvPr id="28" name="Rectangle 27"/>
          <p:cNvSpPr/>
          <p:nvPr/>
        </p:nvSpPr>
        <p:spPr>
          <a:xfrm>
            <a:off x="3903182" y="1371600"/>
            <a:ext cx="5088418" cy="34935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FF0000"/>
                </a:solidFill>
              </a:rPr>
              <a:t>Trusted system, isolated by Flicker</a:t>
            </a:r>
            <a:endParaRPr lang="en-US" dirty="0">
              <a:solidFill>
                <a:srgbClr val="FF0000"/>
              </a:solidFill>
            </a:endParaRPr>
          </a:p>
        </p:txBody>
      </p:sp>
      <p:sp>
        <p:nvSpPr>
          <p:cNvPr id="26" name="Rectangle 25"/>
          <p:cNvSpPr/>
          <p:nvPr/>
        </p:nvSpPr>
        <p:spPr>
          <a:xfrm>
            <a:off x="4143668" y="1828800"/>
            <a:ext cx="4695532" cy="2971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dirty="0" smtClean="0">
                <a:solidFill>
                  <a:schemeClr val="tx1"/>
                </a:solidFill>
              </a:rPr>
              <a:t>Protected module</a:t>
            </a:r>
          </a:p>
        </p:txBody>
      </p:sp>
      <p:sp>
        <p:nvSpPr>
          <p:cNvPr id="2" name="Title 1"/>
          <p:cNvSpPr>
            <a:spLocks noGrp="1"/>
          </p:cNvSpPr>
          <p:nvPr>
            <p:ph type="title"/>
          </p:nvPr>
        </p:nvSpPr>
        <p:spPr>
          <a:xfrm>
            <a:off x="457200" y="152400"/>
            <a:ext cx="8229600" cy="1143000"/>
          </a:xfrm>
        </p:spPr>
        <p:txBody>
          <a:bodyPr>
            <a:normAutofit fontScale="90000"/>
          </a:bodyPr>
          <a:lstStyle/>
          <a:p>
            <a:r>
              <a:rPr lang="en-US" dirty="0" smtClean="0"/>
              <a:t>Implementation is a framework for making and using protected modules.</a:t>
            </a:r>
            <a:endParaRPr lang="en-US" dirty="0"/>
          </a:p>
        </p:txBody>
      </p:sp>
      <p:sp>
        <p:nvSpPr>
          <p:cNvPr id="4" name="Rectangle 3"/>
          <p:cNvSpPr/>
          <p:nvPr/>
        </p:nvSpPr>
        <p:spPr>
          <a:xfrm>
            <a:off x="4267200" y="2362200"/>
            <a:ext cx="1524000" cy="2329342"/>
          </a:xfrm>
          <a:prstGeom prst="rect">
            <a:avLst/>
          </a:prstGeom>
          <a:solidFill>
            <a:srgbClr val="E224B9"/>
          </a:solidFill>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t" anchorCtr="0"/>
          <a:lstStyle/>
          <a:p>
            <a:pPr algn="ctr"/>
            <a:r>
              <a:rPr lang="en-US" sz="2400" dirty="0" err="1" smtClean="0">
                <a:solidFill>
                  <a:schemeClr val="tx1"/>
                </a:solidFill>
              </a:rPr>
              <a:t>MemoirLib</a:t>
            </a:r>
            <a:endParaRPr lang="en-US" sz="2400" dirty="0">
              <a:solidFill>
                <a:schemeClr val="tx1"/>
              </a:solidFill>
            </a:endParaRPr>
          </a:p>
          <a:p>
            <a:pPr algn="ctr"/>
            <a:endParaRPr lang="en-US" sz="2400" dirty="0" smtClean="0">
              <a:solidFill>
                <a:schemeClr val="tx1"/>
              </a:solidFill>
            </a:endParaRPr>
          </a:p>
        </p:txBody>
      </p:sp>
      <p:sp>
        <p:nvSpPr>
          <p:cNvPr id="13" name="Rectangle 12"/>
          <p:cNvSpPr/>
          <p:nvPr/>
        </p:nvSpPr>
        <p:spPr>
          <a:xfrm>
            <a:off x="6201068" y="2362200"/>
            <a:ext cx="2514600" cy="232934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en-US" sz="2400" dirty="0" smtClean="0">
                <a:solidFill>
                  <a:schemeClr val="tx1"/>
                </a:solidFill>
              </a:rPr>
              <a:t>Service</a:t>
            </a:r>
          </a:p>
        </p:txBody>
      </p:sp>
      <p:sp>
        <p:nvSpPr>
          <p:cNvPr id="6" name="Left-Right Arrow 5"/>
          <p:cNvSpPr/>
          <p:nvPr/>
        </p:nvSpPr>
        <p:spPr>
          <a:xfrm>
            <a:off x="5791200" y="3352800"/>
            <a:ext cx="409868" cy="304800"/>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Left-Right Arrow 24"/>
          <p:cNvSpPr/>
          <p:nvPr/>
        </p:nvSpPr>
        <p:spPr>
          <a:xfrm>
            <a:off x="3581400" y="3352800"/>
            <a:ext cx="685800" cy="304800"/>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30" name="Straight Connector 29"/>
          <p:cNvCxnSpPr/>
          <p:nvPr/>
        </p:nvCxnSpPr>
        <p:spPr>
          <a:xfrm>
            <a:off x="3810000" y="1295400"/>
            <a:ext cx="0" cy="3657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8" name="Picture 2" descr="C:\Documents and Settings\lorch\Local Settings\Temporary Internet Files\Content.IE5\6SDI2PTU\MCj04339030000[1].png"/>
          <p:cNvPicPr>
            <a:picLocks noChangeAspect="1" noChangeArrowheads="1"/>
          </p:cNvPicPr>
          <p:nvPr/>
        </p:nvPicPr>
        <p:blipFill>
          <a:blip r:embed="rId3" cstate="print"/>
          <a:srcRect/>
          <a:stretch>
            <a:fillRect/>
          </a:stretch>
        </p:blipFill>
        <p:spPr bwMode="auto">
          <a:xfrm>
            <a:off x="4419600" y="2831563"/>
            <a:ext cx="628650" cy="628650"/>
          </a:xfrm>
          <a:prstGeom prst="rect">
            <a:avLst/>
          </a:prstGeom>
          <a:noFill/>
        </p:spPr>
      </p:pic>
      <p:grpSp>
        <p:nvGrpSpPr>
          <p:cNvPr id="11" name="Group 10"/>
          <p:cNvGrpSpPr/>
          <p:nvPr/>
        </p:nvGrpSpPr>
        <p:grpSpPr>
          <a:xfrm>
            <a:off x="5135522" y="2845454"/>
            <a:ext cx="499269" cy="600868"/>
            <a:chOff x="5366661" y="5564578"/>
            <a:chExt cx="762000" cy="760022"/>
          </a:xfrm>
        </p:grpSpPr>
        <p:sp>
          <p:nvSpPr>
            <p:cNvPr id="39" name="Rounded Rectangle 38"/>
            <p:cNvSpPr/>
            <p:nvPr/>
          </p:nvSpPr>
          <p:spPr>
            <a:xfrm>
              <a:off x="5366661" y="5564578"/>
              <a:ext cx="762000" cy="38314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rPr>
                <a:t>n</a:t>
              </a:r>
              <a:endParaRPr lang="en-US" sz="2400" dirty="0">
                <a:solidFill>
                  <a:schemeClr val="tx1"/>
                </a:solidFill>
              </a:endParaRPr>
            </a:p>
          </p:txBody>
        </p:sp>
        <p:sp>
          <p:nvSpPr>
            <p:cNvPr id="43" name="Rounded Rectangle 42"/>
            <p:cNvSpPr/>
            <p:nvPr/>
          </p:nvSpPr>
          <p:spPr>
            <a:xfrm>
              <a:off x="5366661" y="5941457"/>
              <a:ext cx="762000" cy="383143"/>
            </a:xfrm>
            <a:prstGeom prst="roundRect">
              <a:avLst/>
            </a:prstGeom>
            <a:solidFill>
              <a:srgbClr val="AC5A9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rPr>
                <a:t>p</a:t>
              </a:r>
              <a:endParaRPr lang="en-US" sz="2400" dirty="0">
                <a:solidFill>
                  <a:schemeClr val="tx1"/>
                </a:solidFill>
              </a:endParaRPr>
            </a:p>
          </p:txBody>
        </p:sp>
      </p:grpSp>
      <p:sp>
        <p:nvSpPr>
          <p:cNvPr id="9" name="Rectangle 8"/>
          <p:cNvSpPr/>
          <p:nvPr/>
        </p:nvSpPr>
        <p:spPr>
          <a:xfrm>
            <a:off x="4446942" y="3572668"/>
            <a:ext cx="1187849" cy="9670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Pseudo-random</a:t>
            </a:r>
          </a:p>
          <a:p>
            <a:pPr algn="ctr"/>
            <a:r>
              <a:rPr lang="en-US" dirty="0" smtClean="0"/>
              <a:t>numbers</a:t>
            </a:r>
            <a:endParaRPr lang="en-US" dirty="0"/>
          </a:p>
        </p:txBody>
      </p:sp>
      <p:sp>
        <p:nvSpPr>
          <p:cNvPr id="14" name="Rectangle 13"/>
          <p:cNvSpPr/>
          <p:nvPr/>
        </p:nvSpPr>
        <p:spPr>
          <a:xfrm>
            <a:off x="1295400" y="2362200"/>
            <a:ext cx="2286000" cy="2329342"/>
          </a:xfrm>
          <a:prstGeom prst="rect">
            <a:avLst/>
          </a:prstGeom>
          <a:solidFill>
            <a:srgbClr val="E224B9"/>
          </a:solidFill>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dirty="0" smtClean="0">
                <a:solidFill>
                  <a:schemeClr val="tx1"/>
                </a:solidFill>
              </a:rPr>
              <a:t>Memoir tools</a:t>
            </a:r>
          </a:p>
          <a:p>
            <a:pPr algn="ctr"/>
            <a:endParaRPr lang="en-US" sz="2400" dirty="0">
              <a:solidFill>
                <a:schemeClr val="tx1"/>
              </a:solidFill>
            </a:endParaRPr>
          </a:p>
        </p:txBody>
      </p:sp>
      <p:sp>
        <p:nvSpPr>
          <p:cNvPr id="53" name="Rectangle 52"/>
          <p:cNvSpPr/>
          <p:nvPr/>
        </p:nvSpPr>
        <p:spPr>
          <a:xfrm>
            <a:off x="1447800" y="2971800"/>
            <a:ext cx="1943279" cy="525980"/>
          </a:xfrm>
          <a:prstGeom prst="rect">
            <a:avLst/>
          </a:prstGeom>
          <a:solidFill>
            <a:srgbClr val="C00000"/>
          </a:solidFill>
          <a:ln>
            <a:solidFill>
              <a:srgbClr val="AC5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Courier New" pitchFamily="49" charset="0"/>
                <a:cs typeface="Courier New" pitchFamily="49" charset="0"/>
              </a:rPr>
              <a:t>create_module.exe</a:t>
            </a:r>
            <a:endParaRPr lang="en-US" sz="1600" dirty="0">
              <a:latin typeface="Courier New" pitchFamily="49" charset="0"/>
              <a:cs typeface="Courier New" pitchFamily="49" charset="0"/>
            </a:endParaRPr>
          </a:p>
        </p:txBody>
      </p:sp>
      <p:sp>
        <p:nvSpPr>
          <p:cNvPr id="55" name="Rectangle 54"/>
          <p:cNvSpPr/>
          <p:nvPr/>
        </p:nvSpPr>
        <p:spPr>
          <a:xfrm>
            <a:off x="1447801" y="3657600"/>
            <a:ext cx="1943279" cy="525980"/>
          </a:xfrm>
          <a:prstGeom prst="rect">
            <a:avLst/>
          </a:prstGeom>
          <a:solidFill>
            <a:srgbClr val="C00000"/>
          </a:solidFill>
          <a:ln>
            <a:solidFill>
              <a:srgbClr val="AC5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Courier New" pitchFamily="49" charset="0"/>
                <a:cs typeface="Courier New" pitchFamily="49" charset="0"/>
              </a:rPr>
              <a:t>exec_request</a:t>
            </a:r>
            <a:r>
              <a:rPr lang="en-US" sz="1600" dirty="0" smtClean="0">
                <a:latin typeface="Courier New" pitchFamily="49" charset="0"/>
                <a:cs typeface="Courier New" pitchFamily="49" charset="0"/>
              </a:rPr>
              <a:t>.</a:t>
            </a:r>
          </a:p>
          <a:p>
            <a:pPr algn="ctr"/>
            <a:r>
              <a:rPr lang="en-US" sz="1600" dirty="0" smtClean="0">
                <a:latin typeface="Courier New" pitchFamily="49" charset="0"/>
                <a:cs typeface="Courier New" pitchFamily="49" charset="0"/>
              </a:rPr>
              <a:t>exe</a:t>
            </a:r>
            <a:endParaRPr lang="en-US" sz="1600" dirty="0">
              <a:latin typeface="Courier New" pitchFamily="49" charset="0"/>
              <a:cs typeface="Courier New" pitchFamily="49" charset="0"/>
            </a:endParaRPr>
          </a:p>
        </p:txBody>
      </p:sp>
      <p:sp>
        <p:nvSpPr>
          <p:cNvPr id="31" name="Oval 30"/>
          <p:cNvSpPr/>
          <p:nvPr/>
        </p:nvSpPr>
        <p:spPr>
          <a:xfrm>
            <a:off x="4225001" y="3352800"/>
            <a:ext cx="1604027" cy="139981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p:cNvSpPr/>
          <p:nvPr/>
        </p:nvSpPr>
        <p:spPr>
          <a:xfrm>
            <a:off x="6208386" y="2362200"/>
            <a:ext cx="2514600" cy="232934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en-US" sz="2400" dirty="0" smtClean="0">
                <a:solidFill>
                  <a:schemeClr val="tx1"/>
                </a:solidFill>
              </a:rPr>
              <a:t>Service</a:t>
            </a:r>
          </a:p>
          <a:p>
            <a:pPr algn="ctr"/>
            <a:endParaRPr lang="en-US" sz="2400" dirty="0">
              <a:solidFill>
                <a:schemeClr val="tx1"/>
              </a:solidFill>
            </a:endParaRPr>
          </a:p>
          <a:p>
            <a:pPr algn="ctr"/>
            <a:r>
              <a:rPr lang="en-US" b="1" dirty="0" err="1" smtClean="0">
                <a:solidFill>
                  <a:schemeClr val="tx1"/>
                </a:solidFill>
                <a:latin typeface="Courier New" pitchFamily="49" charset="0"/>
                <a:cs typeface="Courier New" pitchFamily="49" charset="0"/>
              </a:rPr>
              <a:t>initialize_state</a:t>
            </a:r>
            <a:endParaRPr lang="en-US" b="1" dirty="0" smtClean="0">
              <a:solidFill>
                <a:schemeClr val="tx1"/>
              </a:solidFill>
              <a:latin typeface="Courier New" pitchFamily="49" charset="0"/>
              <a:cs typeface="Courier New" pitchFamily="49" charset="0"/>
            </a:endParaRPr>
          </a:p>
          <a:p>
            <a:pPr algn="ctr"/>
            <a:r>
              <a:rPr lang="en-US" b="1" dirty="0" err="1" smtClean="0">
                <a:solidFill>
                  <a:schemeClr val="tx1"/>
                </a:solidFill>
                <a:latin typeface="Courier New" pitchFamily="49" charset="0"/>
                <a:cs typeface="Courier New" pitchFamily="49" charset="0"/>
              </a:rPr>
              <a:t>handle_request</a:t>
            </a:r>
            <a:endParaRPr lang="en-US" b="1" dirty="0" smtClean="0">
              <a:solidFill>
                <a:schemeClr val="tx1"/>
              </a:solidFill>
              <a:latin typeface="Courier New" pitchFamily="49" charset="0"/>
              <a:cs typeface="Courier New" pitchFamily="49" charset="0"/>
            </a:endParaRPr>
          </a:p>
          <a:p>
            <a:pPr algn="ctr"/>
            <a:r>
              <a:rPr lang="en-US" b="1" dirty="0" err="1" smtClean="0">
                <a:solidFill>
                  <a:schemeClr val="tx1"/>
                </a:solidFill>
                <a:latin typeface="Courier New" pitchFamily="49" charset="0"/>
                <a:cs typeface="Courier New" pitchFamily="49" charset="0"/>
              </a:rPr>
              <a:t>serialize_state</a:t>
            </a:r>
            <a:endParaRPr lang="en-US" b="1" dirty="0" smtClean="0">
              <a:solidFill>
                <a:schemeClr val="tx1"/>
              </a:solidFill>
              <a:latin typeface="Courier New" pitchFamily="49" charset="0"/>
              <a:cs typeface="Courier New" pitchFamily="49" charset="0"/>
            </a:endParaRPr>
          </a:p>
          <a:p>
            <a:pPr algn="ctr"/>
            <a:r>
              <a:rPr lang="en-US" b="1" dirty="0" err="1" smtClean="0">
                <a:solidFill>
                  <a:schemeClr val="tx1"/>
                </a:solidFill>
                <a:latin typeface="Courier New" pitchFamily="49" charset="0"/>
                <a:cs typeface="Courier New" pitchFamily="49" charset="0"/>
              </a:rPr>
              <a:t>deserialize_state</a:t>
            </a:r>
            <a:endParaRPr lang="en-US" b="1" dirty="0">
              <a:solidFill>
                <a:schemeClr val="tx1"/>
              </a:solidFill>
              <a:latin typeface="Courier New" pitchFamily="49" charset="0"/>
              <a:cs typeface="Courier New" pitchFamily="49" charset="0"/>
            </a:endParaRPr>
          </a:p>
        </p:txBody>
      </p:sp>
      <p:sp>
        <p:nvSpPr>
          <p:cNvPr id="46" name="Oval 45"/>
          <p:cNvSpPr/>
          <p:nvPr/>
        </p:nvSpPr>
        <p:spPr>
          <a:xfrm>
            <a:off x="6168373" y="2738436"/>
            <a:ext cx="2594627" cy="1953105"/>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ounded Rectangle 39"/>
          <p:cNvSpPr/>
          <p:nvPr/>
        </p:nvSpPr>
        <p:spPr>
          <a:xfrm>
            <a:off x="1143000" y="5029613"/>
            <a:ext cx="6770396" cy="9250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Memoir ensures confidentiality, integrity, rollback resilience, crash resilience, and NV avoidance.</a:t>
            </a:r>
            <a:endParaRPr lang="en-US" sz="2400" b="1" dirty="0">
              <a:solidFill>
                <a:schemeClr val="tx1"/>
              </a:solidFill>
            </a:endParaRPr>
          </a:p>
        </p:txBody>
      </p:sp>
      <p:sp>
        <p:nvSpPr>
          <p:cNvPr id="41" name="Oval 40"/>
          <p:cNvSpPr/>
          <p:nvPr/>
        </p:nvSpPr>
        <p:spPr>
          <a:xfrm>
            <a:off x="4187172" y="2629642"/>
            <a:ext cx="1680227" cy="1180358"/>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ounded Rectangle 31"/>
          <p:cNvSpPr/>
          <p:nvPr/>
        </p:nvSpPr>
        <p:spPr>
          <a:xfrm>
            <a:off x="1143000" y="5198016"/>
            <a:ext cx="6770396" cy="58826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Memoir makes it easy to write protected modules.</a:t>
            </a:r>
            <a:endParaRPr lang="en-US" sz="2400" b="1" dirty="0">
              <a:solidFill>
                <a:schemeClr val="tx1"/>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65</a:t>
            </a:fld>
            <a:endParaRPr lang="en-US"/>
          </a:p>
        </p:txBody>
      </p:sp>
      <p:sp>
        <p:nvSpPr>
          <p:cNvPr id="36" name="Rounded Rectangle 35"/>
          <p:cNvSpPr/>
          <p:nvPr/>
        </p:nvSpPr>
        <p:spPr>
          <a:xfrm>
            <a:off x="1143000" y="6074434"/>
            <a:ext cx="6770396" cy="58826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Available at </a:t>
            </a:r>
            <a:r>
              <a:rPr lang="en-US" sz="2400" dirty="0">
                <a:hlinkClick r:id="rId4"/>
              </a:rPr>
              <a:t>http://</a:t>
            </a:r>
            <a:r>
              <a:rPr lang="en-US" sz="2400" dirty="0" smtClean="0">
                <a:hlinkClick r:id="rId4"/>
              </a:rPr>
              <a:t>research.microsoft.com/memoir</a:t>
            </a:r>
            <a:r>
              <a:rPr lang="en-US" sz="2400" dirty="0" smtClean="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106702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4" grpId="0" animBg="1"/>
      <p:bldP spid="28" grpId="0" animBg="1"/>
      <p:bldP spid="26" grpId="0" animBg="1"/>
      <p:bldP spid="4" grpId="0" animBg="1"/>
      <p:bldP spid="13" grpId="0" animBg="1"/>
      <p:bldP spid="6" grpId="0" animBg="1"/>
      <p:bldP spid="25" grpId="0" animBg="1"/>
      <p:bldP spid="9" grpId="0" animBg="1"/>
      <p:bldP spid="14" grpId="0" animBg="1"/>
      <p:bldP spid="53" grpId="0" animBg="1"/>
      <p:bldP spid="55" grpId="0" animBg="1"/>
      <p:bldP spid="31" grpId="0" animBg="1"/>
      <p:bldP spid="34" grpId="0" animBg="1"/>
      <p:bldP spid="46" grpId="0" animBg="1"/>
      <p:bldP spid="46" grpId="1" animBg="1"/>
      <p:bldP spid="40" grpId="0" animBg="1"/>
      <p:bldP spid="40" grpId="1" animBg="1"/>
      <p:bldP spid="41" grpId="0" animBg="1"/>
      <p:bldP spid="41" grpId="1" animBg="1"/>
      <p:bldP spid="32" grpId="0" animBg="1"/>
      <p:bldP spid="3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implementation work</a:t>
            </a:r>
            <a:endParaRPr lang="en-US" dirty="0"/>
          </a:p>
        </p:txBody>
      </p:sp>
      <p:sp>
        <p:nvSpPr>
          <p:cNvPr id="3" name="Content Placeholder 2"/>
          <p:cNvSpPr>
            <a:spLocks noGrp="1"/>
          </p:cNvSpPr>
          <p:nvPr>
            <p:ph idx="1"/>
          </p:nvPr>
        </p:nvSpPr>
        <p:spPr>
          <a:xfrm>
            <a:off x="457200" y="1584385"/>
            <a:ext cx="8229600" cy="4144963"/>
          </a:xfrm>
        </p:spPr>
        <p:txBody>
          <a:bodyPr/>
          <a:lstStyle/>
          <a:p>
            <a:r>
              <a:rPr lang="en-US" dirty="0" smtClean="0"/>
              <a:t>System management interrupt handler</a:t>
            </a:r>
          </a:p>
          <a:p>
            <a:endParaRPr lang="en-US" dirty="0" smtClean="0"/>
          </a:p>
          <a:p>
            <a:r>
              <a:rPr lang="en-US" dirty="0" smtClean="0"/>
              <a:t>Module management module</a:t>
            </a:r>
          </a:p>
          <a:p>
            <a:pPr lvl="1"/>
            <a:r>
              <a:rPr lang="en-US" dirty="0" smtClean="0"/>
              <a:t>Enables multiple modules to use constant NVRAM and one PCR</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385366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evaluation results answer three main questions.</a:t>
            </a:r>
            <a:endParaRPr lang="en-US" dirty="0"/>
          </a:p>
        </p:txBody>
      </p:sp>
      <p:sp>
        <p:nvSpPr>
          <p:cNvPr id="3" name="Content Placeholder 2"/>
          <p:cNvSpPr>
            <a:spLocks noGrp="1"/>
          </p:cNvSpPr>
          <p:nvPr>
            <p:ph idx="1"/>
          </p:nvPr>
        </p:nvSpPr>
        <p:spPr>
          <a:xfrm>
            <a:off x="457200" y="1905000"/>
            <a:ext cx="8229600" cy="3687763"/>
          </a:xfrm>
        </p:spPr>
        <p:txBody>
          <a:bodyPr>
            <a:normAutofit/>
          </a:bodyPr>
          <a:lstStyle/>
          <a:p>
            <a:r>
              <a:rPr lang="en-US" dirty="0" smtClean="0"/>
              <a:t>How much does Memoir increase TCB size?</a:t>
            </a:r>
          </a:p>
          <a:p>
            <a:r>
              <a:rPr lang="en-US" dirty="0" smtClean="0"/>
              <a:t>How fast can modules run with Memoir?</a:t>
            </a:r>
          </a:p>
          <a:p>
            <a:r>
              <a:rPr lang="en-US" dirty="0" smtClean="0"/>
              <a:t>In particular, how useful is NVRAM avoidance?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20197088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experimental platform is a standard PC supported by Flicker.</a:t>
            </a:r>
            <a:endParaRPr lang="en-US" dirty="0"/>
          </a:p>
        </p:txBody>
      </p:sp>
      <p:sp>
        <p:nvSpPr>
          <p:cNvPr id="3" name="Content Placeholder 2"/>
          <p:cNvSpPr>
            <a:spLocks noGrp="1"/>
          </p:cNvSpPr>
          <p:nvPr>
            <p:ph idx="1"/>
          </p:nvPr>
        </p:nvSpPr>
        <p:spPr>
          <a:xfrm>
            <a:off x="457200" y="1600200"/>
            <a:ext cx="8229600" cy="4297363"/>
          </a:xfrm>
        </p:spPr>
        <p:txBody>
          <a:bodyPr>
            <a:normAutofit lnSpcReduction="10000"/>
          </a:bodyPr>
          <a:lstStyle/>
          <a:p>
            <a:r>
              <a:rPr lang="en-US" dirty="0"/>
              <a:t>Isolation </a:t>
            </a:r>
            <a:r>
              <a:rPr lang="en-US" dirty="0" smtClean="0"/>
              <a:t>mechanism:  </a:t>
            </a:r>
            <a:r>
              <a:rPr lang="en-US" dirty="0"/>
              <a:t>Flicker </a:t>
            </a:r>
            <a:r>
              <a:rPr lang="en-US" dirty="0" smtClean="0"/>
              <a:t>0.5 </a:t>
            </a:r>
            <a:r>
              <a:rPr lang="en-US" dirty="0"/>
              <a:t>secure execution </a:t>
            </a:r>
            <a:r>
              <a:rPr lang="en-US" dirty="0" smtClean="0"/>
              <a:t>infrastructure</a:t>
            </a:r>
            <a:endParaRPr lang="en-US" dirty="0"/>
          </a:p>
          <a:p>
            <a:r>
              <a:rPr lang="en-US" dirty="0" smtClean="0"/>
              <a:t>HP </a:t>
            </a:r>
            <a:r>
              <a:rPr lang="en-US" dirty="0"/>
              <a:t>Compaq 6005 Pro PC</a:t>
            </a:r>
          </a:p>
          <a:p>
            <a:pPr lvl="1"/>
            <a:r>
              <a:rPr lang="en-US" dirty="0"/>
              <a:t>3.0 GHz AMD Athlon II X2 </a:t>
            </a:r>
            <a:r>
              <a:rPr lang="en-US" dirty="0" smtClean="0"/>
              <a:t>CPU with AMD-V</a:t>
            </a:r>
            <a:endParaRPr lang="en-US" dirty="0"/>
          </a:p>
          <a:p>
            <a:pPr lvl="1"/>
            <a:r>
              <a:rPr lang="en-US" dirty="0"/>
              <a:t>2.0 GB memory, 160 GB SATA disk, Infineon TPM</a:t>
            </a:r>
          </a:p>
          <a:p>
            <a:r>
              <a:rPr lang="en-US" dirty="0"/>
              <a:t>Linux 2.6.31</a:t>
            </a:r>
          </a:p>
          <a:p>
            <a:r>
              <a:rPr lang="en-US" dirty="0"/>
              <a:t>Only one core enabled since Flicker doesn’t support </a:t>
            </a:r>
            <a:r>
              <a:rPr lang="en-US" dirty="0" smtClean="0"/>
              <a:t>multiprocessors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38997399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Memoir contribution to TCB</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859042010"/>
              </p:ext>
            </p:extLst>
          </p:nvPr>
        </p:nvGraphicFramePr>
        <p:xfrm>
          <a:off x="1032508" y="2003139"/>
          <a:ext cx="7307580" cy="3559461"/>
        </p:xfrm>
        <a:graphic>
          <a:graphicData uri="http://schemas.openxmlformats.org/drawingml/2006/chart">
            <c:chart xmlns:c="http://schemas.openxmlformats.org/drawingml/2006/chart" xmlns:r="http://schemas.openxmlformats.org/officeDocument/2006/relationships" r:id="rId2"/>
          </a:graphicData>
        </a:graphic>
      </p:graphicFrame>
      <p:sp>
        <p:nvSpPr>
          <p:cNvPr id="3" name="Rounded Rectangular Callout 2"/>
          <p:cNvSpPr/>
          <p:nvPr/>
        </p:nvSpPr>
        <p:spPr>
          <a:xfrm>
            <a:off x="5410200" y="4191000"/>
            <a:ext cx="2590800" cy="838200"/>
          </a:xfrm>
          <a:prstGeom prst="wedgeRoundRectCallout">
            <a:avLst>
              <a:gd name="adj1" fmla="val -37234"/>
              <a:gd name="adj2" fmla="val 7192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Safety depends on this code.</a:t>
            </a:r>
            <a:endParaRPr lang="en-US" dirty="0">
              <a:solidFill>
                <a:schemeClr val="tx1"/>
              </a:solidFill>
            </a:endParaRPr>
          </a:p>
        </p:txBody>
      </p:sp>
      <p:sp>
        <p:nvSpPr>
          <p:cNvPr id="5" name="Rounded Rectangular Callout 4"/>
          <p:cNvSpPr/>
          <p:nvPr/>
        </p:nvSpPr>
        <p:spPr>
          <a:xfrm>
            <a:off x="2205990" y="4175760"/>
            <a:ext cx="2590800" cy="838200"/>
          </a:xfrm>
          <a:prstGeom prst="wedgeRoundRectCallout">
            <a:avLst>
              <a:gd name="adj1" fmla="val 160"/>
              <a:gd name="adj2" fmla="val 7478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Bugs can only lead to </a:t>
            </a:r>
            <a:r>
              <a:rPr lang="en-US" dirty="0" err="1" smtClean="0">
                <a:solidFill>
                  <a:schemeClr val="tx1"/>
                </a:solidFill>
              </a:rPr>
              <a:t>liveness</a:t>
            </a:r>
            <a:r>
              <a:rPr lang="en-US" dirty="0" smtClean="0">
                <a:solidFill>
                  <a:schemeClr val="tx1"/>
                </a:solidFill>
              </a:rPr>
              <a:t> violations.</a:t>
            </a:r>
            <a:endParaRPr lang="en-US" dirty="0">
              <a:solidFill>
                <a:schemeClr val="tx1"/>
              </a:solidFill>
            </a:endParaRPr>
          </a:p>
        </p:txBody>
      </p:sp>
      <p:sp>
        <p:nvSpPr>
          <p:cNvPr id="7" name="Rounded Rectangle 6"/>
          <p:cNvSpPr/>
          <p:nvPr/>
        </p:nvSpPr>
        <p:spPr>
          <a:xfrm>
            <a:off x="1447800" y="1143000"/>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TCB increase is modest, much smaller than disk drivers.</a:t>
            </a:r>
            <a:endParaRPr lang="en-US" sz="2400" dirty="0">
              <a:solidFill>
                <a:schemeClr val="tx1"/>
              </a:solidFill>
            </a:endParaRPr>
          </a:p>
        </p:txBody>
      </p:sp>
      <p:sp>
        <p:nvSpPr>
          <p:cNvPr id="8" name="Rounded Rectangle 7"/>
          <p:cNvSpPr/>
          <p:nvPr/>
        </p:nvSpPr>
        <p:spPr>
          <a:xfrm>
            <a:off x="1447800" y="1143000"/>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Most of the code is well-tested cryptography code publicly and widely available.</a:t>
            </a:r>
            <a:endParaRPr lang="en-US" sz="2400" dirty="0">
              <a:solidFill>
                <a:schemeClr val="tx1"/>
              </a:solidFill>
            </a:endParaRPr>
          </a:p>
        </p:txBody>
      </p:sp>
      <p:sp>
        <p:nvSpPr>
          <p:cNvPr id="9" name="Rounded Rectangle 8"/>
          <p:cNvSpPr/>
          <p:nvPr/>
        </p:nvSpPr>
        <p:spPr>
          <a:xfrm>
            <a:off x="2743200" y="3810000"/>
            <a:ext cx="1219200" cy="1333500"/>
          </a:xfrm>
          <a:prstGeom prst="roundRect">
            <a:avLst/>
          </a:prstGeom>
          <a:solidFill>
            <a:schemeClr val="bg1">
              <a:lumMod val="75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ounded Rectangle 9"/>
          <p:cNvSpPr/>
          <p:nvPr/>
        </p:nvSpPr>
        <p:spPr>
          <a:xfrm>
            <a:off x="5078730" y="3048000"/>
            <a:ext cx="1245870" cy="2095500"/>
          </a:xfrm>
          <a:prstGeom prst="roundRect">
            <a:avLst/>
          </a:prstGeom>
          <a:solidFill>
            <a:schemeClr val="bg1">
              <a:lumMod val="75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ounded Rectangle 10"/>
          <p:cNvSpPr/>
          <p:nvPr/>
        </p:nvSpPr>
        <p:spPr>
          <a:xfrm>
            <a:off x="1447799" y="1143000"/>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Only some of this code is safety-critical.  Bugs in the tools can only hamper availability.</a:t>
            </a:r>
            <a:endParaRPr lang="en-US" sz="2400" dirty="0">
              <a:solidFill>
                <a:schemeClr val="tx1"/>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203333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152394" y="96832"/>
            <a:ext cx="8839212" cy="721726"/>
          </a:xfrm>
        </p:spPr>
        <p:txBody>
          <a:bodyPr>
            <a:noAutofit/>
          </a:bodyPr>
          <a:lstStyle/>
          <a:p>
            <a:r>
              <a:rPr lang="en-US" dirty="0" smtClean="0"/>
              <a:t>Problem Overview</a:t>
            </a:r>
            <a:endParaRPr lang="en-US" dirty="0"/>
          </a:p>
        </p:txBody>
      </p:sp>
      <p:sp>
        <p:nvSpPr>
          <p:cNvPr id="22" name="Rounded Rectangle 21"/>
          <p:cNvSpPr/>
          <p:nvPr/>
        </p:nvSpPr>
        <p:spPr>
          <a:xfrm>
            <a:off x="322263"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4" name="Slide Number Placeholder 3"/>
          <p:cNvSpPr>
            <a:spLocks noGrp="1"/>
          </p:cNvSpPr>
          <p:nvPr>
            <p:ph type="sldNum" sz="quarter" idx="12"/>
          </p:nvPr>
        </p:nvSpPr>
        <p:spPr/>
        <p:txBody>
          <a:bodyPr/>
          <a:lstStyle/>
          <a:p>
            <a:fld id="{D91179E5-0793-8D42-8464-1C04FA544EFC}" type="slidenum">
              <a:rPr lang="en-US" smtClean="0"/>
              <a:pPr/>
              <a:t>7</a:t>
            </a:fld>
            <a:endParaRPr lang="en-US"/>
          </a:p>
        </p:txBody>
      </p:sp>
      <p:sp>
        <p:nvSpPr>
          <p:cNvPr id="23" name="Rounded Rectangle 22"/>
          <p:cNvSpPr/>
          <p:nvPr/>
        </p:nvSpPr>
        <p:spPr>
          <a:xfrm>
            <a:off x="322263"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4" name="Rounded Rectangle 23"/>
          <p:cNvSpPr/>
          <p:nvPr/>
        </p:nvSpPr>
        <p:spPr>
          <a:xfrm>
            <a:off x="2455863"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25" name="TextBox 24"/>
          <p:cNvSpPr txBox="1"/>
          <p:nvPr/>
        </p:nvSpPr>
        <p:spPr>
          <a:xfrm>
            <a:off x="1486430" y="1584404"/>
            <a:ext cx="821267" cy="1107996"/>
          </a:xfrm>
          <a:prstGeom prst="rect">
            <a:avLst/>
          </a:prstGeom>
          <a:noFill/>
        </p:spPr>
        <p:txBody>
          <a:bodyPr wrap="square" rtlCol="0">
            <a:spAutoFit/>
          </a:bodyPr>
          <a:lstStyle/>
          <a:p>
            <a:r>
              <a:rPr lang="en-US" sz="6600" dirty="0" smtClean="0"/>
              <a:t>…</a:t>
            </a:r>
            <a:endParaRPr lang="en-US" sz="6600" dirty="0"/>
          </a:p>
        </p:txBody>
      </p:sp>
      <p:sp>
        <p:nvSpPr>
          <p:cNvPr id="26" name="Rounded Rectangle 25"/>
          <p:cNvSpPr/>
          <p:nvPr/>
        </p:nvSpPr>
        <p:spPr>
          <a:xfrm>
            <a:off x="2692930" y="2281769"/>
            <a:ext cx="541867" cy="469900"/>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3200" dirty="0" smtClean="0"/>
              <a:t>S</a:t>
            </a:r>
          </a:p>
        </p:txBody>
      </p:sp>
      <p:grpSp>
        <p:nvGrpSpPr>
          <p:cNvPr id="42" name="Group 41"/>
          <p:cNvGrpSpPr/>
          <p:nvPr/>
        </p:nvGrpSpPr>
        <p:grpSpPr>
          <a:xfrm>
            <a:off x="4331187" y="2125522"/>
            <a:ext cx="2200319" cy="2052249"/>
            <a:chOff x="6486481" y="1922933"/>
            <a:chExt cx="2200319" cy="2052249"/>
          </a:xfrm>
        </p:grpSpPr>
        <p:sp>
          <p:nvSpPr>
            <p:cNvPr id="34" name="Rounded Rectangle 33"/>
            <p:cNvSpPr/>
            <p:nvPr/>
          </p:nvSpPr>
          <p:spPr>
            <a:xfrm>
              <a:off x="6486481" y="1922933"/>
              <a:ext cx="2157984" cy="1865376"/>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8000" dirty="0" smtClean="0"/>
            </a:p>
          </p:txBody>
        </p:sp>
        <p:pic>
          <p:nvPicPr>
            <p:cNvPr id="38" name="Picture 37" descr="money-bag.png"/>
            <p:cNvPicPr>
              <a:picLocks noChangeAspect="1"/>
            </p:cNvPicPr>
            <p:nvPr/>
          </p:nvPicPr>
          <p:blipFill>
            <a:blip r:embed="rId4"/>
            <a:stretch>
              <a:fillRect/>
            </a:stretch>
          </p:blipFill>
          <p:spPr>
            <a:xfrm>
              <a:off x="6564600" y="1995616"/>
              <a:ext cx="920119" cy="1077648"/>
            </a:xfrm>
            <a:prstGeom prst="rect">
              <a:avLst/>
            </a:prstGeom>
          </p:spPr>
        </p:pic>
        <p:pic>
          <p:nvPicPr>
            <p:cNvPr id="39" name="Picture 38" descr="prescription-pad.png"/>
            <p:cNvPicPr>
              <a:picLocks noChangeAspect="1"/>
            </p:cNvPicPr>
            <p:nvPr/>
          </p:nvPicPr>
          <p:blipFill>
            <a:blip r:embed="rId5"/>
            <a:stretch>
              <a:fillRect/>
            </a:stretch>
          </p:blipFill>
          <p:spPr>
            <a:xfrm>
              <a:off x="7454337" y="2071819"/>
              <a:ext cx="1232463" cy="1232463"/>
            </a:xfrm>
            <a:prstGeom prst="rect">
              <a:avLst/>
            </a:prstGeom>
          </p:spPr>
        </p:pic>
        <p:pic>
          <p:nvPicPr>
            <p:cNvPr id="37" name="Picture 36"/>
            <p:cNvPicPr>
              <a:picLocks noChangeAspect="1"/>
            </p:cNvPicPr>
            <p:nvPr/>
          </p:nvPicPr>
          <p:blipFill>
            <a:blip r:embed="rId6"/>
            <a:stretch>
              <a:fillRect/>
            </a:stretch>
          </p:blipFill>
          <p:spPr>
            <a:xfrm rot="13638237">
              <a:off x="6885039" y="2845883"/>
              <a:ext cx="1138596" cy="1120002"/>
            </a:xfrm>
            <a:prstGeom prst="rect">
              <a:avLst/>
            </a:prstGeom>
          </p:spPr>
        </p:pic>
      </p:grpSp>
      <p:sp>
        <p:nvSpPr>
          <p:cNvPr id="40" name="Rounded Rectangle 39"/>
          <p:cNvSpPr/>
          <p:nvPr/>
        </p:nvSpPr>
        <p:spPr>
          <a:xfrm>
            <a:off x="1867937" y="877826"/>
            <a:ext cx="2157984" cy="1865376"/>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8000" dirty="0" smtClean="0"/>
              <a:t>S</a:t>
            </a:r>
          </a:p>
        </p:txBody>
      </p:sp>
      <p:sp>
        <p:nvSpPr>
          <p:cNvPr id="16" name="Rounded Rectangle 15"/>
          <p:cNvSpPr/>
          <p:nvPr/>
        </p:nvSpPr>
        <p:spPr>
          <a:xfrm>
            <a:off x="322262"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a:t>
            </a:r>
          </a:p>
        </p:txBody>
      </p:sp>
      <p:cxnSp>
        <p:nvCxnSpPr>
          <p:cNvPr id="27" name="Straight Connector 26"/>
          <p:cNvCxnSpPr/>
          <p:nvPr/>
        </p:nvCxnSpPr>
        <p:spPr>
          <a:xfrm rot="16200000" flipH="1">
            <a:off x="2321021" y="6110824"/>
            <a:ext cx="846666" cy="1588"/>
          </a:xfrm>
          <a:prstGeom prst="line">
            <a:avLst/>
          </a:prstGeom>
          <a:ln w="25400" cap="flat" cmpd="sng" algn="ctr">
            <a:solidFill>
              <a:srgbClr val="8A3837"/>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35574" y="5726521"/>
            <a:ext cx="2331783" cy="723275"/>
          </a:xfrm>
          <a:prstGeom prst="rect">
            <a:avLst/>
          </a:prstGeom>
          <a:noFill/>
        </p:spPr>
        <p:txBody>
          <a:bodyPr wrap="square" rtlCol="0">
            <a:spAutoFit/>
          </a:bodyPr>
          <a:lstStyle/>
          <a:p>
            <a:pPr algn="ctr"/>
            <a:r>
              <a:rPr lang="en-US" sz="2400" dirty="0" smtClean="0">
                <a:solidFill>
                  <a:srgbClr val="FFFFFF"/>
                </a:solidFill>
              </a:rPr>
              <a:t>DMA Devices</a:t>
            </a:r>
          </a:p>
          <a:p>
            <a:r>
              <a:rPr lang="en-US" sz="1700" dirty="0" smtClean="0">
                <a:solidFill>
                  <a:srgbClr val="FFFFFF"/>
                </a:solidFill>
              </a:rPr>
              <a:t>(Ex: Network, Disk, USB)</a:t>
            </a:r>
            <a:endParaRPr lang="en-US" sz="1700" dirty="0">
              <a:solidFill>
                <a:srgbClr val="FFFFFF"/>
              </a:solidFill>
            </a:endParaRPr>
          </a:p>
        </p:txBody>
      </p:sp>
      <p:sp>
        <p:nvSpPr>
          <p:cNvPr id="29" name="TextBox 28"/>
          <p:cNvSpPr txBox="1"/>
          <p:nvPr/>
        </p:nvSpPr>
        <p:spPr>
          <a:xfrm>
            <a:off x="2697776" y="5672660"/>
            <a:ext cx="2015069" cy="830997"/>
          </a:xfrm>
          <a:prstGeom prst="rect">
            <a:avLst/>
          </a:prstGeom>
          <a:noFill/>
        </p:spPr>
        <p:txBody>
          <a:bodyPr wrap="square" rtlCol="0">
            <a:spAutoFit/>
          </a:bodyPr>
          <a:lstStyle/>
          <a:p>
            <a:pPr algn="ctr"/>
            <a:r>
              <a:rPr lang="en-US" sz="2400" dirty="0" smtClean="0">
                <a:solidFill>
                  <a:srgbClr val="FFFFFF"/>
                </a:solidFill>
              </a:rPr>
              <a:t>CPU, RAM,</a:t>
            </a:r>
          </a:p>
          <a:p>
            <a:pPr algn="ctr"/>
            <a:r>
              <a:rPr lang="en-US" sz="2400" dirty="0" smtClean="0">
                <a:solidFill>
                  <a:srgbClr val="FFFFFF"/>
                </a:solidFill>
              </a:rPr>
              <a:t>Chipset</a:t>
            </a:r>
            <a:endParaRPr lang="en-US" sz="24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6" presetClass="emph" presetSubtype="0" accel="50000" decel="50000" fill="hold" grpId="1" nodeType="withEffect">
                                  <p:stCondLst>
                                    <p:cond delay="0"/>
                                  </p:stCondLst>
                                  <p:childTnLst>
                                    <p:animScale>
                                      <p:cBhvr>
                                        <p:cTn id="8" dur="1000" fill="hold"/>
                                        <p:tgtEl>
                                          <p:spTgt spid="40"/>
                                        </p:tgtEl>
                                      </p:cBhvr>
                                      <p:by x="25000" y="25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0" presetClass="path" presetSubtype="0" accel="50000" decel="50000" fill="hold" grpId="3" nodeType="withEffect">
                                  <p:stCondLst>
                                    <p:cond delay="0"/>
                                  </p:stCondLst>
                                  <p:childTnLst>
                                    <p:animMotion origin="layout" path="M 1.94444E-6 4.07407E-6 L 0.26857 0.18148 " pathEditMode="relative" ptsTypes="AA">
                                      <p:cBhvr>
                                        <p:cTn id="14" dur="1000" fill="hold"/>
                                        <p:tgtEl>
                                          <p:spTgt spid="40"/>
                                        </p:tgtEl>
                                        <p:attrNameLst>
                                          <p:attrName>ppt_x</p:attrName>
                                          <p:attrName>ppt_y</p:attrName>
                                        </p:attrNameLst>
                                      </p:cBhvr>
                                    </p:animMotion>
                                  </p:childTnLst>
                                </p:cTn>
                              </p:par>
                              <p:par>
                                <p:cTn id="15" presetID="6" presetClass="emph" presetSubtype="0" accel="50000" decel="50000" fill="hold" grpId="4" nodeType="withEffect">
                                  <p:stCondLst>
                                    <p:cond delay="0"/>
                                  </p:stCondLst>
                                  <p:childTnLst>
                                    <p:animScale>
                                      <p:cBhvr>
                                        <p:cTn id="16" dur="1000" fill="hold"/>
                                        <p:tgtEl>
                                          <p:spTgt spid="40"/>
                                        </p:tgtEl>
                                      </p:cBhvr>
                                      <p:by x="400000" y="400000"/>
                                    </p:animScale>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5" nodeType="clickEffect">
                                  <p:stCondLst>
                                    <p:cond delay="0"/>
                                  </p:stCondLst>
                                  <p:childTnLst>
                                    <p:animEffect transition="out" filter="dissolv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6"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dissolve">
                                      <p:cBhvr>
                                        <p:cTn id="29" dur="500"/>
                                        <p:tgtEl>
                                          <p:spTgt spid="40"/>
                                        </p:tgtEl>
                                      </p:cBhvr>
                                    </p:animEffect>
                                  </p:childTnLst>
                                </p:cTn>
                              </p:par>
                              <p:par>
                                <p:cTn id="30" presetID="1" presetClass="exit" presetSubtype="0" fill="hold" nodeType="withEffect">
                                  <p:stCondLst>
                                    <p:cond delay="0"/>
                                  </p:stCondLst>
                                  <p:childTnLst>
                                    <p:set>
                                      <p:cBhvr>
                                        <p:cTn id="31" dur="1" fill="hold">
                                          <p:stCondLst>
                                            <p:cond delay="0"/>
                                          </p:stCondLst>
                                        </p:cTn>
                                        <p:tgtEl>
                                          <p:spTgt spid="42"/>
                                        </p:tgtEl>
                                        <p:attrNameLst>
                                          <p:attrName>style.visibility</p:attrName>
                                        </p:attrNameLst>
                                      </p:cBhvr>
                                      <p:to>
                                        <p:strVal val="hidden"/>
                                      </p:to>
                                    </p:set>
                                  </p:childTnLst>
                                </p:cTn>
                              </p:par>
                              <p:par>
                                <p:cTn id="32" presetID="0" presetClass="path" presetSubtype="0" accel="50000" decel="50000" fill="hold" grpId="7" nodeType="withEffect">
                                  <p:stCondLst>
                                    <p:cond delay="500"/>
                                  </p:stCondLst>
                                  <p:childTnLst>
                                    <p:animMotion origin="layout" path="M 0.26858 0.18148 L -0.00017 -0.00023 " pathEditMode="relative" ptsTypes="AA">
                                      <p:cBhvr>
                                        <p:cTn id="33" dur="1000" fill="hold"/>
                                        <p:tgtEl>
                                          <p:spTgt spid="40"/>
                                        </p:tgtEl>
                                        <p:attrNameLst>
                                          <p:attrName>ppt_x</p:attrName>
                                          <p:attrName>ppt_y</p:attrName>
                                        </p:attrNameLst>
                                      </p:cBhvr>
                                    </p:animMotion>
                                  </p:childTnLst>
                                </p:cTn>
                              </p:par>
                              <p:par>
                                <p:cTn id="34" presetID="6" presetClass="emph" presetSubtype="0" accel="50000" decel="50000" fill="hold" grpId="8" nodeType="withEffect">
                                  <p:stCondLst>
                                    <p:cond delay="500"/>
                                  </p:stCondLst>
                                  <p:childTnLst>
                                    <p:animScale>
                                      <p:cBhvr>
                                        <p:cTn id="35" dur="1000" fill="hold"/>
                                        <p:tgtEl>
                                          <p:spTgt spid="40"/>
                                        </p:tgtEl>
                                      </p:cBhvr>
                                      <p:by x="25000" y="25000"/>
                                    </p:animScale>
                                  </p:childTnLst>
                                </p:cTn>
                              </p:par>
                            </p:childTnLst>
                          </p:cTn>
                        </p:par>
                        <p:par>
                          <p:cTn id="36" fill="hold">
                            <p:stCondLst>
                              <p:cond delay="1500"/>
                            </p:stCondLst>
                            <p:childTnLst>
                              <p:par>
                                <p:cTn id="37" presetID="1" presetClass="exit" presetSubtype="0" fill="hold" grpId="9" nodeType="after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40" grpId="3" animBg="1"/>
      <p:bldP spid="40" grpId="4" animBg="1"/>
      <p:bldP spid="40" grpId="5" animBg="1"/>
      <p:bldP spid="40" grpId="6" animBg="1"/>
      <p:bldP spid="40" grpId="7" animBg="1"/>
      <p:bldP spid="40" grpId="8" animBg="1"/>
      <p:bldP spid="40" grpId="9"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550599294"/>
              </p:ext>
            </p:extLst>
          </p:nvPr>
        </p:nvGraphicFramePr>
        <p:xfrm>
          <a:off x="838200" y="1828801"/>
          <a:ext cx="7543799" cy="40385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76200"/>
            <a:ext cx="8229600" cy="1143000"/>
          </a:xfrm>
        </p:spPr>
        <p:txBody>
          <a:bodyPr/>
          <a:lstStyle/>
          <a:p>
            <a:r>
              <a:rPr lang="en-US" dirty="0" smtClean="0"/>
              <a:t>Execution time of no-op module</a:t>
            </a:r>
            <a:endParaRPr lang="en-US" dirty="0"/>
          </a:p>
        </p:txBody>
      </p:sp>
      <p:sp>
        <p:nvSpPr>
          <p:cNvPr id="5" name="Oval 4"/>
          <p:cNvSpPr/>
          <p:nvPr/>
        </p:nvSpPr>
        <p:spPr>
          <a:xfrm>
            <a:off x="4764692" y="2885182"/>
            <a:ext cx="685800" cy="10668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3600637" y="3418582"/>
            <a:ext cx="609600" cy="4572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p:cNvSpPr/>
          <p:nvPr/>
        </p:nvSpPr>
        <p:spPr>
          <a:xfrm>
            <a:off x="5953309" y="3242891"/>
            <a:ext cx="685800" cy="5334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ounded Rectangle 8"/>
          <p:cNvSpPr/>
          <p:nvPr/>
        </p:nvSpPr>
        <p:spPr>
          <a:xfrm>
            <a:off x="1219200" y="1080085"/>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On this architecture, Flicker takes about 50 </a:t>
            </a:r>
            <a:r>
              <a:rPr lang="en-US" sz="2400" dirty="0" err="1" smtClean="0">
                <a:solidFill>
                  <a:schemeClr val="tx1"/>
                </a:solidFill>
              </a:rPr>
              <a:t>ms</a:t>
            </a:r>
            <a:r>
              <a:rPr lang="en-US" sz="2400" dirty="0" smtClean="0">
                <a:solidFill>
                  <a:schemeClr val="tx1"/>
                </a:solidFill>
              </a:rPr>
              <a:t>, mostly for late-launch.</a:t>
            </a:r>
            <a:endParaRPr lang="en-US" sz="2400" dirty="0">
              <a:solidFill>
                <a:schemeClr val="tx1"/>
              </a:solidFill>
            </a:endParaRPr>
          </a:p>
        </p:txBody>
      </p:sp>
      <p:sp>
        <p:nvSpPr>
          <p:cNvPr id="10" name="Oval 9"/>
          <p:cNvSpPr/>
          <p:nvPr/>
        </p:nvSpPr>
        <p:spPr>
          <a:xfrm>
            <a:off x="2372290" y="3582626"/>
            <a:ext cx="685800" cy="1333500"/>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2258360" y="4713982"/>
            <a:ext cx="875561" cy="584775"/>
          </a:xfrm>
          <a:prstGeom prst="rect">
            <a:avLst/>
          </a:prstGeom>
          <a:noFill/>
        </p:spPr>
        <p:txBody>
          <a:bodyPr wrap="none" rtlCol="0">
            <a:spAutoFit/>
          </a:bodyPr>
          <a:lstStyle/>
          <a:p>
            <a:pPr algn="ctr"/>
            <a:r>
              <a:rPr lang="en-US" sz="1600" dirty="0" smtClean="0"/>
              <a:t>Flicker</a:t>
            </a:r>
          </a:p>
          <a:p>
            <a:pPr algn="ctr"/>
            <a:r>
              <a:rPr lang="en-US" sz="1600" dirty="0" smtClean="0"/>
              <a:t>baseline</a:t>
            </a:r>
            <a:endParaRPr lang="en-US" sz="1600" dirty="0"/>
          </a:p>
        </p:txBody>
      </p:sp>
      <p:sp>
        <p:nvSpPr>
          <p:cNvPr id="12" name="TextBox 11"/>
          <p:cNvSpPr txBox="1"/>
          <p:nvPr/>
        </p:nvSpPr>
        <p:spPr>
          <a:xfrm>
            <a:off x="3096560" y="4713982"/>
            <a:ext cx="1526315" cy="584775"/>
          </a:xfrm>
          <a:prstGeom prst="rect">
            <a:avLst/>
          </a:prstGeom>
          <a:noFill/>
        </p:spPr>
        <p:txBody>
          <a:bodyPr wrap="none" rtlCol="0">
            <a:spAutoFit/>
          </a:bodyPr>
          <a:lstStyle/>
          <a:p>
            <a:pPr algn="ctr"/>
            <a:r>
              <a:rPr lang="en-US" sz="1600" dirty="0" smtClean="0"/>
              <a:t>+ confidentiality</a:t>
            </a:r>
          </a:p>
          <a:p>
            <a:pPr algn="ctr"/>
            <a:r>
              <a:rPr lang="en-US" sz="1600" dirty="0" smtClean="0"/>
              <a:t>and integrity</a:t>
            </a:r>
            <a:endParaRPr lang="en-US" sz="1600" dirty="0"/>
          </a:p>
        </p:txBody>
      </p:sp>
      <p:sp>
        <p:nvSpPr>
          <p:cNvPr id="13" name="TextBox 12"/>
          <p:cNvSpPr txBox="1"/>
          <p:nvPr/>
        </p:nvSpPr>
        <p:spPr>
          <a:xfrm>
            <a:off x="4481306" y="4713982"/>
            <a:ext cx="1199239" cy="1077218"/>
          </a:xfrm>
          <a:prstGeom prst="rect">
            <a:avLst/>
          </a:prstGeom>
          <a:noFill/>
        </p:spPr>
        <p:txBody>
          <a:bodyPr wrap="none" rtlCol="0">
            <a:spAutoFit/>
          </a:bodyPr>
          <a:lstStyle/>
          <a:p>
            <a:pPr algn="ctr"/>
            <a:r>
              <a:rPr lang="en-US" sz="1600" dirty="0" smtClean="0"/>
              <a:t>+ crash</a:t>
            </a:r>
          </a:p>
          <a:p>
            <a:pPr algn="ctr"/>
            <a:r>
              <a:rPr lang="en-US" sz="1600" dirty="0" smtClean="0"/>
              <a:t>resilience</a:t>
            </a:r>
          </a:p>
          <a:p>
            <a:pPr algn="ctr"/>
            <a:r>
              <a:rPr lang="en-US" sz="1600" dirty="0" smtClean="0"/>
              <a:t>and rollback</a:t>
            </a:r>
          </a:p>
          <a:p>
            <a:pPr algn="ctr"/>
            <a:r>
              <a:rPr lang="en-US" sz="1600" dirty="0" smtClean="0"/>
              <a:t>resistance</a:t>
            </a:r>
          </a:p>
        </p:txBody>
      </p:sp>
      <p:sp>
        <p:nvSpPr>
          <p:cNvPr id="14" name="TextBox 13"/>
          <p:cNvSpPr txBox="1"/>
          <p:nvPr/>
        </p:nvSpPr>
        <p:spPr>
          <a:xfrm>
            <a:off x="5802999" y="4713982"/>
            <a:ext cx="1032141" cy="830997"/>
          </a:xfrm>
          <a:prstGeom prst="rect">
            <a:avLst/>
          </a:prstGeom>
          <a:noFill/>
        </p:spPr>
        <p:txBody>
          <a:bodyPr wrap="none" rtlCol="0">
            <a:spAutoFit/>
          </a:bodyPr>
          <a:lstStyle/>
          <a:p>
            <a:pPr algn="ctr"/>
            <a:r>
              <a:rPr lang="en-US" sz="1600" dirty="0" smtClean="0"/>
              <a:t>+ avoiding</a:t>
            </a:r>
          </a:p>
          <a:p>
            <a:pPr algn="ctr"/>
            <a:r>
              <a:rPr lang="en-US" sz="1600" dirty="0" smtClean="0"/>
              <a:t>trusted</a:t>
            </a:r>
          </a:p>
          <a:p>
            <a:pPr algn="ctr"/>
            <a:r>
              <a:rPr lang="en-US" sz="1600" dirty="0" smtClean="0"/>
              <a:t>NV writes</a:t>
            </a:r>
            <a:endParaRPr lang="en-US" sz="1600" dirty="0"/>
          </a:p>
        </p:txBody>
      </p:sp>
      <p:sp>
        <p:nvSpPr>
          <p:cNvPr id="15" name="Rounded Rectangle 14"/>
          <p:cNvSpPr/>
          <p:nvPr/>
        </p:nvSpPr>
        <p:spPr>
          <a:xfrm>
            <a:off x="1211580" y="1080085"/>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Encrypting and signing adds about 7 </a:t>
            </a:r>
            <a:r>
              <a:rPr lang="en-US" sz="2400" dirty="0" err="1" smtClean="0">
                <a:solidFill>
                  <a:schemeClr val="tx1"/>
                </a:solidFill>
              </a:rPr>
              <a:t>ms.</a:t>
            </a:r>
            <a:endParaRPr lang="en-US" sz="2400" dirty="0">
              <a:solidFill>
                <a:schemeClr val="tx1"/>
              </a:solidFill>
            </a:endParaRPr>
          </a:p>
        </p:txBody>
      </p:sp>
      <p:sp>
        <p:nvSpPr>
          <p:cNvPr id="16" name="Rounded Rectangle 15"/>
          <p:cNvSpPr/>
          <p:nvPr/>
        </p:nvSpPr>
        <p:spPr>
          <a:xfrm>
            <a:off x="1219200" y="1080085"/>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Crash resilience adds about 43 </a:t>
            </a:r>
            <a:r>
              <a:rPr lang="en-US" sz="2400" dirty="0" err="1" smtClean="0">
                <a:solidFill>
                  <a:schemeClr val="tx1"/>
                </a:solidFill>
              </a:rPr>
              <a:t>ms</a:t>
            </a:r>
            <a:r>
              <a:rPr lang="en-US" sz="2400" dirty="0" smtClean="0">
                <a:solidFill>
                  <a:schemeClr val="tx1"/>
                </a:solidFill>
              </a:rPr>
              <a:t>, due to synchronous disk write before executing request.</a:t>
            </a:r>
            <a:endParaRPr lang="en-US" sz="2400" dirty="0">
              <a:solidFill>
                <a:schemeClr val="tx1"/>
              </a:solidFill>
            </a:endParaRPr>
          </a:p>
        </p:txBody>
      </p:sp>
      <p:sp>
        <p:nvSpPr>
          <p:cNvPr id="17" name="Rounded Rectangle 16"/>
          <p:cNvSpPr/>
          <p:nvPr/>
        </p:nvSpPr>
        <p:spPr>
          <a:xfrm>
            <a:off x="1211579" y="1080085"/>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Rollback resistance adds about 33 </a:t>
            </a:r>
            <a:r>
              <a:rPr lang="en-US" sz="2400" dirty="0" err="1" smtClean="0">
                <a:solidFill>
                  <a:schemeClr val="tx1"/>
                </a:solidFill>
              </a:rPr>
              <a:t>ms</a:t>
            </a:r>
            <a:r>
              <a:rPr lang="en-US" sz="2400" dirty="0" smtClean="0">
                <a:solidFill>
                  <a:schemeClr val="tx1"/>
                </a:solidFill>
              </a:rPr>
              <a:t>, to write trusted NVRAM.</a:t>
            </a:r>
            <a:endParaRPr lang="en-US" sz="2400" dirty="0">
              <a:solidFill>
                <a:schemeClr val="tx1"/>
              </a:solidFill>
            </a:endParaRPr>
          </a:p>
        </p:txBody>
      </p:sp>
      <p:sp>
        <p:nvSpPr>
          <p:cNvPr id="18" name="Rounded Rectangle 17"/>
          <p:cNvSpPr/>
          <p:nvPr/>
        </p:nvSpPr>
        <p:spPr>
          <a:xfrm>
            <a:off x="1211578" y="1066800"/>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Avoiding NVRAM writes saves 17 </a:t>
            </a:r>
            <a:r>
              <a:rPr lang="en-US" sz="2400" dirty="0" err="1" smtClean="0">
                <a:solidFill>
                  <a:schemeClr val="tx1"/>
                </a:solidFill>
              </a:rPr>
              <a:t>ms</a:t>
            </a:r>
            <a:r>
              <a:rPr lang="en-US" sz="2400" dirty="0" smtClean="0">
                <a:solidFill>
                  <a:schemeClr val="tx1"/>
                </a:solidFill>
              </a:rPr>
              <a:t> (and also increases module lifespan).</a:t>
            </a:r>
            <a:endParaRPr lang="en-US" sz="2400" dirty="0">
              <a:solidFill>
                <a:schemeClr val="tx1"/>
              </a:solidFill>
            </a:endParaRPr>
          </a:p>
        </p:txBody>
      </p:sp>
      <p:sp>
        <p:nvSpPr>
          <p:cNvPr id="20" name="Slide Number Placeholder 19"/>
          <p:cNvSpPr>
            <a:spLocks noGrp="1"/>
          </p:cNvSpPr>
          <p:nvPr>
            <p:ph type="sldNum" sz="quarter" idx="12"/>
          </p:nvPr>
        </p:nvSpPr>
        <p:spPr/>
        <p:txBody>
          <a:bodyPr/>
          <a:lstStyle/>
          <a:p>
            <a:fld id="{B6F15528-21DE-4FAA-801E-634DDDAF4B2B}" type="slidenum">
              <a:rPr lang="en-US" smtClean="0"/>
              <a:pPr/>
              <a:t>70</a:t>
            </a:fld>
            <a:endParaRPr lang="en-US"/>
          </a:p>
        </p:txBody>
      </p:sp>
      <p:sp>
        <p:nvSpPr>
          <p:cNvPr id="7" name="Oval 6"/>
          <p:cNvSpPr/>
          <p:nvPr/>
        </p:nvSpPr>
        <p:spPr>
          <a:xfrm>
            <a:off x="4772960" y="1970782"/>
            <a:ext cx="685800" cy="1226389"/>
          </a:xfrm>
          <a:prstGeom prst="ellipse">
            <a:avLst/>
          </a:prstGeom>
          <a:solidFill>
            <a:schemeClr val="bg1">
              <a:lumMod val="50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66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8" grpId="0" animBg="1"/>
      <p:bldP spid="9" grpId="0" animBg="1"/>
      <p:bldP spid="10" grpId="0" animBg="1"/>
      <p:bldP spid="10" grpId="1" animBg="1"/>
      <p:bldP spid="15" grpId="0" animBg="1"/>
      <p:bldP spid="16" grpId="0" animBg="1"/>
      <p:bldP spid="17" grpId="0" animBg="1"/>
      <p:bldP spid="18" grpId="0" animBg="1"/>
      <p:bldP spid="7" grpId="0" animBg="1"/>
      <p:bldP spid="7"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584603711"/>
              </p:ext>
            </p:extLst>
          </p:nvPr>
        </p:nvGraphicFramePr>
        <p:xfrm>
          <a:off x="762000" y="1295400"/>
          <a:ext cx="7543122"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smtClean="0"/>
              <a:t>Execution time of other modules</a:t>
            </a:r>
            <a:endParaRPr lang="en-US" dirty="0"/>
          </a:p>
        </p:txBody>
      </p:sp>
      <p:sp>
        <p:nvSpPr>
          <p:cNvPr id="5" name="TextBox 4"/>
          <p:cNvSpPr txBox="1"/>
          <p:nvPr/>
        </p:nvSpPr>
        <p:spPr>
          <a:xfrm>
            <a:off x="2196324" y="5193268"/>
            <a:ext cx="2299476" cy="369332"/>
          </a:xfrm>
          <a:prstGeom prst="rect">
            <a:avLst/>
          </a:prstGeom>
          <a:noFill/>
        </p:spPr>
        <p:txBody>
          <a:bodyPr wrap="none" rtlCol="0">
            <a:spAutoFit/>
          </a:bodyPr>
          <a:lstStyle/>
          <a:p>
            <a:r>
              <a:rPr lang="en-US" dirty="0" smtClean="0"/>
              <a:t>Without NV avoidance</a:t>
            </a:r>
            <a:endParaRPr lang="en-US" dirty="0"/>
          </a:p>
        </p:txBody>
      </p:sp>
      <p:sp>
        <p:nvSpPr>
          <p:cNvPr id="6" name="TextBox 5"/>
          <p:cNvSpPr txBox="1"/>
          <p:nvPr/>
        </p:nvSpPr>
        <p:spPr>
          <a:xfrm>
            <a:off x="4421925" y="5193268"/>
            <a:ext cx="1978875" cy="369332"/>
          </a:xfrm>
          <a:prstGeom prst="rect">
            <a:avLst/>
          </a:prstGeom>
          <a:noFill/>
        </p:spPr>
        <p:txBody>
          <a:bodyPr wrap="none" rtlCol="0">
            <a:spAutoFit/>
          </a:bodyPr>
          <a:lstStyle/>
          <a:p>
            <a:r>
              <a:rPr lang="en-US" dirty="0" smtClean="0"/>
              <a:t>With NV avoidance</a:t>
            </a:r>
            <a:endParaRPr lang="en-US" dirty="0"/>
          </a:p>
        </p:txBody>
      </p:sp>
      <p:sp>
        <p:nvSpPr>
          <p:cNvPr id="26" name="Rounded Rectangle 25"/>
          <p:cNvSpPr/>
          <p:nvPr/>
        </p:nvSpPr>
        <p:spPr>
          <a:xfrm>
            <a:off x="1333501" y="3612801"/>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We built several prototype protected modules with Memoir.</a:t>
            </a:r>
            <a:endParaRPr lang="en-US" sz="2400" dirty="0">
              <a:solidFill>
                <a:schemeClr val="tx1"/>
              </a:solidFill>
            </a:endParaRPr>
          </a:p>
        </p:txBody>
      </p:sp>
      <p:sp>
        <p:nvSpPr>
          <p:cNvPr id="27" name="Rounded Rectangular Callout 26"/>
          <p:cNvSpPr/>
          <p:nvPr/>
        </p:nvSpPr>
        <p:spPr>
          <a:xfrm>
            <a:off x="1677004" y="3810000"/>
            <a:ext cx="1524000" cy="838200"/>
          </a:xfrm>
          <a:prstGeom prst="wedgeRoundRectCallout">
            <a:avLst>
              <a:gd name="adj1" fmla="val 160"/>
              <a:gd name="adj2" fmla="val 7478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Encryption key protector</a:t>
            </a:r>
            <a:endParaRPr lang="en-US" dirty="0">
              <a:solidFill>
                <a:schemeClr val="tx1"/>
              </a:solidFill>
            </a:endParaRPr>
          </a:p>
        </p:txBody>
      </p:sp>
      <p:sp>
        <p:nvSpPr>
          <p:cNvPr id="28" name="Rounded Rectangular Callout 27"/>
          <p:cNvSpPr/>
          <p:nvPr/>
        </p:nvSpPr>
        <p:spPr>
          <a:xfrm>
            <a:off x="2380089" y="3810000"/>
            <a:ext cx="1600201" cy="838200"/>
          </a:xfrm>
          <a:prstGeom prst="wedgeRoundRectCallout">
            <a:avLst>
              <a:gd name="adj1" fmla="val 160"/>
              <a:gd name="adj2" fmla="val 7478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Privacy-preserving database</a:t>
            </a:r>
            <a:endParaRPr lang="en-US" dirty="0">
              <a:solidFill>
                <a:schemeClr val="tx1"/>
              </a:solidFill>
            </a:endParaRPr>
          </a:p>
        </p:txBody>
      </p:sp>
      <p:sp>
        <p:nvSpPr>
          <p:cNvPr id="29" name="Rounded Rectangular Callout 28"/>
          <p:cNvSpPr/>
          <p:nvPr/>
        </p:nvSpPr>
        <p:spPr>
          <a:xfrm>
            <a:off x="3103990" y="3810000"/>
            <a:ext cx="1600201" cy="838200"/>
          </a:xfrm>
          <a:prstGeom prst="wedgeRoundRectCallout">
            <a:avLst>
              <a:gd name="adj1" fmla="val 160"/>
              <a:gd name="adj2" fmla="val 7478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Trusted monotonic counter</a:t>
            </a:r>
            <a:endParaRPr lang="en-US" dirty="0">
              <a:solidFill>
                <a:schemeClr val="tx1"/>
              </a:solidFill>
            </a:endParaRPr>
          </a:p>
        </p:txBody>
      </p:sp>
      <p:sp>
        <p:nvSpPr>
          <p:cNvPr id="30" name="Rounded Rectangle 29"/>
          <p:cNvSpPr/>
          <p:nvPr/>
        </p:nvSpPr>
        <p:spPr>
          <a:xfrm>
            <a:off x="1333501" y="3612801"/>
            <a:ext cx="6476999" cy="88299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Similar performance to no-op service, except different amounts of time to write state to disk.</a:t>
            </a:r>
            <a:endParaRPr lang="en-US" sz="2400" dirty="0">
              <a:solidFill>
                <a:schemeClr val="tx1"/>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71</a:t>
            </a:fld>
            <a:endParaRPr lang="en-US"/>
          </a:p>
        </p:txBody>
      </p:sp>
      <p:sp>
        <p:nvSpPr>
          <p:cNvPr id="9" name="Rounded Rectangle 8"/>
          <p:cNvSpPr/>
          <p:nvPr/>
        </p:nvSpPr>
        <p:spPr>
          <a:xfrm>
            <a:off x="2189590" y="1447800"/>
            <a:ext cx="1981200" cy="1143000"/>
          </a:xfrm>
          <a:prstGeom prst="roundRect">
            <a:avLst/>
          </a:prstGeom>
          <a:solidFill>
            <a:schemeClr val="bg1">
              <a:lumMod val="75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ounded Rectangle 10"/>
          <p:cNvSpPr/>
          <p:nvPr/>
        </p:nvSpPr>
        <p:spPr>
          <a:xfrm>
            <a:off x="4323190" y="1828800"/>
            <a:ext cx="1981200" cy="1288211"/>
          </a:xfrm>
          <a:prstGeom prst="roundRect">
            <a:avLst/>
          </a:prstGeom>
          <a:solidFill>
            <a:schemeClr val="bg1">
              <a:lumMod val="75000"/>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5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7" grpId="1" animBg="1"/>
      <p:bldP spid="28" grpId="0" animBg="1"/>
      <p:bldP spid="28" grpId="1" animBg="1"/>
      <p:bldP spid="29" grpId="0" animBg="1"/>
      <p:bldP spid="29" grpId="1" animBg="1"/>
      <p:bldP spid="30" grpId="0" animBg="1"/>
      <p:bldP spid="9"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Additional Research</a:t>
            </a:r>
            <a:endParaRPr lang="en-US" dirty="0"/>
          </a:p>
        </p:txBody>
      </p:sp>
      <p:sp>
        <p:nvSpPr>
          <p:cNvPr id="3" name="Content Placeholder 2"/>
          <p:cNvSpPr>
            <a:spLocks noGrp="1"/>
          </p:cNvSpPr>
          <p:nvPr>
            <p:ph idx="1"/>
          </p:nvPr>
        </p:nvSpPr>
        <p:spPr>
          <a:xfrm>
            <a:off x="457200" y="1302589"/>
            <a:ext cx="8229600" cy="5043619"/>
          </a:xfrm>
        </p:spPr>
        <p:txBody>
          <a:bodyPr>
            <a:normAutofit/>
          </a:bodyPr>
          <a:lstStyle/>
          <a:p>
            <a:r>
              <a:rPr lang="en-US" sz="2900" dirty="0" smtClean="0"/>
              <a:t>Improved application security on client </a:t>
            </a:r>
            <a:r>
              <a:rPr lang="en-US" sz="2900" dirty="0" smtClean="0"/>
              <a:t>computers</a:t>
            </a:r>
          </a:p>
          <a:p>
            <a:pPr lvl="1"/>
            <a:r>
              <a:rPr lang="en-US" sz="2500" dirty="0" smtClean="0"/>
              <a:t>Eliminating manifests and pop-ups</a:t>
            </a:r>
          </a:p>
          <a:p>
            <a:pPr lvl="1"/>
            <a:r>
              <a:rPr lang="en-US" sz="2500" dirty="0" smtClean="0"/>
              <a:t>Eliminating the need for software updates</a:t>
            </a:r>
            <a:endParaRPr lang="en-US" sz="2500" dirty="0" smtClean="0"/>
          </a:p>
          <a:p>
            <a:endParaRPr lang="en-US" sz="1600" dirty="0" smtClean="0"/>
          </a:p>
          <a:p>
            <a:r>
              <a:rPr lang="en-US" sz="2900" dirty="0" smtClean="0"/>
              <a:t>Privacy-preserving personalized online services</a:t>
            </a:r>
          </a:p>
          <a:p>
            <a:pPr lvl="1"/>
            <a:r>
              <a:rPr lang="en-US" sz="2500" dirty="0" smtClean="0"/>
              <a:t>Protected modules + fuzzed client requests</a:t>
            </a:r>
          </a:p>
          <a:p>
            <a:pPr lvl="1"/>
            <a:r>
              <a:rPr lang="en-US" sz="2500" dirty="0" smtClean="0"/>
              <a:t>New models for Oblivious RAM</a:t>
            </a:r>
            <a:endParaRPr lang="en-US" sz="2500" dirty="0" smtClean="0"/>
          </a:p>
          <a:p>
            <a:pPr lvl="1"/>
            <a:endParaRPr lang="en-US" sz="1600" dirty="0" smtClean="0"/>
          </a:p>
          <a:p>
            <a:r>
              <a:rPr lang="en-US" sz="2900" dirty="0" smtClean="0"/>
              <a:t>Verifiable </a:t>
            </a:r>
            <a:r>
              <a:rPr lang="en-US" sz="2900" dirty="0" smtClean="0"/>
              <a:t>computation</a:t>
            </a:r>
          </a:p>
          <a:p>
            <a:pPr lvl="1"/>
            <a:r>
              <a:rPr lang="en-US" sz="2500" dirty="0" smtClean="0"/>
              <a:t>More efficient constructions</a:t>
            </a:r>
          </a:p>
          <a:p>
            <a:pPr lvl="1"/>
            <a:r>
              <a:rPr lang="en-US" sz="2500" dirty="0" smtClean="0"/>
              <a:t>Connections to attribute-based encryption</a:t>
            </a:r>
            <a:endParaRPr lang="en-US" sz="2500" dirty="0" smtClean="0"/>
          </a:p>
        </p:txBody>
      </p:sp>
      <p:sp>
        <p:nvSpPr>
          <p:cNvPr id="4" name="Slide Number Placeholder 3"/>
          <p:cNvSpPr>
            <a:spLocks noGrp="1"/>
          </p:cNvSpPr>
          <p:nvPr>
            <p:ph type="sldNum" sz="quarter" idx="12"/>
          </p:nvPr>
        </p:nvSpPr>
        <p:spPr/>
        <p:txBody>
          <a:bodyPr/>
          <a:lstStyle/>
          <a:p>
            <a:fld id="{D91179E5-0793-8D42-8464-1C04FA544EFC}" type="slidenum">
              <a:rPr lang="en-US" smtClean="0"/>
              <a:pPr/>
              <a:t>72</a:t>
            </a:fld>
            <a:endParaRPr lang="en-US" dirty="0"/>
          </a:p>
        </p:txBody>
      </p:sp>
    </p:spTree>
    <p:extLst>
      <p:ext uri="{BB962C8B-B14F-4D97-AF65-F5344CB8AC3E}">
        <p14:creationId xmlns:p14="http://schemas.microsoft.com/office/powerpoint/2010/main" val="3634980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52" y="124126"/>
            <a:ext cx="8229600" cy="1143000"/>
          </a:xfrm>
        </p:spPr>
        <p:txBody>
          <a:bodyPr/>
          <a:lstStyle/>
          <a:p>
            <a:pPr algn="l"/>
            <a:r>
              <a:rPr lang="en-US" dirty="0" smtClean="0"/>
              <a:t>Conclusions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73</a:t>
            </a:fld>
            <a:endParaRPr lang="en-US" dirty="0"/>
          </a:p>
        </p:txBody>
      </p:sp>
      <p:sp>
        <p:nvSpPr>
          <p:cNvPr id="17" name="Content Placeholder 2"/>
          <p:cNvSpPr>
            <a:spLocks noGrp="1"/>
          </p:cNvSpPr>
          <p:nvPr>
            <p:ph idx="1"/>
          </p:nvPr>
        </p:nvSpPr>
        <p:spPr>
          <a:xfrm>
            <a:off x="457200" y="1012223"/>
            <a:ext cx="8513618" cy="3717202"/>
          </a:xfrm>
        </p:spPr>
        <p:txBody>
          <a:bodyPr>
            <a:noAutofit/>
          </a:bodyPr>
          <a:lstStyle/>
          <a:p>
            <a:pPr marL="342900" lvl="2" indent="-342900">
              <a:spcAft>
                <a:spcPts val="1200"/>
              </a:spcAft>
            </a:pPr>
            <a:r>
              <a:rPr lang="en-US" sz="2800" dirty="0" smtClean="0"/>
              <a:t>Flicker provides a</a:t>
            </a:r>
            <a:r>
              <a:rPr lang="en-US" dirty="0" smtClean="0"/>
              <a:t>n </a:t>
            </a:r>
            <a:r>
              <a:rPr lang="en-US" dirty="0"/>
              <a:t>on-demand secure execution environment with minimal trust </a:t>
            </a:r>
            <a:r>
              <a:rPr lang="en-US" dirty="0" smtClean="0"/>
              <a:t>assumptions</a:t>
            </a:r>
            <a:endParaRPr lang="en-US" sz="2800" dirty="0" smtClean="0"/>
          </a:p>
          <a:p>
            <a:pPr>
              <a:spcAft>
                <a:spcPts val="1200"/>
              </a:spcAft>
            </a:pPr>
            <a:r>
              <a:rPr lang="en-US" sz="2800" dirty="0"/>
              <a:t>Protected modules with rollback resistance are a powerful, general </a:t>
            </a:r>
            <a:r>
              <a:rPr lang="en-US" sz="2800" dirty="0" smtClean="0"/>
              <a:t>tool</a:t>
            </a:r>
            <a:endParaRPr lang="en-US" sz="2800" dirty="0"/>
          </a:p>
          <a:p>
            <a:r>
              <a:rPr lang="en-US" sz="2800" dirty="0"/>
              <a:t>Memoir is a </a:t>
            </a:r>
            <a:r>
              <a:rPr lang="en-US" sz="2800" dirty="0" smtClean="0"/>
              <a:t>practical framework for building protected modules with state continuity</a:t>
            </a:r>
            <a:endParaRPr lang="en-US" sz="2800" dirty="0"/>
          </a:p>
        </p:txBody>
      </p:sp>
      <p:grpSp>
        <p:nvGrpSpPr>
          <p:cNvPr id="20" name="Group 19"/>
          <p:cNvGrpSpPr/>
          <p:nvPr/>
        </p:nvGrpSpPr>
        <p:grpSpPr>
          <a:xfrm>
            <a:off x="1632880" y="5539526"/>
            <a:ext cx="5878241" cy="1110991"/>
            <a:chOff x="1811863" y="5317068"/>
            <a:chExt cx="5878241" cy="1583267"/>
          </a:xfrm>
        </p:grpSpPr>
        <p:sp>
          <p:nvSpPr>
            <p:cNvPr id="21" name="Rounded Rectangle 20"/>
            <p:cNvSpPr/>
            <p:nvPr/>
          </p:nvSpPr>
          <p:spPr>
            <a:xfrm>
              <a:off x="1811863" y="5317068"/>
              <a:ext cx="5878241" cy="15832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TextBox 21"/>
            <p:cNvSpPr txBox="1"/>
            <p:nvPr/>
          </p:nvSpPr>
          <p:spPr>
            <a:xfrm>
              <a:off x="2401483" y="5538623"/>
              <a:ext cx="4699001" cy="707886"/>
            </a:xfrm>
            <a:prstGeom prst="rect">
              <a:avLst/>
            </a:prstGeom>
            <a:noFill/>
          </p:spPr>
          <p:txBody>
            <a:bodyPr wrap="square" rtlCol="0" anchor="ctr">
              <a:spAutoFit/>
            </a:bodyPr>
            <a:lstStyle/>
            <a:p>
              <a:pPr algn="ctr"/>
              <a:r>
                <a:rPr lang="en-US" sz="4000" u="sng" dirty="0" smtClean="0">
                  <a:solidFill>
                    <a:schemeClr val="bg1"/>
                  </a:solidFill>
                  <a:effectLst>
                    <a:outerShdw blurRad="50800" dist="38100" dir="2700000" algn="tl" rotWithShape="0">
                      <a:srgbClr val="000000">
                        <a:alpha val="43000"/>
                      </a:srgbClr>
                    </a:outerShdw>
                  </a:effectLst>
                </a:rPr>
                <a:t>Thank you!</a:t>
              </a:r>
              <a:endParaRPr lang="en-US" sz="4000" u="sng" dirty="0">
                <a:solidFill>
                  <a:schemeClr val="bg1"/>
                </a:solidFill>
                <a:effectLst>
                  <a:outerShdw blurRad="50800" dist="38100" dir="2700000" algn="tl" rotWithShape="0">
                    <a:srgbClr val="000000">
                      <a:alpha val="43000"/>
                    </a:srgbClr>
                  </a:outerShdw>
                </a:effectLst>
              </a:endParaRPr>
            </a:p>
          </p:txBody>
        </p:sp>
        <p:sp>
          <p:nvSpPr>
            <p:cNvPr id="23" name="TextBox 22"/>
            <p:cNvSpPr txBox="1"/>
            <p:nvPr/>
          </p:nvSpPr>
          <p:spPr>
            <a:xfrm>
              <a:off x="2401483" y="6243922"/>
              <a:ext cx="4699001" cy="461665"/>
            </a:xfrm>
            <a:prstGeom prst="rect">
              <a:avLst/>
            </a:prstGeom>
            <a:noFill/>
          </p:spPr>
          <p:txBody>
            <a:bodyPr wrap="square" rtlCol="0" anchor="ctr">
              <a:spAutoFit/>
            </a:bodyPr>
            <a:lstStyle/>
            <a:p>
              <a:pPr algn="ctr"/>
              <a:r>
                <a:rPr lang="en-US" sz="2400" dirty="0" smtClean="0">
                  <a:solidFill>
                    <a:schemeClr val="bg1"/>
                  </a:solidFill>
                  <a:effectLst>
                    <a:outerShdw blurRad="50800" dist="38100" dir="2700000" algn="tl" rotWithShape="0">
                      <a:srgbClr val="000000">
                        <a:alpha val="43000"/>
                      </a:srgbClr>
                    </a:outerShdw>
                  </a:effectLst>
                </a:rPr>
                <a:t>parno@microsoft.com</a:t>
              </a:r>
              <a:endParaRPr lang="en-US" sz="2400" dirty="0">
                <a:solidFill>
                  <a:schemeClr val="bg1"/>
                </a:solidFill>
                <a:effectLst>
                  <a:outerShdw blurRad="50800" dist="38100" dir="2700000" algn="tl" rotWithShape="0">
                    <a:srgbClr val="000000">
                      <a:alpha val="43000"/>
                    </a:srgbClr>
                  </a:outerShdw>
                </a:effectLst>
              </a:endParaRPr>
            </a:p>
          </p:txBody>
        </p:sp>
      </p:grpSp>
      <p:grpSp>
        <p:nvGrpSpPr>
          <p:cNvPr id="11" name="Group 10"/>
          <p:cNvGrpSpPr/>
          <p:nvPr/>
        </p:nvGrpSpPr>
        <p:grpSpPr>
          <a:xfrm>
            <a:off x="1632879" y="4219056"/>
            <a:ext cx="5878241" cy="1110992"/>
            <a:chOff x="1811863" y="5317068"/>
            <a:chExt cx="5878241" cy="1583267"/>
          </a:xfrm>
        </p:grpSpPr>
        <p:sp>
          <p:nvSpPr>
            <p:cNvPr id="12" name="Rounded Rectangle 11"/>
            <p:cNvSpPr/>
            <p:nvPr/>
          </p:nvSpPr>
          <p:spPr>
            <a:xfrm>
              <a:off x="1811863" y="5317068"/>
              <a:ext cx="5878241" cy="15832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p:nvSpPr>
          <p:spPr>
            <a:xfrm>
              <a:off x="2349727" y="5489849"/>
              <a:ext cx="5153102" cy="657916"/>
            </a:xfrm>
            <a:prstGeom prst="rect">
              <a:avLst/>
            </a:prstGeom>
            <a:noFill/>
          </p:spPr>
          <p:txBody>
            <a:bodyPr wrap="square" rtlCol="0" anchor="ctr">
              <a:spAutoFit/>
            </a:bodyPr>
            <a:lstStyle/>
            <a:p>
              <a:r>
                <a:rPr lang="en-US" sz="2400" dirty="0">
                  <a:solidFill>
                    <a:schemeClr val="bg1"/>
                  </a:solidFill>
                  <a:effectLst>
                    <a:outerShdw blurRad="38100" dist="38100" dir="2700000" algn="tl">
                      <a:srgbClr val="000000">
                        <a:alpha val="43137"/>
                      </a:srgbClr>
                    </a:outerShdw>
                  </a:effectLst>
                </a:rPr>
                <a:t>http://flickertcb.sourceforge.net/</a:t>
              </a:r>
            </a:p>
          </p:txBody>
        </p:sp>
        <p:sp>
          <p:nvSpPr>
            <p:cNvPr id="14" name="TextBox 13"/>
            <p:cNvSpPr txBox="1"/>
            <p:nvPr/>
          </p:nvSpPr>
          <p:spPr>
            <a:xfrm>
              <a:off x="2349727" y="6072040"/>
              <a:ext cx="5153102" cy="657916"/>
            </a:xfrm>
            <a:prstGeom prst="rect">
              <a:avLst/>
            </a:prstGeom>
            <a:noFill/>
          </p:spPr>
          <p:txBody>
            <a:bodyPr wrap="square" rtlCol="0" anchor="ctr">
              <a:spAutoFit/>
            </a:bodyPr>
            <a:lstStyle/>
            <a:p>
              <a:r>
                <a:rPr lang="en-US" sz="2400" dirty="0">
                  <a:solidFill>
                    <a:schemeClr val="bg1"/>
                  </a:solidFill>
                  <a:effectLst>
                    <a:outerShdw blurRad="50800" dist="38100" dir="2700000" algn="tl" rotWithShape="0">
                      <a:srgbClr val="000000">
                        <a:alpha val="43000"/>
                      </a:srgbClr>
                    </a:outerShdw>
                  </a:effectLst>
                </a:rPr>
                <a:t>http://research.microsoft.com/memoir</a:t>
              </a:r>
            </a:p>
          </p:txBody>
        </p:sp>
      </p:grpSp>
    </p:spTree>
    <p:custDataLst>
      <p:tags r:id="rId1"/>
    </p:custDataLst>
    <p:extLst>
      <p:ext uri="{BB962C8B-B14F-4D97-AF65-F5344CB8AC3E}">
        <p14:creationId xmlns:p14="http://schemas.microsoft.com/office/powerpoint/2010/main" val="4047860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6" name="Group 55"/>
          <p:cNvGrpSpPr/>
          <p:nvPr/>
        </p:nvGrpSpPr>
        <p:grpSpPr>
          <a:xfrm>
            <a:off x="4182534" y="3725334"/>
            <a:ext cx="2997202" cy="707886"/>
            <a:chOff x="4182534" y="3725334"/>
            <a:chExt cx="2997202" cy="707886"/>
          </a:xfrm>
        </p:grpSpPr>
        <p:sp>
          <p:nvSpPr>
            <p:cNvPr id="34" name="TextBox 33"/>
            <p:cNvSpPr txBox="1"/>
            <p:nvPr/>
          </p:nvSpPr>
          <p:spPr>
            <a:xfrm>
              <a:off x="4274637" y="3725334"/>
              <a:ext cx="1261533" cy="707886"/>
            </a:xfrm>
            <a:prstGeom prst="rect">
              <a:avLst/>
            </a:prstGeom>
            <a:noFill/>
          </p:spPr>
          <p:txBody>
            <a:bodyPr wrap="square" rtlCol="0">
              <a:spAutoFit/>
            </a:bodyPr>
            <a:lstStyle/>
            <a:p>
              <a:pPr algn="ctr"/>
              <a:r>
                <a:rPr lang="en-US" sz="4000" dirty="0" smtClean="0"/>
                <a:t>K</a:t>
              </a:r>
              <a:endParaRPr lang="en-US" sz="4000" dirty="0"/>
            </a:p>
          </p:txBody>
        </p:sp>
        <p:cxnSp>
          <p:nvCxnSpPr>
            <p:cNvPr id="54" name="Straight Arrow Connector 53"/>
            <p:cNvCxnSpPr/>
            <p:nvPr/>
          </p:nvCxnSpPr>
          <p:spPr>
            <a:xfrm flipH="1" flipV="1">
              <a:off x="4182534" y="4419598"/>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57200" y="-114844"/>
            <a:ext cx="8229600" cy="1143000"/>
          </a:xfrm>
        </p:spPr>
        <p:txBody>
          <a:bodyPr/>
          <a:lstStyle/>
          <a:p>
            <a:r>
              <a:rPr lang="en-US" dirty="0" smtClean="0"/>
              <a:t>Application: SSH Passwords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74</a:t>
            </a:fld>
            <a:endParaRPr lang="en-US" dirty="0"/>
          </a:p>
        </p:txBody>
      </p:sp>
      <p:pic>
        <p:nvPicPr>
          <p:cNvPr id="5" name="Picture 4" descr="computer with browser.psd"/>
          <p:cNvPicPr>
            <a:picLocks noChangeAspect="1"/>
          </p:cNvPicPr>
          <p:nvPr/>
        </p:nvPicPr>
        <p:blipFill>
          <a:blip r:embed="rId3"/>
          <a:stretch>
            <a:fillRect/>
          </a:stretch>
        </p:blipFill>
        <p:spPr>
          <a:xfrm>
            <a:off x="101600" y="1006578"/>
            <a:ext cx="2302933" cy="1416138"/>
          </a:xfrm>
          <a:prstGeom prst="rect">
            <a:avLst/>
          </a:prstGeom>
        </p:spPr>
      </p:pic>
      <p:pic>
        <p:nvPicPr>
          <p:cNvPr id="7" name="Picture 4" descr="MCj04316370000[1]"/>
          <p:cNvPicPr>
            <a:picLocks noChangeAspect="1" noChangeArrowheads="1"/>
          </p:cNvPicPr>
          <p:nvPr/>
        </p:nvPicPr>
        <p:blipFill>
          <a:blip r:embed="rId4"/>
          <a:srcRect/>
          <a:stretch>
            <a:fillRect/>
          </a:stretch>
        </p:blipFill>
        <p:spPr bwMode="auto">
          <a:xfrm flipH="1">
            <a:off x="3782588" y="939800"/>
            <a:ext cx="1602211" cy="1602211"/>
          </a:xfrm>
          <a:prstGeom prst="rect">
            <a:avLst/>
          </a:prstGeom>
          <a:noFill/>
        </p:spPr>
      </p:pic>
      <p:sp>
        <p:nvSpPr>
          <p:cNvPr id="11" name="Rounded Rectangle 10"/>
          <p:cNvSpPr/>
          <p:nvPr/>
        </p:nvSpPr>
        <p:spPr>
          <a:xfrm>
            <a:off x="7059514" y="1882211"/>
            <a:ext cx="1307219" cy="429677"/>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dirty="0" smtClean="0"/>
              <a:t>Flicker</a:t>
            </a:r>
          </a:p>
        </p:txBody>
      </p:sp>
      <p:sp>
        <p:nvSpPr>
          <p:cNvPr id="12" name="Rounded Rectangle 11"/>
          <p:cNvSpPr/>
          <p:nvPr/>
        </p:nvSpPr>
        <p:spPr>
          <a:xfrm>
            <a:off x="7323659" y="1090304"/>
            <a:ext cx="778929" cy="67547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dirty="0" smtClean="0"/>
              <a:t>S</a:t>
            </a:r>
          </a:p>
        </p:txBody>
      </p:sp>
      <p:sp>
        <p:nvSpPr>
          <p:cNvPr id="23" name="TextBox 22"/>
          <p:cNvSpPr txBox="1"/>
          <p:nvPr/>
        </p:nvSpPr>
        <p:spPr>
          <a:xfrm>
            <a:off x="7179733" y="2353717"/>
            <a:ext cx="1854200" cy="1077218"/>
          </a:xfrm>
          <a:prstGeom prst="rect">
            <a:avLst/>
          </a:prstGeom>
          <a:noFill/>
        </p:spPr>
        <p:txBody>
          <a:bodyPr wrap="square" rtlCol="0">
            <a:spAutoFit/>
          </a:bodyPr>
          <a:lstStyle/>
          <a:p>
            <a:pPr algn="ctr"/>
            <a:r>
              <a:rPr lang="en-US" sz="3200" dirty="0" smtClean="0"/>
              <a:t>Generate</a:t>
            </a:r>
          </a:p>
          <a:p>
            <a:pPr algn="ctr"/>
            <a:r>
              <a:rPr lang="en-US" sz="3200" dirty="0" smtClean="0"/>
              <a:t>{K, K</a:t>
            </a:r>
            <a:r>
              <a:rPr lang="en-US" sz="3200" baseline="30000" dirty="0" smtClean="0"/>
              <a:t>-1</a:t>
            </a:r>
            <a:r>
              <a:rPr lang="en-US" sz="3200" dirty="0" smtClean="0"/>
              <a:t>}</a:t>
            </a:r>
            <a:endParaRPr lang="en-US" sz="3200" dirty="0"/>
          </a:p>
        </p:txBody>
      </p:sp>
      <p:grpSp>
        <p:nvGrpSpPr>
          <p:cNvPr id="25" name="Group 24"/>
          <p:cNvGrpSpPr/>
          <p:nvPr/>
        </p:nvGrpSpPr>
        <p:grpSpPr>
          <a:xfrm>
            <a:off x="7205132" y="3496718"/>
            <a:ext cx="1811862" cy="1159888"/>
            <a:chOff x="1456270" y="4089400"/>
            <a:chExt cx="1811862" cy="1159888"/>
          </a:xfrm>
        </p:grpSpPr>
        <p:sp>
          <p:nvSpPr>
            <p:cNvPr id="26" name="Rectangle 25"/>
            <p:cNvSpPr/>
            <p:nvPr/>
          </p:nvSpPr>
          <p:spPr>
            <a:xfrm>
              <a:off x="1456270" y="4089400"/>
              <a:ext cx="1811862" cy="1159888"/>
            </a:xfrm>
            <a:prstGeom prst="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30"/>
            <p:cNvGrpSpPr/>
            <p:nvPr/>
          </p:nvGrpSpPr>
          <p:grpSpPr>
            <a:xfrm>
              <a:off x="2201346" y="4181975"/>
              <a:ext cx="893251" cy="986843"/>
              <a:chOff x="6443127" y="4025423"/>
              <a:chExt cx="893251" cy="986843"/>
            </a:xfrm>
          </p:grpSpPr>
          <p:sp>
            <p:nvSpPr>
              <p:cNvPr id="28" name="Folded Corner 27"/>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9" name="Rounded Rectangle 28"/>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30" name="Rounded Rectangle 29"/>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400" dirty="0" smtClean="0"/>
                  <a:t>S</a:t>
                </a:r>
              </a:p>
            </p:txBody>
          </p:sp>
        </p:grpSp>
      </p:grpSp>
      <p:sp>
        <p:nvSpPr>
          <p:cNvPr id="24" name="TextBox 23"/>
          <p:cNvSpPr txBox="1"/>
          <p:nvPr/>
        </p:nvSpPr>
        <p:spPr>
          <a:xfrm>
            <a:off x="7298268" y="3759188"/>
            <a:ext cx="651934" cy="584776"/>
          </a:xfrm>
          <a:prstGeom prst="rect">
            <a:avLst/>
          </a:prstGeom>
          <a:noFill/>
        </p:spPr>
        <p:txBody>
          <a:bodyPr wrap="square" rtlCol="0">
            <a:spAutoFit/>
          </a:bodyPr>
          <a:lstStyle/>
          <a:p>
            <a:pPr algn="ctr"/>
            <a:r>
              <a:rPr lang="en-US" sz="3200" dirty="0" smtClean="0"/>
              <a:t>K</a:t>
            </a:r>
            <a:r>
              <a:rPr lang="en-US" sz="3200" baseline="30000" dirty="0" smtClean="0"/>
              <a:t>-1</a:t>
            </a:r>
            <a:endParaRPr lang="en-US" sz="3200" dirty="0"/>
          </a:p>
        </p:txBody>
      </p:sp>
      <p:grpSp>
        <p:nvGrpSpPr>
          <p:cNvPr id="38" name="Group 37"/>
          <p:cNvGrpSpPr/>
          <p:nvPr/>
        </p:nvGrpSpPr>
        <p:grpSpPr>
          <a:xfrm>
            <a:off x="1185333" y="4961458"/>
            <a:ext cx="2997202" cy="585793"/>
            <a:chOff x="1320800" y="2302927"/>
            <a:chExt cx="2997202" cy="585793"/>
          </a:xfrm>
        </p:grpSpPr>
        <p:cxnSp>
          <p:nvCxnSpPr>
            <p:cNvPr id="39" name="Straight Arrow Connector 38"/>
            <p:cNvCxnSpPr/>
            <p:nvPr/>
          </p:nvCxnSpPr>
          <p:spPr>
            <a:xfrm>
              <a:off x="1320800" y="2887132"/>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371584" y="2302927"/>
              <a:ext cx="2827870" cy="523220"/>
            </a:xfrm>
            <a:prstGeom prst="rect">
              <a:avLst/>
            </a:prstGeom>
            <a:noFill/>
          </p:spPr>
          <p:txBody>
            <a:bodyPr wrap="square" rtlCol="0">
              <a:spAutoFit/>
            </a:bodyPr>
            <a:lstStyle/>
            <a:p>
              <a:pPr algn="ctr"/>
              <a:r>
                <a:rPr lang="en-US" sz="2800" dirty="0" smtClean="0"/>
                <a:t>Encrypt</a:t>
              </a:r>
              <a:r>
                <a:rPr lang="en-US" sz="2800" baseline="-25000" dirty="0" smtClean="0"/>
                <a:t>K</a:t>
              </a:r>
              <a:r>
                <a:rPr lang="en-US" sz="2800" dirty="0" smtClean="0"/>
                <a:t>(passwd)</a:t>
              </a:r>
              <a:endParaRPr lang="en-US" sz="2800" dirty="0"/>
            </a:p>
          </p:txBody>
        </p:sp>
      </p:grpSp>
      <p:grpSp>
        <p:nvGrpSpPr>
          <p:cNvPr id="43" name="Group 42"/>
          <p:cNvGrpSpPr/>
          <p:nvPr/>
        </p:nvGrpSpPr>
        <p:grpSpPr>
          <a:xfrm>
            <a:off x="1185334" y="2108186"/>
            <a:ext cx="2997202" cy="585793"/>
            <a:chOff x="1320800" y="2302927"/>
            <a:chExt cx="2997202" cy="585793"/>
          </a:xfrm>
        </p:grpSpPr>
        <p:cxnSp>
          <p:nvCxnSpPr>
            <p:cNvPr id="44" name="Straight Arrow Connector 43"/>
            <p:cNvCxnSpPr/>
            <p:nvPr/>
          </p:nvCxnSpPr>
          <p:spPr>
            <a:xfrm>
              <a:off x="1320800" y="2887132"/>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371584" y="2302927"/>
              <a:ext cx="2827870" cy="523220"/>
            </a:xfrm>
            <a:prstGeom prst="rect">
              <a:avLst/>
            </a:prstGeom>
            <a:noFill/>
          </p:spPr>
          <p:txBody>
            <a:bodyPr wrap="square" rtlCol="0">
              <a:spAutoFit/>
            </a:bodyPr>
            <a:lstStyle/>
            <a:p>
              <a:pPr algn="ctr"/>
              <a:r>
                <a:rPr lang="en-US" sz="2800" dirty="0" smtClean="0"/>
                <a:t>Start</a:t>
              </a:r>
              <a:endParaRPr lang="en-US" sz="2800" dirty="0"/>
            </a:p>
          </p:txBody>
        </p:sp>
      </p:grpSp>
      <p:grpSp>
        <p:nvGrpSpPr>
          <p:cNvPr id="51" name="Group 50"/>
          <p:cNvGrpSpPr/>
          <p:nvPr/>
        </p:nvGrpSpPr>
        <p:grpSpPr>
          <a:xfrm>
            <a:off x="4182534" y="2269060"/>
            <a:ext cx="2997202" cy="585793"/>
            <a:chOff x="1320800" y="2302927"/>
            <a:chExt cx="2997202" cy="585793"/>
          </a:xfrm>
        </p:grpSpPr>
        <p:cxnSp>
          <p:nvCxnSpPr>
            <p:cNvPr id="52" name="Straight Arrow Connector 51"/>
            <p:cNvCxnSpPr/>
            <p:nvPr/>
          </p:nvCxnSpPr>
          <p:spPr>
            <a:xfrm>
              <a:off x="1320800" y="2887132"/>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371584" y="2302927"/>
              <a:ext cx="2827870" cy="523220"/>
            </a:xfrm>
            <a:prstGeom prst="rect">
              <a:avLst/>
            </a:prstGeom>
            <a:noFill/>
          </p:spPr>
          <p:txBody>
            <a:bodyPr wrap="square" rtlCol="0">
              <a:spAutoFit/>
            </a:bodyPr>
            <a:lstStyle/>
            <a:p>
              <a:pPr algn="ctr"/>
              <a:r>
                <a:rPr lang="en-US" sz="2800" dirty="0" smtClean="0"/>
                <a:t>Start</a:t>
              </a:r>
              <a:endParaRPr lang="en-US" sz="2800" dirty="0"/>
            </a:p>
          </p:txBody>
        </p:sp>
      </p:grpSp>
      <p:grpSp>
        <p:nvGrpSpPr>
          <p:cNvPr id="73" name="Group 72"/>
          <p:cNvGrpSpPr/>
          <p:nvPr/>
        </p:nvGrpSpPr>
        <p:grpSpPr>
          <a:xfrm>
            <a:off x="4182525" y="4609298"/>
            <a:ext cx="2997202" cy="1635669"/>
            <a:chOff x="4182526" y="4673585"/>
            <a:chExt cx="2997202" cy="1635669"/>
          </a:xfrm>
        </p:grpSpPr>
        <p:cxnSp>
          <p:nvCxnSpPr>
            <p:cNvPr id="48" name="Straight Arrow Connector 47"/>
            <p:cNvCxnSpPr/>
            <p:nvPr/>
          </p:nvCxnSpPr>
          <p:spPr>
            <a:xfrm>
              <a:off x="4182526" y="6307666"/>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267192" y="5748865"/>
              <a:ext cx="2827870" cy="523220"/>
            </a:xfrm>
            <a:prstGeom prst="rect">
              <a:avLst/>
            </a:prstGeom>
            <a:noFill/>
          </p:spPr>
          <p:txBody>
            <a:bodyPr wrap="square" rtlCol="0">
              <a:spAutoFit/>
            </a:bodyPr>
            <a:lstStyle/>
            <a:p>
              <a:pPr algn="ctr"/>
              <a:r>
                <a:rPr lang="en-US" sz="2800" dirty="0" smtClean="0"/>
                <a:t>Encrypt</a:t>
              </a:r>
              <a:r>
                <a:rPr lang="en-US" sz="2800" baseline="-25000" dirty="0" smtClean="0"/>
                <a:t>K</a:t>
              </a:r>
              <a:r>
                <a:rPr lang="en-US" sz="2800" dirty="0" smtClean="0"/>
                <a:t>(passwd)</a:t>
              </a:r>
              <a:endParaRPr lang="en-US" sz="2800" dirty="0"/>
            </a:p>
          </p:txBody>
        </p:sp>
        <p:grpSp>
          <p:nvGrpSpPr>
            <p:cNvPr id="58" name="Group 57"/>
            <p:cNvGrpSpPr/>
            <p:nvPr/>
          </p:nvGrpSpPr>
          <p:grpSpPr>
            <a:xfrm>
              <a:off x="4792130" y="4673585"/>
              <a:ext cx="1811862" cy="1159888"/>
              <a:chOff x="1456270" y="4089400"/>
              <a:chExt cx="1811862" cy="1159888"/>
            </a:xfrm>
          </p:grpSpPr>
          <p:sp>
            <p:nvSpPr>
              <p:cNvPr id="59" name="Rectangle 58"/>
              <p:cNvSpPr/>
              <p:nvPr/>
            </p:nvSpPr>
            <p:spPr>
              <a:xfrm>
                <a:off x="1456270" y="4089400"/>
                <a:ext cx="1811862" cy="1159888"/>
              </a:xfrm>
              <a:prstGeom prst="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30"/>
              <p:cNvGrpSpPr/>
              <p:nvPr/>
            </p:nvGrpSpPr>
            <p:grpSpPr>
              <a:xfrm>
                <a:off x="2201346" y="4181975"/>
                <a:ext cx="893251" cy="986843"/>
                <a:chOff x="6443127" y="4025423"/>
                <a:chExt cx="893251" cy="986843"/>
              </a:xfrm>
            </p:grpSpPr>
            <p:sp>
              <p:nvSpPr>
                <p:cNvPr id="61" name="Folded Corner 60"/>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2" name="Rounded Rectangle 61"/>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63" name="Rounded Rectangle 62"/>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400" dirty="0" smtClean="0"/>
                    <a:t>S</a:t>
                  </a:r>
                </a:p>
              </p:txBody>
            </p:sp>
          </p:grpSp>
        </p:grpSp>
        <p:sp>
          <p:nvSpPr>
            <p:cNvPr id="64" name="TextBox 63"/>
            <p:cNvSpPr txBox="1"/>
            <p:nvPr/>
          </p:nvSpPr>
          <p:spPr>
            <a:xfrm>
              <a:off x="4885266" y="4936055"/>
              <a:ext cx="651934" cy="584776"/>
            </a:xfrm>
            <a:prstGeom prst="rect">
              <a:avLst/>
            </a:prstGeom>
            <a:noFill/>
          </p:spPr>
          <p:txBody>
            <a:bodyPr wrap="square" rtlCol="0">
              <a:spAutoFit/>
            </a:bodyPr>
            <a:lstStyle/>
            <a:p>
              <a:pPr algn="ctr"/>
              <a:r>
                <a:rPr lang="en-US" sz="3200" dirty="0" smtClean="0"/>
                <a:t>K</a:t>
              </a:r>
              <a:r>
                <a:rPr lang="en-US" sz="3200" baseline="30000" dirty="0" smtClean="0"/>
                <a:t>-1</a:t>
              </a:r>
              <a:endParaRPr lang="en-US" sz="3200" dirty="0"/>
            </a:p>
          </p:txBody>
        </p:sp>
      </p:grpSp>
      <p:cxnSp>
        <p:nvCxnSpPr>
          <p:cNvPr id="75" name="Straight Arrow Connector 74"/>
          <p:cNvCxnSpPr/>
          <p:nvPr/>
        </p:nvCxnSpPr>
        <p:spPr>
          <a:xfrm>
            <a:off x="4182526" y="6239933"/>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77" name="Group 57"/>
          <p:cNvGrpSpPr/>
          <p:nvPr/>
        </p:nvGrpSpPr>
        <p:grpSpPr>
          <a:xfrm>
            <a:off x="4792129" y="4605852"/>
            <a:ext cx="1811862" cy="1159888"/>
            <a:chOff x="1456270" y="4089400"/>
            <a:chExt cx="1811862" cy="1159888"/>
          </a:xfrm>
        </p:grpSpPr>
        <p:sp>
          <p:nvSpPr>
            <p:cNvPr id="79" name="Rectangle 78"/>
            <p:cNvSpPr/>
            <p:nvPr/>
          </p:nvSpPr>
          <p:spPr>
            <a:xfrm>
              <a:off x="1456270" y="4089400"/>
              <a:ext cx="1811862" cy="1159888"/>
            </a:xfrm>
            <a:prstGeom prst="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 name="Group 30"/>
            <p:cNvGrpSpPr/>
            <p:nvPr/>
          </p:nvGrpSpPr>
          <p:grpSpPr>
            <a:xfrm>
              <a:off x="2201346" y="4181975"/>
              <a:ext cx="893251" cy="986843"/>
              <a:chOff x="6443127" y="4025423"/>
              <a:chExt cx="893251" cy="986843"/>
            </a:xfrm>
          </p:grpSpPr>
          <p:sp>
            <p:nvSpPr>
              <p:cNvPr id="81" name="Folded Corner 80"/>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2" name="Rounded Rectangle 81"/>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83" name="Rounded Rectangle 82"/>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400" dirty="0" smtClean="0"/>
                  <a:t>S</a:t>
                </a:r>
              </a:p>
            </p:txBody>
          </p:sp>
        </p:grpSp>
      </p:grpSp>
      <p:sp>
        <p:nvSpPr>
          <p:cNvPr id="78" name="TextBox 77"/>
          <p:cNvSpPr txBox="1"/>
          <p:nvPr/>
        </p:nvSpPr>
        <p:spPr>
          <a:xfrm>
            <a:off x="4885266" y="4868322"/>
            <a:ext cx="651934" cy="584776"/>
          </a:xfrm>
          <a:prstGeom prst="rect">
            <a:avLst/>
          </a:prstGeom>
          <a:noFill/>
        </p:spPr>
        <p:txBody>
          <a:bodyPr wrap="square" rtlCol="0">
            <a:spAutoFit/>
          </a:bodyPr>
          <a:lstStyle/>
          <a:p>
            <a:pPr algn="ctr"/>
            <a:r>
              <a:rPr lang="en-US" sz="3200" dirty="0" smtClean="0"/>
              <a:t>K</a:t>
            </a:r>
            <a:r>
              <a:rPr lang="en-US" sz="3200" baseline="30000" dirty="0" smtClean="0"/>
              <a:t>-1</a:t>
            </a:r>
            <a:endParaRPr lang="en-US" sz="3200" dirty="0"/>
          </a:p>
        </p:txBody>
      </p:sp>
      <p:sp>
        <p:nvSpPr>
          <p:cNvPr id="84" name="TextBox 83"/>
          <p:cNvSpPr txBox="1"/>
          <p:nvPr/>
        </p:nvSpPr>
        <p:spPr>
          <a:xfrm>
            <a:off x="4233324" y="5681130"/>
            <a:ext cx="1727214" cy="523220"/>
          </a:xfrm>
          <a:prstGeom prst="rect">
            <a:avLst/>
          </a:prstGeom>
          <a:noFill/>
        </p:spPr>
        <p:txBody>
          <a:bodyPr wrap="square" rtlCol="0">
            <a:spAutoFit/>
          </a:bodyPr>
          <a:lstStyle/>
          <a:p>
            <a:pPr algn="ctr"/>
            <a:r>
              <a:rPr lang="en-US" sz="2800" dirty="0" smtClean="0"/>
              <a:t>Encrypt</a:t>
            </a:r>
            <a:r>
              <a:rPr lang="en-US" sz="2800" baseline="-25000" dirty="0" smtClean="0"/>
              <a:t>K</a:t>
            </a:r>
            <a:r>
              <a:rPr lang="en-US" sz="2800" dirty="0" smtClean="0"/>
              <a:t>(</a:t>
            </a:r>
            <a:endParaRPr lang="en-US" sz="2800" dirty="0"/>
          </a:p>
        </p:txBody>
      </p:sp>
      <p:sp>
        <p:nvSpPr>
          <p:cNvPr id="85" name="TextBox 84"/>
          <p:cNvSpPr txBox="1"/>
          <p:nvPr/>
        </p:nvSpPr>
        <p:spPr>
          <a:xfrm>
            <a:off x="6629389" y="5672668"/>
            <a:ext cx="508013" cy="523220"/>
          </a:xfrm>
          <a:prstGeom prst="rect">
            <a:avLst/>
          </a:prstGeom>
          <a:noFill/>
        </p:spPr>
        <p:txBody>
          <a:bodyPr wrap="square" rtlCol="0">
            <a:spAutoFit/>
          </a:bodyPr>
          <a:lstStyle/>
          <a:p>
            <a:pPr algn="ctr"/>
            <a:r>
              <a:rPr lang="en-US" sz="2800" dirty="0" smtClean="0"/>
              <a:t>)</a:t>
            </a:r>
            <a:endParaRPr lang="en-US" sz="2800" dirty="0"/>
          </a:p>
        </p:txBody>
      </p:sp>
      <p:sp>
        <p:nvSpPr>
          <p:cNvPr id="86" name="TextBox 85"/>
          <p:cNvSpPr txBox="1"/>
          <p:nvPr/>
        </p:nvSpPr>
        <p:spPr>
          <a:xfrm>
            <a:off x="4876792" y="5689597"/>
            <a:ext cx="2827870" cy="523220"/>
          </a:xfrm>
          <a:prstGeom prst="rect">
            <a:avLst/>
          </a:prstGeom>
          <a:noFill/>
        </p:spPr>
        <p:txBody>
          <a:bodyPr wrap="square" rtlCol="0">
            <a:spAutoFit/>
          </a:bodyPr>
          <a:lstStyle/>
          <a:p>
            <a:pPr algn="ctr"/>
            <a:r>
              <a:rPr lang="en-US" sz="2800" dirty="0" smtClean="0"/>
              <a:t>passwd</a:t>
            </a:r>
            <a:endParaRPr lang="en-US" sz="2800" dirty="0"/>
          </a:p>
        </p:txBody>
      </p:sp>
      <p:sp>
        <p:nvSpPr>
          <p:cNvPr id="87" name="TextBox 86"/>
          <p:cNvSpPr txBox="1"/>
          <p:nvPr/>
        </p:nvSpPr>
        <p:spPr>
          <a:xfrm>
            <a:off x="7841051" y="5093256"/>
            <a:ext cx="1040478" cy="1323439"/>
          </a:xfrm>
          <a:prstGeom prst="rect">
            <a:avLst/>
          </a:prstGeom>
          <a:noFill/>
        </p:spPr>
        <p:txBody>
          <a:bodyPr wrap="square" rtlCol="0">
            <a:spAutoFit/>
          </a:bodyPr>
          <a:lstStyle/>
          <a:p>
            <a:r>
              <a:rPr lang="en-US" sz="8000" dirty="0" smtClean="0">
                <a:solidFill>
                  <a:schemeClr val="accent3">
                    <a:lumMod val="50000"/>
                  </a:schemeClr>
                </a:solidFill>
                <a:latin typeface="Zapf Dingbats"/>
                <a:ea typeface="Zapf Dingbats"/>
                <a:cs typeface="Zapf Dingbats"/>
              </a:rPr>
              <a:t>✓</a:t>
            </a:r>
            <a:endParaRPr lang="en-US" sz="8000" dirty="0">
              <a:solidFill>
                <a:schemeClr val="accent3">
                  <a:lumMod val="50000"/>
                </a:schemeClr>
              </a:solidFill>
            </a:endParaRPr>
          </a:p>
        </p:txBody>
      </p:sp>
      <p:sp>
        <p:nvSpPr>
          <p:cNvPr id="88" name="Rectangle 87"/>
          <p:cNvSpPr/>
          <p:nvPr/>
        </p:nvSpPr>
        <p:spPr>
          <a:xfrm>
            <a:off x="6493932" y="795867"/>
            <a:ext cx="2565397" cy="5926666"/>
          </a:xfrm>
          <a:prstGeom prst="rect">
            <a:avLst/>
          </a:prstGeom>
          <a:noFill/>
          <a:ln w="63500" cap="flat" cmpd="sng" algn="ctr">
            <a:solidFill>
              <a:schemeClr val="accent1">
                <a:shade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descr="devil.png"/>
          <p:cNvPicPr>
            <a:picLocks noChangeAspect="1"/>
          </p:cNvPicPr>
          <p:nvPr/>
        </p:nvPicPr>
        <p:blipFill>
          <a:blip r:embed="rId5"/>
          <a:srcRect l="22086" t="21750" r="24031"/>
          <a:stretch>
            <a:fillRect/>
          </a:stretch>
        </p:blipFill>
        <p:spPr>
          <a:xfrm>
            <a:off x="3920062" y="0"/>
            <a:ext cx="1298672" cy="1885940"/>
          </a:xfrm>
          <a:prstGeom prst="rect">
            <a:avLst/>
          </a:prstGeom>
        </p:spPr>
      </p:pic>
      <p:grpSp>
        <p:nvGrpSpPr>
          <p:cNvPr id="68" name="Group 67"/>
          <p:cNvGrpSpPr/>
          <p:nvPr/>
        </p:nvGrpSpPr>
        <p:grpSpPr>
          <a:xfrm>
            <a:off x="1185334" y="2921000"/>
            <a:ext cx="2997202" cy="1720313"/>
            <a:chOff x="1185334" y="2921000"/>
            <a:chExt cx="2997202" cy="1720313"/>
          </a:xfrm>
        </p:grpSpPr>
        <p:sp>
          <p:nvSpPr>
            <p:cNvPr id="37" name="TextBox 36"/>
            <p:cNvSpPr txBox="1"/>
            <p:nvPr/>
          </p:nvSpPr>
          <p:spPr>
            <a:xfrm>
              <a:off x="1189569" y="3877736"/>
              <a:ext cx="1261533" cy="707886"/>
            </a:xfrm>
            <a:prstGeom prst="rect">
              <a:avLst/>
            </a:prstGeom>
            <a:noFill/>
          </p:spPr>
          <p:txBody>
            <a:bodyPr wrap="square" rtlCol="0">
              <a:spAutoFit/>
            </a:bodyPr>
            <a:lstStyle/>
            <a:p>
              <a:pPr algn="ctr"/>
              <a:r>
                <a:rPr lang="en-US" sz="4000" dirty="0" smtClean="0"/>
                <a:t>K</a:t>
              </a:r>
              <a:endParaRPr lang="en-US" sz="4000" dirty="0"/>
            </a:p>
          </p:txBody>
        </p:sp>
        <p:cxnSp>
          <p:nvCxnSpPr>
            <p:cNvPr id="46" name="Straight Arrow Connector 45"/>
            <p:cNvCxnSpPr/>
            <p:nvPr/>
          </p:nvCxnSpPr>
          <p:spPr>
            <a:xfrm flipH="1">
              <a:off x="1185334" y="4639725"/>
              <a:ext cx="2997202"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2067021" y="2921000"/>
              <a:ext cx="2085894" cy="1701800"/>
              <a:chOff x="2067021" y="2921000"/>
              <a:chExt cx="2085894" cy="1701800"/>
            </a:xfrm>
          </p:grpSpPr>
          <p:sp>
            <p:nvSpPr>
              <p:cNvPr id="57" name="Can 56"/>
              <p:cNvSpPr/>
              <p:nvPr/>
            </p:nvSpPr>
            <p:spPr>
              <a:xfrm>
                <a:off x="2420689" y="2921000"/>
                <a:ext cx="1440111" cy="1701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2067021" y="3083127"/>
                <a:ext cx="2085894" cy="707886"/>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4000" dirty="0" smtClean="0">
                    <a:solidFill>
                      <a:srgbClr val="FFFFFF"/>
                    </a:solidFill>
                    <a:latin typeface="Bickham Script Pro Semibold"/>
                  </a:rPr>
                  <a:t>John</a:t>
                </a:r>
                <a:endParaRPr lang="en-US" sz="4000" dirty="0">
                  <a:solidFill>
                    <a:srgbClr val="FFFFFF"/>
                  </a:solidFill>
                  <a:latin typeface="Bickham Script Pro Semibold"/>
                </a:endParaRPr>
              </a:p>
            </p:txBody>
          </p:sp>
          <p:sp>
            <p:nvSpPr>
              <p:cNvPr id="66" name="TextBox 65"/>
              <p:cNvSpPr txBox="1"/>
              <p:nvPr/>
            </p:nvSpPr>
            <p:spPr>
              <a:xfrm>
                <a:off x="2067021" y="3661368"/>
                <a:ext cx="2085894" cy="707886"/>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4000" dirty="0" smtClean="0">
                    <a:solidFill>
                      <a:srgbClr val="FFFFFF"/>
                    </a:solidFill>
                    <a:latin typeface="Bickham Script Pro Semibold"/>
                  </a:rPr>
                  <a:t>Hancock</a:t>
                </a:r>
                <a:endParaRPr lang="en-US" sz="4000" dirty="0">
                  <a:solidFill>
                    <a:srgbClr val="FFFFFF"/>
                  </a:solidFill>
                  <a:latin typeface="Bickham Script Pro Semibold"/>
                </a:endParaRPr>
              </a:p>
            </p:txBody>
          </p:sp>
        </p:grpSp>
      </p:grpSp>
      <p:sp>
        <p:nvSpPr>
          <p:cNvPr id="69" name="Rectangular Callout 68"/>
          <p:cNvSpPr/>
          <p:nvPr/>
        </p:nvSpPr>
        <p:spPr>
          <a:xfrm>
            <a:off x="5143500" y="3327400"/>
            <a:ext cx="1968500" cy="939800"/>
          </a:xfrm>
          <a:prstGeom prst="wedgeRectCallout">
            <a:avLst>
              <a:gd name="adj1" fmla="val 76535"/>
              <a:gd name="adj2" fmla="val -52884"/>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Used for Encryption</a:t>
            </a:r>
            <a:endParaRPr lang="en-US" sz="2800" dirty="0">
              <a:solidFill>
                <a:schemeClr val="tx1"/>
              </a:solidFill>
            </a:endParaRPr>
          </a:p>
        </p:txBody>
      </p:sp>
      <p:sp>
        <p:nvSpPr>
          <p:cNvPr id="70" name="Rectangular Callout 69"/>
          <p:cNvSpPr/>
          <p:nvPr/>
        </p:nvSpPr>
        <p:spPr>
          <a:xfrm>
            <a:off x="7150100" y="4076700"/>
            <a:ext cx="1930400" cy="990600"/>
          </a:xfrm>
          <a:prstGeom prst="wedgeRectCallout">
            <a:avLst>
              <a:gd name="adj1" fmla="val 9430"/>
              <a:gd name="adj2" fmla="val -123397"/>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Used for Decryption</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right)">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up)">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 0 L -0.21771 -0.04815 " pathEditMode="relative" ptsTypes="AA">
                                      <p:cBhvr>
                                        <p:cTn id="51" dur="1000" fill="hold"/>
                                        <p:tgtEl>
                                          <p:spTgt spid="25"/>
                                        </p:tgtEl>
                                        <p:attrNameLst>
                                          <p:attrName>ppt_x</p:attrName>
                                          <p:attrName>ppt_y</p:attrName>
                                        </p:attrNameLst>
                                      </p:cBhvr>
                                    </p:animMotion>
                                  </p:childTnLst>
                                </p:cTn>
                              </p:par>
                              <p:par>
                                <p:cTn id="52" presetID="0" presetClass="path" presetSubtype="0" accel="50000" decel="50000" fill="hold" grpId="1" nodeType="withEffect">
                                  <p:stCondLst>
                                    <p:cond delay="0"/>
                                  </p:stCondLst>
                                  <p:childTnLst>
                                    <p:animMotion origin="layout" path="M 0 0 L -0.21771 -0.04815 " pathEditMode="relative" ptsTypes="AA">
                                      <p:cBhvr>
                                        <p:cTn id="53" dur="1000" fill="hold"/>
                                        <p:tgtEl>
                                          <p:spTgt spid="24"/>
                                        </p:tgtEl>
                                        <p:attrNameLst>
                                          <p:attrName>ppt_x</p:attrName>
                                          <p:attrName>ppt_y</p:attrName>
                                        </p:attrNameLst>
                                      </p:cBhvr>
                                    </p:animMotion>
                                  </p:childTnLst>
                                </p:cTn>
                              </p:par>
                              <p:par>
                                <p:cTn id="54" presetID="22" presetClass="entr" presetSubtype="2"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right)">
                                      <p:cBhvr>
                                        <p:cTn id="56" dur="500"/>
                                        <p:tgtEl>
                                          <p:spTgt spid="56"/>
                                        </p:tgtEl>
                                      </p:cBhvr>
                                    </p:animEffect>
                                  </p:childTnLst>
                                </p:cTn>
                              </p:par>
                            </p:childTnLst>
                          </p:cTn>
                        </p:par>
                        <p:par>
                          <p:cTn id="57" fill="hold">
                            <p:stCondLst>
                              <p:cond delay="1000"/>
                            </p:stCondLst>
                            <p:childTnLst>
                              <p:par>
                                <p:cTn id="58" presetID="9" presetClass="exit" presetSubtype="0" fill="hold" grpId="1" nodeType="afterEffect">
                                  <p:stCondLst>
                                    <p:cond delay="0"/>
                                  </p:stCondLst>
                                  <p:childTnLst>
                                    <p:animEffect transition="out" filter="dissolv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wipe(right)">
                                      <p:cBhvr>
                                        <p:cTn id="68" dur="500"/>
                                        <p:tgtEl>
                                          <p:spTgt spid="6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wipe(left)">
                                      <p:cBhvr>
                                        <p:cTn id="78" dur="500"/>
                                        <p:tgtEl>
                                          <p:spTgt spid="73"/>
                                        </p:tgtEl>
                                      </p:cBhvr>
                                    </p:animEffect>
                                  </p:childTnLst>
                                </p:cTn>
                              </p:par>
                            </p:childTnLst>
                          </p:cTn>
                        </p:par>
                        <p:par>
                          <p:cTn id="79" fill="hold">
                            <p:stCondLst>
                              <p:cond delay="500"/>
                            </p:stCondLst>
                            <p:childTnLst>
                              <p:par>
                                <p:cTn id="80" presetID="1" presetClass="exit" presetSubtype="0" fill="hold" nodeType="afterEffect">
                                  <p:stCondLst>
                                    <p:cond delay="0"/>
                                  </p:stCondLst>
                                  <p:childTnLst>
                                    <p:set>
                                      <p:cBhvr>
                                        <p:cTn id="81" dur="1" fill="hold">
                                          <p:stCondLst>
                                            <p:cond delay="0"/>
                                          </p:stCondLst>
                                        </p:cTn>
                                        <p:tgtEl>
                                          <p:spTgt spid="73"/>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7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7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8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8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childTnLst>
                                </p:cTn>
                              </p:par>
                            </p:childTnLst>
                          </p:cTn>
                        </p:par>
                        <p:par>
                          <p:cTn id="94" fill="hold">
                            <p:stCondLst>
                              <p:cond delay="500"/>
                            </p:stCondLst>
                            <p:childTnLst>
                              <p:par>
                                <p:cTn id="95" presetID="9" presetClass="entr" presetSubtype="0" fill="hold" grpId="2" nodeType="after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dissolve">
                                      <p:cBhvr>
                                        <p:cTn id="97" dur="500"/>
                                        <p:tgtEl>
                                          <p:spTgt spid="12"/>
                                        </p:tgtEl>
                                      </p:cBhvr>
                                    </p:animEffect>
                                  </p:childTnLst>
                                </p:cTn>
                              </p:par>
                              <p:par>
                                <p:cTn id="98" presetID="9" presetClass="entr" presetSubtype="0" fill="hold" grpId="2" nodeType="with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dissolve">
                                      <p:cBhvr>
                                        <p:cTn id="100" dur="5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 0 L 0.26389 -0.01343 " pathEditMode="relative" ptsTypes="AA">
                                      <p:cBhvr>
                                        <p:cTn id="104" dur="1000" fill="hold"/>
                                        <p:tgtEl>
                                          <p:spTgt spid="77"/>
                                        </p:tgtEl>
                                        <p:attrNameLst>
                                          <p:attrName>ppt_x</p:attrName>
                                          <p:attrName>ppt_y</p:attrName>
                                        </p:attrNameLst>
                                      </p:cBhvr>
                                    </p:animMotion>
                                  </p:childTnLst>
                                </p:cTn>
                              </p:par>
                              <p:par>
                                <p:cTn id="105" presetID="0" presetClass="path" presetSubtype="0" accel="50000" decel="50000" fill="hold" grpId="1" nodeType="withEffect">
                                  <p:stCondLst>
                                    <p:cond delay="0"/>
                                  </p:stCondLst>
                                  <p:childTnLst>
                                    <p:animMotion origin="layout" path="M 0 0 L 0.26389 -0.01343 " pathEditMode="relative" ptsTypes="AA">
                                      <p:cBhvr>
                                        <p:cTn id="106" dur="1000" fill="hold"/>
                                        <p:tgtEl>
                                          <p:spTgt spid="78"/>
                                        </p:tgtEl>
                                        <p:attrNameLst>
                                          <p:attrName>ppt_x</p:attrName>
                                          <p:attrName>ppt_y</p:attrName>
                                        </p:attrNameLst>
                                      </p:cBhvr>
                                    </p:animMotion>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nodeType="clickEffect">
                                  <p:stCondLst>
                                    <p:cond delay="0"/>
                                  </p:stCondLst>
                                  <p:childTnLst>
                                    <p:animEffect transition="out" filter="dissolve">
                                      <p:cBhvr>
                                        <p:cTn id="110" dur="500"/>
                                        <p:tgtEl>
                                          <p:spTgt spid="77"/>
                                        </p:tgtEl>
                                      </p:cBhvr>
                                    </p:animEffect>
                                    <p:set>
                                      <p:cBhvr>
                                        <p:cTn id="111" dur="1" fill="hold">
                                          <p:stCondLst>
                                            <p:cond delay="499"/>
                                          </p:stCondLst>
                                        </p:cTn>
                                        <p:tgtEl>
                                          <p:spTgt spid="7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0" presetClass="path" presetSubtype="0" accel="50000" decel="50000" fill="hold" grpId="3" nodeType="clickEffect">
                                  <p:stCondLst>
                                    <p:cond delay="0"/>
                                  </p:stCondLst>
                                  <p:childTnLst>
                                    <p:animMotion origin="layout" path="M 0 0 L 0.21944 -0.02824 " pathEditMode="relative" ptsTypes="AA">
                                      <p:cBhvr>
                                        <p:cTn id="115" dur="1000" fill="hold"/>
                                        <p:tgtEl>
                                          <p:spTgt spid="84"/>
                                        </p:tgtEl>
                                        <p:attrNameLst>
                                          <p:attrName>ppt_x</p:attrName>
                                          <p:attrName>ppt_y</p:attrName>
                                        </p:attrNameLst>
                                      </p:cBhvr>
                                    </p:animMotion>
                                  </p:childTnLst>
                                </p:cTn>
                              </p:par>
                              <p:par>
                                <p:cTn id="116" presetID="0" presetClass="path" presetSubtype="0" accel="50000" decel="50000" fill="hold" grpId="1" nodeType="withEffect">
                                  <p:stCondLst>
                                    <p:cond delay="0"/>
                                  </p:stCondLst>
                                  <p:childTnLst>
                                    <p:animMotion origin="layout" path="M 0 0 L 0.21944 -0.02824 " pathEditMode="relative" ptsTypes="AA">
                                      <p:cBhvr>
                                        <p:cTn id="117" dur="1000" fill="hold"/>
                                        <p:tgtEl>
                                          <p:spTgt spid="86"/>
                                        </p:tgtEl>
                                        <p:attrNameLst>
                                          <p:attrName>ppt_x</p:attrName>
                                          <p:attrName>ppt_y</p:attrName>
                                        </p:attrNameLst>
                                      </p:cBhvr>
                                    </p:animMotion>
                                  </p:childTnLst>
                                </p:cTn>
                              </p:par>
                              <p:par>
                                <p:cTn id="118" presetID="0" presetClass="path" presetSubtype="0" accel="50000" decel="50000" fill="hold" grpId="3" nodeType="withEffect">
                                  <p:stCondLst>
                                    <p:cond delay="0"/>
                                  </p:stCondLst>
                                  <p:childTnLst>
                                    <p:animMotion origin="layout" path="M 0 0 L 0.21944 -0.02824 " pathEditMode="relative" ptsTypes="AA">
                                      <p:cBhvr>
                                        <p:cTn id="119" dur="1000" fill="hold"/>
                                        <p:tgtEl>
                                          <p:spTgt spid="85"/>
                                        </p:tgtEl>
                                        <p:attrNameLst>
                                          <p:attrName>ppt_x</p:attrName>
                                          <p:attrName>ppt_y</p:attrName>
                                        </p:attrNameLst>
                                      </p:cBhvr>
                                    </p:animMotion>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grpId="2" nodeType="clickEffect">
                                  <p:stCondLst>
                                    <p:cond delay="0"/>
                                  </p:stCondLst>
                                  <p:childTnLst>
                                    <p:animEffect transition="out" filter="dissolve">
                                      <p:cBhvr>
                                        <p:cTn id="123" dur="500"/>
                                        <p:tgtEl>
                                          <p:spTgt spid="85"/>
                                        </p:tgtEl>
                                      </p:cBhvr>
                                    </p:animEffect>
                                    <p:set>
                                      <p:cBhvr>
                                        <p:cTn id="124" dur="1" fill="hold">
                                          <p:stCondLst>
                                            <p:cond delay="499"/>
                                          </p:stCondLst>
                                        </p:cTn>
                                        <p:tgtEl>
                                          <p:spTgt spid="85"/>
                                        </p:tgtEl>
                                        <p:attrNameLst>
                                          <p:attrName>style.visibility</p:attrName>
                                        </p:attrNameLst>
                                      </p:cBhvr>
                                      <p:to>
                                        <p:strVal val="hidden"/>
                                      </p:to>
                                    </p:set>
                                  </p:childTnLst>
                                </p:cTn>
                              </p:par>
                              <p:par>
                                <p:cTn id="125" presetID="9" presetClass="exit" presetSubtype="0" fill="hold" grpId="2" nodeType="withEffect">
                                  <p:stCondLst>
                                    <p:cond delay="0"/>
                                  </p:stCondLst>
                                  <p:childTnLst>
                                    <p:animEffect transition="out" filter="dissolve">
                                      <p:cBhvr>
                                        <p:cTn id="126" dur="500"/>
                                        <p:tgtEl>
                                          <p:spTgt spid="84"/>
                                        </p:tgtEl>
                                      </p:cBhvr>
                                    </p:animEffect>
                                    <p:set>
                                      <p:cBhvr>
                                        <p:cTn id="127" dur="1" fill="hold">
                                          <p:stCondLst>
                                            <p:cond delay="499"/>
                                          </p:stCondLst>
                                        </p:cTn>
                                        <p:tgtEl>
                                          <p:spTgt spid="84"/>
                                        </p:tgtEl>
                                        <p:attrNameLst>
                                          <p:attrName>style.visibility</p:attrName>
                                        </p:attrNameLst>
                                      </p:cBhvr>
                                      <p:to>
                                        <p:strVal val="hidden"/>
                                      </p:to>
                                    </p:set>
                                  </p:childTnLst>
                                </p:cTn>
                              </p:par>
                            </p:childTnLst>
                          </p:cTn>
                        </p:par>
                        <p:par>
                          <p:cTn id="128" fill="hold">
                            <p:stCondLst>
                              <p:cond delay="500"/>
                            </p:stCondLst>
                            <p:childTnLst>
                              <p:par>
                                <p:cTn id="129" presetID="22" presetClass="entr" presetSubtype="4" fill="hold" grpId="0" nodeType="afterEffect">
                                  <p:stCondLst>
                                    <p:cond delay="200"/>
                                  </p:stCondLst>
                                  <p:childTnLst>
                                    <p:set>
                                      <p:cBhvr>
                                        <p:cTn id="130" dur="1" fill="hold">
                                          <p:stCondLst>
                                            <p:cond delay="0"/>
                                          </p:stCondLst>
                                        </p:cTn>
                                        <p:tgtEl>
                                          <p:spTgt spid="87"/>
                                        </p:tgtEl>
                                        <p:attrNameLst>
                                          <p:attrName>style.visibility</p:attrName>
                                        </p:attrNameLst>
                                      </p:cBhvr>
                                      <p:to>
                                        <p:strVal val="visible"/>
                                      </p:to>
                                    </p:set>
                                    <p:animEffect transition="in" filter="wipe(down)">
                                      <p:cBhvr>
                                        <p:cTn id="131" dur="500"/>
                                        <p:tgtEl>
                                          <p:spTgt spid="87"/>
                                        </p:tgtEl>
                                      </p:cBhvr>
                                    </p:animEffect>
                                  </p:childTnLst>
                                </p:cTn>
                              </p:par>
                            </p:childTnLst>
                          </p:cTn>
                        </p:par>
                      </p:childTnLst>
                    </p:cTn>
                  </p:par>
                  <p:par>
                    <p:cTn id="132" fill="hold">
                      <p:stCondLst>
                        <p:cond delay="indefinite"/>
                      </p:stCondLst>
                      <p:childTnLst>
                        <p:par>
                          <p:cTn id="133" fill="hold">
                            <p:stCondLst>
                              <p:cond delay="0"/>
                            </p:stCondLst>
                            <p:childTnLst>
                              <p:par>
                                <p:cTn id="134" presetID="8" presetClass="entr" presetSubtype="16" fill="hold" grpId="0" nodeType="clickEffect">
                                  <p:stCondLst>
                                    <p:cond delay="0"/>
                                  </p:stCondLst>
                                  <p:childTnLst>
                                    <p:set>
                                      <p:cBhvr>
                                        <p:cTn id="135" dur="1" fill="hold">
                                          <p:stCondLst>
                                            <p:cond delay="0"/>
                                          </p:stCondLst>
                                        </p:cTn>
                                        <p:tgtEl>
                                          <p:spTgt spid="88"/>
                                        </p:tgtEl>
                                        <p:attrNameLst>
                                          <p:attrName>style.visibility</p:attrName>
                                        </p:attrNameLst>
                                      </p:cBhvr>
                                      <p:to>
                                        <p:strVal val="visible"/>
                                      </p:to>
                                    </p:set>
                                    <p:animEffect transition="in" filter="diamond(in)">
                                      <p:cBhvr>
                                        <p:cTn id="136" dur="500"/>
                                        <p:tgtEl>
                                          <p:spTgt spid="88"/>
                                        </p:tgtEl>
                                      </p:cBhvr>
                                    </p:animEffect>
                                  </p:childTnLst>
                                </p:cTn>
                              </p:par>
                            </p:childTnLst>
                          </p:cTn>
                        </p:par>
                      </p:childTnLst>
                    </p:cTn>
                  </p:par>
                  <p:par>
                    <p:cTn id="137" fill="hold">
                      <p:stCondLst>
                        <p:cond delay="indefinite"/>
                      </p:stCondLst>
                      <p:childTnLst>
                        <p:par>
                          <p:cTn id="138" fill="hold">
                            <p:stCondLst>
                              <p:cond delay="0"/>
                            </p:stCondLst>
                            <p:childTnLst>
                              <p:par>
                                <p:cTn id="139" presetID="12" presetClass="entr" presetSubtype="4" fill="hold"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slide(fromBottom)">
                                      <p:cBhvr>
                                        <p:cTn id="14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23" grpId="0"/>
      <p:bldP spid="24" grpId="0"/>
      <p:bldP spid="24" grpId="1"/>
      <p:bldP spid="78" grpId="0"/>
      <p:bldP spid="78" grpId="1"/>
      <p:bldP spid="84" grpId="0"/>
      <p:bldP spid="84" grpId="2"/>
      <p:bldP spid="84" grpId="3"/>
      <p:bldP spid="85" grpId="0"/>
      <p:bldP spid="85" grpId="2"/>
      <p:bldP spid="85" grpId="3"/>
      <p:bldP spid="86" grpId="0"/>
      <p:bldP spid="86" grpId="1"/>
      <p:bldP spid="87" grpId="0"/>
      <p:bldP spid="88" grpId="0" animBg="1"/>
      <p:bldP spid="69" grpId="0" animBg="1"/>
      <p:bldP spid="69" grpId="1" animBg="1"/>
      <p:bldP spid="70" grpId="0" animBg="1"/>
      <p:bldP spid="70" grpId="1"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51"/>
          <p:cNvGrpSpPr/>
          <p:nvPr/>
        </p:nvGrpSpPr>
        <p:grpSpPr>
          <a:xfrm>
            <a:off x="-406400" y="1151029"/>
            <a:ext cx="3001812" cy="2514600"/>
            <a:chOff x="-2514600" y="-2963771"/>
            <a:chExt cx="3001812" cy="2514600"/>
          </a:xfrm>
        </p:grpSpPr>
        <p:pic>
          <p:nvPicPr>
            <p:cNvPr id="44" name="Picture 43" descr="alice-scientist.png"/>
            <p:cNvPicPr>
              <a:picLocks noChangeAspect="1"/>
            </p:cNvPicPr>
            <p:nvPr/>
          </p:nvPicPr>
          <p:blipFill>
            <a:blip r:embed="rId2"/>
            <a:stretch>
              <a:fillRect/>
            </a:stretch>
          </p:blipFill>
          <p:spPr>
            <a:xfrm>
              <a:off x="-2514600" y="-2963771"/>
              <a:ext cx="2514600" cy="2514600"/>
            </a:xfrm>
            <a:prstGeom prst="rect">
              <a:avLst/>
            </a:prstGeom>
          </p:spPr>
        </p:pic>
        <p:pic>
          <p:nvPicPr>
            <p:cNvPr id="51" name="Picture 41" descr="MacBookPro"/>
            <p:cNvPicPr>
              <a:picLocks noChangeAspect="1" noChangeArrowheads="1"/>
            </p:cNvPicPr>
            <p:nvPr/>
          </p:nvPicPr>
          <p:blipFill>
            <a:blip r:embed="rId3">
              <a:clrChange>
                <a:clrFrom>
                  <a:srgbClr val="FFFFFF"/>
                </a:clrFrom>
                <a:clrTo>
                  <a:srgbClr val="FFFFFF">
                    <a:alpha val="0"/>
                  </a:srgbClr>
                </a:clrTo>
              </a:clrChange>
            </a:blip>
            <a:srcRect l="12874" t="19511" r="11749" b="16713"/>
            <a:stretch>
              <a:fillRect/>
            </a:stretch>
          </p:blipFill>
          <p:spPr bwMode="auto">
            <a:xfrm flipH="1">
              <a:off x="-1153058" y="-1516860"/>
              <a:ext cx="1640270" cy="1042288"/>
            </a:xfrm>
            <a:prstGeom prst="rect">
              <a:avLst/>
            </a:prstGeom>
            <a:noFill/>
          </p:spPr>
        </p:pic>
      </p:grpSp>
      <p:grpSp>
        <p:nvGrpSpPr>
          <p:cNvPr id="7" name="Group 20"/>
          <p:cNvGrpSpPr/>
          <p:nvPr/>
        </p:nvGrpSpPr>
        <p:grpSpPr>
          <a:xfrm>
            <a:off x="2310879" y="1185338"/>
            <a:ext cx="3417852" cy="2379130"/>
            <a:chOff x="2310879" y="1185338"/>
            <a:chExt cx="3417852" cy="2379130"/>
          </a:xfrm>
        </p:grpSpPr>
        <p:sp>
          <p:nvSpPr>
            <p:cNvPr id="18" name="Cloud Callout 17"/>
            <p:cNvSpPr/>
            <p:nvPr/>
          </p:nvSpPr>
          <p:spPr>
            <a:xfrm>
              <a:off x="2310879" y="1185338"/>
              <a:ext cx="3417852" cy="2379130"/>
            </a:xfrm>
            <a:prstGeom prst="cloudCallout">
              <a:avLst>
                <a:gd name="adj1" fmla="val -74398"/>
                <a:gd name="adj2" fmla="val -22068"/>
              </a:avLst>
            </a:prstGeom>
            <a:solidFill>
              <a:srgbClr val="FFFFFF"/>
            </a:solidFill>
            <a:ln w="63500" cap="flat" cmpd="sng" algn="ctr">
              <a:solidFill>
                <a:srgbClr val="000000"/>
              </a:solidFill>
              <a:prstDash val="solid"/>
              <a:round/>
              <a:headEnd type="none" w="med" len="med"/>
              <a:tailEnd type="none" w="med" len="med"/>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827864" y="1507071"/>
              <a:ext cx="2497140" cy="584776"/>
            </a:xfrm>
            <a:prstGeom prst="rect">
              <a:avLst/>
            </a:prstGeom>
            <a:noFill/>
          </p:spPr>
          <p:txBody>
            <a:bodyPr wrap="square" rtlCol="0">
              <a:spAutoFit/>
            </a:bodyPr>
            <a:lstStyle/>
            <a:p>
              <a:pPr algn="ctr"/>
              <a:r>
                <a:rPr lang="en-US" sz="3200" dirty="0" smtClean="0"/>
                <a:t>Trustworthy!</a:t>
              </a:r>
              <a:endParaRPr lang="en-US" sz="3200" dirty="0"/>
            </a:p>
          </p:txBody>
        </p:sp>
      </p:grpSp>
      <p:sp>
        <p:nvSpPr>
          <p:cNvPr id="2" name="Title 1"/>
          <p:cNvSpPr>
            <a:spLocks noGrp="1"/>
          </p:cNvSpPr>
          <p:nvPr>
            <p:ph type="title"/>
          </p:nvPr>
        </p:nvSpPr>
        <p:spPr>
          <a:xfrm>
            <a:off x="457200" y="54496"/>
            <a:ext cx="8229600" cy="1143000"/>
          </a:xfrm>
        </p:spPr>
        <p:txBody>
          <a:bodyPr/>
          <a:lstStyle/>
          <a:p>
            <a:r>
              <a:rPr lang="en-US" dirty="0" smtClean="0"/>
              <a:t>Application: Distributed Computing</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75</a:t>
            </a:fld>
            <a:endParaRPr lang="en-US" dirty="0"/>
          </a:p>
        </p:txBody>
      </p:sp>
      <p:grpSp>
        <p:nvGrpSpPr>
          <p:cNvPr id="8" name="Group 13"/>
          <p:cNvGrpSpPr/>
          <p:nvPr/>
        </p:nvGrpSpPr>
        <p:grpSpPr>
          <a:xfrm>
            <a:off x="-406400" y="1142145"/>
            <a:ext cx="2860637" cy="2547617"/>
            <a:chOff x="-406400" y="1989229"/>
            <a:chExt cx="2860637" cy="2547617"/>
          </a:xfrm>
        </p:grpSpPr>
        <p:pic>
          <p:nvPicPr>
            <p:cNvPr id="15" name="Picture 14" descr="alice-happy.png"/>
            <p:cNvPicPr>
              <a:picLocks noChangeAspect="1"/>
            </p:cNvPicPr>
            <p:nvPr/>
          </p:nvPicPr>
          <p:blipFill>
            <a:blip r:embed="rId4"/>
            <a:stretch>
              <a:fillRect/>
            </a:stretch>
          </p:blipFill>
          <p:spPr>
            <a:xfrm>
              <a:off x="-406400" y="1989229"/>
              <a:ext cx="2514600" cy="2514600"/>
            </a:xfrm>
            <a:prstGeom prst="rect">
              <a:avLst/>
            </a:prstGeom>
          </p:spPr>
        </p:pic>
        <p:pic>
          <p:nvPicPr>
            <p:cNvPr id="16" name="Picture 15" descr="MCj03968400000[1]"/>
            <p:cNvPicPr>
              <a:picLocks noChangeAspect="1" noChangeArrowheads="1"/>
            </p:cNvPicPr>
            <p:nvPr/>
          </p:nvPicPr>
          <p:blipFill>
            <a:blip r:embed="rId5"/>
            <a:srcRect/>
            <a:stretch>
              <a:fillRect/>
            </a:stretch>
          </p:blipFill>
          <p:spPr bwMode="auto">
            <a:xfrm rot="1638529">
              <a:off x="1440429" y="3113651"/>
              <a:ext cx="1013808" cy="1423195"/>
            </a:xfrm>
            <a:prstGeom prst="rect">
              <a:avLst/>
            </a:prstGeom>
            <a:noFill/>
          </p:spPr>
        </p:pic>
      </p:grpSp>
      <p:sp>
        <p:nvSpPr>
          <p:cNvPr id="19" name="Can 18"/>
          <p:cNvSpPr/>
          <p:nvPr/>
        </p:nvSpPr>
        <p:spPr>
          <a:xfrm>
            <a:off x="3516450" y="2143345"/>
            <a:ext cx="971235" cy="105406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Can 22"/>
          <p:cNvSpPr/>
          <p:nvPr/>
        </p:nvSpPr>
        <p:spPr>
          <a:xfrm>
            <a:off x="2863410" y="939799"/>
            <a:ext cx="3500228" cy="5596128"/>
          </a:xfrm>
          <a:prstGeom prst="can">
            <a:avLst>
              <a:gd name="adj" fmla="val 13629"/>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52"/>
          <p:cNvGrpSpPr/>
          <p:nvPr/>
        </p:nvGrpSpPr>
        <p:grpSpPr>
          <a:xfrm>
            <a:off x="3954382" y="1725749"/>
            <a:ext cx="1318284" cy="793596"/>
            <a:chOff x="698500" y="-101601"/>
            <a:chExt cx="1318284" cy="793596"/>
          </a:xfrm>
        </p:grpSpPr>
        <p:sp>
          <p:nvSpPr>
            <p:cNvPr id="25" name="Folded Corner 24"/>
            <p:cNvSpPr/>
            <p:nvPr/>
          </p:nvSpPr>
          <p:spPr>
            <a:xfrm rot="10800000">
              <a:off x="698500" y="-101601"/>
              <a:ext cx="1318284" cy="793596"/>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6" name="Rounded Rectangle 25"/>
            <p:cNvSpPr/>
            <p:nvPr/>
          </p:nvSpPr>
          <p:spPr>
            <a:xfrm>
              <a:off x="870809" y="135176"/>
              <a:ext cx="973667" cy="320040"/>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2000" dirty="0" smtClean="0"/>
                <a:t>Flicker</a:t>
              </a:r>
            </a:p>
          </p:txBody>
        </p:sp>
      </p:grpSp>
      <p:grpSp>
        <p:nvGrpSpPr>
          <p:cNvPr id="10" name="Group 44"/>
          <p:cNvGrpSpPr/>
          <p:nvPr/>
        </p:nvGrpSpPr>
        <p:grpSpPr>
          <a:xfrm>
            <a:off x="4211358" y="2796799"/>
            <a:ext cx="804333" cy="943261"/>
            <a:chOff x="7626748" y="3812893"/>
            <a:chExt cx="804333" cy="943261"/>
          </a:xfrm>
        </p:grpSpPr>
        <p:sp>
          <p:nvSpPr>
            <p:cNvPr id="35" name="Folded Corner 34"/>
            <p:cNvSpPr/>
            <p:nvPr/>
          </p:nvSpPr>
          <p:spPr>
            <a:xfrm rot="10800000">
              <a:off x="7626748" y="3812893"/>
              <a:ext cx="804333" cy="943261"/>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6" name="Rounded Rectangle 35"/>
            <p:cNvSpPr/>
            <p:nvPr/>
          </p:nvSpPr>
          <p:spPr>
            <a:xfrm>
              <a:off x="7684756" y="3986074"/>
              <a:ext cx="688318" cy="596900"/>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S</a:t>
              </a:r>
            </a:p>
          </p:txBody>
        </p:sp>
      </p:grpSp>
      <p:grpSp>
        <p:nvGrpSpPr>
          <p:cNvPr id="11" name="Group 39"/>
          <p:cNvGrpSpPr/>
          <p:nvPr/>
        </p:nvGrpSpPr>
        <p:grpSpPr>
          <a:xfrm>
            <a:off x="3868143" y="4017514"/>
            <a:ext cx="1490762" cy="667898"/>
            <a:chOff x="32148" y="5540123"/>
            <a:chExt cx="1490762" cy="725144"/>
          </a:xfrm>
        </p:grpSpPr>
        <p:sp>
          <p:nvSpPr>
            <p:cNvPr id="38" name="Folded Corner 37"/>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9" name="TextBox 38"/>
            <p:cNvSpPr txBox="1"/>
            <p:nvPr/>
          </p:nvSpPr>
          <p:spPr>
            <a:xfrm>
              <a:off x="37786" y="5540123"/>
              <a:ext cx="1479487" cy="651604"/>
            </a:xfrm>
            <a:prstGeom prst="rect">
              <a:avLst/>
            </a:prstGeom>
            <a:noFill/>
          </p:spPr>
          <p:txBody>
            <a:bodyPr wrap="square" rtlCol="0">
              <a:spAutoFit/>
            </a:bodyPr>
            <a:lstStyle/>
            <a:p>
              <a:pPr algn="ctr"/>
              <a:r>
                <a:rPr lang="en-US" sz="3300" b="1" dirty="0" smtClean="0"/>
                <a:t>Inputs</a:t>
              </a:r>
              <a:endParaRPr lang="en-US" sz="3300" b="1" dirty="0"/>
            </a:p>
          </p:txBody>
        </p:sp>
      </p:grpSp>
      <p:grpSp>
        <p:nvGrpSpPr>
          <p:cNvPr id="12" name="Group 45"/>
          <p:cNvGrpSpPr/>
          <p:nvPr/>
        </p:nvGrpSpPr>
        <p:grpSpPr>
          <a:xfrm>
            <a:off x="6011333" y="1684867"/>
            <a:ext cx="3132667" cy="3450394"/>
            <a:chOff x="6011333" y="1684867"/>
            <a:chExt cx="3132667" cy="3450394"/>
          </a:xfrm>
        </p:grpSpPr>
        <p:sp>
          <p:nvSpPr>
            <p:cNvPr id="43" name="Rounded Rectangular Callout 42"/>
            <p:cNvSpPr/>
            <p:nvPr/>
          </p:nvSpPr>
          <p:spPr>
            <a:xfrm>
              <a:off x="6011333" y="1684867"/>
              <a:ext cx="3132667" cy="2802466"/>
            </a:xfrm>
            <a:prstGeom prst="wedgeRoundRectCallout">
              <a:avLst>
                <a:gd name="adj1" fmla="val -83805"/>
                <a:gd name="adj2" fmla="val 8353"/>
                <a:gd name="adj3" fmla="val 16667"/>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H2%20logo"/>
            <p:cNvPicPr>
              <a:picLocks noChangeAspect="1" noChangeArrowheads="1"/>
            </p:cNvPicPr>
            <p:nvPr/>
          </p:nvPicPr>
          <p:blipFill>
            <a:blip r:embed="rId6"/>
            <a:srcRect/>
            <a:stretch>
              <a:fillRect/>
            </a:stretch>
          </p:blipFill>
          <p:spPr bwMode="auto">
            <a:xfrm>
              <a:off x="6174908" y="2994356"/>
              <a:ext cx="2777068" cy="832561"/>
            </a:xfrm>
            <a:prstGeom prst="rect">
              <a:avLst/>
            </a:prstGeom>
            <a:noFill/>
            <a:ln w="25400" cap="flat" cmpd="sng" algn="ctr">
              <a:solidFill>
                <a:srgbClr val="000000"/>
              </a:solidFill>
              <a:prstDash val="solid"/>
              <a:round/>
              <a:headEnd type="none" w="med" len="med"/>
              <a:tailEnd type="none" w="med" len="med"/>
            </a:ln>
          </p:spPr>
        </p:pic>
        <p:pic>
          <p:nvPicPr>
            <p:cNvPr id="6" name="Picture 5" descr="sah_logo"/>
            <p:cNvPicPr>
              <a:picLocks noChangeAspect="1" noChangeArrowheads="1"/>
            </p:cNvPicPr>
            <p:nvPr/>
          </p:nvPicPr>
          <p:blipFill>
            <a:blip r:embed="rId7"/>
            <a:srcRect/>
            <a:stretch>
              <a:fillRect/>
            </a:stretch>
          </p:blipFill>
          <p:spPr bwMode="auto">
            <a:xfrm>
              <a:off x="6173554" y="1957833"/>
              <a:ext cx="2779776" cy="848424"/>
            </a:xfrm>
            <a:prstGeom prst="rect">
              <a:avLst/>
            </a:prstGeom>
            <a:noFill/>
            <a:ln w="25400" cap="flat" cmpd="sng" algn="ctr">
              <a:solidFill>
                <a:srgbClr val="000000"/>
              </a:solidFill>
              <a:prstDash val="solid"/>
              <a:round/>
              <a:headEnd type="none" w="med" len="med"/>
              <a:tailEnd type="none" w="med" len="med"/>
            </a:ln>
          </p:spPr>
        </p:pic>
        <p:sp>
          <p:nvSpPr>
            <p:cNvPr id="45" name="TextBox 44"/>
            <p:cNvSpPr txBox="1"/>
            <p:nvPr/>
          </p:nvSpPr>
          <p:spPr>
            <a:xfrm rot="5400000">
              <a:off x="7205137" y="3903930"/>
              <a:ext cx="1354667" cy="1107996"/>
            </a:xfrm>
            <a:prstGeom prst="rect">
              <a:avLst/>
            </a:prstGeom>
            <a:noFill/>
          </p:spPr>
          <p:txBody>
            <a:bodyPr wrap="square" rtlCol="0">
              <a:spAutoFit/>
            </a:bodyPr>
            <a:lstStyle/>
            <a:p>
              <a:r>
                <a:rPr lang="en-US" sz="6600" dirty="0" smtClean="0"/>
                <a:t>…</a:t>
              </a:r>
              <a:endParaRPr lang="en-US" sz="6600" dirty="0"/>
            </a:p>
          </p:txBody>
        </p:sp>
      </p:grpSp>
      <p:grpSp>
        <p:nvGrpSpPr>
          <p:cNvPr id="13" name="Group 58"/>
          <p:cNvGrpSpPr/>
          <p:nvPr/>
        </p:nvGrpSpPr>
        <p:grpSpPr>
          <a:xfrm>
            <a:off x="3797663" y="4962867"/>
            <a:ext cx="1631723" cy="659438"/>
            <a:chOff x="-46714" y="5549309"/>
            <a:chExt cx="1631723" cy="715958"/>
          </a:xfrm>
        </p:grpSpPr>
        <p:sp>
          <p:nvSpPr>
            <p:cNvPr id="41" name="Folded Corner 40"/>
            <p:cNvSpPr/>
            <p:nvPr/>
          </p:nvSpPr>
          <p:spPr>
            <a:xfrm rot="10800000">
              <a:off x="32148" y="5590488"/>
              <a:ext cx="1490762" cy="674779"/>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42" name="TextBox 41"/>
            <p:cNvSpPr txBox="1"/>
            <p:nvPr/>
          </p:nvSpPr>
          <p:spPr>
            <a:xfrm>
              <a:off x="-46714" y="5549309"/>
              <a:ext cx="1631723" cy="651604"/>
            </a:xfrm>
            <a:prstGeom prst="rect">
              <a:avLst/>
            </a:prstGeom>
            <a:noFill/>
          </p:spPr>
          <p:txBody>
            <a:bodyPr wrap="square" rtlCol="0">
              <a:spAutoFit/>
            </a:bodyPr>
            <a:lstStyle/>
            <a:p>
              <a:pPr algn="ctr"/>
              <a:r>
                <a:rPr lang="en-US" sz="3300" b="1" dirty="0" smtClean="0"/>
                <a:t>Outputs</a:t>
              </a:r>
              <a:endParaRPr lang="en-US" sz="3300" b="1" dirty="0"/>
            </a:p>
          </p:txBody>
        </p:sp>
      </p:grpSp>
      <p:sp>
        <p:nvSpPr>
          <p:cNvPr id="22" name="Can 21"/>
          <p:cNvSpPr/>
          <p:nvPr/>
        </p:nvSpPr>
        <p:spPr>
          <a:xfrm>
            <a:off x="2863410" y="939799"/>
            <a:ext cx="3502152" cy="5595411"/>
          </a:xfrm>
          <a:prstGeom prst="can">
            <a:avLst>
              <a:gd name="adj" fmla="val 1362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95250" y="-82550"/>
            <a:ext cx="9334500" cy="7023100"/>
          </a:xfrm>
          <a:prstGeom prst="rect">
            <a:avLst/>
          </a:prstGeom>
          <a:solidFill>
            <a:schemeClr val="tx1">
              <a:lumMod val="50000"/>
              <a:lumOff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47"/>
          <p:cNvGrpSpPr/>
          <p:nvPr/>
        </p:nvGrpSpPr>
        <p:grpSpPr>
          <a:xfrm>
            <a:off x="276225" y="2487654"/>
            <a:ext cx="8591550" cy="1882692"/>
            <a:chOff x="784123" y="2518573"/>
            <a:chExt cx="8591550" cy="1882692"/>
          </a:xfrm>
        </p:grpSpPr>
        <p:sp>
          <p:nvSpPr>
            <p:cNvPr id="49" name="Rounded Rectangle 48"/>
            <p:cNvSpPr/>
            <p:nvPr/>
          </p:nvSpPr>
          <p:spPr>
            <a:xfrm>
              <a:off x="784123" y="2518573"/>
              <a:ext cx="8591550" cy="18826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0" name="TextBox 49"/>
            <p:cNvSpPr txBox="1"/>
            <p:nvPr/>
          </p:nvSpPr>
          <p:spPr>
            <a:xfrm>
              <a:off x="1155598" y="3105976"/>
              <a:ext cx="7848600" cy="707886"/>
            </a:xfrm>
            <a:prstGeom prst="rect">
              <a:avLst/>
            </a:prstGeom>
            <a:noFill/>
          </p:spPr>
          <p:txBody>
            <a:bodyPr wrap="square" rtlCol="0">
              <a:spAutoFit/>
            </a:bodyPr>
            <a:lstStyle/>
            <a:p>
              <a:pPr algn="ctr"/>
              <a:r>
                <a:rPr lang="en-US" sz="4000" dirty="0" smtClean="0">
                  <a:solidFill>
                    <a:schemeClr val="bg1"/>
                  </a:solidFill>
                  <a:effectLst>
                    <a:outerShdw blurRad="50800" dist="38100" dir="2700000" algn="tl" rotWithShape="0">
                      <a:srgbClr val="000000">
                        <a:alpha val="43000"/>
                      </a:srgbClr>
                    </a:outerShdw>
                  </a:effectLst>
                </a:rPr>
                <a:t>Prevents software-based cheating!</a:t>
              </a:r>
              <a:endParaRPr lang="en-US" sz="4000" dirty="0">
                <a:solidFill>
                  <a:schemeClr val="bg1"/>
                </a:solidFill>
                <a:effectLst>
                  <a:outerShdw blurRad="50800" dist="38100" dir="2700000" algn="tl" rotWithShape="0">
                    <a:srgbClr val="000000">
                      <a:alpha val="43000"/>
                    </a:srgbClr>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500"/>
                            </p:stCondLst>
                            <p:childTnLst>
                              <p:par>
                                <p:cTn id="15" presetID="0" presetClass="path" presetSubtype="0" accel="50000" decel="50000" fill="hold" grpId="0" nodeType="afterEffect">
                                  <p:stCondLst>
                                    <p:cond delay="0"/>
                                  </p:stCondLst>
                                  <p:childTnLst>
                                    <p:animMotion origin="layout" path="M -3.61111E-6 -1.85185E-6 L 0.06389 0.1507 " pathEditMode="relative" rAng="0" ptsTypes="AA">
                                      <p:cBhvr>
                                        <p:cTn id="16" dur="1000" fill="hold"/>
                                        <p:tgtEl>
                                          <p:spTgt spid="19"/>
                                        </p:tgtEl>
                                        <p:attrNameLst>
                                          <p:attrName>ppt_x</p:attrName>
                                          <p:attrName>ppt_y</p:attrName>
                                        </p:attrNameLst>
                                      </p:cBhvr>
                                      <p:rCtr x="3200" y="7500"/>
                                    </p:animMotion>
                                  </p:childTnLst>
                                </p:cTn>
                              </p:par>
                            </p:childTnLst>
                          </p:cTn>
                        </p:par>
                        <p:par>
                          <p:cTn id="17" fill="hold">
                            <p:stCondLst>
                              <p:cond delay="1500"/>
                            </p:stCondLst>
                            <p:childTnLst>
                              <p:par>
                                <p:cTn id="18" presetID="53" presetClass="exit" presetSubtype="0" fill="hold" grpId="1" nodeType="afterEffect">
                                  <p:stCondLst>
                                    <p:cond delay="0"/>
                                  </p:stCondLst>
                                  <p:childTnLst>
                                    <p:anim calcmode="lin" valueType="num">
                                      <p:cBhvr>
                                        <p:cTn id="19" dur="500"/>
                                        <p:tgtEl>
                                          <p:spTgt spid="19"/>
                                        </p:tgtEl>
                                        <p:attrNameLst>
                                          <p:attrName>ppt_w</p:attrName>
                                        </p:attrNameLst>
                                      </p:cBhvr>
                                      <p:tavLst>
                                        <p:tav tm="0">
                                          <p:val>
                                            <p:strVal val="ppt_w"/>
                                          </p:val>
                                        </p:tav>
                                        <p:tav tm="100000">
                                          <p:val>
                                            <p:fltVal val="0"/>
                                          </p:val>
                                        </p:tav>
                                      </p:tavLst>
                                    </p:anim>
                                    <p:anim calcmode="lin" valueType="num">
                                      <p:cBhvr>
                                        <p:cTn id="20" dur="500"/>
                                        <p:tgtEl>
                                          <p:spTgt spid="19"/>
                                        </p:tgtEl>
                                        <p:attrNameLst>
                                          <p:attrName>ppt_h</p:attrName>
                                        </p:attrNameLst>
                                      </p:cBhvr>
                                      <p:tavLst>
                                        <p:tav tm="0">
                                          <p:val>
                                            <p:strVal val="ppt_h"/>
                                          </p:val>
                                        </p:tav>
                                        <p:tav tm="100000">
                                          <p:val>
                                            <p:fltVal val="0"/>
                                          </p:val>
                                        </p:tav>
                                      </p:tavLst>
                                    </p:anim>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23" presetClass="entr" presetSubtype="1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1" nodeType="clickEffect">
                                  <p:stCondLst>
                                    <p:cond delay="0"/>
                                  </p:stCondLst>
                                  <p:childTnLst>
                                    <p:animEffect transition="out" filter="dissolv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3" grpId="0" animBg="1"/>
      <p:bldP spid="22" grpId="0" animBg="1"/>
      <p:bldP spid="22" grpId="1" animBg="1"/>
      <p:bldP spid="47"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76</a:t>
            </a:fld>
            <a:endParaRPr lang="en-US" dirty="0"/>
          </a:p>
        </p:txBody>
      </p:sp>
      <p:sp>
        <p:nvSpPr>
          <p:cNvPr id="6" name="Rectangle 2"/>
          <p:cNvSpPr>
            <a:spLocks noGrp="1" noChangeArrowheads="1"/>
          </p:cNvSpPr>
          <p:nvPr>
            <p:ph type="title"/>
          </p:nvPr>
        </p:nvSpPr>
        <p:spPr>
          <a:xfrm>
            <a:off x="457200" y="274638"/>
            <a:ext cx="8229600" cy="1143000"/>
          </a:xfrm>
        </p:spPr>
        <p:txBody>
          <a:bodyPr/>
          <a:lstStyle/>
          <a:p>
            <a:pPr algn="l"/>
            <a:r>
              <a:rPr lang="en-US" dirty="0"/>
              <a:t>Default Functionality</a:t>
            </a:r>
          </a:p>
        </p:txBody>
      </p:sp>
      <p:sp>
        <p:nvSpPr>
          <p:cNvPr id="7" name="Rectangle 3"/>
          <p:cNvSpPr txBox="1">
            <a:spLocks noChangeArrowheads="1"/>
          </p:cNvSpPr>
          <p:nvPr/>
        </p:nvSpPr>
        <p:spPr>
          <a:xfrm>
            <a:off x="457200" y="1456267"/>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Shim can execute arbitrary x86 code but provides very limited functionality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Fortunately, many security-sensitive functions do not require much</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E.g., key generation, encryption/decryption, FFT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Functionality can be added to support a particular security-sensitive operation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We have partially automated the extraction of support code for security-sensitive code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77</a:t>
            </a:fld>
            <a:endParaRPr lang="en-US" dirty="0"/>
          </a:p>
        </p:txBody>
      </p:sp>
      <p:sp>
        <p:nvSpPr>
          <p:cNvPr id="3" name="Rectangle 2"/>
          <p:cNvSpPr>
            <a:spLocks noGrp="1" noChangeArrowheads="1"/>
          </p:cNvSpPr>
          <p:nvPr>
            <p:ph type="title"/>
          </p:nvPr>
        </p:nvSpPr>
        <p:spPr>
          <a:xfrm>
            <a:off x="297392" y="274638"/>
            <a:ext cx="8229600" cy="1143000"/>
          </a:xfrm>
        </p:spPr>
        <p:txBody>
          <a:bodyPr/>
          <a:lstStyle/>
          <a:p>
            <a:pPr algn="l"/>
            <a:r>
              <a:rPr lang="en-US" dirty="0"/>
              <a:t>Existing Flicker Modules</a:t>
            </a:r>
          </a:p>
        </p:txBody>
      </p:sp>
      <p:sp>
        <p:nvSpPr>
          <p:cNvPr id="5" name="Rectangle 3"/>
          <p:cNvSpPr txBox="1">
            <a:spLocks noChangeArrowheads="1"/>
          </p:cNvSpPr>
          <p:nvPr/>
        </p:nvSpPr>
        <p:spPr>
          <a:xfrm>
            <a:off x="297392" y="1524000"/>
            <a:ext cx="8549217" cy="390313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1200"/>
              </a:spcAft>
              <a:buClrTx/>
              <a:buSzTx/>
              <a:buFont typeface="Arial"/>
              <a:buChar char="•"/>
              <a:tabLst>
                <a:tab pos="3030538" algn="l"/>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OS Protection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Memory protection, ring 3 execution</a:t>
            </a:r>
          </a:p>
          <a:p>
            <a:pPr marL="342900" marR="0" lvl="0" indent="-342900" algn="l" defTabSz="457200" rtl="0" eaLnBrk="1" fontAlgn="auto" latinLnBrk="0" hangingPunct="1">
              <a:lnSpc>
                <a:spcPct val="100000"/>
              </a:lnSpc>
              <a:spcBef>
                <a:spcPct val="20000"/>
              </a:spcBef>
              <a:spcAft>
                <a:spcPts val="1200"/>
              </a:spcAft>
              <a:buClrTx/>
              <a:buSzTx/>
              <a:buFont typeface="Arial"/>
              <a:buChar char="•"/>
              <a:tabLst>
                <a:tab pos="3030538" algn="l"/>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Crypto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Crypto ops (RSA, SHA-1, etc.)</a:t>
            </a:r>
          </a:p>
          <a:p>
            <a:pPr marL="342900" marR="0" lvl="0" indent="-342900" algn="l" defTabSz="457200" rtl="0" eaLnBrk="1" fontAlgn="auto" latinLnBrk="0" hangingPunct="1">
              <a:lnSpc>
                <a:spcPct val="100000"/>
              </a:lnSpc>
              <a:spcBef>
                <a:spcPct val="20000"/>
              </a:spcBef>
              <a:spcAft>
                <a:spcPts val="1200"/>
              </a:spcAft>
              <a:buClrTx/>
              <a:buSzTx/>
              <a:buFont typeface="Arial"/>
              <a:buChar char="•"/>
              <a:tabLst>
                <a:tab pos="3030538" algn="l"/>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Memory Alloc.</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Malloc/free/realloc</a:t>
            </a:r>
          </a:p>
          <a:p>
            <a:pPr marL="342900" marR="0" lvl="0" indent="-342900" algn="l" defTabSz="457200" rtl="0" eaLnBrk="1" fontAlgn="auto" latinLnBrk="0" hangingPunct="1">
              <a:lnSpc>
                <a:spcPct val="100000"/>
              </a:lnSpc>
              <a:spcBef>
                <a:spcPct val="20000"/>
              </a:spcBef>
              <a:spcAft>
                <a:spcPts val="1200"/>
              </a:spcAft>
              <a:buClrTx/>
              <a:buSzTx/>
              <a:buFont typeface="Arial"/>
              <a:buChar char="•"/>
              <a:tabLst>
                <a:tab pos="3030538" algn="l"/>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Secure Channel</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Secure remote communication </a:t>
            </a:r>
          </a:p>
          <a:p>
            <a:pPr marL="342900" marR="0" lvl="0" indent="-342900" algn="l" defTabSz="457200" rtl="0" eaLnBrk="1" fontAlgn="auto" latinLnBrk="0" hangingPunct="1">
              <a:lnSpc>
                <a:spcPct val="100000"/>
              </a:lnSpc>
              <a:spcBef>
                <a:spcPct val="20000"/>
              </a:spcBef>
              <a:spcAft>
                <a:spcPts val="1200"/>
              </a:spcAft>
              <a:buClrTx/>
              <a:buSzTx/>
              <a:buFont typeface="Arial"/>
              <a:buChar char="•"/>
              <a:tabLst>
                <a:tab pos="3030538" algn="l"/>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TPM Driver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Communicate with TPM</a:t>
            </a:r>
          </a:p>
          <a:p>
            <a:pPr marL="342900" marR="0" lvl="0" indent="-342900" algn="l" defTabSz="457200" rtl="0" eaLnBrk="1" fontAlgn="auto" latinLnBrk="0" hangingPunct="1">
              <a:lnSpc>
                <a:spcPct val="100000"/>
              </a:lnSpc>
              <a:spcBef>
                <a:spcPct val="20000"/>
              </a:spcBef>
              <a:spcAft>
                <a:spcPts val="1200"/>
              </a:spcAft>
              <a:buClrTx/>
              <a:buSzTx/>
              <a:buFont typeface="Arial"/>
              <a:buChar char="•"/>
              <a:tabLst>
                <a:tab pos="3030538" algn="l"/>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TPM Utilities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Perform TPM operations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78</a:t>
            </a:fld>
            <a:endParaRPr lang="en-US" dirty="0"/>
          </a:p>
        </p:txBody>
      </p:sp>
      <p:sp>
        <p:nvSpPr>
          <p:cNvPr id="12" name="Rectangle 2"/>
          <p:cNvSpPr>
            <a:spLocks noGrp="1" noChangeArrowheads="1"/>
          </p:cNvSpPr>
          <p:nvPr>
            <p:ph type="title"/>
          </p:nvPr>
        </p:nvSpPr>
        <p:spPr>
          <a:xfrm>
            <a:off x="685800" y="471488"/>
            <a:ext cx="7772400" cy="762000"/>
          </a:xfrm>
        </p:spPr>
        <p:txBody>
          <a:bodyPr/>
          <a:lstStyle/>
          <a:p>
            <a:pPr algn="l"/>
            <a:r>
              <a:rPr lang="en-US" dirty="0"/>
              <a:t>Developing With Flicker </a:t>
            </a:r>
          </a:p>
        </p:txBody>
      </p:sp>
      <p:sp>
        <p:nvSpPr>
          <p:cNvPr id="13" name="Rectangle 3"/>
          <p:cNvSpPr txBox="1">
            <a:spLocks noChangeArrowheads="1"/>
          </p:cNvSpPr>
          <p:nvPr/>
        </p:nvSpPr>
        <p:spPr>
          <a:xfrm>
            <a:off x="685799" y="1304925"/>
            <a:ext cx="8305801" cy="273367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Sensitive code linked against the Flicker library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Customized linker script lays out binary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Application interacts with Flicker via a Flicker kernel module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Text Box 4"/>
          <p:cNvSpPr txBox="1">
            <a:spLocks noChangeArrowheads="1"/>
          </p:cNvSpPr>
          <p:nvPr/>
        </p:nvSpPr>
        <p:spPr bwMode="auto">
          <a:xfrm>
            <a:off x="1376363" y="3736425"/>
            <a:ext cx="6391275" cy="457200"/>
          </a:xfrm>
          <a:prstGeom prst="rect">
            <a:avLst/>
          </a:prstGeom>
          <a:noFill/>
          <a:ln w="12700">
            <a:noFill/>
            <a:miter lim="800000"/>
            <a:headEnd/>
            <a:tailEnd/>
          </a:ln>
          <a:effectLst/>
        </p:spPr>
        <p:txBody>
          <a:bodyPr>
            <a:prstTxWarp prst="textNoShape">
              <a:avLst/>
            </a:prstTxWarp>
            <a:spAutoFit/>
          </a:bodyPr>
          <a:lstStyle/>
          <a:p>
            <a:pPr algn="l"/>
            <a:r>
              <a:rPr lang="en-US" sz="2400" b="1" dirty="0">
                <a:latin typeface="Courier New" charset="0"/>
              </a:rPr>
              <a:t>#include “flicker.h”</a:t>
            </a:r>
          </a:p>
        </p:txBody>
      </p:sp>
      <p:sp>
        <p:nvSpPr>
          <p:cNvPr id="15" name="Text Box 5"/>
          <p:cNvSpPr txBox="1">
            <a:spLocks noChangeArrowheads="1"/>
          </p:cNvSpPr>
          <p:nvPr/>
        </p:nvSpPr>
        <p:spPr bwMode="auto">
          <a:xfrm>
            <a:off x="1376363" y="4503187"/>
            <a:ext cx="6391275" cy="1552575"/>
          </a:xfrm>
          <a:prstGeom prst="rect">
            <a:avLst/>
          </a:prstGeom>
          <a:noFill/>
          <a:ln w="12700">
            <a:noFill/>
            <a:miter lim="800000"/>
            <a:headEnd/>
            <a:tailEnd/>
          </a:ln>
          <a:effectLst/>
        </p:spPr>
        <p:txBody>
          <a:bodyPr>
            <a:prstTxWarp prst="textNoShape">
              <a:avLst/>
            </a:prstTxWarp>
            <a:spAutoFit/>
          </a:bodyPr>
          <a:lstStyle/>
          <a:p>
            <a:pPr algn="l"/>
            <a:r>
              <a:rPr lang="en-US" sz="2400" b="1" dirty="0">
                <a:latin typeface="Courier New" charset="0"/>
              </a:rPr>
              <a:t>void flicker_main(void *inputs) { </a:t>
            </a:r>
          </a:p>
          <a:p>
            <a:pPr algn="l"/>
            <a:r>
              <a:rPr lang="en-US" sz="2400" b="1" dirty="0">
                <a:latin typeface="Courier New" charset="0"/>
              </a:rPr>
              <a:t>	</a:t>
            </a:r>
          </a:p>
          <a:p>
            <a:pPr algn="l"/>
            <a:endParaRPr lang="en-US" sz="2400" b="1" dirty="0">
              <a:latin typeface="Courier New" charset="0"/>
            </a:endParaRPr>
          </a:p>
          <a:p>
            <a:pPr algn="l"/>
            <a:r>
              <a:rPr lang="en-US" sz="2400" b="1" dirty="0">
                <a:latin typeface="Courier New" charset="0"/>
              </a:rPr>
              <a:t>}</a:t>
            </a:r>
          </a:p>
        </p:txBody>
      </p:sp>
      <p:sp>
        <p:nvSpPr>
          <p:cNvPr id="16" name="Text Box 6"/>
          <p:cNvSpPr txBox="1">
            <a:spLocks noChangeArrowheads="1"/>
          </p:cNvSpPr>
          <p:nvPr/>
        </p:nvSpPr>
        <p:spPr bwMode="auto">
          <a:xfrm>
            <a:off x="1376363" y="4120600"/>
            <a:ext cx="6391275" cy="457200"/>
          </a:xfrm>
          <a:prstGeom prst="rect">
            <a:avLst/>
          </a:prstGeom>
          <a:noFill/>
          <a:ln w="12700">
            <a:noFill/>
            <a:miter lim="800000"/>
            <a:headEnd/>
            <a:tailEnd/>
          </a:ln>
          <a:effectLst/>
        </p:spPr>
        <p:txBody>
          <a:bodyPr>
            <a:prstTxWarp prst="textNoShape">
              <a:avLst/>
            </a:prstTxWarp>
            <a:spAutoFit/>
          </a:bodyPr>
          <a:lstStyle/>
          <a:p>
            <a:pPr algn="l"/>
            <a:r>
              <a:rPr lang="en-US" sz="2400" b="1" dirty="0">
                <a:latin typeface="Courier New" charset="0"/>
              </a:rPr>
              <a:t>const char* msg = “Hello, world”; </a:t>
            </a:r>
          </a:p>
        </p:txBody>
      </p:sp>
      <p:sp>
        <p:nvSpPr>
          <p:cNvPr id="19" name="Text Box 7"/>
          <p:cNvSpPr txBox="1">
            <a:spLocks noChangeArrowheads="1"/>
          </p:cNvSpPr>
          <p:nvPr/>
        </p:nvSpPr>
        <p:spPr bwMode="auto">
          <a:xfrm>
            <a:off x="1376363" y="4909587"/>
            <a:ext cx="6391275" cy="830997"/>
          </a:xfrm>
          <a:prstGeom prst="rect">
            <a:avLst/>
          </a:prstGeom>
          <a:noFill/>
          <a:ln w="12700">
            <a:noFill/>
            <a:miter lim="800000"/>
            <a:headEnd/>
            <a:tailEnd/>
          </a:ln>
          <a:effectLst/>
        </p:spPr>
        <p:txBody>
          <a:bodyPr>
            <a:prstTxWarp prst="textNoShape">
              <a:avLst/>
            </a:prstTxWarp>
            <a:spAutoFit/>
          </a:bodyPr>
          <a:lstStyle/>
          <a:p>
            <a:pPr algn="l"/>
            <a:r>
              <a:rPr lang="en-US" sz="2400" b="1" dirty="0">
                <a:latin typeface="Courier New" charset="0"/>
              </a:rPr>
              <a:t>	for(int i=0;i&lt;13;i++) </a:t>
            </a:r>
          </a:p>
          <a:p>
            <a:pPr algn="l"/>
            <a:r>
              <a:rPr lang="en-US" sz="2400" b="1" dirty="0">
                <a:latin typeface="Courier New" charset="0"/>
              </a:rPr>
              <a:t>		</a:t>
            </a:r>
            <a:r>
              <a:rPr lang="en-US" sz="2400" b="1" dirty="0" err="1">
                <a:latin typeface="Courier New" charset="0"/>
              </a:rPr>
              <a:t>OUTPUT[i</a:t>
            </a:r>
            <a:r>
              <a:rPr lang="en-US" sz="2400" b="1" dirty="0">
                <a:latin typeface="Courier New" charset="0"/>
              </a:rPr>
              <a:t>] = </a:t>
            </a:r>
            <a:r>
              <a:rPr lang="en-US" sz="2400" b="1" dirty="0" err="1">
                <a:latin typeface="Courier New" charset="0"/>
              </a:rPr>
              <a:t>msg[i</a:t>
            </a:r>
            <a:r>
              <a:rPr lang="en-US" sz="2400" b="1" dirty="0">
                <a:latin typeface="Courier New" charset="0"/>
              </a:rPr>
              <a:t>]; </a:t>
            </a:r>
          </a:p>
        </p:txBody>
      </p:sp>
      <p:sp>
        <p:nvSpPr>
          <p:cNvPr id="18" name="AutoShape 9"/>
          <p:cNvSpPr>
            <a:spLocks noChangeArrowheads="1"/>
          </p:cNvSpPr>
          <p:nvPr/>
        </p:nvSpPr>
        <p:spPr bwMode="auto">
          <a:xfrm>
            <a:off x="4470930" y="3471334"/>
            <a:ext cx="3445403" cy="1089534"/>
          </a:xfrm>
          <a:prstGeom prst="wedgeRectCallout">
            <a:avLst>
              <a:gd name="adj1" fmla="val -55011"/>
              <a:gd name="adj2" fmla="val 131221"/>
            </a:avLst>
          </a:prstGeom>
          <a:solidFill>
            <a:schemeClr val="bg1"/>
          </a:solidFill>
          <a:ln w="57150">
            <a:solidFill>
              <a:srgbClr val="4F6228"/>
            </a:solidFill>
            <a:miter lim="800000"/>
            <a:headEnd/>
            <a:tailEnd/>
          </a:ln>
          <a:effectLst/>
        </p:spPr>
        <p:txBody>
          <a:bodyPr lIns="182880">
            <a:prstTxWarp prst="textNoShape">
              <a:avLst/>
            </a:prstTxWarp>
          </a:bodyPr>
          <a:lstStyle/>
          <a:p>
            <a:r>
              <a:rPr lang="en-US" sz="2800" b="1" dirty="0"/>
              <a:t>Made available at:</a:t>
            </a:r>
          </a:p>
          <a:p>
            <a:r>
              <a:rPr lang="en-US" sz="2800" b="1" dirty="0" smtClean="0"/>
              <a:t>/sysfs/</a:t>
            </a:r>
            <a:r>
              <a:rPr lang="en-US" sz="2800" b="1" dirty="0"/>
              <a:t>flicker/output</a:t>
            </a:r>
          </a:p>
        </p:txBody>
      </p:sp>
      <p:sp>
        <p:nvSpPr>
          <p:cNvPr id="17" name="Oval 8"/>
          <p:cNvSpPr>
            <a:spLocks noChangeArrowheads="1"/>
          </p:cNvSpPr>
          <p:nvPr/>
        </p:nvSpPr>
        <p:spPr bwMode="auto">
          <a:xfrm>
            <a:off x="2187046" y="5272088"/>
            <a:ext cx="1995487" cy="539750"/>
          </a:xfrm>
          <a:prstGeom prst="ellipse">
            <a:avLst/>
          </a:prstGeom>
          <a:noFill/>
          <a:ln w="57150">
            <a:solidFill>
              <a:schemeClr val="accent3">
                <a:lumMod val="50000"/>
              </a:schemeClr>
            </a:solidFill>
            <a:round/>
            <a:headEnd/>
            <a:tailEnd/>
          </a:ln>
          <a:effectLst/>
        </p:spPr>
        <p:txBody>
          <a:bodyPr wrap="none" anchor="ctr">
            <a:prstTxWarp prst="textNoShape">
              <a:avLst/>
            </a:prstTxWarp>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0"/>
                                  </p:stCondLst>
                                  <p:childTnLst>
                                    <p:animClr clrSpc="rgb" dir="cw">
                                      <p:cBhvr override="childStyle">
                                        <p:cTn id="16" dur="500" fill="hold"/>
                                        <p:tgtEl>
                                          <p:spTgt spid="14"/>
                                        </p:tgtEl>
                                        <p:attrNameLst>
                                          <p:attrName>style.color</p:attrName>
                                        </p:attrNameLst>
                                      </p:cBhvr>
                                      <p:to>
                                        <a:srgbClr val="AF3F3D"/>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500" fill="hold"/>
                                        <p:tgtEl>
                                          <p:spTgt spid="16"/>
                                        </p:tgtEl>
                                        <p:attrNameLst>
                                          <p:attrName>style.color</p:attrName>
                                        </p:attrNameLst>
                                      </p:cBhvr>
                                      <p:to>
                                        <a:srgbClr val="AF3F3D"/>
                                      </p:to>
                                    </p:animClr>
                                  </p:childTnLst>
                                </p:cTn>
                              </p:par>
                              <p:par>
                                <p:cTn id="21" presetID="3" presetClass="emph" presetSubtype="2" fill="hold" grpId="2" nodeType="withEffect">
                                  <p:stCondLst>
                                    <p:cond delay="0"/>
                                  </p:stCondLst>
                                  <p:childTnLst>
                                    <p:animClr clrSpc="rgb" dir="cw">
                                      <p:cBhvr override="childStyle">
                                        <p:cTn id="22" dur="500" fill="hold"/>
                                        <p:tgtEl>
                                          <p:spTgt spid="14"/>
                                        </p:tgtEl>
                                        <p:attrNameLst>
                                          <p:attrName>style.color</p:attrName>
                                        </p:attrNameLst>
                                      </p:cBhvr>
                                      <p:to>
                                        <a:schemeClr val="tx1"/>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2" nodeType="clickEffect">
                                  <p:stCondLst>
                                    <p:cond delay="0"/>
                                  </p:stCondLst>
                                  <p:childTnLst>
                                    <p:animClr clrSpc="rgb" dir="cw">
                                      <p:cBhvr override="childStyle">
                                        <p:cTn id="26" dur="500" fill="hold"/>
                                        <p:tgtEl>
                                          <p:spTgt spid="16"/>
                                        </p:tgtEl>
                                        <p:attrNameLst>
                                          <p:attrName>style.color</p:attrName>
                                        </p:attrNameLst>
                                      </p:cBhvr>
                                      <p:to>
                                        <a:schemeClr val="tx1"/>
                                      </p:to>
                                    </p:animClr>
                                  </p:childTnLst>
                                </p:cTn>
                              </p:par>
                              <p:par>
                                <p:cTn id="27" presetID="3" presetClass="emph" presetSubtype="2" fill="hold" grpId="1" nodeType="withEffect">
                                  <p:stCondLst>
                                    <p:cond delay="0"/>
                                  </p:stCondLst>
                                  <p:childTnLst>
                                    <p:animClr clrSpc="rgb" dir="cw">
                                      <p:cBhvr override="childStyle">
                                        <p:cTn id="28" dur="500" fill="hold"/>
                                        <p:tgtEl>
                                          <p:spTgt spid="15"/>
                                        </p:tgtEl>
                                        <p:attrNameLst>
                                          <p:attrName>style.color</p:attrName>
                                        </p:attrNameLst>
                                      </p:cBhvr>
                                      <p:to>
                                        <a:srgbClr val="AF3F3D"/>
                                      </p:to>
                                    </p:animClr>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2" nodeType="clickEffect">
                                  <p:stCondLst>
                                    <p:cond delay="0"/>
                                  </p:stCondLst>
                                  <p:childTnLst>
                                    <p:animClr clrSpc="rgb" dir="cw">
                                      <p:cBhvr override="childStyle">
                                        <p:cTn id="32" dur="500" fill="hold"/>
                                        <p:tgtEl>
                                          <p:spTgt spid="15"/>
                                        </p:tgtEl>
                                        <p:attrNameLst>
                                          <p:attrName>style.color</p:attrName>
                                        </p:attrNameLst>
                                      </p:cBhvr>
                                      <p:to>
                                        <a:schemeClr val="tx1"/>
                                      </p:to>
                                    </p:animClr>
                                  </p:childTnLst>
                                </p:cTn>
                              </p:par>
                              <p:par>
                                <p:cTn id="33" presetID="3" presetClass="emph" presetSubtype="2" fill="hold" grpId="1" nodeType="withEffect">
                                  <p:stCondLst>
                                    <p:cond delay="0"/>
                                  </p:stCondLst>
                                  <p:childTnLst>
                                    <p:animClr clrSpc="rgb" dir="cw">
                                      <p:cBhvr override="childStyle">
                                        <p:cTn id="34" dur="500" fill="hold"/>
                                        <p:tgtEl>
                                          <p:spTgt spid="19"/>
                                        </p:tgtEl>
                                        <p:attrNameLst>
                                          <p:attrName>style.color</p:attrName>
                                        </p:attrNameLst>
                                      </p:cBhvr>
                                      <p:to>
                                        <a:srgbClr val="AF3F3D"/>
                                      </p:to>
                                    </p:animClr>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0"/>
                            </p:stCondLst>
                            <p:childTnLst>
                              <p:par>
                                <p:cTn id="40" presetID="2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5" grpId="0"/>
      <p:bldP spid="15" grpId="1"/>
      <p:bldP spid="15" grpId="2"/>
      <p:bldP spid="16" grpId="0"/>
      <p:bldP spid="16" grpId="1"/>
      <p:bldP spid="16" grpId="2"/>
      <p:bldP spid="19" grpId="0"/>
      <p:bldP spid="19" grpId="1"/>
      <p:bldP spid="18" grpId="0" animBg="1"/>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AD7E1DB0-553D-4D45-A2BB-16BB5FAE48B6}" type="slidenum">
              <a:rPr lang="en-US"/>
              <a:pPr/>
              <a:t>79</a:t>
            </a:fld>
            <a:endParaRPr lang="en-US" dirty="0"/>
          </a:p>
        </p:txBody>
      </p:sp>
      <p:sp>
        <p:nvSpPr>
          <p:cNvPr id="409602" name="Rectangle 2"/>
          <p:cNvSpPr>
            <a:spLocks noGrp="1" noChangeArrowheads="1"/>
          </p:cNvSpPr>
          <p:nvPr>
            <p:ph type="title"/>
          </p:nvPr>
        </p:nvSpPr>
        <p:spPr>
          <a:xfrm>
            <a:off x="550334" y="296863"/>
            <a:ext cx="8043333" cy="762000"/>
          </a:xfrm>
        </p:spPr>
        <p:txBody>
          <a:bodyPr>
            <a:normAutofit/>
          </a:bodyPr>
          <a:lstStyle/>
          <a:p>
            <a:r>
              <a:rPr lang="en-US" dirty="0" smtClean="0"/>
              <a:t>Flicker’s Impact </a:t>
            </a:r>
            <a:r>
              <a:rPr lang="en-US" dirty="0"/>
              <a:t>on Suspended OS</a:t>
            </a:r>
          </a:p>
        </p:txBody>
      </p:sp>
      <p:sp>
        <p:nvSpPr>
          <p:cNvPr id="409603" name="Rectangle 3"/>
          <p:cNvSpPr>
            <a:spLocks noGrp="1" noChangeArrowheads="1"/>
          </p:cNvSpPr>
          <p:nvPr>
            <p:ph type="body" idx="1"/>
          </p:nvPr>
        </p:nvSpPr>
        <p:spPr>
          <a:xfrm>
            <a:off x="685800" y="1093791"/>
            <a:ext cx="7772400" cy="4572000"/>
          </a:xfrm>
        </p:spPr>
        <p:txBody>
          <a:bodyPr/>
          <a:lstStyle/>
          <a:p>
            <a:r>
              <a:rPr lang="en-US" dirty="0"/>
              <a:t>User I/O ceases during Flicker session</a:t>
            </a:r>
          </a:p>
          <a:p>
            <a:r>
              <a:rPr lang="en-US" dirty="0"/>
              <a:t>Network can recover from dropped packets</a:t>
            </a:r>
          </a:p>
          <a:p>
            <a:r>
              <a:rPr lang="en-US" dirty="0"/>
              <a:t>In experiments with long-running Flicker sessions (~8 seconds):</a:t>
            </a:r>
          </a:p>
          <a:p>
            <a:pPr lvl="1"/>
            <a:r>
              <a:rPr lang="en-US" dirty="0"/>
              <a:t>Copied files from CD to Disk to USB Drive</a:t>
            </a:r>
          </a:p>
          <a:p>
            <a:pPr lvl="2"/>
            <a:r>
              <a:rPr lang="en-US" dirty="0"/>
              <a:t>No I/O errors reported</a:t>
            </a:r>
          </a:p>
          <a:p>
            <a:pPr lvl="2"/>
            <a:r>
              <a:rPr lang="en-US" dirty="0"/>
              <a:t>File integrity unaffected</a:t>
            </a:r>
          </a:p>
        </p:txBody>
      </p:sp>
      <p:sp>
        <p:nvSpPr>
          <p:cNvPr id="6" name="Rounded Rectangle 5"/>
          <p:cNvSpPr/>
          <p:nvPr/>
        </p:nvSpPr>
        <p:spPr>
          <a:xfrm>
            <a:off x="330200" y="4783668"/>
            <a:ext cx="8483601" cy="13800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t>Conclusion: OS is resilient to Flicker sessions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8</a:t>
            </a:fld>
            <a:endParaRPr lang="en-US"/>
          </a:p>
        </p:txBody>
      </p:sp>
      <p:sp>
        <p:nvSpPr>
          <p:cNvPr id="9" name="Rounded Rectangle 8"/>
          <p:cNvSpPr/>
          <p:nvPr/>
        </p:nvSpPr>
        <p:spPr>
          <a:xfrm>
            <a:off x="335579" y="3077109"/>
            <a:ext cx="3149600" cy="250243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10" name="Rounded Rectangle 9"/>
          <p:cNvSpPr/>
          <p:nvPr/>
        </p:nvSpPr>
        <p:spPr>
          <a:xfrm>
            <a:off x="335578" y="5687491"/>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en-US" sz="3600" dirty="0" smtClean="0"/>
              <a:t>     </a:t>
            </a:r>
          </a:p>
        </p:txBody>
      </p:sp>
      <p:sp>
        <p:nvSpPr>
          <p:cNvPr id="11" name="Rounded Rectangle 10"/>
          <p:cNvSpPr/>
          <p:nvPr/>
        </p:nvSpPr>
        <p:spPr>
          <a:xfrm>
            <a:off x="33557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12" name="Rounded Rectangle 11"/>
          <p:cNvSpPr/>
          <p:nvPr/>
        </p:nvSpPr>
        <p:spPr>
          <a:xfrm>
            <a:off x="2469179" y="1417638"/>
            <a:ext cx="1016000" cy="1549400"/>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13" name="TextBox 12"/>
          <p:cNvSpPr txBox="1"/>
          <p:nvPr/>
        </p:nvSpPr>
        <p:spPr>
          <a:xfrm>
            <a:off x="1499746" y="1584404"/>
            <a:ext cx="821267" cy="1107996"/>
          </a:xfrm>
          <a:prstGeom prst="rect">
            <a:avLst/>
          </a:prstGeom>
          <a:noFill/>
        </p:spPr>
        <p:txBody>
          <a:bodyPr wrap="square" rtlCol="0">
            <a:spAutoFit/>
          </a:bodyPr>
          <a:lstStyle/>
          <a:p>
            <a:r>
              <a:rPr lang="en-US" sz="6600" dirty="0" smtClean="0"/>
              <a:t>…</a:t>
            </a:r>
            <a:endParaRPr lang="en-US" sz="6600" dirty="0"/>
          </a:p>
        </p:txBody>
      </p:sp>
      <p:sp>
        <p:nvSpPr>
          <p:cNvPr id="15" name="Rounded Rectangle 14"/>
          <p:cNvSpPr/>
          <p:nvPr/>
        </p:nvSpPr>
        <p:spPr>
          <a:xfrm>
            <a:off x="2745147" y="5688285"/>
            <a:ext cx="1950763" cy="846666"/>
          </a:xfrm>
          <a:prstGeom prst="roundRect">
            <a:avLst/>
          </a:prstGeom>
          <a:solidFill>
            <a:schemeClr val="accent1"/>
          </a:solidFill>
          <a:ln>
            <a:solidFill>
              <a:schemeClr val="tx2"/>
            </a:solidFill>
          </a:ln>
          <a:effectLst>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en-US" sz="3600" dirty="0" smtClean="0"/>
          </a:p>
        </p:txBody>
      </p:sp>
      <p:cxnSp>
        <p:nvCxnSpPr>
          <p:cNvPr id="19" name="Straight Connector 18"/>
          <p:cNvCxnSpPr/>
          <p:nvPr/>
        </p:nvCxnSpPr>
        <p:spPr>
          <a:xfrm rot="16200000" flipH="1">
            <a:off x="2321021" y="6110824"/>
            <a:ext cx="846666" cy="1588"/>
          </a:xfrm>
          <a:prstGeom prst="line">
            <a:avLst/>
          </a:prstGeom>
          <a:ln w="25400" cap="flat" cmpd="sng" algn="ctr">
            <a:solidFill>
              <a:srgbClr val="8A3837"/>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35574" y="5726521"/>
            <a:ext cx="2331783" cy="723275"/>
          </a:xfrm>
          <a:prstGeom prst="rect">
            <a:avLst/>
          </a:prstGeom>
          <a:noFill/>
        </p:spPr>
        <p:txBody>
          <a:bodyPr wrap="square" rtlCol="0">
            <a:spAutoFit/>
          </a:bodyPr>
          <a:lstStyle/>
          <a:p>
            <a:pPr algn="ctr"/>
            <a:r>
              <a:rPr lang="en-US" sz="2400" dirty="0" smtClean="0">
                <a:solidFill>
                  <a:srgbClr val="FFFFFF"/>
                </a:solidFill>
              </a:rPr>
              <a:t>DMA Devices</a:t>
            </a:r>
          </a:p>
          <a:p>
            <a:r>
              <a:rPr lang="en-US" sz="1700" dirty="0" smtClean="0">
                <a:solidFill>
                  <a:srgbClr val="FFFFFF"/>
                </a:solidFill>
              </a:rPr>
              <a:t>(Ex: Network, Disk, USB)</a:t>
            </a:r>
            <a:endParaRPr lang="en-US" sz="1700" dirty="0">
              <a:solidFill>
                <a:srgbClr val="FFFFFF"/>
              </a:solidFill>
            </a:endParaRPr>
          </a:p>
        </p:txBody>
      </p:sp>
      <p:sp>
        <p:nvSpPr>
          <p:cNvPr id="21" name="TextBox 20"/>
          <p:cNvSpPr txBox="1"/>
          <p:nvPr/>
        </p:nvSpPr>
        <p:spPr>
          <a:xfrm>
            <a:off x="2697776" y="5672660"/>
            <a:ext cx="2015069" cy="830997"/>
          </a:xfrm>
          <a:prstGeom prst="rect">
            <a:avLst/>
          </a:prstGeom>
          <a:noFill/>
        </p:spPr>
        <p:txBody>
          <a:bodyPr wrap="square" rtlCol="0">
            <a:spAutoFit/>
          </a:bodyPr>
          <a:lstStyle/>
          <a:p>
            <a:pPr algn="ctr"/>
            <a:r>
              <a:rPr lang="en-US" sz="2400" dirty="0" smtClean="0">
                <a:solidFill>
                  <a:srgbClr val="FFFFFF"/>
                </a:solidFill>
              </a:rPr>
              <a:t>CPU, RAM,</a:t>
            </a:r>
          </a:p>
          <a:p>
            <a:pPr algn="ctr"/>
            <a:r>
              <a:rPr lang="en-US" sz="2400" dirty="0" smtClean="0">
                <a:solidFill>
                  <a:srgbClr val="FFFFFF"/>
                </a:solidFill>
              </a:rPr>
              <a:t>Chipset</a:t>
            </a:r>
            <a:endParaRPr lang="en-US" sz="2400" dirty="0">
              <a:solidFill>
                <a:srgbClr val="FFFFFF"/>
              </a:solidFill>
            </a:endParaRPr>
          </a:p>
        </p:txBody>
      </p:sp>
      <p:sp>
        <p:nvSpPr>
          <p:cNvPr id="28" name="Content Placeholder 2"/>
          <p:cNvSpPr>
            <a:spLocks noGrp="1"/>
          </p:cNvSpPr>
          <p:nvPr>
            <p:ph idx="1"/>
          </p:nvPr>
        </p:nvSpPr>
        <p:spPr>
          <a:xfrm>
            <a:off x="3818466" y="1417638"/>
            <a:ext cx="5173146" cy="3852333"/>
          </a:xfrm>
        </p:spPr>
        <p:txBody>
          <a:bodyPr>
            <a:normAutofit fontScale="85000" lnSpcReduction="10000"/>
          </a:bodyPr>
          <a:lstStyle/>
          <a:p>
            <a:r>
              <a:rPr lang="en-US" dirty="0" smtClean="0"/>
              <a:t>Run arbitrary code with maximum privileges</a:t>
            </a:r>
          </a:p>
          <a:p>
            <a:endParaRPr lang="en-US" dirty="0" smtClean="0"/>
          </a:p>
          <a:p>
            <a:r>
              <a:rPr lang="en-US" dirty="0" smtClean="0"/>
              <a:t>Subvert devices</a:t>
            </a:r>
          </a:p>
          <a:p>
            <a:endParaRPr lang="en-US" dirty="0" smtClean="0"/>
          </a:p>
          <a:p>
            <a:r>
              <a:rPr lang="en-US" dirty="0" smtClean="0"/>
              <a:t>Perform limited hardware attacks</a:t>
            </a:r>
          </a:p>
          <a:p>
            <a:pPr lvl="1"/>
            <a:r>
              <a:rPr lang="en-US" dirty="0" smtClean="0"/>
              <a:t>E.g., Power cycle the machine</a:t>
            </a:r>
          </a:p>
          <a:p>
            <a:pPr lvl="1"/>
            <a:r>
              <a:rPr lang="en-US" dirty="0" smtClean="0"/>
              <a:t>Excludes physically monitoring CPU-to-RAM communication</a:t>
            </a:r>
            <a:endParaRPr lang="en-US" dirty="0"/>
          </a:p>
        </p:txBody>
      </p:sp>
      <p:pic>
        <p:nvPicPr>
          <p:cNvPr id="18" name="Picture 17" descr="devil.png"/>
          <p:cNvPicPr>
            <a:picLocks noChangeAspect="1"/>
          </p:cNvPicPr>
          <p:nvPr/>
        </p:nvPicPr>
        <p:blipFill>
          <a:blip r:embed="rId4"/>
          <a:srcRect l="22086" t="21750" r="24031"/>
          <a:stretch>
            <a:fillRect/>
          </a:stretch>
        </p:blipFill>
        <p:spPr>
          <a:xfrm>
            <a:off x="1144800" y="2308215"/>
            <a:ext cx="1531158" cy="2223558"/>
          </a:xfrm>
          <a:prstGeom prst="rect">
            <a:avLst/>
          </a:prstGeom>
        </p:spPr>
      </p:pic>
      <p:pic>
        <p:nvPicPr>
          <p:cNvPr id="26" name="Picture 25" descr="devil.png"/>
          <p:cNvPicPr>
            <a:picLocks noChangeAspect="1"/>
          </p:cNvPicPr>
          <p:nvPr/>
        </p:nvPicPr>
        <p:blipFill>
          <a:blip r:embed="rId4"/>
          <a:srcRect l="22086" t="21750" r="24031"/>
          <a:stretch>
            <a:fillRect/>
          </a:stretch>
        </p:blipFill>
        <p:spPr>
          <a:xfrm>
            <a:off x="267855" y="877038"/>
            <a:ext cx="1158238" cy="1682002"/>
          </a:xfrm>
          <a:prstGeom prst="rect">
            <a:avLst/>
          </a:prstGeom>
        </p:spPr>
      </p:pic>
      <p:pic>
        <p:nvPicPr>
          <p:cNvPr id="27" name="Picture 26" descr="devil.png"/>
          <p:cNvPicPr>
            <a:picLocks noChangeAspect="1"/>
          </p:cNvPicPr>
          <p:nvPr/>
        </p:nvPicPr>
        <p:blipFill>
          <a:blip r:embed="rId4"/>
          <a:srcRect l="22086" t="21750" r="24031"/>
          <a:stretch>
            <a:fillRect/>
          </a:stretch>
        </p:blipFill>
        <p:spPr>
          <a:xfrm>
            <a:off x="191651" y="3916882"/>
            <a:ext cx="1531158" cy="2223558"/>
          </a:xfrm>
          <a:prstGeom prst="rect">
            <a:avLst/>
          </a:prstGeom>
        </p:spPr>
      </p:pic>
      <p:sp>
        <p:nvSpPr>
          <p:cNvPr id="32" name="Title 1"/>
          <p:cNvSpPr>
            <a:spLocks noGrp="1"/>
          </p:cNvSpPr>
          <p:nvPr>
            <p:ph type="title"/>
          </p:nvPr>
        </p:nvSpPr>
        <p:spPr>
          <a:xfrm>
            <a:off x="152394" y="96832"/>
            <a:ext cx="8839212" cy="721726"/>
          </a:xfrm>
        </p:spPr>
        <p:txBody>
          <a:bodyPr>
            <a:noAutofit/>
          </a:bodyPr>
          <a:lstStyle/>
          <a:p>
            <a:r>
              <a:rPr lang="en-US" dirty="0" smtClean="0"/>
              <a:t>Problem Overview</a:t>
            </a:r>
            <a:endParaRPr lang="en-US" dirty="0"/>
          </a:p>
        </p:txBody>
      </p:sp>
      <p:sp>
        <p:nvSpPr>
          <p:cNvPr id="33" name="Rounded Rectangle 32"/>
          <p:cNvSpPr/>
          <p:nvPr/>
        </p:nvSpPr>
        <p:spPr>
          <a:xfrm>
            <a:off x="2692930" y="2281769"/>
            <a:ext cx="541867" cy="469900"/>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3200" dirty="0" smtClean="0"/>
              <a:t>S</a:t>
            </a:r>
          </a:p>
        </p:txBody>
      </p:sp>
      <p:sp>
        <p:nvSpPr>
          <p:cNvPr id="34" name="TextBox 33"/>
          <p:cNvSpPr txBox="1"/>
          <p:nvPr/>
        </p:nvSpPr>
        <p:spPr>
          <a:xfrm>
            <a:off x="3798835" y="906233"/>
            <a:ext cx="3932770" cy="584776"/>
          </a:xfrm>
          <a:prstGeom prst="rect">
            <a:avLst/>
          </a:prstGeom>
          <a:noFill/>
        </p:spPr>
        <p:txBody>
          <a:bodyPr wrap="square" rtlCol="0">
            <a:spAutoFit/>
          </a:bodyPr>
          <a:lstStyle/>
          <a:p>
            <a:r>
              <a:rPr lang="en-US" sz="3200" b="1" u="sng" dirty="0" smtClean="0"/>
              <a:t>Adversary Capabilities</a:t>
            </a:r>
            <a:endParaRPr lang="en-US" sz="3200" b="1" u="sng"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2" presetClass="entr" presetSubtype="4"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slide(fromBottom)">
                                      <p:cBhvr>
                                        <p:cTn id="9" dur="500"/>
                                        <p:tgtEl>
                                          <p:spTgt spid="26"/>
                                        </p:tgtEl>
                                      </p:cBhvr>
                                    </p:animEffect>
                                  </p:childTnLst>
                                </p:cTn>
                              </p:par>
                              <p:par>
                                <p:cTn id="10" presetID="1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slide(fromBottom)">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2" presetClass="entr" presetSubtype="4"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lide(fromBottom)">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E7A9997-3235-ED48-A023-8CD3E63237F9}" type="slidenum">
              <a:rPr lang="en-US"/>
              <a:pPr/>
              <a:t>80</a:t>
            </a:fld>
            <a:endParaRPr lang="en-US" dirty="0"/>
          </a:p>
        </p:txBody>
      </p:sp>
      <p:pic>
        <p:nvPicPr>
          <p:cNvPr id="430082" name="Picture 2" descr="tpmBench"/>
          <p:cNvPicPr>
            <a:picLocks noChangeAspect="1" noChangeArrowheads="1"/>
          </p:cNvPicPr>
          <p:nvPr/>
        </p:nvPicPr>
        <p:blipFill>
          <a:blip r:embed="rId3"/>
          <a:srcRect l="1261" t="13370" r="9658" b="4178"/>
          <a:stretch>
            <a:fillRect/>
          </a:stretch>
        </p:blipFill>
        <p:spPr bwMode="auto">
          <a:xfrm>
            <a:off x="838200" y="1693333"/>
            <a:ext cx="7052733" cy="5012267"/>
          </a:xfrm>
          <a:prstGeom prst="rect">
            <a:avLst/>
          </a:prstGeom>
          <a:noFill/>
        </p:spPr>
      </p:pic>
      <p:sp>
        <p:nvSpPr>
          <p:cNvPr id="430083" name="Rectangle 3"/>
          <p:cNvSpPr>
            <a:spLocks noGrp="1" noChangeArrowheads="1"/>
          </p:cNvSpPr>
          <p:nvPr>
            <p:ph type="title"/>
          </p:nvPr>
        </p:nvSpPr>
        <p:spPr>
          <a:xfrm>
            <a:off x="457200" y="0"/>
            <a:ext cx="8229600" cy="1143000"/>
          </a:xfrm>
        </p:spPr>
        <p:txBody>
          <a:bodyPr/>
          <a:lstStyle/>
          <a:p>
            <a:r>
              <a:rPr lang="en-US" dirty="0"/>
              <a:t>TPM Microbenchmarks</a:t>
            </a:r>
          </a:p>
        </p:txBody>
      </p:sp>
      <p:sp>
        <p:nvSpPr>
          <p:cNvPr id="430084" name="Rectangle 4"/>
          <p:cNvSpPr>
            <a:spLocks noGrp="1" noChangeArrowheads="1"/>
          </p:cNvSpPr>
          <p:nvPr>
            <p:ph type="body" idx="1"/>
          </p:nvPr>
        </p:nvSpPr>
        <p:spPr>
          <a:xfrm>
            <a:off x="685800" y="958319"/>
            <a:ext cx="7772400" cy="4572000"/>
          </a:xfrm>
          <a:noFill/>
          <a:ln/>
        </p:spPr>
        <p:txBody>
          <a:bodyPr/>
          <a:lstStyle/>
          <a:p>
            <a:r>
              <a:rPr lang="en-US" dirty="0"/>
              <a:t>Significant variation by TPM model</a:t>
            </a:r>
          </a:p>
        </p:txBody>
      </p:sp>
      <p:sp>
        <p:nvSpPr>
          <p:cNvPr id="430085" name="Oval 5"/>
          <p:cNvSpPr>
            <a:spLocks noChangeArrowheads="1"/>
          </p:cNvSpPr>
          <p:nvPr/>
        </p:nvSpPr>
        <p:spPr bwMode="auto">
          <a:xfrm>
            <a:off x="2717801" y="3471331"/>
            <a:ext cx="1492780" cy="2894542"/>
          </a:xfrm>
          <a:prstGeom prst="ellipse">
            <a:avLst/>
          </a:prstGeom>
          <a:noFill/>
          <a:ln w="76200" cap="flat" cmpd="sng" algn="ctr">
            <a:solidFill>
              <a:srgbClr val="FF0000"/>
            </a:solidFill>
            <a:prstDash val="solid"/>
            <a:round/>
            <a:headEnd type="none" w="med" len="med"/>
            <a:tailEnd type="none" w="med" len="med"/>
          </a:ln>
          <a:effectLst/>
        </p:spPr>
        <p:txBody>
          <a:bodyPr wrap="none" anchor="ctr">
            <a:prstTxWarp prst="textNoShape">
              <a:avLst/>
            </a:prstTxWarp>
          </a:bodyPr>
          <a:lstStyle/>
          <a:p>
            <a:endParaRPr lang="en-US" dirty="0"/>
          </a:p>
        </p:txBody>
      </p:sp>
      <p:sp>
        <p:nvSpPr>
          <p:cNvPr id="430086" name="Line 6"/>
          <p:cNvSpPr>
            <a:spLocks noChangeShapeType="1"/>
          </p:cNvSpPr>
          <p:nvPr/>
        </p:nvSpPr>
        <p:spPr bwMode="auto">
          <a:xfrm>
            <a:off x="3362855" y="5149321"/>
            <a:ext cx="0" cy="792162"/>
          </a:xfrm>
          <a:prstGeom prst="line">
            <a:avLst/>
          </a:prstGeom>
          <a:noFill/>
          <a:ln w="63500" cap="flat" cmpd="sng" algn="ctr">
            <a:solidFill>
              <a:srgbClr val="FF0000"/>
            </a:solidFill>
            <a:prstDash val="solid"/>
            <a:round/>
            <a:headEnd type="none" w="med" len="med"/>
            <a:tailEnd type="triangle" w="lg" len="lg"/>
          </a:ln>
          <a:effectLst/>
        </p:spPr>
        <p:txBody>
          <a:bodyPr>
            <a:prstTxWarp prst="textNoShape">
              <a:avLst/>
            </a:prstTxWarp>
          </a:bodyPr>
          <a:lstStyle/>
          <a:p>
            <a:endParaRPr lang="en-US" dirty="0"/>
          </a:p>
        </p:txBody>
      </p:sp>
      <p:sp>
        <p:nvSpPr>
          <p:cNvPr id="430087" name="Oval 7"/>
          <p:cNvSpPr>
            <a:spLocks noChangeArrowheads="1"/>
          </p:cNvSpPr>
          <p:nvPr/>
        </p:nvSpPr>
        <p:spPr bwMode="auto">
          <a:xfrm>
            <a:off x="5147203" y="1896533"/>
            <a:ext cx="1541462" cy="4648200"/>
          </a:xfrm>
          <a:prstGeom prst="ellipse">
            <a:avLst/>
          </a:prstGeom>
          <a:noFill/>
          <a:ln w="76200" cap="flat" cmpd="sng" algn="ctr">
            <a:solidFill>
              <a:srgbClr val="FF0000"/>
            </a:solidFill>
            <a:prstDash val="solid"/>
            <a:round/>
            <a:headEnd type="none" w="med" len="med"/>
            <a:tailEnd type="none" w="med" len="med"/>
          </a:ln>
          <a:effectLst/>
        </p:spPr>
        <p:txBody>
          <a:bodyPr wrap="none" anchor="ctr">
            <a:prstTxWarp prst="textNoShape">
              <a:avLst/>
            </a:prstTxWarp>
          </a:bodyPr>
          <a:lstStyle/>
          <a:p>
            <a:endParaRPr lang="en-US" sz="2400" dirty="0"/>
          </a:p>
        </p:txBody>
      </p:sp>
      <p:sp>
        <p:nvSpPr>
          <p:cNvPr id="430088" name="Line 8"/>
          <p:cNvSpPr>
            <a:spLocks noChangeShapeType="1"/>
          </p:cNvSpPr>
          <p:nvPr/>
        </p:nvSpPr>
        <p:spPr bwMode="auto">
          <a:xfrm>
            <a:off x="5774267" y="1226608"/>
            <a:ext cx="0" cy="792163"/>
          </a:xfrm>
          <a:prstGeom prst="line">
            <a:avLst/>
          </a:prstGeom>
          <a:noFill/>
          <a:ln w="63500" cap="flat" cmpd="sng" algn="ctr">
            <a:solidFill>
              <a:srgbClr val="FF0000"/>
            </a:solidFill>
            <a:prstDash val="solid"/>
            <a:round/>
            <a:headEnd type="none" w="med" len="med"/>
            <a:tailEnd type="triangle" w="lg" len="lg"/>
          </a:ln>
          <a:effectLst/>
        </p:spPr>
        <p:txBody>
          <a:bodyPr>
            <a:prstTxWarp prst="textNoShape">
              <a:avLst/>
            </a:prstTxWarp>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30085"/>
                                        </p:tgtEl>
                                        <p:attrNameLst>
                                          <p:attrName>style.visibility</p:attrName>
                                        </p:attrNameLst>
                                      </p:cBhvr>
                                      <p:to>
                                        <p:strVal val="visible"/>
                                      </p:to>
                                    </p:set>
                                    <p:anim calcmode="lin" valueType="num">
                                      <p:cBhvr>
                                        <p:cTn id="7" dur="500" fill="hold"/>
                                        <p:tgtEl>
                                          <p:spTgt spid="430085"/>
                                        </p:tgtEl>
                                        <p:attrNameLst>
                                          <p:attrName>ppt_w</p:attrName>
                                        </p:attrNameLst>
                                      </p:cBhvr>
                                      <p:tavLst>
                                        <p:tav tm="0">
                                          <p:val>
                                            <p:fltVal val="0"/>
                                          </p:val>
                                        </p:tav>
                                        <p:tav tm="100000">
                                          <p:val>
                                            <p:strVal val="#ppt_w"/>
                                          </p:val>
                                        </p:tav>
                                      </p:tavLst>
                                    </p:anim>
                                    <p:anim calcmode="lin" valueType="num">
                                      <p:cBhvr>
                                        <p:cTn id="8" dur="500" fill="hold"/>
                                        <p:tgtEl>
                                          <p:spTgt spid="430085"/>
                                        </p:tgtEl>
                                        <p:attrNameLst>
                                          <p:attrName>ppt_h</p:attrName>
                                        </p:attrNameLst>
                                      </p:cBhvr>
                                      <p:tavLst>
                                        <p:tav tm="0">
                                          <p:val>
                                            <p:fltVal val="0"/>
                                          </p:val>
                                        </p:tav>
                                        <p:tav tm="100000">
                                          <p:val>
                                            <p:strVal val="#ppt_h"/>
                                          </p:val>
                                        </p:tav>
                                      </p:tavLst>
                                    </p:anim>
                                    <p:animEffect transition="in" filter="fade">
                                      <p:cBhvr>
                                        <p:cTn id="9" dur="500"/>
                                        <p:tgtEl>
                                          <p:spTgt spid="43008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0087"/>
                                        </p:tgtEl>
                                        <p:attrNameLst>
                                          <p:attrName>style.visibility</p:attrName>
                                        </p:attrNameLst>
                                      </p:cBhvr>
                                      <p:to>
                                        <p:strVal val="visible"/>
                                      </p:to>
                                    </p:set>
                                    <p:anim calcmode="lin" valueType="num">
                                      <p:cBhvr>
                                        <p:cTn id="12" dur="500" fill="hold"/>
                                        <p:tgtEl>
                                          <p:spTgt spid="430087"/>
                                        </p:tgtEl>
                                        <p:attrNameLst>
                                          <p:attrName>ppt_w</p:attrName>
                                        </p:attrNameLst>
                                      </p:cBhvr>
                                      <p:tavLst>
                                        <p:tav tm="0">
                                          <p:val>
                                            <p:fltVal val="0"/>
                                          </p:val>
                                        </p:tav>
                                        <p:tav tm="100000">
                                          <p:val>
                                            <p:strVal val="#ppt_w"/>
                                          </p:val>
                                        </p:tav>
                                      </p:tavLst>
                                    </p:anim>
                                    <p:anim calcmode="lin" valueType="num">
                                      <p:cBhvr>
                                        <p:cTn id="13" dur="500" fill="hold"/>
                                        <p:tgtEl>
                                          <p:spTgt spid="430087"/>
                                        </p:tgtEl>
                                        <p:attrNameLst>
                                          <p:attrName>ppt_h</p:attrName>
                                        </p:attrNameLst>
                                      </p:cBhvr>
                                      <p:tavLst>
                                        <p:tav tm="0">
                                          <p:val>
                                            <p:fltVal val="0"/>
                                          </p:val>
                                        </p:tav>
                                        <p:tav tm="100000">
                                          <p:val>
                                            <p:strVal val="#ppt_h"/>
                                          </p:val>
                                        </p:tav>
                                      </p:tavLst>
                                    </p:anim>
                                    <p:animEffect transition="in" filter="fade">
                                      <p:cBhvr>
                                        <p:cTn id="14" dur="500"/>
                                        <p:tgtEl>
                                          <p:spTgt spid="43008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30086"/>
                                        </p:tgtEl>
                                        <p:attrNameLst>
                                          <p:attrName>style.visibility</p:attrName>
                                        </p:attrNameLst>
                                      </p:cBhvr>
                                      <p:to>
                                        <p:strVal val="visible"/>
                                      </p:to>
                                    </p:set>
                                    <p:anim calcmode="lin" valueType="num">
                                      <p:cBhvr>
                                        <p:cTn id="19" dur="500" fill="hold"/>
                                        <p:tgtEl>
                                          <p:spTgt spid="430086"/>
                                        </p:tgtEl>
                                        <p:attrNameLst>
                                          <p:attrName>ppt_w</p:attrName>
                                        </p:attrNameLst>
                                      </p:cBhvr>
                                      <p:tavLst>
                                        <p:tav tm="0">
                                          <p:val>
                                            <p:fltVal val="0"/>
                                          </p:val>
                                        </p:tav>
                                        <p:tav tm="100000">
                                          <p:val>
                                            <p:strVal val="#ppt_w"/>
                                          </p:val>
                                        </p:tav>
                                      </p:tavLst>
                                    </p:anim>
                                    <p:anim calcmode="lin" valueType="num">
                                      <p:cBhvr>
                                        <p:cTn id="20" dur="500" fill="hold"/>
                                        <p:tgtEl>
                                          <p:spTgt spid="430086"/>
                                        </p:tgtEl>
                                        <p:attrNameLst>
                                          <p:attrName>ppt_h</p:attrName>
                                        </p:attrNameLst>
                                      </p:cBhvr>
                                      <p:tavLst>
                                        <p:tav tm="0">
                                          <p:val>
                                            <p:fltVal val="0"/>
                                          </p:val>
                                        </p:tav>
                                        <p:tav tm="100000">
                                          <p:val>
                                            <p:strVal val="#ppt_h"/>
                                          </p:val>
                                        </p:tav>
                                      </p:tavLst>
                                    </p:anim>
                                    <p:animEffect transition="in" filter="fade">
                                      <p:cBhvr>
                                        <p:cTn id="21" dur="500"/>
                                        <p:tgtEl>
                                          <p:spTgt spid="43008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430088"/>
                                        </p:tgtEl>
                                        <p:attrNameLst>
                                          <p:attrName>style.visibility</p:attrName>
                                        </p:attrNameLst>
                                      </p:cBhvr>
                                      <p:to>
                                        <p:strVal val="visible"/>
                                      </p:to>
                                    </p:set>
                                    <p:anim calcmode="lin" valueType="num">
                                      <p:cBhvr>
                                        <p:cTn id="26" dur="500" fill="hold"/>
                                        <p:tgtEl>
                                          <p:spTgt spid="430088"/>
                                        </p:tgtEl>
                                        <p:attrNameLst>
                                          <p:attrName>ppt_w</p:attrName>
                                        </p:attrNameLst>
                                      </p:cBhvr>
                                      <p:tavLst>
                                        <p:tav tm="0">
                                          <p:val>
                                            <p:fltVal val="0"/>
                                          </p:val>
                                        </p:tav>
                                        <p:tav tm="100000">
                                          <p:val>
                                            <p:strVal val="#ppt_w"/>
                                          </p:val>
                                        </p:tav>
                                      </p:tavLst>
                                    </p:anim>
                                    <p:anim calcmode="lin" valueType="num">
                                      <p:cBhvr>
                                        <p:cTn id="27" dur="500" fill="hold"/>
                                        <p:tgtEl>
                                          <p:spTgt spid="430088"/>
                                        </p:tgtEl>
                                        <p:attrNameLst>
                                          <p:attrName>ppt_h</p:attrName>
                                        </p:attrNameLst>
                                      </p:cBhvr>
                                      <p:tavLst>
                                        <p:tav tm="0">
                                          <p:val>
                                            <p:fltVal val="0"/>
                                          </p:val>
                                        </p:tav>
                                        <p:tav tm="100000">
                                          <p:val>
                                            <p:strVal val="#ppt_h"/>
                                          </p:val>
                                        </p:tav>
                                      </p:tavLst>
                                    </p:anim>
                                    <p:animEffect transition="in" filter="fade">
                                      <p:cBhvr>
                                        <p:cTn id="28" dur="500"/>
                                        <p:tgtEl>
                                          <p:spTgt spid="430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5" grpId="0" animBg="1"/>
      <p:bldP spid="430086" grpId="0" animBg="1"/>
      <p:bldP spid="430087" grpId="0" animBg="1"/>
      <p:bldP spid="430088"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A373ED9-57BE-AB42-B81E-FF2E86824649}" type="slidenum">
              <a:rPr lang="en-US"/>
              <a:pPr/>
              <a:t>81</a:t>
            </a:fld>
            <a:endParaRPr lang="en-US"/>
          </a:p>
        </p:txBody>
      </p:sp>
      <p:sp>
        <p:nvSpPr>
          <p:cNvPr id="413698" name="Rectangle 2"/>
          <p:cNvSpPr>
            <a:spLocks noGrp="1" noChangeArrowheads="1"/>
          </p:cNvSpPr>
          <p:nvPr>
            <p:ph type="title"/>
          </p:nvPr>
        </p:nvSpPr>
        <p:spPr/>
        <p:txBody>
          <a:bodyPr/>
          <a:lstStyle/>
          <a:p>
            <a:r>
              <a:rPr lang="en-US"/>
              <a:t>SKINIT (Secure Kernel Init)</a:t>
            </a:r>
          </a:p>
        </p:txBody>
      </p:sp>
      <p:sp>
        <p:nvSpPr>
          <p:cNvPr id="413699" name="Rectangle 3"/>
          <p:cNvSpPr>
            <a:spLocks noGrp="1" noChangeArrowheads="1"/>
          </p:cNvSpPr>
          <p:nvPr>
            <p:ph type="body" idx="1"/>
          </p:nvPr>
        </p:nvSpPr>
        <p:spPr>
          <a:xfrm>
            <a:off x="577850" y="1524000"/>
            <a:ext cx="7989888" cy="4572000"/>
          </a:xfrm>
        </p:spPr>
        <p:txBody>
          <a:bodyPr/>
          <a:lstStyle/>
          <a:p>
            <a:r>
              <a:rPr lang="en-US" sz="2800"/>
              <a:t>Accepts address of Secure Loader Block (SLB)</a:t>
            </a:r>
          </a:p>
          <a:p>
            <a:pPr lvl="1"/>
            <a:r>
              <a:rPr lang="en-US" sz="2400"/>
              <a:t>Memory region up to 64 KB (more on next slide)</a:t>
            </a:r>
          </a:p>
          <a:p>
            <a:r>
              <a:rPr lang="en-US" sz="2800"/>
              <a:t>SKINIT executes atomically</a:t>
            </a:r>
          </a:p>
          <a:p>
            <a:pPr lvl="1"/>
            <a:r>
              <a:rPr lang="en-US" sz="2400"/>
              <a:t>Sets CPU state similar to INIT (soft reset)</a:t>
            </a:r>
          </a:p>
          <a:p>
            <a:pPr lvl="1"/>
            <a:r>
              <a:rPr lang="en-US" sz="2400"/>
              <a:t>Enables DMA protection for entire 64 KB SLB</a:t>
            </a:r>
          </a:p>
          <a:p>
            <a:pPr lvl="1"/>
            <a:r>
              <a:rPr lang="en-US" sz="2400"/>
              <a:t>Disables interrupts</a:t>
            </a:r>
          </a:p>
          <a:p>
            <a:pPr lvl="1"/>
            <a:r>
              <a:rPr lang="en-US" sz="2400"/>
              <a:t>Causes TPM to reset</a:t>
            </a:r>
            <a:r>
              <a:rPr lang="en-US" sz="2400" i="1"/>
              <a:t> </a:t>
            </a:r>
            <a:r>
              <a:rPr lang="en-US" sz="2400">
                <a:solidFill>
                  <a:srgbClr val="FF2727"/>
                </a:solidFill>
              </a:rPr>
              <a:t>locality</a:t>
            </a:r>
            <a:r>
              <a:rPr lang="en-US" sz="2400"/>
              <a:t>-specific PCRs to 0</a:t>
            </a:r>
          </a:p>
          <a:p>
            <a:pPr lvl="1"/>
            <a:r>
              <a:rPr lang="en-US" sz="2400"/>
              <a:t>Extends a measurement of the SLB into PCR 17</a:t>
            </a:r>
          </a:p>
          <a:p>
            <a:pPr lvl="1"/>
            <a:r>
              <a:rPr lang="en-US" sz="2400"/>
              <a:t>Begins executing at SLB’s entry point</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F7AD6E1A-C6D6-1144-A3B8-633FF9366275}" type="slidenum">
              <a:rPr lang="en-US"/>
              <a:pPr/>
              <a:t>82</a:t>
            </a:fld>
            <a:endParaRPr lang="en-US"/>
          </a:p>
        </p:txBody>
      </p:sp>
      <p:sp>
        <p:nvSpPr>
          <p:cNvPr id="415746" name="Rectangle 2"/>
          <p:cNvSpPr>
            <a:spLocks noGrp="1" noChangeArrowheads="1"/>
          </p:cNvSpPr>
          <p:nvPr>
            <p:ph type="title"/>
          </p:nvPr>
        </p:nvSpPr>
        <p:spPr/>
        <p:txBody>
          <a:bodyPr/>
          <a:lstStyle/>
          <a:p>
            <a:r>
              <a:rPr lang="en-US"/>
              <a:t>Secure Loader Block Layout</a:t>
            </a:r>
          </a:p>
        </p:txBody>
      </p:sp>
      <p:sp>
        <p:nvSpPr>
          <p:cNvPr id="415747" name="Text Box 3"/>
          <p:cNvSpPr txBox="1">
            <a:spLocks noChangeArrowheads="1"/>
          </p:cNvSpPr>
          <p:nvPr/>
        </p:nvSpPr>
        <p:spPr bwMode="auto">
          <a:xfrm>
            <a:off x="3886200" y="2209800"/>
            <a:ext cx="1403350" cy="457200"/>
          </a:xfrm>
          <a:prstGeom prst="rect">
            <a:avLst/>
          </a:prstGeom>
          <a:noFill/>
          <a:ln w="9525">
            <a:noFill/>
            <a:miter lim="800000"/>
            <a:headEnd/>
            <a:tailEnd/>
          </a:ln>
          <a:effectLst/>
        </p:spPr>
        <p:txBody>
          <a:bodyPr wrap="none">
            <a:prstTxWarp prst="textNoShape">
              <a:avLst/>
            </a:prstTxWarp>
            <a:spAutoFit/>
          </a:bodyPr>
          <a:lstStyle/>
          <a:p>
            <a:pPr algn="l" eaLnBrk="0" hangingPunct="0"/>
            <a:r>
              <a:rPr lang="en-US" sz="2400">
                <a:latin typeface="55 Helvetica Roman" charset="0"/>
              </a:rPr>
              <a:t>SL Stack</a:t>
            </a:r>
          </a:p>
        </p:txBody>
      </p:sp>
      <p:sp>
        <p:nvSpPr>
          <p:cNvPr id="415748" name="Rectangle 4"/>
          <p:cNvSpPr>
            <a:spLocks noChangeArrowheads="1"/>
          </p:cNvSpPr>
          <p:nvPr/>
        </p:nvSpPr>
        <p:spPr bwMode="auto">
          <a:xfrm>
            <a:off x="2895600" y="3048000"/>
            <a:ext cx="3429000" cy="2057400"/>
          </a:xfrm>
          <a:prstGeom prst="rect">
            <a:avLst/>
          </a:prstGeom>
          <a:solidFill>
            <a:schemeClr val="accent1">
              <a:alpha val="34000"/>
            </a:schemeClr>
          </a:solidFill>
          <a:ln w="38100">
            <a:solidFill>
              <a:schemeClr val="tx1"/>
            </a:solidFill>
            <a:miter lim="800000"/>
            <a:headEnd/>
            <a:tailEnd/>
          </a:ln>
          <a:effectLst/>
        </p:spPr>
        <p:txBody>
          <a:bodyPr wrap="none" anchor="ctr">
            <a:prstTxWarp prst="textNoShape">
              <a:avLst/>
            </a:prstTxWarp>
          </a:bodyPr>
          <a:lstStyle/>
          <a:p>
            <a:endParaRPr lang="en-US"/>
          </a:p>
        </p:txBody>
      </p:sp>
      <p:sp>
        <p:nvSpPr>
          <p:cNvPr id="415749" name="Text Box 5"/>
          <p:cNvSpPr txBox="1">
            <a:spLocks noChangeArrowheads="1"/>
          </p:cNvSpPr>
          <p:nvPr/>
        </p:nvSpPr>
        <p:spPr bwMode="auto">
          <a:xfrm>
            <a:off x="3124200" y="5791200"/>
            <a:ext cx="1116013" cy="457200"/>
          </a:xfrm>
          <a:prstGeom prst="rect">
            <a:avLst/>
          </a:prstGeom>
          <a:noFill/>
          <a:ln w="9525">
            <a:noFill/>
            <a:miter lim="800000"/>
            <a:headEnd/>
            <a:tailEnd/>
          </a:ln>
          <a:effectLst/>
        </p:spPr>
        <p:txBody>
          <a:bodyPr wrap="none">
            <a:prstTxWarp prst="textNoShape">
              <a:avLst/>
            </a:prstTxWarp>
            <a:spAutoFit/>
          </a:bodyPr>
          <a:lstStyle/>
          <a:p>
            <a:pPr algn="l" eaLnBrk="0" hangingPunct="0"/>
            <a:r>
              <a:rPr lang="en-US" sz="2400">
                <a:latin typeface="55 Helvetica Roman" charset="0"/>
              </a:rPr>
              <a:t>Length</a:t>
            </a:r>
          </a:p>
        </p:txBody>
      </p:sp>
      <p:sp>
        <p:nvSpPr>
          <p:cNvPr id="415750" name="Rectangle 6"/>
          <p:cNvSpPr>
            <a:spLocks noChangeArrowheads="1"/>
          </p:cNvSpPr>
          <p:nvPr/>
        </p:nvSpPr>
        <p:spPr bwMode="auto">
          <a:xfrm>
            <a:off x="2895600" y="5715000"/>
            <a:ext cx="3429000" cy="6096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a:p>
        </p:txBody>
      </p:sp>
      <p:cxnSp>
        <p:nvCxnSpPr>
          <p:cNvPr id="415751" name="AutoShape 7"/>
          <p:cNvCxnSpPr>
            <a:cxnSpLocks noChangeShapeType="1"/>
            <a:endCxn id="415750" idx="2"/>
          </p:cNvCxnSpPr>
          <p:nvPr/>
        </p:nvCxnSpPr>
        <p:spPr bwMode="auto">
          <a:xfrm>
            <a:off x="4610100" y="5734050"/>
            <a:ext cx="0" cy="609600"/>
          </a:xfrm>
          <a:prstGeom prst="straightConnector1">
            <a:avLst/>
          </a:prstGeom>
          <a:noFill/>
          <a:ln w="38100">
            <a:solidFill>
              <a:schemeClr val="tx1"/>
            </a:solidFill>
            <a:round/>
            <a:headEnd/>
            <a:tailEnd/>
          </a:ln>
          <a:effectLst/>
        </p:spPr>
      </p:cxnSp>
      <p:sp>
        <p:nvSpPr>
          <p:cNvPr id="415752" name="Rectangle 8"/>
          <p:cNvSpPr>
            <a:spLocks noChangeArrowheads="1"/>
          </p:cNvSpPr>
          <p:nvPr/>
        </p:nvSpPr>
        <p:spPr bwMode="auto">
          <a:xfrm>
            <a:off x="2895600" y="5105400"/>
            <a:ext cx="3429000" cy="6096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415753" name="Text Box 9"/>
          <p:cNvSpPr txBox="1">
            <a:spLocks noChangeArrowheads="1"/>
          </p:cNvSpPr>
          <p:nvPr/>
        </p:nvSpPr>
        <p:spPr bwMode="auto">
          <a:xfrm>
            <a:off x="3810000" y="5181600"/>
            <a:ext cx="1641475" cy="457200"/>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55 Helvetica Roman" charset="0"/>
              </a:rPr>
              <a:t>SL Header</a:t>
            </a:r>
          </a:p>
        </p:txBody>
      </p:sp>
      <p:sp>
        <p:nvSpPr>
          <p:cNvPr id="415754" name="Text Box 10"/>
          <p:cNvSpPr txBox="1">
            <a:spLocks noChangeArrowheads="1"/>
          </p:cNvSpPr>
          <p:nvPr/>
        </p:nvSpPr>
        <p:spPr bwMode="auto">
          <a:xfrm>
            <a:off x="4724400" y="5791200"/>
            <a:ext cx="1489075" cy="457200"/>
          </a:xfrm>
          <a:prstGeom prst="rect">
            <a:avLst/>
          </a:prstGeom>
          <a:noFill/>
          <a:ln w="9525">
            <a:noFill/>
            <a:miter lim="800000"/>
            <a:headEnd/>
            <a:tailEnd/>
          </a:ln>
          <a:effectLst/>
        </p:spPr>
        <p:txBody>
          <a:bodyPr wrap="none">
            <a:prstTxWarp prst="textNoShape">
              <a:avLst/>
            </a:prstTxWarp>
            <a:spAutoFit/>
          </a:bodyPr>
          <a:lstStyle/>
          <a:p>
            <a:pPr algn="l" eaLnBrk="0" hangingPunct="0"/>
            <a:r>
              <a:rPr lang="en-US" sz="2400">
                <a:latin typeface="55 Helvetica Roman" charset="0"/>
              </a:rPr>
              <a:t>EP Offset</a:t>
            </a:r>
          </a:p>
        </p:txBody>
      </p:sp>
      <p:sp>
        <p:nvSpPr>
          <p:cNvPr id="415755" name="Rectangle 11"/>
          <p:cNvSpPr>
            <a:spLocks noChangeArrowheads="1"/>
          </p:cNvSpPr>
          <p:nvPr/>
        </p:nvSpPr>
        <p:spPr bwMode="auto">
          <a:xfrm>
            <a:off x="2895600" y="1676400"/>
            <a:ext cx="3429000" cy="13716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415756" name="Text Box 12"/>
          <p:cNvSpPr txBox="1">
            <a:spLocks noChangeArrowheads="1"/>
          </p:cNvSpPr>
          <p:nvPr/>
        </p:nvSpPr>
        <p:spPr bwMode="auto">
          <a:xfrm>
            <a:off x="3581400" y="3749675"/>
            <a:ext cx="2047875" cy="82232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55 Helvetica Roman" charset="0"/>
              </a:rPr>
              <a:t>SL Code and </a:t>
            </a:r>
          </a:p>
          <a:p>
            <a:pPr eaLnBrk="0" hangingPunct="0"/>
            <a:r>
              <a:rPr lang="en-US" sz="2400">
                <a:latin typeface="55 Helvetica Roman" charset="0"/>
              </a:rPr>
              <a:t>Static Data</a:t>
            </a:r>
          </a:p>
        </p:txBody>
      </p:sp>
      <p:cxnSp>
        <p:nvCxnSpPr>
          <p:cNvPr id="415757" name="AutoShape 13"/>
          <p:cNvCxnSpPr>
            <a:cxnSpLocks noChangeShapeType="1"/>
          </p:cNvCxnSpPr>
          <p:nvPr/>
        </p:nvCxnSpPr>
        <p:spPr bwMode="auto">
          <a:xfrm flipH="1">
            <a:off x="2133600" y="2590800"/>
            <a:ext cx="609600" cy="0"/>
          </a:xfrm>
          <a:prstGeom prst="straightConnector1">
            <a:avLst/>
          </a:prstGeom>
          <a:noFill/>
          <a:ln w="38100">
            <a:solidFill>
              <a:schemeClr val="tx1"/>
            </a:solidFill>
            <a:round/>
            <a:headEnd/>
            <a:tailEnd/>
          </a:ln>
          <a:effectLst/>
        </p:spPr>
      </p:cxnSp>
      <p:cxnSp>
        <p:nvCxnSpPr>
          <p:cNvPr id="415758" name="AutoShape 14"/>
          <p:cNvCxnSpPr>
            <a:cxnSpLocks noChangeShapeType="1"/>
          </p:cNvCxnSpPr>
          <p:nvPr/>
        </p:nvCxnSpPr>
        <p:spPr bwMode="auto">
          <a:xfrm flipH="1">
            <a:off x="1600200" y="6324600"/>
            <a:ext cx="1143000" cy="0"/>
          </a:xfrm>
          <a:prstGeom prst="straightConnector1">
            <a:avLst/>
          </a:prstGeom>
          <a:noFill/>
          <a:ln w="38100">
            <a:solidFill>
              <a:schemeClr val="tx1"/>
            </a:solidFill>
            <a:round/>
            <a:headEnd/>
            <a:tailEnd/>
          </a:ln>
          <a:effectLst/>
        </p:spPr>
      </p:cxnSp>
      <p:cxnSp>
        <p:nvCxnSpPr>
          <p:cNvPr id="415759" name="AutoShape 15"/>
          <p:cNvCxnSpPr>
            <a:cxnSpLocks noChangeShapeType="1"/>
          </p:cNvCxnSpPr>
          <p:nvPr/>
        </p:nvCxnSpPr>
        <p:spPr bwMode="auto">
          <a:xfrm flipH="1">
            <a:off x="1600200" y="1676400"/>
            <a:ext cx="1143000" cy="0"/>
          </a:xfrm>
          <a:prstGeom prst="straightConnector1">
            <a:avLst/>
          </a:prstGeom>
          <a:noFill/>
          <a:ln w="38100">
            <a:solidFill>
              <a:schemeClr val="tx1"/>
            </a:solidFill>
            <a:round/>
            <a:headEnd/>
            <a:tailEnd/>
          </a:ln>
          <a:effectLst/>
        </p:spPr>
      </p:cxnSp>
      <p:cxnSp>
        <p:nvCxnSpPr>
          <p:cNvPr id="415760" name="AutoShape 16"/>
          <p:cNvCxnSpPr>
            <a:cxnSpLocks noChangeShapeType="1"/>
          </p:cNvCxnSpPr>
          <p:nvPr/>
        </p:nvCxnSpPr>
        <p:spPr bwMode="auto">
          <a:xfrm>
            <a:off x="2438400" y="2590800"/>
            <a:ext cx="0" cy="3733800"/>
          </a:xfrm>
          <a:prstGeom prst="straightConnector1">
            <a:avLst/>
          </a:prstGeom>
          <a:noFill/>
          <a:ln w="25400">
            <a:solidFill>
              <a:schemeClr val="tx1"/>
            </a:solidFill>
            <a:round/>
            <a:headEnd type="triangle" w="med" len="med"/>
            <a:tailEnd type="triangle" w="med" len="med"/>
          </a:ln>
          <a:effectLst/>
        </p:spPr>
      </p:cxnSp>
      <p:cxnSp>
        <p:nvCxnSpPr>
          <p:cNvPr id="415761" name="AutoShape 17"/>
          <p:cNvCxnSpPr>
            <a:cxnSpLocks noChangeShapeType="1"/>
          </p:cNvCxnSpPr>
          <p:nvPr/>
        </p:nvCxnSpPr>
        <p:spPr bwMode="auto">
          <a:xfrm>
            <a:off x="1828800" y="1676400"/>
            <a:ext cx="0" cy="4648200"/>
          </a:xfrm>
          <a:prstGeom prst="straightConnector1">
            <a:avLst/>
          </a:prstGeom>
          <a:noFill/>
          <a:ln w="25400">
            <a:solidFill>
              <a:schemeClr val="tx1"/>
            </a:solidFill>
            <a:round/>
            <a:headEnd type="triangle" w="med" len="med"/>
            <a:tailEnd type="triangle" w="med" len="med"/>
          </a:ln>
          <a:effectLst/>
        </p:spPr>
      </p:cxnSp>
      <p:sp>
        <p:nvSpPr>
          <p:cNvPr id="415762" name="Text Box 18"/>
          <p:cNvSpPr txBox="1">
            <a:spLocks noChangeArrowheads="1"/>
          </p:cNvSpPr>
          <p:nvPr/>
        </p:nvSpPr>
        <p:spPr bwMode="auto">
          <a:xfrm>
            <a:off x="1295400" y="3581400"/>
            <a:ext cx="1014413"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eaLnBrk="0" hangingPunct="0"/>
            <a:r>
              <a:rPr lang="en-US" sz="2400">
                <a:latin typeface="55 Helvetica Roman" charset="0"/>
              </a:rPr>
              <a:t>64 KB</a:t>
            </a:r>
          </a:p>
        </p:txBody>
      </p:sp>
      <p:cxnSp>
        <p:nvCxnSpPr>
          <p:cNvPr id="415763" name="AutoShape 19"/>
          <p:cNvCxnSpPr>
            <a:cxnSpLocks noChangeShapeType="1"/>
          </p:cNvCxnSpPr>
          <p:nvPr/>
        </p:nvCxnSpPr>
        <p:spPr bwMode="auto">
          <a:xfrm flipH="1">
            <a:off x="6477000" y="1676400"/>
            <a:ext cx="1143000" cy="0"/>
          </a:xfrm>
          <a:prstGeom prst="straightConnector1">
            <a:avLst/>
          </a:prstGeom>
          <a:noFill/>
          <a:ln w="38100">
            <a:solidFill>
              <a:schemeClr val="tx1"/>
            </a:solidFill>
            <a:round/>
            <a:headEnd/>
            <a:tailEnd/>
          </a:ln>
          <a:effectLst/>
        </p:spPr>
      </p:cxnSp>
      <p:cxnSp>
        <p:nvCxnSpPr>
          <p:cNvPr id="415764" name="AutoShape 20"/>
          <p:cNvCxnSpPr>
            <a:cxnSpLocks noChangeShapeType="1"/>
          </p:cNvCxnSpPr>
          <p:nvPr/>
        </p:nvCxnSpPr>
        <p:spPr bwMode="auto">
          <a:xfrm flipH="1">
            <a:off x="6477000" y="6324600"/>
            <a:ext cx="1143000" cy="0"/>
          </a:xfrm>
          <a:prstGeom prst="straightConnector1">
            <a:avLst/>
          </a:prstGeom>
          <a:noFill/>
          <a:ln w="38100">
            <a:solidFill>
              <a:schemeClr val="tx1"/>
            </a:solidFill>
            <a:round/>
            <a:headEnd/>
            <a:tailEnd/>
          </a:ln>
          <a:effectLst/>
        </p:spPr>
      </p:cxnSp>
      <p:cxnSp>
        <p:nvCxnSpPr>
          <p:cNvPr id="415765" name="AutoShape 21"/>
          <p:cNvCxnSpPr>
            <a:cxnSpLocks noChangeShapeType="1"/>
          </p:cNvCxnSpPr>
          <p:nvPr/>
        </p:nvCxnSpPr>
        <p:spPr bwMode="auto">
          <a:xfrm flipH="1">
            <a:off x="6477000" y="3048000"/>
            <a:ext cx="1143000" cy="0"/>
          </a:xfrm>
          <a:prstGeom prst="straightConnector1">
            <a:avLst/>
          </a:prstGeom>
          <a:noFill/>
          <a:ln w="38100">
            <a:solidFill>
              <a:schemeClr val="tx1"/>
            </a:solidFill>
            <a:round/>
            <a:headEnd/>
            <a:tailEnd/>
          </a:ln>
          <a:effectLst/>
        </p:spPr>
      </p:cxnSp>
      <p:cxnSp>
        <p:nvCxnSpPr>
          <p:cNvPr id="415766" name="AutoShape 22"/>
          <p:cNvCxnSpPr>
            <a:cxnSpLocks noChangeShapeType="1"/>
          </p:cNvCxnSpPr>
          <p:nvPr/>
        </p:nvCxnSpPr>
        <p:spPr bwMode="auto">
          <a:xfrm>
            <a:off x="7315200" y="1676400"/>
            <a:ext cx="0" cy="1371600"/>
          </a:xfrm>
          <a:prstGeom prst="straightConnector1">
            <a:avLst/>
          </a:prstGeom>
          <a:noFill/>
          <a:ln w="25400">
            <a:solidFill>
              <a:schemeClr val="tx1"/>
            </a:solidFill>
            <a:round/>
            <a:headEnd type="triangle" w="med" len="med"/>
            <a:tailEnd type="triangle" w="med" len="med"/>
          </a:ln>
          <a:effectLst/>
        </p:spPr>
      </p:cxnSp>
      <p:sp>
        <p:nvSpPr>
          <p:cNvPr id="415767" name="Text Box 23"/>
          <p:cNvSpPr txBox="1">
            <a:spLocks noChangeArrowheads="1"/>
          </p:cNvSpPr>
          <p:nvPr/>
        </p:nvSpPr>
        <p:spPr bwMode="auto">
          <a:xfrm>
            <a:off x="6564313" y="1981200"/>
            <a:ext cx="1776412" cy="8223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2400">
                <a:latin typeface="55 Helvetica Roman" charset="0"/>
              </a:rPr>
              <a:t>SL Runtime</a:t>
            </a:r>
          </a:p>
          <a:p>
            <a:pPr eaLnBrk="0" hangingPunct="0"/>
            <a:r>
              <a:rPr lang="en-US" sz="2400">
                <a:latin typeface="55 Helvetica Roman" charset="0"/>
              </a:rPr>
              <a:t>Data Area</a:t>
            </a:r>
          </a:p>
        </p:txBody>
      </p:sp>
      <p:cxnSp>
        <p:nvCxnSpPr>
          <p:cNvPr id="415768" name="AutoShape 24"/>
          <p:cNvCxnSpPr>
            <a:cxnSpLocks noChangeShapeType="1"/>
          </p:cNvCxnSpPr>
          <p:nvPr/>
        </p:nvCxnSpPr>
        <p:spPr bwMode="auto">
          <a:xfrm>
            <a:off x="7315200" y="3048000"/>
            <a:ext cx="0" cy="3276600"/>
          </a:xfrm>
          <a:prstGeom prst="straightConnector1">
            <a:avLst/>
          </a:prstGeom>
          <a:noFill/>
          <a:ln w="25400">
            <a:solidFill>
              <a:schemeClr val="tx1"/>
            </a:solidFill>
            <a:round/>
            <a:headEnd type="triangle" w="med" len="med"/>
            <a:tailEnd type="triangle" w="med" len="med"/>
          </a:ln>
          <a:effectLst/>
        </p:spPr>
      </p:cxnSp>
      <p:sp>
        <p:nvSpPr>
          <p:cNvPr id="415769" name="Text Box 25"/>
          <p:cNvSpPr txBox="1">
            <a:spLocks noChangeArrowheads="1"/>
          </p:cNvSpPr>
          <p:nvPr/>
        </p:nvSpPr>
        <p:spPr bwMode="auto">
          <a:xfrm>
            <a:off x="6629400" y="4648200"/>
            <a:ext cx="1743075" cy="8223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2400">
                <a:latin typeface="55 Helvetica Roman" charset="0"/>
              </a:rPr>
              <a:t>SL Image</a:t>
            </a:r>
          </a:p>
          <a:p>
            <a:pPr eaLnBrk="0" hangingPunct="0"/>
            <a:r>
              <a:rPr lang="en-US" sz="2400">
                <a:latin typeface="55 Helvetica Roman" charset="0"/>
              </a:rPr>
              <a:t>(hash area)</a:t>
            </a:r>
          </a:p>
        </p:txBody>
      </p:sp>
      <p:sp>
        <p:nvSpPr>
          <p:cNvPr id="415770" name="Text Box 26"/>
          <p:cNvSpPr txBox="1">
            <a:spLocks noChangeArrowheads="1"/>
          </p:cNvSpPr>
          <p:nvPr/>
        </p:nvSpPr>
        <p:spPr bwMode="auto">
          <a:xfrm>
            <a:off x="1905000" y="4162425"/>
            <a:ext cx="960438" cy="396875"/>
          </a:xfrm>
          <a:prstGeom prst="rect">
            <a:avLst/>
          </a:prstGeom>
          <a:solidFill>
            <a:schemeClr val="bg1"/>
          </a:solidFill>
          <a:ln w="9525">
            <a:noFill/>
            <a:miter lim="800000"/>
            <a:headEnd/>
            <a:tailEnd/>
          </a:ln>
          <a:effectLst/>
        </p:spPr>
        <p:txBody>
          <a:bodyPr wrap="none">
            <a:prstTxWarp prst="textNoShape">
              <a:avLst/>
            </a:prstTxWarp>
            <a:spAutoFit/>
          </a:bodyPr>
          <a:lstStyle/>
          <a:p>
            <a:pPr algn="l" eaLnBrk="0" hangingPunct="0"/>
            <a:r>
              <a:rPr lang="en-US">
                <a:latin typeface="55 Helvetica Roman" charset="0"/>
              </a:rPr>
              <a:t>Length</a:t>
            </a:r>
            <a:endParaRPr lang="en-US" sz="2400">
              <a:latin typeface="55 Helvetica Roman" charset="0"/>
            </a:endParaRPr>
          </a:p>
        </p:txBody>
      </p:sp>
      <p:sp>
        <p:nvSpPr>
          <p:cNvPr id="415771" name="Text Box 27"/>
          <p:cNvSpPr txBox="1">
            <a:spLocks noChangeArrowheads="1"/>
          </p:cNvSpPr>
          <p:nvPr/>
        </p:nvSpPr>
        <p:spPr bwMode="auto">
          <a:xfrm>
            <a:off x="152400" y="1447800"/>
            <a:ext cx="793750"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eaLnBrk="0" hangingPunct="0"/>
            <a:r>
              <a:rPr lang="en-US" sz="2400">
                <a:latin typeface="55 Helvetica Roman" charset="0"/>
              </a:rPr>
              <a:t>ESP</a:t>
            </a:r>
          </a:p>
        </p:txBody>
      </p:sp>
      <p:cxnSp>
        <p:nvCxnSpPr>
          <p:cNvPr id="415772" name="AutoShape 28"/>
          <p:cNvCxnSpPr>
            <a:cxnSpLocks noChangeShapeType="1"/>
            <a:stCxn id="415771" idx="3"/>
          </p:cNvCxnSpPr>
          <p:nvPr/>
        </p:nvCxnSpPr>
        <p:spPr bwMode="auto">
          <a:xfrm>
            <a:off x="946150" y="1676400"/>
            <a:ext cx="425450" cy="0"/>
          </a:xfrm>
          <a:prstGeom prst="straightConnector1">
            <a:avLst/>
          </a:prstGeom>
          <a:noFill/>
          <a:ln w="9525">
            <a:solidFill>
              <a:schemeClr val="tx1"/>
            </a:solidFill>
            <a:round/>
            <a:headEnd/>
            <a:tailEnd type="triangle" w="med" len="med"/>
          </a:ln>
          <a:effectLst/>
        </p:spPr>
      </p:cxnSp>
      <p:sp>
        <p:nvSpPr>
          <p:cNvPr id="415773" name="Text Box 29"/>
          <p:cNvSpPr txBox="1">
            <a:spLocks noChangeArrowheads="1"/>
          </p:cNvSpPr>
          <p:nvPr/>
        </p:nvSpPr>
        <p:spPr bwMode="auto">
          <a:xfrm>
            <a:off x="152400" y="6096000"/>
            <a:ext cx="793750"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eaLnBrk="0" hangingPunct="0"/>
            <a:r>
              <a:rPr lang="en-US" sz="2400">
                <a:latin typeface="55 Helvetica Roman" charset="0"/>
              </a:rPr>
              <a:t>EAX</a:t>
            </a:r>
          </a:p>
        </p:txBody>
      </p:sp>
      <p:cxnSp>
        <p:nvCxnSpPr>
          <p:cNvPr id="415774" name="AutoShape 30"/>
          <p:cNvCxnSpPr>
            <a:cxnSpLocks noChangeShapeType="1"/>
            <a:stCxn id="415773" idx="3"/>
          </p:cNvCxnSpPr>
          <p:nvPr/>
        </p:nvCxnSpPr>
        <p:spPr bwMode="auto">
          <a:xfrm>
            <a:off x="946150" y="6324600"/>
            <a:ext cx="425450" cy="0"/>
          </a:xfrm>
          <a:prstGeom prst="straightConnector1">
            <a:avLst/>
          </a:prstGeom>
          <a:noFill/>
          <a:ln w="9525">
            <a:solidFill>
              <a:schemeClr val="tx1"/>
            </a:solidFill>
            <a:round/>
            <a:headEnd/>
            <a:tailEnd type="triangle" w="med" len="med"/>
          </a:ln>
          <a:effectLst/>
        </p:spPr>
      </p:cxnSp>
      <p:sp>
        <p:nvSpPr>
          <p:cNvPr id="415775" name="Text Box 31"/>
          <p:cNvSpPr txBox="1">
            <a:spLocks noChangeArrowheads="1"/>
          </p:cNvSpPr>
          <p:nvPr/>
        </p:nvSpPr>
        <p:spPr bwMode="auto">
          <a:xfrm>
            <a:off x="4440238" y="4648200"/>
            <a:ext cx="1808162" cy="396875"/>
          </a:xfrm>
          <a:prstGeom prst="rect">
            <a:avLst/>
          </a:prstGeom>
          <a:solidFill>
            <a:schemeClr val="bg1"/>
          </a:solidFill>
          <a:ln w="9525">
            <a:noFill/>
            <a:miter lim="800000"/>
            <a:headEnd/>
            <a:tailEnd/>
          </a:ln>
          <a:effectLst/>
        </p:spPr>
        <p:txBody>
          <a:bodyPr wrap="none">
            <a:prstTxWarp prst="textNoShape">
              <a:avLst/>
            </a:prstTxWarp>
            <a:spAutoFit/>
          </a:bodyPr>
          <a:lstStyle/>
          <a:p>
            <a:pPr algn="l" eaLnBrk="0" hangingPunct="0"/>
            <a:r>
              <a:rPr lang="en-US">
                <a:latin typeface="55 Helvetica Roman" charset="0"/>
              </a:rPr>
              <a:t>SL Entry Point</a:t>
            </a:r>
            <a:endParaRPr lang="en-US" sz="2400">
              <a:latin typeface="55 Helvetica Roman"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E7A9997-3235-ED48-A023-8CD3E63237F9}" type="slidenum">
              <a:rPr lang="en-US"/>
              <a:pPr/>
              <a:t>83</a:t>
            </a:fld>
            <a:endParaRPr lang="en-US" dirty="0"/>
          </a:p>
        </p:txBody>
      </p:sp>
      <p:pic>
        <p:nvPicPr>
          <p:cNvPr id="430082" name="Picture 2" descr="tpmBench"/>
          <p:cNvPicPr>
            <a:picLocks noChangeAspect="1" noChangeArrowheads="1"/>
          </p:cNvPicPr>
          <p:nvPr/>
        </p:nvPicPr>
        <p:blipFill>
          <a:blip r:embed="rId3"/>
          <a:srcRect l="1261" t="13370" r="9658" b="4178"/>
          <a:stretch>
            <a:fillRect/>
          </a:stretch>
        </p:blipFill>
        <p:spPr bwMode="auto">
          <a:xfrm>
            <a:off x="838200" y="1693333"/>
            <a:ext cx="7052733" cy="5012267"/>
          </a:xfrm>
          <a:prstGeom prst="rect">
            <a:avLst/>
          </a:prstGeom>
          <a:noFill/>
        </p:spPr>
      </p:pic>
      <p:sp>
        <p:nvSpPr>
          <p:cNvPr id="430083" name="Rectangle 3"/>
          <p:cNvSpPr>
            <a:spLocks noGrp="1" noChangeArrowheads="1"/>
          </p:cNvSpPr>
          <p:nvPr>
            <p:ph type="title"/>
          </p:nvPr>
        </p:nvSpPr>
        <p:spPr>
          <a:xfrm>
            <a:off x="457200" y="0"/>
            <a:ext cx="8229600" cy="1143000"/>
          </a:xfrm>
        </p:spPr>
        <p:txBody>
          <a:bodyPr/>
          <a:lstStyle/>
          <a:p>
            <a:r>
              <a:rPr lang="en-US" dirty="0"/>
              <a:t>TPM Microbenchmarks</a:t>
            </a:r>
          </a:p>
        </p:txBody>
      </p:sp>
      <p:sp>
        <p:nvSpPr>
          <p:cNvPr id="430084" name="Rectangle 4"/>
          <p:cNvSpPr>
            <a:spLocks noGrp="1" noChangeArrowheads="1"/>
          </p:cNvSpPr>
          <p:nvPr>
            <p:ph type="body" idx="1"/>
          </p:nvPr>
        </p:nvSpPr>
        <p:spPr>
          <a:xfrm>
            <a:off x="685800" y="958319"/>
            <a:ext cx="7772400" cy="4572000"/>
          </a:xfrm>
          <a:noFill/>
          <a:ln/>
        </p:spPr>
        <p:txBody>
          <a:bodyPr/>
          <a:lstStyle/>
          <a:p>
            <a:r>
              <a:rPr lang="en-US" dirty="0"/>
              <a:t>Significant variation by TPM model</a:t>
            </a:r>
          </a:p>
        </p:txBody>
      </p:sp>
      <p:sp>
        <p:nvSpPr>
          <p:cNvPr id="430085" name="Oval 5"/>
          <p:cNvSpPr>
            <a:spLocks noChangeArrowheads="1"/>
          </p:cNvSpPr>
          <p:nvPr/>
        </p:nvSpPr>
        <p:spPr bwMode="auto">
          <a:xfrm>
            <a:off x="2717801" y="3471331"/>
            <a:ext cx="1492780" cy="2894542"/>
          </a:xfrm>
          <a:prstGeom prst="ellipse">
            <a:avLst/>
          </a:prstGeom>
          <a:noFill/>
          <a:ln w="76200" cap="flat" cmpd="sng" algn="ctr">
            <a:solidFill>
              <a:srgbClr val="FF0000"/>
            </a:solidFill>
            <a:prstDash val="solid"/>
            <a:round/>
            <a:headEnd type="none" w="med" len="med"/>
            <a:tailEnd type="none" w="med" len="med"/>
          </a:ln>
          <a:effectLst/>
        </p:spPr>
        <p:txBody>
          <a:bodyPr wrap="none" anchor="ctr">
            <a:prstTxWarp prst="textNoShape">
              <a:avLst/>
            </a:prstTxWarp>
          </a:bodyPr>
          <a:lstStyle/>
          <a:p>
            <a:endParaRPr lang="en-US" dirty="0"/>
          </a:p>
        </p:txBody>
      </p:sp>
      <p:sp>
        <p:nvSpPr>
          <p:cNvPr id="430086" name="Line 6"/>
          <p:cNvSpPr>
            <a:spLocks noChangeShapeType="1"/>
          </p:cNvSpPr>
          <p:nvPr/>
        </p:nvSpPr>
        <p:spPr bwMode="auto">
          <a:xfrm>
            <a:off x="3362855" y="5149321"/>
            <a:ext cx="0" cy="792162"/>
          </a:xfrm>
          <a:prstGeom prst="line">
            <a:avLst/>
          </a:prstGeom>
          <a:noFill/>
          <a:ln w="63500" cap="flat" cmpd="sng" algn="ctr">
            <a:solidFill>
              <a:srgbClr val="FF0000"/>
            </a:solidFill>
            <a:prstDash val="solid"/>
            <a:round/>
            <a:headEnd type="none" w="med" len="med"/>
            <a:tailEnd type="triangle" w="lg" len="lg"/>
          </a:ln>
          <a:effectLst/>
        </p:spPr>
        <p:txBody>
          <a:bodyPr>
            <a:prstTxWarp prst="textNoShape">
              <a:avLst/>
            </a:prstTxWarp>
          </a:bodyPr>
          <a:lstStyle/>
          <a:p>
            <a:endParaRPr lang="en-US" dirty="0"/>
          </a:p>
        </p:txBody>
      </p:sp>
      <p:sp>
        <p:nvSpPr>
          <p:cNvPr id="430087" name="Oval 7"/>
          <p:cNvSpPr>
            <a:spLocks noChangeArrowheads="1"/>
          </p:cNvSpPr>
          <p:nvPr/>
        </p:nvSpPr>
        <p:spPr bwMode="auto">
          <a:xfrm>
            <a:off x="5147203" y="1896533"/>
            <a:ext cx="1541462" cy="4648200"/>
          </a:xfrm>
          <a:prstGeom prst="ellipse">
            <a:avLst/>
          </a:prstGeom>
          <a:noFill/>
          <a:ln w="76200" cap="flat" cmpd="sng" algn="ctr">
            <a:solidFill>
              <a:srgbClr val="FF0000"/>
            </a:solidFill>
            <a:prstDash val="solid"/>
            <a:round/>
            <a:headEnd type="none" w="med" len="med"/>
            <a:tailEnd type="none" w="med" len="med"/>
          </a:ln>
          <a:effectLst/>
        </p:spPr>
        <p:txBody>
          <a:bodyPr wrap="none" anchor="ctr">
            <a:prstTxWarp prst="textNoShape">
              <a:avLst/>
            </a:prstTxWarp>
          </a:bodyPr>
          <a:lstStyle/>
          <a:p>
            <a:endParaRPr lang="en-US" sz="2400" dirty="0"/>
          </a:p>
        </p:txBody>
      </p:sp>
      <p:sp>
        <p:nvSpPr>
          <p:cNvPr id="430088" name="Line 8"/>
          <p:cNvSpPr>
            <a:spLocks noChangeShapeType="1"/>
          </p:cNvSpPr>
          <p:nvPr/>
        </p:nvSpPr>
        <p:spPr bwMode="auto">
          <a:xfrm>
            <a:off x="5774267" y="1226608"/>
            <a:ext cx="0" cy="792163"/>
          </a:xfrm>
          <a:prstGeom prst="line">
            <a:avLst/>
          </a:prstGeom>
          <a:noFill/>
          <a:ln w="63500" cap="flat" cmpd="sng" algn="ctr">
            <a:solidFill>
              <a:srgbClr val="FF0000"/>
            </a:solidFill>
            <a:prstDash val="solid"/>
            <a:round/>
            <a:headEnd type="none" w="med" len="med"/>
            <a:tailEnd type="triangle" w="lg" len="lg"/>
          </a:ln>
          <a:effectLst/>
        </p:spPr>
        <p:txBody>
          <a:bodyPr>
            <a:prstTxWarp prst="textNoShape">
              <a:avLst/>
            </a:prstTxWarp>
          </a:bodyPr>
          <a:lstStyle/>
          <a:p>
            <a:endParaRPr lang="en-US" dirty="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30085"/>
                                        </p:tgtEl>
                                        <p:attrNameLst>
                                          <p:attrName>style.visibility</p:attrName>
                                        </p:attrNameLst>
                                      </p:cBhvr>
                                      <p:to>
                                        <p:strVal val="visible"/>
                                      </p:to>
                                    </p:set>
                                    <p:anim calcmode="lin" valueType="num">
                                      <p:cBhvr>
                                        <p:cTn id="7" dur="500" fill="hold"/>
                                        <p:tgtEl>
                                          <p:spTgt spid="430085"/>
                                        </p:tgtEl>
                                        <p:attrNameLst>
                                          <p:attrName>ppt_w</p:attrName>
                                        </p:attrNameLst>
                                      </p:cBhvr>
                                      <p:tavLst>
                                        <p:tav tm="0">
                                          <p:val>
                                            <p:fltVal val="0"/>
                                          </p:val>
                                        </p:tav>
                                        <p:tav tm="100000">
                                          <p:val>
                                            <p:strVal val="#ppt_w"/>
                                          </p:val>
                                        </p:tav>
                                      </p:tavLst>
                                    </p:anim>
                                    <p:anim calcmode="lin" valueType="num">
                                      <p:cBhvr>
                                        <p:cTn id="8" dur="500" fill="hold"/>
                                        <p:tgtEl>
                                          <p:spTgt spid="430085"/>
                                        </p:tgtEl>
                                        <p:attrNameLst>
                                          <p:attrName>ppt_h</p:attrName>
                                        </p:attrNameLst>
                                      </p:cBhvr>
                                      <p:tavLst>
                                        <p:tav tm="0">
                                          <p:val>
                                            <p:fltVal val="0"/>
                                          </p:val>
                                        </p:tav>
                                        <p:tav tm="100000">
                                          <p:val>
                                            <p:strVal val="#ppt_h"/>
                                          </p:val>
                                        </p:tav>
                                      </p:tavLst>
                                    </p:anim>
                                    <p:animEffect transition="in" filter="fade">
                                      <p:cBhvr>
                                        <p:cTn id="9" dur="500"/>
                                        <p:tgtEl>
                                          <p:spTgt spid="43008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0087"/>
                                        </p:tgtEl>
                                        <p:attrNameLst>
                                          <p:attrName>style.visibility</p:attrName>
                                        </p:attrNameLst>
                                      </p:cBhvr>
                                      <p:to>
                                        <p:strVal val="visible"/>
                                      </p:to>
                                    </p:set>
                                    <p:anim calcmode="lin" valueType="num">
                                      <p:cBhvr>
                                        <p:cTn id="12" dur="500" fill="hold"/>
                                        <p:tgtEl>
                                          <p:spTgt spid="430087"/>
                                        </p:tgtEl>
                                        <p:attrNameLst>
                                          <p:attrName>ppt_w</p:attrName>
                                        </p:attrNameLst>
                                      </p:cBhvr>
                                      <p:tavLst>
                                        <p:tav tm="0">
                                          <p:val>
                                            <p:fltVal val="0"/>
                                          </p:val>
                                        </p:tav>
                                        <p:tav tm="100000">
                                          <p:val>
                                            <p:strVal val="#ppt_w"/>
                                          </p:val>
                                        </p:tav>
                                      </p:tavLst>
                                    </p:anim>
                                    <p:anim calcmode="lin" valueType="num">
                                      <p:cBhvr>
                                        <p:cTn id="13" dur="500" fill="hold"/>
                                        <p:tgtEl>
                                          <p:spTgt spid="430087"/>
                                        </p:tgtEl>
                                        <p:attrNameLst>
                                          <p:attrName>ppt_h</p:attrName>
                                        </p:attrNameLst>
                                      </p:cBhvr>
                                      <p:tavLst>
                                        <p:tav tm="0">
                                          <p:val>
                                            <p:fltVal val="0"/>
                                          </p:val>
                                        </p:tav>
                                        <p:tav tm="100000">
                                          <p:val>
                                            <p:strVal val="#ppt_h"/>
                                          </p:val>
                                        </p:tav>
                                      </p:tavLst>
                                    </p:anim>
                                    <p:animEffect transition="in" filter="fade">
                                      <p:cBhvr>
                                        <p:cTn id="14" dur="500"/>
                                        <p:tgtEl>
                                          <p:spTgt spid="43008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30086"/>
                                        </p:tgtEl>
                                        <p:attrNameLst>
                                          <p:attrName>style.visibility</p:attrName>
                                        </p:attrNameLst>
                                      </p:cBhvr>
                                      <p:to>
                                        <p:strVal val="visible"/>
                                      </p:to>
                                    </p:set>
                                    <p:anim calcmode="lin" valueType="num">
                                      <p:cBhvr>
                                        <p:cTn id="19" dur="500" fill="hold"/>
                                        <p:tgtEl>
                                          <p:spTgt spid="430086"/>
                                        </p:tgtEl>
                                        <p:attrNameLst>
                                          <p:attrName>ppt_w</p:attrName>
                                        </p:attrNameLst>
                                      </p:cBhvr>
                                      <p:tavLst>
                                        <p:tav tm="0">
                                          <p:val>
                                            <p:fltVal val="0"/>
                                          </p:val>
                                        </p:tav>
                                        <p:tav tm="100000">
                                          <p:val>
                                            <p:strVal val="#ppt_w"/>
                                          </p:val>
                                        </p:tav>
                                      </p:tavLst>
                                    </p:anim>
                                    <p:anim calcmode="lin" valueType="num">
                                      <p:cBhvr>
                                        <p:cTn id="20" dur="500" fill="hold"/>
                                        <p:tgtEl>
                                          <p:spTgt spid="430086"/>
                                        </p:tgtEl>
                                        <p:attrNameLst>
                                          <p:attrName>ppt_h</p:attrName>
                                        </p:attrNameLst>
                                      </p:cBhvr>
                                      <p:tavLst>
                                        <p:tav tm="0">
                                          <p:val>
                                            <p:fltVal val="0"/>
                                          </p:val>
                                        </p:tav>
                                        <p:tav tm="100000">
                                          <p:val>
                                            <p:strVal val="#ppt_h"/>
                                          </p:val>
                                        </p:tav>
                                      </p:tavLst>
                                    </p:anim>
                                    <p:animEffect transition="in" filter="fade">
                                      <p:cBhvr>
                                        <p:cTn id="21" dur="500"/>
                                        <p:tgtEl>
                                          <p:spTgt spid="43008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430088"/>
                                        </p:tgtEl>
                                        <p:attrNameLst>
                                          <p:attrName>style.visibility</p:attrName>
                                        </p:attrNameLst>
                                      </p:cBhvr>
                                      <p:to>
                                        <p:strVal val="visible"/>
                                      </p:to>
                                    </p:set>
                                    <p:anim calcmode="lin" valueType="num">
                                      <p:cBhvr>
                                        <p:cTn id="26" dur="500" fill="hold"/>
                                        <p:tgtEl>
                                          <p:spTgt spid="430088"/>
                                        </p:tgtEl>
                                        <p:attrNameLst>
                                          <p:attrName>ppt_w</p:attrName>
                                        </p:attrNameLst>
                                      </p:cBhvr>
                                      <p:tavLst>
                                        <p:tav tm="0">
                                          <p:val>
                                            <p:fltVal val="0"/>
                                          </p:val>
                                        </p:tav>
                                        <p:tav tm="100000">
                                          <p:val>
                                            <p:strVal val="#ppt_w"/>
                                          </p:val>
                                        </p:tav>
                                      </p:tavLst>
                                    </p:anim>
                                    <p:anim calcmode="lin" valueType="num">
                                      <p:cBhvr>
                                        <p:cTn id="27" dur="500" fill="hold"/>
                                        <p:tgtEl>
                                          <p:spTgt spid="430088"/>
                                        </p:tgtEl>
                                        <p:attrNameLst>
                                          <p:attrName>ppt_h</p:attrName>
                                        </p:attrNameLst>
                                      </p:cBhvr>
                                      <p:tavLst>
                                        <p:tav tm="0">
                                          <p:val>
                                            <p:fltVal val="0"/>
                                          </p:val>
                                        </p:tav>
                                        <p:tav tm="100000">
                                          <p:val>
                                            <p:strVal val="#ppt_h"/>
                                          </p:val>
                                        </p:tav>
                                      </p:tavLst>
                                    </p:anim>
                                    <p:animEffect transition="in" filter="fade">
                                      <p:cBhvr>
                                        <p:cTn id="28" dur="500"/>
                                        <p:tgtEl>
                                          <p:spTgt spid="430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5" grpId="0" animBg="1"/>
      <p:bldP spid="430086" grpId="0" animBg="1"/>
      <p:bldP spid="430087" grpId="0" animBg="1"/>
      <p:bldP spid="430088"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63F40CB-F7B8-BB44-AF8F-CE727E2FCB01}" type="slidenum">
              <a:rPr lang="en-US"/>
              <a:pPr/>
              <a:t>84</a:t>
            </a:fld>
            <a:endParaRPr lang="en-US"/>
          </a:p>
        </p:txBody>
      </p:sp>
      <p:sp>
        <p:nvSpPr>
          <p:cNvPr id="458754" name="Rectangle 2"/>
          <p:cNvSpPr>
            <a:spLocks noGrp="1" noChangeArrowheads="1"/>
          </p:cNvSpPr>
          <p:nvPr>
            <p:ph type="title"/>
          </p:nvPr>
        </p:nvSpPr>
        <p:spPr/>
        <p:txBody>
          <a:bodyPr/>
          <a:lstStyle/>
          <a:p>
            <a:r>
              <a:rPr lang="en-US" sz="3600"/>
              <a:t>Overheads and Recommendations</a:t>
            </a:r>
          </a:p>
        </p:txBody>
      </p:sp>
      <p:sp>
        <p:nvSpPr>
          <p:cNvPr id="458755" name="Rectangle 3"/>
          <p:cNvSpPr>
            <a:spLocks noGrp="1" noChangeArrowheads="1"/>
          </p:cNvSpPr>
          <p:nvPr>
            <p:ph type="body" idx="1"/>
          </p:nvPr>
        </p:nvSpPr>
        <p:spPr>
          <a:xfrm>
            <a:off x="503238" y="1524000"/>
            <a:ext cx="8278812" cy="5145088"/>
          </a:xfrm>
        </p:spPr>
        <p:txBody>
          <a:bodyPr/>
          <a:lstStyle/>
          <a:p>
            <a:pPr marL="609600" indent="-609600">
              <a:lnSpc>
                <a:spcPct val="80000"/>
              </a:lnSpc>
              <a:buFontTx/>
              <a:buNone/>
            </a:pPr>
            <a:r>
              <a:rPr lang="en-US" sz="2800" b="1" u="sng" dirty="0"/>
              <a:t>O1</a:t>
            </a:r>
            <a:r>
              <a:rPr lang="en-US" sz="2800" dirty="0"/>
              <a:t> Late launch and TPM sealed storage overhead on every context switch</a:t>
            </a:r>
          </a:p>
          <a:p>
            <a:pPr marL="609600" indent="-609600">
              <a:lnSpc>
                <a:spcPct val="80000"/>
              </a:lnSpc>
              <a:buFontTx/>
              <a:buNone/>
            </a:pPr>
            <a:r>
              <a:rPr lang="en-US" sz="2800" b="1" u="sng" dirty="0"/>
              <a:t>R1</a:t>
            </a:r>
            <a:r>
              <a:rPr lang="en-US" sz="2800" dirty="0"/>
              <a:t> Secure context switch between sensitive applications without TPM</a:t>
            </a:r>
          </a:p>
          <a:p>
            <a:pPr marL="609600" indent="-609600">
              <a:lnSpc>
                <a:spcPct val="80000"/>
              </a:lnSpc>
            </a:pPr>
            <a:endParaRPr lang="en-US" sz="2800" dirty="0"/>
          </a:p>
          <a:p>
            <a:pPr marL="609600" indent="-609600">
              <a:lnSpc>
                <a:spcPct val="80000"/>
              </a:lnSpc>
              <a:buFontTx/>
              <a:buNone/>
            </a:pPr>
            <a:r>
              <a:rPr lang="en-US" sz="2800" b="1" u="sng" dirty="0"/>
              <a:t>O2</a:t>
            </a:r>
            <a:r>
              <a:rPr lang="en-US" sz="2800" dirty="0"/>
              <a:t> Other cores must halt to enable late launch</a:t>
            </a:r>
          </a:p>
          <a:p>
            <a:pPr marL="609600" indent="-609600">
              <a:lnSpc>
                <a:spcPct val="80000"/>
              </a:lnSpc>
              <a:buFontTx/>
              <a:buNone/>
            </a:pPr>
            <a:r>
              <a:rPr lang="en-US" sz="2800" b="1" u="sng" dirty="0"/>
              <a:t>R2</a:t>
            </a:r>
            <a:r>
              <a:rPr lang="en-US" sz="2800" dirty="0"/>
              <a:t> Secure execution on multiple CPUs concurrently</a:t>
            </a:r>
          </a:p>
          <a:p>
            <a:pPr marL="609600" indent="-609600">
              <a:lnSpc>
                <a:spcPct val="80000"/>
              </a:lnSpc>
            </a:pPr>
            <a:endParaRPr lang="en-US" sz="2800" dirty="0"/>
          </a:p>
          <a:p>
            <a:pPr marL="609600" indent="-609600">
              <a:lnSpc>
                <a:spcPct val="80000"/>
              </a:lnSpc>
              <a:buFontTx/>
              <a:buNone/>
            </a:pPr>
            <a:r>
              <a:rPr lang="en-US" sz="2800" b="1" u="sng" dirty="0"/>
              <a:t>O3</a:t>
            </a:r>
            <a:r>
              <a:rPr lang="en-US" sz="2800" dirty="0"/>
              <a:t> TPM equipped to store</a:t>
            </a:r>
            <a:r>
              <a:rPr lang="en-US" sz="2800" dirty="0" smtClean="0"/>
              <a:t> records from </a:t>
            </a:r>
            <a:r>
              <a:rPr lang="en-US" sz="2800" dirty="0"/>
              <a:t>only one late launch</a:t>
            </a:r>
          </a:p>
          <a:p>
            <a:pPr marL="609600" indent="-609600">
              <a:lnSpc>
                <a:spcPct val="80000"/>
              </a:lnSpc>
              <a:buFontTx/>
              <a:buNone/>
            </a:pPr>
            <a:r>
              <a:rPr lang="en-US" sz="2800" b="1" u="sng" dirty="0"/>
              <a:t>R3</a:t>
            </a:r>
            <a:r>
              <a:rPr lang="en-US" sz="2800" dirty="0"/>
              <a:t> TPM support for concurrent Flicker sessions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8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87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87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75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87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Slide Number Placeholder 3"/>
          <p:cNvSpPr>
            <a:spLocks noGrp="1"/>
          </p:cNvSpPr>
          <p:nvPr>
            <p:ph type="sldNum" sz="quarter" idx="10"/>
          </p:nvPr>
        </p:nvSpPr>
        <p:spPr/>
        <p:txBody>
          <a:bodyPr/>
          <a:lstStyle/>
          <a:p>
            <a:fld id="{9EFA0AE7-F23C-3746-AD71-954C92D99062}" type="slidenum">
              <a:rPr lang="en-US"/>
              <a:pPr/>
              <a:t>85</a:t>
            </a:fld>
            <a:endParaRPr lang="en-US"/>
          </a:p>
        </p:txBody>
      </p:sp>
      <p:sp>
        <p:nvSpPr>
          <p:cNvPr id="432176" name="Line 48"/>
          <p:cNvSpPr>
            <a:spLocks noChangeShapeType="1"/>
          </p:cNvSpPr>
          <p:nvPr/>
        </p:nvSpPr>
        <p:spPr bwMode="auto">
          <a:xfrm>
            <a:off x="4608513" y="4260850"/>
            <a:ext cx="1470025"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77" name="Line 49"/>
          <p:cNvSpPr>
            <a:spLocks noChangeShapeType="1"/>
          </p:cNvSpPr>
          <p:nvPr/>
        </p:nvSpPr>
        <p:spPr bwMode="auto">
          <a:xfrm>
            <a:off x="4608513" y="4437063"/>
            <a:ext cx="1470025"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78" name="Line 50"/>
          <p:cNvSpPr>
            <a:spLocks noChangeShapeType="1"/>
          </p:cNvSpPr>
          <p:nvPr/>
        </p:nvSpPr>
        <p:spPr bwMode="auto">
          <a:xfrm>
            <a:off x="4608513" y="4108450"/>
            <a:ext cx="1470025"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30" name="Rectangle 2"/>
          <p:cNvSpPr>
            <a:spLocks noGrp="1" noChangeArrowheads="1"/>
          </p:cNvSpPr>
          <p:nvPr>
            <p:ph type="title"/>
          </p:nvPr>
        </p:nvSpPr>
        <p:spPr>
          <a:xfrm>
            <a:off x="457200" y="43738"/>
            <a:ext cx="8229600" cy="1143000"/>
          </a:xfrm>
        </p:spPr>
        <p:txBody>
          <a:bodyPr/>
          <a:lstStyle/>
          <a:p>
            <a:r>
              <a:rPr lang="en-US" dirty="0"/>
              <a:t>Late Launch Performance</a:t>
            </a:r>
          </a:p>
        </p:txBody>
      </p:sp>
      <p:sp>
        <p:nvSpPr>
          <p:cNvPr id="432131" name="Rectangle 3"/>
          <p:cNvSpPr>
            <a:spLocks noGrp="1" noChangeArrowheads="1"/>
          </p:cNvSpPr>
          <p:nvPr>
            <p:ph type="body" idx="1"/>
          </p:nvPr>
        </p:nvSpPr>
        <p:spPr>
          <a:xfrm>
            <a:off x="285171" y="1119908"/>
            <a:ext cx="9159009" cy="1420092"/>
          </a:xfrm>
        </p:spPr>
        <p:txBody>
          <a:bodyPr>
            <a:normAutofit/>
          </a:bodyPr>
          <a:lstStyle/>
          <a:p>
            <a:r>
              <a:rPr lang="en-US" sz="2800" dirty="0"/>
              <a:t>Late launch requires</a:t>
            </a:r>
            <a:r>
              <a:rPr lang="en-US" sz="2800" dirty="0" smtClean="0"/>
              <a:t> extra processors to </a:t>
            </a:r>
            <a:r>
              <a:rPr lang="en-US" sz="2800" dirty="0"/>
              <a:t>stop execution</a:t>
            </a:r>
          </a:p>
          <a:p>
            <a:pPr lvl="1"/>
            <a:r>
              <a:rPr lang="en-US" sz="2400" dirty="0"/>
              <a:t>More cores </a:t>
            </a:r>
            <a:r>
              <a:rPr lang="en-US" sz="2400" dirty="0" smtClean="0"/>
              <a:t>=&gt; </a:t>
            </a:r>
            <a:r>
              <a:rPr lang="en-US" sz="2400" dirty="0"/>
              <a:t>more expensive</a:t>
            </a:r>
          </a:p>
        </p:txBody>
      </p:sp>
      <p:sp>
        <p:nvSpPr>
          <p:cNvPr id="432132" name="Rectangle 4"/>
          <p:cNvSpPr>
            <a:spLocks noChangeArrowheads="1"/>
          </p:cNvSpPr>
          <p:nvPr/>
        </p:nvSpPr>
        <p:spPr bwMode="auto">
          <a:xfrm>
            <a:off x="1471613" y="2927350"/>
            <a:ext cx="1828800" cy="2087563"/>
          </a:xfrm>
          <a:prstGeom prst="rect">
            <a:avLst/>
          </a:prstGeom>
          <a:solidFill>
            <a:srgbClr val="7F7F7F"/>
          </a:solidFill>
          <a:ln w="12700">
            <a:noFill/>
            <a:miter lim="800000"/>
            <a:headEnd/>
            <a:tailEnd/>
          </a:ln>
          <a:effectLst/>
        </p:spPr>
        <p:txBody>
          <a:bodyPr wrap="none" anchor="ctr">
            <a:prstTxWarp prst="textNoShape">
              <a:avLst/>
            </a:prstTxWarp>
          </a:bodyPr>
          <a:lstStyle/>
          <a:p>
            <a:endParaRPr lang="en-US"/>
          </a:p>
        </p:txBody>
      </p:sp>
      <p:sp>
        <p:nvSpPr>
          <p:cNvPr id="432133" name="Line 5"/>
          <p:cNvSpPr>
            <a:spLocks noChangeShapeType="1"/>
          </p:cNvSpPr>
          <p:nvPr/>
        </p:nvSpPr>
        <p:spPr bwMode="auto">
          <a:xfrm>
            <a:off x="2389188" y="3897313"/>
            <a:ext cx="0" cy="180975"/>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34" name="Text Box 6"/>
          <p:cNvSpPr txBox="1">
            <a:spLocks noChangeArrowheads="1"/>
          </p:cNvSpPr>
          <p:nvPr/>
        </p:nvSpPr>
        <p:spPr bwMode="auto">
          <a:xfrm>
            <a:off x="1562100" y="3035300"/>
            <a:ext cx="1652588" cy="86360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sz="3600" dirty="0">
                <a:solidFill>
                  <a:schemeClr val="bg1"/>
                </a:solidFill>
              </a:rPr>
              <a:t>CPU</a:t>
            </a:r>
          </a:p>
        </p:txBody>
      </p:sp>
      <p:sp>
        <p:nvSpPr>
          <p:cNvPr id="432135" name="Text Box 7"/>
          <p:cNvSpPr txBox="1">
            <a:spLocks noChangeArrowheads="1"/>
          </p:cNvSpPr>
          <p:nvPr/>
        </p:nvSpPr>
        <p:spPr bwMode="auto">
          <a:xfrm>
            <a:off x="1562100" y="4079875"/>
            <a:ext cx="1652588" cy="835025"/>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noAutofit/>
          </a:bodyPr>
          <a:lstStyle/>
          <a:p>
            <a:pPr algn="ctr"/>
            <a:r>
              <a:rPr lang="en-US" sz="2400" dirty="0">
                <a:solidFill>
                  <a:schemeClr val="bg1"/>
                </a:solidFill>
              </a:rPr>
              <a:t>Memory</a:t>
            </a:r>
            <a:br>
              <a:rPr lang="en-US" sz="2400" dirty="0">
                <a:solidFill>
                  <a:schemeClr val="bg1"/>
                </a:solidFill>
              </a:rPr>
            </a:br>
            <a:r>
              <a:rPr lang="en-US" sz="2400" dirty="0">
                <a:solidFill>
                  <a:schemeClr val="bg1"/>
                </a:solidFill>
              </a:rPr>
              <a:t>Controller</a:t>
            </a:r>
          </a:p>
        </p:txBody>
      </p:sp>
      <p:sp>
        <p:nvSpPr>
          <p:cNvPr id="432136" name="Line 8"/>
          <p:cNvSpPr>
            <a:spLocks noChangeShapeType="1"/>
          </p:cNvSpPr>
          <p:nvPr/>
        </p:nvSpPr>
        <p:spPr bwMode="auto">
          <a:xfrm>
            <a:off x="3214688" y="4600575"/>
            <a:ext cx="1470025"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37" name="Line 9"/>
          <p:cNvSpPr>
            <a:spLocks noChangeShapeType="1"/>
          </p:cNvSpPr>
          <p:nvPr/>
        </p:nvSpPr>
        <p:spPr bwMode="auto">
          <a:xfrm flipV="1">
            <a:off x="6456363" y="5014913"/>
            <a:ext cx="0" cy="463550"/>
          </a:xfrm>
          <a:prstGeom prst="line">
            <a:avLst/>
          </a:prstGeom>
          <a:noFill/>
          <a:ln w="57150">
            <a:solidFill>
              <a:schemeClr val="tx1"/>
            </a:solidFill>
            <a:prstDash val="sysDot"/>
            <a:round/>
            <a:headEnd/>
            <a:tailEnd/>
          </a:ln>
          <a:effectLst/>
        </p:spPr>
        <p:txBody>
          <a:bodyPr>
            <a:prstTxWarp prst="textNoShape">
              <a:avLst/>
            </a:prstTxWarp>
          </a:bodyPr>
          <a:lstStyle/>
          <a:p>
            <a:endParaRPr lang="en-US"/>
          </a:p>
        </p:txBody>
      </p:sp>
      <p:sp>
        <p:nvSpPr>
          <p:cNvPr id="432138" name="Text Box 10"/>
          <p:cNvSpPr txBox="1">
            <a:spLocks noChangeArrowheads="1"/>
          </p:cNvSpPr>
          <p:nvPr/>
        </p:nvSpPr>
        <p:spPr bwMode="auto">
          <a:xfrm>
            <a:off x="5695950" y="5154613"/>
            <a:ext cx="928688" cy="396875"/>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dirty="0">
                <a:solidFill>
                  <a:schemeClr val="bg1"/>
                </a:solidFill>
              </a:rPr>
              <a:t>TPM</a:t>
            </a:r>
            <a:endParaRPr lang="en-US" dirty="0"/>
          </a:p>
        </p:txBody>
      </p:sp>
      <p:grpSp>
        <p:nvGrpSpPr>
          <p:cNvPr id="2" name="Group 47"/>
          <p:cNvGrpSpPr>
            <a:grpSpLocks/>
          </p:cNvGrpSpPr>
          <p:nvPr/>
        </p:nvGrpSpPr>
        <p:grpSpPr bwMode="auto">
          <a:xfrm>
            <a:off x="6011863" y="2492375"/>
            <a:ext cx="2044700" cy="2376488"/>
            <a:chOff x="3787" y="1593"/>
            <a:chExt cx="1288" cy="1497"/>
          </a:xfrm>
        </p:grpSpPr>
        <p:grpSp>
          <p:nvGrpSpPr>
            <p:cNvPr id="3" name="Group 42"/>
            <p:cNvGrpSpPr>
              <a:grpSpLocks/>
            </p:cNvGrpSpPr>
            <p:nvPr/>
          </p:nvGrpSpPr>
          <p:grpSpPr bwMode="auto">
            <a:xfrm>
              <a:off x="3923" y="1593"/>
              <a:ext cx="1152" cy="1315"/>
              <a:chOff x="3814" y="1957"/>
              <a:chExt cx="1152" cy="1315"/>
            </a:xfrm>
          </p:grpSpPr>
          <p:sp>
            <p:nvSpPr>
              <p:cNvPr id="432171" name="Rectangle 43"/>
              <p:cNvSpPr>
                <a:spLocks noChangeArrowheads="1"/>
              </p:cNvSpPr>
              <p:nvPr/>
            </p:nvSpPr>
            <p:spPr bwMode="auto">
              <a:xfrm>
                <a:off x="3814" y="1957"/>
                <a:ext cx="1152" cy="1315"/>
              </a:xfrm>
              <a:prstGeom prst="rect">
                <a:avLst/>
              </a:prstGeom>
              <a:solidFill>
                <a:srgbClr val="7F7F7F"/>
              </a:solidFill>
              <a:ln w="12700">
                <a:noFill/>
                <a:miter lim="800000"/>
                <a:headEnd/>
                <a:tailEnd/>
              </a:ln>
              <a:effectLst/>
            </p:spPr>
            <p:txBody>
              <a:bodyPr wrap="none" anchor="ctr">
                <a:prstTxWarp prst="textNoShape">
                  <a:avLst/>
                </a:prstTxWarp>
              </a:bodyPr>
              <a:lstStyle/>
              <a:p>
                <a:endParaRPr lang="en-US"/>
              </a:p>
            </p:txBody>
          </p:sp>
          <p:sp>
            <p:nvSpPr>
              <p:cNvPr id="432172" name="Line 44"/>
              <p:cNvSpPr>
                <a:spLocks noChangeShapeType="1"/>
              </p:cNvSpPr>
              <p:nvPr/>
            </p:nvSpPr>
            <p:spPr bwMode="auto">
              <a:xfrm>
                <a:off x="4392" y="2478"/>
                <a:ext cx="0" cy="204"/>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73" name="Text Box 45"/>
              <p:cNvSpPr txBox="1">
                <a:spLocks noChangeArrowheads="1"/>
              </p:cNvSpPr>
              <p:nvPr/>
            </p:nvSpPr>
            <p:spPr bwMode="auto">
              <a:xfrm>
                <a:off x="3871" y="2025"/>
                <a:ext cx="1041" cy="544"/>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a:solidFill>
                      <a:schemeClr val="bg1"/>
                    </a:solidFill>
                  </a:rPr>
                  <a:t>CPU</a:t>
                </a:r>
              </a:p>
            </p:txBody>
          </p:sp>
          <p:sp>
            <p:nvSpPr>
              <p:cNvPr id="432174" name="Text Box 46"/>
              <p:cNvSpPr txBox="1">
                <a:spLocks noChangeArrowheads="1"/>
              </p:cNvSpPr>
              <p:nvPr/>
            </p:nvSpPr>
            <p:spPr bwMode="auto">
              <a:xfrm>
                <a:off x="3871" y="2683"/>
                <a:ext cx="1041" cy="526"/>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lgn="ctr"/>
                <a:r>
                  <a:rPr lang="en-US">
                    <a:solidFill>
                      <a:schemeClr val="bg1"/>
                    </a:solidFill>
                  </a:rPr>
                  <a:t>Memory</a:t>
                </a:r>
                <a:br>
                  <a:rPr lang="en-US">
                    <a:solidFill>
                      <a:schemeClr val="bg1"/>
                    </a:solidFill>
                  </a:rPr>
                </a:br>
                <a:r>
                  <a:rPr lang="en-US">
                    <a:solidFill>
                      <a:schemeClr val="bg1"/>
                    </a:solidFill>
                  </a:rPr>
                  <a:t>Controller</a:t>
                </a:r>
              </a:p>
            </p:txBody>
          </p:sp>
        </p:grpSp>
        <p:grpSp>
          <p:nvGrpSpPr>
            <p:cNvPr id="4" name="Group 37"/>
            <p:cNvGrpSpPr>
              <a:grpSpLocks/>
            </p:cNvGrpSpPr>
            <p:nvPr/>
          </p:nvGrpSpPr>
          <p:grpSpPr bwMode="auto">
            <a:xfrm>
              <a:off x="3860" y="1684"/>
              <a:ext cx="1152" cy="1315"/>
              <a:chOff x="3814" y="1957"/>
              <a:chExt cx="1152" cy="1315"/>
            </a:xfrm>
          </p:grpSpPr>
          <p:sp>
            <p:nvSpPr>
              <p:cNvPr id="432166" name="Rectangle 38"/>
              <p:cNvSpPr>
                <a:spLocks noChangeArrowheads="1"/>
              </p:cNvSpPr>
              <p:nvPr/>
            </p:nvSpPr>
            <p:spPr bwMode="auto">
              <a:xfrm>
                <a:off x="3814" y="1957"/>
                <a:ext cx="1152" cy="1315"/>
              </a:xfrm>
              <a:prstGeom prst="rect">
                <a:avLst/>
              </a:prstGeom>
              <a:solidFill>
                <a:srgbClr val="7F7F7F"/>
              </a:solidFill>
              <a:ln w="12700">
                <a:noFill/>
                <a:miter lim="800000"/>
                <a:headEnd/>
                <a:tailEnd/>
              </a:ln>
              <a:effectLst/>
            </p:spPr>
            <p:txBody>
              <a:bodyPr wrap="none" anchor="ctr">
                <a:prstTxWarp prst="textNoShape">
                  <a:avLst/>
                </a:prstTxWarp>
              </a:bodyPr>
              <a:lstStyle/>
              <a:p>
                <a:endParaRPr lang="en-US"/>
              </a:p>
            </p:txBody>
          </p:sp>
          <p:sp>
            <p:nvSpPr>
              <p:cNvPr id="432167" name="Line 39"/>
              <p:cNvSpPr>
                <a:spLocks noChangeShapeType="1"/>
              </p:cNvSpPr>
              <p:nvPr/>
            </p:nvSpPr>
            <p:spPr bwMode="auto">
              <a:xfrm>
                <a:off x="4392" y="2478"/>
                <a:ext cx="0" cy="204"/>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68" name="Text Box 40"/>
              <p:cNvSpPr txBox="1">
                <a:spLocks noChangeArrowheads="1"/>
              </p:cNvSpPr>
              <p:nvPr/>
            </p:nvSpPr>
            <p:spPr bwMode="auto">
              <a:xfrm>
                <a:off x="3871" y="2025"/>
                <a:ext cx="1041" cy="544"/>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a:solidFill>
                      <a:schemeClr val="bg1"/>
                    </a:solidFill>
                  </a:rPr>
                  <a:t>CPU</a:t>
                </a:r>
              </a:p>
            </p:txBody>
          </p:sp>
          <p:sp>
            <p:nvSpPr>
              <p:cNvPr id="432169" name="Text Box 41"/>
              <p:cNvSpPr txBox="1">
                <a:spLocks noChangeArrowheads="1"/>
              </p:cNvSpPr>
              <p:nvPr/>
            </p:nvSpPr>
            <p:spPr bwMode="auto">
              <a:xfrm>
                <a:off x="3871" y="2683"/>
                <a:ext cx="1041" cy="526"/>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lgn="ctr"/>
                <a:r>
                  <a:rPr lang="en-US">
                    <a:solidFill>
                      <a:schemeClr val="bg1"/>
                    </a:solidFill>
                  </a:rPr>
                  <a:t>Memory</a:t>
                </a:r>
                <a:br>
                  <a:rPr lang="en-US">
                    <a:solidFill>
                      <a:schemeClr val="bg1"/>
                    </a:solidFill>
                  </a:rPr>
                </a:br>
                <a:r>
                  <a:rPr lang="en-US">
                    <a:solidFill>
                      <a:schemeClr val="bg1"/>
                    </a:solidFill>
                  </a:rPr>
                  <a:t>Controller</a:t>
                </a:r>
              </a:p>
            </p:txBody>
          </p:sp>
        </p:grpSp>
        <p:grpSp>
          <p:nvGrpSpPr>
            <p:cNvPr id="5" name="Group 36"/>
            <p:cNvGrpSpPr>
              <a:grpSpLocks/>
            </p:cNvGrpSpPr>
            <p:nvPr/>
          </p:nvGrpSpPr>
          <p:grpSpPr bwMode="auto">
            <a:xfrm>
              <a:off x="3787" y="1775"/>
              <a:ext cx="1152" cy="1315"/>
              <a:chOff x="3814" y="1957"/>
              <a:chExt cx="1152" cy="1315"/>
            </a:xfrm>
          </p:grpSpPr>
          <p:sp>
            <p:nvSpPr>
              <p:cNvPr id="432160" name="Rectangle 32"/>
              <p:cNvSpPr>
                <a:spLocks noChangeArrowheads="1"/>
              </p:cNvSpPr>
              <p:nvPr/>
            </p:nvSpPr>
            <p:spPr bwMode="auto">
              <a:xfrm>
                <a:off x="3814" y="1957"/>
                <a:ext cx="1152" cy="1315"/>
              </a:xfrm>
              <a:prstGeom prst="rect">
                <a:avLst/>
              </a:prstGeom>
              <a:solidFill>
                <a:srgbClr val="7F7F7F"/>
              </a:solidFill>
              <a:ln w="12700">
                <a:noFill/>
                <a:miter lim="800000"/>
                <a:headEnd/>
                <a:tailEnd/>
              </a:ln>
              <a:effectLst/>
            </p:spPr>
            <p:txBody>
              <a:bodyPr wrap="none" anchor="ctr">
                <a:prstTxWarp prst="textNoShape">
                  <a:avLst/>
                </a:prstTxWarp>
              </a:bodyPr>
              <a:lstStyle/>
              <a:p>
                <a:endParaRPr lang="en-US"/>
              </a:p>
            </p:txBody>
          </p:sp>
          <p:sp>
            <p:nvSpPr>
              <p:cNvPr id="432161" name="Line 33"/>
              <p:cNvSpPr>
                <a:spLocks noChangeShapeType="1"/>
              </p:cNvSpPr>
              <p:nvPr/>
            </p:nvSpPr>
            <p:spPr bwMode="auto">
              <a:xfrm>
                <a:off x="4392" y="2478"/>
                <a:ext cx="0" cy="204"/>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62" name="Text Box 34"/>
              <p:cNvSpPr txBox="1">
                <a:spLocks noChangeArrowheads="1"/>
              </p:cNvSpPr>
              <p:nvPr/>
            </p:nvSpPr>
            <p:spPr bwMode="auto">
              <a:xfrm>
                <a:off x="3871" y="2025"/>
                <a:ext cx="1041" cy="544"/>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a:solidFill>
                      <a:schemeClr val="bg1"/>
                    </a:solidFill>
                  </a:rPr>
                  <a:t>CPU</a:t>
                </a:r>
              </a:p>
            </p:txBody>
          </p:sp>
          <p:sp>
            <p:nvSpPr>
              <p:cNvPr id="432163" name="Text Box 35"/>
              <p:cNvSpPr txBox="1">
                <a:spLocks noChangeArrowheads="1"/>
              </p:cNvSpPr>
              <p:nvPr/>
            </p:nvSpPr>
            <p:spPr bwMode="auto">
              <a:xfrm>
                <a:off x="3871" y="2683"/>
                <a:ext cx="1041" cy="526"/>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lgn="ctr"/>
                <a:r>
                  <a:rPr lang="en-US">
                    <a:solidFill>
                      <a:schemeClr val="bg1"/>
                    </a:solidFill>
                  </a:rPr>
                  <a:t>Memory</a:t>
                </a:r>
                <a:br>
                  <a:rPr lang="en-US">
                    <a:solidFill>
                      <a:schemeClr val="bg1"/>
                    </a:solidFill>
                  </a:rPr>
                </a:br>
                <a:r>
                  <a:rPr lang="en-US">
                    <a:solidFill>
                      <a:schemeClr val="bg1"/>
                    </a:solidFill>
                  </a:rPr>
                  <a:t>Controller</a:t>
                </a:r>
              </a:p>
            </p:txBody>
          </p:sp>
        </p:grpSp>
        <p:sp>
          <p:nvSpPr>
            <p:cNvPr id="432140" name="Line 12"/>
            <p:cNvSpPr>
              <a:spLocks noChangeShapeType="1"/>
            </p:cNvSpPr>
            <p:nvPr/>
          </p:nvSpPr>
          <p:spPr bwMode="auto">
            <a:xfrm>
              <a:off x="4279" y="2365"/>
              <a:ext cx="0" cy="204"/>
            </a:xfrm>
            <a:prstGeom prst="line">
              <a:avLst/>
            </a:prstGeom>
            <a:noFill/>
            <a:ln w="76200">
              <a:solidFill>
                <a:schemeClr val="tx1"/>
              </a:solidFill>
              <a:round/>
              <a:headEnd/>
              <a:tailEnd/>
            </a:ln>
            <a:effectLst/>
          </p:spPr>
          <p:txBody>
            <a:bodyPr>
              <a:prstTxWarp prst="textNoShape">
                <a:avLst/>
              </a:prstTxWarp>
            </a:bodyPr>
            <a:lstStyle/>
            <a:p>
              <a:endParaRPr lang="en-US"/>
            </a:p>
          </p:txBody>
        </p:sp>
      </p:grpSp>
      <p:sp>
        <p:nvSpPr>
          <p:cNvPr id="432139" name="Rectangle 11"/>
          <p:cNvSpPr>
            <a:spLocks noChangeArrowheads="1"/>
          </p:cNvSpPr>
          <p:nvPr/>
        </p:nvSpPr>
        <p:spPr bwMode="auto">
          <a:xfrm>
            <a:off x="5875338" y="2927350"/>
            <a:ext cx="1828800" cy="2087563"/>
          </a:xfrm>
          <a:prstGeom prst="rect">
            <a:avLst/>
          </a:prstGeom>
          <a:solidFill>
            <a:schemeClr val="bg1">
              <a:lumMod val="50000"/>
            </a:schemeClr>
          </a:solidFill>
          <a:ln w="12700">
            <a:noFill/>
            <a:miter lim="800000"/>
            <a:headEnd/>
            <a:tailEnd/>
          </a:ln>
          <a:effectLst/>
        </p:spPr>
        <p:txBody>
          <a:bodyPr wrap="none" anchor="ctr">
            <a:prstTxWarp prst="textNoShape">
              <a:avLst/>
            </a:prstTxWarp>
          </a:bodyPr>
          <a:lstStyle/>
          <a:p>
            <a:endParaRPr lang="en-US"/>
          </a:p>
        </p:txBody>
      </p:sp>
      <p:sp>
        <p:nvSpPr>
          <p:cNvPr id="432141" name="Text Box 13"/>
          <p:cNvSpPr txBox="1">
            <a:spLocks noChangeArrowheads="1"/>
          </p:cNvSpPr>
          <p:nvPr/>
        </p:nvSpPr>
        <p:spPr bwMode="auto">
          <a:xfrm>
            <a:off x="5965825" y="3035300"/>
            <a:ext cx="1652588" cy="86360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sz="3600" dirty="0">
                <a:solidFill>
                  <a:schemeClr val="bg1"/>
                </a:solidFill>
              </a:rPr>
              <a:t>CPU</a:t>
            </a:r>
          </a:p>
        </p:txBody>
      </p:sp>
      <p:sp>
        <p:nvSpPr>
          <p:cNvPr id="432142" name="Text Box 14"/>
          <p:cNvSpPr txBox="1">
            <a:spLocks noChangeArrowheads="1"/>
          </p:cNvSpPr>
          <p:nvPr/>
        </p:nvSpPr>
        <p:spPr bwMode="auto">
          <a:xfrm>
            <a:off x="5965825" y="4079875"/>
            <a:ext cx="1652588" cy="835025"/>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noAutofit/>
          </a:bodyPr>
          <a:lstStyle/>
          <a:p>
            <a:pPr algn="ctr"/>
            <a:r>
              <a:rPr lang="en-US" sz="2400" dirty="0">
                <a:solidFill>
                  <a:schemeClr val="bg1"/>
                </a:solidFill>
              </a:rPr>
              <a:t>Memory</a:t>
            </a:r>
            <a:br>
              <a:rPr lang="en-US" sz="2400" dirty="0">
                <a:solidFill>
                  <a:schemeClr val="bg1"/>
                </a:solidFill>
              </a:rPr>
            </a:br>
            <a:r>
              <a:rPr lang="en-US" sz="2400" dirty="0">
                <a:solidFill>
                  <a:schemeClr val="bg1"/>
                </a:solidFill>
              </a:rPr>
              <a:t>Controller</a:t>
            </a:r>
          </a:p>
        </p:txBody>
      </p:sp>
      <p:sp>
        <p:nvSpPr>
          <p:cNvPr id="432143" name="Line 15"/>
          <p:cNvSpPr>
            <a:spLocks noChangeShapeType="1"/>
          </p:cNvSpPr>
          <p:nvPr/>
        </p:nvSpPr>
        <p:spPr bwMode="auto">
          <a:xfrm flipH="1">
            <a:off x="4478338" y="4600575"/>
            <a:ext cx="1487487"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44" name="Line 16"/>
          <p:cNvSpPr>
            <a:spLocks noChangeShapeType="1"/>
          </p:cNvSpPr>
          <p:nvPr/>
        </p:nvSpPr>
        <p:spPr bwMode="auto">
          <a:xfrm flipV="1">
            <a:off x="4564063" y="5805488"/>
            <a:ext cx="0" cy="503237"/>
          </a:xfrm>
          <a:prstGeom prst="line">
            <a:avLst/>
          </a:prstGeom>
          <a:noFill/>
          <a:ln w="38100">
            <a:solidFill>
              <a:schemeClr val="tx1"/>
            </a:solidFill>
            <a:prstDash val="dash"/>
            <a:round/>
            <a:headEnd/>
            <a:tailEnd/>
          </a:ln>
          <a:effectLst/>
        </p:spPr>
        <p:txBody>
          <a:bodyPr>
            <a:prstTxWarp prst="textNoShape">
              <a:avLst/>
            </a:prstTxWarp>
          </a:bodyPr>
          <a:lstStyle/>
          <a:p>
            <a:endParaRPr lang="en-US"/>
          </a:p>
        </p:txBody>
      </p:sp>
      <p:sp>
        <p:nvSpPr>
          <p:cNvPr id="432145" name="Line 17"/>
          <p:cNvSpPr>
            <a:spLocks noChangeShapeType="1"/>
          </p:cNvSpPr>
          <p:nvPr/>
        </p:nvSpPr>
        <p:spPr bwMode="auto">
          <a:xfrm flipV="1">
            <a:off x="2384425" y="5014913"/>
            <a:ext cx="0" cy="522287"/>
          </a:xfrm>
          <a:prstGeom prst="line">
            <a:avLst/>
          </a:prstGeom>
          <a:noFill/>
          <a:ln w="76200">
            <a:solidFill>
              <a:schemeClr val="tx1"/>
            </a:solidFill>
            <a:prstDash val="sysDot"/>
            <a:round/>
            <a:headEnd/>
            <a:tailEnd/>
          </a:ln>
          <a:effectLst/>
        </p:spPr>
        <p:txBody>
          <a:bodyPr>
            <a:prstTxWarp prst="textNoShape">
              <a:avLst/>
            </a:prstTxWarp>
          </a:bodyPr>
          <a:lstStyle/>
          <a:p>
            <a:endParaRPr lang="en-US"/>
          </a:p>
        </p:txBody>
      </p:sp>
      <p:sp>
        <p:nvSpPr>
          <p:cNvPr id="432146" name="Text Box 18"/>
          <p:cNvSpPr txBox="1">
            <a:spLocks noChangeArrowheads="1"/>
          </p:cNvSpPr>
          <p:nvPr/>
        </p:nvSpPr>
        <p:spPr bwMode="auto">
          <a:xfrm>
            <a:off x="1511300" y="5537200"/>
            <a:ext cx="1763713" cy="701675"/>
          </a:xfrm>
          <a:prstGeom prst="rect">
            <a:avLst/>
          </a:prstGeom>
          <a:noFill/>
          <a:ln w="12700">
            <a:noFill/>
            <a:miter lim="800000"/>
            <a:headEnd/>
            <a:tailEnd/>
          </a:ln>
          <a:effectLst/>
        </p:spPr>
        <p:txBody>
          <a:bodyPr>
            <a:prstTxWarp prst="textNoShape">
              <a:avLst/>
            </a:prstTxWarp>
            <a:spAutoFit/>
          </a:bodyPr>
          <a:lstStyle/>
          <a:p>
            <a:pPr algn="ctr"/>
            <a:r>
              <a:rPr lang="en-US" sz="2000"/>
              <a:t>Other CPUs</a:t>
            </a:r>
            <a:br>
              <a:rPr lang="en-US" sz="2000"/>
            </a:br>
            <a:r>
              <a:rPr lang="en-US" sz="2000"/>
              <a:t>I/O Devices</a:t>
            </a:r>
          </a:p>
        </p:txBody>
      </p:sp>
      <p:sp>
        <p:nvSpPr>
          <p:cNvPr id="432147" name="Text Box 19"/>
          <p:cNvSpPr txBox="1">
            <a:spLocks noChangeArrowheads="1"/>
          </p:cNvSpPr>
          <p:nvPr/>
        </p:nvSpPr>
        <p:spPr bwMode="auto">
          <a:xfrm>
            <a:off x="5903913" y="5607050"/>
            <a:ext cx="1763712" cy="701675"/>
          </a:xfrm>
          <a:prstGeom prst="rect">
            <a:avLst/>
          </a:prstGeom>
          <a:noFill/>
          <a:ln w="12700">
            <a:noFill/>
            <a:miter lim="800000"/>
            <a:headEnd/>
            <a:tailEnd/>
          </a:ln>
          <a:effectLst/>
        </p:spPr>
        <p:txBody>
          <a:bodyPr>
            <a:prstTxWarp prst="textNoShape">
              <a:avLst/>
            </a:prstTxWarp>
            <a:spAutoFit/>
          </a:bodyPr>
          <a:lstStyle/>
          <a:p>
            <a:pPr algn="ctr"/>
            <a:r>
              <a:rPr lang="en-US" sz="2000"/>
              <a:t>Other CPUs</a:t>
            </a:r>
            <a:br>
              <a:rPr lang="en-US" sz="2000"/>
            </a:br>
            <a:r>
              <a:rPr lang="en-US" sz="2000"/>
              <a:t>I/O Devices</a:t>
            </a:r>
          </a:p>
        </p:txBody>
      </p:sp>
      <p:sp>
        <p:nvSpPr>
          <p:cNvPr id="432148" name="Line 20"/>
          <p:cNvSpPr>
            <a:spLocks noChangeShapeType="1"/>
          </p:cNvSpPr>
          <p:nvPr/>
        </p:nvSpPr>
        <p:spPr bwMode="auto">
          <a:xfrm flipV="1">
            <a:off x="6804025" y="5014913"/>
            <a:ext cx="0" cy="592137"/>
          </a:xfrm>
          <a:prstGeom prst="line">
            <a:avLst/>
          </a:prstGeom>
          <a:noFill/>
          <a:ln w="76200">
            <a:solidFill>
              <a:schemeClr val="tx1"/>
            </a:solidFill>
            <a:prstDash val="sysDot"/>
            <a:round/>
            <a:headEnd/>
            <a:tailEnd/>
          </a:ln>
          <a:effectLst/>
        </p:spPr>
        <p:txBody>
          <a:bodyPr>
            <a:prstTxWarp prst="textNoShape">
              <a:avLst/>
            </a:prstTxWarp>
          </a:bodyPr>
          <a:lstStyle/>
          <a:p>
            <a:endParaRPr lang="en-US"/>
          </a:p>
        </p:txBody>
      </p:sp>
      <p:sp>
        <p:nvSpPr>
          <p:cNvPr id="432149" name="Line 21"/>
          <p:cNvSpPr>
            <a:spLocks noChangeShapeType="1"/>
          </p:cNvSpPr>
          <p:nvPr/>
        </p:nvSpPr>
        <p:spPr bwMode="auto">
          <a:xfrm>
            <a:off x="3214688" y="5768975"/>
            <a:ext cx="2751137" cy="0"/>
          </a:xfrm>
          <a:prstGeom prst="line">
            <a:avLst/>
          </a:prstGeom>
          <a:noFill/>
          <a:ln w="38100">
            <a:solidFill>
              <a:schemeClr val="tx1"/>
            </a:solidFill>
            <a:prstDash val="dash"/>
            <a:round/>
            <a:headEnd/>
            <a:tailEnd/>
          </a:ln>
          <a:effectLst/>
        </p:spPr>
        <p:txBody>
          <a:bodyPr>
            <a:prstTxWarp prst="textNoShape">
              <a:avLst/>
            </a:prstTxWarp>
          </a:bodyPr>
          <a:lstStyle/>
          <a:p>
            <a:endParaRPr lang="en-US"/>
          </a:p>
        </p:txBody>
      </p:sp>
      <p:sp>
        <p:nvSpPr>
          <p:cNvPr id="432150" name="Text Box 22"/>
          <p:cNvSpPr txBox="1">
            <a:spLocks noChangeArrowheads="1"/>
          </p:cNvSpPr>
          <p:nvPr/>
        </p:nvSpPr>
        <p:spPr bwMode="auto">
          <a:xfrm>
            <a:off x="4067175" y="6345238"/>
            <a:ext cx="928688" cy="396875"/>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a:solidFill>
                  <a:schemeClr val="bg1"/>
                </a:solidFill>
              </a:rPr>
              <a:t>TPM</a:t>
            </a:r>
          </a:p>
        </p:txBody>
      </p:sp>
      <p:sp>
        <p:nvSpPr>
          <p:cNvPr id="432155" name="Line 27"/>
          <p:cNvSpPr>
            <a:spLocks noChangeShapeType="1"/>
          </p:cNvSpPr>
          <p:nvPr/>
        </p:nvSpPr>
        <p:spPr bwMode="auto">
          <a:xfrm>
            <a:off x="4584700" y="3898900"/>
            <a:ext cx="0" cy="701675"/>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2156" name="Text Box 28"/>
          <p:cNvSpPr txBox="1">
            <a:spLocks noChangeArrowheads="1"/>
          </p:cNvSpPr>
          <p:nvPr/>
        </p:nvSpPr>
        <p:spPr bwMode="auto">
          <a:xfrm>
            <a:off x="4435475" y="4364038"/>
            <a:ext cx="894395" cy="52322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2800" dirty="0">
                <a:solidFill>
                  <a:schemeClr val="bg1"/>
                </a:solidFill>
              </a:rPr>
              <a:t>RAM</a:t>
            </a:r>
          </a:p>
        </p:txBody>
      </p:sp>
      <p:sp>
        <p:nvSpPr>
          <p:cNvPr id="432157" name="Text Box 29"/>
          <p:cNvSpPr txBox="1">
            <a:spLocks noChangeArrowheads="1"/>
          </p:cNvSpPr>
          <p:nvPr/>
        </p:nvSpPr>
        <p:spPr bwMode="auto">
          <a:xfrm>
            <a:off x="3708400" y="3035300"/>
            <a:ext cx="1725613" cy="86360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sz="2800">
                <a:solidFill>
                  <a:schemeClr val="bg1"/>
                </a:solidFill>
              </a:rPr>
              <a:t>RAM</a:t>
            </a:r>
          </a:p>
        </p:txBody>
      </p:sp>
      <p:sp>
        <p:nvSpPr>
          <p:cNvPr id="432180" name="Text Box 52"/>
          <p:cNvSpPr txBox="1">
            <a:spLocks noChangeArrowheads="1"/>
          </p:cNvSpPr>
          <p:nvPr/>
        </p:nvSpPr>
        <p:spPr bwMode="auto">
          <a:xfrm rot="-2423135">
            <a:off x="7993063" y="2889250"/>
            <a:ext cx="641350" cy="641350"/>
          </a:xfrm>
          <a:prstGeom prst="rect">
            <a:avLst/>
          </a:prstGeom>
          <a:noFill/>
          <a:ln w="12700">
            <a:noFill/>
            <a:miter lim="800000"/>
            <a:headEnd/>
            <a:tailEnd/>
          </a:ln>
          <a:effectLst/>
        </p:spPr>
        <p:txBody>
          <a:bodyPr wrap="none">
            <a:prstTxWarp prst="textNoShape">
              <a:avLst/>
            </a:prstTxWarp>
            <a:spAutoFit/>
          </a:bodyPr>
          <a:lstStyle/>
          <a:p>
            <a:r>
              <a:rPr lang="en-US" sz="3600" dirty="0"/>
              <a:t>…</a:t>
            </a:r>
          </a:p>
        </p:txBody>
      </p:sp>
      <p:sp>
        <p:nvSpPr>
          <p:cNvPr id="432182" name="Rectangle 54"/>
          <p:cNvSpPr>
            <a:spLocks noChangeArrowheads="1"/>
          </p:cNvSpPr>
          <p:nvPr/>
        </p:nvSpPr>
        <p:spPr bwMode="auto">
          <a:xfrm>
            <a:off x="3959226" y="3036453"/>
            <a:ext cx="208684" cy="859536"/>
          </a:xfrm>
          <a:prstGeom prst="rect">
            <a:avLst/>
          </a:prstGeom>
          <a:solidFill>
            <a:schemeClr val="accent1"/>
          </a:solidFill>
          <a:ln w="12700">
            <a:noFill/>
            <a:miter lim="800000"/>
            <a:headEnd/>
            <a:tailEnd/>
          </a:ln>
          <a:effectLst/>
        </p:spPr>
        <p:txBody>
          <a:bodyPr wrap="none" anchor="ctr">
            <a:prstTxWarp prst="textNoShape">
              <a:avLst/>
            </a:prstTxWarp>
          </a:bodyPr>
          <a:lstStyle/>
          <a:p>
            <a:endParaRPr lang="en-US"/>
          </a:p>
        </p:txBody>
      </p:sp>
      <p:sp>
        <p:nvSpPr>
          <p:cNvPr id="432183" name="AutoShape 55"/>
          <p:cNvSpPr>
            <a:spLocks noChangeArrowheads="1"/>
          </p:cNvSpPr>
          <p:nvPr/>
        </p:nvSpPr>
        <p:spPr bwMode="auto">
          <a:xfrm>
            <a:off x="5740401" y="2770909"/>
            <a:ext cx="2260600" cy="2095500"/>
          </a:xfrm>
          <a:prstGeom prst="octagon">
            <a:avLst>
              <a:gd name="adj" fmla="val 29287"/>
            </a:avLst>
          </a:prstGeom>
          <a:solidFill>
            <a:srgbClr val="FF0000"/>
          </a:solidFill>
          <a:ln w="38100">
            <a:solidFill>
              <a:schemeClr val="bg1"/>
            </a:solidFill>
            <a:miter lim="800000"/>
            <a:headEnd/>
            <a:tailEnd/>
          </a:ln>
          <a:effectLst/>
        </p:spPr>
        <p:txBody>
          <a:bodyPr wrap="none" anchor="ctr">
            <a:prstTxWarp prst="textNoShape">
              <a:avLst/>
            </a:prstTxWarp>
          </a:bodyPr>
          <a:lstStyle/>
          <a:p>
            <a:pPr algn="ctr"/>
            <a:r>
              <a:rPr lang="en-US" sz="6000" dirty="0">
                <a:solidFill>
                  <a:schemeClr val="bg1"/>
                </a:solidFill>
              </a:rPr>
              <a:t>STOP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32157"/>
                                        </p:tgtEl>
                                        <p:attrNameLst>
                                          <p:attrName>style.visibility</p:attrName>
                                        </p:attrNameLst>
                                      </p:cBhvr>
                                      <p:to>
                                        <p:strVal val="visible"/>
                                      </p:to>
                                    </p:set>
                                    <p:anim calcmode="lin" valueType="num">
                                      <p:cBhvr>
                                        <p:cTn id="7" dur="500" fill="hold"/>
                                        <p:tgtEl>
                                          <p:spTgt spid="432157"/>
                                        </p:tgtEl>
                                        <p:attrNameLst>
                                          <p:attrName>ppt_w</p:attrName>
                                        </p:attrNameLst>
                                      </p:cBhvr>
                                      <p:tavLst>
                                        <p:tav tm="0">
                                          <p:val>
                                            <p:fltVal val="0"/>
                                          </p:val>
                                        </p:tav>
                                        <p:tav tm="100000">
                                          <p:val>
                                            <p:strVal val="#ppt_w"/>
                                          </p:val>
                                        </p:tav>
                                      </p:tavLst>
                                    </p:anim>
                                    <p:anim calcmode="lin" valueType="num">
                                      <p:cBhvr>
                                        <p:cTn id="8" dur="500" fill="hold"/>
                                        <p:tgtEl>
                                          <p:spTgt spid="432157"/>
                                        </p:tgtEl>
                                        <p:attrNameLst>
                                          <p:attrName>ppt_h</p:attrName>
                                        </p:attrNameLst>
                                      </p:cBhvr>
                                      <p:tavLst>
                                        <p:tav tm="0">
                                          <p:val>
                                            <p:fltVal val="0"/>
                                          </p:val>
                                        </p:tav>
                                        <p:tav tm="100000">
                                          <p:val>
                                            <p:strVal val="#ppt_h"/>
                                          </p:val>
                                        </p:tav>
                                      </p:tavLst>
                                    </p:anim>
                                    <p:animEffect transition="in" filter="fade">
                                      <p:cBhvr>
                                        <p:cTn id="9" dur="500"/>
                                        <p:tgtEl>
                                          <p:spTgt spid="4321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2136"/>
                                        </p:tgtEl>
                                        <p:attrNameLst>
                                          <p:attrName>style.visibility</p:attrName>
                                        </p:attrNameLst>
                                      </p:cBhvr>
                                      <p:to>
                                        <p:strVal val="visible"/>
                                      </p:to>
                                    </p:set>
                                    <p:anim calcmode="lin" valueType="num">
                                      <p:cBhvr>
                                        <p:cTn id="12" dur="500" fill="hold"/>
                                        <p:tgtEl>
                                          <p:spTgt spid="432136"/>
                                        </p:tgtEl>
                                        <p:attrNameLst>
                                          <p:attrName>ppt_w</p:attrName>
                                        </p:attrNameLst>
                                      </p:cBhvr>
                                      <p:tavLst>
                                        <p:tav tm="0">
                                          <p:val>
                                            <p:fltVal val="0"/>
                                          </p:val>
                                        </p:tav>
                                        <p:tav tm="100000">
                                          <p:val>
                                            <p:strVal val="#ppt_w"/>
                                          </p:val>
                                        </p:tav>
                                      </p:tavLst>
                                    </p:anim>
                                    <p:anim calcmode="lin" valueType="num">
                                      <p:cBhvr>
                                        <p:cTn id="13" dur="500" fill="hold"/>
                                        <p:tgtEl>
                                          <p:spTgt spid="432136"/>
                                        </p:tgtEl>
                                        <p:attrNameLst>
                                          <p:attrName>ppt_h</p:attrName>
                                        </p:attrNameLst>
                                      </p:cBhvr>
                                      <p:tavLst>
                                        <p:tav tm="0">
                                          <p:val>
                                            <p:fltVal val="0"/>
                                          </p:val>
                                        </p:tav>
                                        <p:tav tm="100000">
                                          <p:val>
                                            <p:strVal val="#ppt_h"/>
                                          </p:val>
                                        </p:tav>
                                      </p:tavLst>
                                    </p:anim>
                                    <p:animEffect transition="in" filter="fade">
                                      <p:cBhvr>
                                        <p:cTn id="14" dur="500"/>
                                        <p:tgtEl>
                                          <p:spTgt spid="43213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32155"/>
                                        </p:tgtEl>
                                        <p:attrNameLst>
                                          <p:attrName>style.visibility</p:attrName>
                                        </p:attrNameLst>
                                      </p:cBhvr>
                                      <p:to>
                                        <p:strVal val="visible"/>
                                      </p:to>
                                    </p:set>
                                    <p:anim calcmode="lin" valueType="num">
                                      <p:cBhvr>
                                        <p:cTn id="17" dur="500" fill="hold"/>
                                        <p:tgtEl>
                                          <p:spTgt spid="432155"/>
                                        </p:tgtEl>
                                        <p:attrNameLst>
                                          <p:attrName>ppt_w</p:attrName>
                                        </p:attrNameLst>
                                      </p:cBhvr>
                                      <p:tavLst>
                                        <p:tav tm="0">
                                          <p:val>
                                            <p:fltVal val="0"/>
                                          </p:val>
                                        </p:tav>
                                        <p:tav tm="100000">
                                          <p:val>
                                            <p:strVal val="#ppt_w"/>
                                          </p:val>
                                        </p:tav>
                                      </p:tavLst>
                                    </p:anim>
                                    <p:anim calcmode="lin" valueType="num">
                                      <p:cBhvr>
                                        <p:cTn id="18" dur="500" fill="hold"/>
                                        <p:tgtEl>
                                          <p:spTgt spid="432155"/>
                                        </p:tgtEl>
                                        <p:attrNameLst>
                                          <p:attrName>ppt_h</p:attrName>
                                        </p:attrNameLst>
                                      </p:cBhvr>
                                      <p:tavLst>
                                        <p:tav tm="0">
                                          <p:val>
                                            <p:fltVal val="0"/>
                                          </p:val>
                                        </p:tav>
                                        <p:tav tm="100000">
                                          <p:val>
                                            <p:strVal val="#ppt_h"/>
                                          </p:val>
                                        </p:tav>
                                      </p:tavLst>
                                    </p:anim>
                                    <p:animEffect transition="in" filter="fade">
                                      <p:cBhvr>
                                        <p:cTn id="19" dur="500"/>
                                        <p:tgtEl>
                                          <p:spTgt spid="43215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32133"/>
                                        </p:tgtEl>
                                        <p:attrNameLst>
                                          <p:attrName>style.visibility</p:attrName>
                                        </p:attrNameLst>
                                      </p:cBhvr>
                                      <p:to>
                                        <p:strVal val="visible"/>
                                      </p:to>
                                    </p:set>
                                    <p:anim calcmode="lin" valueType="num">
                                      <p:cBhvr>
                                        <p:cTn id="22" dur="500" fill="hold"/>
                                        <p:tgtEl>
                                          <p:spTgt spid="432133"/>
                                        </p:tgtEl>
                                        <p:attrNameLst>
                                          <p:attrName>ppt_w</p:attrName>
                                        </p:attrNameLst>
                                      </p:cBhvr>
                                      <p:tavLst>
                                        <p:tav tm="0">
                                          <p:val>
                                            <p:fltVal val="0"/>
                                          </p:val>
                                        </p:tav>
                                        <p:tav tm="100000">
                                          <p:val>
                                            <p:strVal val="#ppt_w"/>
                                          </p:val>
                                        </p:tav>
                                      </p:tavLst>
                                    </p:anim>
                                    <p:anim calcmode="lin" valueType="num">
                                      <p:cBhvr>
                                        <p:cTn id="23" dur="500" fill="hold"/>
                                        <p:tgtEl>
                                          <p:spTgt spid="432133"/>
                                        </p:tgtEl>
                                        <p:attrNameLst>
                                          <p:attrName>ppt_h</p:attrName>
                                        </p:attrNameLst>
                                      </p:cBhvr>
                                      <p:tavLst>
                                        <p:tav tm="0">
                                          <p:val>
                                            <p:fltVal val="0"/>
                                          </p:val>
                                        </p:tav>
                                        <p:tav tm="100000">
                                          <p:val>
                                            <p:strVal val="#ppt_h"/>
                                          </p:val>
                                        </p:tav>
                                      </p:tavLst>
                                    </p:anim>
                                    <p:animEffect transition="in" filter="fade">
                                      <p:cBhvr>
                                        <p:cTn id="24" dur="500"/>
                                        <p:tgtEl>
                                          <p:spTgt spid="432133"/>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32132"/>
                                        </p:tgtEl>
                                        <p:attrNameLst>
                                          <p:attrName>style.visibility</p:attrName>
                                        </p:attrNameLst>
                                      </p:cBhvr>
                                      <p:to>
                                        <p:strVal val="visible"/>
                                      </p:to>
                                    </p:set>
                                    <p:anim calcmode="lin" valueType="num">
                                      <p:cBhvr>
                                        <p:cTn id="27" dur="500" fill="hold"/>
                                        <p:tgtEl>
                                          <p:spTgt spid="432132"/>
                                        </p:tgtEl>
                                        <p:attrNameLst>
                                          <p:attrName>ppt_w</p:attrName>
                                        </p:attrNameLst>
                                      </p:cBhvr>
                                      <p:tavLst>
                                        <p:tav tm="0">
                                          <p:val>
                                            <p:fltVal val="0"/>
                                          </p:val>
                                        </p:tav>
                                        <p:tav tm="100000">
                                          <p:val>
                                            <p:strVal val="#ppt_w"/>
                                          </p:val>
                                        </p:tav>
                                      </p:tavLst>
                                    </p:anim>
                                    <p:anim calcmode="lin" valueType="num">
                                      <p:cBhvr>
                                        <p:cTn id="28" dur="500" fill="hold"/>
                                        <p:tgtEl>
                                          <p:spTgt spid="432132"/>
                                        </p:tgtEl>
                                        <p:attrNameLst>
                                          <p:attrName>ppt_h</p:attrName>
                                        </p:attrNameLst>
                                      </p:cBhvr>
                                      <p:tavLst>
                                        <p:tav tm="0">
                                          <p:val>
                                            <p:fltVal val="0"/>
                                          </p:val>
                                        </p:tav>
                                        <p:tav tm="100000">
                                          <p:val>
                                            <p:strVal val="#ppt_h"/>
                                          </p:val>
                                        </p:tav>
                                      </p:tavLst>
                                    </p:anim>
                                    <p:animEffect transition="in" filter="fade">
                                      <p:cBhvr>
                                        <p:cTn id="29" dur="500"/>
                                        <p:tgtEl>
                                          <p:spTgt spid="43213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32135"/>
                                        </p:tgtEl>
                                        <p:attrNameLst>
                                          <p:attrName>style.visibility</p:attrName>
                                        </p:attrNameLst>
                                      </p:cBhvr>
                                      <p:to>
                                        <p:strVal val="visible"/>
                                      </p:to>
                                    </p:set>
                                    <p:anim calcmode="lin" valueType="num">
                                      <p:cBhvr>
                                        <p:cTn id="32" dur="500" fill="hold"/>
                                        <p:tgtEl>
                                          <p:spTgt spid="432135"/>
                                        </p:tgtEl>
                                        <p:attrNameLst>
                                          <p:attrName>ppt_w</p:attrName>
                                        </p:attrNameLst>
                                      </p:cBhvr>
                                      <p:tavLst>
                                        <p:tav tm="0">
                                          <p:val>
                                            <p:fltVal val="0"/>
                                          </p:val>
                                        </p:tav>
                                        <p:tav tm="100000">
                                          <p:val>
                                            <p:strVal val="#ppt_w"/>
                                          </p:val>
                                        </p:tav>
                                      </p:tavLst>
                                    </p:anim>
                                    <p:anim calcmode="lin" valueType="num">
                                      <p:cBhvr>
                                        <p:cTn id="33" dur="500" fill="hold"/>
                                        <p:tgtEl>
                                          <p:spTgt spid="432135"/>
                                        </p:tgtEl>
                                        <p:attrNameLst>
                                          <p:attrName>ppt_h</p:attrName>
                                        </p:attrNameLst>
                                      </p:cBhvr>
                                      <p:tavLst>
                                        <p:tav tm="0">
                                          <p:val>
                                            <p:fltVal val="0"/>
                                          </p:val>
                                        </p:tav>
                                        <p:tav tm="100000">
                                          <p:val>
                                            <p:strVal val="#ppt_h"/>
                                          </p:val>
                                        </p:tav>
                                      </p:tavLst>
                                    </p:anim>
                                    <p:animEffect transition="in" filter="fade">
                                      <p:cBhvr>
                                        <p:cTn id="34" dur="500"/>
                                        <p:tgtEl>
                                          <p:spTgt spid="43213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32134"/>
                                        </p:tgtEl>
                                        <p:attrNameLst>
                                          <p:attrName>style.visibility</p:attrName>
                                        </p:attrNameLst>
                                      </p:cBhvr>
                                      <p:to>
                                        <p:strVal val="visible"/>
                                      </p:to>
                                    </p:set>
                                    <p:anim calcmode="lin" valueType="num">
                                      <p:cBhvr>
                                        <p:cTn id="37" dur="500" fill="hold"/>
                                        <p:tgtEl>
                                          <p:spTgt spid="432134"/>
                                        </p:tgtEl>
                                        <p:attrNameLst>
                                          <p:attrName>ppt_w</p:attrName>
                                        </p:attrNameLst>
                                      </p:cBhvr>
                                      <p:tavLst>
                                        <p:tav tm="0">
                                          <p:val>
                                            <p:fltVal val="0"/>
                                          </p:val>
                                        </p:tav>
                                        <p:tav tm="100000">
                                          <p:val>
                                            <p:strVal val="#ppt_w"/>
                                          </p:val>
                                        </p:tav>
                                      </p:tavLst>
                                    </p:anim>
                                    <p:anim calcmode="lin" valueType="num">
                                      <p:cBhvr>
                                        <p:cTn id="38" dur="500" fill="hold"/>
                                        <p:tgtEl>
                                          <p:spTgt spid="432134"/>
                                        </p:tgtEl>
                                        <p:attrNameLst>
                                          <p:attrName>ppt_h</p:attrName>
                                        </p:attrNameLst>
                                      </p:cBhvr>
                                      <p:tavLst>
                                        <p:tav tm="0">
                                          <p:val>
                                            <p:fltVal val="0"/>
                                          </p:val>
                                        </p:tav>
                                        <p:tav tm="100000">
                                          <p:val>
                                            <p:strVal val="#ppt_h"/>
                                          </p:val>
                                        </p:tav>
                                      </p:tavLst>
                                    </p:anim>
                                    <p:animEffect transition="in" filter="fade">
                                      <p:cBhvr>
                                        <p:cTn id="39" dur="500"/>
                                        <p:tgtEl>
                                          <p:spTgt spid="432134"/>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432144"/>
                                        </p:tgtEl>
                                        <p:attrNameLst>
                                          <p:attrName>style.visibility</p:attrName>
                                        </p:attrNameLst>
                                      </p:cBhvr>
                                      <p:to>
                                        <p:strVal val="visible"/>
                                      </p:to>
                                    </p:set>
                                    <p:anim calcmode="lin" valueType="num">
                                      <p:cBhvr>
                                        <p:cTn id="42" dur="500" fill="hold"/>
                                        <p:tgtEl>
                                          <p:spTgt spid="432144"/>
                                        </p:tgtEl>
                                        <p:attrNameLst>
                                          <p:attrName>ppt_w</p:attrName>
                                        </p:attrNameLst>
                                      </p:cBhvr>
                                      <p:tavLst>
                                        <p:tav tm="0">
                                          <p:val>
                                            <p:fltVal val="0"/>
                                          </p:val>
                                        </p:tav>
                                        <p:tav tm="100000">
                                          <p:val>
                                            <p:strVal val="#ppt_w"/>
                                          </p:val>
                                        </p:tav>
                                      </p:tavLst>
                                    </p:anim>
                                    <p:anim calcmode="lin" valueType="num">
                                      <p:cBhvr>
                                        <p:cTn id="43" dur="500" fill="hold"/>
                                        <p:tgtEl>
                                          <p:spTgt spid="432144"/>
                                        </p:tgtEl>
                                        <p:attrNameLst>
                                          <p:attrName>ppt_h</p:attrName>
                                        </p:attrNameLst>
                                      </p:cBhvr>
                                      <p:tavLst>
                                        <p:tav tm="0">
                                          <p:val>
                                            <p:fltVal val="0"/>
                                          </p:val>
                                        </p:tav>
                                        <p:tav tm="100000">
                                          <p:val>
                                            <p:strVal val="#ppt_h"/>
                                          </p:val>
                                        </p:tav>
                                      </p:tavLst>
                                    </p:anim>
                                    <p:animEffect transition="in" filter="fade">
                                      <p:cBhvr>
                                        <p:cTn id="44" dur="500"/>
                                        <p:tgtEl>
                                          <p:spTgt spid="432144"/>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432150"/>
                                        </p:tgtEl>
                                        <p:attrNameLst>
                                          <p:attrName>style.visibility</p:attrName>
                                        </p:attrNameLst>
                                      </p:cBhvr>
                                      <p:to>
                                        <p:strVal val="visible"/>
                                      </p:to>
                                    </p:set>
                                    <p:anim calcmode="lin" valueType="num">
                                      <p:cBhvr>
                                        <p:cTn id="47" dur="500" fill="hold"/>
                                        <p:tgtEl>
                                          <p:spTgt spid="432150"/>
                                        </p:tgtEl>
                                        <p:attrNameLst>
                                          <p:attrName>ppt_w</p:attrName>
                                        </p:attrNameLst>
                                      </p:cBhvr>
                                      <p:tavLst>
                                        <p:tav tm="0">
                                          <p:val>
                                            <p:fltVal val="0"/>
                                          </p:val>
                                        </p:tav>
                                        <p:tav tm="100000">
                                          <p:val>
                                            <p:strVal val="#ppt_w"/>
                                          </p:val>
                                        </p:tav>
                                      </p:tavLst>
                                    </p:anim>
                                    <p:anim calcmode="lin" valueType="num">
                                      <p:cBhvr>
                                        <p:cTn id="48" dur="500" fill="hold"/>
                                        <p:tgtEl>
                                          <p:spTgt spid="432150"/>
                                        </p:tgtEl>
                                        <p:attrNameLst>
                                          <p:attrName>ppt_h</p:attrName>
                                        </p:attrNameLst>
                                      </p:cBhvr>
                                      <p:tavLst>
                                        <p:tav tm="0">
                                          <p:val>
                                            <p:fltVal val="0"/>
                                          </p:val>
                                        </p:tav>
                                        <p:tav tm="100000">
                                          <p:val>
                                            <p:strVal val="#ppt_h"/>
                                          </p:val>
                                        </p:tav>
                                      </p:tavLst>
                                    </p:anim>
                                    <p:animEffect transition="in" filter="fade">
                                      <p:cBhvr>
                                        <p:cTn id="49" dur="500"/>
                                        <p:tgtEl>
                                          <p:spTgt spid="432150"/>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432149"/>
                                        </p:tgtEl>
                                        <p:attrNameLst>
                                          <p:attrName>style.visibility</p:attrName>
                                        </p:attrNameLst>
                                      </p:cBhvr>
                                      <p:to>
                                        <p:strVal val="visible"/>
                                      </p:to>
                                    </p:set>
                                    <p:anim calcmode="lin" valueType="num">
                                      <p:cBhvr>
                                        <p:cTn id="52" dur="500" fill="hold"/>
                                        <p:tgtEl>
                                          <p:spTgt spid="432149"/>
                                        </p:tgtEl>
                                        <p:attrNameLst>
                                          <p:attrName>ppt_w</p:attrName>
                                        </p:attrNameLst>
                                      </p:cBhvr>
                                      <p:tavLst>
                                        <p:tav tm="0">
                                          <p:val>
                                            <p:fltVal val="0"/>
                                          </p:val>
                                        </p:tav>
                                        <p:tav tm="100000">
                                          <p:val>
                                            <p:strVal val="#ppt_w"/>
                                          </p:val>
                                        </p:tav>
                                      </p:tavLst>
                                    </p:anim>
                                    <p:anim calcmode="lin" valueType="num">
                                      <p:cBhvr>
                                        <p:cTn id="53" dur="500" fill="hold"/>
                                        <p:tgtEl>
                                          <p:spTgt spid="432149"/>
                                        </p:tgtEl>
                                        <p:attrNameLst>
                                          <p:attrName>ppt_h</p:attrName>
                                        </p:attrNameLst>
                                      </p:cBhvr>
                                      <p:tavLst>
                                        <p:tav tm="0">
                                          <p:val>
                                            <p:fltVal val="0"/>
                                          </p:val>
                                        </p:tav>
                                        <p:tav tm="100000">
                                          <p:val>
                                            <p:strVal val="#ppt_h"/>
                                          </p:val>
                                        </p:tav>
                                      </p:tavLst>
                                    </p:anim>
                                    <p:animEffect transition="in" filter="fade">
                                      <p:cBhvr>
                                        <p:cTn id="54" dur="500"/>
                                        <p:tgtEl>
                                          <p:spTgt spid="432149"/>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432146"/>
                                        </p:tgtEl>
                                        <p:attrNameLst>
                                          <p:attrName>style.visibility</p:attrName>
                                        </p:attrNameLst>
                                      </p:cBhvr>
                                      <p:to>
                                        <p:strVal val="visible"/>
                                      </p:to>
                                    </p:set>
                                    <p:anim calcmode="lin" valueType="num">
                                      <p:cBhvr>
                                        <p:cTn id="57" dur="500" fill="hold"/>
                                        <p:tgtEl>
                                          <p:spTgt spid="432146"/>
                                        </p:tgtEl>
                                        <p:attrNameLst>
                                          <p:attrName>ppt_w</p:attrName>
                                        </p:attrNameLst>
                                      </p:cBhvr>
                                      <p:tavLst>
                                        <p:tav tm="0">
                                          <p:val>
                                            <p:fltVal val="0"/>
                                          </p:val>
                                        </p:tav>
                                        <p:tav tm="100000">
                                          <p:val>
                                            <p:strVal val="#ppt_w"/>
                                          </p:val>
                                        </p:tav>
                                      </p:tavLst>
                                    </p:anim>
                                    <p:anim calcmode="lin" valueType="num">
                                      <p:cBhvr>
                                        <p:cTn id="58" dur="500" fill="hold"/>
                                        <p:tgtEl>
                                          <p:spTgt spid="432146"/>
                                        </p:tgtEl>
                                        <p:attrNameLst>
                                          <p:attrName>ppt_h</p:attrName>
                                        </p:attrNameLst>
                                      </p:cBhvr>
                                      <p:tavLst>
                                        <p:tav tm="0">
                                          <p:val>
                                            <p:fltVal val="0"/>
                                          </p:val>
                                        </p:tav>
                                        <p:tav tm="100000">
                                          <p:val>
                                            <p:strVal val="#ppt_h"/>
                                          </p:val>
                                        </p:tav>
                                      </p:tavLst>
                                    </p:anim>
                                    <p:animEffect transition="in" filter="fade">
                                      <p:cBhvr>
                                        <p:cTn id="59" dur="500"/>
                                        <p:tgtEl>
                                          <p:spTgt spid="432146"/>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432145"/>
                                        </p:tgtEl>
                                        <p:attrNameLst>
                                          <p:attrName>style.visibility</p:attrName>
                                        </p:attrNameLst>
                                      </p:cBhvr>
                                      <p:to>
                                        <p:strVal val="visible"/>
                                      </p:to>
                                    </p:set>
                                    <p:anim calcmode="lin" valueType="num">
                                      <p:cBhvr>
                                        <p:cTn id="62" dur="500" fill="hold"/>
                                        <p:tgtEl>
                                          <p:spTgt spid="432145"/>
                                        </p:tgtEl>
                                        <p:attrNameLst>
                                          <p:attrName>ppt_w</p:attrName>
                                        </p:attrNameLst>
                                      </p:cBhvr>
                                      <p:tavLst>
                                        <p:tav tm="0">
                                          <p:val>
                                            <p:fltVal val="0"/>
                                          </p:val>
                                        </p:tav>
                                        <p:tav tm="100000">
                                          <p:val>
                                            <p:strVal val="#ppt_w"/>
                                          </p:val>
                                        </p:tav>
                                      </p:tavLst>
                                    </p:anim>
                                    <p:anim calcmode="lin" valueType="num">
                                      <p:cBhvr>
                                        <p:cTn id="63" dur="500" fill="hold"/>
                                        <p:tgtEl>
                                          <p:spTgt spid="432145"/>
                                        </p:tgtEl>
                                        <p:attrNameLst>
                                          <p:attrName>ppt_h</p:attrName>
                                        </p:attrNameLst>
                                      </p:cBhvr>
                                      <p:tavLst>
                                        <p:tav tm="0">
                                          <p:val>
                                            <p:fltVal val="0"/>
                                          </p:val>
                                        </p:tav>
                                        <p:tav tm="100000">
                                          <p:val>
                                            <p:strVal val="#ppt_h"/>
                                          </p:val>
                                        </p:tav>
                                      </p:tavLst>
                                    </p:anim>
                                    <p:animEffect transition="in" filter="fade">
                                      <p:cBhvr>
                                        <p:cTn id="64" dur="500"/>
                                        <p:tgtEl>
                                          <p:spTgt spid="432145"/>
                                        </p:tgtEl>
                                      </p:cBhvr>
                                    </p:animEffect>
                                  </p:childTnLst>
                                </p:cTn>
                              </p:par>
                              <p:par>
                                <p:cTn id="65" presetID="4" presetClass="exit" presetSubtype="16" fill="hold" grpId="0" nodeType="withEffect">
                                  <p:stCondLst>
                                    <p:cond delay="0"/>
                                  </p:stCondLst>
                                  <p:childTnLst>
                                    <p:animEffect transition="out" filter="box(in)">
                                      <p:cBhvr>
                                        <p:cTn id="66" dur="500"/>
                                        <p:tgtEl>
                                          <p:spTgt spid="432137"/>
                                        </p:tgtEl>
                                      </p:cBhvr>
                                    </p:animEffect>
                                    <p:set>
                                      <p:cBhvr>
                                        <p:cTn id="67" dur="1" fill="hold">
                                          <p:stCondLst>
                                            <p:cond delay="499"/>
                                          </p:stCondLst>
                                        </p:cTn>
                                        <p:tgtEl>
                                          <p:spTgt spid="432137"/>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432138"/>
                                        </p:tgtEl>
                                      </p:cBhvr>
                                    </p:animEffect>
                                    <p:set>
                                      <p:cBhvr>
                                        <p:cTn id="70" dur="1" fill="hold">
                                          <p:stCondLst>
                                            <p:cond delay="499"/>
                                          </p:stCondLst>
                                        </p:cTn>
                                        <p:tgtEl>
                                          <p:spTgt spid="432138"/>
                                        </p:tgtEl>
                                        <p:attrNameLst>
                                          <p:attrName>style.visibility</p:attrName>
                                        </p:attrNameLst>
                                      </p:cBhvr>
                                      <p:to>
                                        <p:strVal val="hidden"/>
                                      </p:to>
                                    </p:set>
                                  </p:childTnLst>
                                </p:cTn>
                              </p:par>
                              <p:par>
                                <p:cTn id="71" presetID="4" presetClass="exit" presetSubtype="16" fill="hold" grpId="0" nodeType="withEffect">
                                  <p:stCondLst>
                                    <p:cond delay="0"/>
                                  </p:stCondLst>
                                  <p:childTnLst>
                                    <p:animEffect transition="out" filter="box(in)">
                                      <p:cBhvr>
                                        <p:cTn id="72" dur="500"/>
                                        <p:tgtEl>
                                          <p:spTgt spid="432156"/>
                                        </p:tgtEl>
                                      </p:cBhvr>
                                    </p:animEffect>
                                    <p:set>
                                      <p:cBhvr>
                                        <p:cTn id="73" dur="1" fill="hold">
                                          <p:stCondLst>
                                            <p:cond delay="499"/>
                                          </p:stCondLst>
                                        </p:cTn>
                                        <p:tgtEl>
                                          <p:spTgt spid="43215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 calcmode="lin" valueType="num">
                                      <p:cBhvr>
                                        <p:cTn id="78" dur="500" fill="hold"/>
                                        <p:tgtEl>
                                          <p:spTgt spid="2"/>
                                        </p:tgtEl>
                                        <p:attrNameLst>
                                          <p:attrName>ppt_w</p:attrName>
                                        </p:attrNameLst>
                                      </p:cBhvr>
                                      <p:tavLst>
                                        <p:tav tm="0">
                                          <p:val>
                                            <p:fltVal val="0"/>
                                          </p:val>
                                        </p:tav>
                                        <p:tav tm="100000">
                                          <p:val>
                                            <p:strVal val="#ppt_w"/>
                                          </p:val>
                                        </p:tav>
                                      </p:tavLst>
                                    </p:anim>
                                    <p:anim calcmode="lin" valueType="num">
                                      <p:cBhvr>
                                        <p:cTn id="79" dur="500" fill="hold"/>
                                        <p:tgtEl>
                                          <p:spTgt spid="2"/>
                                        </p:tgtEl>
                                        <p:attrNameLst>
                                          <p:attrName>ppt_h</p:attrName>
                                        </p:attrNameLst>
                                      </p:cBhvr>
                                      <p:tavLst>
                                        <p:tav tm="0">
                                          <p:val>
                                            <p:fltVal val="0"/>
                                          </p:val>
                                        </p:tav>
                                        <p:tav tm="100000">
                                          <p:val>
                                            <p:strVal val="#ppt_h"/>
                                          </p:val>
                                        </p:tav>
                                      </p:tavLst>
                                    </p:anim>
                                    <p:animEffect transition="in" filter="fade">
                                      <p:cBhvr>
                                        <p:cTn id="80" dur="500"/>
                                        <p:tgtEl>
                                          <p:spTgt spid="2"/>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432176"/>
                                        </p:tgtEl>
                                        <p:attrNameLst>
                                          <p:attrName>style.visibility</p:attrName>
                                        </p:attrNameLst>
                                      </p:cBhvr>
                                      <p:to>
                                        <p:strVal val="visible"/>
                                      </p:to>
                                    </p:set>
                                    <p:anim calcmode="lin" valueType="num">
                                      <p:cBhvr>
                                        <p:cTn id="83" dur="500" fill="hold"/>
                                        <p:tgtEl>
                                          <p:spTgt spid="432176"/>
                                        </p:tgtEl>
                                        <p:attrNameLst>
                                          <p:attrName>ppt_w</p:attrName>
                                        </p:attrNameLst>
                                      </p:cBhvr>
                                      <p:tavLst>
                                        <p:tav tm="0">
                                          <p:val>
                                            <p:fltVal val="0"/>
                                          </p:val>
                                        </p:tav>
                                        <p:tav tm="100000">
                                          <p:val>
                                            <p:strVal val="#ppt_w"/>
                                          </p:val>
                                        </p:tav>
                                      </p:tavLst>
                                    </p:anim>
                                    <p:anim calcmode="lin" valueType="num">
                                      <p:cBhvr>
                                        <p:cTn id="84" dur="500" fill="hold"/>
                                        <p:tgtEl>
                                          <p:spTgt spid="432176"/>
                                        </p:tgtEl>
                                        <p:attrNameLst>
                                          <p:attrName>ppt_h</p:attrName>
                                        </p:attrNameLst>
                                      </p:cBhvr>
                                      <p:tavLst>
                                        <p:tav tm="0">
                                          <p:val>
                                            <p:fltVal val="0"/>
                                          </p:val>
                                        </p:tav>
                                        <p:tav tm="100000">
                                          <p:val>
                                            <p:strVal val="#ppt_h"/>
                                          </p:val>
                                        </p:tav>
                                      </p:tavLst>
                                    </p:anim>
                                    <p:animEffect transition="in" filter="fade">
                                      <p:cBhvr>
                                        <p:cTn id="85" dur="500"/>
                                        <p:tgtEl>
                                          <p:spTgt spid="432176"/>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432177"/>
                                        </p:tgtEl>
                                        <p:attrNameLst>
                                          <p:attrName>style.visibility</p:attrName>
                                        </p:attrNameLst>
                                      </p:cBhvr>
                                      <p:to>
                                        <p:strVal val="visible"/>
                                      </p:to>
                                    </p:set>
                                    <p:anim calcmode="lin" valueType="num">
                                      <p:cBhvr>
                                        <p:cTn id="88" dur="500" fill="hold"/>
                                        <p:tgtEl>
                                          <p:spTgt spid="432177"/>
                                        </p:tgtEl>
                                        <p:attrNameLst>
                                          <p:attrName>ppt_w</p:attrName>
                                        </p:attrNameLst>
                                      </p:cBhvr>
                                      <p:tavLst>
                                        <p:tav tm="0">
                                          <p:val>
                                            <p:fltVal val="0"/>
                                          </p:val>
                                        </p:tav>
                                        <p:tav tm="100000">
                                          <p:val>
                                            <p:strVal val="#ppt_w"/>
                                          </p:val>
                                        </p:tav>
                                      </p:tavLst>
                                    </p:anim>
                                    <p:anim calcmode="lin" valueType="num">
                                      <p:cBhvr>
                                        <p:cTn id="89" dur="500" fill="hold"/>
                                        <p:tgtEl>
                                          <p:spTgt spid="432177"/>
                                        </p:tgtEl>
                                        <p:attrNameLst>
                                          <p:attrName>ppt_h</p:attrName>
                                        </p:attrNameLst>
                                      </p:cBhvr>
                                      <p:tavLst>
                                        <p:tav tm="0">
                                          <p:val>
                                            <p:fltVal val="0"/>
                                          </p:val>
                                        </p:tav>
                                        <p:tav tm="100000">
                                          <p:val>
                                            <p:strVal val="#ppt_h"/>
                                          </p:val>
                                        </p:tav>
                                      </p:tavLst>
                                    </p:anim>
                                    <p:animEffect transition="in" filter="fade">
                                      <p:cBhvr>
                                        <p:cTn id="90" dur="500"/>
                                        <p:tgtEl>
                                          <p:spTgt spid="432177"/>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432178"/>
                                        </p:tgtEl>
                                        <p:attrNameLst>
                                          <p:attrName>style.visibility</p:attrName>
                                        </p:attrNameLst>
                                      </p:cBhvr>
                                      <p:to>
                                        <p:strVal val="visible"/>
                                      </p:to>
                                    </p:set>
                                    <p:anim calcmode="lin" valueType="num">
                                      <p:cBhvr>
                                        <p:cTn id="93" dur="500" fill="hold"/>
                                        <p:tgtEl>
                                          <p:spTgt spid="432178"/>
                                        </p:tgtEl>
                                        <p:attrNameLst>
                                          <p:attrName>ppt_w</p:attrName>
                                        </p:attrNameLst>
                                      </p:cBhvr>
                                      <p:tavLst>
                                        <p:tav tm="0">
                                          <p:val>
                                            <p:fltVal val="0"/>
                                          </p:val>
                                        </p:tav>
                                        <p:tav tm="100000">
                                          <p:val>
                                            <p:strVal val="#ppt_w"/>
                                          </p:val>
                                        </p:tav>
                                      </p:tavLst>
                                    </p:anim>
                                    <p:anim calcmode="lin" valueType="num">
                                      <p:cBhvr>
                                        <p:cTn id="94" dur="500" fill="hold"/>
                                        <p:tgtEl>
                                          <p:spTgt spid="432178"/>
                                        </p:tgtEl>
                                        <p:attrNameLst>
                                          <p:attrName>ppt_h</p:attrName>
                                        </p:attrNameLst>
                                      </p:cBhvr>
                                      <p:tavLst>
                                        <p:tav tm="0">
                                          <p:val>
                                            <p:fltVal val="0"/>
                                          </p:val>
                                        </p:tav>
                                        <p:tav tm="100000">
                                          <p:val>
                                            <p:strVal val="#ppt_h"/>
                                          </p:val>
                                        </p:tav>
                                      </p:tavLst>
                                    </p:anim>
                                    <p:animEffect transition="in" filter="fade">
                                      <p:cBhvr>
                                        <p:cTn id="95" dur="500"/>
                                        <p:tgtEl>
                                          <p:spTgt spid="432178"/>
                                        </p:tgtEl>
                                      </p:cBhvr>
                                    </p:animEffect>
                                  </p:childTnLst>
                                </p:cTn>
                              </p:par>
                              <p:par>
                                <p:cTn id="96" presetID="53" presetClass="entr" presetSubtype="0" fill="hold" grpId="0" nodeType="withEffect">
                                  <p:stCondLst>
                                    <p:cond delay="0"/>
                                  </p:stCondLst>
                                  <p:childTnLst>
                                    <p:set>
                                      <p:cBhvr>
                                        <p:cTn id="97" dur="1" fill="hold">
                                          <p:stCondLst>
                                            <p:cond delay="0"/>
                                          </p:stCondLst>
                                        </p:cTn>
                                        <p:tgtEl>
                                          <p:spTgt spid="432180"/>
                                        </p:tgtEl>
                                        <p:attrNameLst>
                                          <p:attrName>style.visibility</p:attrName>
                                        </p:attrNameLst>
                                      </p:cBhvr>
                                      <p:to>
                                        <p:strVal val="visible"/>
                                      </p:to>
                                    </p:set>
                                    <p:anim calcmode="lin" valueType="num">
                                      <p:cBhvr>
                                        <p:cTn id="98" dur="500" fill="hold"/>
                                        <p:tgtEl>
                                          <p:spTgt spid="432180"/>
                                        </p:tgtEl>
                                        <p:attrNameLst>
                                          <p:attrName>ppt_w</p:attrName>
                                        </p:attrNameLst>
                                      </p:cBhvr>
                                      <p:tavLst>
                                        <p:tav tm="0">
                                          <p:val>
                                            <p:fltVal val="0"/>
                                          </p:val>
                                        </p:tav>
                                        <p:tav tm="100000">
                                          <p:val>
                                            <p:strVal val="#ppt_w"/>
                                          </p:val>
                                        </p:tav>
                                      </p:tavLst>
                                    </p:anim>
                                    <p:anim calcmode="lin" valueType="num">
                                      <p:cBhvr>
                                        <p:cTn id="99" dur="500" fill="hold"/>
                                        <p:tgtEl>
                                          <p:spTgt spid="432180"/>
                                        </p:tgtEl>
                                        <p:attrNameLst>
                                          <p:attrName>ppt_h</p:attrName>
                                        </p:attrNameLst>
                                      </p:cBhvr>
                                      <p:tavLst>
                                        <p:tav tm="0">
                                          <p:val>
                                            <p:fltVal val="0"/>
                                          </p:val>
                                        </p:tav>
                                        <p:tav tm="100000">
                                          <p:val>
                                            <p:strVal val="#ppt_h"/>
                                          </p:val>
                                        </p:tav>
                                      </p:tavLst>
                                    </p:anim>
                                    <p:animEffect transition="in" filter="fade">
                                      <p:cBhvr>
                                        <p:cTn id="100" dur="500"/>
                                        <p:tgtEl>
                                          <p:spTgt spid="43218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500" fill="hold"/>
                                        <p:tgtEl>
                                          <p:spTgt spid="432135"/>
                                        </p:tgtEl>
                                        <p:attrNameLst>
                                          <p:attrName>fillcolor</p:attrName>
                                        </p:attrNameLst>
                                      </p:cBhvr>
                                      <p:to>
                                        <a:schemeClr val="accent1"/>
                                      </p:to>
                                    </p:animClr>
                                    <p:set>
                                      <p:cBhvr>
                                        <p:cTn id="105" dur="500" fill="hold"/>
                                        <p:tgtEl>
                                          <p:spTgt spid="432135"/>
                                        </p:tgtEl>
                                        <p:attrNameLst>
                                          <p:attrName>fill.type</p:attrName>
                                        </p:attrNameLst>
                                      </p:cBhvr>
                                      <p:to>
                                        <p:strVal val="solid"/>
                                      </p:to>
                                    </p:set>
                                    <p:set>
                                      <p:cBhvr>
                                        <p:cTn id="106" dur="500" fill="hold"/>
                                        <p:tgtEl>
                                          <p:spTgt spid="432135"/>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432134"/>
                                        </p:tgtEl>
                                        <p:attrNameLst>
                                          <p:attrName>fillcolor</p:attrName>
                                        </p:attrNameLst>
                                      </p:cBhvr>
                                      <p:to>
                                        <a:schemeClr val="accent1"/>
                                      </p:to>
                                    </p:animClr>
                                    <p:set>
                                      <p:cBhvr>
                                        <p:cTn id="109" dur="500" fill="hold"/>
                                        <p:tgtEl>
                                          <p:spTgt spid="432134"/>
                                        </p:tgtEl>
                                        <p:attrNameLst>
                                          <p:attrName>fill.type</p:attrName>
                                        </p:attrNameLst>
                                      </p:cBhvr>
                                      <p:to>
                                        <p:strVal val="solid"/>
                                      </p:to>
                                    </p:set>
                                    <p:set>
                                      <p:cBhvr>
                                        <p:cTn id="110" dur="500" fill="hold"/>
                                        <p:tgtEl>
                                          <p:spTgt spid="432134"/>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500" fill="hold"/>
                                        <p:tgtEl>
                                          <p:spTgt spid="432150"/>
                                        </p:tgtEl>
                                        <p:attrNameLst>
                                          <p:attrName>fillcolor</p:attrName>
                                        </p:attrNameLst>
                                      </p:cBhvr>
                                      <p:to>
                                        <a:schemeClr val="accent1"/>
                                      </p:to>
                                    </p:animClr>
                                    <p:set>
                                      <p:cBhvr>
                                        <p:cTn id="113" dur="500" fill="hold"/>
                                        <p:tgtEl>
                                          <p:spTgt spid="432150"/>
                                        </p:tgtEl>
                                        <p:attrNameLst>
                                          <p:attrName>fill.type</p:attrName>
                                        </p:attrNameLst>
                                      </p:cBhvr>
                                      <p:to>
                                        <p:strVal val="solid"/>
                                      </p:to>
                                    </p:set>
                                    <p:set>
                                      <p:cBhvr>
                                        <p:cTn id="114" dur="500" fill="hold"/>
                                        <p:tgtEl>
                                          <p:spTgt spid="432150"/>
                                        </p:tgtEl>
                                        <p:attrNameLst>
                                          <p:attrName>fill.on</p:attrName>
                                        </p:attrNameLst>
                                      </p:cBhvr>
                                      <p:to>
                                        <p:strVal val="true"/>
                                      </p:to>
                                    </p:set>
                                  </p:childTnLst>
                                </p:cTn>
                              </p:par>
                              <p:par>
                                <p:cTn id="115" presetID="53" presetClass="entr" presetSubtype="0" fill="hold" grpId="0" nodeType="withEffect">
                                  <p:stCondLst>
                                    <p:cond delay="0"/>
                                  </p:stCondLst>
                                  <p:childTnLst>
                                    <p:set>
                                      <p:cBhvr>
                                        <p:cTn id="116" dur="1" fill="hold">
                                          <p:stCondLst>
                                            <p:cond delay="0"/>
                                          </p:stCondLst>
                                        </p:cTn>
                                        <p:tgtEl>
                                          <p:spTgt spid="432182"/>
                                        </p:tgtEl>
                                        <p:attrNameLst>
                                          <p:attrName>style.visibility</p:attrName>
                                        </p:attrNameLst>
                                      </p:cBhvr>
                                      <p:to>
                                        <p:strVal val="visible"/>
                                      </p:to>
                                    </p:set>
                                    <p:anim calcmode="lin" valueType="num">
                                      <p:cBhvr>
                                        <p:cTn id="117" dur="500" fill="hold"/>
                                        <p:tgtEl>
                                          <p:spTgt spid="432182"/>
                                        </p:tgtEl>
                                        <p:attrNameLst>
                                          <p:attrName>ppt_w</p:attrName>
                                        </p:attrNameLst>
                                      </p:cBhvr>
                                      <p:tavLst>
                                        <p:tav tm="0">
                                          <p:val>
                                            <p:fltVal val="0"/>
                                          </p:val>
                                        </p:tav>
                                        <p:tav tm="100000">
                                          <p:val>
                                            <p:strVal val="#ppt_w"/>
                                          </p:val>
                                        </p:tav>
                                      </p:tavLst>
                                    </p:anim>
                                    <p:anim calcmode="lin" valueType="num">
                                      <p:cBhvr>
                                        <p:cTn id="118" dur="500" fill="hold"/>
                                        <p:tgtEl>
                                          <p:spTgt spid="432182"/>
                                        </p:tgtEl>
                                        <p:attrNameLst>
                                          <p:attrName>ppt_h</p:attrName>
                                        </p:attrNameLst>
                                      </p:cBhvr>
                                      <p:tavLst>
                                        <p:tav tm="0">
                                          <p:val>
                                            <p:fltVal val="0"/>
                                          </p:val>
                                        </p:tav>
                                        <p:tav tm="100000">
                                          <p:val>
                                            <p:strVal val="#ppt_h"/>
                                          </p:val>
                                        </p:tav>
                                      </p:tavLst>
                                    </p:anim>
                                    <p:animEffect transition="in" filter="fade">
                                      <p:cBhvr>
                                        <p:cTn id="119" dur="500"/>
                                        <p:tgtEl>
                                          <p:spTgt spid="432182"/>
                                        </p:tgtEl>
                                      </p:cBhvr>
                                    </p:animEffect>
                                  </p:childTnLst>
                                </p:cTn>
                              </p:par>
                              <p:par>
                                <p:cTn id="120" presetID="53" presetClass="entr" presetSubtype="0" fill="hold" grpId="0" nodeType="withEffect">
                                  <p:stCondLst>
                                    <p:cond delay="0"/>
                                  </p:stCondLst>
                                  <p:childTnLst>
                                    <p:set>
                                      <p:cBhvr>
                                        <p:cTn id="121" dur="1" fill="hold">
                                          <p:stCondLst>
                                            <p:cond delay="0"/>
                                          </p:stCondLst>
                                        </p:cTn>
                                        <p:tgtEl>
                                          <p:spTgt spid="432183"/>
                                        </p:tgtEl>
                                        <p:attrNameLst>
                                          <p:attrName>style.visibility</p:attrName>
                                        </p:attrNameLst>
                                      </p:cBhvr>
                                      <p:to>
                                        <p:strVal val="visible"/>
                                      </p:to>
                                    </p:set>
                                    <p:anim calcmode="lin" valueType="num">
                                      <p:cBhvr>
                                        <p:cTn id="122" dur="500" fill="hold"/>
                                        <p:tgtEl>
                                          <p:spTgt spid="432183"/>
                                        </p:tgtEl>
                                        <p:attrNameLst>
                                          <p:attrName>ppt_w</p:attrName>
                                        </p:attrNameLst>
                                      </p:cBhvr>
                                      <p:tavLst>
                                        <p:tav tm="0">
                                          <p:val>
                                            <p:fltVal val="0"/>
                                          </p:val>
                                        </p:tav>
                                        <p:tav tm="100000">
                                          <p:val>
                                            <p:strVal val="#ppt_w"/>
                                          </p:val>
                                        </p:tav>
                                      </p:tavLst>
                                    </p:anim>
                                    <p:anim calcmode="lin" valueType="num">
                                      <p:cBhvr>
                                        <p:cTn id="123" dur="500" fill="hold"/>
                                        <p:tgtEl>
                                          <p:spTgt spid="432183"/>
                                        </p:tgtEl>
                                        <p:attrNameLst>
                                          <p:attrName>ppt_h</p:attrName>
                                        </p:attrNameLst>
                                      </p:cBhvr>
                                      <p:tavLst>
                                        <p:tav tm="0">
                                          <p:val>
                                            <p:fltVal val="0"/>
                                          </p:val>
                                        </p:tav>
                                        <p:tav tm="100000">
                                          <p:val>
                                            <p:strVal val="#ppt_h"/>
                                          </p:val>
                                        </p:tav>
                                      </p:tavLst>
                                    </p:anim>
                                    <p:animEffect transition="in" filter="fade">
                                      <p:cBhvr>
                                        <p:cTn id="124" dur="500"/>
                                        <p:tgtEl>
                                          <p:spTgt spid="432183"/>
                                        </p:tgtEl>
                                      </p:cBhvr>
                                    </p:animEffect>
                                  </p:childTnLst>
                                </p:cTn>
                              </p:par>
                              <p:par>
                                <p:cTn id="125" presetID="1" presetClass="entr" presetSubtype="0" fill="hold" grpId="0" nodeType="withEffect">
                                  <p:stCondLst>
                                    <p:cond delay="0"/>
                                  </p:stCondLst>
                                  <p:childTnLst>
                                    <p:set>
                                      <p:cBhvr>
                                        <p:cTn id="126" dur="1" fill="hold">
                                          <p:stCondLst>
                                            <p:cond delay="0"/>
                                          </p:stCondLst>
                                        </p:cTn>
                                        <p:tgtEl>
                                          <p:spTgt spid="432131">
                                            <p:txEl>
                                              <p:pRg st="0" end="0"/>
                                            </p:txEl>
                                          </p:spTgt>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32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76" grpId="0" animBg="1"/>
      <p:bldP spid="432177" grpId="0" animBg="1"/>
      <p:bldP spid="432178" grpId="0" animBg="1"/>
      <p:bldP spid="432131" grpId="0" build="p"/>
      <p:bldP spid="432132" grpId="0" animBg="1"/>
      <p:bldP spid="432133" grpId="0" animBg="1"/>
      <p:bldP spid="432134" grpId="0" animBg="1"/>
      <p:bldP spid="432135" grpId="0" animBg="1"/>
      <p:bldP spid="432136" grpId="0" animBg="1"/>
      <p:bldP spid="432137" grpId="0" animBg="1"/>
      <p:bldP spid="432138" grpId="0" animBg="1"/>
      <p:bldP spid="432144" grpId="0" animBg="1"/>
      <p:bldP spid="432145" grpId="0" animBg="1"/>
      <p:bldP spid="432146" grpId="0"/>
      <p:bldP spid="432149" grpId="0" animBg="1"/>
      <p:bldP spid="432150" grpId="0" animBg="1"/>
      <p:bldP spid="432155" grpId="0" animBg="1"/>
      <p:bldP spid="432156" grpId="0" animBg="1"/>
      <p:bldP spid="432157" grpId="0" animBg="1"/>
      <p:bldP spid="432180" grpId="0"/>
      <p:bldP spid="432182" grpId="0" animBg="1"/>
      <p:bldP spid="432183"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3F572436-C870-8348-A376-16B1A7B7BC7E}" type="slidenum">
              <a:rPr lang="en-US"/>
              <a:pPr/>
              <a:t>86</a:t>
            </a:fld>
            <a:endParaRPr lang="en-US"/>
          </a:p>
        </p:txBody>
      </p:sp>
      <p:sp>
        <p:nvSpPr>
          <p:cNvPr id="417804" name="Rectangle 12"/>
          <p:cNvSpPr>
            <a:spLocks noGrp="1" noChangeArrowheads="1"/>
          </p:cNvSpPr>
          <p:nvPr>
            <p:ph type="title"/>
          </p:nvPr>
        </p:nvSpPr>
        <p:spPr/>
        <p:txBody>
          <a:bodyPr/>
          <a:lstStyle/>
          <a:p>
            <a:r>
              <a:rPr lang="en-US"/>
              <a:t>New States for Memory Pages</a:t>
            </a:r>
          </a:p>
        </p:txBody>
      </p:sp>
      <p:sp>
        <p:nvSpPr>
          <p:cNvPr id="417805" name="Oval 13"/>
          <p:cNvSpPr>
            <a:spLocks noChangeArrowheads="1"/>
          </p:cNvSpPr>
          <p:nvPr/>
        </p:nvSpPr>
        <p:spPr bwMode="auto">
          <a:xfrm>
            <a:off x="6516688" y="4130675"/>
            <a:ext cx="863600" cy="827088"/>
          </a:xfrm>
          <a:prstGeom prst="ellipse">
            <a:avLst/>
          </a:prstGeom>
          <a:noFill/>
          <a:ln w="12700">
            <a:solidFill>
              <a:schemeClr val="tx1"/>
            </a:solidFill>
            <a:round/>
            <a:headEnd/>
            <a:tailEnd/>
          </a:ln>
          <a:effectLst/>
        </p:spPr>
        <p:txBody>
          <a:bodyPr wrap="none" anchor="ctr">
            <a:prstTxWarp prst="textNoShape">
              <a:avLst/>
            </a:prstTxWarp>
          </a:bodyPr>
          <a:lstStyle/>
          <a:p>
            <a:pPr algn="ctr"/>
            <a:r>
              <a:rPr lang="en-US"/>
              <a:t>CPU i</a:t>
            </a:r>
          </a:p>
        </p:txBody>
      </p:sp>
      <p:sp>
        <p:nvSpPr>
          <p:cNvPr id="417806" name="Oval 14"/>
          <p:cNvSpPr>
            <a:spLocks noChangeArrowheads="1"/>
          </p:cNvSpPr>
          <p:nvPr/>
        </p:nvSpPr>
        <p:spPr bwMode="auto">
          <a:xfrm>
            <a:off x="7380288" y="5481638"/>
            <a:ext cx="863600" cy="827087"/>
          </a:xfrm>
          <a:prstGeom prst="ellipse">
            <a:avLst/>
          </a:prstGeom>
          <a:noFill/>
          <a:ln w="12700">
            <a:solidFill>
              <a:schemeClr val="tx1"/>
            </a:solidFill>
            <a:round/>
            <a:headEnd/>
            <a:tailEnd/>
          </a:ln>
          <a:effectLst/>
        </p:spPr>
        <p:txBody>
          <a:bodyPr wrap="none" anchor="ctr">
            <a:prstTxWarp prst="textNoShape">
              <a:avLst/>
            </a:prstTxWarp>
          </a:bodyPr>
          <a:lstStyle/>
          <a:p>
            <a:pPr algn="ctr"/>
            <a:r>
              <a:rPr lang="en-US"/>
              <a:t>None</a:t>
            </a:r>
          </a:p>
        </p:txBody>
      </p:sp>
      <p:sp>
        <p:nvSpPr>
          <p:cNvPr id="417807" name="Oval 15"/>
          <p:cNvSpPr>
            <a:spLocks noChangeArrowheads="1"/>
          </p:cNvSpPr>
          <p:nvPr/>
        </p:nvSpPr>
        <p:spPr bwMode="auto">
          <a:xfrm>
            <a:off x="7237413" y="2746375"/>
            <a:ext cx="863600" cy="827088"/>
          </a:xfrm>
          <a:prstGeom prst="ellipse">
            <a:avLst/>
          </a:prstGeom>
          <a:solidFill>
            <a:srgbClr val="FFFF00"/>
          </a:solidFill>
          <a:ln w="12700">
            <a:solidFill>
              <a:schemeClr val="tx1"/>
            </a:solidFill>
            <a:round/>
            <a:headEnd/>
            <a:tailEnd/>
          </a:ln>
          <a:effectLst/>
        </p:spPr>
        <p:txBody>
          <a:bodyPr wrap="none" anchor="ctr">
            <a:prstTxWarp prst="textNoShape">
              <a:avLst/>
            </a:prstTxWarp>
          </a:bodyPr>
          <a:lstStyle/>
          <a:p>
            <a:pPr algn="ctr"/>
            <a:r>
              <a:rPr lang="en-US"/>
              <a:t>All</a:t>
            </a:r>
          </a:p>
        </p:txBody>
      </p:sp>
      <p:sp>
        <p:nvSpPr>
          <p:cNvPr id="417808" name="Freeform 16"/>
          <p:cNvSpPr>
            <a:spLocks/>
          </p:cNvSpPr>
          <p:nvPr/>
        </p:nvSpPr>
        <p:spPr bwMode="auto">
          <a:xfrm>
            <a:off x="7200900" y="3571875"/>
            <a:ext cx="468313" cy="612775"/>
          </a:xfrm>
          <a:custGeom>
            <a:avLst/>
            <a:gdLst/>
            <a:ahLst/>
            <a:cxnLst>
              <a:cxn ang="0">
                <a:pos x="0" y="386"/>
              </a:cxn>
              <a:cxn ang="0">
                <a:pos x="227" y="227"/>
              </a:cxn>
              <a:cxn ang="0">
                <a:pos x="295" y="0"/>
              </a:cxn>
            </a:cxnLst>
            <a:rect l="0" t="0" r="r" b="b"/>
            <a:pathLst>
              <a:path w="295" h="386">
                <a:moveTo>
                  <a:pt x="0" y="386"/>
                </a:moveTo>
                <a:cubicBezTo>
                  <a:pt x="89" y="338"/>
                  <a:pt x="178" y="291"/>
                  <a:pt x="227" y="227"/>
                </a:cubicBezTo>
                <a:cubicBezTo>
                  <a:pt x="276" y="163"/>
                  <a:pt x="285" y="81"/>
                  <a:pt x="295" y="0"/>
                </a:cubicBezTo>
              </a:path>
            </a:pathLst>
          </a:custGeom>
          <a:noFill/>
          <a:ln w="25400" cap="flat" cmpd="sng">
            <a:solidFill>
              <a:schemeClr val="tx1"/>
            </a:solidFill>
            <a:prstDash val="solid"/>
            <a:round/>
            <a:headEnd type="none" w="med" len="med"/>
            <a:tailEnd type="triangle" w="lg" len="lg"/>
          </a:ln>
          <a:effectLst/>
        </p:spPr>
        <p:txBody>
          <a:bodyPr>
            <a:prstTxWarp prst="textNoShape">
              <a:avLst/>
            </a:prstTxWarp>
          </a:bodyPr>
          <a:lstStyle/>
          <a:p>
            <a:endParaRPr lang="en-US"/>
          </a:p>
        </p:txBody>
      </p:sp>
      <p:sp>
        <p:nvSpPr>
          <p:cNvPr id="417809" name="Freeform 17"/>
          <p:cNvSpPr>
            <a:spLocks/>
          </p:cNvSpPr>
          <p:nvPr/>
        </p:nvSpPr>
        <p:spPr bwMode="auto">
          <a:xfrm rot="10621072">
            <a:off x="6877050" y="3500438"/>
            <a:ext cx="468313" cy="612775"/>
          </a:xfrm>
          <a:custGeom>
            <a:avLst/>
            <a:gdLst/>
            <a:ahLst/>
            <a:cxnLst>
              <a:cxn ang="0">
                <a:pos x="0" y="386"/>
              </a:cxn>
              <a:cxn ang="0">
                <a:pos x="227" y="227"/>
              </a:cxn>
              <a:cxn ang="0">
                <a:pos x="295" y="0"/>
              </a:cxn>
            </a:cxnLst>
            <a:rect l="0" t="0" r="r" b="b"/>
            <a:pathLst>
              <a:path w="295" h="386">
                <a:moveTo>
                  <a:pt x="0" y="386"/>
                </a:moveTo>
                <a:cubicBezTo>
                  <a:pt x="89" y="338"/>
                  <a:pt x="178" y="291"/>
                  <a:pt x="227" y="227"/>
                </a:cubicBezTo>
                <a:cubicBezTo>
                  <a:pt x="276" y="163"/>
                  <a:pt x="285" y="81"/>
                  <a:pt x="295" y="0"/>
                </a:cubicBezTo>
              </a:path>
            </a:pathLst>
          </a:custGeom>
          <a:noFill/>
          <a:ln w="25400" cap="flat" cmpd="sng">
            <a:solidFill>
              <a:schemeClr val="tx1"/>
            </a:solidFill>
            <a:prstDash val="solid"/>
            <a:round/>
            <a:headEnd type="none" w="med" len="med"/>
            <a:tailEnd type="triangle" w="lg" len="lg"/>
          </a:ln>
          <a:effectLst/>
        </p:spPr>
        <p:txBody>
          <a:bodyPr>
            <a:prstTxWarp prst="textNoShape">
              <a:avLst/>
            </a:prstTxWarp>
          </a:bodyPr>
          <a:lstStyle/>
          <a:p>
            <a:endParaRPr lang="en-US"/>
          </a:p>
        </p:txBody>
      </p:sp>
      <p:sp>
        <p:nvSpPr>
          <p:cNvPr id="417810" name="Freeform 18"/>
          <p:cNvSpPr>
            <a:spLocks/>
          </p:cNvSpPr>
          <p:nvPr/>
        </p:nvSpPr>
        <p:spPr bwMode="auto">
          <a:xfrm rot="-4315475">
            <a:off x="7273132" y="4831556"/>
            <a:ext cx="468312" cy="612775"/>
          </a:xfrm>
          <a:custGeom>
            <a:avLst/>
            <a:gdLst/>
            <a:ahLst/>
            <a:cxnLst>
              <a:cxn ang="0">
                <a:pos x="0" y="386"/>
              </a:cxn>
              <a:cxn ang="0">
                <a:pos x="227" y="227"/>
              </a:cxn>
              <a:cxn ang="0">
                <a:pos x="295" y="0"/>
              </a:cxn>
            </a:cxnLst>
            <a:rect l="0" t="0" r="r" b="b"/>
            <a:pathLst>
              <a:path w="295" h="386">
                <a:moveTo>
                  <a:pt x="0" y="386"/>
                </a:moveTo>
                <a:cubicBezTo>
                  <a:pt x="89" y="338"/>
                  <a:pt x="178" y="291"/>
                  <a:pt x="227" y="227"/>
                </a:cubicBezTo>
                <a:cubicBezTo>
                  <a:pt x="276" y="163"/>
                  <a:pt x="285" y="81"/>
                  <a:pt x="295" y="0"/>
                </a:cubicBezTo>
              </a:path>
            </a:pathLst>
          </a:custGeom>
          <a:noFill/>
          <a:ln w="25400" cap="flat" cmpd="sng">
            <a:solidFill>
              <a:schemeClr val="tx1"/>
            </a:solidFill>
            <a:prstDash val="solid"/>
            <a:round/>
            <a:headEnd type="none" w="med" len="med"/>
            <a:tailEnd type="triangle" w="lg" len="lg"/>
          </a:ln>
          <a:effectLst/>
        </p:spPr>
        <p:txBody>
          <a:bodyPr>
            <a:prstTxWarp prst="textNoShape">
              <a:avLst/>
            </a:prstTxWarp>
          </a:bodyPr>
          <a:lstStyle/>
          <a:p>
            <a:endParaRPr lang="en-US"/>
          </a:p>
        </p:txBody>
      </p:sp>
      <p:sp>
        <p:nvSpPr>
          <p:cNvPr id="417811" name="Freeform 19"/>
          <p:cNvSpPr>
            <a:spLocks/>
          </p:cNvSpPr>
          <p:nvPr/>
        </p:nvSpPr>
        <p:spPr bwMode="auto">
          <a:xfrm rot="6386461">
            <a:off x="7020719" y="4976019"/>
            <a:ext cx="468313" cy="612775"/>
          </a:xfrm>
          <a:custGeom>
            <a:avLst/>
            <a:gdLst/>
            <a:ahLst/>
            <a:cxnLst>
              <a:cxn ang="0">
                <a:pos x="0" y="386"/>
              </a:cxn>
              <a:cxn ang="0">
                <a:pos x="227" y="227"/>
              </a:cxn>
              <a:cxn ang="0">
                <a:pos x="295" y="0"/>
              </a:cxn>
            </a:cxnLst>
            <a:rect l="0" t="0" r="r" b="b"/>
            <a:pathLst>
              <a:path w="295" h="386">
                <a:moveTo>
                  <a:pt x="0" y="386"/>
                </a:moveTo>
                <a:cubicBezTo>
                  <a:pt x="89" y="338"/>
                  <a:pt x="178" y="291"/>
                  <a:pt x="227" y="227"/>
                </a:cubicBezTo>
                <a:cubicBezTo>
                  <a:pt x="276" y="163"/>
                  <a:pt x="285" y="81"/>
                  <a:pt x="295" y="0"/>
                </a:cubicBezTo>
              </a:path>
            </a:pathLst>
          </a:custGeom>
          <a:noFill/>
          <a:ln w="25400" cap="flat" cmpd="sng">
            <a:solidFill>
              <a:schemeClr val="tx1"/>
            </a:solidFill>
            <a:prstDash val="solid"/>
            <a:round/>
            <a:headEnd type="none" w="med" len="med"/>
            <a:tailEnd type="triangle" w="lg" len="lg"/>
          </a:ln>
          <a:effectLst/>
        </p:spPr>
        <p:txBody>
          <a:bodyPr>
            <a:prstTxWarp prst="textNoShape">
              <a:avLst/>
            </a:prstTxWarp>
          </a:bodyPr>
          <a:lstStyle/>
          <a:p>
            <a:endParaRPr lang="en-US"/>
          </a:p>
        </p:txBody>
      </p:sp>
      <p:sp>
        <p:nvSpPr>
          <p:cNvPr id="417813" name="Text Box 21"/>
          <p:cNvSpPr txBox="1">
            <a:spLocks noChangeArrowheads="1"/>
          </p:cNvSpPr>
          <p:nvPr/>
        </p:nvSpPr>
        <p:spPr bwMode="auto">
          <a:xfrm>
            <a:off x="5851813" y="3363480"/>
            <a:ext cx="1076737" cy="461665"/>
          </a:xfrm>
          <a:prstGeom prst="rect">
            <a:avLst/>
          </a:prstGeom>
          <a:noFill/>
          <a:ln w="12700">
            <a:noFill/>
            <a:miter lim="800000"/>
            <a:headEnd/>
            <a:tailEnd/>
          </a:ln>
          <a:effectLst/>
        </p:spPr>
        <p:txBody>
          <a:bodyPr wrap="none">
            <a:prstTxWarp prst="textNoShape">
              <a:avLst/>
            </a:prstTxWarp>
            <a:spAutoFit/>
          </a:bodyPr>
          <a:lstStyle/>
          <a:p>
            <a:r>
              <a:rPr lang="en-US" sz="2400"/>
              <a:t>Launch</a:t>
            </a:r>
          </a:p>
        </p:txBody>
      </p:sp>
      <p:sp>
        <p:nvSpPr>
          <p:cNvPr id="417814" name="Text Box 22"/>
          <p:cNvSpPr txBox="1">
            <a:spLocks noChangeArrowheads="1"/>
          </p:cNvSpPr>
          <p:nvPr/>
        </p:nvSpPr>
        <p:spPr bwMode="auto">
          <a:xfrm>
            <a:off x="5688013" y="5121275"/>
            <a:ext cx="1246405" cy="461665"/>
          </a:xfrm>
          <a:prstGeom prst="rect">
            <a:avLst/>
          </a:prstGeom>
          <a:noFill/>
          <a:ln w="12700">
            <a:noFill/>
            <a:miter lim="800000"/>
            <a:headEnd/>
            <a:tailEnd/>
          </a:ln>
          <a:effectLst/>
        </p:spPr>
        <p:txBody>
          <a:bodyPr wrap="none">
            <a:prstTxWarp prst="textNoShape">
              <a:avLst/>
            </a:prstTxWarp>
            <a:spAutoFit/>
          </a:bodyPr>
          <a:lstStyle/>
          <a:p>
            <a:r>
              <a:rPr lang="en-US" sz="2400"/>
              <a:t>Suspend</a:t>
            </a:r>
          </a:p>
        </p:txBody>
      </p:sp>
      <p:sp>
        <p:nvSpPr>
          <p:cNvPr id="417815" name="Text Box 23"/>
          <p:cNvSpPr txBox="1">
            <a:spLocks noChangeArrowheads="1"/>
          </p:cNvSpPr>
          <p:nvPr/>
        </p:nvSpPr>
        <p:spPr bwMode="auto">
          <a:xfrm>
            <a:off x="7736321" y="4737822"/>
            <a:ext cx="1180582" cy="461665"/>
          </a:xfrm>
          <a:prstGeom prst="rect">
            <a:avLst/>
          </a:prstGeom>
          <a:noFill/>
          <a:ln w="12700">
            <a:noFill/>
            <a:miter lim="800000"/>
            <a:headEnd/>
            <a:tailEnd/>
          </a:ln>
          <a:effectLst/>
        </p:spPr>
        <p:txBody>
          <a:bodyPr wrap="none">
            <a:prstTxWarp prst="textNoShape">
              <a:avLst/>
            </a:prstTxWarp>
            <a:spAutoFit/>
          </a:bodyPr>
          <a:lstStyle/>
          <a:p>
            <a:r>
              <a:rPr lang="en-US" sz="2400"/>
              <a:t>Resume</a:t>
            </a:r>
          </a:p>
        </p:txBody>
      </p:sp>
      <p:sp>
        <p:nvSpPr>
          <p:cNvPr id="417816" name="Text Box 24"/>
          <p:cNvSpPr txBox="1">
            <a:spLocks noChangeArrowheads="1"/>
          </p:cNvSpPr>
          <p:nvPr/>
        </p:nvSpPr>
        <p:spPr bwMode="auto">
          <a:xfrm>
            <a:off x="7537450" y="3824288"/>
            <a:ext cx="641973" cy="461665"/>
          </a:xfrm>
          <a:prstGeom prst="rect">
            <a:avLst/>
          </a:prstGeom>
          <a:noFill/>
          <a:ln w="12700">
            <a:noFill/>
            <a:miter lim="800000"/>
            <a:headEnd/>
            <a:tailEnd/>
          </a:ln>
          <a:effectLst/>
        </p:spPr>
        <p:txBody>
          <a:bodyPr wrap="none">
            <a:prstTxWarp prst="textNoShape">
              <a:avLst/>
            </a:prstTxWarp>
            <a:spAutoFit/>
          </a:bodyPr>
          <a:lstStyle/>
          <a:p>
            <a:r>
              <a:rPr lang="en-US" sz="2400"/>
              <a:t>Exit</a:t>
            </a:r>
          </a:p>
        </p:txBody>
      </p:sp>
      <p:sp>
        <p:nvSpPr>
          <p:cNvPr id="417819" name="Rectangle 27"/>
          <p:cNvSpPr>
            <a:spLocks noChangeArrowheads="1"/>
          </p:cNvSpPr>
          <p:nvPr/>
        </p:nvSpPr>
        <p:spPr bwMode="auto">
          <a:xfrm>
            <a:off x="647700" y="2746375"/>
            <a:ext cx="2120900" cy="1085850"/>
          </a:xfrm>
          <a:prstGeom prst="rect">
            <a:avLst/>
          </a:prstGeom>
          <a:solidFill>
            <a:srgbClr val="FFFF00"/>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prstTxWarp prst="textNoShape">
              <a:avLst/>
            </a:prstTxWarp>
          </a:bodyPr>
          <a:lstStyle/>
          <a:p>
            <a:pPr algn="ctr"/>
            <a:endParaRPr lang="en-US"/>
          </a:p>
        </p:txBody>
      </p:sp>
      <p:sp>
        <p:nvSpPr>
          <p:cNvPr id="417820" name="Rectangle 28"/>
          <p:cNvSpPr>
            <a:spLocks noChangeArrowheads="1"/>
          </p:cNvSpPr>
          <p:nvPr/>
        </p:nvSpPr>
        <p:spPr bwMode="auto">
          <a:xfrm>
            <a:off x="647700" y="3832225"/>
            <a:ext cx="2120900" cy="928688"/>
          </a:xfrm>
          <a:prstGeom prst="rect">
            <a:avLst/>
          </a:prstGeom>
          <a:solidFill>
            <a:srgbClr val="FFFF00"/>
          </a:solidFill>
          <a:ln w="25400">
            <a:solidFill>
              <a:schemeClr val="tx1"/>
            </a:solidFill>
            <a:miter lim="800000"/>
            <a:headEnd/>
            <a:tailEnd/>
          </a:ln>
          <a:effectLst>
            <a:outerShdw blurRad="63500" dist="63500" dir="3187806" algn="ctr" rotWithShape="0">
              <a:schemeClr val="bg2">
                <a:alpha val="74998"/>
              </a:schemeClr>
            </a:outerShdw>
          </a:effectLst>
        </p:spPr>
        <p:txBody>
          <a:bodyPr wrap="none" anchor="ctr">
            <a:prstTxWarp prst="textNoShape">
              <a:avLst/>
            </a:prstTxWarp>
          </a:bodyPr>
          <a:lstStyle/>
          <a:p>
            <a:pPr algn="ctr"/>
            <a:r>
              <a:rPr lang="en-US"/>
              <a:t>Sensitive</a:t>
            </a:r>
          </a:p>
          <a:p>
            <a:pPr algn="ctr"/>
            <a:r>
              <a:rPr lang="en-US"/>
              <a:t>Application</a:t>
            </a:r>
          </a:p>
        </p:txBody>
      </p:sp>
      <p:sp>
        <p:nvSpPr>
          <p:cNvPr id="417821" name="Rectangle 29"/>
          <p:cNvSpPr>
            <a:spLocks noChangeArrowheads="1"/>
          </p:cNvSpPr>
          <p:nvPr/>
        </p:nvSpPr>
        <p:spPr bwMode="auto">
          <a:xfrm>
            <a:off x="647700" y="4760913"/>
            <a:ext cx="2120900" cy="1085850"/>
          </a:xfrm>
          <a:prstGeom prst="rect">
            <a:avLst/>
          </a:prstGeom>
          <a:solidFill>
            <a:srgbClr val="FFFF00"/>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prstTxWarp prst="textNoShape">
              <a:avLst/>
            </a:prstTxWarp>
          </a:bodyPr>
          <a:lstStyle/>
          <a:p>
            <a:pPr algn="ctr"/>
            <a:endParaRPr lang="en-US"/>
          </a:p>
        </p:txBody>
      </p:sp>
      <p:sp>
        <p:nvSpPr>
          <p:cNvPr id="417822" name="Rectangle 30"/>
          <p:cNvSpPr>
            <a:spLocks noGrp="1" noChangeArrowheads="1"/>
          </p:cNvSpPr>
          <p:nvPr>
            <p:ph type="body" idx="1"/>
          </p:nvPr>
        </p:nvSpPr>
        <p:spPr>
          <a:xfrm>
            <a:off x="287338" y="1304637"/>
            <a:ext cx="8640762" cy="4572000"/>
          </a:xfrm>
          <a:noFill/>
          <a:ln/>
        </p:spPr>
        <p:txBody>
          <a:bodyPr>
            <a:normAutofit/>
          </a:bodyPr>
          <a:lstStyle/>
          <a:p>
            <a:r>
              <a:rPr lang="en-US" sz="2800" dirty="0"/>
              <a:t>Avoid TPM for short-term data protection</a:t>
            </a:r>
          </a:p>
          <a:p>
            <a:r>
              <a:rPr lang="en-US" sz="2800" dirty="0"/>
              <a:t>Memory Controller</a:t>
            </a:r>
            <a:r>
              <a:rPr lang="en-US" sz="2800" dirty="0" smtClean="0"/>
              <a:t> supports </a:t>
            </a:r>
            <a:r>
              <a:rPr lang="en-US" sz="2800" dirty="0"/>
              <a:t>DMA protection vector</a:t>
            </a:r>
          </a:p>
        </p:txBody>
      </p:sp>
      <p:sp>
        <p:nvSpPr>
          <p:cNvPr id="417824" name="Text Box 32"/>
          <p:cNvSpPr txBox="1">
            <a:spLocks noChangeArrowheads="1"/>
          </p:cNvSpPr>
          <p:nvPr/>
        </p:nvSpPr>
        <p:spPr bwMode="auto">
          <a:xfrm>
            <a:off x="666750" y="5984875"/>
            <a:ext cx="2082800" cy="461665"/>
          </a:xfrm>
          <a:prstGeom prst="rect">
            <a:avLst/>
          </a:prstGeom>
          <a:noFill/>
          <a:ln w="12700">
            <a:noFill/>
            <a:miter lim="800000"/>
            <a:headEnd/>
            <a:tailEnd/>
          </a:ln>
          <a:effectLst/>
        </p:spPr>
        <p:txBody>
          <a:bodyPr>
            <a:prstTxWarp prst="textNoShape">
              <a:avLst/>
            </a:prstTxWarp>
            <a:spAutoFit/>
          </a:bodyPr>
          <a:lstStyle/>
          <a:p>
            <a:pPr algn="ctr">
              <a:spcBef>
                <a:spcPct val="50000"/>
              </a:spcBef>
            </a:pPr>
            <a:r>
              <a:rPr lang="en-US" sz="2400" dirty="0"/>
              <a:t>Memory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7810"/>
                                        </p:tgtEl>
                                        <p:attrNameLst>
                                          <p:attrName>style.visibility</p:attrName>
                                        </p:attrNameLst>
                                      </p:cBhvr>
                                      <p:to>
                                        <p:strVal val="visible"/>
                                      </p:to>
                                    </p:set>
                                    <p:anim calcmode="lin" valueType="num">
                                      <p:cBhvr>
                                        <p:cTn id="7" dur="500" fill="hold"/>
                                        <p:tgtEl>
                                          <p:spTgt spid="417810"/>
                                        </p:tgtEl>
                                        <p:attrNameLst>
                                          <p:attrName>ppt_w</p:attrName>
                                        </p:attrNameLst>
                                      </p:cBhvr>
                                      <p:tavLst>
                                        <p:tav tm="0">
                                          <p:val>
                                            <p:fltVal val="0"/>
                                          </p:val>
                                        </p:tav>
                                        <p:tav tm="100000">
                                          <p:val>
                                            <p:strVal val="#ppt_w"/>
                                          </p:val>
                                        </p:tav>
                                      </p:tavLst>
                                    </p:anim>
                                    <p:anim calcmode="lin" valueType="num">
                                      <p:cBhvr>
                                        <p:cTn id="8" dur="500" fill="hold"/>
                                        <p:tgtEl>
                                          <p:spTgt spid="417810"/>
                                        </p:tgtEl>
                                        <p:attrNameLst>
                                          <p:attrName>ppt_h</p:attrName>
                                        </p:attrNameLst>
                                      </p:cBhvr>
                                      <p:tavLst>
                                        <p:tav tm="0">
                                          <p:val>
                                            <p:fltVal val="0"/>
                                          </p:val>
                                        </p:tav>
                                        <p:tav tm="100000">
                                          <p:val>
                                            <p:strVal val="#ppt_h"/>
                                          </p:val>
                                        </p:tav>
                                      </p:tavLst>
                                    </p:anim>
                                    <p:animEffect transition="in" filter="fade">
                                      <p:cBhvr>
                                        <p:cTn id="9" dur="500"/>
                                        <p:tgtEl>
                                          <p:spTgt spid="4178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17811"/>
                                        </p:tgtEl>
                                        <p:attrNameLst>
                                          <p:attrName>style.visibility</p:attrName>
                                        </p:attrNameLst>
                                      </p:cBhvr>
                                      <p:to>
                                        <p:strVal val="visible"/>
                                      </p:to>
                                    </p:set>
                                    <p:anim calcmode="lin" valueType="num">
                                      <p:cBhvr>
                                        <p:cTn id="12" dur="500" fill="hold"/>
                                        <p:tgtEl>
                                          <p:spTgt spid="417811"/>
                                        </p:tgtEl>
                                        <p:attrNameLst>
                                          <p:attrName>ppt_w</p:attrName>
                                        </p:attrNameLst>
                                      </p:cBhvr>
                                      <p:tavLst>
                                        <p:tav tm="0">
                                          <p:val>
                                            <p:fltVal val="0"/>
                                          </p:val>
                                        </p:tav>
                                        <p:tav tm="100000">
                                          <p:val>
                                            <p:strVal val="#ppt_w"/>
                                          </p:val>
                                        </p:tav>
                                      </p:tavLst>
                                    </p:anim>
                                    <p:anim calcmode="lin" valueType="num">
                                      <p:cBhvr>
                                        <p:cTn id="13" dur="500" fill="hold"/>
                                        <p:tgtEl>
                                          <p:spTgt spid="417811"/>
                                        </p:tgtEl>
                                        <p:attrNameLst>
                                          <p:attrName>ppt_h</p:attrName>
                                        </p:attrNameLst>
                                      </p:cBhvr>
                                      <p:tavLst>
                                        <p:tav tm="0">
                                          <p:val>
                                            <p:fltVal val="0"/>
                                          </p:val>
                                        </p:tav>
                                        <p:tav tm="100000">
                                          <p:val>
                                            <p:strVal val="#ppt_h"/>
                                          </p:val>
                                        </p:tav>
                                      </p:tavLst>
                                    </p:anim>
                                    <p:animEffect transition="in" filter="fade">
                                      <p:cBhvr>
                                        <p:cTn id="14" dur="500"/>
                                        <p:tgtEl>
                                          <p:spTgt spid="41781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17809"/>
                                        </p:tgtEl>
                                        <p:attrNameLst>
                                          <p:attrName>style.visibility</p:attrName>
                                        </p:attrNameLst>
                                      </p:cBhvr>
                                      <p:to>
                                        <p:strVal val="visible"/>
                                      </p:to>
                                    </p:set>
                                    <p:anim calcmode="lin" valueType="num">
                                      <p:cBhvr>
                                        <p:cTn id="17" dur="500" fill="hold"/>
                                        <p:tgtEl>
                                          <p:spTgt spid="417809"/>
                                        </p:tgtEl>
                                        <p:attrNameLst>
                                          <p:attrName>ppt_w</p:attrName>
                                        </p:attrNameLst>
                                      </p:cBhvr>
                                      <p:tavLst>
                                        <p:tav tm="0">
                                          <p:val>
                                            <p:fltVal val="0"/>
                                          </p:val>
                                        </p:tav>
                                        <p:tav tm="100000">
                                          <p:val>
                                            <p:strVal val="#ppt_w"/>
                                          </p:val>
                                        </p:tav>
                                      </p:tavLst>
                                    </p:anim>
                                    <p:anim calcmode="lin" valueType="num">
                                      <p:cBhvr>
                                        <p:cTn id="18" dur="500" fill="hold"/>
                                        <p:tgtEl>
                                          <p:spTgt spid="417809"/>
                                        </p:tgtEl>
                                        <p:attrNameLst>
                                          <p:attrName>ppt_h</p:attrName>
                                        </p:attrNameLst>
                                      </p:cBhvr>
                                      <p:tavLst>
                                        <p:tav tm="0">
                                          <p:val>
                                            <p:fltVal val="0"/>
                                          </p:val>
                                        </p:tav>
                                        <p:tav tm="100000">
                                          <p:val>
                                            <p:strVal val="#ppt_h"/>
                                          </p:val>
                                        </p:tav>
                                      </p:tavLst>
                                    </p:anim>
                                    <p:animEffect transition="in" filter="fade">
                                      <p:cBhvr>
                                        <p:cTn id="19" dur="500"/>
                                        <p:tgtEl>
                                          <p:spTgt spid="41780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17808"/>
                                        </p:tgtEl>
                                        <p:attrNameLst>
                                          <p:attrName>style.visibility</p:attrName>
                                        </p:attrNameLst>
                                      </p:cBhvr>
                                      <p:to>
                                        <p:strVal val="visible"/>
                                      </p:to>
                                    </p:set>
                                    <p:anim calcmode="lin" valueType="num">
                                      <p:cBhvr>
                                        <p:cTn id="22" dur="500" fill="hold"/>
                                        <p:tgtEl>
                                          <p:spTgt spid="417808"/>
                                        </p:tgtEl>
                                        <p:attrNameLst>
                                          <p:attrName>ppt_w</p:attrName>
                                        </p:attrNameLst>
                                      </p:cBhvr>
                                      <p:tavLst>
                                        <p:tav tm="0">
                                          <p:val>
                                            <p:fltVal val="0"/>
                                          </p:val>
                                        </p:tav>
                                        <p:tav tm="100000">
                                          <p:val>
                                            <p:strVal val="#ppt_w"/>
                                          </p:val>
                                        </p:tav>
                                      </p:tavLst>
                                    </p:anim>
                                    <p:anim calcmode="lin" valueType="num">
                                      <p:cBhvr>
                                        <p:cTn id="23" dur="500" fill="hold"/>
                                        <p:tgtEl>
                                          <p:spTgt spid="417808"/>
                                        </p:tgtEl>
                                        <p:attrNameLst>
                                          <p:attrName>ppt_h</p:attrName>
                                        </p:attrNameLst>
                                      </p:cBhvr>
                                      <p:tavLst>
                                        <p:tav tm="0">
                                          <p:val>
                                            <p:fltVal val="0"/>
                                          </p:val>
                                        </p:tav>
                                        <p:tav tm="100000">
                                          <p:val>
                                            <p:strVal val="#ppt_h"/>
                                          </p:val>
                                        </p:tav>
                                      </p:tavLst>
                                    </p:anim>
                                    <p:animEffect transition="in" filter="fade">
                                      <p:cBhvr>
                                        <p:cTn id="24" dur="500"/>
                                        <p:tgtEl>
                                          <p:spTgt spid="41780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17807"/>
                                        </p:tgtEl>
                                        <p:attrNameLst>
                                          <p:attrName>style.visibility</p:attrName>
                                        </p:attrNameLst>
                                      </p:cBhvr>
                                      <p:to>
                                        <p:strVal val="visible"/>
                                      </p:to>
                                    </p:set>
                                    <p:anim calcmode="lin" valueType="num">
                                      <p:cBhvr>
                                        <p:cTn id="27" dur="500" fill="hold"/>
                                        <p:tgtEl>
                                          <p:spTgt spid="417807"/>
                                        </p:tgtEl>
                                        <p:attrNameLst>
                                          <p:attrName>ppt_w</p:attrName>
                                        </p:attrNameLst>
                                      </p:cBhvr>
                                      <p:tavLst>
                                        <p:tav tm="0">
                                          <p:val>
                                            <p:fltVal val="0"/>
                                          </p:val>
                                        </p:tav>
                                        <p:tav tm="100000">
                                          <p:val>
                                            <p:strVal val="#ppt_w"/>
                                          </p:val>
                                        </p:tav>
                                      </p:tavLst>
                                    </p:anim>
                                    <p:anim calcmode="lin" valueType="num">
                                      <p:cBhvr>
                                        <p:cTn id="28" dur="500" fill="hold"/>
                                        <p:tgtEl>
                                          <p:spTgt spid="417807"/>
                                        </p:tgtEl>
                                        <p:attrNameLst>
                                          <p:attrName>ppt_h</p:attrName>
                                        </p:attrNameLst>
                                      </p:cBhvr>
                                      <p:tavLst>
                                        <p:tav tm="0">
                                          <p:val>
                                            <p:fltVal val="0"/>
                                          </p:val>
                                        </p:tav>
                                        <p:tav tm="100000">
                                          <p:val>
                                            <p:strVal val="#ppt_h"/>
                                          </p:val>
                                        </p:tav>
                                      </p:tavLst>
                                    </p:anim>
                                    <p:animEffect transition="in" filter="fade">
                                      <p:cBhvr>
                                        <p:cTn id="29" dur="500"/>
                                        <p:tgtEl>
                                          <p:spTgt spid="41780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17805"/>
                                        </p:tgtEl>
                                        <p:attrNameLst>
                                          <p:attrName>style.visibility</p:attrName>
                                        </p:attrNameLst>
                                      </p:cBhvr>
                                      <p:to>
                                        <p:strVal val="visible"/>
                                      </p:to>
                                    </p:set>
                                    <p:anim calcmode="lin" valueType="num">
                                      <p:cBhvr>
                                        <p:cTn id="32" dur="500" fill="hold"/>
                                        <p:tgtEl>
                                          <p:spTgt spid="417805"/>
                                        </p:tgtEl>
                                        <p:attrNameLst>
                                          <p:attrName>ppt_w</p:attrName>
                                        </p:attrNameLst>
                                      </p:cBhvr>
                                      <p:tavLst>
                                        <p:tav tm="0">
                                          <p:val>
                                            <p:fltVal val="0"/>
                                          </p:val>
                                        </p:tav>
                                        <p:tav tm="100000">
                                          <p:val>
                                            <p:strVal val="#ppt_w"/>
                                          </p:val>
                                        </p:tav>
                                      </p:tavLst>
                                    </p:anim>
                                    <p:anim calcmode="lin" valueType="num">
                                      <p:cBhvr>
                                        <p:cTn id="33" dur="500" fill="hold"/>
                                        <p:tgtEl>
                                          <p:spTgt spid="417805"/>
                                        </p:tgtEl>
                                        <p:attrNameLst>
                                          <p:attrName>ppt_h</p:attrName>
                                        </p:attrNameLst>
                                      </p:cBhvr>
                                      <p:tavLst>
                                        <p:tav tm="0">
                                          <p:val>
                                            <p:fltVal val="0"/>
                                          </p:val>
                                        </p:tav>
                                        <p:tav tm="100000">
                                          <p:val>
                                            <p:strVal val="#ppt_h"/>
                                          </p:val>
                                        </p:tav>
                                      </p:tavLst>
                                    </p:anim>
                                    <p:animEffect transition="in" filter="fade">
                                      <p:cBhvr>
                                        <p:cTn id="34" dur="500"/>
                                        <p:tgtEl>
                                          <p:spTgt spid="41780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17806"/>
                                        </p:tgtEl>
                                        <p:attrNameLst>
                                          <p:attrName>style.visibility</p:attrName>
                                        </p:attrNameLst>
                                      </p:cBhvr>
                                      <p:to>
                                        <p:strVal val="visible"/>
                                      </p:to>
                                    </p:set>
                                    <p:anim calcmode="lin" valueType="num">
                                      <p:cBhvr>
                                        <p:cTn id="37" dur="500" fill="hold"/>
                                        <p:tgtEl>
                                          <p:spTgt spid="417806"/>
                                        </p:tgtEl>
                                        <p:attrNameLst>
                                          <p:attrName>ppt_w</p:attrName>
                                        </p:attrNameLst>
                                      </p:cBhvr>
                                      <p:tavLst>
                                        <p:tav tm="0">
                                          <p:val>
                                            <p:fltVal val="0"/>
                                          </p:val>
                                        </p:tav>
                                        <p:tav tm="100000">
                                          <p:val>
                                            <p:strVal val="#ppt_w"/>
                                          </p:val>
                                        </p:tav>
                                      </p:tavLst>
                                    </p:anim>
                                    <p:anim calcmode="lin" valueType="num">
                                      <p:cBhvr>
                                        <p:cTn id="38" dur="500" fill="hold"/>
                                        <p:tgtEl>
                                          <p:spTgt spid="417806"/>
                                        </p:tgtEl>
                                        <p:attrNameLst>
                                          <p:attrName>ppt_h</p:attrName>
                                        </p:attrNameLst>
                                      </p:cBhvr>
                                      <p:tavLst>
                                        <p:tav tm="0">
                                          <p:val>
                                            <p:fltVal val="0"/>
                                          </p:val>
                                        </p:tav>
                                        <p:tav tm="100000">
                                          <p:val>
                                            <p:strVal val="#ppt_h"/>
                                          </p:val>
                                        </p:tav>
                                      </p:tavLst>
                                    </p:anim>
                                    <p:animEffect transition="in" filter="fade">
                                      <p:cBhvr>
                                        <p:cTn id="39" dur="500"/>
                                        <p:tgtEl>
                                          <p:spTgt spid="41780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417820"/>
                                        </p:tgtEl>
                                        <p:attrNameLst>
                                          <p:attrName>fillcolor</p:attrName>
                                        </p:attrNameLst>
                                      </p:cBhvr>
                                      <p:to>
                                        <a:schemeClr val="accent1"/>
                                      </p:to>
                                    </p:animClr>
                                    <p:set>
                                      <p:cBhvr>
                                        <p:cTn id="44" dur="500" fill="hold"/>
                                        <p:tgtEl>
                                          <p:spTgt spid="417820"/>
                                        </p:tgtEl>
                                        <p:attrNameLst>
                                          <p:attrName>fill.type</p:attrName>
                                        </p:attrNameLst>
                                      </p:cBhvr>
                                      <p:to>
                                        <p:strVal val="solid"/>
                                      </p:to>
                                    </p:set>
                                    <p:set>
                                      <p:cBhvr>
                                        <p:cTn id="45" dur="500" fill="hold"/>
                                        <p:tgtEl>
                                          <p:spTgt spid="417820"/>
                                        </p:tgtEl>
                                        <p:attrNameLst>
                                          <p:attrName>fill.on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417805"/>
                                        </p:tgtEl>
                                        <p:attrNameLst>
                                          <p:attrName>fillcolor</p:attrName>
                                        </p:attrNameLst>
                                      </p:cBhvr>
                                      <p:to>
                                        <a:schemeClr val="accent1"/>
                                      </p:to>
                                    </p:animClr>
                                    <p:set>
                                      <p:cBhvr>
                                        <p:cTn id="48" dur="500" fill="hold"/>
                                        <p:tgtEl>
                                          <p:spTgt spid="417805"/>
                                        </p:tgtEl>
                                        <p:attrNameLst>
                                          <p:attrName>fill.type</p:attrName>
                                        </p:attrNameLst>
                                      </p:cBhvr>
                                      <p:to>
                                        <p:strVal val="solid"/>
                                      </p:to>
                                    </p:set>
                                    <p:set>
                                      <p:cBhvr>
                                        <p:cTn id="49" dur="500" fill="hold"/>
                                        <p:tgtEl>
                                          <p:spTgt spid="417805"/>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500" fill="hold"/>
                                        <p:tgtEl>
                                          <p:spTgt spid="417807"/>
                                        </p:tgtEl>
                                        <p:attrNameLst>
                                          <p:attrName>fillcolor</p:attrName>
                                        </p:attrNameLst>
                                      </p:cBhvr>
                                      <p:to>
                                        <a:schemeClr val="bg1"/>
                                      </p:to>
                                    </p:animClr>
                                    <p:set>
                                      <p:cBhvr>
                                        <p:cTn id="52" dur="500" fill="hold"/>
                                        <p:tgtEl>
                                          <p:spTgt spid="417807"/>
                                        </p:tgtEl>
                                        <p:attrNameLst>
                                          <p:attrName>fill.type</p:attrName>
                                        </p:attrNameLst>
                                      </p:cBhvr>
                                      <p:to>
                                        <p:strVal val="solid"/>
                                      </p:to>
                                    </p:set>
                                    <p:set>
                                      <p:cBhvr>
                                        <p:cTn id="53" dur="500" fill="hold"/>
                                        <p:tgtEl>
                                          <p:spTgt spid="417807"/>
                                        </p:tgtEl>
                                        <p:attrNameLst>
                                          <p:attrName>fill.on</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417813"/>
                                        </p:tgtEl>
                                        <p:attrNameLst>
                                          <p:attrName>style.visibility</p:attrName>
                                        </p:attrNameLst>
                                      </p:cBhvr>
                                      <p:to>
                                        <p:strVal val="visible"/>
                                      </p:to>
                                    </p:set>
                                    <p:animEffect transition="in" filter="wipe(left)">
                                      <p:cBhvr>
                                        <p:cTn id="56" dur="500"/>
                                        <p:tgtEl>
                                          <p:spTgt spid="41781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417805"/>
                                        </p:tgtEl>
                                        <p:attrNameLst>
                                          <p:attrName>fillcolor</p:attrName>
                                        </p:attrNameLst>
                                      </p:cBhvr>
                                      <p:to>
                                        <a:schemeClr val="bg1"/>
                                      </p:to>
                                    </p:animClr>
                                    <p:set>
                                      <p:cBhvr>
                                        <p:cTn id="61" dur="500" fill="hold"/>
                                        <p:tgtEl>
                                          <p:spTgt spid="417805"/>
                                        </p:tgtEl>
                                        <p:attrNameLst>
                                          <p:attrName>fill.type</p:attrName>
                                        </p:attrNameLst>
                                      </p:cBhvr>
                                      <p:to>
                                        <p:strVal val="solid"/>
                                      </p:to>
                                    </p:set>
                                    <p:set>
                                      <p:cBhvr>
                                        <p:cTn id="62" dur="500" fill="hold"/>
                                        <p:tgtEl>
                                          <p:spTgt spid="417805"/>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500" fill="hold"/>
                                        <p:tgtEl>
                                          <p:spTgt spid="417820"/>
                                        </p:tgtEl>
                                        <p:attrNameLst>
                                          <p:attrName>fillcolor</p:attrName>
                                        </p:attrNameLst>
                                      </p:cBhvr>
                                      <p:to>
                                        <a:srgbClr val="FF0000"/>
                                      </p:to>
                                    </p:animClr>
                                    <p:set>
                                      <p:cBhvr>
                                        <p:cTn id="65" dur="500" fill="hold"/>
                                        <p:tgtEl>
                                          <p:spTgt spid="417820"/>
                                        </p:tgtEl>
                                        <p:attrNameLst>
                                          <p:attrName>fill.type</p:attrName>
                                        </p:attrNameLst>
                                      </p:cBhvr>
                                      <p:to>
                                        <p:strVal val="solid"/>
                                      </p:to>
                                    </p:set>
                                    <p:set>
                                      <p:cBhvr>
                                        <p:cTn id="66" dur="500" fill="hold"/>
                                        <p:tgtEl>
                                          <p:spTgt spid="417820"/>
                                        </p:tgtEl>
                                        <p:attrNameLst>
                                          <p:attrName>fill.on</p:attrName>
                                        </p:attrNameLst>
                                      </p:cBhvr>
                                      <p:to>
                                        <p:strVal val="true"/>
                                      </p:to>
                                    </p:set>
                                  </p:childTnLst>
                                </p:cTn>
                              </p:par>
                              <p:par>
                                <p:cTn id="67" presetID="1" presetClass="emph" presetSubtype="2" fill="hold" nodeType="withEffect">
                                  <p:stCondLst>
                                    <p:cond delay="0"/>
                                  </p:stCondLst>
                                  <p:childTnLst>
                                    <p:animClr clrSpc="rgb" dir="cw">
                                      <p:cBhvr>
                                        <p:cTn id="68" dur="500" fill="hold"/>
                                        <p:tgtEl>
                                          <p:spTgt spid="417806"/>
                                        </p:tgtEl>
                                        <p:attrNameLst>
                                          <p:attrName>fillcolor</p:attrName>
                                        </p:attrNameLst>
                                      </p:cBhvr>
                                      <p:to>
                                        <a:srgbClr val="FF0000"/>
                                      </p:to>
                                    </p:animClr>
                                    <p:set>
                                      <p:cBhvr>
                                        <p:cTn id="69" dur="500" fill="hold"/>
                                        <p:tgtEl>
                                          <p:spTgt spid="417806"/>
                                        </p:tgtEl>
                                        <p:attrNameLst>
                                          <p:attrName>fill.type</p:attrName>
                                        </p:attrNameLst>
                                      </p:cBhvr>
                                      <p:to>
                                        <p:strVal val="solid"/>
                                      </p:to>
                                    </p:set>
                                    <p:set>
                                      <p:cBhvr>
                                        <p:cTn id="70" dur="500" fill="hold"/>
                                        <p:tgtEl>
                                          <p:spTgt spid="417806"/>
                                        </p:tgtEl>
                                        <p:attrNameLst>
                                          <p:attrName>fill.on</p:attrName>
                                        </p:attrNameLst>
                                      </p:cBhvr>
                                      <p:to>
                                        <p:strVal val="true"/>
                                      </p:to>
                                    </p:set>
                                  </p:childTnLst>
                                </p:cTn>
                              </p:par>
                              <p:par>
                                <p:cTn id="71" presetID="22" presetClass="entr" presetSubtype="8" fill="hold" grpId="0" nodeType="withEffect">
                                  <p:stCondLst>
                                    <p:cond delay="0"/>
                                  </p:stCondLst>
                                  <p:childTnLst>
                                    <p:set>
                                      <p:cBhvr>
                                        <p:cTn id="72" dur="1" fill="hold">
                                          <p:stCondLst>
                                            <p:cond delay="0"/>
                                          </p:stCondLst>
                                        </p:cTn>
                                        <p:tgtEl>
                                          <p:spTgt spid="417814"/>
                                        </p:tgtEl>
                                        <p:attrNameLst>
                                          <p:attrName>style.visibility</p:attrName>
                                        </p:attrNameLst>
                                      </p:cBhvr>
                                      <p:to>
                                        <p:strVal val="visible"/>
                                      </p:to>
                                    </p:set>
                                    <p:animEffect transition="in" filter="wipe(left)">
                                      <p:cBhvr>
                                        <p:cTn id="73" dur="500"/>
                                        <p:tgtEl>
                                          <p:spTgt spid="41781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mph" presetSubtype="2" fill="hold" nodeType="clickEffect">
                                  <p:stCondLst>
                                    <p:cond delay="0"/>
                                  </p:stCondLst>
                                  <p:childTnLst>
                                    <p:animClr clrSpc="rgb" dir="cw">
                                      <p:cBhvr>
                                        <p:cTn id="77" dur="500" fill="hold"/>
                                        <p:tgtEl>
                                          <p:spTgt spid="417806"/>
                                        </p:tgtEl>
                                        <p:attrNameLst>
                                          <p:attrName>fillcolor</p:attrName>
                                        </p:attrNameLst>
                                      </p:cBhvr>
                                      <p:to>
                                        <a:schemeClr val="bg1"/>
                                      </p:to>
                                    </p:animClr>
                                    <p:set>
                                      <p:cBhvr>
                                        <p:cTn id="78" dur="500" fill="hold"/>
                                        <p:tgtEl>
                                          <p:spTgt spid="417806"/>
                                        </p:tgtEl>
                                        <p:attrNameLst>
                                          <p:attrName>fill.type</p:attrName>
                                        </p:attrNameLst>
                                      </p:cBhvr>
                                      <p:to>
                                        <p:strVal val="solid"/>
                                      </p:to>
                                    </p:set>
                                    <p:set>
                                      <p:cBhvr>
                                        <p:cTn id="79" dur="500" fill="hold"/>
                                        <p:tgtEl>
                                          <p:spTgt spid="417806"/>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417820"/>
                                        </p:tgtEl>
                                        <p:attrNameLst>
                                          <p:attrName>fillcolor</p:attrName>
                                        </p:attrNameLst>
                                      </p:cBhvr>
                                      <p:to>
                                        <a:schemeClr val="accent1"/>
                                      </p:to>
                                    </p:animClr>
                                    <p:set>
                                      <p:cBhvr>
                                        <p:cTn id="82" dur="500" fill="hold"/>
                                        <p:tgtEl>
                                          <p:spTgt spid="417820"/>
                                        </p:tgtEl>
                                        <p:attrNameLst>
                                          <p:attrName>fill.type</p:attrName>
                                        </p:attrNameLst>
                                      </p:cBhvr>
                                      <p:to>
                                        <p:strVal val="solid"/>
                                      </p:to>
                                    </p:set>
                                    <p:set>
                                      <p:cBhvr>
                                        <p:cTn id="83" dur="500" fill="hold"/>
                                        <p:tgtEl>
                                          <p:spTgt spid="417820"/>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417805"/>
                                        </p:tgtEl>
                                        <p:attrNameLst>
                                          <p:attrName>fillcolor</p:attrName>
                                        </p:attrNameLst>
                                      </p:cBhvr>
                                      <p:to>
                                        <a:schemeClr val="accent1"/>
                                      </p:to>
                                    </p:animClr>
                                    <p:set>
                                      <p:cBhvr>
                                        <p:cTn id="86" dur="500" fill="hold"/>
                                        <p:tgtEl>
                                          <p:spTgt spid="417805"/>
                                        </p:tgtEl>
                                        <p:attrNameLst>
                                          <p:attrName>fill.type</p:attrName>
                                        </p:attrNameLst>
                                      </p:cBhvr>
                                      <p:to>
                                        <p:strVal val="solid"/>
                                      </p:to>
                                    </p:set>
                                    <p:set>
                                      <p:cBhvr>
                                        <p:cTn id="87" dur="500" fill="hold"/>
                                        <p:tgtEl>
                                          <p:spTgt spid="417805"/>
                                        </p:tgtEl>
                                        <p:attrNameLst>
                                          <p:attrName>fill.on</p:attrName>
                                        </p:attrNameLst>
                                      </p:cBhvr>
                                      <p:to>
                                        <p:strVal val="true"/>
                                      </p:to>
                                    </p:set>
                                  </p:childTnLst>
                                </p:cTn>
                              </p:par>
                              <p:par>
                                <p:cTn id="88" presetID="22" presetClass="entr" presetSubtype="8" fill="hold" grpId="0" nodeType="withEffect">
                                  <p:stCondLst>
                                    <p:cond delay="0"/>
                                  </p:stCondLst>
                                  <p:childTnLst>
                                    <p:set>
                                      <p:cBhvr>
                                        <p:cTn id="89" dur="1" fill="hold">
                                          <p:stCondLst>
                                            <p:cond delay="0"/>
                                          </p:stCondLst>
                                        </p:cTn>
                                        <p:tgtEl>
                                          <p:spTgt spid="417815"/>
                                        </p:tgtEl>
                                        <p:attrNameLst>
                                          <p:attrName>style.visibility</p:attrName>
                                        </p:attrNameLst>
                                      </p:cBhvr>
                                      <p:to>
                                        <p:strVal val="visible"/>
                                      </p:to>
                                    </p:set>
                                    <p:animEffect transition="in" filter="wipe(left)">
                                      <p:cBhvr>
                                        <p:cTn id="90" dur="500"/>
                                        <p:tgtEl>
                                          <p:spTgt spid="41781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500" fill="hold"/>
                                        <p:tgtEl>
                                          <p:spTgt spid="417805"/>
                                        </p:tgtEl>
                                        <p:attrNameLst>
                                          <p:attrName>fillcolor</p:attrName>
                                        </p:attrNameLst>
                                      </p:cBhvr>
                                      <p:to>
                                        <a:schemeClr val="bg1"/>
                                      </p:to>
                                    </p:animClr>
                                    <p:set>
                                      <p:cBhvr>
                                        <p:cTn id="95" dur="500" fill="hold"/>
                                        <p:tgtEl>
                                          <p:spTgt spid="417805"/>
                                        </p:tgtEl>
                                        <p:attrNameLst>
                                          <p:attrName>fill.type</p:attrName>
                                        </p:attrNameLst>
                                      </p:cBhvr>
                                      <p:to>
                                        <p:strVal val="solid"/>
                                      </p:to>
                                    </p:set>
                                    <p:set>
                                      <p:cBhvr>
                                        <p:cTn id="96" dur="500" fill="hold"/>
                                        <p:tgtEl>
                                          <p:spTgt spid="417805"/>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417820"/>
                                        </p:tgtEl>
                                        <p:attrNameLst>
                                          <p:attrName>fillcolor</p:attrName>
                                        </p:attrNameLst>
                                      </p:cBhvr>
                                      <p:to>
                                        <a:srgbClr val="FFFF00"/>
                                      </p:to>
                                    </p:animClr>
                                    <p:set>
                                      <p:cBhvr>
                                        <p:cTn id="99" dur="500" fill="hold"/>
                                        <p:tgtEl>
                                          <p:spTgt spid="417820"/>
                                        </p:tgtEl>
                                        <p:attrNameLst>
                                          <p:attrName>fill.type</p:attrName>
                                        </p:attrNameLst>
                                      </p:cBhvr>
                                      <p:to>
                                        <p:strVal val="solid"/>
                                      </p:to>
                                    </p:set>
                                    <p:set>
                                      <p:cBhvr>
                                        <p:cTn id="100" dur="500" fill="hold"/>
                                        <p:tgtEl>
                                          <p:spTgt spid="417820"/>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417807"/>
                                        </p:tgtEl>
                                        <p:attrNameLst>
                                          <p:attrName>fillcolor</p:attrName>
                                        </p:attrNameLst>
                                      </p:cBhvr>
                                      <p:to>
                                        <a:srgbClr val="FFFF00"/>
                                      </p:to>
                                    </p:animClr>
                                    <p:set>
                                      <p:cBhvr>
                                        <p:cTn id="103" dur="500" fill="hold"/>
                                        <p:tgtEl>
                                          <p:spTgt spid="417807"/>
                                        </p:tgtEl>
                                        <p:attrNameLst>
                                          <p:attrName>fill.type</p:attrName>
                                        </p:attrNameLst>
                                      </p:cBhvr>
                                      <p:to>
                                        <p:strVal val="solid"/>
                                      </p:to>
                                    </p:set>
                                    <p:set>
                                      <p:cBhvr>
                                        <p:cTn id="104" dur="500" fill="hold"/>
                                        <p:tgtEl>
                                          <p:spTgt spid="417807"/>
                                        </p:tgtEl>
                                        <p:attrNameLst>
                                          <p:attrName>fill.on</p:attrName>
                                        </p:attrNameLst>
                                      </p:cBhvr>
                                      <p:to>
                                        <p:strVal val="true"/>
                                      </p:to>
                                    </p:set>
                                  </p:childTnLst>
                                </p:cTn>
                              </p:par>
                              <p:par>
                                <p:cTn id="105" presetID="22" presetClass="entr" presetSubtype="8" fill="hold" grpId="0" nodeType="withEffect">
                                  <p:stCondLst>
                                    <p:cond delay="0"/>
                                  </p:stCondLst>
                                  <p:childTnLst>
                                    <p:set>
                                      <p:cBhvr>
                                        <p:cTn id="106" dur="1" fill="hold">
                                          <p:stCondLst>
                                            <p:cond delay="0"/>
                                          </p:stCondLst>
                                        </p:cTn>
                                        <p:tgtEl>
                                          <p:spTgt spid="417816"/>
                                        </p:tgtEl>
                                        <p:attrNameLst>
                                          <p:attrName>style.visibility</p:attrName>
                                        </p:attrNameLst>
                                      </p:cBhvr>
                                      <p:to>
                                        <p:strVal val="visible"/>
                                      </p:to>
                                    </p:set>
                                    <p:animEffect transition="in" filter="wipe(left)">
                                      <p:cBhvr>
                                        <p:cTn id="107" dur="500"/>
                                        <p:tgtEl>
                                          <p:spTgt spid="417816"/>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178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05" grpId="0" animBg="1"/>
      <p:bldP spid="417806" grpId="0" animBg="1"/>
      <p:bldP spid="417807" grpId="0" animBg="1"/>
      <p:bldP spid="417808" grpId="0" animBg="1"/>
      <p:bldP spid="417809" grpId="0" animBg="1"/>
      <p:bldP spid="417810" grpId="0" animBg="1"/>
      <p:bldP spid="417811" grpId="0" animBg="1"/>
      <p:bldP spid="417813" grpId="0"/>
      <p:bldP spid="417814" grpId="0"/>
      <p:bldP spid="417815" grpId="0"/>
      <p:bldP spid="417816"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C9F09E5E-596B-4946-A02E-155DFB44B4E4}" type="slidenum">
              <a:rPr lang="en-US"/>
              <a:pPr/>
              <a:t>87</a:t>
            </a:fld>
            <a:endParaRPr lang="en-US"/>
          </a:p>
        </p:txBody>
      </p:sp>
      <p:sp>
        <p:nvSpPr>
          <p:cNvPr id="431106" name="Rectangle 2"/>
          <p:cNvSpPr>
            <a:spLocks noGrp="1" noChangeArrowheads="1"/>
          </p:cNvSpPr>
          <p:nvPr>
            <p:ph type="title"/>
          </p:nvPr>
        </p:nvSpPr>
        <p:spPr/>
        <p:txBody>
          <a:bodyPr/>
          <a:lstStyle/>
          <a:p>
            <a:r>
              <a:rPr lang="en-US"/>
              <a:t>Concurrent Flicker Sessions</a:t>
            </a:r>
          </a:p>
        </p:txBody>
      </p:sp>
      <p:sp>
        <p:nvSpPr>
          <p:cNvPr id="431107" name="Rectangle 3"/>
          <p:cNvSpPr>
            <a:spLocks noGrp="1" noChangeArrowheads="1"/>
          </p:cNvSpPr>
          <p:nvPr>
            <p:ph type="body" idx="1"/>
          </p:nvPr>
        </p:nvSpPr>
        <p:spPr>
          <a:xfrm>
            <a:off x="685800" y="1524000"/>
            <a:ext cx="7772400" cy="1112838"/>
          </a:xfrm>
        </p:spPr>
        <p:txBody>
          <a:bodyPr/>
          <a:lstStyle/>
          <a:p>
            <a:r>
              <a:rPr lang="en-US" sz="2800"/>
              <a:t>Other CPUs continue to perform useful work</a:t>
            </a:r>
          </a:p>
          <a:p>
            <a:r>
              <a:rPr lang="en-US" sz="2800"/>
              <a:t>Memory Controllers isolate secure state</a:t>
            </a:r>
          </a:p>
          <a:p>
            <a:endParaRPr lang="en-US" sz="2800"/>
          </a:p>
        </p:txBody>
      </p:sp>
      <p:sp>
        <p:nvSpPr>
          <p:cNvPr id="431108" name="Rectangle 4"/>
          <p:cNvSpPr>
            <a:spLocks noChangeArrowheads="1"/>
          </p:cNvSpPr>
          <p:nvPr/>
        </p:nvSpPr>
        <p:spPr bwMode="auto">
          <a:xfrm>
            <a:off x="1471613" y="2927350"/>
            <a:ext cx="1828800" cy="2087563"/>
          </a:xfrm>
          <a:prstGeom prst="rect">
            <a:avLst/>
          </a:prstGeom>
          <a:solidFill>
            <a:srgbClr val="7F7F7F"/>
          </a:solidFill>
          <a:ln w="12700">
            <a:noFill/>
            <a:miter lim="800000"/>
            <a:headEnd/>
            <a:tailEnd/>
          </a:ln>
          <a:effectLst/>
        </p:spPr>
        <p:txBody>
          <a:bodyPr wrap="none" anchor="ctr">
            <a:prstTxWarp prst="textNoShape">
              <a:avLst/>
            </a:prstTxWarp>
          </a:bodyPr>
          <a:lstStyle/>
          <a:p>
            <a:endParaRPr lang="en-US"/>
          </a:p>
        </p:txBody>
      </p:sp>
      <p:sp>
        <p:nvSpPr>
          <p:cNvPr id="431109" name="Line 5"/>
          <p:cNvSpPr>
            <a:spLocks noChangeShapeType="1"/>
          </p:cNvSpPr>
          <p:nvPr/>
        </p:nvSpPr>
        <p:spPr bwMode="auto">
          <a:xfrm>
            <a:off x="2389188" y="3897313"/>
            <a:ext cx="0" cy="180975"/>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1110" name="Text Box 6"/>
          <p:cNvSpPr txBox="1">
            <a:spLocks noChangeArrowheads="1"/>
          </p:cNvSpPr>
          <p:nvPr/>
        </p:nvSpPr>
        <p:spPr bwMode="auto">
          <a:xfrm>
            <a:off x="1562100" y="3035300"/>
            <a:ext cx="1652588" cy="86360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sz="3600" dirty="0">
                <a:solidFill>
                  <a:schemeClr val="bg1"/>
                </a:solidFill>
              </a:rPr>
              <a:t>CPU</a:t>
            </a:r>
          </a:p>
        </p:txBody>
      </p:sp>
      <p:sp>
        <p:nvSpPr>
          <p:cNvPr id="431112" name="Text Box 8"/>
          <p:cNvSpPr txBox="1">
            <a:spLocks noChangeArrowheads="1"/>
          </p:cNvSpPr>
          <p:nvPr/>
        </p:nvSpPr>
        <p:spPr bwMode="auto">
          <a:xfrm>
            <a:off x="1562100" y="4079875"/>
            <a:ext cx="1652588" cy="835025"/>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noAutofit/>
          </a:bodyPr>
          <a:lstStyle/>
          <a:p>
            <a:pPr algn="ctr"/>
            <a:r>
              <a:rPr lang="en-US" sz="2400">
                <a:solidFill>
                  <a:schemeClr val="bg1"/>
                </a:solidFill>
              </a:rPr>
              <a:t>Memory</a:t>
            </a:r>
            <a:br>
              <a:rPr lang="en-US" sz="2400">
                <a:solidFill>
                  <a:schemeClr val="bg1"/>
                </a:solidFill>
              </a:rPr>
            </a:br>
            <a:r>
              <a:rPr lang="en-US" sz="2400">
                <a:solidFill>
                  <a:schemeClr val="bg1"/>
                </a:solidFill>
              </a:rPr>
              <a:t>Controller</a:t>
            </a:r>
          </a:p>
        </p:txBody>
      </p:sp>
      <p:sp>
        <p:nvSpPr>
          <p:cNvPr id="431113" name="Line 9"/>
          <p:cNvSpPr>
            <a:spLocks noChangeShapeType="1"/>
          </p:cNvSpPr>
          <p:nvPr/>
        </p:nvSpPr>
        <p:spPr bwMode="auto">
          <a:xfrm>
            <a:off x="3214688" y="4600575"/>
            <a:ext cx="1470025"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1120" name="Rectangle 16"/>
          <p:cNvSpPr>
            <a:spLocks noChangeArrowheads="1"/>
          </p:cNvSpPr>
          <p:nvPr/>
        </p:nvSpPr>
        <p:spPr bwMode="auto">
          <a:xfrm>
            <a:off x="5875338" y="2927350"/>
            <a:ext cx="1828800" cy="2087563"/>
          </a:xfrm>
          <a:prstGeom prst="rect">
            <a:avLst/>
          </a:prstGeom>
          <a:solidFill>
            <a:srgbClr val="7F7F7F"/>
          </a:solidFill>
          <a:ln w="12700">
            <a:noFill/>
            <a:miter lim="800000"/>
            <a:headEnd/>
            <a:tailEnd/>
          </a:ln>
          <a:effectLst/>
        </p:spPr>
        <p:txBody>
          <a:bodyPr wrap="none" anchor="ctr">
            <a:prstTxWarp prst="textNoShape">
              <a:avLst/>
            </a:prstTxWarp>
          </a:bodyPr>
          <a:lstStyle/>
          <a:p>
            <a:endParaRPr lang="en-US"/>
          </a:p>
        </p:txBody>
      </p:sp>
      <p:sp>
        <p:nvSpPr>
          <p:cNvPr id="431122" name="Line 18"/>
          <p:cNvSpPr>
            <a:spLocks noChangeShapeType="1"/>
          </p:cNvSpPr>
          <p:nvPr/>
        </p:nvSpPr>
        <p:spPr bwMode="auto">
          <a:xfrm>
            <a:off x="6792913" y="3754438"/>
            <a:ext cx="0" cy="32385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1123" name="Text Box 19"/>
          <p:cNvSpPr txBox="1">
            <a:spLocks noChangeArrowheads="1"/>
          </p:cNvSpPr>
          <p:nvPr/>
        </p:nvSpPr>
        <p:spPr bwMode="auto">
          <a:xfrm>
            <a:off x="5965825" y="3035300"/>
            <a:ext cx="1652588" cy="86360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sz="3600">
                <a:solidFill>
                  <a:schemeClr val="bg1"/>
                </a:solidFill>
              </a:rPr>
              <a:t>CPU</a:t>
            </a:r>
          </a:p>
        </p:txBody>
      </p:sp>
      <p:sp>
        <p:nvSpPr>
          <p:cNvPr id="431125" name="Text Box 21"/>
          <p:cNvSpPr txBox="1">
            <a:spLocks noChangeArrowheads="1"/>
          </p:cNvSpPr>
          <p:nvPr/>
        </p:nvSpPr>
        <p:spPr bwMode="auto">
          <a:xfrm>
            <a:off x="5965825" y="4079875"/>
            <a:ext cx="1652588" cy="835025"/>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wrap="none">
            <a:prstTxWarp prst="textNoShape">
              <a:avLst/>
            </a:prstTxWarp>
            <a:noAutofit/>
          </a:bodyPr>
          <a:lstStyle/>
          <a:p>
            <a:pPr algn="ctr"/>
            <a:r>
              <a:rPr lang="en-US" sz="2400">
                <a:solidFill>
                  <a:schemeClr val="bg1"/>
                </a:solidFill>
              </a:rPr>
              <a:t>Memory</a:t>
            </a:r>
            <a:br>
              <a:rPr lang="en-US" sz="2400">
                <a:solidFill>
                  <a:schemeClr val="bg1"/>
                </a:solidFill>
              </a:rPr>
            </a:br>
            <a:r>
              <a:rPr lang="en-US" sz="2400">
                <a:solidFill>
                  <a:schemeClr val="bg1"/>
                </a:solidFill>
              </a:rPr>
              <a:t>Controller</a:t>
            </a:r>
          </a:p>
        </p:txBody>
      </p:sp>
      <p:sp>
        <p:nvSpPr>
          <p:cNvPr id="431126" name="Line 22"/>
          <p:cNvSpPr>
            <a:spLocks noChangeShapeType="1"/>
          </p:cNvSpPr>
          <p:nvPr/>
        </p:nvSpPr>
        <p:spPr bwMode="auto">
          <a:xfrm flipH="1">
            <a:off x="4478338" y="4600575"/>
            <a:ext cx="1487487"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1128" name="Line 24"/>
          <p:cNvSpPr>
            <a:spLocks noChangeShapeType="1"/>
          </p:cNvSpPr>
          <p:nvPr/>
        </p:nvSpPr>
        <p:spPr bwMode="auto">
          <a:xfrm flipV="1">
            <a:off x="4564063" y="5805488"/>
            <a:ext cx="0" cy="503237"/>
          </a:xfrm>
          <a:prstGeom prst="line">
            <a:avLst/>
          </a:prstGeom>
          <a:noFill/>
          <a:ln w="38100">
            <a:solidFill>
              <a:schemeClr val="tx1"/>
            </a:solidFill>
            <a:prstDash val="dash"/>
            <a:round/>
            <a:headEnd/>
            <a:tailEnd/>
          </a:ln>
          <a:effectLst/>
        </p:spPr>
        <p:txBody>
          <a:bodyPr>
            <a:prstTxWarp prst="textNoShape">
              <a:avLst/>
            </a:prstTxWarp>
          </a:bodyPr>
          <a:lstStyle/>
          <a:p>
            <a:endParaRPr lang="en-US"/>
          </a:p>
        </p:txBody>
      </p:sp>
      <p:sp>
        <p:nvSpPr>
          <p:cNvPr id="431129" name="Line 25"/>
          <p:cNvSpPr>
            <a:spLocks noChangeShapeType="1"/>
          </p:cNvSpPr>
          <p:nvPr/>
        </p:nvSpPr>
        <p:spPr bwMode="auto">
          <a:xfrm flipV="1">
            <a:off x="2374900" y="5014913"/>
            <a:ext cx="9525" cy="754062"/>
          </a:xfrm>
          <a:prstGeom prst="line">
            <a:avLst/>
          </a:prstGeom>
          <a:noFill/>
          <a:ln w="76200">
            <a:solidFill>
              <a:schemeClr val="tx1"/>
            </a:solidFill>
            <a:prstDash val="sysDot"/>
            <a:round/>
            <a:headEnd/>
            <a:tailEnd/>
          </a:ln>
          <a:effectLst/>
        </p:spPr>
        <p:txBody>
          <a:bodyPr>
            <a:prstTxWarp prst="textNoShape">
              <a:avLst/>
            </a:prstTxWarp>
          </a:bodyPr>
          <a:lstStyle/>
          <a:p>
            <a:endParaRPr lang="en-US"/>
          </a:p>
        </p:txBody>
      </p:sp>
      <p:sp>
        <p:nvSpPr>
          <p:cNvPr id="431130" name="Text Box 26"/>
          <p:cNvSpPr txBox="1">
            <a:spLocks noChangeArrowheads="1"/>
          </p:cNvSpPr>
          <p:nvPr/>
        </p:nvSpPr>
        <p:spPr bwMode="auto">
          <a:xfrm>
            <a:off x="639910" y="5630141"/>
            <a:ext cx="1763713" cy="830997"/>
          </a:xfrm>
          <a:prstGeom prst="rect">
            <a:avLst/>
          </a:prstGeom>
          <a:noFill/>
          <a:ln w="12700">
            <a:noFill/>
            <a:miter lim="800000"/>
            <a:headEnd/>
            <a:tailEnd/>
          </a:ln>
          <a:effectLst/>
        </p:spPr>
        <p:txBody>
          <a:bodyPr>
            <a:prstTxWarp prst="textNoShape">
              <a:avLst/>
            </a:prstTxWarp>
            <a:spAutoFit/>
          </a:bodyPr>
          <a:lstStyle/>
          <a:p>
            <a:pPr algn="ctr"/>
            <a:r>
              <a:rPr lang="en-US" sz="2400" dirty="0"/>
              <a:t>Other CPUs</a:t>
            </a:r>
            <a:br>
              <a:rPr lang="en-US" sz="2400" dirty="0"/>
            </a:br>
            <a:r>
              <a:rPr lang="en-US" sz="2400" dirty="0"/>
              <a:t>I/O Devices</a:t>
            </a:r>
          </a:p>
        </p:txBody>
      </p:sp>
      <p:sp>
        <p:nvSpPr>
          <p:cNvPr id="431131" name="Text Box 27"/>
          <p:cNvSpPr txBox="1">
            <a:spLocks noChangeArrowheads="1"/>
          </p:cNvSpPr>
          <p:nvPr/>
        </p:nvSpPr>
        <p:spPr bwMode="auto">
          <a:xfrm>
            <a:off x="6732586" y="5630141"/>
            <a:ext cx="1763712" cy="830997"/>
          </a:xfrm>
          <a:prstGeom prst="rect">
            <a:avLst/>
          </a:prstGeom>
          <a:noFill/>
          <a:ln w="12700">
            <a:noFill/>
            <a:miter lim="800000"/>
            <a:headEnd/>
            <a:tailEnd/>
          </a:ln>
          <a:effectLst/>
        </p:spPr>
        <p:txBody>
          <a:bodyPr>
            <a:prstTxWarp prst="textNoShape">
              <a:avLst/>
            </a:prstTxWarp>
            <a:spAutoFit/>
          </a:bodyPr>
          <a:lstStyle/>
          <a:p>
            <a:pPr algn="ctr"/>
            <a:r>
              <a:rPr lang="en-US" sz="2400" dirty="0"/>
              <a:t>Other </a:t>
            </a:r>
            <a:r>
              <a:rPr lang="en-US" sz="2400" dirty="0" smtClean="0"/>
              <a:t>CPUs</a:t>
            </a:r>
            <a:r>
              <a:rPr lang="en-US" sz="2400" dirty="0"/>
              <a:t/>
            </a:r>
            <a:br>
              <a:rPr lang="en-US" sz="2400" dirty="0"/>
            </a:br>
            <a:r>
              <a:rPr lang="en-US" sz="2400" dirty="0"/>
              <a:t>I/O </a:t>
            </a:r>
            <a:r>
              <a:rPr lang="en-US" sz="2400" dirty="0" smtClean="0"/>
              <a:t>Devices</a:t>
            </a:r>
            <a:endParaRPr lang="en-US" sz="2400" dirty="0"/>
          </a:p>
        </p:txBody>
      </p:sp>
      <p:sp>
        <p:nvSpPr>
          <p:cNvPr id="431132" name="Line 28"/>
          <p:cNvSpPr>
            <a:spLocks noChangeShapeType="1"/>
          </p:cNvSpPr>
          <p:nvPr/>
        </p:nvSpPr>
        <p:spPr bwMode="auto">
          <a:xfrm flipV="1">
            <a:off x="6804025" y="5014913"/>
            <a:ext cx="0" cy="754062"/>
          </a:xfrm>
          <a:prstGeom prst="line">
            <a:avLst/>
          </a:prstGeom>
          <a:noFill/>
          <a:ln w="76200">
            <a:solidFill>
              <a:schemeClr val="tx1"/>
            </a:solidFill>
            <a:prstDash val="sysDot"/>
            <a:round/>
            <a:headEnd/>
            <a:tailEnd/>
          </a:ln>
          <a:effectLst/>
        </p:spPr>
        <p:txBody>
          <a:bodyPr>
            <a:prstTxWarp prst="textNoShape">
              <a:avLst/>
            </a:prstTxWarp>
          </a:bodyPr>
          <a:lstStyle/>
          <a:p>
            <a:endParaRPr lang="en-US"/>
          </a:p>
        </p:txBody>
      </p:sp>
      <p:sp>
        <p:nvSpPr>
          <p:cNvPr id="431133" name="Line 29"/>
          <p:cNvSpPr>
            <a:spLocks noChangeShapeType="1"/>
          </p:cNvSpPr>
          <p:nvPr/>
        </p:nvSpPr>
        <p:spPr bwMode="auto">
          <a:xfrm>
            <a:off x="2389188" y="5768975"/>
            <a:ext cx="4414837" cy="0"/>
          </a:xfrm>
          <a:prstGeom prst="line">
            <a:avLst/>
          </a:prstGeom>
          <a:noFill/>
          <a:ln w="38100">
            <a:solidFill>
              <a:schemeClr val="tx1"/>
            </a:solidFill>
            <a:prstDash val="dash"/>
            <a:round/>
            <a:headEnd/>
            <a:tailEnd/>
          </a:ln>
          <a:effectLst/>
        </p:spPr>
        <p:txBody>
          <a:bodyPr>
            <a:prstTxWarp prst="textNoShape">
              <a:avLst/>
            </a:prstTxWarp>
          </a:bodyPr>
          <a:lstStyle/>
          <a:p>
            <a:endParaRPr lang="en-US"/>
          </a:p>
        </p:txBody>
      </p:sp>
      <p:sp>
        <p:nvSpPr>
          <p:cNvPr id="431134" name="Text Box 30"/>
          <p:cNvSpPr txBox="1">
            <a:spLocks noChangeArrowheads="1"/>
          </p:cNvSpPr>
          <p:nvPr/>
        </p:nvSpPr>
        <p:spPr bwMode="auto">
          <a:xfrm>
            <a:off x="4067175" y="6345238"/>
            <a:ext cx="928688" cy="396875"/>
          </a:xfrm>
          <a:prstGeom prst="rect">
            <a:avLst/>
          </a:prstGeom>
          <a:solidFill>
            <a:schemeClr val="accent2"/>
          </a:solidFill>
          <a:ln w="12700">
            <a:solidFill>
              <a:schemeClr val="bg1"/>
            </a:solidFill>
            <a:miter lim="800000"/>
            <a:headEnd/>
            <a:tailEnd/>
          </a:ln>
          <a:effectLst>
            <a:outerShdw blurRad="63500" dist="53882" dir="2700000" algn="ctr" rotWithShape="0">
              <a:schemeClr val="bg2">
                <a:alpha val="74998"/>
              </a:schemeClr>
            </a:outerShdw>
          </a:effectLst>
        </p:spPr>
        <p:txBody>
          <a:bodyPr anchor="ctr">
            <a:prstTxWarp prst="textNoShape">
              <a:avLst/>
            </a:prstTxWarp>
          </a:bodyPr>
          <a:lstStyle/>
          <a:p>
            <a:pPr algn="ctr"/>
            <a:r>
              <a:rPr lang="en-US">
                <a:solidFill>
                  <a:schemeClr val="bg1"/>
                </a:solidFill>
              </a:rPr>
              <a:t>TPM</a:t>
            </a:r>
          </a:p>
        </p:txBody>
      </p:sp>
      <p:sp>
        <p:nvSpPr>
          <p:cNvPr id="431140" name="Line 36"/>
          <p:cNvSpPr>
            <a:spLocks noChangeShapeType="1"/>
          </p:cNvSpPr>
          <p:nvPr/>
        </p:nvSpPr>
        <p:spPr bwMode="auto">
          <a:xfrm>
            <a:off x="4584700" y="3898900"/>
            <a:ext cx="0" cy="701675"/>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431124" name="Text Box 20"/>
          <p:cNvSpPr txBox="1">
            <a:spLocks noChangeArrowheads="1"/>
          </p:cNvSpPr>
          <p:nvPr/>
        </p:nvSpPr>
        <p:spPr bwMode="auto">
          <a:xfrm>
            <a:off x="3708400" y="3035300"/>
            <a:ext cx="1725613" cy="863600"/>
          </a:xfrm>
          <a:prstGeom prst="rect">
            <a:avLst/>
          </a:prstGeom>
          <a:solidFill>
            <a:schemeClr val="accent2"/>
          </a:solidFill>
          <a:ln w="12700">
            <a:solidFill>
              <a:schemeClr val="bg1"/>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en-US">
                <a:solidFill>
                  <a:schemeClr val="bg1"/>
                </a:solidFill>
              </a:rPr>
              <a:t>RAM</a:t>
            </a:r>
          </a:p>
        </p:txBody>
      </p:sp>
      <p:sp>
        <p:nvSpPr>
          <p:cNvPr id="431139" name="Rectangle 35"/>
          <p:cNvSpPr>
            <a:spLocks noChangeArrowheads="1"/>
          </p:cNvSpPr>
          <p:nvPr/>
        </p:nvSpPr>
        <p:spPr bwMode="auto">
          <a:xfrm>
            <a:off x="3959225" y="3033713"/>
            <a:ext cx="252413" cy="863600"/>
          </a:xfrm>
          <a:prstGeom prst="rect">
            <a:avLst/>
          </a:prstGeom>
          <a:solidFill>
            <a:schemeClr val="accent1"/>
          </a:solidFill>
          <a:ln w="12700">
            <a:noFill/>
            <a:miter lim="800000"/>
            <a:headEnd/>
            <a:tailEnd/>
          </a:ln>
          <a:effectLst/>
        </p:spPr>
        <p:txBody>
          <a:bodyPr wrap="none" anchor="ctr">
            <a:prstTxWarp prst="textNoShape">
              <a:avLst/>
            </a:prstTxWarp>
          </a:bodyPr>
          <a:lstStyle/>
          <a:p>
            <a:endParaRPr lang="en-US"/>
          </a:p>
        </p:txBody>
      </p:sp>
      <p:sp>
        <p:nvSpPr>
          <p:cNvPr id="431142" name="Freeform 38"/>
          <p:cNvSpPr>
            <a:spLocks/>
          </p:cNvSpPr>
          <p:nvPr/>
        </p:nvSpPr>
        <p:spPr bwMode="auto">
          <a:xfrm>
            <a:off x="3209636" y="3752850"/>
            <a:ext cx="1290927" cy="828675"/>
          </a:xfrm>
          <a:custGeom>
            <a:avLst/>
            <a:gdLst/>
            <a:ahLst/>
            <a:cxnLst>
              <a:cxn ang="0">
                <a:pos x="0" y="522"/>
              </a:cxn>
              <a:cxn ang="0">
                <a:pos x="885" y="522"/>
              </a:cxn>
              <a:cxn ang="0">
                <a:pos x="885" y="114"/>
              </a:cxn>
              <a:cxn ang="0">
                <a:pos x="636" y="114"/>
              </a:cxn>
              <a:cxn ang="0">
                <a:pos x="636" y="0"/>
              </a:cxn>
            </a:cxnLst>
            <a:rect l="0" t="0" r="r" b="b"/>
            <a:pathLst>
              <a:path w="885" h="522">
                <a:moveTo>
                  <a:pt x="0" y="522"/>
                </a:moveTo>
                <a:lnTo>
                  <a:pt x="885" y="522"/>
                </a:lnTo>
                <a:lnTo>
                  <a:pt x="885" y="114"/>
                </a:lnTo>
                <a:lnTo>
                  <a:pt x="636" y="114"/>
                </a:lnTo>
                <a:lnTo>
                  <a:pt x="636" y="0"/>
                </a:lnTo>
              </a:path>
            </a:pathLst>
          </a:custGeom>
          <a:noFill/>
          <a:ln w="127000" cap="flat"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431143" name="Rectangle 39"/>
          <p:cNvSpPr>
            <a:spLocks noChangeArrowheads="1"/>
          </p:cNvSpPr>
          <p:nvPr/>
        </p:nvSpPr>
        <p:spPr bwMode="auto">
          <a:xfrm>
            <a:off x="4995863" y="3035300"/>
            <a:ext cx="252412" cy="863600"/>
          </a:xfrm>
          <a:prstGeom prst="rect">
            <a:avLst/>
          </a:prstGeom>
          <a:solidFill>
            <a:srgbClr val="FF00FF"/>
          </a:solidFill>
          <a:ln w="12700">
            <a:noFill/>
            <a:miter lim="800000"/>
            <a:headEnd/>
            <a:tailEnd/>
          </a:ln>
          <a:effectLst/>
        </p:spPr>
        <p:txBody>
          <a:bodyPr wrap="none" anchor="ctr">
            <a:prstTxWarp prst="textNoShape">
              <a:avLst/>
            </a:prstTxWarp>
          </a:bodyPr>
          <a:lstStyle/>
          <a:p>
            <a:endParaRPr lang="en-US"/>
          </a:p>
        </p:txBody>
      </p:sp>
      <p:sp>
        <p:nvSpPr>
          <p:cNvPr id="431144" name="Freeform 40"/>
          <p:cNvSpPr>
            <a:spLocks/>
          </p:cNvSpPr>
          <p:nvPr/>
        </p:nvSpPr>
        <p:spPr bwMode="auto">
          <a:xfrm>
            <a:off x="4608513" y="3789363"/>
            <a:ext cx="1403350" cy="792162"/>
          </a:xfrm>
          <a:custGeom>
            <a:avLst/>
            <a:gdLst/>
            <a:ahLst/>
            <a:cxnLst>
              <a:cxn ang="0">
                <a:pos x="884" y="499"/>
              </a:cxn>
              <a:cxn ang="0">
                <a:pos x="0" y="499"/>
              </a:cxn>
              <a:cxn ang="0">
                <a:pos x="0" y="91"/>
              </a:cxn>
              <a:cxn ang="0">
                <a:pos x="317" y="91"/>
              </a:cxn>
              <a:cxn ang="0">
                <a:pos x="317" y="0"/>
              </a:cxn>
            </a:cxnLst>
            <a:rect l="0" t="0" r="r" b="b"/>
            <a:pathLst>
              <a:path w="884" h="499">
                <a:moveTo>
                  <a:pt x="884" y="499"/>
                </a:moveTo>
                <a:lnTo>
                  <a:pt x="0" y="499"/>
                </a:lnTo>
                <a:lnTo>
                  <a:pt x="0" y="91"/>
                </a:lnTo>
                <a:lnTo>
                  <a:pt x="317" y="91"/>
                </a:lnTo>
                <a:lnTo>
                  <a:pt x="317" y="0"/>
                </a:lnTo>
              </a:path>
            </a:pathLst>
          </a:custGeom>
          <a:noFill/>
          <a:ln w="127000" cap="flat" cmpd="sng">
            <a:solidFill>
              <a:srgbClr val="FF00FF"/>
            </a:solidFill>
            <a:prstDash val="solid"/>
            <a:round/>
            <a:headEnd type="none" w="med" len="med"/>
            <a:tailEnd type="none" w="med" len="med"/>
          </a:ln>
          <a:effectLst/>
        </p:spPr>
        <p:txBody>
          <a:bodyPr>
            <a:prstTxWarp prst="textNoShape">
              <a:avLst/>
            </a:prstTxWarp>
          </a:bodyPr>
          <a:lstStyle/>
          <a:p>
            <a:endParaRPr lang="en-US"/>
          </a:p>
        </p:txBody>
      </p:sp>
      <p:sp>
        <p:nvSpPr>
          <p:cNvPr id="431135" name="Freeform 31"/>
          <p:cNvSpPr>
            <a:spLocks/>
          </p:cNvSpPr>
          <p:nvPr/>
        </p:nvSpPr>
        <p:spPr bwMode="auto">
          <a:xfrm>
            <a:off x="2374900" y="4941888"/>
            <a:ext cx="2189163" cy="1404937"/>
          </a:xfrm>
          <a:custGeom>
            <a:avLst/>
            <a:gdLst/>
            <a:ahLst/>
            <a:cxnLst>
              <a:cxn ang="0">
                <a:pos x="0" y="0"/>
              </a:cxn>
              <a:cxn ang="0">
                <a:pos x="0" y="499"/>
              </a:cxn>
              <a:cxn ang="0">
                <a:pos x="953" y="499"/>
              </a:cxn>
              <a:cxn ang="0">
                <a:pos x="953" y="885"/>
              </a:cxn>
            </a:cxnLst>
            <a:rect l="0" t="0" r="r" b="b"/>
            <a:pathLst>
              <a:path w="953" h="885">
                <a:moveTo>
                  <a:pt x="0" y="0"/>
                </a:moveTo>
                <a:lnTo>
                  <a:pt x="0" y="499"/>
                </a:lnTo>
                <a:lnTo>
                  <a:pt x="953" y="499"/>
                </a:lnTo>
                <a:lnTo>
                  <a:pt x="953" y="885"/>
                </a:lnTo>
              </a:path>
            </a:pathLst>
          </a:custGeom>
          <a:noFill/>
          <a:ln w="127000" cap="flat"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431145" name="Freeform 41"/>
          <p:cNvSpPr>
            <a:spLocks/>
          </p:cNvSpPr>
          <p:nvPr/>
        </p:nvSpPr>
        <p:spPr bwMode="auto">
          <a:xfrm>
            <a:off x="4679950" y="4941888"/>
            <a:ext cx="2124075" cy="1403350"/>
          </a:xfrm>
          <a:custGeom>
            <a:avLst/>
            <a:gdLst/>
            <a:ahLst/>
            <a:cxnLst>
              <a:cxn ang="0">
                <a:pos x="1338" y="0"/>
              </a:cxn>
              <a:cxn ang="0">
                <a:pos x="1338" y="499"/>
              </a:cxn>
              <a:cxn ang="0">
                <a:pos x="0" y="499"/>
              </a:cxn>
              <a:cxn ang="0">
                <a:pos x="0" y="884"/>
              </a:cxn>
            </a:cxnLst>
            <a:rect l="0" t="0" r="r" b="b"/>
            <a:pathLst>
              <a:path w="1338" h="884">
                <a:moveTo>
                  <a:pt x="1338" y="0"/>
                </a:moveTo>
                <a:lnTo>
                  <a:pt x="1338" y="499"/>
                </a:lnTo>
                <a:lnTo>
                  <a:pt x="0" y="499"/>
                </a:lnTo>
                <a:lnTo>
                  <a:pt x="0" y="884"/>
                </a:lnTo>
              </a:path>
            </a:pathLst>
          </a:custGeom>
          <a:noFill/>
          <a:ln w="127000" cap="flat" cmpd="sng">
            <a:solidFill>
              <a:srgbClr val="FF00FF"/>
            </a:solidFill>
            <a:prstDash val="solid"/>
            <a:round/>
            <a:headEnd type="none" w="med" len="med"/>
            <a:tailEnd type="none" w="med" len="med"/>
          </a:ln>
          <a:effectLst/>
        </p:spPr>
        <p:txBody>
          <a:bodyPr>
            <a:prstTxWarp prst="textNoShape">
              <a:avLst/>
            </a:prstTxWarp>
          </a:bodyPr>
          <a:lstStyle/>
          <a:p>
            <a:endParaRPr lang="en-US"/>
          </a:p>
        </p:txBody>
      </p:sp>
      <p:grpSp>
        <p:nvGrpSpPr>
          <p:cNvPr id="2" name="Group 42"/>
          <p:cNvGrpSpPr>
            <a:grpSpLocks/>
          </p:cNvGrpSpPr>
          <p:nvPr/>
        </p:nvGrpSpPr>
        <p:grpSpPr bwMode="auto">
          <a:xfrm>
            <a:off x="4535488" y="6165850"/>
            <a:ext cx="325437" cy="327025"/>
            <a:chOff x="2812" y="2364"/>
            <a:chExt cx="205" cy="206"/>
          </a:xfrm>
        </p:grpSpPr>
        <p:sp>
          <p:nvSpPr>
            <p:cNvPr id="431147" name="Line 43"/>
            <p:cNvSpPr>
              <a:spLocks noChangeShapeType="1"/>
            </p:cNvSpPr>
            <p:nvPr/>
          </p:nvSpPr>
          <p:spPr bwMode="auto">
            <a:xfrm>
              <a:off x="2812" y="2365"/>
              <a:ext cx="204" cy="205"/>
            </a:xfrm>
            <a:prstGeom prst="line">
              <a:avLst/>
            </a:prstGeom>
            <a:noFill/>
            <a:ln w="76200">
              <a:solidFill>
                <a:srgbClr val="FF0000"/>
              </a:solidFill>
              <a:round/>
              <a:headEnd/>
              <a:tailEnd/>
            </a:ln>
            <a:effectLst/>
          </p:spPr>
          <p:txBody>
            <a:bodyPr>
              <a:prstTxWarp prst="textNoShape">
                <a:avLst/>
              </a:prstTxWarp>
            </a:bodyPr>
            <a:lstStyle/>
            <a:p>
              <a:endParaRPr lang="en-US"/>
            </a:p>
          </p:txBody>
        </p:sp>
        <p:sp>
          <p:nvSpPr>
            <p:cNvPr id="431148" name="Line 44"/>
            <p:cNvSpPr>
              <a:spLocks noChangeShapeType="1"/>
            </p:cNvSpPr>
            <p:nvPr/>
          </p:nvSpPr>
          <p:spPr bwMode="auto">
            <a:xfrm rot="5400000">
              <a:off x="2813" y="2363"/>
              <a:ext cx="204" cy="205"/>
            </a:xfrm>
            <a:prstGeom prst="line">
              <a:avLst/>
            </a:prstGeom>
            <a:noFill/>
            <a:ln w="76200">
              <a:solidFill>
                <a:srgbClr val="FF0000"/>
              </a:solidFill>
              <a:round/>
              <a:headEnd/>
              <a:tailEnd/>
            </a:ln>
            <a:effectLst/>
          </p:spPr>
          <p:txBody>
            <a:bodyP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31135"/>
                                        </p:tgtEl>
                                        <p:attrNameLst>
                                          <p:attrName>style.visibility</p:attrName>
                                        </p:attrNameLst>
                                      </p:cBhvr>
                                      <p:to>
                                        <p:strVal val="visible"/>
                                      </p:to>
                                    </p:set>
                                    <p:anim calcmode="lin" valueType="num">
                                      <p:cBhvr>
                                        <p:cTn id="7" dur="500" fill="hold"/>
                                        <p:tgtEl>
                                          <p:spTgt spid="431135"/>
                                        </p:tgtEl>
                                        <p:attrNameLst>
                                          <p:attrName>ppt_w</p:attrName>
                                        </p:attrNameLst>
                                      </p:cBhvr>
                                      <p:tavLst>
                                        <p:tav tm="0">
                                          <p:val>
                                            <p:fltVal val="0"/>
                                          </p:val>
                                        </p:tav>
                                        <p:tav tm="100000">
                                          <p:val>
                                            <p:strVal val="#ppt_w"/>
                                          </p:val>
                                        </p:tav>
                                      </p:tavLst>
                                    </p:anim>
                                    <p:anim calcmode="lin" valueType="num">
                                      <p:cBhvr>
                                        <p:cTn id="8" dur="500" fill="hold"/>
                                        <p:tgtEl>
                                          <p:spTgt spid="431135"/>
                                        </p:tgtEl>
                                        <p:attrNameLst>
                                          <p:attrName>ppt_h</p:attrName>
                                        </p:attrNameLst>
                                      </p:cBhvr>
                                      <p:tavLst>
                                        <p:tav tm="0">
                                          <p:val>
                                            <p:fltVal val="0"/>
                                          </p:val>
                                        </p:tav>
                                        <p:tav tm="100000">
                                          <p:val>
                                            <p:strVal val="#ppt_h"/>
                                          </p:val>
                                        </p:tav>
                                      </p:tavLst>
                                    </p:anim>
                                    <p:animEffect transition="in" filter="fade">
                                      <p:cBhvr>
                                        <p:cTn id="9" dur="500"/>
                                        <p:tgtEl>
                                          <p:spTgt spid="43113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1139"/>
                                        </p:tgtEl>
                                        <p:attrNameLst>
                                          <p:attrName>style.visibility</p:attrName>
                                        </p:attrNameLst>
                                      </p:cBhvr>
                                      <p:to>
                                        <p:strVal val="visible"/>
                                      </p:to>
                                    </p:set>
                                    <p:anim calcmode="lin" valueType="num">
                                      <p:cBhvr>
                                        <p:cTn id="12" dur="500" fill="hold"/>
                                        <p:tgtEl>
                                          <p:spTgt spid="431139"/>
                                        </p:tgtEl>
                                        <p:attrNameLst>
                                          <p:attrName>ppt_w</p:attrName>
                                        </p:attrNameLst>
                                      </p:cBhvr>
                                      <p:tavLst>
                                        <p:tav tm="0">
                                          <p:val>
                                            <p:fltVal val="0"/>
                                          </p:val>
                                        </p:tav>
                                        <p:tav tm="100000">
                                          <p:val>
                                            <p:strVal val="#ppt_w"/>
                                          </p:val>
                                        </p:tav>
                                      </p:tavLst>
                                    </p:anim>
                                    <p:anim calcmode="lin" valueType="num">
                                      <p:cBhvr>
                                        <p:cTn id="13" dur="500" fill="hold"/>
                                        <p:tgtEl>
                                          <p:spTgt spid="431139"/>
                                        </p:tgtEl>
                                        <p:attrNameLst>
                                          <p:attrName>ppt_h</p:attrName>
                                        </p:attrNameLst>
                                      </p:cBhvr>
                                      <p:tavLst>
                                        <p:tav tm="0">
                                          <p:val>
                                            <p:fltVal val="0"/>
                                          </p:val>
                                        </p:tav>
                                        <p:tav tm="100000">
                                          <p:val>
                                            <p:strVal val="#ppt_h"/>
                                          </p:val>
                                        </p:tav>
                                      </p:tavLst>
                                    </p:anim>
                                    <p:animEffect transition="in" filter="fade">
                                      <p:cBhvr>
                                        <p:cTn id="14" dur="500"/>
                                        <p:tgtEl>
                                          <p:spTgt spid="431139"/>
                                        </p:tgtEl>
                                      </p:cBhvr>
                                    </p:animEffect>
                                  </p:childTnLst>
                                </p:cTn>
                              </p:par>
                              <p:par>
                                <p:cTn id="15" presetID="1" presetClass="emph" presetSubtype="2" fill="hold" nodeType="withEffect">
                                  <p:stCondLst>
                                    <p:cond delay="0"/>
                                  </p:stCondLst>
                                  <p:childTnLst>
                                    <p:animClr clrSpc="rgb" dir="cw">
                                      <p:cBhvr>
                                        <p:cTn id="16" dur="500" fill="hold"/>
                                        <p:tgtEl>
                                          <p:spTgt spid="431112"/>
                                        </p:tgtEl>
                                        <p:attrNameLst>
                                          <p:attrName>fillcolor</p:attrName>
                                        </p:attrNameLst>
                                      </p:cBhvr>
                                      <p:to>
                                        <a:schemeClr val="accent1"/>
                                      </p:to>
                                    </p:animClr>
                                    <p:set>
                                      <p:cBhvr>
                                        <p:cTn id="17" dur="500" fill="hold"/>
                                        <p:tgtEl>
                                          <p:spTgt spid="431112"/>
                                        </p:tgtEl>
                                        <p:attrNameLst>
                                          <p:attrName>fill.type</p:attrName>
                                        </p:attrNameLst>
                                      </p:cBhvr>
                                      <p:to>
                                        <p:strVal val="solid"/>
                                      </p:to>
                                    </p:set>
                                    <p:set>
                                      <p:cBhvr>
                                        <p:cTn id="18" dur="500" fill="hold"/>
                                        <p:tgtEl>
                                          <p:spTgt spid="431112"/>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431110"/>
                                        </p:tgtEl>
                                        <p:attrNameLst>
                                          <p:attrName>fillcolor</p:attrName>
                                        </p:attrNameLst>
                                      </p:cBhvr>
                                      <p:to>
                                        <a:schemeClr val="accent1"/>
                                      </p:to>
                                    </p:animClr>
                                    <p:set>
                                      <p:cBhvr>
                                        <p:cTn id="21" dur="500" fill="hold"/>
                                        <p:tgtEl>
                                          <p:spTgt spid="431110"/>
                                        </p:tgtEl>
                                        <p:attrNameLst>
                                          <p:attrName>fill.type</p:attrName>
                                        </p:attrNameLst>
                                      </p:cBhvr>
                                      <p:to>
                                        <p:strVal val="solid"/>
                                      </p:to>
                                    </p:set>
                                    <p:set>
                                      <p:cBhvr>
                                        <p:cTn id="22" dur="500" fill="hold"/>
                                        <p:tgtEl>
                                          <p:spTgt spid="431110"/>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500" fill="hold"/>
                                        <p:tgtEl>
                                          <p:spTgt spid="431134"/>
                                        </p:tgtEl>
                                        <p:attrNameLst>
                                          <p:attrName>fillcolor</p:attrName>
                                        </p:attrNameLst>
                                      </p:cBhvr>
                                      <p:to>
                                        <a:schemeClr val="accent1"/>
                                      </p:to>
                                    </p:animClr>
                                    <p:set>
                                      <p:cBhvr>
                                        <p:cTn id="25" dur="500" fill="hold"/>
                                        <p:tgtEl>
                                          <p:spTgt spid="431134"/>
                                        </p:tgtEl>
                                        <p:attrNameLst>
                                          <p:attrName>fill.type</p:attrName>
                                        </p:attrNameLst>
                                      </p:cBhvr>
                                      <p:to>
                                        <p:strVal val="solid"/>
                                      </p:to>
                                    </p:set>
                                    <p:set>
                                      <p:cBhvr>
                                        <p:cTn id="26" dur="500" fill="hold"/>
                                        <p:tgtEl>
                                          <p:spTgt spid="431134"/>
                                        </p:tgtEl>
                                        <p:attrNameLst>
                                          <p:attrName>fill.on</p:attrName>
                                        </p:attrNameLst>
                                      </p:cBhvr>
                                      <p:to>
                                        <p:strVal val="true"/>
                                      </p:to>
                                    </p:set>
                                  </p:childTnLst>
                                </p:cTn>
                              </p:par>
                              <p:par>
                                <p:cTn id="27" presetID="53" presetClass="entr" presetSubtype="0" fill="hold" grpId="0" nodeType="withEffect">
                                  <p:stCondLst>
                                    <p:cond delay="0"/>
                                  </p:stCondLst>
                                  <p:childTnLst>
                                    <p:set>
                                      <p:cBhvr>
                                        <p:cTn id="28" dur="1" fill="hold">
                                          <p:stCondLst>
                                            <p:cond delay="0"/>
                                          </p:stCondLst>
                                        </p:cTn>
                                        <p:tgtEl>
                                          <p:spTgt spid="431142"/>
                                        </p:tgtEl>
                                        <p:attrNameLst>
                                          <p:attrName>style.visibility</p:attrName>
                                        </p:attrNameLst>
                                      </p:cBhvr>
                                      <p:to>
                                        <p:strVal val="visible"/>
                                      </p:to>
                                    </p:set>
                                    <p:anim calcmode="lin" valueType="num">
                                      <p:cBhvr>
                                        <p:cTn id="29" dur="500" fill="hold"/>
                                        <p:tgtEl>
                                          <p:spTgt spid="431142"/>
                                        </p:tgtEl>
                                        <p:attrNameLst>
                                          <p:attrName>ppt_w</p:attrName>
                                        </p:attrNameLst>
                                      </p:cBhvr>
                                      <p:tavLst>
                                        <p:tav tm="0">
                                          <p:val>
                                            <p:fltVal val="0"/>
                                          </p:val>
                                        </p:tav>
                                        <p:tav tm="100000">
                                          <p:val>
                                            <p:strVal val="#ppt_w"/>
                                          </p:val>
                                        </p:tav>
                                      </p:tavLst>
                                    </p:anim>
                                    <p:anim calcmode="lin" valueType="num">
                                      <p:cBhvr>
                                        <p:cTn id="30" dur="500" fill="hold"/>
                                        <p:tgtEl>
                                          <p:spTgt spid="431142"/>
                                        </p:tgtEl>
                                        <p:attrNameLst>
                                          <p:attrName>ppt_h</p:attrName>
                                        </p:attrNameLst>
                                      </p:cBhvr>
                                      <p:tavLst>
                                        <p:tav tm="0">
                                          <p:val>
                                            <p:fltVal val="0"/>
                                          </p:val>
                                        </p:tav>
                                        <p:tav tm="100000">
                                          <p:val>
                                            <p:strVal val="#ppt_h"/>
                                          </p:val>
                                        </p:tav>
                                      </p:tavLst>
                                    </p:anim>
                                    <p:animEffect transition="in" filter="fade">
                                      <p:cBhvr>
                                        <p:cTn id="31" dur="500"/>
                                        <p:tgtEl>
                                          <p:spTgt spid="43114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431144"/>
                                        </p:tgtEl>
                                        <p:attrNameLst>
                                          <p:attrName>style.visibility</p:attrName>
                                        </p:attrNameLst>
                                      </p:cBhvr>
                                      <p:to>
                                        <p:strVal val="visible"/>
                                      </p:to>
                                    </p:set>
                                    <p:anim calcmode="lin" valueType="num">
                                      <p:cBhvr>
                                        <p:cTn id="36" dur="500" fill="hold"/>
                                        <p:tgtEl>
                                          <p:spTgt spid="431144"/>
                                        </p:tgtEl>
                                        <p:attrNameLst>
                                          <p:attrName>ppt_w</p:attrName>
                                        </p:attrNameLst>
                                      </p:cBhvr>
                                      <p:tavLst>
                                        <p:tav tm="0">
                                          <p:val>
                                            <p:fltVal val="0"/>
                                          </p:val>
                                        </p:tav>
                                        <p:tav tm="100000">
                                          <p:val>
                                            <p:strVal val="#ppt_w"/>
                                          </p:val>
                                        </p:tav>
                                      </p:tavLst>
                                    </p:anim>
                                    <p:anim calcmode="lin" valueType="num">
                                      <p:cBhvr>
                                        <p:cTn id="37" dur="500" fill="hold"/>
                                        <p:tgtEl>
                                          <p:spTgt spid="431144"/>
                                        </p:tgtEl>
                                        <p:attrNameLst>
                                          <p:attrName>ppt_h</p:attrName>
                                        </p:attrNameLst>
                                      </p:cBhvr>
                                      <p:tavLst>
                                        <p:tav tm="0">
                                          <p:val>
                                            <p:fltVal val="0"/>
                                          </p:val>
                                        </p:tav>
                                        <p:tav tm="100000">
                                          <p:val>
                                            <p:strVal val="#ppt_h"/>
                                          </p:val>
                                        </p:tav>
                                      </p:tavLst>
                                    </p:anim>
                                    <p:animEffect transition="in" filter="fade">
                                      <p:cBhvr>
                                        <p:cTn id="38" dur="500"/>
                                        <p:tgtEl>
                                          <p:spTgt spid="431144"/>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431143"/>
                                        </p:tgtEl>
                                        <p:attrNameLst>
                                          <p:attrName>style.visibility</p:attrName>
                                        </p:attrNameLst>
                                      </p:cBhvr>
                                      <p:to>
                                        <p:strVal val="visible"/>
                                      </p:to>
                                    </p:set>
                                    <p:anim calcmode="lin" valueType="num">
                                      <p:cBhvr>
                                        <p:cTn id="41" dur="500" fill="hold"/>
                                        <p:tgtEl>
                                          <p:spTgt spid="431143"/>
                                        </p:tgtEl>
                                        <p:attrNameLst>
                                          <p:attrName>ppt_w</p:attrName>
                                        </p:attrNameLst>
                                      </p:cBhvr>
                                      <p:tavLst>
                                        <p:tav tm="0">
                                          <p:val>
                                            <p:fltVal val="0"/>
                                          </p:val>
                                        </p:tav>
                                        <p:tav tm="100000">
                                          <p:val>
                                            <p:strVal val="#ppt_w"/>
                                          </p:val>
                                        </p:tav>
                                      </p:tavLst>
                                    </p:anim>
                                    <p:anim calcmode="lin" valueType="num">
                                      <p:cBhvr>
                                        <p:cTn id="42" dur="500" fill="hold"/>
                                        <p:tgtEl>
                                          <p:spTgt spid="431143"/>
                                        </p:tgtEl>
                                        <p:attrNameLst>
                                          <p:attrName>ppt_h</p:attrName>
                                        </p:attrNameLst>
                                      </p:cBhvr>
                                      <p:tavLst>
                                        <p:tav tm="0">
                                          <p:val>
                                            <p:fltVal val="0"/>
                                          </p:val>
                                        </p:tav>
                                        <p:tav tm="100000">
                                          <p:val>
                                            <p:strVal val="#ppt_h"/>
                                          </p:val>
                                        </p:tav>
                                      </p:tavLst>
                                    </p:anim>
                                    <p:animEffect transition="in" filter="fade">
                                      <p:cBhvr>
                                        <p:cTn id="43" dur="500"/>
                                        <p:tgtEl>
                                          <p:spTgt spid="431143"/>
                                        </p:tgtEl>
                                      </p:cBhvr>
                                    </p:animEffect>
                                  </p:childTnLst>
                                </p:cTn>
                              </p:par>
                              <p:par>
                                <p:cTn id="44" presetID="1" presetClass="emph" presetSubtype="2" fill="hold" nodeType="withEffect">
                                  <p:stCondLst>
                                    <p:cond delay="0"/>
                                  </p:stCondLst>
                                  <p:childTnLst>
                                    <p:animClr clrSpc="rgb" dir="cw">
                                      <p:cBhvr>
                                        <p:cTn id="45" dur="500" fill="hold"/>
                                        <p:tgtEl>
                                          <p:spTgt spid="431123"/>
                                        </p:tgtEl>
                                        <p:attrNameLst>
                                          <p:attrName>fillcolor</p:attrName>
                                        </p:attrNameLst>
                                      </p:cBhvr>
                                      <p:to>
                                        <a:srgbClr val="FF00FF"/>
                                      </p:to>
                                    </p:animClr>
                                    <p:set>
                                      <p:cBhvr>
                                        <p:cTn id="46" dur="500" fill="hold"/>
                                        <p:tgtEl>
                                          <p:spTgt spid="431123"/>
                                        </p:tgtEl>
                                        <p:attrNameLst>
                                          <p:attrName>fill.type</p:attrName>
                                        </p:attrNameLst>
                                      </p:cBhvr>
                                      <p:to>
                                        <p:strVal val="solid"/>
                                      </p:to>
                                    </p:set>
                                    <p:set>
                                      <p:cBhvr>
                                        <p:cTn id="47" dur="500" fill="hold"/>
                                        <p:tgtEl>
                                          <p:spTgt spid="43112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431125"/>
                                        </p:tgtEl>
                                        <p:attrNameLst>
                                          <p:attrName>fillcolor</p:attrName>
                                        </p:attrNameLst>
                                      </p:cBhvr>
                                      <p:to>
                                        <a:srgbClr val="FF00FF"/>
                                      </p:to>
                                    </p:animClr>
                                    <p:set>
                                      <p:cBhvr>
                                        <p:cTn id="50" dur="500" fill="hold"/>
                                        <p:tgtEl>
                                          <p:spTgt spid="431125"/>
                                        </p:tgtEl>
                                        <p:attrNameLst>
                                          <p:attrName>fill.type</p:attrName>
                                        </p:attrNameLst>
                                      </p:cBhvr>
                                      <p:to>
                                        <p:strVal val="solid"/>
                                      </p:to>
                                    </p:set>
                                    <p:set>
                                      <p:cBhvr>
                                        <p:cTn id="51" dur="500" fill="hold"/>
                                        <p:tgtEl>
                                          <p:spTgt spid="431125"/>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31145"/>
                                        </p:tgtEl>
                                        <p:attrNameLst>
                                          <p:attrName>style.visibility</p:attrName>
                                        </p:attrNameLst>
                                      </p:cBhvr>
                                      <p:to>
                                        <p:strVal val="visible"/>
                                      </p:to>
                                    </p:set>
                                    <p:animEffect transition="in" filter="wipe(right)">
                                      <p:cBhvr>
                                        <p:cTn id="56" dur="500"/>
                                        <p:tgtEl>
                                          <p:spTgt spid="431145"/>
                                        </p:tgtEl>
                                      </p:cBhvr>
                                    </p:animEffect>
                                  </p:childTnLst>
                                </p:cTn>
                              </p:par>
                            </p:childTnLst>
                          </p:cTn>
                        </p:par>
                        <p:par>
                          <p:cTn id="57" fill="hold">
                            <p:stCondLst>
                              <p:cond delay="500"/>
                            </p:stCondLst>
                            <p:childTnLst>
                              <p:par>
                                <p:cTn id="58" presetID="53" presetClass="entr" presetSubtype="0"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500" fill="hold"/>
                                        <p:tgtEl>
                                          <p:spTgt spid="2"/>
                                        </p:tgtEl>
                                        <p:attrNameLst>
                                          <p:attrName>ppt_w</p:attrName>
                                        </p:attrNameLst>
                                      </p:cBhvr>
                                      <p:tavLst>
                                        <p:tav tm="0">
                                          <p:val>
                                            <p:fltVal val="0"/>
                                          </p:val>
                                        </p:tav>
                                        <p:tav tm="100000">
                                          <p:val>
                                            <p:strVal val="#ppt_w"/>
                                          </p:val>
                                        </p:tav>
                                      </p:tavLst>
                                    </p:anim>
                                    <p:anim calcmode="lin" valueType="num">
                                      <p:cBhvr>
                                        <p:cTn id="61" dur="500" fill="hold"/>
                                        <p:tgtEl>
                                          <p:spTgt spid="2"/>
                                        </p:tgtEl>
                                        <p:attrNameLst>
                                          <p:attrName>ppt_h</p:attrName>
                                        </p:attrNameLst>
                                      </p:cBhvr>
                                      <p:tavLst>
                                        <p:tav tm="0">
                                          <p:val>
                                            <p:fltVal val="0"/>
                                          </p:val>
                                        </p:tav>
                                        <p:tav tm="100000">
                                          <p:val>
                                            <p:strVal val="#ppt_h"/>
                                          </p:val>
                                        </p:tav>
                                      </p:tavLst>
                                    </p:anim>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39" grpId="0" animBg="1"/>
      <p:bldP spid="431142" grpId="0" animBg="1"/>
      <p:bldP spid="431143" grpId="0" animBg="1"/>
      <p:bldP spid="431144" grpId="0" animBg="1"/>
      <p:bldP spid="431135" grpId="0" animBg="1"/>
      <p:bldP spid="431145"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A231AD02-C53E-CE47-88E6-3CA3E8436CE6}" type="slidenum">
              <a:rPr lang="en-US"/>
              <a:pPr/>
              <a:t>88</a:t>
            </a:fld>
            <a:endParaRPr lang="en-US"/>
          </a:p>
        </p:txBody>
      </p:sp>
      <p:sp>
        <p:nvSpPr>
          <p:cNvPr id="418818" name="Rectangle 2"/>
          <p:cNvSpPr>
            <a:spLocks noGrp="1" noChangeArrowheads="1"/>
          </p:cNvSpPr>
          <p:nvPr>
            <p:ph type="title"/>
          </p:nvPr>
        </p:nvSpPr>
        <p:spPr>
          <a:xfrm>
            <a:off x="431800" y="609600"/>
            <a:ext cx="8353425" cy="762000"/>
          </a:xfrm>
        </p:spPr>
        <p:txBody>
          <a:bodyPr/>
          <a:lstStyle/>
          <a:p>
            <a:r>
              <a:rPr lang="en-US" sz="3600"/>
              <a:t>Add </a:t>
            </a:r>
            <a:r>
              <a:rPr lang="en-US" sz="3600" i="1"/>
              <a:t>Secure Execution</a:t>
            </a:r>
            <a:r>
              <a:rPr lang="en-US" sz="3600"/>
              <a:t> PCRs to TPM</a:t>
            </a:r>
          </a:p>
        </p:txBody>
      </p:sp>
      <p:sp>
        <p:nvSpPr>
          <p:cNvPr id="418840" name="Text Box 24"/>
          <p:cNvSpPr txBox="1">
            <a:spLocks noChangeArrowheads="1"/>
          </p:cNvSpPr>
          <p:nvPr/>
        </p:nvSpPr>
        <p:spPr bwMode="auto">
          <a:xfrm>
            <a:off x="685800" y="3033713"/>
            <a:ext cx="7772400" cy="3132137"/>
          </a:xfrm>
          <a:prstGeom prst="rect">
            <a:avLst/>
          </a:prstGeom>
          <a:solidFill>
            <a:schemeClr val="accent2"/>
          </a:solidFill>
          <a:ln w="12700">
            <a:solidFill>
              <a:schemeClr val="bg1"/>
            </a:solidFill>
            <a:miter lim="800000"/>
            <a:headEnd/>
            <a:tailEnd/>
          </a:ln>
          <a:effectLst>
            <a:outerShdw blurRad="63500" dist="135003" dir="2471156" algn="ctr" rotWithShape="0">
              <a:schemeClr val="bg2">
                <a:alpha val="74998"/>
              </a:schemeClr>
            </a:outerShdw>
          </a:effectLst>
        </p:spPr>
        <p:txBody>
          <a:bodyPr>
            <a:prstTxWarp prst="textNoShape">
              <a:avLst/>
            </a:prstTxWarp>
          </a:bodyPr>
          <a:lstStyle/>
          <a:p>
            <a:pPr algn="ctr"/>
            <a:r>
              <a:rPr lang="en-US" sz="6000">
                <a:solidFill>
                  <a:schemeClr val="bg1"/>
                </a:solidFill>
              </a:rPr>
              <a:t>TPM</a:t>
            </a:r>
          </a:p>
        </p:txBody>
      </p:sp>
      <p:sp>
        <p:nvSpPr>
          <p:cNvPr id="418846" name="Rectangle 30"/>
          <p:cNvSpPr>
            <a:spLocks noGrp="1" noChangeArrowheads="1"/>
          </p:cNvSpPr>
          <p:nvPr>
            <p:ph type="body" idx="1"/>
          </p:nvPr>
        </p:nvSpPr>
        <p:spPr>
          <a:xfrm>
            <a:off x="361950" y="1520825"/>
            <a:ext cx="8242300" cy="1406525"/>
          </a:xfrm>
          <a:noFill/>
          <a:ln/>
        </p:spPr>
        <p:txBody>
          <a:bodyPr/>
          <a:lstStyle/>
          <a:p>
            <a:r>
              <a:rPr lang="en-US" sz="2800"/>
              <a:t>Each SE PCR holds state for one Flicker session</a:t>
            </a:r>
          </a:p>
          <a:p>
            <a:r>
              <a:rPr lang="en-US" sz="2800"/>
              <a:t>Bounds number of concurrent Flicker sessions</a:t>
            </a:r>
          </a:p>
        </p:txBody>
      </p:sp>
      <p:sp>
        <p:nvSpPr>
          <p:cNvPr id="418847" name="AutoShape 31"/>
          <p:cNvSpPr>
            <a:spLocks noChangeArrowheads="1"/>
          </p:cNvSpPr>
          <p:nvPr/>
        </p:nvSpPr>
        <p:spPr bwMode="auto">
          <a:xfrm>
            <a:off x="989013" y="4294188"/>
            <a:ext cx="2376487" cy="1225550"/>
          </a:xfrm>
          <a:prstGeom prst="foldedCorner">
            <a:avLst>
              <a:gd name="adj" fmla="val 12500"/>
            </a:avLst>
          </a:prstGeom>
          <a:solidFill>
            <a:srgbClr val="FFFF00"/>
          </a:solidFill>
          <a:ln w="12700">
            <a:solidFill>
              <a:schemeClr val="tx1"/>
            </a:solidFill>
            <a:round/>
            <a:headEnd/>
            <a:tailEnd/>
          </a:ln>
          <a:effectLst/>
        </p:spPr>
        <p:txBody>
          <a:bodyPr wrap="none" anchor="ctr">
            <a:prstTxWarp prst="textNoShape">
              <a:avLst/>
            </a:prstTxWarp>
          </a:bodyPr>
          <a:lstStyle/>
          <a:p>
            <a:pPr algn="ctr"/>
            <a:r>
              <a:rPr lang="en-US" sz="2400"/>
              <a:t>Static</a:t>
            </a:r>
            <a:br>
              <a:rPr lang="en-US" sz="2400"/>
            </a:br>
            <a:r>
              <a:rPr lang="en-US" sz="2400"/>
              <a:t>PCRs</a:t>
            </a:r>
          </a:p>
        </p:txBody>
      </p:sp>
      <p:sp>
        <p:nvSpPr>
          <p:cNvPr id="418848" name="AutoShape 32"/>
          <p:cNvSpPr>
            <a:spLocks noChangeArrowheads="1"/>
          </p:cNvSpPr>
          <p:nvPr/>
        </p:nvSpPr>
        <p:spPr bwMode="auto">
          <a:xfrm>
            <a:off x="3382963" y="4294188"/>
            <a:ext cx="2376487" cy="1225550"/>
          </a:xfrm>
          <a:prstGeom prst="foldedCorner">
            <a:avLst>
              <a:gd name="adj" fmla="val 12500"/>
            </a:avLst>
          </a:prstGeom>
          <a:solidFill>
            <a:schemeClr val="accent2"/>
          </a:solidFill>
          <a:ln w="12700">
            <a:solidFill>
              <a:schemeClr val="bg1"/>
            </a:solidFill>
            <a:round/>
            <a:headEnd/>
            <a:tailEnd/>
          </a:ln>
          <a:effectLst/>
        </p:spPr>
        <p:txBody>
          <a:bodyPr wrap="none" anchor="ctr">
            <a:prstTxWarp prst="textNoShape">
              <a:avLst/>
            </a:prstTxWarp>
          </a:bodyPr>
          <a:lstStyle/>
          <a:p>
            <a:pPr algn="ctr"/>
            <a:r>
              <a:rPr lang="en-US" sz="2400">
                <a:solidFill>
                  <a:schemeClr val="bg1"/>
                </a:solidFill>
              </a:rPr>
              <a:t>Dynamic</a:t>
            </a:r>
            <a:br>
              <a:rPr lang="en-US" sz="2400">
                <a:solidFill>
                  <a:schemeClr val="bg1"/>
                </a:solidFill>
              </a:rPr>
            </a:br>
            <a:r>
              <a:rPr lang="en-US" sz="2400">
                <a:solidFill>
                  <a:schemeClr val="bg1"/>
                </a:solidFill>
              </a:rPr>
              <a:t>PCRs</a:t>
            </a:r>
          </a:p>
        </p:txBody>
      </p:sp>
      <p:sp>
        <p:nvSpPr>
          <p:cNvPr id="418849" name="AutoShape 33"/>
          <p:cNvSpPr>
            <a:spLocks noChangeArrowheads="1"/>
          </p:cNvSpPr>
          <p:nvPr/>
        </p:nvSpPr>
        <p:spPr bwMode="auto">
          <a:xfrm>
            <a:off x="5778500" y="4294188"/>
            <a:ext cx="2376488" cy="1225550"/>
          </a:xfrm>
          <a:prstGeom prst="foldedCorner">
            <a:avLst>
              <a:gd name="adj" fmla="val 12500"/>
            </a:avLst>
          </a:prstGeom>
          <a:solidFill>
            <a:schemeClr val="accent1"/>
          </a:solidFill>
          <a:ln w="12700">
            <a:solidFill>
              <a:schemeClr val="bg1"/>
            </a:solidFill>
            <a:round/>
            <a:headEnd/>
            <a:tailEnd/>
          </a:ln>
          <a:effectLst/>
        </p:spPr>
        <p:txBody>
          <a:bodyPr wrap="none" anchor="ctr">
            <a:prstTxWarp prst="textNoShape">
              <a:avLst/>
            </a:prstTxWarp>
          </a:bodyPr>
          <a:lstStyle/>
          <a:p>
            <a:pPr algn="ctr"/>
            <a:r>
              <a:rPr lang="en-US" sz="2400">
                <a:solidFill>
                  <a:schemeClr val="bg1"/>
                </a:solidFill>
              </a:rPr>
              <a:t>Secure</a:t>
            </a:r>
            <a:br>
              <a:rPr lang="en-US" sz="2400">
                <a:solidFill>
                  <a:schemeClr val="bg1"/>
                </a:solidFill>
              </a:rPr>
            </a:br>
            <a:r>
              <a:rPr lang="en-US" sz="2400">
                <a:solidFill>
                  <a:schemeClr val="bg1"/>
                </a:solidFill>
              </a:rPr>
              <a:t>Execution</a:t>
            </a:r>
            <a:br>
              <a:rPr lang="en-US" sz="2400">
                <a:solidFill>
                  <a:schemeClr val="bg1"/>
                </a:solidFill>
              </a:rPr>
            </a:br>
            <a:r>
              <a:rPr lang="en-US" sz="2400">
                <a:solidFill>
                  <a:schemeClr val="bg1"/>
                </a:solidFill>
              </a:rPr>
              <a:t>PCRs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8849"/>
                                        </p:tgtEl>
                                        <p:attrNameLst>
                                          <p:attrName>style.visibility</p:attrName>
                                        </p:attrNameLst>
                                      </p:cBhvr>
                                      <p:to>
                                        <p:strVal val="visible"/>
                                      </p:to>
                                    </p:set>
                                    <p:anim calcmode="lin" valueType="num">
                                      <p:cBhvr>
                                        <p:cTn id="7" dur="500" fill="hold"/>
                                        <p:tgtEl>
                                          <p:spTgt spid="418849"/>
                                        </p:tgtEl>
                                        <p:attrNameLst>
                                          <p:attrName>ppt_w</p:attrName>
                                        </p:attrNameLst>
                                      </p:cBhvr>
                                      <p:tavLst>
                                        <p:tav tm="0">
                                          <p:val>
                                            <p:fltVal val="0"/>
                                          </p:val>
                                        </p:tav>
                                        <p:tav tm="100000">
                                          <p:val>
                                            <p:strVal val="#ppt_w"/>
                                          </p:val>
                                        </p:tav>
                                      </p:tavLst>
                                    </p:anim>
                                    <p:anim calcmode="lin" valueType="num">
                                      <p:cBhvr>
                                        <p:cTn id="8" dur="500" fill="hold"/>
                                        <p:tgtEl>
                                          <p:spTgt spid="418849"/>
                                        </p:tgtEl>
                                        <p:attrNameLst>
                                          <p:attrName>ppt_h</p:attrName>
                                        </p:attrNameLst>
                                      </p:cBhvr>
                                      <p:tavLst>
                                        <p:tav tm="0">
                                          <p:val>
                                            <p:fltVal val="0"/>
                                          </p:val>
                                        </p:tav>
                                        <p:tav tm="100000">
                                          <p:val>
                                            <p:strVal val="#ppt_h"/>
                                          </p:val>
                                        </p:tav>
                                      </p:tavLst>
                                    </p:anim>
                                    <p:animEffect transition="in" filter="fade">
                                      <p:cBhvr>
                                        <p:cTn id="9" dur="500"/>
                                        <p:tgtEl>
                                          <p:spTgt spid="41884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884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88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4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35BE664-D2C1-4241-8426-A2E8A4074343}" type="slidenum">
              <a:rPr lang="en-US"/>
              <a:pPr/>
              <a:t>89</a:t>
            </a:fld>
            <a:endParaRPr lang="en-US"/>
          </a:p>
        </p:txBody>
      </p:sp>
      <p:pic>
        <p:nvPicPr>
          <p:cNvPr id="413757" name="Picture 61" descr="vmBench"/>
          <p:cNvPicPr>
            <a:picLocks noChangeAspect="1" noChangeArrowheads="1"/>
          </p:cNvPicPr>
          <p:nvPr/>
        </p:nvPicPr>
        <p:blipFill>
          <a:blip r:embed="rId3"/>
          <a:srcRect/>
          <a:stretch>
            <a:fillRect/>
          </a:stretch>
        </p:blipFill>
        <p:spPr bwMode="auto">
          <a:xfrm>
            <a:off x="5554663" y="1160463"/>
            <a:ext cx="3613150" cy="5899150"/>
          </a:xfrm>
          <a:prstGeom prst="rect">
            <a:avLst/>
          </a:prstGeom>
          <a:noFill/>
        </p:spPr>
      </p:pic>
      <p:sp>
        <p:nvSpPr>
          <p:cNvPr id="413698" name="Rectangle 2"/>
          <p:cNvSpPr>
            <a:spLocks noGrp="1" noChangeArrowheads="1"/>
          </p:cNvSpPr>
          <p:nvPr>
            <p:ph type="title"/>
          </p:nvPr>
        </p:nvSpPr>
        <p:spPr/>
        <p:txBody>
          <a:bodyPr/>
          <a:lstStyle/>
          <a:p>
            <a:r>
              <a:rPr lang="en-US"/>
              <a:t>Anticipated Improvement</a:t>
            </a:r>
          </a:p>
        </p:txBody>
      </p:sp>
      <p:sp>
        <p:nvSpPr>
          <p:cNvPr id="413699" name="Rectangle 3"/>
          <p:cNvSpPr>
            <a:spLocks noGrp="1" noChangeArrowheads="1"/>
          </p:cNvSpPr>
          <p:nvPr>
            <p:ph type="body" idx="1"/>
          </p:nvPr>
        </p:nvSpPr>
        <p:spPr>
          <a:xfrm>
            <a:off x="142875" y="1524000"/>
            <a:ext cx="5868988" cy="5200650"/>
          </a:xfrm>
        </p:spPr>
        <p:txBody>
          <a:bodyPr/>
          <a:lstStyle/>
          <a:p>
            <a:r>
              <a:rPr lang="en-US"/>
              <a:t>Late launch cost only incurred when Flicker session launches</a:t>
            </a:r>
          </a:p>
          <a:p>
            <a:r>
              <a:rPr lang="en-US"/>
              <a:t>TPM (Un)Seal only used</a:t>
            </a:r>
            <a:br>
              <a:rPr lang="en-US"/>
            </a:br>
            <a:r>
              <a:rPr lang="en-US"/>
              <a:t>for long-term storage</a:t>
            </a:r>
          </a:p>
          <a:p>
            <a:r>
              <a:rPr lang="en-US"/>
              <a:t>Multicore systems remain interactive</a:t>
            </a:r>
          </a:p>
          <a:p>
            <a:r>
              <a:rPr lang="en-US"/>
              <a:t>Context switch overheads (common case) resemble </a:t>
            </a:r>
            <a:br>
              <a:rPr lang="en-US"/>
            </a:br>
            <a:r>
              <a:rPr lang="en-US"/>
              <a:t>VM switches today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3699">
                                            <p:txEl>
                                              <p:pRg st="3" end="3"/>
                                            </p:txEl>
                                          </p:spTgt>
                                        </p:tgtEl>
                                        <p:attrNameLst>
                                          <p:attrName>style.visibility</p:attrName>
                                        </p:attrNameLst>
                                      </p:cBhvr>
                                      <p:to>
                                        <p:strVal val="visible"/>
                                      </p:to>
                                    </p:set>
                                  </p:childTnLst>
                                </p:cTn>
                              </p:par>
                              <p:par>
                                <p:cTn id="19" presetID="53" presetClass="entr" presetSubtype="0" fill="hold" nodeType="withEffect">
                                  <p:stCondLst>
                                    <p:cond delay="0"/>
                                  </p:stCondLst>
                                  <p:childTnLst>
                                    <p:set>
                                      <p:cBhvr>
                                        <p:cTn id="20" dur="1" fill="hold">
                                          <p:stCondLst>
                                            <p:cond delay="0"/>
                                          </p:stCondLst>
                                        </p:cTn>
                                        <p:tgtEl>
                                          <p:spTgt spid="413757"/>
                                        </p:tgtEl>
                                        <p:attrNameLst>
                                          <p:attrName>style.visibility</p:attrName>
                                        </p:attrNameLst>
                                      </p:cBhvr>
                                      <p:to>
                                        <p:strVal val="visible"/>
                                      </p:to>
                                    </p:set>
                                    <p:anim calcmode="lin" valueType="num">
                                      <p:cBhvr>
                                        <p:cTn id="21" dur="500" fill="hold"/>
                                        <p:tgtEl>
                                          <p:spTgt spid="413757"/>
                                        </p:tgtEl>
                                        <p:attrNameLst>
                                          <p:attrName>ppt_w</p:attrName>
                                        </p:attrNameLst>
                                      </p:cBhvr>
                                      <p:tavLst>
                                        <p:tav tm="0">
                                          <p:val>
                                            <p:fltVal val="0"/>
                                          </p:val>
                                        </p:tav>
                                        <p:tav tm="100000">
                                          <p:val>
                                            <p:strVal val="#ppt_w"/>
                                          </p:val>
                                        </p:tav>
                                      </p:tavLst>
                                    </p:anim>
                                    <p:anim calcmode="lin" valueType="num">
                                      <p:cBhvr>
                                        <p:cTn id="22" dur="500" fill="hold"/>
                                        <p:tgtEl>
                                          <p:spTgt spid="413757"/>
                                        </p:tgtEl>
                                        <p:attrNameLst>
                                          <p:attrName>ppt_h</p:attrName>
                                        </p:attrNameLst>
                                      </p:cBhvr>
                                      <p:tavLst>
                                        <p:tav tm="0">
                                          <p:val>
                                            <p:fltVal val="0"/>
                                          </p:val>
                                        </p:tav>
                                        <p:tav tm="100000">
                                          <p:val>
                                            <p:strVal val="#ppt_h"/>
                                          </p:val>
                                        </p:tav>
                                      </p:tavLst>
                                    </p:anim>
                                    <p:animEffect transition="in" filter="fade">
                                      <p:cBhvr>
                                        <p:cTn id="23" dur="500"/>
                                        <p:tgtEl>
                                          <p:spTgt spid="413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9</a:t>
            </a:fld>
            <a:endParaRPr lang="en-US"/>
          </a:p>
        </p:txBody>
      </p:sp>
      <p:grpSp>
        <p:nvGrpSpPr>
          <p:cNvPr id="14" name="Group 13"/>
          <p:cNvGrpSpPr/>
          <p:nvPr/>
        </p:nvGrpSpPr>
        <p:grpSpPr>
          <a:xfrm>
            <a:off x="558800" y="1787611"/>
            <a:ext cx="3149600" cy="3808863"/>
            <a:chOff x="558800" y="1787611"/>
            <a:chExt cx="3149600" cy="3808863"/>
          </a:xfrm>
        </p:grpSpPr>
        <p:sp>
          <p:nvSpPr>
            <p:cNvPr id="5" name="Rounded Rectangle 4"/>
            <p:cNvSpPr/>
            <p:nvPr/>
          </p:nvSpPr>
          <p:spPr>
            <a:xfrm>
              <a:off x="558800" y="3225792"/>
              <a:ext cx="3149600" cy="2370682"/>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0" dirty="0" smtClean="0"/>
                <a:t>OS</a:t>
              </a:r>
            </a:p>
          </p:txBody>
        </p:sp>
        <p:sp>
          <p:nvSpPr>
            <p:cNvPr id="7" name="Rounded Rectangle 6"/>
            <p:cNvSpPr/>
            <p:nvPr/>
          </p:nvSpPr>
          <p:spPr>
            <a:xfrm>
              <a:off x="558800" y="1787611"/>
              <a:ext cx="1016000" cy="137416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8" name="Rounded Rectangle 7"/>
            <p:cNvSpPr/>
            <p:nvPr/>
          </p:nvSpPr>
          <p:spPr>
            <a:xfrm>
              <a:off x="2692400" y="1787611"/>
              <a:ext cx="1016000" cy="1374167"/>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App</a:t>
              </a:r>
            </a:p>
            <a:p>
              <a:pPr algn="ctr"/>
              <a:endParaRPr lang="en-US" sz="3200" dirty="0" smtClean="0"/>
            </a:p>
          </p:txBody>
        </p:sp>
        <p:sp>
          <p:nvSpPr>
            <p:cNvPr id="9" name="TextBox 8"/>
            <p:cNvSpPr txBox="1"/>
            <p:nvPr/>
          </p:nvSpPr>
          <p:spPr>
            <a:xfrm>
              <a:off x="1722967" y="1787612"/>
              <a:ext cx="821267" cy="1107996"/>
            </a:xfrm>
            <a:prstGeom prst="rect">
              <a:avLst/>
            </a:prstGeom>
            <a:noFill/>
          </p:spPr>
          <p:txBody>
            <a:bodyPr wrap="square" rtlCol="0">
              <a:spAutoFit/>
            </a:bodyPr>
            <a:lstStyle/>
            <a:p>
              <a:r>
                <a:rPr lang="en-US" sz="6600" dirty="0" smtClean="0"/>
                <a:t>…</a:t>
              </a:r>
              <a:endParaRPr lang="en-US" sz="6600" dirty="0"/>
            </a:p>
          </p:txBody>
        </p:sp>
        <p:sp>
          <p:nvSpPr>
            <p:cNvPr id="10" name="Rounded Rectangle 9"/>
            <p:cNvSpPr/>
            <p:nvPr/>
          </p:nvSpPr>
          <p:spPr>
            <a:xfrm>
              <a:off x="2929467" y="2561180"/>
              <a:ext cx="541867" cy="469900"/>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3200" dirty="0" smtClean="0"/>
                <a:t>S</a:t>
              </a:r>
            </a:p>
          </p:txBody>
        </p:sp>
      </p:grpSp>
      <p:sp>
        <p:nvSpPr>
          <p:cNvPr id="11" name="Rounded Rectangle 10"/>
          <p:cNvSpPr/>
          <p:nvPr/>
        </p:nvSpPr>
        <p:spPr>
          <a:xfrm>
            <a:off x="558800" y="5055739"/>
            <a:ext cx="4361688" cy="64460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200" dirty="0" smtClean="0"/>
              <a:t>Security Kernel</a:t>
            </a:r>
          </a:p>
        </p:txBody>
      </p:sp>
      <p:sp>
        <p:nvSpPr>
          <p:cNvPr id="12" name="Rounded Rectangle 11"/>
          <p:cNvSpPr/>
          <p:nvPr/>
        </p:nvSpPr>
        <p:spPr>
          <a:xfrm>
            <a:off x="558800" y="5055739"/>
            <a:ext cx="4361688" cy="64460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sz="3200" dirty="0" smtClean="0"/>
              <a:t>Virtual Machine Monitor</a:t>
            </a:r>
          </a:p>
        </p:txBody>
      </p:sp>
      <p:sp>
        <p:nvSpPr>
          <p:cNvPr id="16" name="Rectangle 15"/>
          <p:cNvSpPr/>
          <p:nvPr/>
        </p:nvSpPr>
        <p:spPr>
          <a:xfrm>
            <a:off x="2851916" y="1846880"/>
            <a:ext cx="704088" cy="613745"/>
          </a:xfrm>
          <a:prstGeom prst="rect">
            <a:avLst/>
          </a:pr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ounded Rectangle 12"/>
          <p:cNvSpPr/>
          <p:nvPr/>
        </p:nvSpPr>
        <p:spPr>
          <a:xfrm>
            <a:off x="558800" y="5782754"/>
            <a:ext cx="4360333" cy="846666"/>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3600" dirty="0" smtClean="0"/>
              <a:t>Hardware</a:t>
            </a:r>
          </a:p>
        </p:txBody>
      </p:sp>
      <p:sp>
        <p:nvSpPr>
          <p:cNvPr id="15" name="Rounded Rectangle 14"/>
          <p:cNvSpPr/>
          <p:nvPr/>
        </p:nvSpPr>
        <p:spPr>
          <a:xfrm>
            <a:off x="2929467" y="1905006"/>
            <a:ext cx="541867" cy="469900"/>
          </a:xfrm>
          <a:prstGeom prst="roundRect">
            <a:avLst/>
          </a:prstGeom>
          <a:ln>
            <a:solidFill>
              <a:schemeClr val="bg1"/>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sz="3200" dirty="0" smtClean="0"/>
              <a:t>S</a:t>
            </a:r>
          </a:p>
        </p:txBody>
      </p:sp>
      <p:sp>
        <p:nvSpPr>
          <p:cNvPr id="23" name="Rounded Rectangle 22"/>
          <p:cNvSpPr/>
          <p:nvPr/>
        </p:nvSpPr>
        <p:spPr>
          <a:xfrm>
            <a:off x="558800" y="5782754"/>
            <a:ext cx="4360333" cy="846666"/>
          </a:xfrm>
          <a:prstGeom prst="roundRect">
            <a:avLst/>
          </a:prstGeom>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smtClean="0"/>
              <a:t>Hardware</a:t>
            </a:r>
          </a:p>
        </p:txBody>
      </p:sp>
      <p:sp>
        <p:nvSpPr>
          <p:cNvPr id="19" name="Title 1"/>
          <p:cNvSpPr>
            <a:spLocks noGrp="1"/>
          </p:cNvSpPr>
          <p:nvPr>
            <p:ph type="title"/>
          </p:nvPr>
        </p:nvSpPr>
        <p:spPr>
          <a:xfrm>
            <a:off x="228600" y="-165646"/>
            <a:ext cx="8686800" cy="1143000"/>
          </a:xfrm>
        </p:spPr>
        <p:txBody>
          <a:bodyPr>
            <a:normAutofit fontScale="90000"/>
          </a:bodyPr>
          <a:lstStyle/>
          <a:p>
            <a:r>
              <a:rPr lang="en-US" dirty="0" smtClean="0"/>
              <a:t>Previous Work: Persistent Security Layers</a:t>
            </a:r>
            <a:endParaRPr lang="en-US" dirty="0"/>
          </a:p>
        </p:txBody>
      </p:sp>
      <p:sp>
        <p:nvSpPr>
          <p:cNvPr id="20" name="Rectangle 19"/>
          <p:cNvSpPr/>
          <p:nvPr/>
        </p:nvSpPr>
        <p:spPr>
          <a:xfrm>
            <a:off x="261923" y="702724"/>
            <a:ext cx="8620167" cy="261610"/>
          </a:xfrm>
          <a:prstGeom prst="rect">
            <a:avLst/>
          </a:prstGeom>
        </p:spPr>
        <p:txBody>
          <a:bodyPr wrap="none" lIns="0" tIns="0" rIns="0" bIns="0">
            <a:spAutoFit/>
          </a:bodyPr>
          <a:lstStyle/>
          <a:p>
            <a:pPr lvl="1" algn="ctr"/>
            <a:r>
              <a:rPr lang="en-US" sz="1700" dirty="0" smtClean="0">
                <a:solidFill>
                  <a:schemeClr val="tx1">
                    <a:lumMod val="50000"/>
                    <a:lumOff val="50000"/>
                  </a:schemeClr>
                </a:solidFill>
              </a:rPr>
              <a:t>[Gold et al. ‘84], [Shockley </a:t>
            </a:r>
            <a:r>
              <a:rPr lang="en-US" sz="1700" dirty="0" smtClean="0">
                <a:solidFill>
                  <a:prstClr val="black">
                    <a:lumMod val="50000"/>
                    <a:lumOff val="50000"/>
                  </a:prstClr>
                </a:solidFill>
              </a:rPr>
              <a:t>et al. </a:t>
            </a:r>
            <a:r>
              <a:rPr lang="en-US" sz="1700" dirty="0" smtClean="0">
                <a:solidFill>
                  <a:schemeClr val="tx1">
                    <a:lumMod val="50000"/>
                    <a:lumOff val="50000"/>
                  </a:schemeClr>
                </a:solidFill>
              </a:rPr>
              <a:t>‘88], [Karger et al. ‘91], [England et al. ‘03], [Garfinkel et al. ‘03],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4.44444E-6 L -3.33333E-6 -0.09282 " pathEditMode="relative" rAng="0" ptsTypes="AA">
                                      <p:cBhvr>
                                        <p:cTn id="6" dur="1000" fill="hold"/>
                                        <p:tgtEl>
                                          <p:spTgt spid="14"/>
                                        </p:tgtEl>
                                        <p:attrNameLst>
                                          <p:attrName>ppt_x</p:attrName>
                                          <p:attrName>ppt_y</p:attrName>
                                        </p:attrNameLst>
                                      </p:cBhvr>
                                      <p:rCtr x="0" y="-47"/>
                                    </p:animMotion>
                                  </p:childTnLst>
                                </p:cTn>
                              </p:par>
                            </p:childTnLst>
                          </p:cTn>
                        </p:par>
                        <p:par>
                          <p:cTn id="7" fill="hold">
                            <p:stCondLst>
                              <p:cond delay="1000"/>
                            </p:stCondLst>
                            <p:childTnLst>
                              <p:par>
                                <p:cTn id="8" presetID="2" presetClass="entr" presetSubtype="8" accel="50000" decel="5000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2" nodeType="clickEffect">
                                  <p:stCondLst>
                                    <p:cond delay="0"/>
                                  </p:stCondLst>
                                  <p:childTnLst>
                                    <p:animEffect transition="out" filter="dissolv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2"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0" presetClass="path" presetSubtype="0" accel="50000" decel="50000" fill="hold" grpId="0" nodeType="withEffect">
                                  <p:stCondLst>
                                    <p:cond delay="0"/>
                                  </p:stCondLst>
                                  <p:childTnLst>
                                    <p:animMotion origin="layout" path="M 0 2.96296E-6 L 0.12257 0.36805 " pathEditMode="relative" rAng="0" ptsTypes="AA">
                                      <p:cBhvr>
                                        <p:cTn id="27" dur="2000" fill="hold"/>
                                        <p:tgtEl>
                                          <p:spTgt spid="15"/>
                                        </p:tgtEl>
                                        <p:attrNameLst>
                                          <p:attrName>ppt_x</p:attrName>
                                          <p:attrName>ppt_y</p:attrName>
                                        </p:attrNameLst>
                                      </p:cBhvr>
                                      <p:rCtr x="61" y="184"/>
                                    </p:animMotion>
                                  </p:childTnLst>
                                </p:cTn>
                              </p:par>
                            </p:childTnLst>
                          </p:cTn>
                        </p:par>
                        <p:par>
                          <p:cTn id="28" fill="hold">
                            <p:stCondLst>
                              <p:cond delay="2000"/>
                            </p:stCondLst>
                            <p:childTnLst>
                              <p:par>
                                <p:cTn id="29" presetID="1" presetClass="emph" presetSubtype="2" fill="hold" nodeType="afterEffect">
                                  <p:stCondLst>
                                    <p:cond delay="0"/>
                                  </p:stCondLst>
                                  <p:childTnLst>
                                    <p:animClr clrSpc="rgb" dir="cw">
                                      <p:cBhvr>
                                        <p:cTn id="30" dur="500" fill="hold"/>
                                        <p:tgtEl>
                                          <p:spTgt spid="15"/>
                                        </p:tgtEl>
                                        <p:attrNameLst>
                                          <p:attrName>fillcolor</p:attrName>
                                        </p:attrNameLst>
                                      </p:cBhvr>
                                      <p:to>
                                        <a:schemeClr val="accent1"/>
                                      </p:to>
                                    </p:animClr>
                                    <p:set>
                                      <p:cBhvr>
                                        <p:cTn id="31" dur="500" fill="hold"/>
                                        <p:tgtEl>
                                          <p:spTgt spid="15"/>
                                        </p:tgtEl>
                                        <p:attrNameLst>
                                          <p:attrName>fill.type</p:attrName>
                                        </p:attrNameLst>
                                      </p:cBhvr>
                                      <p:to>
                                        <p:strVal val="solid"/>
                                      </p:to>
                                    </p:set>
                                    <p:set>
                                      <p:cBhvr>
                                        <p:cTn id="32" dur="500" fill="hold"/>
                                        <p:tgtEl>
                                          <p:spTgt spid="15"/>
                                        </p:tgtEl>
                                        <p:attrNameLst>
                                          <p:attrName>fill.on</p:attrName>
                                        </p:attrNameLst>
                                      </p:cBhvr>
                                      <p:to>
                                        <p:strVal val="true"/>
                                      </p:to>
                                    </p:set>
                                  </p:childTnLst>
                                </p:cTn>
                              </p:par>
                              <p:par>
                                <p:cTn id="33" presetID="7" presetClass="emph" presetSubtype="2" fill="hold" nodeType="withEffect">
                                  <p:stCondLst>
                                    <p:cond delay="0"/>
                                  </p:stCondLst>
                                  <p:childTnLst>
                                    <p:animClr clrSpc="rgb" dir="cw">
                                      <p:cBhvr>
                                        <p:cTn id="34" dur="500" fill="hold"/>
                                        <p:tgtEl>
                                          <p:spTgt spid="15"/>
                                        </p:tgtEl>
                                        <p:attrNameLst>
                                          <p:attrName>stroke.color</p:attrName>
                                        </p:attrNameLst>
                                      </p:cBhvr>
                                      <p:to>
                                        <a:schemeClr val="tx2"/>
                                      </p:to>
                                    </p:animClr>
                                    <p:set>
                                      <p:cBhvr>
                                        <p:cTn id="35" dur="500" fill="hold"/>
                                        <p:tgtEl>
                                          <p:spTgt spid="15"/>
                                        </p:tgtEl>
                                        <p:attrNameLst>
                                          <p:attrName>stroke.on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dissolv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1" grpId="2" animBg="1"/>
      <p:bldP spid="12" grpId="0" animBg="1"/>
      <p:bldP spid="16" grpId="0" animBg="1"/>
      <p:bldP spid="15" grpId="0" animBg="1"/>
      <p:bldP spid="15" grpId="2" animBg="1"/>
      <p:bldP spid="23"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3"/>
            <a:ext cx="8229600" cy="1143000"/>
          </a:xfrm>
        </p:spPr>
        <p:txBody>
          <a:bodyPr/>
          <a:lstStyle/>
          <a:p>
            <a:r>
              <a:rPr lang="en-US" dirty="0" smtClean="0"/>
              <a:t>Challenges of On-Demand Security</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90</a:t>
            </a:fld>
            <a:endParaRPr lang="en-US"/>
          </a:p>
        </p:txBody>
      </p:sp>
      <p:grpSp>
        <p:nvGrpSpPr>
          <p:cNvPr id="3" name="Group 24"/>
          <p:cNvGrpSpPr/>
          <p:nvPr/>
        </p:nvGrpSpPr>
        <p:grpSpPr>
          <a:xfrm>
            <a:off x="2514603" y="1778000"/>
            <a:ext cx="3649135" cy="3818001"/>
            <a:chOff x="2874444" y="1778000"/>
            <a:chExt cx="3649135" cy="3818001"/>
          </a:xfrm>
        </p:grpSpPr>
        <p:sp>
          <p:nvSpPr>
            <p:cNvPr id="11" name="Circular Arrow 10"/>
            <p:cNvSpPr/>
            <p:nvPr/>
          </p:nvSpPr>
          <p:spPr>
            <a:xfrm>
              <a:off x="3280843" y="1778000"/>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flipH="1" flipV="1">
              <a:off x="3280844" y="3539052"/>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grpSp>
          <p:nvGrpSpPr>
            <p:cNvPr id="5" name="Group 31"/>
            <p:cNvGrpSpPr/>
            <p:nvPr/>
          </p:nvGrpSpPr>
          <p:grpSpPr>
            <a:xfrm>
              <a:off x="2874444" y="2936797"/>
              <a:ext cx="1507068" cy="1507068"/>
              <a:chOff x="4512732" y="2692400"/>
              <a:chExt cx="1507068" cy="1507068"/>
            </a:xfrm>
          </p:grpSpPr>
          <p:sp>
            <p:nvSpPr>
              <p:cNvPr id="14" name="Oval 13"/>
              <p:cNvSpPr/>
              <p:nvPr/>
            </p:nvSpPr>
            <p:spPr>
              <a:xfrm>
                <a:off x="4512732" y="2692400"/>
                <a:ext cx="1507068" cy="15070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2800" dirty="0"/>
              </a:p>
            </p:txBody>
          </p:sp>
          <p:sp>
            <p:nvSpPr>
              <p:cNvPr id="15" name="TextBox 14"/>
              <p:cNvSpPr txBox="1"/>
              <p:nvPr/>
            </p:nvSpPr>
            <p:spPr>
              <a:xfrm>
                <a:off x="4558941" y="3148911"/>
                <a:ext cx="1414650" cy="492443"/>
              </a:xfrm>
              <a:prstGeom prst="rect">
                <a:avLst/>
              </a:prstGeom>
              <a:noFill/>
            </p:spPr>
            <p:txBody>
              <a:bodyPr wrap="none" lIns="0" tIns="0" rIns="0" bIns="0" rtlCol="0">
                <a:spAutoFit/>
              </a:bodyPr>
              <a:lstStyle/>
              <a:p>
                <a:pPr algn="ctr"/>
                <a:r>
                  <a:rPr lang="en-US" sz="3200" dirty="0" smtClean="0">
                    <a:solidFill>
                      <a:schemeClr val="bg1"/>
                    </a:solidFill>
                  </a:rPr>
                  <a:t>Insecure</a:t>
                </a:r>
                <a:endParaRPr lang="en-US" sz="3200" dirty="0">
                  <a:solidFill>
                    <a:schemeClr val="bg1"/>
                  </a:solidFill>
                </a:endParaRPr>
              </a:p>
            </p:txBody>
          </p:sp>
        </p:grpSp>
        <p:grpSp>
          <p:nvGrpSpPr>
            <p:cNvPr id="6" name="Group 33"/>
            <p:cNvGrpSpPr/>
            <p:nvPr/>
          </p:nvGrpSpPr>
          <p:grpSpPr>
            <a:xfrm>
              <a:off x="5016511" y="2936797"/>
              <a:ext cx="1507068" cy="1507068"/>
              <a:chOff x="6654799" y="2692400"/>
              <a:chExt cx="1507068" cy="1507068"/>
            </a:xfrm>
          </p:grpSpPr>
          <p:sp>
            <p:nvSpPr>
              <p:cNvPr id="17" name="Oval 16"/>
              <p:cNvSpPr/>
              <p:nvPr/>
            </p:nvSpPr>
            <p:spPr>
              <a:xfrm>
                <a:off x="6654799" y="2692400"/>
                <a:ext cx="1507068" cy="1507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800" dirty="0"/>
              </a:p>
            </p:txBody>
          </p:sp>
          <p:sp>
            <p:nvSpPr>
              <p:cNvPr id="18" name="TextBox 17"/>
              <p:cNvSpPr txBox="1"/>
              <p:nvPr/>
            </p:nvSpPr>
            <p:spPr>
              <a:xfrm>
                <a:off x="6846481" y="3148911"/>
                <a:ext cx="1123705" cy="492443"/>
              </a:xfrm>
              <a:prstGeom prst="rect">
                <a:avLst/>
              </a:prstGeom>
              <a:noFill/>
            </p:spPr>
            <p:txBody>
              <a:bodyPr wrap="none" lIns="0" tIns="0" rIns="0" bIns="0" rtlCol="0">
                <a:spAutoFit/>
              </a:bodyPr>
              <a:lstStyle/>
              <a:p>
                <a:pPr algn="ctr"/>
                <a:r>
                  <a:rPr lang="en-US" sz="3200" dirty="0" smtClean="0">
                    <a:solidFill>
                      <a:schemeClr val="bg1"/>
                    </a:solidFill>
                  </a:rPr>
                  <a:t>Secure</a:t>
                </a:r>
                <a:endParaRPr lang="en-US" sz="3200" dirty="0">
                  <a:solidFill>
                    <a:schemeClr val="bg1"/>
                  </a:solidFill>
                </a:endParaRPr>
              </a:p>
            </p:txBody>
          </p:sp>
        </p:grpSp>
      </p:grpSp>
      <p:sp>
        <p:nvSpPr>
          <p:cNvPr id="22" name="TextBox 21"/>
          <p:cNvSpPr txBox="1"/>
          <p:nvPr/>
        </p:nvSpPr>
        <p:spPr>
          <a:xfrm>
            <a:off x="2711155" y="1417638"/>
            <a:ext cx="3450762" cy="430887"/>
          </a:xfrm>
          <a:prstGeom prst="rect">
            <a:avLst/>
          </a:prstGeom>
          <a:noFill/>
        </p:spPr>
        <p:txBody>
          <a:bodyPr wrap="square" rtlCol="0">
            <a:spAutoFit/>
          </a:bodyPr>
          <a:lstStyle/>
          <a:p>
            <a:pPr algn="ctr"/>
            <a:r>
              <a:rPr lang="en-US" sz="2200" dirty="0" smtClean="0">
                <a:solidFill>
                  <a:schemeClr val="tx1">
                    <a:lumMod val="50000"/>
                    <a:lumOff val="50000"/>
                  </a:schemeClr>
                </a:solidFill>
              </a:rPr>
              <a:t>1. Secure Context Switching</a:t>
            </a:r>
            <a:endParaRPr lang="en-US" sz="2200" dirty="0">
              <a:solidFill>
                <a:schemeClr val="tx1">
                  <a:lumMod val="50000"/>
                  <a:lumOff val="50000"/>
                </a:schemeClr>
              </a:solidFill>
            </a:endParaRPr>
          </a:p>
        </p:txBody>
      </p:sp>
      <p:sp>
        <p:nvSpPr>
          <p:cNvPr id="23" name="TextBox 22"/>
          <p:cNvSpPr txBox="1"/>
          <p:nvPr/>
        </p:nvSpPr>
        <p:spPr>
          <a:xfrm>
            <a:off x="2641603" y="5579301"/>
            <a:ext cx="3589866" cy="430887"/>
          </a:xfrm>
          <a:prstGeom prst="rect">
            <a:avLst/>
          </a:prstGeom>
          <a:noFill/>
        </p:spPr>
        <p:txBody>
          <a:bodyPr wrap="square" rtlCol="0">
            <a:spAutoFit/>
          </a:bodyPr>
          <a:lstStyle/>
          <a:p>
            <a:pPr algn="ctr"/>
            <a:r>
              <a:rPr lang="en-US" sz="2200" dirty="0" smtClean="0">
                <a:solidFill>
                  <a:schemeClr val="accent2">
                    <a:lumMod val="50000"/>
                  </a:schemeClr>
                </a:solidFill>
              </a:rPr>
              <a:t>3. Secure Data Preservation</a:t>
            </a:r>
            <a:endParaRPr lang="en-US" sz="2200" dirty="0">
              <a:solidFill>
                <a:schemeClr val="accent2">
                  <a:lumMod val="50000"/>
                </a:schemeClr>
              </a:solidFill>
            </a:endParaRPr>
          </a:p>
        </p:txBody>
      </p:sp>
      <p:sp>
        <p:nvSpPr>
          <p:cNvPr id="24" name="TextBox 23"/>
          <p:cNvSpPr txBox="1"/>
          <p:nvPr/>
        </p:nvSpPr>
        <p:spPr>
          <a:xfrm>
            <a:off x="75833" y="3302280"/>
            <a:ext cx="2553071" cy="769441"/>
          </a:xfrm>
          <a:prstGeom prst="rect">
            <a:avLst/>
          </a:prstGeom>
          <a:noFill/>
        </p:spPr>
        <p:txBody>
          <a:bodyPr wrap="square" rtlCol="0">
            <a:spAutoFit/>
          </a:bodyPr>
          <a:lstStyle/>
          <a:p>
            <a:pPr>
              <a:tabLst>
                <a:tab pos="228600" algn="l"/>
              </a:tabLst>
            </a:pPr>
            <a:r>
              <a:rPr lang="en-US" sz="2200" dirty="0" smtClean="0"/>
              <a:t>4.	Leverage </a:t>
            </a:r>
          </a:p>
          <a:p>
            <a:pPr>
              <a:tabLst>
                <a:tab pos="228600" algn="l"/>
              </a:tabLst>
            </a:pPr>
            <a:r>
              <a:rPr lang="en-US" sz="2200" dirty="0" smtClean="0"/>
              <a:t>	Insecure Features</a:t>
            </a:r>
            <a:endParaRPr lang="en-US" sz="2200" dirty="0"/>
          </a:p>
        </p:txBody>
      </p:sp>
      <p:sp>
        <p:nvSpPr>
          <p:cNvPr id="19" name="TextBox 18"/>
          <p:cNvSpPr txBox="1"/>
          <p:nvPr/>
        </p:nvSpPr>
        <p:spPr>
          <a:xfrm>
            <a:off x="6303440" y="3437689"/>
            <a:ext cx="2929460" cy="430887"/>
          </a:xfrm>
          <a:prstGeom prst="rect">
            <a:avLst/>
          </a:prstGeom>
          <a:noFill/>
        </p:spPr>
        <p:txBody>
          <a:bodyPr wrap="square" rtlCol="0">
            <a:spAutoFit/>
          </a:bodyPr>
          <a:lstStyle/>
          <a:p>
            <a:r>
              <a:rPr lang="en-US" sz="2200" dirty="0" smtClean="0">
                <a:solidFill>
                  <a:schemeClr val="tx1">
                    <a:lumMod val="50000"/>
                    <a:lumOff val="50000"/>
                  </a:schemeClr>
                </a:solidFill>
              </a:rPr>
              <a:t>2. Evidence of Security</a:t>
            </a:r>
            <a:endParaRPr lang="en-US" sz="2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3403600" y="1747835"/>
            <a:ext cx="2336800" cy="1884365"/>
          </a:xfrm>
          <a:prstGeom prst="roundRect">
            <a:avLst/>
          </a:prstGeom>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dirty="0" smtClean="0"/>
              <a:t>OS</a:t>
            </a:r>
          </a:p>
        </p:txBody>
      </p:sp>
      <p:sp>
        <p:nvSpPr>
          <p:cNvPr id="2" name="Title 1"/>
          <p:cNvSpPr>
            <a:spLocks noGrp="1"/>
          </p:cNvSpPr>
          <p:nvPr>
            <p:ph type="title"/>
          </p:nvPr>
        </p:nvSpPr>
        <p:spPr>
          <a:xfrm>
            <a:off x="457200" y="-72509"/>
            <a:ext cx="8229600" cy="1143000"/>
          </a:xfrm>
        </p:spPr>
        <p:txBody>
          <a:bodyPr/>
          <a:lstStyle/>
          <a:p>
            <a:r>
              <a:rPr lang="en-US" dirty="0" smtClean="0"/>
              <a:t>Securely Preserving State</a:t>
            </a:r>
            <a:endParaRPr lang="en-US" dirty="0"/>
          </a:p>
        </p:txBody>
      </p:sp>
      <p:sp>
        <p:nvSpPr>
          <p:cNvPr id="3" name="Content Placeholder 2"/>
          <p:cNvSpPr>
            <a:spLocks noGrp="1"/>
          </p:cNvSpPr>
          <p:nvPr>
            <p:ph idx="1"/>
          </p:nvPr>
        </p:nvSpPr>
        <p:spPr>
          <a:xfrm>
            <a:off x="457200" y="1024444"/>
            <a:ext cx="8229600" cy="956733"/>
          </a:xfrm>
        </p:spPr>
        <p:txBody>
          <a:bodyPr/>
          <a:lstStyle/>
          <a:p>
            <a:r>
              <a:rPr lang="en-US" i="1" dirty="0" smtClean="0">
                <a:solidFill>
                  <a:schemeClr val="accent2">
                    <a:lumMod val="75000"/>
                  </a:schemeClr>
                </a:solidFill>
              </a:rPr>
              <a:t>Seal </a:t>
            </a:r>
            <a:r>
              <a:rPr lang="en-US" dirty="0" smtClean="0"/>
              <a:t>data under code, inputs, and/or outputs</a:t>
            </a:r>
            <a:endParaRPr lang="en-US" dirty="0"/>
          </a:p>
        </p:txBody>
      </p:sp>
      <p:sp>
        <p:nvSpPr>
          <p:cNvPr id="4" name="Slide Number Placeholder 3"/>
          <p:cNvSpPr>
            <a:spLocks noGrp="1"/>
          </p:cNvSpPr>
          <p:nvPr>
            <p:ph type="sldNum" sz="quarter" idx="12"/>
          </p:nvPr>
        </p:nvSpPr>
        <p:spPr/>
        <p:txBody>
          <a:bodyPr/>
          <a:lstStyle/>
          <a:p>
            <a:fld id="{D91179E5-0793-8D42-8464-1C04FA544EFC}" type="slidenum">
              <a:rPr lang="en-US" smtClean="0"/>
              <a:pPr/>
              <a:t>91</a:t>
            </a:fld>
            <a:endParaRPr lang="en-US" dirty="0"/>
          </a:p>
        </p:txBody>
      </p:sp>
      <p:cxnSp>
        <p:nvCxnSpPr>
          <p:cNvPr id="7" name="Straight Arrow Connector 6"/>
          <p:cNvCxnSpPr/>
          <p:nvPr/>
        </p:nvCxnSpPr>
        <p:spPr>
          <a:xfrm>
            <a:off x="457200" y="6239933"/>
            <a:ext cx="8229600" cy="1588"/>
          </a:xfrm>
          <a:prstGeom prst="straightConnector1">
            <a:avLst/>
          </a:prstGeom>
          <a:ln w="635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445934" y="6178543"/>
            <a:ext cx="2252133" cy="707886"/>
          </a:xfrm>
          <a:prstGeom prst="rect">
            <a:avLst/>
          </a:prstGeom>
          <a:noFill/>
        </p:spPr>
        <p:txBody>
          <a:bodyPr wrap="square" rtlCol="0">
            <a:spAutoFit/>
          </a:bodyPr>
          <a:lstStyle/>
          <a:p>
            <a:pPr algn="ctr"/>
            <a:r>
              <a:rPr lang="en-US" sz="4000" dirty="0" smtClean="0"/>
              <a:t>Time</a:t>
            </a:r>
            <a:endParaRPr lang="en-US" sz="4000" dirty="0"/>
          </a:p>
        </p:txBody>
      </p:sp>
      <p:pic>
        <p:nvPicPr>
          <p:cNvPr id="9" name="Picture 39" descr="tcg"/>
          <p:cNvPicPr>
            <a:picLocks noChangeAspect="1" noChangeArrowheads="1"/>
          </p:cNvPicPr>
          <p:nvPr/>
        </p:nvPicPr>
        <p:blipFill>
          <a:blip r:embed="rId2">
            <a:clrChange>
              <a:clrFrom>
                <a:srgbClr val="FFFFFF"/>
              </a:clrFrom>
              <a:clrTo>
                <a:srgbClr val="FFFFFF">
                  <a:alpha val="0"/>
                </a:srgbClr>
              </a:clrTo>
            </a:clrChange>
          </a:blip>
          <a:srcRect l="13387" t="16873" r="13441" b="21216"/>
          <a:stretch>
            <a:fillRect/>
          </a:stretch>
        </p:blipFill>
        <p:spPr bwMode="auto">
          <a:xfrm>
            <a:off x="779503" y="4870977"/>
            <a:ext cx="1868469" cy="1370544"/>
          </a:xfrm>
          <a:prstGeom prst="rect">
            <a:avLst/>
          </a:prstGeom>
          <a:noFill/>
        </p:spPr>
      </p:pic>
      <p:sp>
        <p:nvSpPr>
          <p:cNvPr id="10" name="Can 9"/>
          <p:cNvSpPr/>
          <p:nvPr/>
        </p:nvSpPr>
        <p:spPr>
          <a:xfrm>
            <a:off x="169325" y="4486856"/>
            <a:ext cx="1159933" cy="151929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93047" y="2906675"/>
            <a:ext cx="1307219" cy="429677"/>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dirty="0" smtClean="0"/>
              <a:t>Flicker</a:t>
            </a:r>
          </a:p>
        </p:txBody>
      </p:sp>
      <p:sp>
        <p:nvSpPr>
          <p:cNvPr id="12" name="Rounded Rectangle 11"/>
          <p:cNvSpPr/>
          <p:nvPr/>
        </p:nvSpPr>
        <p:spPr>
          <a:xfrm>
            <a:off x="457192" y="2114768"/>
            <a:ext cx="778929" cy="67547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dirty="0" smtClean="0"/>
              <a:t>S</a:t>
            </a:r>
          </a:p>
        </p:txBody>
      </p:sp>
      <p:grpSp>
        <p:nvGrpSpPr>
          <p:cNvPr id="6" name="Group 48"/>
          <p:cNvGrpSpPr/>
          <p:nvPr/>
        </p:nvGrpSpPr>
        <p:grpSpPr>
          <a:xfrm>
            <a:off x="1625598" y="3496733"/>
            <a:ext cx="1642533" cy="1752556"/>
            <a:chOff x="1625598" y="3496733"/>
            <a:chExt cx="1642533" cy="1752556"/>
          </a:xfrm>
        </p:grpSpPr>
        <p:sp>
          <p:nvSpPr>
            <p:cNvPr id="36" name="Rectangle 35"/>
            <p:cNvSpPr/>
            <p:nvPr/>
          </p:nvSpPr>
          <p:spPr>
            <a:xfrm>
              <a:off x="1625598" y="3496733"/>
              <a:ext cx="1642533" cy="1752556"/>
            </a:xfrm>
            <a:prstGeom prst="rect">
              <a:avLst/>
            </a:prstGeom>
            <a:solidFill>
              <a:schemeClr val="accent1">
                <a:alpha val="4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30"/>
            <p:cNvGrpSpPr/>
            <p:nvPr/>
          </p:nvGrpSpPr>
          <p:grpSpPr>
            <a:xfrm>
              <a:off x="2201346" y="4181975"/>
              <a:ext cx="893251" cy="986843"/>
              <a:chOff x="6443127" y="4025423"/>
              <a:chExt cx="893251" cy="986843"/>
            </a:xfrm>
          </p:grpSpPr>
          <p:sp>
            <p:nvSpPr>
              <p:cNvPr id="18" name="Folded Corner 17"/>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9" name="Rounded Rectangle 18"/>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20" name="Rounded Rectangle 19"/>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400" dirty="0" smtClean="0"/>
                  <a:t>S</a:t>
                </a:r>
              </a:p>
            </p:txBody>
          </p:sp>
        </p:grpSp>
      </p:grpSp>
      <p:grpSp>
        <p:nvGrpSpPr>
          <p:cNvPr id="14" name="Group 27"/>
          <p:cNvGrpSpPr/>
          <p:nvPr/>
        </p:nvGrpSpPr>
        <p:grpSpPr>
          <a:xfrm>
            <a:off x="126993" y="1885098"/>
            <a:ext cx="1439342" cy="1657082"/>
            <a:chOff x="5994392" y="2033178"/>
            <a:chExt cx="1439342" cy="1657082"/>
          </a:xfrm>
        </p:grpSpPr>
        <p:sp>
          <p:nvSpPr>
            <p:cNvPr id="27" name="Folded Corner 26"/>
            <p:cNvSpPr/>
            <p:nvPr/>
          </p:nvSpPr>
          <p:spPr>
            <a:xfrm rot="10800000">
              <a:off x="5994392" y="2033178"/>
              <a:ext cx="1439342" cy="1657082"/>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5" name="Rounded Rectangle 24"/>
            <p:cNvSpPr/>
            <p:nvPr/>
          </p:nvSpPr>
          <p:spPr>
            <a:xfrm>
              <a:off x="6051985" y="3047846"/>
              <a:ext cx="1307219" cy="429677"/>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dirty="0" smtClean="0"/>
                <a:t>Flicker</a:t>
              </a:r>
            </a:p>
          </p:txBody>
        </p:sp>
        <p:sp>
          <p:nvSpPr>
            <p:cNvPr id="26" name="Rounded Rectangle 25"/>
            <p:cNvSpPr/>
            <p:nvPr/>
          </p:nvSpPr>
          <p:spPr>
            <a:xfrm>
              <a:off x="6316130" y="2255939"/>
              <a:ext cx="778929" cy="67547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dirty="0" smtClean="0"/>
                <a:t>S</a:t>
              </a:r>
            </a:p>
          </p:txBody>
        </p:sp>
      </p:grpSp>
      <p:grpSp>
        <p:nvGrpSpPr>
          <p:cNvPr id="15" name="Group 23"/>
          <p:cNvGrpSpPr/>
          <p:nvPr/>
        </p:nvGrpSpPr>
        <p:grpSpPr>
          <a:xfrm>
            <a:off x="1528906" y="3569586"/>
            <a:ext cx="1286934" cy="917270"/>
            <a:chOff x="2059443" y="3040153"/>
            <a:chExt cx="1286934" cy="917270"/>
          </a:xfrm>
        </p:grpSpPr>
        <p:sp>
          <p:nvSpPr>
            <p:cNvPr id="22" name="Oval 21"/>
            <p:cNvSpPr/>
            <p:nvPr/>
          </p:nvSpPr>
          <p:spPr>
            <a:xfrm>
              <a:off x="2244275" y="3040153"/>
              <a:ext cx="917270" cy="917270"/>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23" name="TextBox 22"/>
            <p:cNvSpPr txBox="1"/>
            <p:nvPr/>
          </p:nvSpPr>
          <p:spPr>
            <a:xfrm>
              <a:off x="2059443" y="3172532"/>
              <a:ext cx="1286934" cy="584776"/>
            </a:xfrm>
            <a:prstGeom prst="rect">
              <a:avLst/>
            </a:prstGeom>
            <a:noFill/>
          </p:spPr>
          <p:txBody>
            <a:bodyPr wrap="square" rtlCol="0">
              <a:spAutoFit/>
            </a:bodyPr>
            <a:lstStyle/>
            <a:p>
              <a:pPr algn="ctr"/>
              <a:r>
                <a:rPr lang="en-US" sz="3200" dirty="0" smtClean="0">
                  <a:solidFill>
                    <a:schemeClr val="bg1"/>
                  </a:solidFill>
                </a:rPr>
                <a:t>Data</a:t>
              </a:r>
              <a:endParaRPr lang="en-US" sz="3200" dirty="0">
                <a:solidFill>
                  <a:schemeClr val="bg1"/>
                </a:solidFill>
              </a:endParaRPr>
            </a:p>
          </p:txBody>
        </p:sp>
      </p:grpSp>
      <p:pic>
        <p:nvPicPr>
          <p:cNvPr id="37" name="Picture 209" descr="MCj04112440000[1]"/>
          <p:cNvPicPr>
            <a:picLocks noChangeAspect="1" noChangeArrowheads="1"/>
          </p:cNvPicPr>
          <p:nvPr/>
        </p:nvPicPr>
        <p:blipFill>
          <a:blip r:embed="rId3"/>
          <a:srcRect/>
          <a:stretch>
            <a:fillRect/>
          </a:stretch>
        </p:blipFill>
        <p:spPr bwMode="auto">
          <a:xfrm>
            <a:off x="274654" y="4866584"/>
            <a:ext cx="957034" cy="907745"/>
          </a:xfrm>
          <a:prstGeom prst="rect">
            <a:avLst/>
          </a:prstGeom>
          <a:noFill/>
        </p:spPr>
      </p:pic>
      <p:pic>
        <p:nvPicPr>
          <p:cNvPr id="38" name="Picture 39" descr="tcg"/>
          <p:cNvPicPr>
            <a:picLocks noChangeAspect="1" noChangeArrowheads="1"/>
          </p:cNvPicPr>
          <p:nvPr/>
        </p:nvPicPr>
        <p:blipFill>
          <a:blip r:embed="rId2">
            <a:clrChange>
              <a:clrFrom>
                <a:srgbClr val="FFFFFF"/>
              </a:clrFrom>
              <a:clrTo>
                <a:srgbClr val="FFFFFF">
                  <a:alpha val="0"/>
                </a:srgbClr>
              </a:clrTo>
            </a:clrChange>
          </a:blip>
          <a:srcRect l="13387" t="16873" r="13441" b="21216"/>
          <a:stretch>
            <a:fillRect/>
          </a:stretch>
        </p:blipFill>
        <p:spPr bwMode="auto">
          <a:xfrm>
            <a:off x="6553759" y="4777843"/>
            <a:ext cx="1868469" cy="1370544"/>
          </a:xfrm>
          <a:prstGeom prst="rect">
            <a:avLst/>
          </a:prstGeom>
          <a:noFill/>
        </p:spPr>
      </p:pic>
      <p:sp>
        <p:nvSpPr>
          <p:cNvPr id="39" name="Can 38"/>
          <p:cNvSpPr/>
          <p:nvPr/>
        </p:nvSpPr>
        <p:spPr>
          <a:xfrm>
            <a:off x="7882463" y="4444522"/>
            <a:ext cx="1159933" cy="151929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47"/>
          <p:cNvGrpSpPr/>
          <p:nvPr/>
        </p:nvGrpSpPr>
        <p:grpSpPr>
          <a:xfrm>
            <a:off x="3730240" y="3945467"/>
            <a:ext cx="1739225" cy="1752556"/>
            <a:chOff x="3730240" y="3945467"/>
            <a:chExt cx="1739225" cy="1752556"/>
          </a:xfrm>
        </p:grpSpPr>
        <p:sp>
          <p:nvSpPr>
            <p:cNvPr id="40" name="Rectangle 39"/>
            <p:cNvSpPr/>
            <p:nvPr/>
          </p:nvSpPr>
          <p:spPr>
            <a:xfrm>
              <a:off x="3826932" y="3945467"/>
              <a:ext cx="1642533" cy="1752556"/>
            </a:xfrm>
            <a:prstGeom prst="rect">
              <a:avLst/>
            </a:prstGeom>
            <a:solidFill>
              <a:schemeClr val="accent1">
                <a:alpha val="4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40"/>
            <p:cNvGrpSpPr/>
            <p:nvPr/>
          </p:nvGrpSpPr>
          <p:grpSpPr>
            <a:xfrm>
              <a:off x="4402680" y="4630709"/>
              <a:ext cx="893251" cy="986843"/>
              <a:chOff x="6443127" y="4025423"/>
              <a:chExt cx="893251" cy="986843"/>
            </a:xfrm>
          </p:grpSpPr>
          <p:sp>
            <p:nvSpPr>
              <p:cNvPr id="42" name="Folded Corner 41"/>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43" name="Rounded Rectangle 42"/>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44" name="Rounded Rectangle 43"/>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400" dirty="0" smtClean="0"/>
                  <a:t>S</a:t>
                </a:r>
              </a:p>
            </p:txBody>
          </p:sp>
        </p:grpSp>
        <p:grpSp>
          <p:nvGrpSpPr>
            <p:cNvPr id="21" name="Group 44"/>
            <p:cNvGrpSpPr/>
            <p:nvPr/>
          </p:nvGrpSpPr>
          <p:grpSpPr>
            <a:xfrm>
              <a:off x="3730240" y="4018320"/>
              <a:ext cx="1286934" cy="917270"/>
              <a:chOff x="2059443" y="3040153"/>
              <a:chExt cx="1286934" cy="917270"/>
            </a:xfrm>
          </p:grpSpPr>
          <p:sp>
            <p:nvSpPr>
              <p:cNvPr id="46" name="Oval 45"/>
              <p:cNvSpPr/>
              <p:nvPr/>
            </p:nvSpPr>
            <p:spPr>
              <a:xfrm>
                <a:off x="2244275" y="3040153"/>
                <a:ext cx="917270" cy="917270"/>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47" name="TextBox 46"/>
              <p:cNvSpPr txBox="1"/>
              <p:nvPr/>
            </p:nvSpPr>
            <p:spPr>
              <a:xfrm>
                <a:off x="2059443" y="3172532"/>
                <a:ext cx="1286934" cy="584776"/>
              </a:xfrm>
              <a:prstGeom prst="rect">
                <a:avLst/>
              </a:prstGeom>
              <a:noFill/>
            </p:spPr>
            <p:txBody>
              <a:bodyPr wrap="square" rtlCol="0">
                <a:spAutoFit/>
              </a:bodyPr>
              <a:lstStyle/>
              <a:p>
                <a:pPr algn="ctr"/>
                <a:r>
                  <a:rPr lang="en-US" sz="3200" dirty="0" smtClean="0">
                    <a:solidFill>
                      <a:schemeClr val="bg1"/>
                    </a:solidFill>
                  </a:rPr>
                  <a:t>Data</a:t>
                </a:r>
                <a:endParaRPr lang="en-US" sz="3200" dirty="0">
                  <a:solidFill>
                    <a:schemeClr val="bg1"/>
                  </a:solidFill>
                </a:endParaRPr>
              </a:p>
            </p:txBody>
          </p:sp>
        </p:grpSp>
      </p:grpSp>
      <p:sp>
        <p:nvSpPr>
          <p:cNvPr id="50" name="Rounded Rectangle 49"/>
          <p:cNvSpPr/>
          <p:nvPr/>
        </p:nvSpPr>
        <p:spPr>
          <a:xfrm>
            <a:off x="7482872" y="2906675"/>
            <a:ext cx="1307219" cy="429677"/>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dirty="0" smtClean="0"/>
              <a:t>Flicker</a:t>
            </a:r>
          </a:p>
        </p:txBody>
      </p:sp>
      <p:sp>
        <p:nvSpPr>
          <p:cNvPr id="51" name="Rounded Rectangle 50"/>
          <p:cNvSpPr/>
          <p:nvPr/>
        </p:nvSpPr>
        <p:spPr>
          <a:xfrm>
            <a:off x="7747017" y="2114768"/>
            <a:ext cx="778929" cy="67547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dirty="0" smtClean="0"/>
              <a:t>S</a:t>
            </a:r>
          </a:p>
        </p:txBody>
      </p:sp>
      <p:grpSp>
        <p:nvGrpSpPr>
          <p:cNvPr id="24" name="Group 51"/>
          <p:cNvGrpSpPr/>
          <p:nvPr/>
        </p:nvGrpSpPr>
        <p:grpSpPr>
          <a:xfrm>
            <a:off x="7416818" y="1885098"/>
            <a:ext cx="1439342" cy="1657082"/>
            <a:chOff x="5994392" y="2033178"/>
            <a:chExt cx="1439342" cy="1657082"/>
          </a:xfrm>
        </p:grpSpPr>
        <p:sp>
          <p:nvSpPr>
            <p:cNvPr id="53" name="Folded Corner 52"/>
            <p:cNvSpPr/>
            <p:nvPr/>
          </p:nvSpPr>
          <p:spPr>
            <a:xfrm rot="10800000">
              <a:off x="5994392" y="2033178"/>
              <a:ext cx="1439342" cy="1657082"/>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54" name="Rounded Rectangle 53"/>
            <p:cNvSpPr/>
            <p:nvPr/>
          </p:nvSpPr>
          <p:spPr>
            <a:xfrm>
              <a:off x="6051985" y="3047846"/>
              <a:ext cx="1307219" cy="429677"/>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dirty="0" smtClean="0"/>
                <a:t>Flicker</a:t>
              </a:r>
            </a:p>
          </p:txBody>
        </p:sp>
        <p:sp>
          <p:nvSpPr>
            <p:cNvPr id="55" name="Rounded Rectangle 54"/>
            <p:cNvSpPr/>
            <p:nvPr/>
          </p:nvSpPr>
          <p:spPr>
            <a:xfrm>
              <a:off x="6316130" y="2255939"/>
              <a:ext cx="778929" cy="67547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dirty="0" smtClean="0"/>
                <a:t>S</a:t>
              </a:r>
            </a:p>
          </p:txBody>
        </p:sp>
      </p:grpSp>
      <p:grpSp>
        <p:nvGrpSpPr>
          <p:cNvPr id="28" name="Group 59"/>
          <p:cNvGrpSpPr/>
          <p:nvPr/>
        </p:nvGrpSpPr>
        <p:grpSpPr>
          <a:xfrm>
            <a:off x="5681128" y="3403600"/>
            <a:ext cx="1642533" cy="1752556"/>
            <a:chOff x="1625598" y="3496733"/>
            <a:chExt cx="1642533" cy="1752556"/>
          </a:xfrm>
        </p:grpSpPr>
        <p:sp>
          <p:nvSpPr>
            <p:cNvPr id="61" name="Rectangle 60"/>
            <p:cNvSpPr/>
            <p:nvPr/>
          </p:nvSpPr>
          <p:spPr>
            <a:xfrm>
              <a:off x="1625598" y="3496733"/>
              <a:ext cx="1642533" cy="1752556"/>
            </a:xfrm>
            <a:prstGeom prst="rect">
              <a:avLst/>
            </a:prstGeom>
            <a:solidFill>
              <a:schemeClr val="accent1">
                <a:alpha val="4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30"/>
            <p:cNvGrpSpPr/>
            <p:nvPr/>
          </p:nvGrpSpPr>
          <p:grpSpPr>
            <a:xfrm>
              <a:off x="2201346" y="4181975"/>
              <a:ext cx="893251" cy="986843"/>
              <a:chOff x="6443127" y="4025423"/>
              <a:chExt cx="893251" cy="986843"/>
            </a:xfrm>
          </p:grpSpPr>
          <p:sp>
            <p:nvSpPr>
              <p:cNvPr id="63" name="Folded Corner 62"/>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4" name="Rounded Rectangle 63"/>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65" name="Rounded Rectangle 64"/>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400" dirty="0" smtClean="0"/>
                  <a:t>S</a:t>
                </a:r>
              </a:p>
            </p:txBody>
          </p:sp>
        </p:grpSp>
      </p:grpSp>
      <p:grpSp>
        <p:nvGrpSpPr>
          <p:cNvPr id="30" name="Group 65"/>
          <p:cNvGrpSpPr/>
          <p:nvPr/>
        </p:nvGrpSpPr>
        <p:grpSpPr>
          <a:xfrm>
            <a:off x="5584436" y="3476453"/>
            <a:ext cx="1286934" cy="917270"/>
            <a:chOff x="2059443" y="3040153"/>
            <a:chExt cx="1286934" cy="917270"/>
          </a:xfrm>
        </p:grpSpPr>
        <p:sp>
          <p:nvSpPr>
            <p:cNvPr id="67" name="Oval 66"/>
            <p:cNvSpPr/>
            <p:nvPr/>
          </p:nvSpPr>
          <p:spPr>
            <a:xfrm>
              <a:off x="2244275" y="3040153"/>
              <a:ext cx="917270" cy="917270"/>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68" name="TextBox 67"/>
            <p:cNvSpPr txBox="1"/>
            <p:nvPr/>
          </p:nvSpPr>
          <p:spPr>
            <a:xfrm>
              <a:off x="2059443" y="3172532"/>
              <a:ext cx="1286934" cy="584776"/>
            </a:xfrm>
            <a:prstGeom prst="rect">
              <a:avLst/>
            </a:prstGeom>
            <a:noFill/>
          </p:spPr>
          <p:txBody>
            <a:bodyPr wrap="square" rtlCol="0">
              <a:spAutoFit/>
            </a:bodyPr>
            <a:lstStyle/>
            <a:p>
              <a:pPr algn="ctr"/>
              <a:r>
                <a:rPr lang="en-US" sz="3200" dirty="0" smtClean="0">
                  <a:solidFill>
                    <a:schemeClr val="bg1"/>
                  </a:solidFill>
                </a:rPr>
                <a:t>Data</a:t>
              </a:r>
              <a:endParaRPr lang="en-US" sz="3200"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0" presetClass="path" presetSubtype="0" accel="50000" decel="50000" fill="hold" nodeType="afterEffect">
                                  <p:stCondLst>
                                    <p:cond delay="400"/>
                                  </p:stCondLst>
                                  <p:childTnLst>
                                    <p:animMotion origin="layout" path="M -4.72222E-6 -1.85185E-6 L -0.01111 0.37662 " pathEditMode="relative" rAng="0" ptsTypes="AA">
                                      <p:cBhvr>
                                        <p:cTn id="15" dur="1000" fill="hold"/>
                                        <p:tgtEl>
                                          <p:spTgt spid="14"/>
                                        </p:tgtEl>
                                        <p:attrNameLst>
                                          <p:attrName>ppt_x</p:attrName>
                                          <p:attrName>ppt_y</p:attrName>
                                        </p:attrNameLst>
                                      </p:cBhvr>
                                      <p:rCtr x="-600" y="18800"/>
                                    </p:animMotion>
                                  </p:childTnLst>
                                </p:cTn>
                              </p:par>
                              <p:par>
                                <p:cTn id="16" presetID="6" presetClass="emph" presetSubtype="0" accel="50000" decel="50000" fill="hold" nodeType="withEffect">
                                  <p:stCondLst>
                                    <p:cond delay="400"/>
                                  </p:stCondLst>
                                  <p:childTnLst>
                                    <p:animScale>
                                      <p:cBhvr>
                                        <p:cTn id="17" dur="1000" fill="hold"/>
                                        <p:tgtEl>
                                          <p:spTgt spid="14"/>
                                        </p:tgtEl>
                                      </p:cBhvr>
                                      <p:by x="50000" y="50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0" presetClass="path" presetSubtype="0" accel="50000" decel="50000" fill="hold" nodeType="withEffect">
                                  <p:stCondLst>
                                    <p:cond delay="0"/>
                                  </p:stCondLst>
                                  <p:childTnLst>
                                    <p:animMotion origin="layout" path="M -0.23055 -0.05579 L -0.01215 0.01343 " pathEditMode="relative" rAng="0" ptsTypes="AA">
                                      <p:cBhvr>
                                        <p:cTn id="44" dur="1000" fill="hold"/>
                                        <p:tgtEl>
                                          <p:spTgt spid="16"/>
                                        </p:tgtEl>
                                        <p:attrNameLst>
                                          <p:attrName>ppt_x</p:attrName>
                                          <p:attrName>ppt_y</p:attrName>
                                        </p:attrNameLst>
                                      </p:cBhvr>
                                      <p:rCtr x="10900" y="3400"/>
                                    </p:animMotion>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1215 0.01342 L 0.20278 -0.07917 " pathEditMode="relative" rAng="0" ptsTypes="AA">
                                      <p:cBhvr>
                                        <p:cTn id="51" dur="1000" fill="hold"/>
                                        <p:tgtEl>
                                          <p:spTgt spid="16"/>
                                        </p:tgtEl>
                                        <p:attrNameLst>
                                          <p:attrName>ppt_x</p:attrName>
                                          <p:attrName>ppt_y</p:attrName>
                                        </p:attrNameLst>
                                      </p:cBhvr>
                                      <p:rCtr x="10700" y="-4600"/>
                                    </p:animMotion>
                                  </p:childTnLst>
                                </p:cTn>
                              </p:par>
                            </p:childTnLst>
                          </p:cTn>
                        </p:par>
                        <p:par>
                          <p:cTn id="52" fill="hold">
                            <p:stCondLst>
                              <p:cond delay="1000"/>
                            </p:stCondLst>
                            <p:childTnLst>
                              <p:par>
                                <p:cTn id="53" presetID="1" presetClass="exit" presetSubtype="0" fill="hold" nodeType="after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5"/>
                                        </p:tgtEl>
                                        <p:attrNameLst>
                                          <p:attrName>style.visibility</p:attrName>
                                        </p:attrNameLst>
                                      </p:cBhvr>
                                      <p:to>
                                        <p:strVal val="hidden"/>
                                      </p:to>
                                    </p:set>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par>
                          <p:cTn id="76" fill="hold">
                            <p:stCondLst>
                              <p:cond delay="0"/>
                            </p:stCondLst>
                            <p:childTnLst>
                              <p:par>
                                <p:cTn id="77" presetID="0" presetClass="path" presetSubtype="0" accel="50000" decel="50000" fill="hold" nodeType="afterEffect">
                                  <p:stCondLst>
                                    <p:cond delay="400"/>
                                  </p:stCondLst>
                                  <p:childTnLst>
                                    <p:animMotion origin="layout" path="M 3.05556E-6 -1.85185E-6 L 0.03507 0.36667 " pathEditMode="relative" rAng="0" ptsTypes="AA">
                                      <p:cBhvr>
                                        <p:cTn id="78" dur="1000" fill="hold"/>
                                        <p:tgtEl>
                                          <p:spTgt spid="24"/>
                                        </p:tgtEl>
                                        <p:attrNameLst>
                                          <p:attrName>ppt_x</p:attrName>
                                          <p:attrName>ppt_y</p:attrName>
                                        </p:attrNameLst>
                                      </p:cBhvr>
                                      <p:rCtr x="1800" y="18300"/>
                                    </p:animMotion>
                                  </p:childTnLst>
                                </p:cTn>
                              </p:par>
                              <p:par>
                                <p:cTn id="79" presetID="6" presetClass="emph" presetSubtype="0" accel="50000" decel="50000" fill="hold" nodeType="withEffect">
                                  <p:stCondLst>
                                    <p:cond delay="400"/>
                                  </p:stCondLst>
                                  <p:childTnLst>
                                    <p:animScale>
                                      <p:cBhvr>
                                        <p:cTn id="80" dur="1000" fill="hold"/>
                                        <p:tgtEl>
                                          <p:spTgt spid="24"/>
                                        </p:tgtEl>
                                      </p:cBhvr>
                                      <p:by x="50000" y="50000"/>
                                    </p:animScale>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28"/>
                                        </p:tgtEl>
                                      </p:cBhvr>
                                    </p:animEffect>
                                    <p:set>
                                      <p:cBhvr>
                                        <p:cTn id="85"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2" grpId="0" animBg="1"/>
      <p:bldP spid="12" grpId="1" animBg="1"/>
      <p:bldP spid="39" grpId="0" animBg="1"/>
      <p:bldP spid="50" grpId="0" animBg="1"/>
      <p:bldP spid="51"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1179E5-0793-8D42-8464-1C04FA544EFC}" type="slidenum">
              <a:rPr lang="en-US" smtClean="0"/>
              <a:pPr/>
              <a:t>92</a:t>
            </a:fld>
            <a:endParaRPr lang="en-US" dirty="0"/>
          </a:p>
        </p:txBody>
      </p:sp>
      <p:grpSp>
        <p:nvGrpSpPr>
          <p:cNvPr id="2" name="Group 4"/>
          <p:cNvGrpSpPr/>
          <p:nvPr/>
        </p:nvGrpSpPr>
        <p:grpSpPr>
          <a:xfrm>
            <a:off x="2872316" y="2015067"/>
            <a:ext cx="3399368" cy="3580934"/>
            <a:chOff x="2874444" y="1778000"/>
            <a:chExt cx="3649135" cy="3818001"/>
          </a:xfrm>
        </p:grpSpPr>
        <p:sp>
          <p:nvSpPr>
            <p:cNvPr id="6" name="Circular Arrow 5"/>
            <p:cNvSpPr/>
            <p:nvPr/>
          </p:nvSpPr>
          <p:spPr>
            <a:xfrm>
              <a:off x="3280843" y="1778000"/>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sp>
          <p:nvSpPr>
            <p:cNvPr id="7" name="Circular Arrow 6"/>
            <p:cNvSpPr/>
            <p:nvPr/>
          </p:nvSpPr>
          <p:spPr>
            <a:xfrm flipH="1" flipV="1">
              <a:off x="3280844" y="3539052"/>
              <a:ext cx="2870201" cy="2056949"/>
            </a:xfrm>
            <a:prstGeom prst="circularArrow">
              <a:avLst>
                <a:gd name="adj1" fmla="val 10485"/>
                <a:gd name="adj2" fmla="val 1194095"/>
                <a:gd name="adj3" fmla="val 20347185"/>
                <a:gd name="adj4" fmla="val 10800000"/>
                <a:gd name="adj5" fmla="val 1710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grpSp>
          <p:nvGrpSpPr>
            <p:cNvPr id="3" name="Group 31"/>
            <p:cNvGrpSpPr/>
            <p:nvPr/>
          </p:nvGrpSpPr>
          <p:grpSpPr>
            <a:xfrm>
              <a:off x="2874444" y="2936797"/>
              <a:ext cx="1507068" cy="1507068"/>
              <a:chOff x="4512732" y="2692400"/>
              <a:chExt cx="1507068" cy="1507068"/>
            </a:xfrm>
          </p:grpSpPr>
          <p:sp>
            <p:nvSpPr>
              <p:cNvPr id="12" name="Oval 11"/>
              <p:cNvSpPr/>
              <p:nvPr/>
            </p:nvSpPr>
            <p:spPr>
              <a:xfrm>
                <a:off x="4512732" y="2692400"/>
                <a:ext cx="1507068" cy="15070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endParaRPr lang="en-US" sz="2800" dirty="0"/>
              </a:p>
            </p:txBody>
          </p:sp>
          <p:sp>
            <p:nvSpPr>
              <p:cNvPr id="13" name="TextBox 12"/>
              <p:cNvSpPr txBox="1"/>
              <p:nvPr/>
            </p:nvSpPr>
            <p:spPr>
              <a:xfrm>
                <a:off x="4558941" y="3185021"/>
                <a:ext cx="1414650" cy="459413"/>
              </a:xfrm>
              <a:prstGeom prst="rect">
                <a:avLst/>
              </a:prstGeom>
              <a:noFill/>
            </p:spPr>
            <p:txBody>
              <a:bodyPr wrap="square" lIns="0" tIns="0" rIns="0" bIns="0" rtlCol="0">
                <a:spAutoFit/>
              </a:bodyPr>
              <a:lstStyle/>
              <a:p>
                <a:pPr algn="ctr"/>
                <a:r>
                  <a:rPr lang="en-US" sz="2800" dirty="0" smtClean="0">
                    <a:solidFill>
                      <a:schemeClr val="bg1"/>
                    </a:solidFill>
                  </a:rPr>
                  <a:t>Insecure</a:t>
                </a:r>
                <a:endParaRPr lang="en-US" sz="3200" dirty="0">
                  <a:solidFill>
                    <a:schemeClr val="bg1"/>
                  </a:solidFill>
                </a:endParaRPr>
              </a:p>
            </p:txBody>
          </p:sp>
        </p:grpSp>
        <p:grpSp>
          <p:nvGrpSpPr>
            <p:cNvPr id="5" name="Group 33"/>
            <p:cNvGrpSpPr/>
            <p:nvPr/>
          </p:nvGrpSpPr>
          <p:grpSpPr>
            <a:xfrm>
              <a:off x="5016511" y="2936797"/>
              <a:ext cx="1507068" cy="1507068"/>
              <a:chOff x="6654799" y="2692400"/>
              <a:chExt cx="1507068" cy="1507068"/>
            </a:xfrm>
          </p:grpSpPr>
          <p:sp>
            <p:nvSpPr>
              <p:cNvPr id="10" name="Oval 9"/>
              <p:cNvSpPr/>
              <p:nvPr/>
            </p:nvSpPr>
            <p:spPr>
              <a:xfrm>
                <a:off x="6654799" y="2692400"/>
                <a:ext cx="1507068" cy="1507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800" dirty="0"/>
              </a:p>
            </p:txBody>
          </p:sp>
          <p:sp>
            <p:nvSpPr>
              <p:cNvPr id="11" name="TextBox 10"/>
              <p:cNvSpPr txBox="1"/>
              <p:nvPr/>
            </p:nvSpPr>
            <p:spPr>
              <a:xfrm>
                <a:off x="6855570" y="3185021"/>
                <a:ext cx="1123704" cy="459413"/>
              </a:xfrm>
              <a:prstGeom prst="rect">
                <a:avLst/>
              </a:prstGeom>
              <a:noFill/>
            </p:spPr>
            <p:txBody>
              <a:bodyPr wrap="square" lIns="0" tIns="0" rIns="0" bIns="0" rtlCol="0">
                <a:spAutoFit/>
              </a:bodyPr>
              <a:lstStyle/>
              <a:p>
                <a:pPr algn="ctr"/>
                <a:r>
                  <a:rPr lang="en-US" sz="2800" dirty="0" smtClean="0">
                    <a:solidFill>
                      <a:schemeClr val="bg1"/>
                    </a:solidFill>
                  </a:rPr>
                  <a:t>Secure</a:t>
                </a:r>
                <a:endParaRPr lang="en-US" sz="2800" dirty="0">
                  <a:solidFill>
                    <a:schemeClr val="bg1"/>
                  </a:solidFill>
                </a:endParaRPr>
              </a:p>
            </p:txBody>
          </p:sp>
        </p:grpSp>
      </p:grpSp>
      <p:sp>
        <p:nvSpPr>
          <p:cNvPr id="14" name="Title 1"/>
          <p:cNvSpPr txBox="1">
            <a:spLocks/>
          </p:cNvSpPr>
          <p:nvPr/>
        </p:nvSpPr>
        <p:spPr>
          <a:xfrm>
            <a:off x="457200" y="-72509"/>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Securely Preserving State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8" name="Group 71"/>
          <p:cNvGrpSpPr/>
          <p:nvPr/>
        </p:nvGrpSpPr>
        <p:grpSpPr>
          <a:xfrm>
            <a:off x="3828422" y="1109133"/>
            <a:ext cx="1487157" cy="1498556"/>
            <a:chOff x="3828422" y="1109133"/>
            <a:chExt cx="1487157" cy="1498556"/>
          </a:xfrm>
        </p:grpSpPr>
        <p:grpSp>
          <p:nvGrpSpPr>
            <p:cNvPr id="9" name="Group 14"/>
            <p:cNvGrpSpPr/>
            <p:nvPr/>
          </p:nvGrpSpPr>
          <p:grpSpPr>
            <a:xfrm>
              <a:off x="3911100" y="1109133"/>
              <a:ext cx="1404479" cy="1498556"/>
              <a:chOff x="1625598" y="3496733"/>
              <a:chExt cx="1642533" cy="1752556"/>
            </a:xfrm>
          </p:grpSpPr>
          <p:sp>
            <p:nvSpPr>
              <p:cNvPr id="16" name="Rectangle 15"/>
              <p:cNvSpPr/>
              <p:nvPr/>
            </p:nvSpPr>
            <p:spPr>
              <a:xfrm>
                <a:off x="1625598" y="3496733"/>
                <a:ext cx="1642533" cy="1752556"/>
              </a:xfrm>
              <a:prstGeom prst="rect">
                <a:avLst/>
              </a:prstGeom>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30"/>
              <p:cNvGrpSpPr/>
              <p:nvPr/>
            </p:nvGrpSpPr>
            <p:grpSpPr>
              <a:xfrm>
                <a:off x="2201346" y="4181975"/>
                <a:ext cx="893251" cy="986843"/>
                <a:chOff x="6443127" y="4025423"/>
                <a:chExt cx="893251" cy="986843"/>
              </a:xfrm>
            </p:grpSpPr>
            <p:sp>
              <p:nvSpPr>
                <p:cNvPr id="18" name="Folded Corner 17"/>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9" name="Rounded Rectangle 18"/>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20" name="Rounded Rectangle 19"/>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000" dirty="0" smtClean="0"/>
                    <a:t>S</a:t>
                  </a:r>
                  <a:endParaRPr lang="en-US" sz="2400" dirty="0" smtClean="0"/>
                </a:p>
              </p:txBody>
            </p:sp>
          </p:grpSp>
        </p:grpSp>
        <p:grpSp>
          <p:nvGrpSpPr>
            <p:cNvPr id="17" name="Group 61"/>
            <p:cNvGrpSpPr/>
            <p:nvPr/>
          </p:nvGrpSpPr>
          <p:grpSpPr>
            <a:xfrm>
              <a:off x="3828422" y="1171427"/>
              <a:ext cx="1100417" cy="1255870"/>
              <a:chOff x="3828422" y="1171427"/>
              <a:chExt cx="1100417" cy="1255870"/>
            </a:xfrm>
          </p:grpSpPr>
          <p:sp>
            <p:nvSpPr>
              <p:cNvPr id="22" name="Oval 21"/>
              <p:cNvSpPr/>
              <p:nvPr/>
            </p:nvSpPr>
            <p:spPr>
              <a:xfrm>
                <a:off x="3986466" y="1171427"/>
                <a:ext cx="784329" cy="784329"/>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23" name="TextBox 22"/>
              <p:cNvSpPr txBox="1"/>
              <p:nvPr/>
            </p:nvSpPr>
            <p:spPr>
              <a:xfrm>
                <a:off x="3828422" y="1174549"/>
                <a:ext cx="1100417" cy="523220"/>
              </a:xfrm>
              <a:prstGeom prst="rect">
                <a:avLst/>
              </a:prstGeom>
              <a:noFill/>
            </p:spPr>
            <p:txBody>
              <a:bodyPr wrap="square" rtlCol="0">
                <a:spAutoFit/>
              </a:bodyPr>
              <a:lstStyle/>
              <a:p>
                <a:pPr algn="ctr"/>
                <a:r>
                  <a:rPr lang="en-US" sz="2800" dirty="0" smtClean="0">
                    <a:solidFill>
                      <a:schemeClr val="bg1"/>
                    </a:solidFill>
                  </a:rPr>
                  <a:t>Data</a:t>
                </a:r>
                <a:endParaRPr lang="en-US" sz="3200" dirty="0">
                  <a:solidFill>
                    <a:schemeClr val="bg1"/>
                  </a:solidFill>
                </a:endParaRPr>
              </a:p>
            </p:txBody>
          </p:sp>
          <p:sp>
            <p:nvSpPr>
              <p:cNvPr id="61" name="TextBox 60"/>
              <p:cNvSpPr txBox="1"/>
              <p:nvPr/>
            </p:nvSpPr>
            <p:spPr>
              <a:xfrm>
                <a:off x="4207929" y="1473190"/>
                <a:ext cx="347133" cy="954107"/>
              </a:xfrm>
              <a:prstGeom prst="rect">
                <a:avLst/>
              </a:prstGeom>
              <a:noFill/>
            </p:spPr>
            <p:txBody>
              <a:bodyPr wrap="square" rtlCol="0">
                <a:spAutoFit/>
              </a:bodyPr>
              <a:lstStyle/>
              <a:p>
                <a:r>
                  <a:rPr lang="en-US" sz="2800" dirty="0" smtClean="0">
                    <a:solidFill>
                      <a:srgbClr val="FFFFFF"/>
                    </a:solidFill>
                  </a:rPr>
                  <a:t>A</a:t>
                </a:r>
                <a:endParaRPr lang="en-US" sz="2800" dirty="0">
                  <a:solidFill>
                    <a:srgbClr val="FFFFFF"/>
                  </a:solidFill>
                </a:endParaRPr>
              </a:p>
            </p:txBody>
          </p:sp>
        </p:grpSp>
      </p:grpSp>
      <p:grpSp>
        <p:nvGrpSpPr>
          <p:cNvPr id="21" name="Group 63"/>
          <p:cNvGrpSpPr/>
          <p:nvPr/>
        </p:nvGrpSpPr>
        <p:grpSpPr>
          <a:xfrm>
            <a:off x="6334556" y="3440493"/>
            <a:ext cx="1100417" cy="1255870"/>
            <a:chOff x="3828422" y="1171427"/>
            <a:chExt cx="1100417" cy="1255870"/>
          </a:xfrm>
        </p:grpSpPr>
        <p:sp>
          <p:nvSpPr>
            <p:cNvPr id="65" name="Oval 64"/>
            <p:cNvSpPr/>
            <p:nvPr/>
          </p:nvSpPr>
          <p:spPr>
            <a:xfrm>
              <a:off x="3986466" y="1171427"/>
              <a:ext cx="784329" cy="784329"/>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66" name="TextBox 65"/>
            <p:cNvSpPr txBox="1"/>
            <p:nvPr/>
          </p:nvSpPr>
          <p:spPr>
            <a:xfrm>
              <a:off x="3828422" y="1174549"/>
              <a:ext cx="1100417" cy="523220"/>
            </a:xfrm>
            <a:prstGeom prst="rect">
              <a:avLst/>
            </a:prstGeom>
            <a:noFill/>
          </p:spPr>
          <p:txBody>
            <a:bodyPr wrap="square" rtlCol="0">
              <a:spAutoFit/>
            </a:bodyPr>
            <a:lstStyle/>
            <a:p>
              <a:pPr algn="ctr"/>
              <a:r>
                <a:rPr lang="en-US" sz="2800" dirty="0" smtClean="0">
                  <a:solidFill>
                    <a:schemeClr val="bg1"/>
                  </a:solidFill>
                </a:rPr>
                <a:t>Data</a:t>
              </a:r>
              <a:endParaRPr lang="en-US" sz="3200" dirty="0">
                <a:solidFill>
                  <a:schemeClr val="bg1"/>
                </a:solidFill>
              </a:endParaRPr>
            </a:p>
          </p:txBody>
        </p:sp>
        <p:sp>
          <p:nvSpPr>
            <p:cNvPr id="67" name="TextBox 66"/>
            <p:cNvSpPr txBox="1"/>
            <p:nvPr/>
          </p:nvSpPr>
          <p:spPr>
            <a:xfrm>
              <a:off x="4207929" y="1473190"/>
              <a:ext cx="347133" cy="954107"/>
            </a:xfrm>
            <a:prstGeom prst="rect">
              <a:avLst/>
            </a:prstGeom>
            <a:noFill/>
          </p:spPr>
          <p:txBody>
            <a:bodyPr wrap="square" rtlCol="0">
              <a:spAutoFit/>
            </a:bodyPr>
            <a:lstStyle/>
            <a:p>
              <a:r>
                <a:rPr lang="en-US" sz="2800" dirty="0" smtClean="0">
                  <a:solidFill>
                    <a:srgbClr val="FFFFFF"/>
                  </a:solidFill>
                </a:rPr>
                <a:t>A</a:t>
              </a:r>
              <a:endParaRPr lang="en-US" sz="2800" dirty="0">
                <a:solidFill>
                  <a:srgbClr val="FFFFFF"/>
                </a:solidFill>
              </a:endParaRPr>
            </a:p>
          </p:txBody>
        </p:sp>
      </p:grpSp>
      <p:grpSp>
        <p:nvGrpSpPr>
          <p:cNvPr id="24" name="Group 72"/>
          <p:cNvGrpSpPr/>
          <p:nvPr/>
        </p:nvGrpSpPr>
        <p:grpSpPr>
          <a:xfrm>
            <a:off x="3786088" y="5096933"/>
            <a:ext cx="1487157" cy="1498556"/>
            <a:chOff x="3828422" y="1109133"/>
            <a:chExt cx="1487157" cy="1498556"/>
          </a:xfrm>
        </p:grpSpPr>
        <p:grpSp>
          <p:nvGrpSpPr>
            <p:cNvPr id="25" name="Group 14"/>
            <p:cNvGrpSpPr/>
            <p:nvPr/>
          </p:nvGrpSpPr>
          <p:grpSpPr>
            <a:xfrm>
              <a:off x="3911100" y="1109133"/>
              <a:ext cx="1404479" cy="1498556"/>
              <a:chOff x="1625598" y="3496733"/>
              <a:chExt cx="1642533" cy="1752556"/>
            </a:xfrm>
          </p:grpSpPr>
          <p:sp>
            <p:nvSpPr>
              <p:cNvPr id="79" name="Rectangle 78"/>
              <p:cNvSpPr/>
              <p:nvPr/>
            </p:nvSpPr>
            <p:spPr>
              <a:xfrm>
                <a:off x="1625598" y="3496733"/>
                <a:ext cx="1642533" cy="1752556"/>
              </a:xfrm>
              <a:prstGeom prst="rect">
                <a:avLst/>
              </a:prstGeom>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30"/>
              <p:cNvGrpSpPr/>
              <p:nvPr/>
            </p:nvGrpSpPr>
            <p:grpSpPr>
              <a:xfrm>
                <a:off x="2201346" y="4181975"/>
                <a:ext cx="893251" cy="986843"/>
                <a:chOff x="6443127" y="4025423"/>
                <a:chExt cx="893251" cy="986843"/>
              </a:xfrm>
            </p:grpSpPr>
            <p:sp>
              <p:nvSpPr>
                <p:cNvPr id="81" name="Folded Corner 80"/>
                <p:cNvSpPr/>
                <p:nvPr/>
              </p:nvSpPr>
              <p:spPr>
                <a:xfrm rot="10800000">
                  <a:off x="6443127" y="4025423"/>
                  <a:ext cx="893251" cy="986843"/>
                </a:xfrm>
                <a:prstGeom prst="foldedCorner">
                  <a:avLst/>
                </a:prstGeom>
                <a:solidFill>
                  <a:schemeClr val="bg2"/>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2" name="Rounded Rectangle 81"/>
                <p:cNvSpPr/>
                <p:nvPr/>
              </p:nvSpPr>
              <p:spPr>
                <a:xfrm>
                  <a:off x="6489696" y="4564060"/>
                  <a:ext cx="800113" cy="291532"/>
                </a:xfrm>
                <a:prstGeom prst="roundRect">
                  <a:avLst/>
                </a:prstGeom>
                <a:solidFill>
                  <a:schemeClr val="accent1"/>
                </a:solidFill>
                <a:ln>
                  <a:solidFill>
                    <a:schemeClr val="tx2"/>
                  </a:solidFill>
                </a:ln>
                <a:effectLst>
                  <a:outerShdw blurRad="50800" dist="38100" dir="2700000" algn="bl">
                    <a:srgbClr val="000000">
                      <a:alpha val="43000"/>
                    </a:srgbClr>
                  </a:outerShdw>
                  <a:reflection stA="0" endPos="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b"/>
                <a:lstStyle/>
                <a:p>
                  <a:pPr algn="ctr"/>
                  <a:r>
                    <a:rPr lang="en-US" dirty="0" smtClean="0"/>
                    <a:t>Flicker</a:t>
                  </a:r>
                </a:p>
              </p:txBody>
            </p:sp>
            <p:sp>
              <p:nvSpPr>
                <p:cNvPr id="83" name="Rounded Rectangle 82"/>
                <p:cNvSpPr/>
                <p:nvPr/>
              </p:nvSpPr>
              <p:spPr>
                <a:xfrm>
                  <a:off x="6678079" y="4140199"/>
                  <a:ext cx="423346" cy="346657"/>
                </a:xfrm>
                <a:prstGeom prst="roundRect">
                  <a:avLst/>
                </a:prstGeom>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2000" dirty="0" smtClean="0"/>
                    <a:t>S</a:t>
                  </a:r>
                  <a:endParaRPr lang="en-US" sz="2400" dirty="0" smtClean="0"/>
                </a:p>
              </p:txBody>
            </p:sp>
          </p:grpSp>
        </p:grpSp>
        <p:grpSp>
          <p:nvGrpSpPr>
            <p:cNvPr id="27" name="Group 61"/>
            <p:cNvGrpSpPr/>
            <p:nvPr/>
          </p:nvGrpSpPr>
          <p:grpSpPr>
            <a:xfrm>
              <a:off x="3828422" y="1171427"/>
              <a:ext cx="1100417" cy="1255870"/>
              <a:chOff x="3828422" y="1171427"/>
              <a:chExt cx="1100417" cy="1255870"/>
            </a:xfrm>
          </p:grpSpPr>
          <p:sp>
            <p:nvSpPr>
              <p:cNvPr id="76" name="Oval 75"/>
              <p:cNvSpPr/>
              <p:nvPr/>
            </p:nvSpPr>
            <p:spPr>
              <a:xfrm>
                <a:off x="3986466" y="1171427"/>
                <a:ext cx="784329" cy="784329"/>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77" name="TextBox 76"/>
              <p:cNvSpPr txBox="1"/>
              <p:nvPr/>
            </p:nvSpPr>
            <p:spPr>
              <a:xfrm>
                <a:off x="3828422" y="1174549"/>
                <a:ext cx="1100417" cy="523220"/>
              </a:xfrm>
              <a:prstGeom prst="rect">
                <a:avLst/>
              </a:prstGeom>
              <a:noFill/>
            </p:spPr>
            <p:txBody>
              <a:bodyPr wrap="square" rtlCol="0">
                <a:spAutoFit/>
              </a:bodyPr>
              <a:lstStyle/>
              <a:p>
                <a:pPr algn="ctr"/>
                <a:r>
                  <a:rPr lang="en-US" sz="2800" dirty="0" smtClean="0">
                    <a:solidFill>
                      <a:schemeClr val="bg1"/>
                    </a:solidFill>
                  </a:rPr>
                  <a:t>Data</a:t>
                </a:r>
                <a:endParaRPr lang="en-US" sz="3200" dirty="0">
                  <a:solidFill>
                    <a:schemeClr val="bg1"/>
                  </a:solidFill>
                </a:endParaRPr>
              </a:p>
            </p:txBody>
          </p:sp>
          <p:sp>
            <p:nvSpPr>
              <p:cNvPr id="78" name="TextBox 77"/>
              <p:cNvSpPr txBox="1"/>
              <p:nvPr/>
            </p:nvSpPr>
            <p:spPr>
              <a:xfrm>
                <a:off x="4207929" y="1473190"/>
                <a:ext cx="347133" cy="954107"/>
              </a:xfrm>
              <a:prstGeom prst="rect">
                <a:avLst/>
              </a:prstGeom>
              <a:noFill/>
            </p:spPr>
            <p:txBody>
              <a:bodyPr wrap="square" rtlCol="0">
                <a:spAutoFit/>
              </a:bodyPr>
              <a:lstStyle/>
              <a:p>
                <a:r>
                  <a:rPr lang="en-US" sz="2800" dirty="0" smtClean="0">
                    <a:solidFill>
                      <a:srgbClr val="FFFFFF"/>
                    </a:solidFill>
                  </a:rPr>
                  <a:t>B</a:t>
                </a:r>
                <a:endParaRPr lang="en-US" sz="2800" dirty="0">
                  <a:solidFill>
                    <a:srgbClr val="FFFFFF"/>
                  </a:solidFill>
                </a:endParaRPr>
              </a:p>
            </p:txBody>
          </p:sp>
        </p:grpSp>
      </p:grpSp>
      <p:grpSp>
        <p:nvGrpSpPr>
          <p:cNvPr id="28" name="Group 86"/>
          <p:cNvGrpSpPr/>
          <p:nvPr/>
        </p:nvGrpSpPr>
        <p:grpSpPr>
          <a:xfrm>
            <a:off x="7372415" y="3440493"/>
            <a:ext cx="1771585" cy="1255870"/>
            <a:chOff x="7372415" y="3440493"/>
            <a:chExt cx="1771585" cy="1255870"/>
          </a:xfrm>
        </p:grpSpPr>
        <p:grpSp>
          <p:nvGrpSpPr>
            <p:cNvPr id="29" name="Group 67"/>
            <p:cNvGrpSpPr/>
            <p:nvPr/>
          </p:nvGrpSpPr>
          <p:grpSpPr>
            <a:xfrm>
              <a:off x="8043583" y="3440493"/>
              <a:ext cx="1100417" cy="1255870"/>
              <a:chOff x="3828422" y="1171427"/>
              <a:chExt cx="1100417" cy="1255870"/>
            </a:xfrm>
          </p:grpSpPr>
          <p:sp>
            <p:nvSpPr>
              <p:cNvPr id="69" name="Oval 68"/>
              <p:cNvSpPr/>
              <p:nvPr/>
            </p:nvSpPr>
            <p:spPr>
              <a:xfrm>
                <a:off x="3986466" y="1171427"/>
                <a:ext cx="784329" cy="784329"/>
              </a:xfrm>
              <a:prstGeom prst="ellipse">
                <a:avLst/>
              </a:prstGeom>
              <a:effectLst>
                <a:outerShdw blurRad="50800" dist="38100" dir="2700000">
                  <a:srgbClr val="000000">
                    <a:alpha val="43000"/>
                  </a:srgbClr>
                </a:outerShdw>
              </a:effectLst>
            </p:spPr>
            <p:style>
              <a:lnRef idx="2">
                <a:schemeClr val="accent4">
                  <a:shade val="50000"/>
                </a:schemeClr>
              </a:lnRef>
              <a:fillRef idx="1">
                <a:schemeClr val="accent4"/>
              </a:fillRef>
              <a:effectRef idx="0">
                <a:schemeClr val="accent4"/>
              </a:effectRef>
              <a:fontRef idx="minor">
                <a:schemeClr val="lt1"/>
              </a:fontRef>
            </p:style>
            <p:txBody>
              <a:bodyPr wrap="none" lIns="0" tIns="0" rIns="0" bIns="0" rtlCol="0" anchor="t"/>
              <a:lstStyle/>
              <a:p>
                <a:pPr algn="ctr"/>
                <a:endParaRPr lang="en-US" sz="3200" dirty="0"/>
              </a:p>
            </p:txBody>
          </p:sp>
          <p:sp>
            <p:nvSpPr>
              <p:cNvPr id="70" name="TextBox 69"/>
              <p:cNvSpPr txBox="1"/>
              <p:nvPr/>
            </p:nvSpPr>
            <p:spPr>
              <a:xfrm>
                <a:off x="3828422" y="1174549"/>
                <a:ext cx="1100417" cy="523220"/>
              </a:xfrm>
              <a:prstGeom prst="rect">
                <a:avLst/>
              </a:prstGeom>
              <a:noFill/>
            </p:spPr>
            <p:txBody>
              <a:bodyPr wrap="square" rtlCol="0">
                <a:spAutoFit/>
              </a:bodyPr>
              <a:lstStyle/>
              <a:p>
                <a:pPr algn="ctr"/>
                <a:r>
                  <a:rPr lang="en-US" sz="2800" dirty="0" smtClean="0">
                    <a:solidFill>
                      <a:schemeClr val="bg1"/>
                    </a:solidFill>
                  </a:rPr>
                  <a:t>Data</a:t>
                </a:r>
                <a:endParaRPr lang="en-US" sz="3200" dirty="0">
                  <a:solidFill>
                    <a:schemeClr val="bg1"/>
                  </a:solidFill>
                </a:endParaRPr>
              </a:p>
            </p:txBody>
          </p:sp>
          <p:sp>
            <p:nvSpPr>
              <p:cNvPr id="71" name="TextBox 70"/>
              <p:cNvSpPr txBox="1"/>
              <p:nvPr/>
            </p:nvSpPr>
            <p:spPr>
              <a:xfrm>
                <a:off x="4207929" y="1473190"/>
                <a:ext cx="347133" cy="954107"/>
              </a:xfrm>
              <a:prstGeom prst="rect">
                <a:avLst/>
              </a:prstGeom>
              <a:noFill/>
            </p:spPr>
            <p:txBody>
              <a:bodyPr wrap="square" rtlCol="0">
                <a:spAutoFit/>
              </a:bodyPr>
              <a:lstStyle/>
              <a:p>
                <a:r>
                  <a:rPr lang="en-US" sz="2800" dirty="0" smtClean="0">
                    <a:solidFill>
                      <a:srgbClr val="FFFFFF"/>
                    </a:solidFill>
                  </a:rPr>
                  <a:t>B</a:t>
                </a:r>
                <a:endParaRPr lang="en-US" sz="2800" dirty="0">
                  <a:solidFill>
                    <a:srgbClr val="FFFFFF"/>
                  </a:solidFill>
                </a:endParaRPr>
              </a:p>
            </p:txBody>
          </p:sp>
        </p:grpSp>
        <p:cxnSp>
          <p:nvCxnSpPr>
            <p:cNvPr id="84" name="Straight Arrow Connector 83"/>
            <p:cNvCxnSpPr/>
            <p:nvPr/>
          </p:nvCxnSpPr>
          <p:spPr>
            <a:xfrm>
              <a:off x="7372415" y="3836379"/>
              <a:ext cx="730435" cy="6881"/>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60" name="Rectangle 59"/>
          <p:cNvSpPr/>
          <p:nvPr/>
        </p:nvSpPr>
        <p:spPr>
          <a:xfrm>
            <a:off x="-190500" y="-165100"/>
            <a:ext cx="9334500" cy="7023100"/>
          </a:xfrm>
          <a:prstGeom prst="rect">
            <a:avLst/>
          </a:prstGeom>
          <a:solidFill>
            <a:schemeClr val="tx1">
              <a:lumMod val="50000"/>
              <a:lumOff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56"/>
          <p:cNvGrpSpPr/>
          <p:nvPr/>
        </p:nvGrpSpPr>
        <p:grpSpPr>
          <a:xfrm>
            <a:off x="276225" y="2933441"/>
            <a:ext cx="8591550" cy="1882692"/>
            <a:chOff x="784123" y="2518573"/>
            <a:chExt cx="8591550" cy="1882692"/>
          </a:xfrm>
        </p:grpSpPr>
        <p:sp>
          <p:nvSpPr>
            <p:cNvPr id="58" name="Rounded Rectangle 57"/>
            <p:cNvSpPr/>
            <p:nvPr/>
          </p:nvSpPr>
          <p:spPr>
            <a:xfrm>
              <a:off x="784123" y="2518573"/>
              <a:ext cx="8591550" cy="18826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9" name="TextBox 58"/>
            <p:cNvSpPr txBox="1"/>
            <p:nvPr/>
          </p:nvSpPr>
          <p:spPr>
            <a:xfrm>
              <a:off x="855031" y="3105976"/>
              <a:ext cx="8348133" cy="661720"/>
            </a:xfrm>
            <a:prstGeom prst="rect">
              <a:avLst/>
            </a:prstGeom>
            <a:noFill/>
          </p:spPr>
          <p:txBody>
            <a:bodyPr wrap="square" rtlCol="0">
              <a:spAutoFit/>
            </a:bodyPr>
            <a:lstStyle/>
            <a:p>
              <a:pPr algn="ctr"/>
              <a:r>
                <a:rPr lang="en-US" sz="3700" dirty="0" smtClean="0">
                  <a:solidFill>
                    <a:schemeClr val="bg1"/>
                  </a:solidFill>
                  <a:effectLst>
                    <a:outerShdw blurRad="50800" dist="38100" dir="2700000" algn="tl" rotWithShape="0">
                      <a:srgbClr val="000000">
                        <a:alpha val="43000"/>
                      </a:srgbClr>
                    </a:outerShdw>
                  </a:effectLst>
                </a:rPr>
                <a:t>Key Insight: Only possible via </a:t>
              </a:r>
              <a:r>
                <a:rPr lang="en-US" sz="3700" i="1" u="sng" dirty="0" smtClean="0">
                  <a:solidFill>
                    <a:schemeClr val="bg1"/>
                  </a:solidFill>
                  <a:effectLst>
                    <a:outerShdw blurRad="50800" dist="38100" dir="2700000" algn="tl" rotWithShape="0">
                      <a:srgbClr val="000000">
                        <a:alpha val="43000"/>
                      </a:srgbClr>
                    </a:outerShdw>
                  </a:effectLst>
                </a:rPr>
                <a:t>Code Identity</a:t>
              </a:r>
              <a:endParaRPr lang="en-US" sz="3700" i="1" u="sng" dirty="0">
                <a:solidFill>
                  <a:schemeClr val="bg1"/>
                </a:solidFill>
                <a:effectLst>
                  <a:outerShdw blurRad="50800" dist="38100" dir="2700000" algn="tl" rotWithShape="0">
                    <a:srgbClr val="000000">
                      <a:alpha val="43000"/>
                    </a:srgbClr>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naive solution, two-phase commit, also doesn’t work.</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r>
              <a:rPr lang="en-US" dirty="0" smtClean="0"/>
              <a:t>Performance problems:  Every request requires...</a:t>
            </a:r>
          </a:p>
          <a:p>
            <a:pPr lvl="1"/>
            <a:r>
              <a:rPr lang="en-US" dirty="0" smtClean="0"/>
              <a:t>Two invocations of the isolation architecture</a:t>
            </a:r>
          </a:p>
          <a:p>
            <a:pPr lvl="1"/>
            <a:r>
              <a:rPr lang="en-US" dirty="0" smtClean="0"/>
              <a:t>Write to trusted non-volatile storage</a:t>
            </a:r>
          </a:p>
          <a:p>
            <a:pPr lvl="1"/>
            <a:r>
              <a:rPr lang="en-US" dirty="0"/>
              <a:t>Trusted </a:t>
            </a:r>
            <a:r>
              <a:rPr lang="en-US" dirty="0" smtClean="0"/>
              <a:t>randomness</a:t>
            </a:r>
          </a:p>
          <a:p>
            <a:r>
              <a:rPr lang="en-US" b="1" dirty="0" smtClean="0">
                <a:solidFill>
                  <a:srgbClr val="C00000"/>
                </a:solidFill>
              </a:rPr>
              <a:t>Fundamental security problem</a:t>
            </a:r>
          </a:p>
          <a:p>
            <a:pPr lvl="1"/>
            <a:r>
              <a:rPr lang="en-US" dirty="0" smtClean="0"/>
              <a:t>Adversary can observe phase 1, then decide whether to do phase 2</a:t>
            </a:r>
          </a:p>
          <a:p>
            <a:pPr lvl="2"/>
            <a:r>
              <a:rPr lang="en-US" dirty="0" smtClean="0"/>
              <a:t>Can tentatively perform request, observe side channels like output size and execution time, then decide whether to actually commit</a:t>
            </a:r>
          </a:p>
          <a:p>
            <a:pPr lvl="1"/>
            <a:r>
              <a:rPr lang="en-US" dirty="0" smtClean="0"/>
              <a:t>Example:   dictionary attack on encryption key protector</a:t>
            </a:r>
          </a:p>
          <a:p>
            <a:pPr lvl="2"/>
            <a:r>
              <a:rPr lang="en-US" dirty="0" smtClean="0"/>
              <a:t>Guess a PIN, observe that output is too small to contain a key, don’t commit to prevent increment of wrong-guess count</a:t>
            </a:r>
          </a:p>
        </p:txBody>
      </p:sp>
      <p:sp>
        <p:nvSpPr>
          <p:cNvPr id="4" name="Footer Placeholder 3"/>
          <p:cNvSpPr>
            <a:spLocks noGrp="1"/>
          </p:cNvSpPr>
          <p:nvPr>
            <p:ph type="ftr" sz="quarter" idx="11"/>
          </p:nvPr>
        </p:nvSpPr>
        <p:spPr/>
        <p:txBody>
          <a:bodyPr/>
          <a:lstStyle/>
          <a:p>
            <a:r>
              <a:rPr lang="en-US" smtClean="0"/>
              <a:t>Memoir</a:t>
            </a:r>
            <a:endParaRPr lang="en-US"/>
          </a:p>
        </p:txBody>
      </p:sp>
      <p:sp>
        <p:nvSpPr>
          <p:cNvPr id="5" name="Date Placeholder 4"/>
          <p:cNvSpPr>
            <a:spLocks noGrp="1"/>
          </p:cNvSpPr>
          <p:nvPr>
            <p:ph type="dt" sz="half" idx="10"/>
          </p:nvPr>
        </p:nvSpPr>
        <p:spPr/>
        <p:txBody>
          <a:bodyPr/>
          <a:lstStyle/>
          <a:p>
            <a:r>
              <a:rPr lang="en-US" smtClean="0"/>
              <a:t>Jay Lorch</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93</a:t>
            </a:fld>
            <a:endParaRPr lang="en-US"/>
          </a:p>
        </p:txBody>
      </p:sp>
    </p:spTree>
    <p:extLst>
      <p:ext uri="{BB962C8B-B14F-4D97-AF65-F5344CB8AC3E}">
        <p14:creationId xmlns:p14="http://schemas.microsoft.com/office/powerpoint/2010/main" val="133518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Other Memoir operations</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606886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1"/>
          </p:nvPr>
        </p:nvSpPr>
        <p:spPr/>
        <p:txBody>
          <a:bodyPr/>
          <a:lstStyle/>
          <a:p>
            <a:r>
              <a:rPr lang="en-US" smtClean="0"/>
              <a:t>Memoir</a:t>
            </a:r>
            <a:endParaRPr lang="en-US"/>
          </a:p>
        </p:txBody>
      </p:sp>
      <p:sp>
        <p:nvSpPr>
          <p:cNvPr id="5" name="Date Placeholder 4"/>
          <p:cNvSpPr>
            <a:spLocks noGrp="1"/>
          </p:cNvSpPr>
          <p:nvPr>
            <p:ph type="dt" sz="half" idx="10"/>
          </p:nvPr>
        </p:nvSpPr>
        <p:spPr/>
        <p:txBody>
          <a:bodyPr/>
          <a:lstStyle/>
          <a:p>
            <a:r>
              <a:rPr lang="en-US" smtClean="0"/>
              <a:t>Jay Lorch</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val="288329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ight Arrow 5"/>
          <p:cNvSpPr/>
          <p:nvPr/>
        </p:nvSpPr>
        <p:spPr>
          <a:xfrm>
            <a:off x="381000" y="3360155"/>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Update counter</a:t>
            </a:r>
            <a:endParaRPr lang="en-US">
              <a:solidFill>
                <a:schemeClr val="tx1"/>
              </a:solidFill>
            </a:endParaRPr>
          </a:p>
        </p:txBody>
      </p:sp>
      <p:sp>
        <p:nvSpPr>
          <p:cNvPr id="2" name="Title 1"/>
          <p:cNvSpPr>
            <a:spLocks noGrp="1"/>
          </p:cNvSpPr>
          <p:nvPr>
            <p:ph type="title"/>
          </p:nvPr>
        </p:nvSpPr>
        <p:spPr/>
        <p:txBody>
          <a:bodyPr>
            <a:normAutofit fontScale="90000"/>
          </a:bodyPr>
          <a:lstStyle/>
          <a:p>
            <a:r>
              <a:rPr lang="en-US" smtClean="0"/>
              <a:t>Preventing equivocation in distributed systems</a:t>
            </a:r>
            <a:endParaRPr lang="en-US"/>
          </a:p>
        </p:txBody>
      </p:sp>
      <p:sp>
        <p:nvSpPr>
          <p:cNvPr id="5" name="Rectangle 4"/>
          <p:cNvSpPr/>
          <p:nvPr/>
        </p:nvSpPr>
        <p:spPr>
          <a:xfrm>
            <a:off x="2514600" y="1828800"/>
            <a:ext cx="4038600" cy="365417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dirty="0" err="1" smtClean="0">
                <a:solidFill>
                  <a:schemeClr val="tx1"/>
                </a:solidFill>
              </a:rPr>
              <a:t>TrInc</a:t>
            </a:r>
            <a:r>
              <a:rPr lang="en-US" sz="2400" dirty="0" smtClean="0">
                <a:solidFill>
                  <a:schemeClr val="tx1"/>
                </a:solidFill>
              </a:rPr>
              <a:t> (trusted </a:t>
            </a:r>
            <a:r>
              <a:rPr lang="en-US" sz="2400" dirty="0" err="1" smtClean="0">
                <a:solidFill>
                  <a:schemeClr val="tx1"/>
                </a:solidFill>
              </a:rPr>
              <a:t>incrementer</a:t>
            </a:r>
            <a:r>
              <a:rPr lang="en-US" sz="2400" dirty="0" smtClean="0">
                <a:solidFill>
                  <a:schemeClr val="tx1"/>
                </a:solidFill>
              </a:rPr>
              <a:t>)</a:t>
            </a:r>
            <a:endParaRPr lang="en-US" sz="2400" dirty="0">
              <a:solidFill>
                <a:schemeClr val="tx1"/>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4563725"/>
              </p:ext>
            </p:extLst>
          </p:nvPr>
        </p:nvGraphicFramePr>
        <p:xfrm>
          <a:off x="2895600" y="3164803"/>
          <a:ext cx="3200400" cy="2103120"/>
        </p:xfrm>
        <a:graphic>
          <a:graphicData uri="http://schemas.openxmlformats.org/drawingml/2006/table">
            <a:tbl>
              <a:tblPr firstRow="1" bandRow="1">
                <a:tableStyleId>{5C22544A-7EE6-4342-B048-85BDC9FD1C3A}</a:tableStyleId>
              </a:tblPr>
              <a:tblGrid>
                <a:gridCol w="1693156"/>
                <a:gridCol w="1507244"/>
              </a:tblGrid>
              <a:tr h="370840">
                <a:tc>
                  <a:txBody>
                    <a:bodyPr/>
                    <a:lstStyle/>
                    <a:p>
                      <a:pPr algn="ctr"/>
                      <a:r>
                        <a:rPr lang="en-US" smtClean="0"/>
                        <a:t>Monotonic counter ID</a:t>
                      </a:r>
                      <a:endParaRPr lang="en-US"/>
                    </a:p>
                  </a:txBody>
                  <a:tcPr/>
                </a:tc>
                <a:tc>
                  <a:txBody>
                    <a:bodyPr/>
                    <a:lstStyle/>
                    <a:p>
                      <a:pPr algn="ctr"/>
                      <a:r>
                        <a:rPr lang="en-US" smtClean="0"/>
                        <a:t>Value</a:t>
                      </a:r>
                      <a:endParaRPr lang="en-US"/>
                    </a:p>
                  </a:txBody>
                  <a:tcPr/>
                </a:tc>
              </a:tr>
              <a:tr h="370840">
                <a:tc>
                  <a:txBody>
                    <a:bodyPr/>
                    <a:lstStyle/>
                    <a:p>
                      <a:pPr algn="ctr"/>
                      <a:r>
                        <a:rPr lang="en-US" smtClean="0"/>
                        <a:t>1</a:t>
                      </a:r>
                    </a:p>
                    <a:p>
                      <a:pPr algn="ctr"/>
                      <a:r>
                        <a:rPr lang="en-US" smtClean="0"/>
                        <a:t>2</a:t>
                      </a:r>
                    </a:p>
                    <a:p>
                      <a:pPr algn="ctr"/>
                      <a:r>
                        <a:rPr lang="en-US" smtClean="0"/>
                        <a:t>3</a:t>
                      </a:r>
                    </a:p>
                    <a:p>
                      <a:pPr algn="ctr"/>
                      <a:r>
                        <a:rPr lang="en-US" smtClean="0"/>
                        <a:t>4</a:t>
                      </a:r>
                    </a:p>
                    <a:p>
                      <a:pPr algn="ctr"/>
                      <a:r>
                        <a:rPr lang="en-US" smtClean="0"/>
                        <a:t>5</a:t>
                      </a:r>
                      <a:endParaRPr lang="en-US"/>
                    </a:p>
                  </a:txBody>
                  <a:tcPr/>
                </a:tc>
                <a:tc>
                  <a:txBody>
                    <a:bodyPr/>
                    <a:lstStyle/>
                    <a:p>
                      <a:pPr algn="ctr"/>
                      <a:r>
                        <a:rPr lang="en-US" smtClean="0"/>
                        <a:t>17</a:t>
                      </a:r>
                    </a:p>
                    <a:p>
                      <a:pPr algn="ctr"/>
                      <a:r>
                        <a:rPr lang="en-US" smtClean="0"/>
                        <a:t>243</a:t>
                      </a:r>
                    </a:p>
                    <a:p>
                      <a:pPr algn="ctr"/>
                      <a:r>
                        <a:rPr lang="en-US" smtClean="0"/>
                        <a:t>0</a:t>
                      </a:r>
                    </a:p>
                    <a:p>
                      <a:pPr algn="ctr"/>
                      <a:r>
                        <a:rPr lang="en-US" smtClean="0"/>
                        <a:t>1</a:t>
                      </a:r>
                    </a:p>
                    <a:p>
                      <a:pPr algn="ctr"/>
                      <a:r>
                        <a:rPr lang="en-US" smtClean="0"/>
                        <a:t>19,012</a:t>
                      </a:r>
                      <a:endParaRPr lang="en-US"/>
                    </a:p>
                  </a:txBody>
                  <a:tcPr/>
                </a:tc>
              </a:tr>
            </a:tbl>
          </a:graphicData>
        </a:graphic>
      </p:graphicFrame>
      <p:sp>
        <p:nvSpPr>
          <p:cNvPr id="19" name="Horizontal Scroll 18"/>
          <p:cNvSpPr/>
          <p:nvPr/>
        </p:nvSpPr>
        <p:spPr>
          <a:xfrm>
            <a:off x="513272" y="3306959"/>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ID 2 =&gt; 244, hash 90F357</a:t>
            </a:r>
            <a:endParaRPr lang="en-US"/>
          </a:p>
        </p:txBody>
      </p:sp>
      <p:sp>
        <p:nvSpPr>
          <p:cNvPr id="20" name="TextBox 19"/>
          <p:cNvSpPr txBox="1"/>
          <p:nvPr/>
        </p:nvSpPr>
        <p:spPr>
          <a:xfrm>
            <a:off x="5066138" y="4067520"/>
            <a:ext cx="535724" cy="369332"/>
          </a:xfrm>
          <a:prstGeom prst="rect">
            <a:avLst/>
          </a:prstGeom>
          <a:solidFill>
            <a:schemeClr val="accent1">
              <a:lumMod val="40000"/>
              <a:lumOff val="60000"/>
            </a:schemeClr>
          </a:solidFill>
        </p:spPr>
        <p:txBody>
          <a:bodyPr wrap="none" rtlCol="0">
            <a:spAutoFit/>
          </a:bodyPr>
          <a:lstStyle/>
          <a:p>
            <a:r>
              <a:rPr lang="en-US" smtClean="0">
                <a:solidFill>
                  <a:srgbClr val="C00000"/>
                </a:solidFill>
              </a:rPr>
              <a:t>244</a:t>
            </a:r>
            <a:endParaRPr lang="en-US">
              <a:solidFill>
                <a:srgbClr val="C00000"/>
              </a:solidFill>
            </a:endParaRPr>
          </a:p>
        </p:txBody>
      </p:sp>
      <p:sp>
        <p:nvSpPr>
          <p:cNvPr id="21" name="Horizontal Scroll 20"/>
          <p:cNvSpPr/>
          <p:nvPr/>
        </p:nvSpPr>
        <p:spPr>
          <a:xfrm>
            <a:off x="5029200" y="3156269"/>
            <a:ext cx="1979643" cy="104037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
            </a:r>
            <a:r>
              <a:rPr lang="en-US" i="1" baseline="-25000" smtClean="0"/>
              <a:t>K</a:t>
            </a:r>
            <a:r>
              <a:rPr lang="en-US" smtClean="0"/>
              <a:t>(ID 2, 243=&gt;244,</a:t>
            </a:r>
          </a:p>
          <a:p>
            <a:pPr algn="ctr"/>
            <a:r>
              <a:rPr lang="en-US" smtClean="0"/>
              <a:t>hash 90F357)</a:t>
            </a:r>
            <a:endParaRPr lang="en-US"/>
          </a:p>
        </p:txBody>
      </p:sp>
      <p:sp>
        <p:nvSpPr>
          <p:cNvPr id="11" name="Oval 10"/>
          <p:cNvSpPr/>
          <p:nvPr/>
        </p:nvSpPr>
        <p:spPr>
          <a:xfrm>
            <a:off x="3733800" y="2365075"/>
            <a:ext cx="1600200" cy="647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Key: </a:t>
            </a:r>
            <a:r>
              <a:rPr lang="en-US" sz="2400" i="1" smtClean="0"/>
              <a:t>K</a:t>
            </a:r>
            <a:endParaRPr lang="en-US" sz="2400" i="1"/>
          </a:p>
        </p:txBody>
      </p:sp>
      <p:sp>
        <p:nvSpPr>
          <p:cNvPr id="3" name="Footer Placeholder 2"/>
          <p:cNvSpPr>
            <a:spLocks noGrp="1"/>
          </p:cNvSpPr>
          <p:nvPr>
            <p:ph type="ftr" sz="quarter" idx="11"/>
          </p:nvPr>
        </p:nvSpPr>
        <p:spPr/>
        <p:txBody>
          <a:bodyPr/>
          <a:lstStyle/>
          <a:p>
            <a:r>
              <a:rPr lang="en-US" smtClean="0"/>
              <a:t>Memoir</a:t>
            </a:r>
            <a:endParaRPr lang="en-US"/>
          </a:p>
        </p:txBody>
      </p:sp>
      <p:sp>
        <p:nvSpPr>
          <p:cNvPr id="4" name="Date Placeholder 3"/>
          <p:cNvSpPr>
            <a:spLocks noGrp="1"/>
          </p:cNvSpPr>
          <p:nvPr>
            <p:ph type="dt" sz="half" idx="10"/>
          </p:nvPr>
        </p:nvSpPr>
        <p:spPr/>
        <p:txBody>
          <a:bodyPr/>
          <a:lstStyle/>
          <a:p>
            <a:r>
              <a:rPr lang="en-US" smtClean="0"/>
              <a:t>Jay Lorch</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val="70182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3.61111E-6 -2.59259E-6 L 0.43142 -0.00509 " pathEditMode="relative" rAng="0" ptsTypes="AA">
                                      <p:cBhvr>
                                        <p:cTn id="9" dur="1000" fill="hold"/>
                                        <p:tgtEl>
                                          <p:spTgt spid="19"/>
                                        </p:tgtEl>
                                        <p:attrNameLst>
                                          <p:attrName>ppt_x</p:attrName>
                                          <p:attrName>ppt_y</p:attrName>
                                        </p:attrNameLst>
                                      </p:cBhvr>
                                      <p:rCtr x="21563" y="-255"/>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9"/>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grpId="1" nodeType="afterEffect">
                                  <p:stCondLst>
                                    <p:cond delay="0"/>
                                  </p:stCondLst>
                                  <p:childTnLst>
                                    <p:animMotion origin="layout" path="M 2.77778E-7 3.7037E-6 L 0.20017 0.00231 " pathEditMode="relative" rAng="0" ptsTypes="AA">
                                      <p:cBhvr>
                                        <p:cTn id="23" dur="1000" fill="hold"/>
                                        <p:tgtEl>
                                          <p:spTgt spid="21"/>
                                        </p:tgtEl>
                                        <p:attrNameLst>
                                          <p:attrName>ppt_x</p:attrName>
                                          <p:attrName>ppt_y</p:attrName>
                                        </p:attrNameLst>
                                      </p:cBhvr>
                                      <p:rCtr x="1000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1" grpId="0" animBg="1"/>
      <p:bldP spid="21" grpId="1"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ight Arrow 5"/>
          <p:cNvSpPr/>
          <p:nvPr/>
        </p:nvSpPr>
        <p:spPr>
          <a:xfrm>
            <a:off x="381000" y="2590800"/>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Insert datum</a:t>
            </a:r>
            <a:endParaRPr lang="en-US">
              <a:solidFill>
                <a:schemeClr val="tx1"/>
              </a:solidFill>
            </a:endParaRPr>
          </a:p>
        </p:txBody>
      </p:sp>
      <p:sp>
        <p:nvSpPr>
          <p:cNvPr id="23" name="Right Arrow 22"/>
          <p:cNvSpPr/>
          <p:nvPr/>
        </p:nvSpPr>
        <p:spPr>
          <a:xfrm>
            <a:off x="381000" y="3634596"/>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Query</a:t>
            </a:r>
            <a:endParaRPr lang="en-US">
              <a:solidFill>
                <a:schemeClr val="tx1"/>
              </a:solidFill>
            </a:endParaRPr>
          </a:p>
        </p:txBody>
      </p:sp>
      <p:sp>
        <p:nvSpPr>
          <p:cNvPr id="5" name="Rectangle 4"/>
          <p:cNvSpPr/>
          <p:nvPr/>
        </p:nvSpPr>
        <p:spPr>
          <a:xfrm>
            <a:off x="2438400" y="1828800"/>
            <a:ext cx="4267200" cy="3276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Differential-privacy database</a:t>
            </a:r>
            <a:endParaRPr lang="en-US" sz="2400">
              <a:solidFill>
                <a:schemeClr val="tx1"/>
              </a:solidFill>
            </a:endParaRPr>
          </a:p>
        </p:txBody>
      </p:sp>
      <p:sp>
        <p:nvSpPr>
          <p:cNvPr id="2" name="Title 1"/>
          <p:cNvSpPr>
            <a:spLocks noGrp="1"/>
          </p:cNvSpPr>
          <p:nvPr>
            <p:ph type="title"/>
          </p:nvPr>
        </p:nvSpPr>
        <p:spPr/>
        <p:txBody>
          <a:bodyPr>
            <a:normAutofit/>
          </a:bodyPr>
          <a:lstStyle/>
          <a:p>
            <a:r>
              <a:rPr lang="en-US" smtClean="0"/>
              <a:t>Privacy-preserving database</a:t>
            </a:r>
            <a:endParaRPr lang="en-US"/>
          </a:p>
        </p:txBody>
      </p:sp>
      <p:sp>
        <p:nvSpPr>
          <p:cNvPr id="18" name="Rounded Rectangle 17"/>
          <p:cNvSpPr/>
          <p:nvPr/>
        </p:nvSpPr>
        <p:spPr>
          <a:xfrm>
            <a:off x="2781300" y="3532676"/>
            <a:ext cx="3581400" cy="539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Database</a:t>
            </a:r>
          </a:p>
        </p:txBody>
      </p:sp>
      <p:sp>
        <p:nvSpPr>
          <p:cNvPr id="22" name="Rounded Rectangle 21"/>
          <p:cNvSpPr/>
          <p:nvPr/>
        </p:nvSpPr>
        <p:spPr>
          <a:xfrm>
            <a:off x="2781300" y="4343400"/>
            <a:ext cx="3581400" cy="539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Privacy budget remaining</a:t>
            </a:r>
          </a:p>
        </p:txBody>
      </p:sp>
      <p:sp>
        <p:nvSpPr>
          <p:cNvPr id="24" name="Rounded Rectangle 23"/>
          <p:cNvSpPr/>
          <p:nvPr/>
        </p:nvSpPr>
        <p:spPr>
          <a:xfrm>
            <a:off x="2781300" y="2743200"/>
            <a:ext cx="3581400" cy="539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Asymmetric key pair</a:t>
            </a:r>
          </a:p>
        </p:txBody>
      </p:sp>
      <p:sp>
        <p:nvSpPr>
          <p:cNvPr id="25" name="Horizontal Scroll 24"/>
          <p:cNvSpPr/>
          <p:nvPr/>
        </p:nvSpPr>
        <p:spPr>
          <a:xfrm>
            <a:off x="381000" y="2400300"/>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Health record</a:t>
            </a:r>
            <a:endParaRPr lang="en-US"/>
          </a:p>
        </p:txBody>
      </p:sp>
      <p:sp>
        <p:nvSpPr>
          <p:cNvPr id="27" name="Horizontal Scroll 26"/>
          <p:cNvSpPr/>
          <p:nvPr/>
        </p:nvSpPr>
        <p:spPr>
          <a:xfrm>
            <a:off x="381000" y="3532676"/>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Cancer rate?</a:t>
            </a:r>
            <a:endParaRPr lang="en-US"/>
          </a:p>
        </p:txBody>
      </p:sp>
      <p:sp>
        <p:nvSpPr>
          <p:cNvPr id="28" name="Horizontal Scroll 27"/>
          <p:cNvSpPr/>
          <p:nvPr/>
        </p:nvSpPr>
        <p:spPr>
          <a:xfrm>
            <a:off x="4724400" y="3532676"/>
            <a:ext cx="1868338"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Answer + noise</a:t>
            </a:r>
            <a:endParaRPr lang="en-US"/>
          </a:p>
        </p:txBody>
      </p:sp>
      <p:sp>
        <p:nvSpPr>
          <p:cNvPr id="3" name="Footer Placeholder 2"/>
          <p:cNvSpPr>
            <a:spLocks noGrp="1"/>
          </p:cNvSpPr>
          <p:nvPr>
            <p:ph type="ftr" sz="quarter" idx="11"/>
          </p:nvPr>
        </p:nvSpPr>
        <p:spPr/>
        <p:txBody>
          <a:bodyPr/>
          <a:lstStyle/>
          <a:p>
            <a:r>
              <a:rPr lang="en-US" smtClean="0"/>
              <a:t>Memoir</a:t>
            </a:r>
            <a:endParaRPr lang="en-US"/>
          </a:p>
        </p:txBody>
      </p:sp>
      <p:sp>
        <p:nvSpPr>
          <p:cNvPr id="4" name="Date Placeholder 3"/>
          <p:cNvSpPr>
            <a:spLocks noGrp="1"/>
          </p:cNvSpPr>
          <p:nvPr>
            <p:ph type="dt" sz="half" idx="10"/>
          </p:nvPr>
        </p:nvSpPr>
        <p:spPr/>
        <p:txBody>
          <a:bodyPr/>
          <a:lstStyle/>
          <a:p>
            <a:r>
              <a:rPr lang="en-US" smtClean="0"/>
              <a:t>Jay Lorch</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96</a:t>
            </a:fld>
            <a:endParaRPr lang="en-US"/>
          </a:p>
        </p:txBody>
      </p:sp>
    </p:spTree>
    <p:extLst>
      <p:ext uri="{BB962C8B-B14F-4D97-AF65-F5344CB8AC3E}">
        <p14:creationId xmlns:p14="http://schemas.microsoft.com/office/powerpoint/2010/main" val="1977310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3.61111E-6 -2.59259E-6 L 0.43142 -0.00509 " pathEditMode="relative" rAng="0" ptsTypes="AA">
                                      <p:cBhvr>
                                        <p:cTn id="9" dur="1000" fill="hold"/>
                                        <p:tgtEl>
                                          <p:spTgt spid="25"/>
                                        </p:tgtEl>
                                        <p:attrNameLst>
                                          <p:attrName>ppt_x</p:attrName>
                                          <p:attrName>ppt_y</p:attrName>
                                        </p:attrNameLst>
                                      </p:cBhvr>
                                      <p:rCtr x="21563" y="-255"/>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2" nodeType="after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grpId="0" nodeType="afterEffect">
                                  <p:stCondLst>
                                    <p:cond delay="0"/>
                                  </p:stCondLst>
                                  <p:childTnLst>
                                    <p:animMotion origin="layout" path="M 3.61111E-6 -2.59259E-6 L 0.43142 -0.00509 " pathEditMode="relative" rAng="0" ptsTypes="AA">
                                      <p:cBhvr>
                                        <p:cTn id="19" dur="1000" fill="hold"/>
                                        <p:tgtEl>
                                          <p:spTgt spid="27"/>
                                        </p:tgtEl>
                                        <p:attrNameLst>
                                          <p:attrName>ppt_x</p:attrName>
                                          <p:attrName>ppt_y</p:attrName>
                                        </p:attrNameLst>
                                      </p:cBhvr>
                                      <p:rCtr x="21563" y="-255"/>
                                    </p:animMotion>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7"/>
                                        </p:tgtEl>
                                        <p:attrNameLst>
                                          <p:attrName>style.visibility</p:attrName>
                                        </p:attrNameLst>
                                      </p:cBhvr>
                                      <p:to>
                                        <p:strVal val="hidden"/>
                                      </p:to>
                                    </p:set>
                                  </p:childTnLst>
                                </p:cTn>
                              </p:par>
                            </p:childTnLst>
                          </p:cTn>
                        </p:par>
                        <p:par>
                          <p:cTn id="24" fill="hold">
                            <p:stCondLst>
                              <p:cond delay="0"/>
                            </p:stCondLst>
                            <p:childTnLst>
                              <p:par>
                                <p:cTn id="25" presetID="6" presetClass="emph" presetSubtype="0" fill="hold" grpId="0" nodeType="afterEffect">
                                  <p:stCondLst>
                                    <p:cond delay="0"/>
                                  </p:stCondLst>
                                  <p:childTnLst>
                                    <p:animScale>
                                      <p:cBhvr>
                                        <p:cTn id="26" dur="500" fill="hold"/>
                                        <p:tgtEl>
                                          <p:spTgt spid="22"/>
                                        </p:tgtEl>
                                      </p:cBhvr>
                                      <p:by x="75000" y="75000"/>
                                    </p:animScale>
                                  </p:childTnLst>
                                </p:cTn>
                              </p:par>
                            </p:childTnLst>
                          </p:cTn>
                        </p:par>
                        <p:par>
                          <p:cTn id="27" fill="hold">
                            <p:stCondLst>
                              <p:cond delay="500"/>
                            </p:stCondLst>
                            <p:childTnLst>
                              <p:par>
                                <p:cTn id="28" presetID="1" presetClass="entr" presetSubtype="0" fill="hold" grpId="1" nodeType="after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par>
                          <p:cTn id="30" fill="hold">
                            <p:stCondLst>
                              <p:cond delay="500"/>
                            </p:stCondLst>
                            <p:childTnLst>
                              <p:par>
                                <p:cTn id="31" presetID="42" presetClass="path" presetSubtype="0" accel="50000" decel="50000" fill="hold" grpId="0" nodeType="afterEffect">
                                  <p:stCondLst>
                                    <p:cond delay="0"/>
                                  </p:stCondLst>
                                  <p:childTnLst>
                                    <p:animMotion origin="layout" path="M 1.11022E-16 3.7037E-6 L 0.26458 0.00162 " pathEditMode="relative" rAng="0" ptsTypes="AA">
                                      <p:cBhvr>
                                        <p:cTn id="32" dur="1000" fill="hold"/>
                                        <p:tgtEl>
                                          <p:spTgt spid="28"/>
                                        </p:tgtEl>
                                        <p:attrNameLst>
                                          <p:attrName>ppt_x</p:attrName>
                                          <p:attrName>ppt_y</p:attrName>
                                        </p:attrNameLst>
                                      </p:cBhvr>
                                      <p:rCtr x="1322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5" grpId="1" animBg="1"/>
      <p:bldP spid="25" grpId="2" animBg="1"/>
      <p:bldP spid="27" grpId="0" animBg="1"/>
      <p:bldP spid="27" grpId="1" animBg="1"/>
      <p:bldP spid="27" grpId="2" animBg="1"/>
      <p:bldP spid="28" grpId="0" animBg="1"/>
      <p:bldP spid="28" grpId="1"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113472" y="1828800"/>
            <a:ext cx="5125528" cy="434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2400" smtClean="0">
                <a:solidFill>
                  <a:schemeClr val="tx1"/>
                </a:solidFill>
              </a:rPr>
              <a:t>Privacy-preserving database</a:t>
            </a:r>
            <a:endParaRPr lang="en-US" sz="2400">
              <a:solidFill>
                <a:schemeClr val="tx1"/>
              </a:solidFill>
            </a:endParaRPr>
          </a:p>
        </p:txBody>
      </p:sp>
      <p:sp>
        <p:nvSpPr>
          <p:cNvPr id="6" name="Right Arrow 5"/>
          <p:cNvSpPr/>
          <p:nvPr/>
        </p:nvSpPr>
        <p:spPr>
          <a:xfrm>
            <a:off x="381000" y="2590800"/>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Insert datum</a:t>
            </a:r>
            <a:endParaRPr lang="en-US">
              <a:solidFill>
                <a:schemeClr val="tx1"/>
              </a:solidFill>
            </a:endParaRPr>
          </a:p>
        </p:txBody>
      </p:sp>
      <p:sp>
        <p:nvSpPr>
          <p:cNvPr id="2" name="Title 1"/>
          <p:cNvSpPr>
            <a:spLocks noGrp="1"/>
          </p:cNvSpPr>
          <p:nvPr>
            <p:ph type="title"/>
          </p:nvPr>
        </p:nvSpPr>
        <p:spPr/>
        <p:txBody>
          <a:bodyPr>
            <a:normAutofit/>
          </a:bodyPr>
          <a:lstStyle/>
          <a:p>
            <a:r>
              <a:rPr lang="en-US" smtClean="0"/>
              <a:t>Privacy-preserving database</a:t>
            </a:r>
            <a:endParaRPr lang="en-US"/>
          </a:p>
        </p:txBody>
      </p:sp>
      <p:sp>
        <p:nvSpPr>
          <p:cNvPr id="20" name="TextBox 19"/>
          <p:cNvSpPr txBox="1"/>
          <p:nvPr/>
        </p:nvSpPr>
        <p:spPr>
          <a:xfrm>
            <a:off x="5066138" y="4067520"/>
            <a:ext cx="535724" cy="369332"/>
          </a:xfrm>
          <a:prstGeom prst="rect">
            <a:avLst/>
          </a:prstGeom>
          <a:solidFill>
            <a:schemeClr val="accent1">
              <a:lumMod val="40000"/>
              <a:lumOff val="60000"/>
            </a:schemeClr>
          </a:solidFill>
        </p:spPr>
        <p:txBody>
          <a:bodyPr wrap="none" rtlCol="0">
            <a:spAutoFit/>
          </a:bodyPr>
          <a:lstStyle/>
          <a:p>
            <a:r>
              <a:rPr lang="en-US" smtClean="0">
                <a:solidFill>
                  <a:srgbClr val="C00000"/>
                </a:solidFill>
              </a:rPr>
              <a:t>244</a:t>
            </a:r>
            <a:endParaRPr lang="en-US">
              <a:solidFill>
                <a:srgbClr val="C00000"/>
              </a:solidFill>
            </a:endParaRPr>
          </a:p>
        </p:txBody>
      </p:sp>
      <p:sp>
        <p:nvSpPr>
          <p:cNvPr id="11" name="Oval 10"/>
          <p:cNvSpPr/>
          <p:nvPr/>
        </p:nvSpPr>
        <p:spPr>
          <a:xfrm>
            <a:off x="3733800" y="2365075"/>
            <a:ext cx="1600200" cy="647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Key: </a:t>
            </a:r>
            <a:r>
              <a:rPr lang="en-US" sz="2400" i="1" smtClean="0"/>
              <a:t>K</a:t>
            </a:r>
            <a:endParaRPr lang="en-US" sz="2400" i="1"/>
          </a:p>
        </p:txBody>
      </p:sp>
      <p:graphicFrame>
        <p:nvGraphicFramePr>
          <p:cNvPr id="13" name="Table 12"/>
          <p:cNvGraphicFramePr>
            <a:graphicFrameLocks noGrp="1"/>
          </p:cNvGraphicFramePr>
          <p:nvPr>
            <p:extLst>
              <p:ext uri="{D42A27DB-BD31-4B8C-83A1-F6EECF244321}">
                <p14:modId xmlns:p14="http://schemas.microsoft.com/office/powerpoint/2010/main" val="4077068557"/>
              </p:ext>
            </p:extLst>
          </p:nvPr>
        </p:nvGraphicFramePr>
        <p:xfrm>
          <a:off x="2298102" y="4572000"/>
          <a:ext cx="4727994" cy="1285240"/>
        </p:xfrm>
        <a:graphic>
          <a:graphicData uri="http://schemas.openxmlformats.org/drawingml/2006/table">
            <a:tbl>
              <a:tblPr firstRow="1" bandRow="1">
                <a:tableStyleId>{5C22544A-7EE6-4342-B048-85BDC9FD1C3A}</a:tableStyleId>
              </a:tblPr>
              <a:tblGrid>
                <a:gridCol w="2482566"/>
                <a:gridCol w="2245428"/>
              </a:tblGrid>
              <a:tr h="370840">
                <a:tc>
                  <a:txBody>
                    <a:bodyPr/>
                    <a:lstStyle/>
                    <a:p>
                      <a:pPr algn="ctr"/>
                      <a:r>
                        <a:rPr lang="en-US" smtClean="0"/>
                        <a:t>Date range</a:t>
                      </a:r>
                      <a:endParaRPr lang="en-US"/>
                    </a:p>
                  </a:txBody>
                  <a:tcPr/>
                </a:tc>
                <a:tc>
                  <a:txBody>
                    <a:bodyPr/>
                    <a:lstStyle/>
                    <a:p>
                      <a:pPr algn="ctr"/>
                      <a:r>
                        <a:rPr lang="en-US" smtClean="0"/>
                        <a:t>Privacy budget spent</a:t>
                      </a:r>
                      <a:endParaRPr lang="en-US"/>
                    </a:p>
                  </a:txBody>
                  <a:tcPr/>
                </a:tc>
              </a:tr>
              <a:tr h="370840">
                <a:tc>
                  <a:txBody>
                    <a:bodyPr/>
                    <a:lstStyle/>
                    <a:p>
                      <a:pPr algn="ctr"/>
                      <a:r>
                        <a:rPr lang="en-US" smtClean="0"/>
                        <a:t>1/1/2011</a:t>
                      </a:r>
                      <a:r>
                        <a:rPr lang="en-US" baseline="0" smtClean="0"/>
                        <a:t> – 1/31/2011</a:t>
                      </a:r>
                      <a:endParaRPr lang="en-US"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mtClean="0"/>
                        <a:t>2/1/2011 – 2/28/2011</a:t>
                      </a:r>
                    </a:p>
                    <a:p>
                      <a:pPr algn="ctr"/>
                      <a:r>
                        <a:rPr lang="en-US" smtClean="0"/>
                        <a:t>3/1/2011</a:t>
                      </a:r>
                      <a:r>
                        <a:rPr lang="en-US" baseline="0" smtClean="0"/>
                        <a:t> – 3/31/2011</a:t>
                      </a:r>
                      <a:endParaRPr lang="en-US" smtClean="0"/>
                    </a:p>
                  </a:txBody>
                  <a:tcPr/>
                </a:tc>
                <a:tc>
                  <a:txBody>
                    <a:bodyPr/>
                    <a:lstStyle/>
                    <a:p>
                      <a:pPr algn="ctr"/>
                      <a:r>
                        <a:rPr lang="en-US" smtClean="0"/>
                        <a:t>0.75</a:t>
                      </a:r>
                    </a:p>
                    <a:p>
                      <a:pPr algn="ctr"/>
                      <a:r>
                        <a:rPr lang="en-US" smtClean="0"/>
                        <a:t>0.50</a:t>
                      </a:r>
                    </a:p>
                    <a:p>
                      <a:pPr algn="ctr"/>
                      <a:r>
                        <a:rPr lang="en-US" smtClean="0"/>
                        <a:t>0.25</a:t>
                      </a:r>
                    </a:p>
                  </a:txBody>
                  <a:tcPr/>
                </a:tc>
              </a:tr>
            </a:tbl>
          </a:graphicData>
        </a:graphic>
      </p:graphicFrame>
      <p:sp>
        <p:nvSpPr>
          <p:cNvPr id="3" name="Rounded Rectangle 2"/>
          <p:cNvSpPr/>
          <p:nvPr/>
        </p:nvSpPr>
        <p:spPr>
          <a:xfrm>
            <a:off x="2705100" y="3110262"/>
            <a:ext cx="35814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smtClean="0"/>
              <a:t>Current query</a:t>
            </a:r>
          </a:p>
          <a:p>
            <a:pPr algn="ctr"/>
            <a:r>
              <a:rPr lang="en-US" smtClean="0"/>
              <a:t>Range: 3/1/2011 – 3/31/2011</a:t>
            </a:r>
          </a:p>
          <a:p>
            <a:pPr algn="ctr"/>
            <a:r>
              <a:rPr lang="en-US" smtClean="0"/>
              <a:t>Last item:  3/3/2011</a:t>
            </a:r>
          </a:p>
          <a:p>
            <a:pPr algn="ctr"/>
            <a:r>
              <a:rPr lang="en-US" smtClean="0"/>
              <a:t>Privacy budget to spend:  0.25</a:t>
            </a:r>
          </a:p>
          <a:p>
            <a:pPr algn="ctr"/>
            <a:r>
              <a:rPr lang="en-US" smtClean="0"/>
              <a:t>Query state:  S</a:t>
            </a:r>
          </a:p>
        </p:txBody>
      </p:sp>
      <p:sp>
        <p:nvSpPr>
          <p:cNvPr id="19" name="Horizontal Scroll 18"/>
          <p:cNvSpPr/>
          <p:nvPr/>
        </p:nvSpPr>
        <p:spPr>
          <a:xfrm>
            <a:off x="513272" y="3306959"/>
            <a:ext cx="1600200" cy="685800"/>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ID 2 =&gt; 244, hash 90F357</a:t>
            </a:r>
            <a:endParaRPr lang="en-US"/>
          </a:p>
        </p:txBody>
      </p:sp>
      <p:sp>
        <p:nvSpPr>
          <p:cNvPr id="21" name="Horizontal Scroll 20"/>
          <p:cNvSpPr/>
          <p:nvPr/>
        </p:nvSpPr>
        <p:spPr>
          <a:xfrm>
            <a:off x="5410200" y="3110262"/>
            <a:ext cx="1979643" cy="104037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mtClean="0"/>
              <a:t>Sign</a:t>
            </a:r>
            <a:r>
              <a:rPr lang="en-US" i="1" baseline="-25000" smtClean="0"/>
              <a:t>K</a:t>
            </a:r>
            <a:r>
              <a:rPr lang="en-US" smtClean="0"/>
              <a:t>(ID 2, 243=&gt;244,</a:t>
            </a:r>
          </a:p>
          <a:p>
            <a:pPr algn="ctr"/>
            <a:r>
              <a:rPr lang="en-US" smtClean="0"/>
              <a:t>hash 90F357)</a:t>
            </a:r>
            <a:endParaRPr lang="en-US"/>
          </a:p>
        </p:txBody>
      </p:sp>
      <p:sp>
        <p:nvSpPr>
          <p:cNvPr id="16" name="Right Arrow 15"/>
          <p:cNvSpPr/>
          <p:nvPr/>
        </p:nvSpPr>
        <p:spPr>
          <a:xfrm>
            <a:off x="419100" y="4436852"/>
            <a:ext cx="8229600" cy="63260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mtClean="0">
                <a:solidFill>
                  <a:schemeClr val="tx1"/>
                </a:solidFill>
              </a:rPr>
              <a:t>Start query</a:t>
            </a:r>
            <a:endParaRPr lang="en-US">
              <a:solidFill>
                <a:schemeClr val="tx1"/>
              </a:solidFill>
            </a:endParaRPr>
          </a:p>
        </p:txBody>
      </p:sp>
      <p:sp>
        <p:nvSpPr>
          <p:cNvPr id="4" name="Footer Placeholder 3"/>
          <p:cNvSpPr>
            <a:spLocks noGrp="1"/>
          </p:cNvSpPr>
          <p:nvPr>
            <p:ph type="ftr" sz="quarter" idx="11"/>
          </p:nvPr>
        </p:nvSpPr>
        <p:spPr/>
        <p:txBody>
          <a:bodyPr/>
          <a:lstStyle/>
          <a:p>
            <a:r>
              <a:rPr lang="en-US" smtClean="0"/>
              <a:t>Memoir</a:t>
            </a:r>
            <a:endParaRPr lang="en-US"/>
          </a:p>
        </p:txBody>
      </p:sp>
      <p:sp>
        <p:nvSpPr>
          <p:cNvPr id="7" name="Date Placeholder 6"/>
          <p:cNvSpPr>
            <a:spLocks noGrp="1"/>
          </p:cNvSpPr>
          <p:nvPr>
            <p:ph type="dt" sz="half" idx="10"/>
          </p:nvPr>
        </p:nvSpPr>
        <p:spPr/>
        <p:txBody>
          <a:bodyPr/>
          <a:lstStyle/>
          <a:p>
            <a:r>
              <a:rPr lang="en-US" smtClean="0"/>
              <a:t>Jay Lorch</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97</a:t>
            </a:fld>
            <a:endParaRPr lang="en-US"/>
          </a:p>
        </p:txBody>
      </p:sp>
    </p:spTree>
    <p:extLst>
      <p:ext uri="{BB962C8B-B14F-4D97-AF65-F5344CB8AC3E}">
        <p14:creationId xmlns:p14="http://schemas.microsoft.com/office/powerpoint/2010/main" val="425361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3.61111E-6 -2.59259E-6 L 0.43142 -0.00509 " pathEditMode="relative" rAng="0" ptsTypes="AA">
                                      <p:cBhvr>
                                        <p:cTn id="9" dur="1000" fill="hold"/>
                                        <p:tgtEl>
                                          <p:spTgt spid="19"/>
                                        </p:tgtEl>
                                        <p:attrNameLst>
                                          <p:attrName>ppt_x</p:attrName>
                                          <p:attrName>ppt_y</p:attrName>
                                        </p:attrNameLst>
                                      </p:cBhvr>
                                      <p:rCtr x="21563" y="-255"/>
                                    </p:animMotion>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par>
                          <p:cTn id="20" fill="hold">
                            <p:stCondLst>
                              <p:cond delay="0"/>
                            </p:stCondLst>
                            <p:childTnLst>
                              <p:par>
                                <p:cTn id="21" presetID="42" presetClass="path" presetSubtype="0" accel="50000" decel="50000" fill="hold" grpId="2" nodeType="afterEffect">
                                  <p:stCondLst>
                                    <p:cond delay="0"/>
                                  </p:stCondLst>
                                  <p:childTnLst>
                                    <p:animMotion origin="layout" path="M 2.77778E-7 3.7037E-6 L 0.20017 0.00231 " pathEditMode="relative" rAng="0" ptsTypes="AA">
                                      <p:cBhvr>
                                        <p:cTn id="22" dur="1000" fill="hold"/>
                                        <p:tgtEl>
                                          <p:spTgt spid="21"/>
                                        </p:tgtEl>
                                        <p:attrNameLst>
                                          <p:attrName>ppt_x</p:attrName>
                                          <p:attrName>ppt_y</p:attrName>
                                        </p:attrNameLst>
                                      </p:cBhvr>
                                      <p:rCtr x="10000" y="116"/>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9" grpId="0" animBg="1"/>
      <p:bldP spid="19" grpId="1" animBg="1"/>
      <p:bldP spid="19" grpId="2" animBg="1"/>
      <p:bldP spid="21" grpId="0" animBg="1"/>
      <p:bldP spid="21" grpId="1" animBg="1"/>
      <p:bldP spid="21"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0.2|1.2|0.7|0.7|1.2|1.2|0.9|0.5|0.4|1.2"/>
</p:tagLst>
</file>

<file path=ppt/tags/tag10.xml><?xml version="1.0" encoding="utf-8"?>
<p:tagLst xmlns:a="http://schemas.openxmlformats.org/drawingml/2006/main" xmlns:r="http://schemas.openxmlformats.org/officeDocument/2006/relationships" xmlns:p="http://schemas.openxmlformats.org/presentationml/2006/main">
  <p:tag name="TIMING" val="|8.4|6.2|4.6|5.5"/>
</p:tagLst>
</file>

<file path=ppt/tags/tag11.xml><?xml version="1.0" encoding="utf-8"?>
<p:tagLst xmlns:a="http://schemas.openxmlformats.org/drawingml/2006/main" xmlns:r="http://schemas.openxmlformats.org/officeDocument/2006/relationships" xmlns:p="http://schemas.openxmlformats.org/presentationml/2006/main">
  <p:tag name="TIMING" val="|4.5|8.2|8.6|14.4|15.9"/>
</p:tagLst>
</file>

<file path=ppt/tags/tag12.xml><?xml version="1.0" encoding="utf-8"?>
<p:tagLst xmlns:a="http://schemas.openxmlformats.org/drawingml/2006/main" xmlns:r="http://schemas.openxmlformats.org/officeDocument/2006/relationships" xmlns:p="http://schemas.openxmlformats.org/presentationml/2006/main">
  <p:tag name="TIMING" val="|12.6|5|5.4|1.9|30.4|4.1|4.4|1.7|2.6|5.2|3.4|5.8|2.6|6.2|1.5|3.8|2.6|2.8|1.5|1.1|1.1|5.6|1.5|0.8|2.4|1.7|2|3.6|2.4|6.1|2.7|4.4|1.3"/>
</p:tagLst>
</file>

<file path=ppt/tags/tag13.xml><?xml version="1.0" encoding="utf-8"?>
<p:tagLst xmlns:a="http://schemas.openxmlformats.org/drawingml/2006/main" xmlns:r="http://schemas.openxmlformats.org/officeDocument/2006/relationships" xmlns:p="http://schemas.openxmlformats.org/presentationml/2006/main">
  <p:tag name="TIMING" val="|3.2"/>
</p:tagLst>
</file>

<file path=ppt/tags/tag14.xml><?xml version="1.0" encoding="utf-8"?>
<p:tagLst xmlns:a="http://schemas.openxmlformats.org/drawingml/2006/main" xmlns:r="http://schemas.openxmlformats.org/officeDocument/2006/relationships" xmlns:p="http://schemas.openxmlformats.org/presentationml/2006/main">
  <p:tag name="TIMING" val="|0.8|17.8|8.2|7.8|9.7"/>
</p:tagLst>
</file>

<file path=ppt/tags/tag15.xml><?xml version="1.0" encoding="utf-8"?>
<p:tagLst xmlns:a="http://schemas.openxmlformats.org/drawingml/2006/main" xmlns:r="http://schemas.openxmlformats.org/officeDocument/2006/relationships" xmlns:p="http://schemas.openxmlformats.org/presentationml/2006/main">
  <p:tag name="TIMING" val="|4.3|17.5|5.1|5.4|9.1"/>
</p:tagLst>
</file>

<file path=ppt/tags/tag16.xml><?xml version="1.0" encoding="utf-8"?>
<p:tagLst xmlns:a="http://schemas.openxmlformats.org/drawingml/2006/main" xmlns:r="http://schemas.openxmlformats.org/officeDocument/2006/relationships" xmlns:p="http://schemas.openxmlformats.org/presentationml/2006/main">
  <p:tag name="TIMING" val="|10|1|1.:|2.7"/>
</p:tagLst>
</file>

<file path=ppt/tags/tag17.xml><?xml version="1.0" encoding="utf-8"?>
<p:tagLst xmlns:a="http://schemas.openxmlformats.org/drawingml/2006/main" xmlns:r="http://schemas.openxmlformats.org/officeDocument/2006/relationships" xmlns:p="http://schemas.openxmlformats.org/presentationml/2006/main">
  <p:tag name="TIMING" val="|5.2"/>
</p:tagLst>
</file>

<file path=ppt/tags/tag18.xml><?xml version="1.0" encoding="utf-8"?>
<p:tagLst xmlns:a="http://schemas.openxmlformats.org/drawingml/2006/main" xmlns:r="http://schemas.openxmlformats.org/officeDocument/2006/relationships" xmlns:p="http://schemas.openxmlformats.org/presentationml/2006/main">
  <p:tag name="TIMING" val="|9.3|2.3|3.1|5.3|3.2|3.6|4.6|7.9|5.3|5.1"/>
</p:tagLst>
</file>

<file path=ppt/tags/tag19.xml><?xml version="1.0" encoding="utf-8"?>
<p:tagLst xmlns:a="http://schemas.openxmlformats.org/drawingml/2006/main" xmlns:r="http://schemas.openxmlformats.org/officeDocument/2006/relationships" xmlns:p="http://schemas.openxmlformats.org/presentationml/2006/main">
  <p:tag name="TIMING" val="|15.2|3.5|1.9|2|3|4.3|11.2|11.8|13.8"/>
</p:tagLst>
</file>

<file path=ppt/tags/tag2.xml><?xml version="1.0" encoding="utf-8"?>
<p:tagLst xmlns:a="http://schemas.openxmlformats.org/drawingml/2006/main" xmlns:r="http://schemas.openxmlformats.org/officeDocument/2006/relationships" xmlns:p="http://schemas.openxmlformats.org/presentationml/2006/main">
  <p:tag name="TIMING" val="|0|0.7"/>
</p:tagLst>
</file>

<file path=ppt/tags/tag20.xml><?xml version="1.0" encoding="utf-8"?>
<p:tagLst xmlns:a="http://schemas.openxmlformats.org/drawingml/2006/main" xmlns:r="http://schemas.openxmlformats.org/officeDocument/2006/relationships" xmlns:p="http://schemas.openxmlformats.org/presentationml/2006/main">
  <p:tag name="TIMING" val="|17.7|2|4.2|6.3|4.6|6.9"/>
</p:tagLst>
</file>

<file path=ppt/tags/tag21.xml><?xml version="1.0" encoding="utf-8"?>
<p:tagLst xmlns:a="http://schemas.openxmlformats.org/drawingml/2006/main" xmlns:r="http://schemas.openxmlformats.org/officeDocument/2006/relationships" xmlns:p="http://schemas.openxmlformats.org/presentationml/2006/main">
  <p:tag name="TIMING" val="|7.9|5.4|8.4"/>
</p:tagLst>
</file>

<file path=ppt/tags/tag22.xml><?xml version="1.0" encoding="utf-8"?>
<p:tagLst xmlns:a="http://schemas.openxmlformats.org/drawingml/2006/main" xmlns:r="http://schemas.openxmlformats.org/officeDocument/2006/relationships" xmlns:p="http://schemas.openxmlformats.org/presentationml/2006/main">
  <p:tag name="TIMING" val="|5|5.1|6.7"/>
</p:tagLst>
</file>

<file path=ppt/tags/tag23.xml><?xml version="1.0" encoding="utf-8"?>
<p:tagLst xmlns:a="http://schemas.openxmlformats.org/drawingml/2006/main" xmlns:r="http://schemas.openxmlformats.org/officeDocument/2006/relationships" xmlns:p="http://schemas.openxmlformats.org/presentationml/2006/main">
  <p:tag name="TIMING" val="|11.3|14.9|4.3|5.2|11.3|12.2|6.9|1.7|3.8|4.9"/>
</p:tagLst>
</file>

<file path=ppt/tags/tag24.xml><?xml version="1.0" encoding="utf-8"?>
<p:tagLst xmlns:a="http://schemas.openxmlformats.org/drawingml/2006/main" xmlns:r="http://schemas.openxmlformats.org/officeDocument/2006/relationships" xmlns:p="http://schemas.openxmlformats.org/presentationml/2006/main">
  <p:tag name="TIMING" val="|3.6|6.2|5.3"/>
</p:tagLst>
</file>

<file path=ppt/tags/tag25.xml><?xml version="1.0" encoding="utf-8"?>
<p:tagLst xmlns:a="http://schemas.openxmlformats.org/drawingml/2006/main" xmlns:r="http://schemas.openxmlformats.org/officeDocument/2006/relationships" xmlns:p="http://schemas.openxmlformats.org/presentationml/2006/main">
  <p:tag name="TIMING" val="|3.3|18.2|19.1|17.9"/>
</p:tagLst>
</file>

<file path=ppt/tags/tag26.xml><?xml version="1.0" encoding="utf-8"?>
<p:tagLst xmlns:a="http://schemas.openxmlformats.org/drawingml/2006/main" xmlns:r="http://schemas.openxmlformats.org/officeDocument/2006/relationships" xmlns:p="http://schemas.openxmlformats.org/presentationml/2006/main">
  <p:tag name="TIMING" val="|1.7|9.2|13.3|1.9"/>
</p:tagLst>
</file>

<file path=ppt/tags/tag3.xml><?xml version="1.0" encoding="utf-8"?>
<p:tagLst xmlns:a="http://schemas.openxmlformats.org/drawingml/2006/main" xmlns:r="http://schemas.openxmlformats.org/officeDocument/2006/relationships" xmlns:p="http://schemas.openxmlformats.org/presentationml/2006/main">
  <p:tag name="TIMING" val="|0|0.2|0.2|1.2|0.7|0.7|1.2|1.2|0.9|0.5|0.4|1.2"/>
</p:tagLst>
</file>

<file path=ppt/tags/tag4.xml><?xml version="1.0" encoding="utf-8"?>
<p:tagLst xmlns:a="http://schemas.openxmlformats.org/drawingml/2006/main" xmlns:r="http://schemas.openxmlformats.org/officeDocument/2006/relationships" xmlns:p="http://schemas.openxmlformats.org/presentationml/2006/main">
  <p:tag name="TIMING" val="|0.3|2.2|0.7|1.7|0.1"/>
</p:tagLst>
</file>

<file path=ppt/tags/tag5.xml><?xml version="1.0" encoding="utf-8"?>
<p:tagLst xmlns:a="http://schemas.openxmlformats.org/drawingml/2006/main" xmlns:r="http://schemas.openxmlformats.org/officeDocument/2006/relationships" xmlns:p="http://schemas.openxmlformats.org/presentationml/2006/main">
  <p:tag name="TIMING" val="|9.8|5.2|10.9|8.1"/>
</p:tagLst>
</file>

<file path=ppt/tags/tag6.xml><?xml version="1.0" encoding="utf-8"?>
<p:tagLst xmlns:a="http://schemas.openxmlformats.org/drawingml/2006/main" xmlns:r="http://schemas.openxmlformats.org/officeDocument/2006/relationships" xmlns:p="http://schemas.openxmlformats.org/presentationml/2006/main">
  <p:tag name="TIMING" val="|10.3|15.3|0.8|11.9|11.8|2.6"/>
</p:tagLst>
</file>

<file path=ppt/tags/tag7.xml><?xml version="1.0" encoding="utf-8"?>
<p:tagLst xmlns:a="http://schemas.openxmlformats.org/drawingml/2006/main" xmlns:r="http://schemas.openxmlformats.org/officeDocument/2006/relationships" xmlns:p="http://schemas.openxmlformats.org/presentationml/2006/main">
  <p:tag name="TIMING" val="|19|4|3.3|4.6|4|2.5"/>
</p:tagLst>
</file>

<file path=ppt/tags/tag8.xml><?xml version="1.0" encoding="utf-8"?>
<p:tagLst xmlns:a="http://schemas.openxmlformats.org/drawingml/2006/main" xmlns:r="http://schemas.openxmlformats.org/officeDocument/2006/relationships" xmlns:p="http://schemas.openxmlformats.org/presentationml/2006/main">
  <p:tag name="TIMING" val="|5.2|3.9|17|3.7|7.9|3.7|2.9|7.8|13.:|3.9|10.1"/>
</p:tagLst>
</file>

<file path=ppt/tags/tag9.xml><?xml version="1.0" encoding="utf-8"?>
<p:tagLst xmlns:a="http://schemas.openxmlformats.org/drawingml/2006/main" xmlns:r="http://schemas.openxmlformats.org/officeDocument/2006/relationships" xmlns:p="http://schemas.openxmlformats.org/presentationml/2006/main">
  <p:tag name="TIMING" val="|0|0.7|0.7|2.7|0.6|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64412</TotalTime>
  <Words>4992</Words>
  <Application>Microsoft Office PowerPoint</Application>
  <PresentationFormat>On-screen Show (4:3)</PresentationFormat>
  <Paragraphs>1417</Paragraphs>
  <Slides>97</Slides>
  <Notes>41</Notes>
  <HiddenSlides>24</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Building Trusted Systems with Protected Modules</vt:lpstr>
      <vt:lpstr>Collaborators</vt:lpstr>
      <vt:lpstr>The Perils of Digital Data</vt:lpstr>
      <vt:lpstr>My Goal: Security &amp; Features</vt:lpstr>
      <vt:lpstr>My Research: Trust Extension</vt:lpstr>
      <vt:lpstr>PowerPoint Presentation</vt:lpstr>
      <vt:lpstr>Problem Overview</vt:lpstr>
      <vt:lpstr>Problem Overview</vt:lpstr>
      <vt:lpstr>Previous Work: Persistent Security Layers</vt:lpstr>
      <vt:lpstr>Previous Work: Persistent Security Layers</vt:lpstr>
      <vt:lpstr>Previous Work: Persistent Security Layers</vt:lpstr>
      <vt:lpstr>Flicker Overview: On-Demand Security</vt:lpstr>
      <vt:lpstr>Flicker: An On-Demand Secure Environment</vt:lpstr>
      <vt:lpstr>Challenges of On-Demand Security</vt:lpstr>
      <vt:lpstr>Secure Context Switching</vt:lpstr>
      <vt:lpstr>Challenges of On-Demand Security</vt:lpstr>
      <vt:lpstr>PowerPoint Presentation</vt:lpstr>
      <vt:lpstr>PowerPoint Presentation</vt:lpstr>
      <vt:lpstr>Hardware-Supported Logging</vt:lpstr>
      <vt:lpstr>We Do Not Use the TPM to:</vt:lpstr>
      <vt:lpstr>PowerPoint Presentation</vt:lpstr>
      <vt:lpstr>Attestation</vt:lpstr>
      <vt:lpstr>Comparison With “Traditional” Attestation</vt:lpstr>
      <vt:lpstr>Application: Verifiable Malware Scanning</vt:lpstr>
      <vt:lpstr>Application: Verifiable Malware Scanning</vt:lpstr>
      <vt:lpstr>Additional Applications</vt:lpstr>
      <vt:lpstr>Implementation</vt:lpstr>
      <vt:lpstr>Performance: Context Switches</vt:lpstr>
      <vt:lpstr>Related Approaches</vt:lpstr>
      <vt:lpstr>PowerPoint Presentation</vt:lpstr>
      <vt:lpstr>Limitations</vt:lpstr>
      <vt:lpstr>PowerPoint Presentation</vt:lpstr>
      <vt:lpstr>Protected Module: Data that’s only accessible via a small piece of code.</vt:lpstr>
      <vt:lpstr>Protected modules are enabled by isolation architectures.</vt:lpstr>
      <vt:lpstr>Isolation architectures have limited trusted storage.</vt:lpstr>
      <vt:lpstr>Protected modules must leverage untrusted storage for their data.</vt:lpstr>
      <vt:lpstr>Cryptography is insufficient to prevent a rollback attack.</vt:lpstr>
      <vt:lpstr>Encryption key protector illustrates the importance of rollback resistance.</vt:lpstr>
      <vt:lpstr>Rollback resistance is important for almost any stateful protected module.</vt:lpstr>
      <vt:lpstr>Naive approach to rollback resilience creates problems.</vt:lpstr>
      <vt:lpstr>Memoir demonstrates how to make rollback resistance practical.</vt:lpstr>
      <vt:lpstr>PowerPoint Presentation</vt:lpstr>
      <vt:lpstr>A monotonic counter can provide rollback resistance.</vt:lpstr>
      <vt:lpstr>A monotonic counter can provide rollback resistance.</vt:lpstr>
      <vt:lpstr>A monotonic counter can provide rollback resistance.</vt:lpstr>
      <vt:lpstr>A monotonic counter can provide rollback resistance.</vt:lpstr>
      <vt:lpstr>Problem 1:  The monotonic-counter solution is not crash-resilient.</vt:lpstr>
      <vt:lpstr>PowerPoint Presentation</vt:lpstr>
      <vt:lpstr>Problem 1:  The monotonic-counter solution is not crash-resilient.</vt:lpstr>
      <vt:lpstr>Problem 2:  Monotonic-counter frequently writes trusted NV storage.</vt:lpstr>
      <vt:lpstr>Two-phase commit also doesn’t work.</vt:lpstr>
      <vt:lpstr>PowerPoint Presentation</vt:lpstr>
      <vt:lpstr>For crash resilience, Memoir requires request execution be deterministic.</vt:lpstr>
      <vt:lpstr>Memoir achieves crash resilience by storing a secure history summary.</vt:lpstr>
      <vt:lpstr>Memoir achieves crash resilience by storing a secure history summary.</vt:lpstr>
      <vt:lpstr>PowerPoint Presentation</vt:lpstr>
      <vt:lpstr>Memoir achieves crash resilience by storing a secure history summary.</vt:lpstr>
      <vt:lpstr>Memoir avoids non-volatile writes by using trusted volatile storage.</vt:lpstr>
      <vt:lpstr>Memoir avoids NV writes by using two-part history summaries.</vt:lpstr>
      <vt:lpstr>Memoir must ensure correctness if an adversary doesn’t checkpoint.</vt:lpstr>
      <vt:lpstr>Checkpoint routine must run before a non-adversarial reboot.</vt:lpstr>
      <vt:lpstr>Memoir improves dramatically on the monotonic-counter solution.</vt:lpstr>
      <vt:lpstr>Also in the paper:</vt:lpstr>
      <vt:lpstr>PowerPoint Presentation</vt:lpstr>
      <vt:lpstr>Implementation is a framework for making and using protected modules.</vt:lpstr>
      <vt:lpstr>Future implementation work</vt:lpstr>
      <vt:lpstr>Our evaluation results answer three main questions.</vt:lpstr>
      <vt:lpstr>Our experimental platform is a standard PC supported by Flicker.</vt:lpstr>
      <vt:lpstr>Memoir contribution to TCB</vt:lpstr>
      <vt:lpstr>Execution time of no-op module</vt:lpstr>
      <vt:lpstr>Execution time of other modules</vt:lpstr>
      <vt:lpstr>Additional Research</vt:lpstr>
      <vt:lpstr>Conclusions</vt:lpstr>
      <vt:lpstr>Application: SSH Passwords</vt:lpstr>
      <vt:lpstr>Application: Distributed Computing</vt:lpstr>
      <vt:lpstr>Default Functionality</vt:lpstr>
      <vt:lpstr>Existing Flicker Modules</vt:lpstr>
      <vt:lpstr>Developing With Flicker </vt:lpstr>
      <vt:lpstr>Flicker’s Impact on Suspended OS</vt:lpstr>
      <vt:lpstr>TPM Microbenchmarks</vt:lpstr>
      <vt:lpstr>SKINIT (Secure Kernel Init)</vt:lpstr>
      <vt:lpstr>Secure Loader Block Layout</vt:lpstr>
      <vt:lpstr>TPM Microbenchmarks</vt:lpstr>
      <vt:lpstr>Overheads and Recommendations</vt:lpstr>
      <vt:lpstr>Late Launch Performance</vt:lpstr>
      <vt:lpstr>New States for Memory Pages</vt:lpstr>
      <vt:lpstr>Concurrent Flicker Sessions</vt:lpstr>
      <vt:lpstr>Add Secure Execution PCRs to TPM</vt:lpstr>
      <vt:lpstr>Anticipated Improvement</vt:lpstr>
      <vt:lpstr>Challenges of On-Demand Security</vt:lpstr>
      <vt:lpstr>Securely Preserving State</vt:lpstr>
      <vt:lpstr>PowerPoint Presentation</vt:lpstr>
      <vt:lpstr>Another naive solution, two-phase commit, also doesn’t work.</vt:lpstr>
      <vt:lpstr>Other Memoir operations</vt:lpstr>
      <vt:lpstr>Preventing equivocation in distributed systems</vt:lpstr>
      <vt:lpstr>Privacy-preserving database</vt:lpstr>
      <vt:lpstr>Privacy-preserving database</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Code Execution on General-Purpose Computers</dc:title>
  <dc:creator>Bryan Parno</dc:creator>
  <cp:lastModifiedBy>Bryan Parno</cp:lastModifiedBy>
  <cp:revision>623</cp:revision>
  <cp:lastPrinted>2010-04-16T21:27:11Z</cp:lastPrinted>
  <dcterms:created xsi:type="dcterms:W3CDTF">2010-04-17T16:02:16Z</dcterms:created>
  <dcterms:modified xsi:type="dcterms:W3CDTF">2011-10-05T22:13:25Z</dcterms:modified>
</cp:coreProperties>
</file>