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handoutMasterIdLst>
    <p:handoutMasterId r:id="rId74"/>
  </p:handoutMasterIdLst>
  <p:sldIdLst>
    <p:sldId id="347" r:id="rId2"/>
    <p:sldId id="391" r:id="rId3"/>
    <p:sldId id="350" r:id="rId4"/>
    <p:sldId id="357" r:id="rId5"/>
    <p:sldId id="302" r:id="rId6"/>
    <p:sldId id="359" r:id="rId7"/>
    <p:sldId id="415" r:id="rId8"/>
    <p:sldId id="382" r:id="rId9"/>
    <p:sldId id="380" r:id="rId10"/>
    <p:sldId id="392" r:id="rId11"/>
    <p:sldId id="343" r:id="rId12"/>
    <p:sldId id="345" r:id="rId13"/>
    <p:sldId id="393" r:id="rId14"/>
    <p:sldId id="394" r:id="rId15"/>
    <p:sldId id="395" r:id="rId16"/>
    <p:sldId id="396" r:id="rId17"/>
    <p:sldId id="397" r:id="rId18"/>
    <p:sldId id="398" r:id="rId19"/>
    <p:sldId id="399" r:id="rId20"/>
    <p:sldId id="400" r:id="rId21"/>
    <p:sldId id="352" r:id="rId22"/>
    <p:sldId id="286" r:id="rId23"/>
    <p:sldId id="287" r:id="rId24"/>
    <p:sldId id="417" r:id="rId25"/>
    <p:sldId id="402" r:id="rId26"/>
    <p:sldId id="403" r:id="rId27"/>
    <p:sldId id="418" r:id="rId28"/>
    <p:sldId id="405" r:id="rId29"/>
    <p:sldId id="406" r:id="rId30"/>
    <p:sldId id="419" r:id="rId31"/>
    <p:sldId id="420" r:id="rId32"/>
    <p:sldId id="421" r:id="rId33"/>
    <p:sldId id="422" r:id="rId34"/>
    <p:sldId id="423" r:id="rId35"/>
    <p:sldId id="424" r:id="rId36"/>
    <p:sldId id="425" r:id="rId37"/>
    <p:sldId id="390" r:id="rId38"/>
    <p:sldId id="426" r:id="rId39"/>
    <p:sldId id="435" r:id="rId40"/>
    <p:sldId id="436" r:id="rId41"/>
    <p:sldId id="437" r:id="rId42"/>
    <p:sldId id="433" r:id="rId43"/>
    <p:sldId id="438" r:id="rId44"/>
    <p:sldId id="439" r:id="rId45"/>
    <p:sldId id="445" r:id="rId46"/>
    <p:sldId id="444" r:id="rId47"/>
    <p:sldId id="440" r:id="rId48"/>
    <p:sldId id="441" r:id="rId49"/>
    <p:sldId id="442" r:id="rId50"/>
    <p:sldId id="443" r:id="rId51"/>
    <p:sldId id="407" r:id="rId52"/>
    <p:sldId id="408" r:id="rId53"/>
    <p:sldId id="430" r:id="rId54"/>
    <p:sldId id="282" r:id="rId55"/>
    <p:sldId id="416" r:id="rId56"/>
    <p:sldId id="409" r:id="rId57"/>
    <p:sldId id="374" r:id="rId58"/>
    <p:sldId id="259" r:id="rId59"/>
    <p:sldId id="429" r:id="rId60"/>
    <p:sldId id="427" r:id="rId61"/>
    <p:sldId id="432" r:id="rId62"/>
    <p:sldId id="428" r:id="rId63"/>
    <p:sldId id="410" r:id="rId64"/>
    <p:sldId id="411" r:id="rId65"/>
    <p:sldId id="412" r:id="rId66"/>
    <p:sldId id="383" r:id="rId67"/>
    <p:sldId id="414" r:id="rId68"/>
    <p:sldId id="413" r:id="rId69"/>
    <p:sldId id="318" r:id="rId70"/>
    <p:sldId id="322" r:id="rId71"/>
    <p:sldId id="313" r:id="rId7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CC00FF"/>
    <a:srgbClr val="0070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9" d="100"/>
          <a:sy n="39" d="100"/>
        </p:scale>
        <p:origin x="-1416" y="-9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732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C1195B6A-E4BC-4608-9793-A4147FB3BAA2}" type="datetimeFigureOut">
              <a:rPr lang="en-US"/>
              <a:pPr>
                <a:defRPr/>
              </a:pPr>
              <a:t>10/29/2010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CBBAF76B-3DF7-4F7E-A385-E197DC17984C}"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BBBAE6E9-0A86-4843-87BF-7EF9BE3FFAE5}" type="datetimeFigureOut">
              <a:rPr lang="en-US"/>
              <a:pPr>
                <a:defRPr/>
              </a:pPr>
              <a:t>10/29/2010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CB68621A-2D9B-421C-8EA6-F864545F385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MS PGothic"/>
              <a:cs typeface="MS PGothic"/>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94504A81-D493-49FE-B6E6-B9265F716757}" type="slidenum">
              <a:rPr lang="en-US" smtClean="0"/>
              <a:pPr>
                <a:defRPr/>
              </a:pPr>
              <a:t>33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ea typeface="ＭＳ Ｐゴシック"/>
              <a:cs typeface="ＭＳ Ｐゴシック"/>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89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2BAAC90-17A8-4A22-B82C-2889AD782E9B}" type="slidenum">
              <a:rPr lang="en-US" smtClean="0"/>
              <a:pPr/>
              <a:t>47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2BAAC90-17A8-4A22-B82C-2889AD782E9B}" type="slidenum">
              <a:rPr lang="en-US" smtClean="0"/>
              <a:pPr/>
              <a:t>48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2BAAC90-17A8-4A22-B82C-2889AD782E9B}" type="slidenum">
              <a:rPr lang="en-US" smtClean="0"/>
              <a:pPr/>
              <a:t>49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7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MS PGothic"/>
              <a:cs typeface="MS PGothic"/>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2BAAC90-17A8-4A22-B82C-2889AD782E9B}" type="slidenum">
              <a:rPr lang="en-US" smtClean="0"/>
              <a:pPr/>
              <a:t>50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CE39B6-756B-4624-AAC9-C6C6720EE82B}" type="slidenum">
              <a:rPr lang="en-US"/>
              <a:pPr fontAlgn="base">
                <a:spcBef>
                  <a:spcPct val="0"/>
                </a:spcBef>
                <a:spcAft>
                  <a:spcPct val="0"/>
                </a:spcAft>
                <a:defRPr/>
              </a:pPr>
              <a:t>69</a:t>
            </a:fld>
            <a:endParaRPr lang="en-US"/>
          </a:p>
        </p:txBody>
      </p:sp>
      <p:sp>
        <p:nvSpPr>
          <p:cNvPr id="83970"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839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EB0BAD-6358-47B3-A9ED-33374C757039}" type="slidenum">
              <a:rPr lang="en-US"/>
              <a:pPr fontAlgn="base">
                <a:spcBef>
                  <a:spcPct val="0"/>
                </a:spcBef>
                <a:spcAft>
                  <a:spcPct val="0"/>
                </a:spcAft>
                <a:defRPr/>
              </a:pPr>
              <a:t>70</a:t>
            </a:fld>
            <a:endParaRPr lang="en-US"/>
          </a:p>
        </p:txBody>
      </p:sp>
      <p:sp>
        <p:nvSpPr>
          <p:cNvPr id="86018"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860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MS PGothic"/>
              <a:cs typeface="MS PGothic"/>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499E672-0409-461B-9EC6-2BCF37C759FF}" type="slidenum">
              <a:rPr lang="en-US" sz="1200"/>
              <a:pPr algn="r"/>
              <a:t>17</a:t>
            </a:fld>
            <a:endParaRPr lang="en-US" sz="1200"/>
          </a:p>
        </p:txBody>
      </p:sp>
      <p:sp>
        <p:nvSpPr>
          <p:cNvPr id="358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F9EA7C58-DC54-4F73-B23F-37C266B39FEB}" type="slidenum">
              <a:rPr lang="en-US" sz="1200">
                <a:latin typeface="Calibri" pitchFamily="34" charset="0"/>
                <a:ea typeface="MS PGothic"/>
                <a:cs typeface="MS PGothic"/>
              </a:rPr>
              <a:pPr algn="r" eaLnBrk="0" hangingPunct="0"/>
              <a:t>22</a:t>
            </a:fld>
            <a:endParaRPr lang="en-US" sz="1200">
              <a:latin typeface="Calibri" pitchFamily="34" charset="0"/>
              <a:ea typeface="MS PGothic"/>
              <a:cs typeface="MS PGothic"/>
            </a:endParaRPr>
          </a:p>
        </p:txBody>
      </p:sp>
      <p:sp>
        <p:nvSpPr>
          <p:cNvPr id="430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967DDC9-4E2F-42D7-87B2-A354D9CA3B08}" type="datetimeFigureOut">
              <a:rPr lang="en-US"/>
              <a:pPr>
                <a:defRPr/>
              </a:pPr>
              <a:t>10/29/2010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C6194D-2F12-4D81-9FEC-F6C52C4DA33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B8DE647-D490-43F3-B3A5-44052DDC5E46}" type="datetimeFigureOut">
              <a:rPr lang="en-US"/>
              <a:pPr>
                <a:defRPr/>
              </a:pPr>
              <a:t>10/29/2010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764189-BD64-4A60-BB25-DBFB17082D1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B518B3-C5BD-4240-88D9-B74E1ECAF3C4}" type="datetimeFigureOut">
              <a:rPr lang="en-US"/>
              <a:pPr>
                <a:defRPr/>
              </a:pPr>
              <a:t>10/29/2010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5A8057-75A5-40DF-A1AC-15B54EC863F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C404C68-48C5-4DD0-A2A0-EA691EC03080}" type="datetimeFigureOut">
              <a:rPr lang="en-US"/>
              <a:pPr>
                <a:defRPr/>
              </a:pPr>
              <a:t>10/29/2010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BDF5F4-0EA8-47AA-93A0-A448A8CE3DA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1C5CA05-CD65-4C9A-BE3F-8188951A8561}" type="datetimeFigureOut">
              <a:rPr lang="en-US"/>
              <a:pPr>
                <a:defRPr/>
              </a:pPr>
              <a:t>10/29/2010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599BE5-5E32-42C9-8A6E-8AB62C70187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CEB9B9D-0571-4349-83B7-027ED572B790}" type="datetimeFigureOut">
              <a:rPr lang="en-US"/>
              <a:pPr>
                <a:defRPr/>
              </a:pPr>
              <a:t>10/29/2010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886195-DFE3-4963-89D4-A35DA1CE812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FA289AA-6AB8-4C74-9A96-1A1D74F1F8F9}" type="datetimeFigureOut">
              <a:rPr lang="en-US"/>
              <a:pPr>
                <a:defRPr/>
              </a:pPr>
              <a:t>10/29/2010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BF8FF54-203C-4451-AB7B-F855EFBF05A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406006E-ECE8-437C-A3EA-4B87C390EE9E}" type="datetimeFigureOut">
              <a:rPr lang="en-US"/>
              <a:pPr>
                <a:defRPr/>
              </a:pPr>
              <a:t>10/29/2010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EDB121E-C3A7-484F-ADE4-B28B4F75BC0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B7CB838-5794-4762-8E53-3C81838889EE}" type="datetimeFigureOut">
              <a:rPr lang="en-US"/>
              <a:pPr>
                <a:defRPr/>
              </a:pPr>
              <a:t>10/29/2010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E436A7B-B641-4BB3-B35E-95F3584AD38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F69C1DD-C4A3-4361-879C-0E2B782B0DD7}" type="datetimeFigureOut">
              <a:rPr lang="en-US"/>
              <a:pPr>
                <a:defRPr/>
              </a:pPr>
              <a:t>10/29/2010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6A9F5AB-6A33-4268-8511-142B213B8D5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BA8B08-5008-4AC5-8FFE-F249476BCBF6}" type="datetimeFigureOut">
              <a:rPr lang="en-US"/>
              <a:pPr>
                <a:defRPr/>
              </a:pPr>
              <a:t>10/29/2010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660A120-99CF-497F-95E9-FDDAF7CE3EE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2398B2F-B764-4B77-9D14-10D05B2676D6}" type="datetimeFigureOut">
              <a:rPr lang="en-US"/>
              <a:pPr>
                <a:defRPr/>
              </a:pPr>
              <a:t>10/29/2010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BA74E7A-FEFD-4734-A6C4-D22004840B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healthit.ahrq.gov/portal/server.pt/gateway/PTARGS_0_1248_888520_0_0_18/09-0081-EF.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www.kff.org/kaiserpolls/upload/7888.pdf"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thepublicvoice.org/madrid-declaration/"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hyperlink" Target="http://money.cnn.com/magazines/fortune/fortune500/2010/snapshots/2219.html" TargetMode="External"/><Relationship Id="rId7" Type="http://schemas.openxmlformats.org/officeDocument/2006/relationships/hyperlink" Target="http://money.cnn.com/magazines/fortune/fortune500/2010/full_list/" TargetMode="External"/><Relationship Id="rId2" Type="http://schemas.openxmlformats.org/officeDocument/2006/relationships/hyperlink" Target="http://money.cnn.com/magazines/fortune/fortune500/2010/snapshots/170.html" TargetMode="External"/><Relationship Id="rId1" Type="http://schemas.openxmlformats.org/officeDocument/2006/relationships/slideLayout" Target="../slideLayouts/slideLayout7.xml"/><Relationship Id="rId6" Type="http://schemas.openxmlformats.org/officeDocument/2006/relationships/hyperlink" Target="http://money.cnn.com/magazines/fortune/fortune500/2010/snapshots/10186.html" TargetMode="External"/><Relationship Id="rId5" Type="http://schemas.openxmlformats.org/officeDocument/2006/relationships/hyperlink" Target="http://money.cnn.com/magazines/fortune/fortune500/2010/snapshots/3147.html" TargetMode="External"/><Relationship Id="rId4" Type="http://schemas.openxmlformats.org/officeDocument/2006/relationships/hyperlink" Target="http://money.cnn.com/magazines/fortune/fortune500/2010/snapshots/2269.html"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money.cnn.com/magazines/fortune/fortune500/2010/snapshots/10707.html" TargetMode="External"/><Relationship Id="rId3" Type="http://schemas.openxmlformats.org/officeDocument/2006/relationships/hyperlink" Target="http://money.cnn.com/magazines/fortune/fortune500/2010/snapshots/11112.html" TargetMode="External"/><Relationship Id="rId7" Type="http://schemas.openxmlformats.org/officeDocument/2006/relationships/hyperlink" Target="http://www.questdiagnostics.com/brand/careers/index.html#services" TargetMode="External"/><Relationship Id="rId2" Type="http://schemas.openxmlformats.org/officeDocument/2006/relationships/hyperlink" Target="http://money.cnn.com/magazines/fortune/fortune500/2010/industries/224/index.html" TargetMode="External"/><Relationship Id="rId1" Type="http://schemas.openxmlformats.org/officeDocument/2006/relationships/slideLayout" Target="../slideLayouts/slideLayout7.xml"/><Relationship Id="rId6" Type="http://schemas.openxmlformats.org/officeDocument/2006/relationships/hyperlink" Target="http://money.cnn.com/magazines/fortune/fortune500/2010/snapshots/10577.html" TargetMode="External"/><Relationship Id="rId5" Type="http://schemas.openxmlformats.org/officeDocument/2006/relationships/hyperlink" Target="http://money.cnn.com/magazines/fortune/fortune500/2010/snapshots/10592.html" TargetMode="External"/><Relationship Id="rId4" Type="http://schemas.openxmlformats.org/officeDocument/2006/relationships/hyperlink" Target="http://money.cnn.com/magazines/fortune/fortune500/2010/snapshots/10015.html" TargetMode="External"/><Relationship Id="rId9" Type="http://schemas.openxmlformats.org/officeDocument/2006/relationships/hyperlink" Target="http://money.cnn.com/magazines/fortune/fortune500/2010/snapshots/10133.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greenwaymedical.com/solutionprime-research/" TargetMode="External"/><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www.xconomy.com/archives?xyear=2010&amp;month=5&amp;xday=6" TargetMode="External"/><Relationship Id="rId7" Type="http://schemas.openxmlformats.org/officeDocument/2006/relationships/hyperlink" Target="http://www.athenahealth.com/strategic-alliances/index.php" TargetMode="External"/><Relationship Id="rId2" Type="http://schemas.openxmlformats.org/officeDocument/2006/relationships/hyperlink" Target="http://www.xconomy.com/author/rmcbride/" TargetMode="External"/><Relationship Id="rId1" Type="http://schemas.openxmlformats.org/officeDocument/2006/relationships/slideLayout" Target="../slideLayouts/slideLayout5.xml"/><Relationship Id="rId6" Type="http://schemas.openxmlformats.org/officeDocument/2006/relationships/hyperlink" Target="http://www.xconomy.com/boston/2010/05/06/athenahealth-paying-dearly%20to-take-on-largerrivals/3/"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8" Type="http://schemas.openxmlformats.org/officeDocument/2006/relationships/hyperlink" Target="http://www.healthcareitnews.com/informResults.cms?origin=8341&amp;keywords=Ryan+Howard" TargetMode="External"/><Relationship Id="rId3" Type="http://schemas.openxmlformats.org/officeDocument/2006/relationships/image" Target="../media/image22.png"/><Relationship Id="rId7" Type="http://schemas.openxmlformats.org/officeDocument/2006/relationships/hyperlink" Target="mailto:diana.manos@medtechpublishing.com"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http://www.healthcareitnews.com/images/masthead/logo.small.gif" TargetMode="External"/><Relationship Id="rId5" Type="http://schemas.openxmlformats.org/officeDocument/2006/relationships/image" Target="../media/image23.png"/><Relationship Id="rId4" Type="http://schemas.openxmlformats.org/officeDocument/2006/relationships/image" Target="http://searchcio.techtarget.com/spacer.gi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bcbs.com/innovations/bhi/bhi-faqs-1-12-09.pdf"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www.businessweek.com/magazine/content/08_31/b4094000643943.htm?chan=magazine+channel_in+depth"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cid:image001.gif@01C8F1D6.1B35DFB0" TargetMode="Externa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1ZuVNPHKXMI"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informationweek.com/?cid=iwk-header-logo" TargetMode="External"/><Relationship Id="rId2" Type="http://schemas.openxmlformats.org/officeDocument/2006/relationships/hyperlink" Target="mailto:george@georgehulme.com" TargetMode="Externa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hyperlink" Target="http://www.informationweek.com/blog/main/archives/2010/09/steady_bleed_st.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hyperlink" Target="http://www.latimes.com/" TargetMode="External"/></Relationships>
</file>

<file path=ppt/slides/_rels/slide44.xml.rels><?xml version="1.0" encoding="UTF-8" standalone="yes"?>
<Relationships xmlns="http://schemas.openxmlformats.org/package/2006/relationships"><Relationship Id="rId2" Type="http://schemas.openxmlformats.org/officeDocument/2006/relationships/hyperlink" Target="http://www.scottandscottllp.com/main/uploadedFiles/resources/Articles/ArticleLaptop_Data_Breaches.pdf"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newyork.fbi.gov/index.html"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hyperlink" Target="http://patientprivacyrights.org/wp-content/uploads/2010/04/Sweeney-CongressTestimony-4-22-10.pdf"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hyperlink" Target="http://patientprivacyrights.org/2007/06/privacy-isnt-dead-or-at-least-it-shouldnt-be-a-qa-with-latanya-sweeney"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healthit.hhs.gov/portal/server.pt?open=512&amp;mode=2&amp;objID=2833&amp;PageID=19477#062910" TargetMode="External"/><Relationship Id="rId2" Type="http://schemas.openxmlformats.org/officeDocument/2006/relationships/hyperlink" Target="http://nmr.rampard.com/hit/20100629/default.html"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hyperlink" Target="http://patientprivacyrights.org/2010/07/ppr-impressed-with-hhs-privacy-approach/"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cid:00568125-9A2A-414E-AC01-2B1A11A78A03" TargetMode="External"/><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hyperlink" Target="http://www.patientprivacyrights.org/" TargetMode="External"/><Relationship Id="rId2" Type="http://schemas.openxmlformats.org/officeDocument/2006/relationships/hyperlink" Target="mailto:dpeelmd@patientprivacyrights.org" TargetMode="Externa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8.xml.rels><?xml version="1.0" encoding="UTF-8" standalone="yes"?>
<Relationships xmlns="http://schemas.openxmlformats.org/package/2006/relationships"><Relationship Id="rId3" Type="http://schemas.openxmlformats.org/officeDocument/2006/relationships/hyperlink" Target="http://patientprivacyrights.org/wpcontent/uploads/2101/04/SweeneyCongressTestimony-4-22-10.pdf" TargetMode="External"/><Relationship Id="rId2" Type="http://schemas.openxmlformats.org/officeDocument/2006/relationships/hyperlink" Target="http://online.wsj.com/article/SB10001424052748703580904575132111888664060.html" TargetMode="External"/><Relationship Id="rId1" Type="http://schemas.openxmlformats.org/officeDocument/2006/relationships/slideLayout" Target="../slideLayouts/slideLayout7.xml"/><Relationship Id="rId4" Type="http://schemas.openxmlformats.org/officeDocument/2006/relationships/hyperlink" Target="http://patientprivacyrights.org/wp-content/uploads/2010/06/Sweeney-TrustworthyNHINDesigns.pdf"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papers.ssrn.com/sol3/papers.cfm?abstract_id=1450006&amp;rec=1&amp;srcabs=1446862"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457200" y="1066800"/>
            <a:ext cx="8305800" cy="2232025"/>
          </a:xfrm>
        </p:spPr>
        <p:txBody>
          <a:bodyPr/>
          <a:lstStyle/>
          <a:p>
            <a:r>
              <a:rPr lang="en-US" b="1" dirty="0" smtClean="0">
                <a:solidFill>
                  <a:srgbClr val="0000FF"/>
                </a:solidFill>
              </a:rPr>
              <a:t/>
            </a:r>
            <a:br>
              <a:rPr lang="en-US" b="1" dirty="0" smtClean="0">
                <a:solidFill>
                  <a:srgbClr val="0000FF"/>
                </a:solidFill>
              </a:rPr>
            </a:br>
            <a:r>
              <a:rPr lang="en-US" sz="900" b="1" dirty="0" smtClean="0">
                <a:solidFill>
                  <a:srgbClr val="0000FF"/>
                </a:solidFill>
              </a:rPr>
              <a:t/>
            </a:r>
            <a:br>
              <a:rPr lang="en-US" sz="900" b="1" dirty="0" smtClean="0">
                <a:solidFill>
                  <a:srgbClr val="0000FF"/>
                </a:solidFill>
              </a:rPr>
            </a:br>
            <a:r>
              <a:rPr lang="en-US" sz="900" b="1" dirty="0" smtClean="0">
                <a:solidFill>
                  <a:srgbClr val="0000FF"/>
                </a:solidFill>
              </a:rPr>
              <a:t/>
            </a:r>
            <a:br>
              <a:rPr lang="en-US" sz="900" b="1" dirty="0" smtClean="0">
                <a:solidFill>
                  <a:srgbClr val="0000FF"/>
                </a:solidFill>
              </a:rPr>
            </a:br>
            <a:r>
              <a:rPr lang="en-US" b="1" dirty="0" smtClean="0">
                <a:solidFill>
                  <a:srgbClr val="0000FF"/>
                </a:solidFill>
              </a:rPr>
              <a:t>Across the Pond: An Update on Health Privacy and Health Data Security. How are American patients faring?</a:t>
            </a:r>
            <a:r>
              <a:rPr lang="en-US" b="1" dirty="0" smtClean="0"/>
              <a:t/>
            </a:r>
            <a:br>
              <a:rPr lang="en-US" b="1" dirty="0" smtClean="0"/>
            </a:br>
            <a:r>
              <a:rPr lang="en-US" dirty="0" smtClean="0"/>
              <a:t/>
            </a:r>
            <a:br>
              <a:rPr lang="en-US" dirty="0" smtClean="0"/>
            </a:br>
            <a:endParaRPr lang="en-US" b="1" dirty="0" smtClean="0">
              <a:solidFill>
                <a:srgbClr val="0000FF"/>
              </a:solidFill>
            </a:endParaRPr>
          </a:p>
        </p:txBody>
      </p:sp>
      <p:pic>
        <p:nvPicPr>
          <p:cNvPr id="15363" name="Picture 4" descr="Patient Privacy Rights"/>
          <p:cNvPicPr>
            <a:picLocks noChangeAspect="1" noChangeArrowheads="1"/>
          </p:cNvPicPr>
          <p:nvPr/>
        </p:nvPicPr>
        <p:blipFill>
          <a:blip r:embed="rId2" cstate="print"/>
          <a:srcRect/>
          <a:stretch>
            <a:fillRect/>
          </a:stretch>
        </p:blipFill>
        <p:spPr bwMode="auto">
          <a:xfrm>
            <a:off x="1752600" y="5562600"/>
            <a:ext cx="5562600" cy="685800"/>
          </a:xfrm>
          <a:prstGeom prst="rect">
            <a:avLst/>
          </a:prstGeom>
          <a:noFill/>
          <a:ln w="9525">
            <a:noFill/>
            <a:miter lim="800000"/>
            <a:headEnd/>
            <a:tailEnd/>
          </a:ln>
        </p:spPr>
      </p:pic>
      <p:sp>
        <p:nvSpPr>
          <p:cNvPr id="15364" name="TextBox 4"/>
          <p:cNvSpPr txBox="1">
            <a:spLocks noChangeArrowheads="1"/>
          </p:cNvSpPr>
          <p:nvPr/>
        </p:nvSpPr>
        <p:spPr bwMode="auto">
          <a:xfrm>
            <a:off x="2133600" y="6324600"/>
            <a:ext cx="5334000" cy="369888"/>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rPr>
              <a:t>(c) 2010, Patient Privacy Rights.  All rights reserved</a:t>
            </a:r>
            <a:endParaRPr lang="en-US">
              <a:latin typeface="Calibri" pitchFamily="34" charset="0"/>
            </a:endParaRPr>
          </a:p>
        </p:txBody>
      </p:sp>
      <p:sp>
        <p:nvSpPr>
          <p:cNvPr id="15365" name="Rectangle 5"/>
          <p:cNvSpPr>
            <a:spLocks noChangeArrowheads="1"/>
          </p:cNvSpPr>
          <p:nvPr/>
        </p:nvSpPr>
        <p:spPr bwMode="auto">
          <a:xfrm>
            <a:off x="2133600" y="3657600"/>
            <a:ext cx="5181600" cy="1661993"/>
          </a:xfrm>
          <a:prstGeom prst="rect">
            <a:avLst/>
          </a:prstGeom>
          <a:noFill/>
          <a:ln w="9525">
            <a:noFill/>
            <a:miter lim="800000"/>
            <a:headEnd/>
            <a:tailEnd/>
          </a:ln>
        </p:spPr>
        <p:txBody>
          <a:bodyPr wrap="square">
            <a:spAutoFit/>
          </a:bodyPr>
          <a:lstStyle/>
          <a:p>
            <a:pPr algn="ctr"/>
            <a:r>
              <a:rPr lang="en-US" sz="2400" dirty="0" smtClean="0"/>
              <a:t>University of Cambridge</a:t>
            </a:r>
          </a:p>
          <a:p>
            <a:pPr algn="ctr"/>
            <a:r>
              <a:rPr lang="en-US" dirty="0" smtClean="0"/>
              <a:t>Wednesday </a:t>
            </a:r>
            <a:r>
              <a:rPr lang="en-US" dirty="0" smtClean="0"/>
              <a:t>20 October 2010</a:t>
            </a:r>
          </a:p>
          <a:p>
            <a:pPr algn="ctr"/>
            <a:endParaRPr lang="en-US" sz="2400" dirty="0" smtClean="0"/>
          </a:p>
          <a:p>
            <a:pPr algn="ctr"/>
            <a:r>
              <a:rPr lang="en-US" sz="3600" dirty="0" smtClean="0">
                <a:latin typeface="Calibri" pitchFamily="34" charset="0"/>
              </a:rPr>
              <a:t>Deborah </a:t>
            </a:r>
            <a:r>
              <a:rPr lang="en-US" sz="3600" dirty="0">
                <a:latin typeface="Calibri" pitchFamily="34" charset="0"/>
              </a:rPr>
              <a:t>C. Peel, MD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idx="4294967295"/>
          </p:nvPr>
        </p:nvSpPr>
        <p:spPr>
          <a:xfrm>
            <a:off x="304800" y="685800"/>
            <a:ext cx="8382000" cy="4168775"/>
          </a:xfrm>
        </p:spPr>
        <p:txBody>
          <a:bodyPr anchor="t"/>
          <a:lstStyle/>
          <a:p>
            <a:pPr eaLnBrk="1" hangingPunct="1"/>
            <a:r>
              <a:rPr lang="en-US" sz="3600" dirty="0" smtClean="0">
                <a:solidFill>
                  <a:srgbClr val="0000FF"/>
                </a:solidFill>
              </a:rPr>
              <a:t/>
            </a:r>
            <a:br>
              <a:rPr lang="en-US" sz="3600" dirty="0" smtClean="0">
                <a:solidFill>
                  <a:srgbClr val="0000FF"/>
                </a:solidFill>
              </a:rPr>
            </a:br>
            <a:r>
              <a:rPr lang="en-US" sz="3600" dirty="0" smtClean="0">
                <a:solidFill>
                  <a:srgbClr val="0000FF"/>
                </a:solidFill>
              </a:rPr>
              <a:t>    </a:t>
            </a:r>
            <a:r>
              <a:rPr lang="en-US" sz="7200" dirty="0" smtClean="0">
                <a:solidFill>
                  <a:srgbClr val="0000FF"/>
                </a:solidFill>
              </a:rPr>
              <a:t>clinical justification </a:t>
            </a:r>
            <a:br>
              <a:rPr lang="en-US" sz="7200" dirty="0" smtClean="0">
                <a:solidFill>
                  <a:srgbClr val="0000FF"/>
                </a:solidFill>
              </a:rPr>
            </a:br>
            <a:r>
              <a:rPr lang="en-US" sz="7200" dirty="0" smtClean="0">
                <a:solidFill>
                  <a:srgbClr val="0000FF"/>
                </a:solidFill>
              </a:rPr>
              <a:t>for security:</a:t>
            </a:r>
            <a:br>
              <a:rPr lang="en-US" sz="7200" dirty="0" smtClean="0">
                <a:solidFill>
                  <a:srgbClr val="0000FF"/>
                </a:solidFill>
              </a:rPr>
            </a:br>
            <a:r>
              <a:rPr lang="en-US" sz="7200" dirty="0" smtClean="0">
                <a:solidFill>
                  <a:srgbClr val="0000FF"/>
                </a:solidFill>
              </a:rPr>
              <a:t>patients’ expectations </a:t>
            </a:r>
            <a:br>
              <a:rPr lang="en-US" sz="7200" dirty="0" smtClean="0">
                <a:solidFill>
                  <a:srgbClr val="0000FF"/>
                </a:solidFill>
              </a:rPr>
            </a:br>
            <a:r>
              <a:rPr lang="en-US" sz="7200" dirty="0" smtClean="0">
                <a:solidFill>
                  <a:srgbClr val="0000FF"/>
                </a:solidFill>
              </a:rPr>
              <a:t>and rights </a:t>
            </a:r>
            <a:r>
              <a:rPr lang="en-US" sz="7200" b="1" dirty="0" smtClean="0">
                <a:solidFill>
                  <a:srgbClr val="0000FF"/>
                </a:solidFill>
              </a:rPr>
              <a:t/>
            </a:r>
            <a:br>
              <a:rPr lang="en-US" sz="7200" b="1" dirty="0" smtClean="0">
                <a:solidFill>
                  <a:srgbClr val="0000FF"/>
                </a:solidFill>
              </a:rPr>
            </a:br>
            <a:endParaRPr lang="en-US" sz="7200" dirty="0" smtClean="0">
              <a:solidFill>
                <a:srgbClr val="0000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457200"/>
            <a:ext cx="8229600" cy="1143000"/>
          </a:xfrm>
        </p:spPr>
        <p:txBody>
          <a:bodyPr rtlCol="0">
            <a:normAutofit fontScale="90000"/>
          </a:bodyPr>
          <a:lstStyle/>
          <a:p>
            <a:pPr eaLnBrk="1" fontAlgn="auto" hangingPunct="1">
              <a:spcAft>
                <a:spcPts val="0"/>
              </a:spcAft>
              <a:defRPr/>
            </a:pPr>
            <a:r>
              <a:rPr lang="en-US" sz="5400" dirty="0">
                <a:solidFill>
                  <a:srgbClr val="0000FF"/>
                </a:solidFill>
              </a:rPr>
              <a:t>AHRQ: 2009 </a:t>
            </a:r>
            <a:br>
              <a:rPr lang="en-US" sz="5400" dirty="0">
                <a:solidFill>
                  <a:srgbClr val="0000FF"/>
                </a:solidFill>
              </a:rPr>
            </a:br>
            <a:r>
              <a:rPr lang="en-US" sz="5400" dirty="0">
                <a:solidFill>
                  <a:srgbClr val="0000FF"/>
                </a:solidFill>
              </a:rPr>
              <a:t>20 </a:t>
            </a:r>
            <a:r>
              <a:rPr lang="en-US" sz="5300" dirty="0">
                <a:solidFill>
                  <a:srgbClr val="0000FF"/>
                </a:solidFill>
              </a:rPr>
              <a:t>focus</a:t>
            </a:r>
            <a:r>
              <a:rPr lang="en-US" sz="5400" dirty="0">
                <a:solidFill>
                  <a:srgbClr val="0000FF"/>
                </a:solidFill>
              </a:rPr>
              <a:t> </a:t>
            </a:r>
            <a:r>
              <a:rPr lang="en-US" sz="5400" dirty="0" smtClean="0">
                <a:solidFill>
                  <a:srgbClr val="0000FF"/>
                </a:solidFill>
              </a:rPr>
              <a:t>groups expect control</a:t>
            </a:r>
            <a:endParaRPr lang="en-US" sz="5400" dirty="0">
              <a:solidFill>
                <a:srgbClr val="0000FF"/>
              </a:solidFill>
            </a:endParaRPr>
          </a:p>
        </p:txBody>
      </p:sp>
      <p:sp>
        <p:nvSpPr>
          <p:cNvPr id="28674" name="Rectangle 3"/>
          <p:cNvSpPr>
            <a:spLocks noGrp="1" noChangeArrowheads="1"/>
          </p:cNvSpPr>
          <p:nvPr>
            <p:ph type="body" idx="1"/>
          </p:nvPr>
        </p:nvSpPr>
        <p:spPr>
          <a:xfrm>
            <a:off x="457200" y="1524000"/>
            <a:ext cx="8839200" cy="5334000"/>
          </a:xfrm>
        </p:spPr>
        <p:txBody>
          <a:bodyPr/>
          <a:lstStyle/>
          <a:p>
            <a:pPr eaLnBrk="1" hangingPunct="1"/>
            <a:endParaRPr lang="en-US" smtClean="0"/>
          </a:p>
          <a:p>
            <a:pPr eaLnBrk="1" hangingPunct="1"/>
            <a:r>
              <a:rPr lang="en-US" smtClean="0">
                <a:solidFill>
                  <a:srgbClr val="FF0000"/>
                </a:solidFill>
              </a:rPr>
              <a:t>A majority want to “own” their health data</a:t>
            </a:r>
            <a:r>
              <a:rPr lang="en-US" smtClean="0"/>
              <a:t>, and to decide what goes into and who has access to their medical records. (AHRQ p. 6)</a:t>
            </a:r>
          </a:p>
          <a:p>
            <a:pPr eaLnBrk="1" hangingPunct="1">
              <a:buFont typeface="Arial" charset="0"/>
              <a:buNone/>
            </a:pPr>
            <a:endParaRPr lang="en-US" sz="1800" smtClean="0"/>
          </a:p>
          <a:p>
            <a:pPr eaLnBrk="1" hangingPunct="1"/>
            <a:r>
              <a:rPr lang="en-US" smtClean="0"/>
              <a:t>A majority believe their </a:t>
            </a:r>
            <a:r>
              <a:rPr lang="en-US" smtClean="0">
                <a:solidFill>
                  <a:srgbClr val="FF0000"/>
                </a:solidFill>
              </a:rPr>
              <a:t>medical data is “no one else’s business</a:t>
            </a:r>
            <a:r>
              <a:rPr lang="en-US" smtClean="0"/>
              <a:t>” and should not be shared</a:t>
            </a:r>
          </a:p>
          <a:p>
            <a:pPr eaLnBrk="1" hangingPunct="1">
              <a:buFont typeface="Arial" charset="0"/>
              <a:buNone/>
            </a:pPr>
            <a:r>
              <a:rPr lang="en-US" smtClean="0"/>
              <a:t>    without their permission….not about sensitive data but “</a:t>
            </a:r>
            <a:r>
              <a:rPr lang="en-US" smtClean="0">
                <a:solidFill>
                  <a:srgbClr val="FF0000"/>
                </a:solidFill>
              </a:rPr>
              <a:t>a matter of principle</a:t>
            </a:r>
            <a:r>
              <a:rPr lang="en-US" smtClean="0"/>
              <a:t>”. (AHRQ p. 18)</a:t>
            </a:r>
          </a:p>
          <a:p>
            <a:pPr eaLnBrk="1" hangingPunct="1">
              <a:buFont typeface="Arial" charset="0"/>
              <a:buNone/>
            </a:pPr>
            <a:endParaRPr lang="en-US" sz="2800" smtClean="0"/>
          </a:p>
          <a:p>
            <a:pPr eaLnBrk="1" hangingPunct="1">
              <a:buFontTx/>
              <a:buNone/>
            </a:pPr>
            <a:endParaRPr lang="en-US" sz="2800" smtClean="0"/>
          </a:p>
          <a:p>
            <a:pPr eaLnBrk="1" hangingPunct="1"/>
            <a:endParaRPr lang="en-US" sz="2800" smtClean="0"/>
          </a:p>
          <a:p>
            <a:pPr eaLnBrk="1" hangingPunct="1">
              <a:buFontTx/>
              <a:buNone/>
            </a:pPr>
            <a:endParaRPr lang="en-US" sz="180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body" idx="1"/>
          </p:nvPr>
        </p:nvSpPr>
        <p:spPr>
          <a:xfrm>
            <a:off x="457200" y="2057400"/>
            <a:ext cx="8229600" cy="4800600"/>
          </a:xfrm>
        </p:spPr>
        <p:txBody>
          <a:bodyPr/>
          <a:lstStyle/>
          <a:p>
            <a:pPr eaLnBrk="1" hangingPunct="1">
              <a:lnSpc>
                <a:spcPct val="90000"/>
              </a:lnSpc>
            </a:pPr>
            <a:r>
              <a:rPr lang="en-US" smtClean="0">
                <a:solidFill>
                  <a:srgbClr val="FF0000"/>
                </a:solidFill>
              </a:rPr>
              <a:t>no support for general rules that apply to all consumers</a:t>
            </a:r>
          </a:p>
          <a:p>
            <a:pPr eaLnBrk="1" hangingPunct="1">
              <a:lnSpc>
                <a:spcPct val="90000"/>
              </a:lnSpc>
              <a:buFont typeface="Arial" charset="0"/>
              <a:buNone/>
            </a:pPr>
            <a:endParaRPr lang="en-US" sz="1600" smtClean="0">
              <a:solidFill>
                <a:srgbClr val="FF0000"/>
              </a:solidFill>
            </a:endParaRPr>
          </a:p>
          <a:p>
            <a:pPr eaLnBrk="1" hangingPunct="1">
              <a:lnSpc>
                <a:spcPct val="90000"/>
              </a:lnSpc>
            </a:pPr>
            <a:r>
              <a:rPr lang="en-US" smtClean="0"/>
              <a:t>consumers should exert control over their own health information </a:t>
            </a:r>
            <a:r>
              <a:rPr lang="en-US" b="1" smtClean="0"/>
              <a:t>individually, rather than collectively</a:t>
            </a:r>
            <a:r>
              <a:rPr lang="en-US" sz="2400" smtClean="0"/>
              <a:t>.(AHRQ p. 29)</a:t>
            </a:r>
          </a:p>
          <a:p>
            <a:pPr eaLnBrk="1" hangingPunct="1">
              <a:lnSpc>
                <a:spcPct val="90000"/>
              </a:lnSpc>
              <a:buFontTx/>
              <a:buNone/>
            </a:pPr>
            <a:endParaRPr lang="en-US" sz="1200" smtClean="0"/>
          </a:p>
          <a:p>
            <a:pPr eaLnBrk="1" hangingPunct="1">
              <a:lnSpc>
                <a:spcPct val="90000"/>
              </a:lnSpc>
              <a:buFontTx/>
              <a:buNone/>
            </a:pPr>
            <a:endParaRPr lang="en-US" sz="1200" smtClean="0"/>
          </a:p>
          <a:p>
            <a:pPr eaLnBrk="1" hangingPunct="1">
              <a:lnSpc>
                <a:spcPct val="90000"/>
              </a:lnSpc>
              <a:buFontTx/>
              <a:buNone/>
            </a:pPr>
            <a:r>
              <a:rPr lang="en-US" sz="1800" smtClean="0"/>
              <a:t>AHRQ Publication No. 09-0081-EF “Final Report: Consumer Engagement in </a:t>
            </a:r>
          </a:p>
          <a:p>
            <a:pPr eaLnBrk="1" hangingPunct="1">
              <a:lnSpc>
                <a:spcPct val="90000"/>
              </a:lnSpc>
              <a:buFontTx/>
              <a:buNone/>
            </a:pPr>
            <a:r>
              <a:rPr lang="en-US" sz="1800" smtClean="0"/>
              <a:t>Developing Electronic Health Information Systems” Prepared by: Westat, </a:t>
            </a:r>
          </a:p>
          <a:p>
            <a:pPr eaLnBrk="1" hangingPunct="1">
              <a:lnSpc>
                <a:spcPct val="90000"/>
              </a:lnSpc>
              <a:buFontTx/>
              <a:buNone/>
            </a:pPr>
            <a:r>
              <a:rPr lang="en-US" sz="1800" smtClean="0"/>
              <a:t>(July 2009) </a:t>
            </a:r>
          </a:p>
          <a:p>
            <a:pPr eaLnBrk="1" hangingPunct="1">
              <a:lnSpc>
                <a:spcPct val="90000"/>
              </a:lnSpc>
              <a:buFontTx/>
              <a:buNone/>
            </a:pPr>
            <a:r>
              <a:rPr lang="en-US" sz="1400" smtClean="0">
                <a:hlinkClick r:id="rId2"/>
              </a:rPr>
              <a:t>http://healthit.ahrq.gov/portal/server.pt/gateway/PTARGS_0_1248_888520_0_0_18/09-0081-EF.pdf</a:t>
            </a:r>
            <a:r>
              <a:rPr lang="en-US" sz="1800" smtClean="0"/>
              <a:t> </a:t>
            </a:r>
          </a:p>
          <a:p>
            <a:pPr eaLnBrk="1" hangingPunct="1">
              <a:lnSpc>
                <a:spcPct val="90000"/>
              </a:lnSpc>
              <a:buFontTx/>
              <a:buNone/>
            </a:pPr>
            <a:endParaRPr lang="en-US" sz="1600" smtClean="0"/>
          </a:p>
        </p:txBody>
      </p:sp>
      <p:sp>
        <p:nvSpPr>
          <p:cNvPr id="29698" name="Rectangle 3"/>
          <p:cNvSpPr>
            <a:spLocks noChangeArrowheads="1"/>
          </p:cNvSpPr>
          <p:nvPr/>
        </p:nvSpPr>
        <p:spPr bwMode="auto">
          <a:xfrm>
            <a:off x="457200" y="228600"/>
            <a:ext cx="8077200" cy="1570038"/>
          </a:xfrm>
          <a:prstGeom prst="rect">
            <a:avLst/>
          </a:prstGeom>
          <a:noFill/>
          <a:ln w="9525">
            <a:noFill/>
            <a:miter lim="800000"/>
            <a:headEnd/>
            <a:tailEnd/>
          </a:ln>
        </p:spPr>
        <p:txBody>
          <a:bodyPr>
            <a:spAutoFit/>
          </a:bodyPr>
          <a:lstStyle/>
          <a:p>
            <a:pPr algn="ctr"/>
            <a:r>
              <a:rPr lang="en-US" sz="4800">
                <a:solidFill>
                  <a:srgbClr val="0000FF"/>
                </a:solidFill>
                <a:latin typeface="Calibri" pitchFamily="34" charset="0"/>
              </a:rPr>
              <a:t>AHRQ: 2009 </a:t>
            </a:r>
            <a:br>
              <a:rPr lang="en-US" sz="4800">
                <a:solidFill>
                  <a:srgbClr val="0000FF"/>
                </a:solidFill>
                <a:latin typeface="Calibri" pitchFamily="34" charset="0"/>
              </a:rPr>
            </a:br>
            <a:r>
              <a:rPr lang="en-US" sz="4800">
                <a:solidFill>
                  <a:srgbClr val="0000FF"/>
                </a:solidFill>
                <a:latin typeface="Calibri" pitchFamily="34" charset="0"/>
              </a:rPr>
              <a:t>20 focus groups expect control</a:t>
            </a:r>
            <a:endParaRPr lang="en-US" sz="4800">
              <a:latin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idx="4294967295"/>
          </p:nvPr>
        </p:nvSpPr>
        <p:spPr>
          <a:xfrm>
            <a:off x="457200" y="457200"/>
            <a:ext cx="8229600" cy="1143000"/>
          </a:xfrm>
        </p:spPr>
        <p:txBody>
          <a:bodyPr/>
          <a:lstStyle/>
          <a:p>
            <a:pPr eaLnBrk="1" hangingPunct="1"/>
            <a:r>
              <a:rPr lang="en-US" smtClean="0">
                <a:solidFill>
                  <a:srgbClr val="0000FF"/>
                </a:solidFill>
              </a:rPr>
              <a:t>2006 Privacy and EHR Systems: </a:t>
            </a:r>
            <a:br>
              <a:rPr lang="en-US" smtClean="0">
                <a:solidFill>
                  <a:srgbClr val="0000FF"/>
                </a:solidFill>
              </a:rPr>
            </a:br>
            <a:r>
              <a:rPr lang="en-US" smtClean="0">
                <a:solidFill>
                  <a:srgbClr val="0000FF"/>
                </a:solidFill>
              </a:rPr>
              <a:t> Can We Avoid A Looming Conflict?</a:t>
            </a:r>
          </a:p>
        </p:txBody>
      </p:sp>
      <p:sp>
        <p:nvSpPr>
          <p:cNvPr id="30722" name="Rectangle 3"/>
          <p:cNvSpPr>
            <a:spLocks noGrp="1" noChangeArrowheads="1"/>
          </p:cNvSpPr>
          <p:nvPr>
            <p:ph type="body" idx="4294967295"/>
          </p:nvPr>
        </p:nvSpPr>
        <p:spPr>
          <a:xfrm>
            <a:off x="457200" y="2057400"/>
            <a:ext cx="8229600" cy="5486400"/>
          </a:xfrm>
        </p:spPr>
        <p:txBody>
          <a:bodyPr/>
          <a:lstStyle/>
          <a:p>
            <a:pPr eaLnBrk="1" hangingPunct="1">
              <a:lnSpc>
                <a:spcPct val="80000"/>
              </a:lnSpc>
              <a:buFont typeface="Arial" charset="0"/>
              <a:buNone/>
            </a:pPr>
            <a:r>
              <a:rPr lang="en-US" sz="4000" b="1" smtClean="0"/>
              <a:t>42%</a:t>
            </a:r>
            <a:r>
              <a:rPr lang="en-US" sz="4000" smtClean="0"/>
              <a:t> of public feels potential privacy </a:t>
            </a:r>
          </a:p>
          <a:p>
            <a:pPr eaLnBrk="1" hangingPunct="1">
              <a:lnSpc>
                <a:spcPct val="80000"/>
              </a:lnSpc>
              <a:buFont typeface="Arial" charset="0"/>
              <a:buNone/>
            </a:pPr>
            <a:r>
              <a:rPr lang="en-US" sz="4000" b="1" i="1" smtClean="0"/>
              <a:t>risks outweigh</a:t>
            </a:r>
            <a:r>
              <a:rPr lang="en-US" sz="4000" smtClean="0"/>
              <a:t> potential EHR </a:t>
            </a:r>
            <a:r>
              <a:rPr lang="en-US" sz="4000" b="1" i="1" smtClean="0"/>
              <a:t>benefits</a:t>
            </a:r>
          </a:p>
          <a:p>
            <a:pPr eaLnBrk="1" hangingPunct="1">
              <a:lnSpc>
                <a:spcPct val="80000"/>
              </a:lnSpc>
              <a:buFont typeface="Arial" charset="0"/>
              <a:buNone/>
            </a:pPr>
            <a:endParaRPr lang="en-US" sz="2000" smtClean="0"/>
          </a:p>
          <a:p>
            <a:pPr eaLnBrk="1" hangingPunct="1">
              <a:lnSpc>
                <a:spcPct val="80000"/>
              </a:lnSpc>
              <a:buFont typeface="Arial" charset="0"/>
              <a:buNone/>
            </a:pPr>
            <a:r>
              <a:rPr lang="en-US" sz="4000" b="1" smtClean="0"/>
              <a:t>60%</a:t>
            </a:r>
            <a:r>
              <a:rPr lang="en-US" sz="4000" smtClean="0"/>
              <a:t> of public wants to know EHR </a:t>
            </a:r>
          </a:p>
          <a:p>
            <a:pPr eaLnBrk="1" hangingPunct="1">
              <a:lnSpc>
                <a:spcPct val="80000"/>
              </a:lnSpc>
              <a:buFont typeface="Arial" charset="0"/>
              <a:buNone/>
            </a:pPr>
            <a:r>
              <a:rPr lang="en-US" sz="4000" smtClean="0"/>
              <a:t>impacts and the </a:t>
            </a:r>
            <a:r>
              <a:rPr lang="en-US" sz="4000" b="1" i="1" smtClean="0"/>
              <a:t>right to choose</a:t>
            </a:r>
            <a:r>
              <a:rPr lang="en-US" sz="4000" smtClean="0"/>
              <a:t> how </a:t>
            </a:r>
          </a:p>
          <a:p>
            <a:pPr eaLnBrk="1" hangingPunct="1">
              <a:lnSpc>
                <a:spcPct val="80000"/>
              </a:lnSpc>
              <a:buFont typeface="Arial" charset="0"/>
              <a:buNone/>
            </a:pPr>
            <a:r>
              <a:rPr lang="en-US" sz="4000" smtClean="0"/>
              <a:t>records used</a:t>
            </a:r>
          </a:p>
          <a:p>
            <a:pPr eaLnBrk="1" hangingPunct="1">
              <a:lnSpc>
                <a:spcPct val="80000"/>
              </a:lnSpc>
              <a:buFont typeface="Arial" charset="0"/>
              <a:buNone/>
            </a:pPr>
            <a:endParaRPr lang="en-US" sz="2000" smtClean="0"/>
          </a:p>
          <a:p>
            <a:pPr eaLnBrk="1" hangingPunct="1">
              <a:buFont typeface="Arial" charset="0"/>
              <a:buNone/>
            </a:pPr>
            <a:r>
              <a:rPr lang="en-US" sz="1800" smtClean="0"/>
              <a:t>Dr. Alan F. Westin                                                                      </a:t>
            </a:r>
          </a:p>
          <a:p>
            <a:pPr eaLnBrk="1" hangingPunct="1">
              <a:buFont typeface="Arial" charset="0"/>
              <a:buNone/>
            </a:pPr>
            <a:r>
              <a:rPr lang="en-US" sz="1800" smtClean="0"/>
              <a:t>Professor of Public Law and</a:t>
            </a:r>
          </a:p>
          <a:p>
            <a:pPr eaLnBrk="1" hangingPunct="1">
              <a:buFont typeface="Arial" charset="0"/>
              <a:buNone/>
            </a:pPr>
            <a:r>
              <a:rPr lang="en-US" sz="1800" smtClean="0"/>
              <a:t>Government Emeritus, Columbia University</a:t>
            </a:r>
          </a:p>
        </p:txBody>
      </p:sp>
      <p:sp>
        <p:nvSpPr>
          <p:cNvPr id="30723" name="TextBox 3"/>
          <p:cNvSpPr txBox="1">
            <a:spLocks noChangeArrowheads="1"/>
          </p:cNvSpPr>
          <p:nvPr/>
        </p:nvSpPr>
        <p:spPr bwMode="auto">
          <a:xfrm>
            <a:off x="5181600" y="5562600"/>
            <a:ext cx="3810000" cy="915988"/>
          </a:xfrm>
          <a:prstGeom prst="rect">
            <a:avLst/>
          </a:prstGeom>
          <a:noFill/>
          <a:ln w="9525">
            <a:noFill/>
            <a:miter lim="800000"/>
            <a:headEnd/>
            <a:tailEnd/>
          </a:ln>
        </p:spPr>
        <p:txBody>
          <a:bodyPr>
            <a:spAutoFit/>
          </a:bodyPr>
          <a:lstStyle/>
          <a:p>
            <a:r>
              <a:rPr lang="en-US">
                <a:latin typeface="Calibri" pitchFamily="34" charset="0"/>
              </a:rPr>
              <a:t>Markle Conference on “Connecting Americans to Their Health Care,” </a:t>
            </a:r>
          </a:p>
          <a:p>
            <a:r>
              <a:rPr lang="en-US">
                <a:latin typeface="Calibri" pitchFamily="34" charset="0"/>
              </a:rPr>
              <a:t>Washington, D.C. Dec 7-8, 2006</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idx="4294967295"/>
          </p:nvPr>
        </p:nvSpPr>
        <p:spPr/>
        <p:txBody>
          <a:bodyPr/>
          <a:lstStyle/>
          <a:p>
            <a:pPr eaLnBrk="1" hangingPunct="1"/>
            <a:r>
              <a:rPr lang="en-US" smtClean="0">
                <a:solidFill>
                  <a:srgbClr val="0000FF"/>
                </a:solidFill>
              </a:rPr>
              <a:t>2009 NPR/Kaiser/Harvard Poll</a:t>
            </a:r>
          </a:p>
        </p:txBody>
      </p:sp>
      <p:sp>
        <p:nvSpPr>
          <p:cNvPr id="31746" name="Rectangle 3"/>
          <p:cNvSpPr>
            <a:spLocks noGrp="1" noChangeArrowheads="1"/>
          </p:cNvSpPr>
          <p:nvPr>
            <p:ph type="body" idx="4294967295"/>
          </p:nvPr>
        </p:nvSpPr>
        <p:spPr>
          <a:xfrm>
            <a:off x="381000" y="1219200"/>
            <a:ext cx="8534400" cy="5334000"/>
          </a:xfrm>
        </p:spPr>
        <p:txBody>
          <a:bodyPr/>
          <a:lstStyle/>
          <a:p>
            <a:pPr eaLnBrk="1" hangingPunct="1">
              <a:buFontTx/>
              <a:buNone/>
            </a:pPr>
            <a:r>
              <a:rPr lang="en-US" b="1" smtClean="0">
                <a:solidFill>
                  <a:srgbClr val="0000FF"/>
                </a:solidFill>
              </a:rPr>
              <a:t>The Public and the Health Care Delivery System</a:t>
            </a:r>
            <a:endParaRPr lang="en-US" smtClean="0">
              <a:solidFill>
                <a:srgbClr val="0000FF"/>
              </a:solidFill>
            </a:endParaRPr>
          </a:p>
          <a:p>
            <a:pPr eaLnBrk="1" hangingPunct="1">
              <a:buFontTx/>
              <a:buNone/>
            </a:pPr>
            <a:endParaRPr lang="en-US" sz="2000" smtClean="0"/>
          </a:p>
          <a:p>
            <a:pPr eaLnBrk="1" hangingPunct="1">
              <a:buFontTx/>
              <a:buNone/>
            </a:pPr>
            <a:endParaRPr lang="en-US" sz="800" smtClean="0"/>
          </a:p>
          <a:p>
            <a:pPr eaLnBrk="1" hangingPunct="1">
              <a:buFontTx/>
              <a:buNone/>
            </a:pPr>
            <a:r>
              <a:rPr lang="en-US" sz="3600" b="1" smtClean="0"/>
              <a:t>59%</a:t>
            </a:r>
            <a:r>
              <a:rPr lang="en-US" sz="3600" smtClean="0"/>
              <a:t> are </a:t>
            </a:r>
            <a:r>
              <a:rPr lang="en-US" sz="3600" b="1" i="1" smtClean="0"/>
              <a:t>NOT confident</a:t>
            </a:r>
            <a:r>
              <a:rPr lang="en-US" sz="3600" smtClean="0"/>
              <a:t> online medical </a:t>
            </a:r>
          </a:p>
          <a:p>
            <a:pPr eaLnBrk="1" hangingPunct="1">
              <a:buFontTx/>
              <a:buNone/>
            </a:pPr>
            <a:r>
              <a:rPr lang="en-US" sz="3600" b="1" i="1" smtClean="0"/>
              <a:t>records will remain confidential</a:t>
            </a:r>
            <a:r>
              <a:rPr lang="en-US" sz="3600" smtClean="0"/>
              <a:t> </a:t>
            </a:r>
          </a:p>
          <a:p>
            <a:pPr eaLnBrk="1" hangingPunct="1">
              <a:buFontTx/>
              <a:buNone/>
            </a:pPr>
            <a:endParaRPr lang="en-US" sz="2400" smtClean="0"/>
          </a:p>
          <a:p>
            <a:pPr eaLnBrk="1" hangingPunct="1">
              <a:buFontTx/>
              <a:buNone/>
            </a:pPr>
            <a:r>
              <a:rPr lang="en-US" sz="3600" b="1" smtClean="0"/>
              <a:t>76%</a:t>
            </a:r>
            <a:r>
              <a:rPr lang="en-US" sz="3600" smtClean="0"/>
              <a:t> believe </a:t>
            </a:r>
            <a:r>
              <a:rPr lang="en-US" sz="3600" b="1" i="1" smtClean="0"/>
              <a:t>unauthorized persons will </a:t>
            </a:r>
          </a:p>
          <a:p>
            <a:pPr eaLnBrk="1" hangingPunct="1">
              <a:buFontTx/>
              <a:buNone/>
            </a:pPr>
            <a:r>
              <a:rPr lang="en-US" sz="3600" b="1" i="1" smtClean="0"/>
              <a:t>access</a:t>
            </a:r>
            <a:r>
              <a:rPr lang="en-US" sz="3600" smtClean="0"/>
              <a:t> their online medical records</a:t>
            </a:r>
          </a:p>
          <a:p>
            <a:pPr eaLnBrk="1" hangingPunct="1">
              <a:buFontTx/>
              <a:buNone/>
            </a:pPr>
            <a:endParaRPr lang="en-US" sz="1800" i="1" smtClean="0">
              <a:hlinkClick r:id="rId2"/>
            </a:endParaRPr>
          </a:p>
          <a:p>
            <a:pPr eaLnBrk="1" hangingPunct="1">
              <a:buFont typeface="Arial" charset="0"/>
              <a:buNone/>
            </a:pPr>
            <a:r>
              <a:rPr lang="en-US" sz="2000" i="1" smtClean="0">
                <a:hlinkClick r:id="rId2"/>
              </a:rPr>
              <a:t>http://www.kff.org/kaiserpolls/upload/7888.pdf</a:t>
            </a:r>
            <a:r>
              <a:rPr lang="en-US" sz="2000" i="1" smtClean="0"/>
              <a:t> </a:t>
            </a:r>
            <a:endParaRPr lang="en-US" sz="2000" smtClean="0"/>
          </a:p>
          <a:p>
            <a:pPr eaLnBrk="1" hangingPunct="1">
              <a:buFontTx/>
              <a:buNone/>
            </a:pPr>
            <a:endParaRPr lang="en-US" sz="2000" b="1" i="1" smtClean="0">
              <a:hlinkClick r:id="rId2"/>
            </a:endParaRPr>
          </a:p>
          <a:p>
            <a:pPr eaLnBrk="1" hangingPunct="1">
              <a:buFontTx/>
              <a:buNone/>
            </a:pPr>
            <a:endParaRPr lang="en-US" smtClean="0"/>
          </a:p>
          <a:p>
            <a:pPr eaLnBrk="1" hangingPunct="1">
              <a:buFontTx/>
              <a:buNone/>
            </a:pPr>
            <a:endParaRPr lang="en-US"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533400" y="-533400"/>
            <a:ext cx="8458200" cy="7543800"/>
          </a:xfrm>
        </p:spPr>
        <p:txBody>
          <a:bodyPr rtlCol="0">
            <a:normAutofit fontScale="90000"/>
          </a:bodyPr>
          <a:lstStyle/>
          <a:p>
            <a:pPr algn="l" eaLnBrk="1" fontAlgn="auto" hangingPunct="1">
              <a:spcAft>
                <a:spcPts val="0"/>
              </a:spcAft>
              <a:defRPr/>
            </a:pPr>
            <a:r>
              <a:rPr lang="en-US" sz="4800" dirty="0" smtClean="0">
                <a:solidFill>
                  <a:srgbClr val="0000FF"/>
                </a:solidFill>
              </a:rPr>
              <a:t/>
            </a:r>
            <a:br>
              <a:rPr lang="en-US" sz="4800" dirty="0" smtClean="0">
                <a:solidFill>
                  <a:srgbClr val="0000FF"/>
                </a:solidFill>
              </a:rPr>
            </a:br>
            <a:r>
              <a:rPr lang="en-US" sz="4800" dirty="0" smtClean="0">
                <a:solidFill>
                  <a:srgbClr val="0000FF"/>
                </a:solidFill>
              </a:rPr>
              <a:t>The right of privacy is a personal </a:t>
            </a:r>
            <a:br>
              <a:rPr lang="en-US" sz="4800" dirty="0" smtClean="0">
                <a:solidFill>
                  <a:srgbClr val="0000FF"/>
                </a:solidFill>
              </a:rPr>
            </a:br>
            <a:r>
              <a:rPr lang="en-US" sz="4800" dirty="0" smtClean="0">
                <a:solidFill>
                  <a:srgbClr val="0000FF"/>
                </a:solidFill>
              </a:rPr>
              <a:t>and fundamental right in the </a:t>
            </a:r>
            <a:br>
              <a:rPr lang="en-US" sz="4800" dirty="0" smtClean="0">
                <a:solidFill>
                  <a:srgbClr val="0000FF"/>
                </a:solidFill>
              </a:rPr>
            </a:br>
            <a:r>
              <a:rPr lang="en-US" sz="4800" dirty="0" smtClean="0">
                <a:solidFill>
                  <a:srgbClr val="0000FF"/>
                </a:solidFill>
              </a:rPr>
              <a:t>United States</a:t>
            </a:r>
            <a:r>
              <a:rPr lang="en-US" sz="2800" dirty="0" smtClean="0"/>
              <a:t/>
            </a:r>
            <a:br>
              <a:rPr lang="en-US" sz="2800" dirty="0" smtClean="0"/>
            </a:br>
            <a:r>
              <a:rPr lang="en-US" sz="1400" dirty="0" smtClean="0"/>
              <a:t/>
            </a:r>
            <a:br>
              <a:rPr lang="en-US" sz="1400" dirty="0" smtClean="0"/>
            </a:br>
            <a:r>
              <a:rPr lang="en-US" sz="1600" i="1" dirty="0" smtClean="0"/>
              <a:t>See</a:t>
            </a:r>
            <a:r>
              <a:rPr lang="en-US" sz="1600" dirty="0" smtClean="0"/>
              <a:t> </a:t>
            </a:r>
            <a:r>
              <a:rPr lang="en-US" sz="1600" i="1" dirty="0" smtClean="0"/>
              <a:t>Department of Justice v. Reporters Committee for Freedom of the Press</a:t>
            </a:r>
            <a:r>
              <a:rPr lang="en-US" sz="1600" dirty="0" smtClean="0"/>
              <a:t>, 489 U.S. 749, 763 (1989) (“both the common law and the literal understandings of privacy encompass the individual’s control of information concerning his or her person”); </a:t>
            </a:r>
            <a:r>
              <a:rPr lang="en-US" sz="1600" i="1" dirty="0" smtClean="0"/>
              <a:t>Whalen v. Roe</a:t>
            </a:r>
            <a:r>
              <a:rPr lang="en-US" sz="1600" dirty="0" smtClean="0"/>
              <a:t>, 429 U.S. 589, 605 (1977); </a:t>
            </a:r>
            <a:r>
              <a:rPr lang="en-US" sz="1600" i="1" dirty="0" smtClean="0"/>
              <a:t>United States v. Katz</a:t>
            </a:r>
            <a:r>
              <a:rPr lang="en-US" sz="1600" dirty="0" smtClean="0"/>
              <a:t>, 389 U.S. 347 (1967); </a:t>
            </a:r>
            <a:r>
              <a:rPr lang="en-US" sz="1600" i="1" dirty="0" smtClean="0"/>
              <a:t>Olmstead v. United States</a:t>
            </a:r>
            <a:r>
              <a:rPr lang="en-US" sz="1600" dirty="0" smtClean="0"/>
              <a:t>, 277 U.S. 438, 478 (1928) (Brandeis, J., dissenting).</a:t>
            </a:r>
            <a:r>
              <a:rPr lang="en-US" sz="2400" dirty="0" smtClean="0"/>
              <a:t/>
            </a:r>
            <a:br>
              <a:rPr lang="en-US" sz="2400" dirty="0" smtClean="0"/>
            </a:br>
            <a:r>
              <a:rPr lang="en-US" sz="1800" dirty="0" smtClean="0"/>
              <a:t/>
            </a:r>
            <a:br>
              <a:rPr lang="en-US" sz="1800" dirty="0" smtClean="0"/>
            </a:br>
            <a:r>
              <a:rPr lang="en-US" sz="1800" dirty="0" smtClean="0"/>
              <a:t/>
            </a:r>
            <a:br>
              <a:rPr lang="en-US" sz="1800" dirty="0" smtClean="0"/>
            </a:br>
            <a:r>
              <a:rPr lang="en-US" sz="3200" dirty="0" smtClean="0">
                <a:solidFill>
                  <a:srgbClr val="0000FF"/>
                </a:solidFill>
              </a:rPr>
              <a:t>The opportunities to secure employment, insurance, and credit, to obtain medical services and the rights of due process may be jeopardized by the misuse of personal information. </a:t>
            </a:r>
            <a:r>
              <a:rPr lang="en-US" sz="1400" dirty="0" smtClean="0"/>
              <a:t/>
            </a:r>
            <a:br>
              <a:rPr lang="en-US" sz="1400" dirty="0" smtClean="0"/>
            </a:br>
            <a:r>
              <a:rPr lang="en-US" sz="1600" dirty="0" smtClean="0"/>
              <a:t/>
            </a:r>
            <a:br>
              <a:rPr lang="en-US" sz="1600" dirty="0" smtClean="0"/>
            </a:br>
            <a:r>
              <a:rPr lang="en-US" sz="1600" dirty="0" smtClean="0"/>
              <a:t>Fed. Trade </a:t>
            </a:r>
            <a:r>
              <a:rPr lang="en-US" sz="1600" dirty="0" err="1" smtClean="0"/>
              <a:t>Comm’n</a:t>
            </a:r>
            <a:r>
              <a:rPr lang="en-US" sz="1600" dirty="0" smtClean="0"/>
              <a:t>, </a:t>
            </a:r>
            <a:r>
              <a:rPr lang="en-US" sz="1600" i="1" dirty="0" smtClean="0"/>
              <a:t>Consumer Sentinel Network Data Book</a:t>
            </a:r>
            <a:r>
              <a:rPr lang="en-US" sz="1600" dirty="0" smtClean="0"/>
              <a:t> 11 (2009) (charts describing how identity theft victims’ information have been misused).</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idx="4294967295"/>
          </p:nvPr>
        </p:nvSpPr>
        <p:spPr>
          <a:xfrm>
            <a:off x="457200" y="0"/>
            <a:ext cx="8382000" cy="6858000"/>
          </a:xfrm>
        </p:spPr>
        <p:txBody>
          <a:bodyPr rtlCol="0">
            <a:normAutofit fontScale="90000"/>
          </a:bodyPr>
          <a:lstStyle/>
          <a:p>
            <a:pPr algn="l" eaLnBrk="1" fontAlgn="auto" hangingPunct="1">
              <a:spcAft>
                <a:spcPts val="0"/>
              </a:spcAft>
              <a:defRPr/>
            </a:pPr>
            <a:r>
              <a:rPr lang="en-US" sz="3200" dirty="0" smtClean="0">
                <a:solidFill>
                  <a:srgbClr val="0000FF"/>
                </a:solidFill>
              </a:rPr>
              <a:t/>
            </a:r>
            <a:br>
              <a:rPr lang="en-US" sz="3200" dirty="0" smtClean="0">
                <a:solidFill>
                  <a:srgbClr val="0000FF"/>
                </a:solidFill>
              </a:rPr>
            </a:br>
            <a:r>
              <a:rPr lang="en-US" sz="3200" dirty="0" smtClean="0">
                <a:solidFill>
                  <a:srgbClr val="0000FF"/>
                </a:solidFill>
              </a:rPr>
              <a:t/>
            </a:r>
            <a:br>
              <a:rPr lang="en-US" sz="3200" dirty="0" smtClean="0">
                <a:solidFill>
                  <a:srgbClr val="0000FF"/>
                </a:solidFill>
              </a:rPr>
            </a:br>
            <a:r>
              <a:rPr lang="en-US" sz="2700" dirty="0" smtClean="0">
                <a:solidFill>
                  <a:srgbClr val="0000FF"/>
                </a:solidFill>
              </a:rPr>
              <a:t>As the Supreme Court has made clear, and the DC Circuit Court of Appeals recently held, </a:t>
            </a:r>
            <a:r>
              <a:rPr lang="en-US" sz="4000" dirty="0" smtClean="0">
                <a:solidFill>
                  <a:srgbClr val="0000FF"/>
                </a:solidFill>
              </a:rPr>
              <a:t>“both the common law and the literal understanding of privacy encompass the individual’s control of information concerning his or her person.”  </a:t>
            </a:r>
            <a:r>
              <a:rPr lang="en-US" sz="2800" dirty="0" smtClean="0"/>
              <a:t/>
            </a:r>
            <a:br>
              <a:rPr lang="en-US" sz="2800" dirty="0" smtClean="0"/>
            </a:br>
            <a:r>
              <a:rPr lang="en-US" sz="1800" dirty="0" smtClean="0"/>
              <a:t/>
            </a:r>
            <a:br>
              <a:rPr lang="en-US" sz="1800" dirty="0" smtClean="0"/>
            </a:br>
            <a:r>
              <a:rPr lang="en-US" sz="1800" i="1" dirty="0" smtClean="0"/>
              <a:t>U.S. Dep’t of Justice v. Reporters Comm. for Freedom of the Press</a:t>
            </a:r>
            <a:r>
              <a:rPr lang="en-US" sz="1800" dirty="0" smtClean="0"/>
              <a:t>, 489 U.S. 749, 763 (1989), cited in </a:t>
            </a:r>
            <a:r>
              <a:rPr lang="en-US" sz="1800" i="1" dirty="0" smtClean="0"/>
              <a:t>Nat’l Cable &amp; Tele. Assn. v. Fed. </a:t>
            </a:r>
            <a:r>
              <a:rPr lang="en-US" sz="1800" i="1" dirty="0" err="1" smtClean="0"/>
              <a:t>Commc’ns</a:t>
            </a:r>
            <a:r>
              <a:rPr lang="en-US" sz="1800" i="1" dirty="0" smtClean="0"/>
              <a:t>. </a:t>
            </a:r>
            <a:r>
              <a:rPr lang="en-US" sz="1800" i="1" dirty="0" err="1" smtClean="0"/>
              <a:t>Comm’n</a:t>
            </a:r>
            <a:r>
              <a:rPr lang="en-US" sz="1800" dirty="0" smtClean="0"/>
              <a:t>, No. 07-1312 (D.C. Cir. Feb. 13, 2009).</a:t>
            </a:r>
            <a:br>
              <a:rPr lang="en-US" sz="1800" dirty="0" smtClean="0"/>
            </a:br>
            <a:r>
              <a:rPr lang="en-US" sz="2800" dirty="0" smtClean="0">
                <a:solidFill>
                  <a:srgbClr val="0000FF"/>
                </a:solidFill>
                <a:ea typeface="MS PGothic" pitchFamily="34" charset="-128"/>
              </a:rPr>
              <a:t/>
            </a:r>
            <a:br>
              <a:rPr lang="en-US" sz="2800" dirty="0" smtClean="0">
                <a:solidFill>
                  <a:srgbClr val="0000FF"/>
                </a:solidFill>
                <a:ea typeface="MS PGothic" pitchFamily="34" charset="-128"/>
              </a:rPr>
            </a:br>
            <a:r>
              <a:rPr lang="en-US" sz="4000" dirty="0" smtClean="0">
                <a:solidFill>
                  <a:srgbClr val="0000FF"/>
                </a:solidFill>
                <a:ea typeface="MS PGothic" pitchFamily="34" charset="-128"/>
              </a:rPr>
              <a:t>“the constitutionally protected right to privacy of highly personal information is so well established that no reasonable person could be unaware of it.” </a:t>
            </a:r>
            <a:r>
              <a:rPr lang="en-US" sz="3600" dirty="0" smtClean="0">
                <a:ea typeface="MS PGothic" pitchFamily="34" charset="-128"/>
              </a:rPr>
              <a:t/>
            </a:r>
            <a:br>
              <a:rPr lang="en-US" sz="3600" dirty="0" smtClean="0">
                <a:ea typeface="MS PGothic" pitchFamily="34" charset="-128"/>
              </a:rPr>
            </a:br>
            <a:r>
              <a:rPr lang="en-US" sz="1800" dirty="0" smtClean="0">
                <a:ea typeface="MS PGothic" pitchFamily="34" charset="-128"/>
              </a:rPr>
              <a:t/>
            </a:r>
            <a:br>
              <a:rPr lang="en-US" sz="1800" dirty="0" smtClean="0">
                <a:ea typeface="MS PGothic" pitchFamily="34" charset="-128"/>
              </a:rPr>
            </a:br>
            <a:r>
              <a:rPr lang="en-US" sz="2000" u="sng" dirty="0" smtClean="0">
                <a:ea typeface="MS PGothic" pitchFamily="34" charset="-128"/>
              </a:rPr>
              <a:t>Sterling v. Borough of Minersville</a:t>
            </a:r>
            <a:r>
              <a:rPr lang="en-US" sz="2000" dirty="0" smtClean="0">
                <a:ea typeface="MS PGothic" pitchFamily="34" charset="-128"/>
              </a:rPr>
              <a:t>, 232 F.3d 190, 198 (3rd Cir. 2000). </a:t>
            </a:r>
            <a:r>
              <a:rPr lang="en-US" dirty="0" smtClean="0"/>
              <a:t/>
            </a:r>
            <a:br>
              <a:rPr lang="en-US" dirty="0" smtClean="0"/>
            </a:br>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idx="4294967295"/>
          </p:nvPr>
        </p:nvSpPr>
        <p:spPr>
          <a:xfrm>
            <a:off x="457200" y="1219200"/>
            <a:ext cx="8229600" cy="198438"/>
          </a:xfrm>
        </p:spPr>
        <p:txBody>
          <a:bodyPr/>
          <a:lstStyle/>
          <a:p>
            <a:pPr eaLnBrk="1" hangingPunct="1"/>
            <a:r>
              <a:rPr lang="en-US" sz="3600" smtClean="0">
                <a:solidFill>
                  <a:schemeClr val="accent2"/>
                </a:solidFill>
              </a:rPr>
              <a:t/>
            </a:r>
            <a:br>
              <a:rPr lang="en-US" sz="3600" smtClean="0">
                <a:solidFill>
                  <a:schemeClr val="accent2"/>
                </a:solidFill>
              </a:rPr>
            </a:br>
            <a:r>
              <a:rPr lang="en-US" sz="3600" smtClean="0">
                <a:solidFill>
                  <a:schemeClr val="accent2"/>
                </a:solidFill>
              </a:rPr>
              <a:t/>
            </a:r>
            <a:br>
              <a:rPr lang="en-US" sz="3600" smtClean="0">
                <a:solidFill>
                  <a:schemeClr val="accent2"/>
                </a:solidFill>
              </a:rPr>
            </a:br>
            <a:r>
              <a:rPr lang="en-US" sz="3600" smtClean="0">
                <a:solidFill>
                  <a:schemeClr val="accent2"/>
                </a:solidFill>
              </a:rPr>
              <a:t/>
            </a:r>
            <a:br>
              <a:rPr lang="en-US" sz="3600" smtClean="0">
                <a:solidFill>
                  <a:schemeClr val="accent2"/>
                </a:solidFill>
              </a:rPr>
            </a:br>
            <a:r>
              <a:rPr lang="en-US" sz="3600" smtClean="0">
                <a:solidFill>
                  <a:schemeClr val="accent2"/>
                </a:solidFill>
              </a:rPr>
              <a:t/>
            </a:r>
            <a:br>
              <a:rPr lang="en-US" sz="3600" smtClean="0">
                <a:solidFill>
                  <a:schemeClr val="accent2"/>
                </a:solidFill>
              </a:rPr>
            </a:br>
            <a:r>
              <a:rPr lang="en-US" sz="3600" smtClean="0">
                <a:solidFill>
                  <a:schemeClr val="accent2"/>
                </a:solidFill>
              </a:rPr>
              <a:t/>
            </a:r>
            <a:br>
              <a:rPr lang="en-US" sz="3600" smtClean="0">
                <a:solidFill>
                  <a:schemeClr val="accent2"/>
                </a:solidFill>
              </a:rPr>
            </a:br>
            <a:r>
              <a:rPr lang="en-US" sz="3600" smtClean="0">
                <a:solidFill>
                  <a:schemeClr val="accent2"/>
                </a:solidFill>
              </a:rPr>
              <a:t/>
            </a:r>
            <a:br>
              <a:rPr lang="en-US" sz="3600" smtClean="0">
                <a:solidFill>
                  <a:schemeClr val="accent2"/>
                </a:solidFill>
              </a:rPr>
            </a:br>
            <a:r>
              <a:rPr lang="en-US" sz="3600" smtClean="0">
                <a:solidFill>
                  <a:schemeClr val="accent2"/>
                </a:solidFill>
              </a:rPr>
              <a:t/>
            </a:r>
            <a:br>
              <a:rPr lang="en-US" sz="3600" smtClean="0">
                <a:solidFill>
                  <a:schemeClr val="accent2"/>
                </a:solidFill>
              </a:rPr>
            </a:br>
            <a:r>
              <a:rPr lang="en-US" sz="3600" smtClean="0">
                <a:solidFill>
                  <a:schemeClr val="accent2"/>
                </a:solidFill>
              </a:rPr>
              <a:t/>
            </a:r>
            <a:br>
              <a:rPr lang="en-US" sz="3600" smtClean="0">
                <a:solidFill>
                  <a:schemeClr val="accent2"/>
                </a:solidFill>
              </a:rPr>
            </a:br>
            <a:r>
              <a:rPr lang="en-US" sz="7200" smtClean="0">
                <a:solidFill>
                  <a:srgbClr val="0000FF"/>
                </a:solidFill>
              </a:rPr>
              <a:t>ethical and human</a:t>
            </a:r>
            <a:br>
              <a:rPr lang="en-US" sz="7200" smtClean="0">
                <a:solidFill>
                  <a:srgbClr val="0000FF"/>
                </a:solidFill>
              </a:rPr>
            </a:br>
            <a:r>
              <a:rPr lang="en-US" sz="7200" smtClean="0">
                <a:solidFill>
                  <a:srgbClr val="0000FF"/>
                </a:solidFill>
              </a:rPr>
              <a:t>rights to privacy </a:t>
            </a:r>
            <a:r>
              <a:rPr lang="en-US" sz="1000" smtClean="0">
                <a:solidFill>
                  <a:srgbClr val="0000FF"/>
                </a:solidFill>
              </a:rPr>
              <a:t/>
            </a:r>
            <a:br>
              <a:rPr lang="en-US" sz="1000" smtClean="0">
                <a:solidFill>
                  <a:srgbClr val="0000FF"/>
                </a:solidFill>
              </a:rPr>
            </a:br>
            <a:r>
              <a:rPr lang="en-US" sz="1800" smtClean="0">
                <a:solidFill>
                  <a:srgbClr val="0000FF"/>
                </a:solidFill>
              </a:rPr>
              <a:t/>
            </a:r>
            <a:br>
              <a:rPr lang="en-US" sz="1800" smtClean="0">
                <a:solidFill>
                  <a:srgbClr val="0000FF"/>
                </a:solidFill>
              </a:rPr>
            </a:br>
            <a:r>
              <a:rPr lang="en-US" sz="1800" smtClean="0">
                <a:solidFill>
                  <a:srgbClr val="0000FF"/>
                </a:solidFill>
              </a:rPr>
              <a:t/>
            </a:r>
            <a:br>
              <a:rPr lang="en-US" sz="1800" smtClean="0">
                <a:solidFill>
                  <a:srgbClr val="0000FF"/>
                </a:solidFill>
              </a:rPr>
            </a:br>
            <a:r>
              <a:rPr lang="en-US" sz="7200" smtClean="0">
                <a:solidFill>
                  <a:srgbClr val="0000FF"/>
                </a:solidFill>
              </a:rPr>
              <a:t>legal privileges </a:t>
            </a:r>
            <a:br>
              <a:rPr lang="en-US" sz="7200" smtClean="0">
                <a:solidFill>
                  <a:srgbClr val="0000FF"/>
                </a:solidFill>
              </a:rPr>
            </a:br>
            <a:r>
              <a:rPr lang="en-US" sz="7200" smtClean="0">
                <a:solidFill>
                  <a:srgbClr val="0000FF"/>
                </a:solidFill>
              </a:rPr>
              <a:t>common law</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idx="4294967295"/>
          </p:nvPr>
        </p:nvSpPr>
        <p:spPr>
          <a:xfrm>
            <a:off x="457200" y="274638"/>
            <a:ext cx="8686800" cy="5973762"/>
          </a:xfrm>
        </p:spPr>
        <p:txBody>
          <a:bodyPr/>
          <a:lstStyle/>
          <a:p>
            <a:pPr algn="l" eaLnBrk="1" hangingPunct="1"/>
            <a:r>
              <a:rPr lang="en-US" sz="2800" smtClean="0"/>
              <a:t/>
            </a:r>
            <a:br>
              <a:rPr lang="en-US" sz="2800" smtClean="0"/>
            </a:br>
            <a:r>
              <a:rPr lang="en-US" sz="2800" smtClean="0"/>
              <a:t/>
            </a:r>
            <a:br>
              <a:rPr lang="en-US" sz="2800" smtClean="0"/>
            </a:br>
            <a:r>
              <a:rPr lang="en-US" sz="3600" b="1" smtClean="0">
                <a:solidFill>
                  <a:srgbClr val="0000FF"/>
                </a:solidFill>
              </a:rPr>
              <a:t>The Madrid Privacy Declaration of November 2009 </a:t>
            </a:r>
            <a:r>
              <a:rPr lang="en-US" sz="3600" smtClean="0">
                <a:solidFill>
                  <a:srgbClr val="0000FF"/>
                </a:solidFill>
              </a:rPr>
              <a:t>affirms that </a:t>
            </a:r>
            <a:r>
              <a:rPr lang="en-US" sz="3600" b="1" smtClean="0">
                <a:solidFill>
                  <a:srgbClr val="0000FF"/>
                </a:solidFill>
              </a:rPr>
              <a:t>privacy is a </a:t>
            </a:r>
            <a:r>
              <a:rPr lang="en-US" sz="3600" b="1" u="sng" smtClean="0">
                <a:solidFill>
                  <a:srgbClr val="0000FF"/>
                </a:solidFill>
              </a:rPr>
              <a:t>basic human right</a:t>
            </a:r>
            <a:r>
              <a:rPr lang="en-US" sz="3600" smtClean="0">
                <a:solidFill>
                  <a:srgbClr val="0000FF"/>
                </a:solidFill>
              </a:rPr>
              <a:t>, and notes“ corporations are acquiring vast amounts of personal data without independent oversight” </a:t>
            </a:r>
            <a:r>
              <a:rPr lang="en-US" sz="2800" smtClean="0"/>
              <a:t/>
            </a:r>
            <a:br>
              <a:rPr lang="en-US" sz="2800" smtClean="0"/>
            </a:br>
            <a:r>
              <a:rPr lang="en-US" sz="2800" smtClean="0"/>
              <a:t/>
            </a:r>
            <a:br>
              <a:rPr lang="en-US" sz="2800" smtClean="0"/>
            </a:br>
            <a:r>
              <a:rPr lang="en-US" sz="2000" smtClean="0"/>
              <a:t>The Madrid Privacy Declaration: Global Privacy Standards for a Global World, </a:t>
            </a:r>
            <a:br>
              <a:rPr lang="en-US" sz="2000" smtClean="0"/>
            </a:br>
            <a:r>
              <a:rPr lang="en-US" sz="2000" smtClean="0"/>
              <a:t>Nov. 3, 2009, </a:t>
            </a:r>
            <a:r>
              <a:rPr lang="en-US" sz="2000" i="1" smtClean="0"/>
              <a:t>see</a:t>
            </a:r>
            <a:r>
              <a:rPr lang="en-US" sz="2000" smtClean="0"/>
              <a:t> </a:t>
            </a:r>
            <a:r>
              <a:rPr lang="en-US" sz="2000" smtClean="0">
                <a:hlinkClick r:id="rId2"/>
              </a:rPr>
              <a:t>http://thepublicvoice.org/madrid-declaration/</a:t>
            </a:r>
            <a:r>
              <a:rPr lang="en-US" sz="2000" smtClean="0"/>
              <a:t> . </a:t>
            </a:r>
            <a:r>
              <a:rPr lang="en-US" smtClean="0"/>
              <a:t/>
            </a:r>
            <a:br>
              <a:rPr lang="en-US" smtClean="0"/>
            </a:br>
            <a:endParaRPr lang="en-US"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ctrTitle" idx="4294967295"/>
          </p:nvPr>
        </p:nvSpPr>
        <p:spPr>
          <a:xfrm>
            <a:off x="685800" y="304800"/>
            <a:ext cx="7772400" cy="1066800"/>
          </a:xfrm>
        </p:spPr>
        <p:txBody>
          <a:bodyPr/>
          <a:lstStyle/>
          <a:p>
            <a:pPr eaLnBrk="1" hangingPunct="1"/>
            <a:r>
              <a:rPr lang="en-US" smtClean="0">
                <a:solidFill>
                  <a:srgbClr val="0000FF"/>
                </a:solidFill>
              </a:rPr>
              <a:t>Professional and research ethics</a:t>
            </a:r>
          </a:p>
        </p:txBody>
      </p:sp>
      <p:sp>
        <p:nvSpPr>
          <p:cNvPr id="37890" name="Subtitle 2"/>
          <p:cNvSpPr>
            <a:spLocks noGrp="1"/>
          </p:cNvSpPr>
          <p:nvPr>
            <p:ph type="subTitle" idx="4294967295"/>
          </p:nvPr>
        </p:nvSpPr>
        <p:spPr>
          <a:xfrm>
            <a:off x="457200" y="1371600"/>
            <a:ext cx="8534400" cy="5486400"/>
          </a:xfrm>
        </p:spPr>
        <p:txBody>
          <a:bodyPr/>
          <a:lstStyle/>
          <a:p>
            <a:pPr marL="609600" indent="-609600">
              <a:buFont typeface="Arial" charset="0"/>
              <a:buNone/>
            </a:pPr>
            <a:r>
              <a:rPr lang="en-US" smtClean="0">
                <a:solidFill>
                  <a:srgbClr val="0000FF"/>
                </a:solidFill>
                <a:ea typeface="MS PGothic"/>
                <a:cs typeface="MS PGothic"/>
              </a:rPr>
              <a:t>The ethical codes of all health professions require </a:t>
            </a:r>
          </a:p>
          <a:p>
            <a:pPr marL="609600" indent="-609600">
              <a:buFont typeface="Arial" charset="0"/>
              <a:buNone/>
            </a:pPr>
            <a:r>
              <a:rPr lang="en-US" smtClean="0">
                <a:solidFill>
                  <a:srgbClr val="0000FF"/>
                </a:solidFill>
                <a:ea typeface="MS PGothic"/>
                <a:cs typeface="MS PGothic"/>
              </a:rPr>
              <a:t>informed consent before use or disclosures of </a:t>
            </a:r>
          </a:p>
          <a:p>
            <a:pPr marL="609600" indent="-609600">
              <a:buFont typeface="Arial" charset="0"/>
              <a:buNone/>
            </a:pPr>
            <a:r>
              <a:rPr lang="en-US" smtClean="0">
                <a:solidFill>
                  <a:srgbClr val="0000FF"/>
                </a:solidFill>
                <a:ea typeface="MS PGothic"/>
                <a:cs typeface="MS PGothic"/>
              </a:rPr>
              <a:t>personal health information.</a:t>
            </a:r>
            <a:r>
              <a:rPr lang="en-US" smtClean="0">
                <a:solidFill>
                  <a:srgbClr val="898989"/>
                </a:solidFill>
                <a:ea typeface="MS PGothic"/>
                <a:cs typeface="MS PGothic"/>
              </a:rPr>
              <a:t> </a:t>
            </a:r>
          </a:p>
          <a:p>
            <a:pPr marL="609600" indent="-609600">
              <a:buFont typeface="Arial" charset="0"/>
              <a:buNone/>
            </a:pPr>
            <a:r>
              <a:rPr lang="en-US" sz="1700" smtClean="0">
                <a:ea typeface="MS PGothic"/>
                <a:cs typeface="MS PGothic"/>
              </a:rPr>
              <a:t>Report to HHS, NCVHS (June 22, 2006)</a:t>
            </a:r>
            <a:r>
              <a:rPr lang="en-US" sz="1700" b="1" smtClean="0">
                <a:ea typeface="MS PGothic"/>
                <a:cs typeface="MS PGothic"/>
              </a:rPr>
              <a:t> </a:t>
            </a:r>
          </a:p>
          <a:p>
            <a:pPr marL="609600" indent="-609600" eaLnBrk="1" hangingPunct="1">
              <a:buFont typeface="Arial" charset="0"/>
              <a:buNone/>
            </a:pPr>
            <a:endParaRPr lang="en-US" sz="1000" smtClean="0">
              <a:solidFill>
                <a:srgbClr val="898989"/>
              </a:solidFill>
            </a:endParaRPr>
          </a:p>
          <a:p>
            <a:pPr marL="609600" indent="-609600" eaLnBrk="1" hangingPunct="1">
              <a:buFont typeface="Arial" charset="0"/>
              <a:buNone/>
            </a:pPr>
            <a:r>
              <a:rPr lang="en-US" sz="4000" smtClean="0">
                <a:solidFill>
                  <a:srgbClr val="0000FF"/>
                </a:solidFill>
                <a:ea typeface="MS PGothic"/>
                <a:cs typeface="MS PGothic"/>
              </a:rPr>
              <a:t>“the well- being of the human subject </a:t>
            </a:r>
          </a:p>
          <a:p>
            <a:pPr marL="609600" indent="-609600" eaLnBrk="1" hangingPunct="1">
              <a:buFont typeface="Arial" charset="0"/>
              <a:buNone/>
            </a:pPr>
            <a:r>
              <a:rPr lang="en-US" sz="4000" smtClean="0">
                <a:solidFill>
                  <a:srgbClr val="0000FF"/>
                </a:solidFill>
                <a:ea typeface="MS PGothic"/>
                <a:cs typeface="MS PGothic"/>
              </a:rPr>
              <a:t>  should take precedence over the needs </a:t>
            </a:r>
          </a:p>
          <a:p>
            <a:pPr marL="609600" indent="-609600" eaLnBrk="1" hangingPunct="1">
              <a:buFont typeface="Arial" charset="0"/>
              <a:buNone/>
            </a:pPr>
            <a:r>
              <a:rPr lang="en-US" sz="4000" smtClean="0">
                <a:solidFill>
                  <a:srgbClr val="0000FF"/>
                </a:solidFill>
                <a:ea typeface="MS PGothic"/>
                <a:cs typeface="MS PGothic"/>
              </a:rPr>
              <a:t>  and interests of society”</a:t>
            </a:r>
            <a:endParaRPr lang="en-US" sz="1800" smtClean="0">
              <a:ea typeface="MS PGothic"/>
              <a:cs typeface="MS PGothic"/>
            </a:endParaRPr>
          </a:p>
          <a:p>
            <a:pPr marL="609600" indent="-609600">
              <a:buFont typeface="Arial" charset="0"/>
              <a:buNone/>
            </a:pPr>
            <a:r>
              <a:rPr lang="en-US" sz="1800" smtClean="0">
                <a:ea typeface="MS PGothic"/>
                <a:cs typeface="MS PGothic"/>
              </a:rPr>
              <a:t>World Medical Association Declaration of Helsinki   June 1964</a:t>
            </a:r>
          </a:p>
          <a:p>
            <a:pPr marL="609600" indent="-609600">
              <a:buFont typeface="Arial" charset="0"/>
              <a:buNone/>
            </a:pPr>
            <a:r>
              <a:rPr lang="en-US" sz="1800" smtClean="0">
                <a:ea typeface="MS PGothic"/>
                <a:cs typeface="MS PGothic"/>
              </a:rPr>
              <a:t>Ethical Principles for Medical Research Involving Human Subjects</a:t>
            </a:r>
          </a:p>
          <a:p>
            <a:pPr marL="609600" indent="-609600" eaLnBrk="1" hangingPunct="1">
              <a:buFont typeface="Arial" charset="0"/>
              <a:buNone/>
            </a:pPr>
            <a:endParaRPr lang="en-US" sz="3000" smtClean="0">
              <a:solidFill>
                <a:srgbClr val="898989"/>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762000" y="457200"/>
            <a:ext cx="8229600" cy="6075509"/>
          </a:xfrm>
          <a:prstGeom prst="rect">
            <a:avLst/>
          </a:prstGeom>
          <a:noFill/>
          <a:ln w="9525">
            <a:noFill/>
            <a:miter lim="800000"/>
            <a:headEnd/>
            <a:tailEnd/>
          </a:ln>
        </p:spPr>
        <p:txBody>
          <a:bodyPr wrap="square">
            <a:spAutoFit/>
          </a:bodyPr>
          <a:lstStyle/>
          <a:p>
            <a:pPr>
              <a:lnSpc>
                <a:spcPct val="90000"/>
              </a:lnSpc>
            </a:pPr>
            <a:r>
              <a:rPr lang="en-US" sz="4800" dirty="0" smtClean="0">
                <a:solidFill>
                  <a:srgbClr val="0000FF"/>
                </a:solidFill>
                <a:latin typeface="Calibri" pitchFamily="34" charset="0"/>
              </a:rPr>
              <a:t>security </a:t>
            </a:r>
            <a:r>
              <a:rPr lang="en-US" sz="4800" dirty="0">
                <a:solidFill>
                  <a:srgbClr val="0000FF"/>
                </a:solidFill>
                <a:latin typeface="Calibri" pitchFamily="34" charset="0"/>
              </a:rPr>
              <a:t>and privacy </a:t>
            </a:r>
          </a:p>
          <a:p>
            <a:pPr>
              <a:lnSpc>
                <a:spcPct val="90000"/>
              </a:lnSpc>
            </a:pPr>
            <a:endParaRPr lang="en-US" sz="1000" dirty="0">
              <a:solidFill>
                <a:srgbClr val="0000FF"/>
              </a:solidFill>
              <a:latin typeface="Calibri" pitchFamily="34" charset="0"/>
            </a:endParaRPr>
          </a:p>
          <a:p>
            <a:pPr>
              <a:lnSpc>
                <a:spcPct val="90000"/>
              </a:lnSpc>
            </a:pPr>
            <a:r>
              <a:rPr lang="en-US" sz="4800" dirty="0" smtClean="0">
                <a:solidFill>
                  <a:srgbClr val="0000FF"/>
                </a:solidFill>
                <a:latin typeface="Calibri" pitchFamily="34" charset="0"/>
              </a:rPr>
              <a:t>clinical </a:t>
            </a:r>
            <a:r>
              <a:rPr lang="en-US" sz="4800" dirty="0">
                <a:solidFill>
                  <a:srgbClr val="0000FF"/>
                </a:solidFill>
                <a:latin typeface="Calibri" pitchFamily="34" charset="0"/>
              </a:rPr>
              <a:t>justification for security </a:t>
            </a:r>
          </a:p>
          <a:p>
            <a:pPr marL="742950" lvl="1" indent="-285750">
              <a:lnSpc>
                <a:spcPct val="90000"/>
              </a:lnSpc>
              <a:buFontTx/>
              <a:buChar char="•"/>
            </a:pPr>
            <a:r>
              <a:rPr lang="en-US" sz="3200" dirty="0" smtClean="0">
                <a:solidFill>
                  <a:srgbClr val="0000FF"/>
                </a:solidFill>
                <a:latin typeface="Calibri" pitchFamily="34" charset="0"/>
              </a:rPr>
              <a:t>patients</a:t>
            </a:r>
            <a:r>
              <a:rPr lang="en-US" sz="3200" dirty="0">
                <a:solidFill>
                  <a:srgbClr val="0000FF"/>
                </a:solidFill>
                <a:latin typeface="Calibri" pitchFamily="34" charset="0"/>
              </a:rPr>
              <a:t>’ expectations/rights</a:t>
            </a:r>
          </a:p>
          <a:p>
            <a:pPr marL="742950" lvl="1" indent="-285750">
              <a:lnSpc>
                <a:spcPct val="90000"/>
              </a:lnSpc>
              <a:buFontTx/>
              <a:buChar char="•"/>
            </a:pPr>
            <a:r>
              <a:rPr lang="en-US" sz="3200" dirty="0">
                <a:solidFill>
                  <a:srgbClr val="0000FF"/>
                </a:solidFill>
                <a:latin typeface="Calibri" pitchFamily="34" charset="0"/>
              </a:rPr>
              <a:t> </a:t>
            </a:r>
            <a:r>
              <a:rPr lang="en-US" sz="3200" dirty="0" smtClean="0">
                <a:solidFill>
                  <a:srgbClr val="0000FF"/>
                </a:solidFill>
                <a:latin typeface="Calibri" pitchFamily="34" charset="0"/>
              </a:rPr>
              <a:t>liability/reputation</a:t>
            </a:r>
          </a:p>
          <a:p>
            <a:pPr marL="742950" lvl="1" indent="-285750">
              <a:lnSpc>
                <a:spcPct val="90000"/>
              </a:lnSpc>
            </a:pPr>
            <a:endParaRPr lang="en-US" sz="800" dirty="0" smtClean="0">
              <a:solidFill>
                <a:srgbClr val="0000FF"/>
              </a:solidFill>
              <a:latin typeface="Calibri" pitchFamily="34" charset="0"/>
            </a:endParaRPr>
          </a:p>
          <a:p>
            <a:pPr>
              <a:lnSpc>
                <a:spcPct val="90000"/>
              </a:lnSpc>
            </a:pPr>
            <a:r>
              <a:rPr lang="en-US" sz="4800" dirty="0" smtClean="0">
                <a:solidFill>
                  <a:srgbClr val="0000FF"/>
                </a:solidFill>
                <a:latin typeface="Calibri" pitchFamily="34" charset="0"/>
              </a:rPr>
              <a:t>privacy-enabling security </a:t>
            </a:r>
            <a:r>
              <a:rPr lang="en-US" sz="3200" dirty="0" smtClean="0">
                <a:solidFill>
                  <a:srgbClr val="0000FF"/>
                </a:solidFill>
                <a:latin typeface="Calibri" pitchFamily="34" charset="0"/>
              </a:rPr>
              <a:t>(encryption, authentication/segmentation, etc)</a:t>
            </a:r>
            <a:endParaRPr lang="en-US" sz="800" dirty="0" smtClean="0">
              <a:solidFill>
                <a:srgbClr val="0000FF"/>
              </a:solidFill>
              <a:latin typeface="Calibri" pitchFamily="34" charset="0"/>
            </a:endParaRPr>
          </a:p>
          <a:p>
            <a:pPr>
              <a:lnSpc>
                <a:spcPct val="90000"/>
              </a:lnSpc>
            </a:pPr>
            <a:endParaRPr lang="en-US" sz="1400" dirty="0" smtClean="0">
              <a:solidFill>
                <a:srgbClr val="0000FF"/>
              </a:solidFill>
              <a:latin typeface="Calibri" pitchFamily="34" charset="0"/>
            </a:endParaRPr>
          </a:p>
          <a:p>
            <a:pPr>
              <a:lnSpc>
                <a:spcPct val="90000"/>
              </a:lnSpc>
            </a:pPr>
            <a:r>
              <a:rPr lang="en-US" sz="4800" dirty="0" smtClean="0">
                <a:solidFill>
                  <a:srgbClr val="0000FF"/>
                </a:solidFill>
                <a:latin typeface="Calibri" pitchFamily="34" charset="0"/>
              </a:rPr>
              <a:t>HITECH: consumer protections</a:t>
            </a:r>
          </a:p>
          <a:p>
            <a:pPr>
              <a:lnSpc>
                <a:spcPct val="90000"/>
              </a:lnSpc>
            </a:pPr>
            <a:endParaRPr lang="en-US" sz="800" dirty="0" smtClean="0">
              <a:solidFill>
                <a:srgbClr val="0000FF"/>
              </a:solidFill>
              <a:latin typeface="Calibri" pitchFamily="34" charset="0"/>
            </a:endParaRPr>
          </a:p>
          <a:p>
            <a:pPr>
              <a:lnSpc>
                <a:spcPct val="90000"/>
              </a:lnSpc>
            </a:pPr>
            <a:r>
              <a:rPr lang="en-US" sz="4800" dirty="0" smtClean="0">
                <a:solidFill>
                  <a:srgbClr val="0000FF"/>
                </a:solidFill>
                <a:latin typeface="Calibri" pitchFamily="34" charset="0"/>
              </a:rPr>
              <a:t>Consumer Choices Tech Hearing</a:t>
            </a:r>
          </a:p>
          <a:p>
            <a:pPr>
              <a:lnSpc>
                <a:spcPct val="90000"/>
              </a:lnSpc>
            </a:pPr>
            <a:endParaRPr lang="en-US" sz="800" dirty="0">
              <a:solidFill>
                <a:srgbClr val="0000FF"/>
              </a:solidFill>
              <a:latin typeface="Calibri" pitchFamily="34" charset="0"/>
            </a:endParaRPr>
          </a:p>
          <a:p>
            <a:pPr>
              <a:lnSpc>
                <a:spcPct val="90000"/>
              </a:lnSpc>
            </a:pPr>
            <a:r>
              <a:rPr lang="en-US" sz="4800" dirty="0" smtClean="0">
                <a:solidFill>
                  <a:srgbClr val="0000FF"/>
                </a:solidFill>
                <a:latin typeface="Calibri" pitchFamily="34" charset="0"/>
              </a:rPr>
              <a:t>ideal </a:t>
            </a:r>
            <a:r>
              <a:rPr lang="en-US" sz="4800" dirty="0">
                <a:solidFill>
                  <a:srgbClr val="0000FF"/>
                </a:solidFill>
                <a:latin typeface="Calibri" pitchFamily="34" charset="0"/>
              </a:rPr>
              <a:t>HIT </a:t>
            </a:r>
            <a:r>
              <a:rPr lang="en-US" sz="4800" dirty="0" smtClean="0">
                <a:solidFill>
                  <a:srgbClr val="0000FF"/>
                </a:solidFill>
                <a:latin typeface="Calibri" pitchFamily="34" charset="0"/>
              </a:rPr>
              <a:t>systems</a:t>
            </a:r>
            <a:endParaRPr lang="en-US" sz="4800" dirty="0">
              <a:solidFill>
                <a:srgbClr val="0000FF"/>
              </a:solidFill>
              <a:latin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ctrTitle" idx="4294967295"/>
          </p:nvPr>
        </p:nvSpPr>
        <p:spPr>
          <a:xfrm>
            <a:off x="685800" y="381000"/>
            <a:ext cx="7772400" cy="1066800"/>
          </a:xfrm>
        </p:spPr>
        <p:txBody>
          <a:bodyPr/>
          <a:lstStyle/>
          <a:p>
            <a:pPr eaLnBrk="1" hangingPunct="1"/>
            <a:r>
              <a:rPr lang="en-US" smtClean="0">
                <a:solidFill>
                  <a:srgbClr val="0000FF"/>
                </a:solidFill>
              </a:rPr>
              <a:t>Privileges and Common Law</a:t>
            </a:r>
          </a:p>
        </p:txBody>
      </p:sp>
      <p:sp>
        <p:nvSpPr>
          <p:cNvPr id="38914" name="Subtitle 2"/>
          <p:cNvSpPr>
            <a:spLocks noGrp="1"/>
          </p:cNvSpPr>
          <p:nvPr>
            <p:ph type="subTitle" idx="4294967295"/>
          </p:nvPr>
        </p:nvSpPr>
        <p:spPr>
          <a:xfrm>
            <a:off x="533400" y="1676400"/>
            <a:ext cx="8153400" cy="5486400"/>
          </a:xfrm>
        </p:spPr>
        <p:txBody>
          <a:bodyPr/>
          <a:lstStyle/>
          <a:p>
            <a:pPr marL="0" indent="0">
              <a:lnSpc>
                <a:spcPct val="80000"/>
              </a:lnSpc>
              <a:buFont typeface="Arial" charset="0"/>
              <a:buNone/>
            </a:pPr>
            <a:r>
              <a:rPr lang="en-US" smtClean="0">
                <a:solidFill>
                  <a:srgbClr val="0000FF"/>
                </a:solidFill>
                <a:ea typeface="MS PGothic"/>
                <a:cs typeface="MS PGothic"/>
              </a:rPr>
              <a:t>A physician-patient privilege is recognized in the laws of 43 states and the District of Columbia.    </a:t>
            </a:r>
            <a:r>
              <a:rPr lang="en-US" smtClean="0">
                <a:solidFill>
                  <a:srgbClr val="898989"/>
                </a:solidFill>
                <a:ea typeface="MS PGothic"/>
                <a:cs typeface="MS PGothic"/>
              </a:rPr>
              <a:t> </a:t>
            </a:r>
          </a:p>
          <a:p>
            <a:pPr marL="0" indent="0">
              <a:lnSpc>
                <a:spcPct val="80000"/>
              </a:lnSpc>
              <a:buFont typeface="Arial" charset="0"/>
              <a:buNone/>
            </a:pPr>
            <a:r>
              <a:rPr lang="en-US" sz="2000" smtClean="0">
                <a:ea typeface="MS PGothic"/>
                <a:cs typeface="MS PGothic"/>
              </a:rPr>
              <a:t>The State of Health Privacy, Health Privacy Project (2000)</a:t>
            </a:r>
          </a:p>
          <a:p>
            <a:pPr marL="0" indent="0">
              <a:lnSpc>
                <a:spcPct val="80000"/>
              </a:lnSpc>
              <a:buFont typeface="Arial" charset="0"/>
              <a:buNone/>
            </a:pPr>
            <a:endParaRPr lang="en-US" sz="900" smtClean="0">
              <a:solidFill>
                <a:srgbClr val="898989"/>
              </a:solidFill>
              <a:ea typeface="MS PGothic"/>
              <a:cs typeface="MS PGothic"/>
            </a:endParaRPr>
          </a:p>
          <a:p>
            <a:pPr marL="0" indent="0">
              <a:lnSpc>
                <a:spcPct val="80000"/>
              </a:lnSpc>
              <a:buFont typeface="Arial" charset="0"/>
              <a:buNone/>
            </a:pPr>
            <a:endParaRPr lang="en-US" sz="900" smtClean="0">
              <a:ea typeface="MS PGothic"/>
              <a:cs typeface="MS PGothic"/>
            </a:endParaRPr>
          </a:p>
          <a:p>
            <a:pPr marL="0" indent="0">
              <a:lnSpc>
                <a:spcPct val="80000"/>
              </a:lnSpc>
              <a:buFont typeface="Arial" charset="0"/>
              <a:buNone/>
            </a:pPr>
            <a:r>
              <a:rPr lang="en-US" sz="2800" smtClean="0">
                <a:solidFill>
                  <a:srgbClr val="0000FF"/>
                </a:solidFill>
                <a:ea typeface="MS PGothic"/>
                <a:cs typeface="MS PGothic"/>
              </a:rPr>
              <a:t>All 50 states and the District of Columbia recognize </a:t>
            </a:r>
          </a:p>
          <a:p>
            <a:pPr marL="0" indent="0">
              <a:lnSpc>
                <a:spcPct val="80000"/>
              </a:lnSpc>
              <a:buFont typeface="Arial" charset="0"/>
              <a:buNone/>
            </a:pPr>
            <a:r>
              <a:rPr lang="en-US" sz="2800" smtClean="0">
                <a:solidFill>
                  <a:srgbClr val="0000FF"/>
                </a:solidFill>
                <a:ea typeface="MS PGothic"/>
                <a:cs typeface="MS PGothic"/>
              </a:rPr>
              <a:t>in tort law a common law or statutory right to </a:t>
            </a:r>
          </a:p>
          <a:p>
            <a:pPr marL="0" indent="0">
              <a:lnSpc>
                <a:spcPct val="80000"/>
              </a:lnSpc>
              <a:buFont typeface="Arial" charset="0"/>
              <a:buNone/>
            </a:pPr>
            <a:r>
              <a:rPr lang="en-US" sz="2800" smtClean="0">
                <a:solidFill>
                  <a:srgbClr val="0000FF"/>
                </a:solidFill>
                <a:ea typeface="MS PGothic"/>
                <a:cs typeface="MS PGothic"/>
              </a:rPr>
              <a:t>privacy of personal information.      </a:t>
            </a:r>
          </a:p>
          <a:p>
            <a:pPr marL="0" indent="0">
              <a:lnSpc>
                <a:spcPct val="80000"/>
              </a:lnSpc>
              <a:buFont typeface="Arial" charset="0"/>
              <a:buNone/>
            </a:pPr>
            <a:r>
              <a:rPr lang="en-US" sz="2000" smtClean="0">
                <a:ea typeface="MS PGothic"/>
                <a:cs typeface="MS PGothic"/>
              </a:rPr>
              <a:t>HHS finding 65 Fed. Reg. at 82,464</a:t>
            </a:r>
            <a:endParaRPr lang="en-US" sz="800" smtClean="0">
              <a:ea typeface="MS PGothic"/>
              <a:cs typeface="MS PGothic"/>
            </a:endParaRPr>
          </a:p>
          <a:p>
            <a:pPr marL="0" indent="0">
              <a:lnSpc>
                <a:spcPct val="80000"/>
              </a:lnSpc>
              <a:buFont typeface="Arial" charset="0"/>
              <a:buNone/>
            </a:pPr>
            <a:endParaRPr lang="en-US" sz="1100" smtClean="0">
              <a:solidFill>
                <a:srgbClr val="898989"/>
              </a:solidFill>
              <a:ea typeface="MS PGothic"/>
              <a:cs typeface="MS PGothic"/>
            </a:endParaRPr>
          </a:p>
          <a:p>
            <a:pPr marL="0" indent="0">
              <a:lnSpc>
                <a:spcPct val="80000"/>
              </a:lnSpc>
              <a:buFont typeface="Arial" charset="0"/>
              <a:buNone/>
            </a:pPr>
            <a:endParaRPr lang="en-US" sz="1000" smtClean="0">
              <a:solidFill>
                <a:srgbClr val="0000FF"/>
              </a:solidFill>
              <a:ea typeface="MS PGothic"/>
              <a:cs typeface="MS PGothic"/>
            </a:endParaRPr>
          </a:p>
          <a:p>
            <a:pPr marL="0" indent="0">
              <a:lnSpc>
                <a:spcPct val="80000"/>
              </a:lnSpc>
              <a:buFont typeface="Arial" charset="0"/>
              <a:buNone/>
            </a:pPr>
            <a:r>
              <a:rPr lang="en-US" sz="3600" smtClean="0">
                <a:solidFill>
                  <a:srgbClr val="0000FF"/>
                </a:solidFill>
                <a:ea typeface="MS PGothic"/>
                <a:cs typeface="MS PGothic"/>
              </a:rPr>
              <a:t>Ten states have a right to privacy expressly </a:t>
            </a:r>
          </a:p>
          <a:p>
            <a:pPr marL="0" indent="0">
              <a:lnSpc>
                <a:spcPct val="80000"/>
              </a:lnSpc>
              <a:buFont typeface="Arial" charset="0"/>
              <a:buNone/>
            </a:pPr>
            <a:r>
              <a:rPr lang="en-US" sz="3600" smtClean="0">
                <a:solidFill>
                  <a:srgbClr val="0000FF"/>
                </a:solidFill>
                <a:ea typeface="MS PGothic"/>
                <a:cs typeface="MS PGothic"/>
              </a:rPr>
              <a:t>recognized in their state constitutions.</a:t>
            </a:r>
          </a:p>
          <a:p>
            <a:pPr marL="0" indent="0">
              <a:lnSpc>
                <a:spcPct val="80000"/>
              </a:lnSpc>
              <a:buFont typeface="Arial" charset="0"/>
              <a:buNone/>
            </a:pPr>
            <a:endParaRPr lang="en-US" sz="1300" smtClean="0">
              <a:ea typeface="MS PGothic"/>
              <a:cs typeface="MS PGothic"/>
            </a:endParaRPr>
          </a:p>
          <a:p>
            <a:pPr marL="0" indent="0" eaLnBrk="1" hangingPunct="1">
              <a:lnSpc>
                <a:spcPct val="80000"/>
              </a:lnSpc>
              <a:buFont typeface="Arial" charset="0"/>
              <a:buNone/>
            </a:pPr>
            <a:endParaRPr lang="en-US" sz="2200" smtClean="0">
              <a:solidFill>
                <a:srgbClr val="898989"/>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4294967295"/>
          </p:nvPr>
        </p:nvSpPr>
        <p:spPr>
          <a:xfrm>
            <a:off x="304800" y="609600"/>
            <a:ext cx="8382000" cy="5486400"/>
          </a:xfrm>
        </p:spPr>
        <p:txBody>
          <a:bodyPr rtlCol="0">
            <a:normAutofit/>
          </a:bodyPr>
          <a:lstStyle/>
          <a:p>
            <a:pPr algn="ctr" eaLnBrk="1" fontAlgn="auto" hangingPunct="1">
              <a:spcAft>
                <a:spcPts val="0"/>
              </a:spcAft>
              <a:buFont typeface="Arial" pitchFamily="34" charset="0"/>
              <a:buNone/>
              <a:defRPr/>
            </a:pPr>
            <a:endParaRPr lang="en-US" sz="1050" dirty="0" smtClean="0">
              <a:solidFill>
                <a:schemeClr val="hlink"/>
              </a:solidFill>
            </a:endParaRPr>
          </a:p>
          <a:p>
            <a:pPr algn="ctr" eaLnBrk="1" fontAlgn="auto" hangingPunct="1">
              <a:spcAft>
                <a:spcPts val="0"/>
              </a:spcAft>
              <a:buFont typeface="Arial" pitchFamily="34" charset="0"/>
              <a:buNone/>
              <a:defRPr/>
            </a:pPr>
            <a:endParaRPr lang="en-US" sz="1050" dirty="0" smtClean="0">
              <a:solidFill>
                <a:schemeClr val="hlink"/>
              </a:solidFill>
            </a:endParaRPr>
          </a:p>
          <a:p>
            <a:pPr algn="ctr" eaLnBrk="1" fontAlgn="auto" hangingPunct="1">
              <a:spcAft>
                <a:spcPts val="0"/>
              </a:spcAft>
              <a:buFont typeface="Arial" pitchFamily="34" charset="0"/>
              <a:buNone/>
              <a:defRPr/>
            </a:pPr>
            <a:endParaRPr lang="en-US" sz="1050" dirty="0" smtClean="0">
              <a:solidFill>
                <a:schemeClr val="hlink"/>
              </a:solidFill>
            </a:endParaRPr>
          </a:p>
          <a:p>
            <a:pPr algn="ctr" eaLnBrk="1" fontAlgn="auto" hangingPunct="1">
              <a:spcAft>
                <a:spcPts val="0"/>
              </a:spcAft>
              <a:buFont typeface="Arial" pitchFamily="34" charset="0"/>
              <a:buNone/>
              <a:defRPr/>
            </a:pPr>
            <a:r>
              <a:rPr lang="en-US" sz="7200" dirty="0" smtClean="0">
                <a:solidFill>
                  <a:schemeClr val="hlink"/>
                </a:solidFill>
              </a:rPr>
              <a:t>Americans expect privacy and control, but….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3"/>
          <p:cNvSpPr>
            <a:spLocks noChangeArrowheads="1"/>
          </p:cNvSpPr>
          <p:nvPr/>
        </p:nvSpPr>
        <p:spPr bwMode="auto">
          <a:xfrm>
            <a:off x="1371600" y="3124200"/>
            <a:ext cx="2743200" cy="1169988"/>
          </a:xfrm>
          <a:prstGeom prst="rect">
            <a:avLst/>
          </a:prstGeom>
          <a:noFill/>
          <a:ln w="9525">
            <a:noFill/>
            <a:miter lim="800000"/>
            <a:headEnd/>
            <a:tailEnd/>
          </a:ln>
        </p:spPr>
        <p:txBody>
          <a:bodyPr>
            <a:spAutoFit/>
          </a:bodyPr>
          <a:lstStyle/>
          <a:p>
            <a:r>
              <a:rPr lang="en-US" sz="1400">
                <a:latin typeface="Calibri" pitchFamily="34" charset="0"/>
                <a:ea typeface="MS PGothic"/>
                <a:cs typeface="MS PGothic"/>
              </a:rPr>
              <a:t>President Bush implemented</a:t>
            </a:r>
          </a:p>
          <a:p>
            <a:r>
              <a:rPr lang="en-US" sz="1400">
                <a:latin typeface="Calibri" pitchFamily="34" charset="0"/>
                <a:ea typeface="MS PGothic"/>
                <a:cs typeface="MS PGothic"/>
              </a:rPr>
              <a:t>the HIPAA “Privacy Rule” which recognized the “right of consent”.</a:t>
            </a:r>
          </a:p>
          <a:p>
            <a:r>
              <a:rPr lang="en-US" sz="1400">
                <a:latin typeface="Calibri" pitchFamily="34" charset="0"/>
                <a:ea typeface="MS PGothic"/>
                <a:cs typeface="MS PGothic"/>
              </a:rPr>
              <a:t>HHS wrote these regulations.</a:t>
            </a:r>
          </a:p>
          <a:p>
            <a:r>
              <a:rPr lang="en-US" sz="1400" b="1">
                <a:latin typeface="Calibri" pitchFamily="34" charset="0"/>
              </a:rPr>
              <a:t>65 Fed. Reg. 82,462</a:t>
            </a:r>
            <a:endParaRPr lang="en-US" sz="1400" b="1">
              <a:latin typeface="Calibri" pitchFamily="34" charset="0"/>
              <a:ea typeface="MS PGothic"/>
              <a:cs typeface="MS PGothic"/>
            </a:endParaRPr>
          </a:p>
        </p:txBody>
      </p:sp>
      <p:sp>
        <p:nvSpPr>
          <p:cNvPr id="41986" name="Rectangle 4"/>
          <p:cNvSpPr>
            <a:spLocks noChangeArrowheads="1"/>
          </p:cNvSpPr>
          <p:nvPr/>
        </p:nvSpPr>
        <p:spPr bwMode="auto">
          <a:xfrm>
            <a:off x="1371600" y="4572000"/>
            <a:ext cx="2743200" cy="954088"/>
          </a:xfrm>
          <a:prstGeom prst="rect">
            <a:avLst/>
          </a:prstGeom>
          <a:noFill/>
          <a:ln w="9525">
            <a:noFill/>
            <a:miter lim="800000"/>
            <a:headEnd/>
            <a:tailEnd/>
          </a:ln>
        </p:spPr>
        <p:txBody>
          <a:bodyPr>
            <a:spAutoFit/>
          </a:bodyPr>
          <a:lstStyle/>
          <a:p>
            <a:r>
              <a:rPr lang="en-US" sz="1400" b="1" dirty="0">
                <a:solidFill>
                  <a:srgbClr val="FF0000"/>
                </a:solidFill>
                <a:latin typeface="Calibri" pitchFamily="34" charset="0"/>
                <a:ea typeface="MS PGothic"/>
                <a:cs typeface="MS PGothic"/>
              </a:rPr>
              <a:t>HHS amended the HIPAA</a:t>
            </a:r>
          </a:p>
          <a:p>
            <a:r>
              <a:rPr lang="en-US" sz="1400" b="1" dirty="0">
                <a:solidFill>
                  <a:srgbClr val="FF0000"/>
                </a:solidFill>
                <a:latin typeface="Calibri" pitchFamily="34" charset="0"/>
                <a:ea typeface="MS PGothic"/>
                <a:cs typeface="MS PGothic"/>
              </a:rPr>
              <a:t>“Privacy Rule”, eliminating the right of consent. </a:t>
            </a:r>
          </a:p>
          <a:p>
            <a:r>
              <a:rPr lang="en-US" sz="1400" b="1" dirty="0">
                <a:latin typeface="Calibri" pitchFamily="34" charset="0"/>
              </a:rPr>
              <a:t>67 Fed. Reg. 53,183</a:t>
            </a:r>
            <a:endParaRPr lang="en-US" sz="1400" b="1" dirty="0">
              <a:latin typeface="Calibri" pitchFamily="34" charset="0"/>
              <a:ea typeface="MS PGothic"/>
              <a:cs typeface="MS PGothic"/>
            </a:endParaRPr>
          </a:p>
        </p:txBody>
      </p:sp>
      <p:sp>
        <p:nvSpPr>
          <p:cNvPr id="41987" name="Rectangle 5"/>
          <p:cNvSpPr>
            <a:spLocks noChangeArrowheads="1"/>
          </p:cNvSpPr>
          <p:nvPr/>
        </p:nvSpPr>
        <p:spPr bwMode="auto">
          <a:xfrm>
            <a:off x="1371600" y="1371600"/>
            <a:ext cx="2819400" cy="1600200"/>
          </a:xfrm>
          <a:prstGeom prst="rect">
            <a:avLst/>
          </a:prstGeom>
          <a:noFill/>
          <a:ln w="9525">
            <a:noFill/>
            <a:miter lim="800000"/>
            <a:headEnd/>
            <a:tailEnd/>
          </a:ln>
        </p:spPr>
        <p:txBody>
          <a:bodyPr>
            <a:spAutoFit/>
          </a:bodyPr>
          <a:lstStyle/>
          <a:p>
            <a:pPr>
              <a:spcBef>
                <a:spcPct val="20000"/>
              </a:spcBef>
            </a:pPr>
            <a:r>
              <a:rPr lang="en-US" sz="1400">
                <a:latin typeface="Calibri" pitchFamily="34" charset="0"/>
                <a:ea typeface="MS PGothic"/>
                <a:cs typeface="MS PGothic"/>
              </a:rPr>
              <a:t>Congress passed HIPAA, </a:t>
            </a:r>
            <a:r>
              <a:rPr lang="en-US" sz="1400" u="sng">
                <a:latin typeface="Calibri" pitchFamily="34" charset="0"/>
                <a:ea typeface="MS PGothic"/>
                <a:cs typeface="MS PGothic"/>
              </a:rPr>
              <a:t>but did</a:t>
            </a:r>
            <a:r>
              <a:rPr lang="en-US" sz="1400">
                <a:latin typeface="Calibri" pitchFamily="34" charset="0"/>
                <a:ea typeface="MS PGothic"/>
                <a:cs typeface="MS PGothic"/>
              </a:rPr>
              <a:t> </a:t>
            </a:r>
            <a:r>
              <a:rPr lang="en-US" sz="1400" u="sng">
                <a:latin typeface="Calibri" pitchFamily="34" charset="0"/>
                <a:ea typeface="MS PGothic"/>
                <a:cs typeface="MS PGothic"/>
              </a:rPr>
              <a:t>not</a:t>
            </a:r>
            <a:r>
              <a:rPr lang="en-US" sz="1400">
                <a:latin typeface="Calibri" pitchFamily="34" charset="0"/>
                <a:ea typeface="MS PGothic"/>
                <a:cs typeface="MS PGothic"/>
              </a:rPr>
              <a:t> pass a federal medical privacy statute, so the Dept. of Health and Human Services (HHS) was required to develop regulations that specified patients’ rights to health privacy. </a:t>
            </a:r>
            <a:r>
              <a:rPr lang="en-US" sz="1400" b="1">
                <a:latin typeface="Calibri" pitchFamily="34" charset="0"/>
              </a:rPr>
              <a:t>Public Law 104-191</a:t>
            </a:r>
            <a:endParaRPr lang="en-US" sz="1400">
              <a:latin typeface="Calibri" pitchFamily="34" charset="0"/>
              <a:ea typeface="MS PGothic"/>
              <a:cs typeface="MS PGothic"/>
            </a:endParaRPr>
          </a:p>
        </p:txBody>
      </p:sp>
      <p:sp>
        <p:nvSpPr>
          <p:cNvPr id="41988" name="Rectangle 6"/>
          <p:cNvSpPr>
            <a:spLocks noChangeArrowheads="1"/>
          </p:cNvSpPr>
          <p:nvPr/>
        </p:nvSpPr>
        <p:spPr bwMode="auto">
          <a:xfrm>
            <a:off x="533400" y="1905000"/>
            <a:ext cx="579438" cy="304800"/>
          </a:xfrm>
          <a:prstGeom prst="rect">
            <a:avLst/>
          </a:prstGeom>
          <a:noFill/>
          <a:ln w="9525">
            <a:noFill/>
            <a:miter lim="800000"/>
            <a:headEnd/>
            <a:tailEnd/>
          </a:ln>
        </p:spPr>
        <p:txBody>
          <a:bodyPr>
            <a:spAutoFit/>
          </a:bodyPr>
          <a:lstStyle/>
          <a:p>
            <a:r>
              <a:rPr lang="en-US" sz="1400" b="1">
                <a:solidFill>
                  <a:schemeClr val="accent2"/>
                </a:solidFill>
                <a:latin typeface="Calibri" pitchFamily="34" charset="0"/>
                <a:ea typeface="MS PGothic"/>
                <a:cs typeface="MS PGothic"/>
              </a:rPr>
              <a:t>1996</a:t>
            </a:r>
          </a:p>
        </p:txBody>
      </p:sp>
      <p:sp>
        <p:nvSpPr>
          <p:cNvPr id="41989" name="Rectangle 7"/>
          <p:cNvSpPr>
            <a:spLocks noChangeArrowheads="1"/>
          </p:cNvSpPr>
          <p:nvPr/>
        </p:nvSpPr>
        <p:spPr bwMode="auto">
          <a:xfrm>
            <a:off x="533400" y="3429000"/>
            <a:ext cx="579438" cy="304800"/>
          </a:xfrm>
          <a:prstGeom prst="rect">
            <a:avLst/>
          </a:prstGeom>
          <a:noFill/>
          <a:ln w="9525">
            <a:noFill/>
            <a:miter lim="800000"/>
            <a:headEnd/>
            <a:tailEnd/>
          </a:ln>
        </p:spPr>
        <p:txBody>
          <a:bodyPr>
            <a:spAutoFit/>
          </a:bodyPr>
          <a:lstStyle/>
          <a:p>
            <a:r>
              <a:rPr lang="en-US" sz="1400" b="1">
                <a:solidFill>
                  <a:schemeClr val="accent2"/>
                </a:solidFill>
                <a:latin typeface="Calibri" pitchFamily="34" charset="0"/>
                <a:ea typeface="MS PGothic"/>
                <a:cs typeface="MS PGothic"/>
              </a:rPr>
              <a:t>2001</a:t>
            </a:r>
          </a:p>
        </p:txBody>
      </p:sp>
      <p:sp>
        <p:nvSpPr>
          <p:cNvPr id="41990" name="Rectangle 8"/>
          <p:cNvSpPr>
            <a:spLocks noChangeArrowheads="1"/>
          </p:cNvSpPr>
          <p:nvPr/>
        </p:nvSpPr>
        <p:spPr bwMode="auto">
          <a:xfrm>
            <a:off x="533400" y="4876800"/>
            <a:ext cx="579438" cy="304800"/>
          </a:xfrm>
          <a:prstGeom prst="rect">
            <a:avLst/>
          </a:prstGeom>
          <a:noFill/>
          <a:ln w="9525">
            <a:noFill/>
            <a:miter lim="800000"/>
            <a:headEnd/>
            <a:tailEnd/>
          </a:ln>
        </p:spPr>
        <p:txBody>
          <a:bodyPr>
            <a:spAutoFit/>
          </a:bodyPr>
          <a:lstStyle/>
          <a:p>
            <a:r>
              <a:rPr lang="en-US" sz="1400" b="1">
                <a:solidFill>
                  <a:schemeClr val="accent2"/>
                </a:solidFill>
                <a:latin typeface="Calibri" pitchFamily="34" charset="0"/>
                <a:ea typeface="MS PGothic"/>
                <a:cs typeface="MS PGothic"/>
              </a:rPr>
              <a:t>2002</a:t>
            </a:r>
          </a:p>
        </p:txBody>
      </p:sp>
      <p:sp>
        <p:nvSpPr>
          <p:cNvPr id="41991" name="Rectangle 9"/>
          <p:cNvSpPr>
            <a:spLocks noChangeArrowheads="1"/>
          </p:cNvSpPr>
          <p:nvPr/>
        </p:nvSpPr>
        <p:spPr bwMode="auto">
          <a:xfrm>
            <a:off x="4419600" y="1600200"/>
            <a:ext cx="4267200" cy="954088"/>
          </a:xfrm>
          <a:prstGeom prst="rect">
            <a:avLst/>
          </a:prstGeom>
          <a:noFill/>
          <a:ln w="9525">
            <a:solidFill>
              <a:schemeClr val="tx1"/>
            </a:solidFill>
            <a:miter lim="800000"/>
            <a:headEnd/>
            <a:tailEnd/>
          </a:ln>
        </p:spPr>
        <p:txBody>
          <a:bodyPr>
            <a:spAutoFit/>
          </a:bodyPr>
          <a:lstStyle/>
          <a:p>
            <a:r>
              <a:rPr lang="en-US" sz="1400" i="1">
                <a:latin typeface="Calibri" pitchFamily="34" charset="0"/>
                <a:ea typeface="MS PGothic"/>
                <a:cs typeface="MS PGothic"/>
              </a:rPr>
              <a:t>“… the Secretary of Health and Human Services shall submit to [Congress]…</a:t>
            </a:r>
            <a:r>
              <a:rPr lang="en-US" sz="1400" b="1" i="1">
                <a:solidFill>
                  <a:schemeClr val="hlink"/>
                </a:solidFill>
                <a:latin typeface="Calibri" pitchFamily="34" charset="0"/>
                <a:ea typeface="MS PGothic"/>
                <a:cs typeface="MS PGothic"/>
              </a:rPr>
              <a:t>detailed recommendations on standards with respect to the privacy of individually identifiable health information.”</a:t>
            </a:r>
          </a:p>
        </p:txBody>
      </p:sp>
      <p:sp>
        <p:nvSpPr>
          <p:cNvPr id="41992" name="Rectangle 10"/>
          <p:cNvSpPr>
            <a:spLocks noChangeArrowheads="1"/>
          </p:cNvSpPr>
          <p:nvPr/>
        </p:nvSpPr>
        <p:spPr bwMode="auto">
          <a:xfrm>
            <a:off x="4419600" y="3124200"/>
            <a:ext cx="4267200" cy="1165225"/>
          </a:xfrm>
          <a:prstGeom prst="rect">
            <a:avLst/>
          </a:prstGeom>
          <a:noFill/>
          <a:ln w="9525">
            <a:solidFill>
              <a:schemeClr val="tx1"/>
            </a:solidFill>
            <a:miter lim="800000"/>
            <a:headEnd/>
            <a:tailEnd/>
          </a:ln>
        </p:spPr>
        <p:txBody>
          <a:bodyPr>
            <a:spAutoFit/>
          </a:bodyPr>
          <a:lstStyle/>
          <a:p>
            <a:r>
              <a:rPr lang="en-US" sz="1400" i="1">
                <a:latin typeface="Calibri" pitchFamily="34" charset="0"/>
                <a:ea typeface="MS PGothic"/>
                <a:cs typeface="MS PGothic"/>
              </a:rPr>
              <a:t>“….a covered health care provider </a:t>
            </a:r>
            <a:r>
              <a:rPr lang="en-US" sz="1400" b="1" i="1">
                <a:solidFill>
                  <a:schemeClr val="hlink"/>
                </a:solidFill>
                <a:latin typeface="Calibri" pitchFamily="34" charset="0"/>
                <a:ea typeface="MS PGothic"/>
                <a:cs typeface="MS PGothic"/>
              </a:rPr>
              <a:t>must obtain the individual’s consent,</a:t>
            </a:r>
            <a:r>
              <a:rPr lang="en-US" sz="1400" i="1">
                <a:latin typeface="Calibri" pitchFamily="34" charset="0"/>
                <a:ea typeface="MS PGothic"/>
                <a:cs typeface="MS PGothic"/>
              </a:rPr>
              <a:t> in accordance with this section, prior to using or disclosing protected health information to carry out treatment, payment, or health care operations.”</a:t>
            </a:r>
          </a:p>
        </p:txBody>
      </p:sp>
      <p:sp>
        <p:nvSpPr>
          <p:cNvPr id="41993" name="Rectangle 11"/>
          <p:cNvSpPr>
            <a:spLocks noChangeArrowheads="1"/>
          </p:cNvSpPr>
          <p:nvPr/>
        </p:nvSpPr>
        <p:spPr bwMode="auto">
          <a:xfrm>
            <a:off x="4419600" y="4572000"/>
            <a:ext cx="4249738" cy="1165225"/>
          </a:xfrm>
          <a:prstGeom prst="rect">
            <a:avLst/>
          </a:prstGeom>
          <a:noFill/>
          <a:ln w="9525">
            <a:solidFill>
              <a:schemeClr val="tx1"/>
            </a:solidFill>
            <a:miter lim="800000"/>
            <a:headEnd/>
            <a:tailEnd/>
          </a:ln>
        </p:spPr>
        <p:txBody>
          <a:bodyPr>
            <a:spAutoFit/>
          </a:bodyPr>
          <a:lstStyle/>
          <a:p>
            <a:r>
              <a:rPr lang="en-US" sz="1400" i="1" dirty="0">
                <a:latin typeface="Calibri" pitchFamily="34" charset="0"/>
                <a:ea typeface="MS PGothic"/>
                <a:cs typeface="MS PGothic"/>
              </a:rPr>
              <a:t>“The </a:t>
            </a:r>
            <a:r>
              <a:rPr lang="en-US" sz="1400" b="1" i="1" dirty="0">
                <a:solidFill>
                  <a:schemeClr val="hlink"/>
                </a:solidFill>
                <a:latin typeface="Calibri" pitchFamily="34" charset="0"/>
                <a:ea typeface="MS PGothic"/>
                <a:cs typeface="MS PGothic"/>
              </a:rPr>
              <a:t>consent provisions…are replaced</a:t>
            </a:r>
            <a:r>
              <a:rPr lang="en-US" sz="1400" i="1" dirty="0">
                <a:solidFill>
                  <a:schemeClr val="accent2"/>
                </a:solidFill>
                <a:latin typeface="Calibri" pitchFamily="34" charset="0"/>
                <a:ea typeface="MS PGothic"/>
                <a:cs typeface="MS PGothic"/>
              </a:rPr>
              <a:t> </a:t>
            </a:r>
            <a:r>
              <a:rPr lang="en-US" sz="1400" i="1" dirty="0">
                <a:latin typeface="Calibri" pitchFamily="34" charset="0"/>
                <a:ea typeface="MS PGothic"/>
                <a:cs typeface="MS PGothic"/>
              </a:rPr>
              <a:t>with a new provision…that provides regulatory permission for covered entities to use and disclose protected health information for treatment, payment, healthcare operations.”</a:t>
            </a:r>
          </a:p>
        </p:txBody>
      </p:sp>
      <p:sp>
        <p:nvSpPr>
          <p:cNvPr id="41994" name="Rectangle 13"/>
          <p:cNvSpPr>
            <a:spLocks noGrp="1" noChangeArrowheads="1"/>
          </p:cNvSpPr>
          <p:nvPr>
            <p:ph type="title" idx="4294967295"/>
          </p:nvPr>
        </p:nvSpPr>
        <p:spPr>
          <a:xfrm>
            <a:off x="0" y="0"/>
            <a:ext cx="9144000" cy="1447800"/>
          </a:xfrm>
        </p:spPr>
        <p:txBody>
          <a:bodyPr/>
          <a:lstStyle/>
          <a:p>
            <a:pPr eaLnBrk="1" hangingPunct="1"/>
            <a:r>
              <a:rPr lang="en-US" sz="4000" smtClean="0">
                <a:solidFill>
                  <a:schemeClr val="hlink"/>
                </a:solidFill>
              </a:rPr>
              <a:t>HIPAA </a:t>
            </a:r>
            <a:r>
              <a:rPr lang="en-US" sz="4000" u="sng" smtClean="0">
                <a:solidFill>
                  <a:schemeClr val="hlink"/>
                </a:solidFill>
              </a:rPr>
              <a:t>regs</a:t>
            </a:r>
            <a:r>
              <a:rPr lang="en-US" sz="4000" smtClean="0">
                <a:solidFill>
                  <a:schemeClr val="hlink"/>
                </a:solidFill>
              </a:rPr>
              <a:t> eliminate consent and privacy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3" descr="Zones of Privacy(rev).tiff"/>
          <p:cNvPicPr>
            <a:picLocks noChangeAspect="1"/>
          </p:cNvPicPr>
          <p:nvPr/>
        </p:nvPicPr>
        <p:blipFill>
          <a:blip r:embed="rId2" cstate="print"/>
          <a:srcRect/>
          <a:stretch>
            <a:fillRect/>
          </a:stretch>
        </p:blipFill>
        <p:spPr bwMode="auto">
          <a:xfrm>
            <a:off x="-457200" y="-152400"/>
            <a:ext cx="9982200" cy="76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4294967295"/>
          </p:nvPr>
        </p:nvSpPr>
        <p:spPr>
          <a:xfrm>
            <a:off x="304800" y="457200"/>
            <a:ext cx="8382000" cy="6400800"/>
          </a:xfrm>
        </p:spPr>
        <p:txBody>
          <a:bodyPr>
            <a:normAutofit fontScale="92500" lnSpcReduction="10000"/>
          </a:bodyPr>
          <a:lstStyle/>
          <a:p>
            <a:pPr algn="ctr" eaLnBrk="1" hangingPunct="1">
              <a:buFont typeface="Arial" charset="0"/>
              <a:buNone/>
              <a:defRPr/>
            </a:pPr>
            <a:endParaRPr lang="en-US" sz="1000" dirty="0" smtClean="0">
              <a:solidFill>
                <a:schemeClr val="hlink"/>
              </a:solidFill>
            </a:endParaRPr>
          </a:p>
          <a:p>
            <a:pPr algn="ctr" eaLnBrk="1" hangingPunct="1">
              <a:buFont typeface="Arial" charset="0"/>
              <a:buNone/>
              <a:defRPr/>
            </a:pPr>
            <a:endParaRPr lang="en-US" sz="1000" dirty="0" smtClean="0">
              <a:solidFill>
                <a:schemeClr val="hlink"/>
              </a:solidFill>
            </a:endParaRPr>
          </a:p>
          <a:p>
            <a:pPr algn="ctr" eaLnBrk="1" hangingPunct="1">
              <a:buFont typeface="Arial" charset="0"/>
              <a:buNone/>
              <a:defRPr/>
            </a:pPr>
            <a:endParaRPr lang="en-US" sz="1000" dirty="0" smtClean="0">
              <a:solidFill>
                <a:schemeClr val="hlink"/>
              </a:solidFill>
            </a:endParaRPr>
          </a:p>
          <a:p>
            <a:pPr algn="ctr" eaLnBrk="1" hangingPunct="1">
              <a:buFont typeface="Arial" charset="0"/>
              <a:buNone/>
              <a:defRPr/>
            </a:pPr>
            <a:r>
              <a:rPr lang="en-US" sz="7800" dirty="0" smtClean="0">
                <a:solidFill>
                  <a:srgbClr val="0000FF"/>
                </a:solidFill>
              </a:rPr>
              <a:t>Americans expect privacy and security, </a:t>
            </a:r>
          </a:p>
          <a:p>
            <a:pPr algn="ctr" eaLnBrk="1" hangingPunct="1">
              <a:buFont typeface="Arial" charset="0"/>
              <a:buNone/>
              <a:defRPr/>
            </a:pPr>
            <a:endParaRPr lang="en-US" sz="7200" dirty="0" smtClean="0">
              <a:solidFill>
                <a:srgbClr val="0000FF"/>
              </a:solidFill>
            </a:endParaRPr>
          </a:p>
          <a:p>
            <a:pPr algn="ctr" eaLnBrk="1" hangingPunct="1">
              <a:buFont typeface="Arial" charset="0"/>
              <a:buNone/>
              <a:defRPr/>
            </a:pPr>
            <a:endParaRPr lang="en-US" sz="7200" dirty="0" smtClean="0">
              <a:solidFill>
                <a:srgbClr val="0000FF"/>
              </a:solidFill>
            </a:endParaRPr>
          </a:p>
          <a:p>
            <a:pPr algn="ctr" eaLnBrk="1" hangingPunct="1">
              <a:buFont typeface="Arial" charset="0"/>
              <a:buNone/>
              <a:defRPr/>
            </a:pPr>
            <a:r>
              <a:rPr lang="en-US" sz="7200" dirty="0" smtClean="0">
                <a:solidFill>
                  <a:srgbClr val="0000FF"/>
                </a:solidFill>
              </a:rPr>
              <a:t>                          </a:t>
            </a:r>
            <a:r>
              <a:rPr lang="en-US" sz="7800" dirty="0" smtClean="0">
                <a:solidFill>
                  <a:srgbClr val="0000FF"/>
                </a:solidFill>
              </a:rPr>
              <a:t>but….</a:t>
            </a:r>
          </a:p>
        </p:txBody>
      </p:sp>
      <p:pic>
        <p:nvPicPr>
          <p:cNvPr id="61442" name="Picture 3"/>
          <p:cNvPicPr>
            <a:picLocks noChangeAspect="1" noChangeArrowheads="1"/>
          </p:cNvPicPr>
          <p:nvPr/>
        </p:nvPicPr>
        <p:blipFill>
          <a:blip r:embed="rId3" cstate="print"/>
          <a:srcRect/>
          <a:stretch>
            <a:fillRect/>
          </a:stretch>
        </p:blipFill>
        <p:spPr bwMode="auto">
          <a:xfrm>
            <a:off x="1219200" y="3276600"/>
            <a:ext cx="2209800" cy="1143000"/>
          </a:xfrm>
          <a:prstGeom prst="rect">
            <a:avLst/>
          </a:prstGeom>
          <a:noFill/>
          <a:ln w="9525">
            <a:noFill/>
            <a:miter lim="800000"/>
            <a:headEnd/>
            <a:tailEnd/>
          </a:ln>
        </p:spPr>
      </p:pic>
      <p:pic>
        <p:nvPicPr>
          <p:cNvPr id="61443" name="Picture 2"/>
          <p:cNvPicPr>
            <a:picLocks noChangeAspect="1" noChangeArrowheads="1"/>
          </p:cNvPicPr>
          <p:nvPr/>
        </p:nvPicPr>
        <p:blipFill>
          <a:blip r:embed="rId4" cstate="print"/>
          <a:srcRect/>
          <a:stretch>
            <a:fillRect/>
          </a:stretch>
        </p:blipFill>
        <p:spPr bwMode="auto">
          <a:xfrm>
            <a:off x="5181600" y="2971800"/>
            <a:ext cx="27432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eborah\Documents\My Dropbox\Office Files\PPR Library\Presentations &amp; Messaging\Graphics, Charts\MIB.JPG"/>
          <p:cNvPicPr>
            <a:picLocks noChangeAspect="1" noChangeArrowheads="1"/>
          </p:cNvPicPr>
          <p:nvPr/>
        </p:nvPicPr>
        <p:blipFill>
          <a:blip r:embed="rId2" cstate="print">
            <a:lum bright="-10000" contrast="10000"/>
          </a:blip>
          <a:srcRect/>
          <a:stretch>
            <a:fillRect/>
          </a:stretch>
        </p:blipFill>
        <p:spPr bwMode="auto">
          <a:xfrm>
            <a:off x="1066800" y="533400"/>
            <a:ext cx="6934200" cy="48768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7106" name="TextBox 2"/>
          <p:cNvSpPr txBox="1">
            <a:spLocks noChangeArrowheads="1"/>
          </p:cNvSpPr>
          <p:nvPr/>
        </p:nvSpPr>
        <p:spPr bwMode="auto">
          <a:xfrm>
            <a:off x="381000" y="5943600"/>
            <a:ext cx="8077200" cy="646113"/>
          </a:xfrm>
          <a:prstGeom prst="rect">
            <a:avLst/>
          </a:prstGeom>
          <a:noFill/>
          <a:ln w="9525">
            <a:noFill/>
            <a:miter lim="800000"/>
            <a:headEnd/>
            <a:tailEnd/>
          </a:ln>
        </p:spPr>
        <p:txBody>
          <a:bodyPr>
            <a:spAutoFit/>
          </a:bodyPr>
          <a:lstStyle/>
          <a:p>
            <a:r>
              <a:rPr lang="en-US">
                <a:latin typeface="Calibri" pitchFamily="34" charset="0"/>
              </a:rPr>
              <a:t>Where did this slide come from ? The Medical Information Bureau website. The MBI sells claims/health data to insurers and employers.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4"/>
          <p:cNvSpPr>
            <a:spLocks noChangeArrowheads="1"/>
          </p:cNvSpPr>
          <p:nvPr/>
        </p:nvSpPr>
        <p:spPr bwMode="auto">
          <a:xfrm>
            <a:off x="685800" y="762000"/>
            <a:ext cx="7772400" cy="5519738"/>
          </a:xfrm>
          <a:prstGeom prst="rect">
            <a:avLst/>
          </a:prstGeom>
          <a:noFill/>
          <a:ln w="9525">
            <a:noFill/>
            <a:miter lim="800000"/>
            <a:headEnd/>
            <a:tailEnd/>
          </a:ln>
        </p:spPr>
        <p:txBody>
          <a:bodyPr>
            <a:spAutoFit/>
          </a:bodyPr>
          <a:lstStyle/>
          <a:p>
            <a:endParaRPr lang="en-US" sz="4800" b="1">
              <a:latin typeface="Calibri" pitchFamily="34" charset="0"/>
            </a:endParaRPr>
          </a:p>
          <a:p>
            <a:r>
              <a:rPr lang="en-US" sz="4800" b="1">
                <a:solidFill>
                  <a:srgbClr val="0000FF"/>
                </a:solidFill>
                <a:latin typeface="Calibri" pitchFamily="34" charset="0"/>
              </a:rPr>
              <a:t>35% of Fortune 500 companies admit to using medical records for hiring and promotions </a:t>
            </a:r>
          </a:p>
          <a:p>
            <a:endParaRPr lang="en-US" sz="4800" b="1">
              <a:latin typeface="Calibri" pitchFamily="34" charset="0"/>
            </a:endParaRPr>
          </a:p>
          <a:p>
            <a:endParaRPr lang="en-US" sz="4800" b="1">
              <a:latin typeface="Calibri" pitchFamily="34" charset="0"/>
            </a:endParaRPr>
          </a:p>
          <a:p>
            <a:r>
              <a:rPr lang="en-US" sz="2000" b="1">
                <a:latin typeface="Calibri" pitchFamily="34" charset="0"/>
              </a:rPr>
              <a:t>65 Fed. Reg. 82,467. </a:t>
            </a:r>
            <a:endParaRPr lang="en-US" sz="4800" i="1">
              <a:latin typeface="Calibri"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3"/>
          <p:cNvSpPr>
            <a:spLocks noGrp="1" noChangeArrowheads="1"/>
          </p:cNvSpPr>
          <p:nvPr>
            <p:ph type="body" idx="4294967295"/>
          </p:nvPr>
        </p:nvSpPr>
        <p:spPr>
          <a:xfrm>
            <a:off x="304800" y="-609600"/>
            <a:ext cx="8610600" cy="7239000"/>
          </a:xfrm>
        </p:spPr>
        <p:txBody>
          <a:bodyPr/>
          <a:lstStyle/>
          <a:p>
            <a:pPr algn="ctr" eaLnBrk="1" hangingPunct="1">
              <a:lnSpc>
                <a:spcPct val="80000"/>
              </a:lnSpc>
              <a:buFont typeface="Arial" charset="0"/>
              <a:buNone/>
            </a:pPr>
            <a:endParaRPr lang="en-US" sz="600" smtClean="0">
              <a:solidFill>
                <a:schemeClr val="accent2"/>
              </a:solidFill>
            </a:endParaRPr>
          </a:p>
          <a:p>
            <a:pPr algn="ctr" eaLnBrk="1" hangingPunct="1">
              <a:lnSpc>
                <a:spcPct val="80000"/>
              </a:lnSpc>
              <a:buFont typeface="Arial" charset="0"/>
              <a:buNone/>
            </a:pPr>
            <a:endParaRPr lang="en-US" sz="800" smtClean="0">
              <a:solidFill>
                <a:schemeClr val="accent2"/>
              </a:solidFill>
            </a:endParaRPr>
          </a:p>
          <a:p>
            <a:pPr algn="ctr" eaLnBrk="1" hangingPunct="1">
              <a:lnSpc>
                <a:spcPct val="80000"/>
              </a:lnSpc>
              <a:buFont typeface="Arial" charset="0"/>
              <a:buNone/>
            </a:pPr>
            <a:endParaRPr lang="en-US" sz="800" smtClean="0">
              <a:solidFill>
                <a:schemeClr val="accent2"/>
              </a:solidFill>
            </a:endParaRPr>
          </a:p>
          <a:p>
            <a:pPr algn="ctr" eaLnBrk="1" hangingPunct="1">
              <a:lnSpc>
                <a:spcPct val="80000"/>
              </a:lnSpc>
              <a:buFont typeface="Arial" charset="0"/>
              <a:buNone/>
            </a:pPr>
            <a:endParaRPr lang="en-US" sz="800" smtClean="0">
              <a:solidFill>
                <a:schemeClr val="accent2"/>
              </a:solidFill>
            </a:endParaRPr>
          </a:p>
          <a:p>
            <a:pPr algn="ctr" eaLnBrk="1" hangingPunct="1">
              <a:lnSpc>
                <a:spcPct val="80000"/>
              </a:lnSpc>
              <a:buFont typeface="Arial" charset="0"/>
              <a:buNone/>
            </a:pPr>
            <a:endParaRPr lang="en-US" sz="800" smtClean="0">
              <a:solidFill>
                <a:schemeClr val="accent2"/>
              </a:solidFill>
            </a:endParaRPr>
          </a:p>
          <a:p>
            <a:pPr algn="ctr" eaLnBrk="1" hangingPunct="1">
              <a:lnSpc>
                <a:spcPct val="80000"/>
              </a:lnSpc>
              <a:buFont typeface="Arial" charset="0"/>
              <a:buNone/>
            </a:pPr>
            <a:endParaRPr lang="en-US" sz="800" smtClean="0">
              <a:solidFill>
                <a:schemeClr val="accent2"/>
              </a:solidFill>
            </a:endParaRPr>
          </a:p>
          <a:p>
            <a:pPr algn="ctr" eaLnBrk="1" hangingPunct="1">
              <a:lnSpc>
                <a:spcPct val="80000"/>
              </a:lnSpc>
              <a:buFont typeface="Arial" charset="0"/>
              <a:buNone/>
            </a:pPr>
            <a:endParaRPr lang="en-US" sz="800" smtClean="0">
              <a:solidFill>
                <a:schemeClr val="accent2"/>
              </a:solidFill>
            </a:endParaRPr>
          </a:p>
          <a:p>
            <a:pPr algn="ctr" eaLnBrk="1" hangingPunct="1">
              <a:lnSpc>
                <a:spcPct val="80000"/>
              </a:lnSpc>
              <a:buFont typeface="Arial" charset="0"/>
              <a:buNone/>
            </a:pPr>
            <a:endParaRPr lang="en-US" sz="1000" smtClean="0">
              <a:solidFill>
                <a:srgbClr val="0000FF"/>
              </a:solidFill>
            </a:endParaRPr>
          </a:p>
          <a:p>
            <a:pPr algn="ctr" eaLnBrk="1" hangingPunct="1">
              <a:lnSpc>
                <a:spcPct val="80000"/>
              </a:lnSpc>
              <a:buFont typeface="Arial" charset="0"/>
              <a:buNone/>
            </a:pPr>
            <a:endParaRPr lang="en-US" sz="1000" smtClean="0">
              <a:solidFill>
                <a:srgbClr val="0000FF"/>
              </a:solidFill>
            </a:endParaRPr>
          </a:p>
          <a:p>
            <a:pPr algn="ctr" eaLnBrk="1" hangingPunct="1">
              <a:lnSpc>
                <a:spcPct val="80000"/>
              </a:lnSpc>
              <a:buFont typeface="Arial" charset="0"/>
              <a:buNone/>
            </a:pPr>
            <a:r>
              <a:rPr lang="en-US" sz="5400" smtClean="0">
                <a:solidFill>
                  <a:srgbClr val="0000FF"/>
                </a:solidFill>
              </a:rPr>
              <a:t>huge market for health data</a:t>
            </a:r>
          </a:p>
          <a:p>
            <a:pPr algn="ctr" eaLnBrk="1" hangingPunct="1">
              <a:lnSpc>
                <a:spcPct val="80000"/>
              </a:lnSpc>
              <a:buFont typeface="Arial" charset="0"/>
              <a:buNone/>
            </a:pPr>
            <a:r>
              <a:rPr lang="en-US" sz="5400" smtClean="0">
                <a:solidFill>
                  <a:srgbClr val="0000FF"/>
                </a:solidFill>
              </a:rPr>
              <a:t>+</a:t>
            </a:r>
          </a:p>
          <a:p>
            <a:pPr algn="ctr" eaLnBrk="1" hangingPunct="1">
              <a:lnSpc>
                <a:spcPct val="80000"/>
              </a:lnSpc>
              <a:buFont typeface="Arial" charset="0"/>
              <a:buNone/>
            </a:pPr>
            <a:r>
              <a:rPr lang="en-US" sz="5400" smtClean="0">
                <a:solidFill>
                  <a:srgbClr val="0000FF"/>
                </a:solidFill>
              </a:rPr>
              <a:t>theft and sale of health data</a:t>
            </a:r>
          </a:p>
          <a:p>
            <a:pPr algn="ctr" eaLnBrk="1" hangingPunct="1">
              <a:lnSpc>
                <a:spcPct val="80000"/>
              </a:lnSpc>
              <a:buFont typeface="Arial" charset="0"/>
              <a:buNone/>
            </a:pPr>
            <a:r>
              <a:rPr lang="en-US" sz="5400" smtClean="0">
                <a:solidFill>
                  <a:srgbClr val="0000FF"/>
                </a:solidFill>
              </a:rPr>
              <a:t>→ </a:t>
            </a:r>
          </a:p>
          <a:p>
            <a:pPr algn="ctr" eaLnBrk="1" hangingPunct="1">
              <a:lnSpc>
                <a:spcPct val="80000"/>
              </a:lnSpc>
              <a:buFont typeface="Arial" charset="0"/>
              <a:buNone/>
            </a:pPr>
            <a:endParaRPr lang="en-US" sz="1600" smtClean="0">
              <a:solidFill>
                <a:srgbClr val="0000FF"/>
              </a:solidFill>
            </a:endParaRPr>
          </a:p>
          <a:p>
            <a:pPr algn="ctr" eaLnBrk="1" hangingPunct="1">
              <a:lnSpc>
                <a:spcPct val="80000"/>
              </a:lnSpc>
              <a:buFont typeface="Arial" charset="0"/>
              <a:buNone/>
            </a:pPr>
            <a:r>
              <a:rPr lang="en-US" sz="5400" smtClean="0">
                <a:solidFill>
                  <a:srgbClr val="0000FF"/>
                </a:solidFill>
              </a:rPr>
              <a:t>health data mining industry </a:t>
            </a:r>
          </a:p>
          <a:p>
            <a:pPr algn="ctr" eaLnBrk="1" hangingPunct="1">
              <a:lnSpc>
                <a:spcPct val="80000"/>
              </a:lnSpc>
              <a:buFont typeface="Arial" charset="0"/>
              <a:buNone/>
            </a:pPr>
            <a:endParaRPr lang="en-US" sz="5400" smtClean="0">
              <a:solidFill>
                <a:srgbClr val="0000FF"/>
              </a:solidFill>
            </a:endParaRPr>
          </a:p>
          <a:p>
            <a:pPr algn="ctr" eaLnBrk="1" hangingPunct="1">
              <a:lnSpc>
                <a:spcPct val="80000"/>
              </a:lnSpc>
              <a:buFont typeface="Arial" charset="0"/>
              <a:buNone/>
            </a:pPr>
            <a:endParaRPr lang="en-US" sz="4400" b="1" smtClean="0">
              <a:solidFill>
                <a:schemeClr val="hlink"/>
              </a:solidFill>
            </a:endParaRPr>
          </a:p>
          <a:p>
            <a:pPr algn="ctr" eaLnBrk="1" hangingPunct="1">
              <a:lnSpc>
                <a:spcPct val="80000"/>
              </a:lnSpc>
              <a:buFont typeface="Arial" charset="0"/>
              <a:buNone/>
            </a:pPr>
            <a:endParaRPr lang="en-US" sz="4400" smtClean="0">
              <a:solidFill>
                <a:schemeClr val="hlink"/>
              </a:solidFill>
            </a:endParaRPr>
          </a:p>
        </p:txBody>
      </p:sp>
      <p:sp>
        <p:nvSpPr>
          <p:cNvPr id="10" name="Right Arrow 9"/>
          <p:cNvSpPr/>
          <p:nvPr/>
        </p:nvSpPr>
        <p:spPr>
          <a:xfrm rot="5400000">
            <a:off x="4057650" y="2343150"/>
            <a:ext cx="990600" cy="2400300"/>
          </a:xfrm>
          <a:prstGeom prst="rightArrow">
            <a:avLst>
              <a:gd name="adj1" fmla="val 50000"/>
              <a:gd name="adj2" fmla="val 4703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491" name="Picture 2"/>
          <p:cNvPicPr>
            <a:picLocks noChangeAspect="1" noChangeArrowheads="1"/>
          </p:cNvPicPr>
          <p:nvPr/>
        </p:nvPicPr>
        <p:blipFill>
          <a:blip r:embed="rId3" cstate="print"/>
          <a:srcRect/>
          <a:stretch>
            <a:fillRect/>
          </a:stretch>
        </p:blipFill>
        <p:spPr bwMode="auto">
          <a:xfrm>
            <a:off x="2286000" y="5105400"/>
            <a:ext cx="1905000" cy="1295400"/>
          </a:xfrm>
          <a:prstGeom prst="rect">
            <a:avLst/>
          </a:prstGeom>
          <a:noFill/>
          <a:ln w="9525">
            <a:noFill/>
            <a:miter lim="800000"/>
            <a:headEnd/>
            <a:tailEnd/>
          </a:ln>
        </p:spPr>
      </p:pic>
      <p:pic>
        <p:nvPicPr>
          <p:cNvPr id="63492" name="Picture 2"/>
          <p:cNvPicPr>
            <a:picLocks noChangeAspect="1" noChangeArrowheads="1"/>
          </p:cNvPicPr>
          <p:nvPr/>
        </p:nvPicPr>
        <p:blipFill>
          <a:blip r:embed="rId3" cstate="print"/>
          <a:srcRect/>
          <a:stretch>
            <a:fillRect/>
          </a:stretch>
        </p:blipFill>
        <p:spPr bwMode="auto">
          <a:xfrm>
            <a:off x="381000" y="5105400"/>
            <a:ext cx="1905000" cy="1295400"/>
          </a:xfrm>
          <a:prstGeom prst="rect">
            <a:avLst/>
          </a:prstGeom>
          <a:noFill/>
          <a:ln w="9525">
            <a:noFill/>
            <a:miter lim="800000"/>
            <a:headEnd/>
            <a:tailEnd/>
          </a:ln>
        </p:spPr>
      </p:pic>
      <p:pic>
        <p:nvPicPr>
          <p:cNvPr id="63493" name="Picture 2"/>
          <p:cNvPicPr>
            <a:picLocks noChangeAspect="1" noChangeArrowheads="1"/>
          </p:cNvPicPr>
          <p:nvPr/>
        </p:nvPicPr>
        <p:blipFill>
          <a:blip r:embed="rId3" cstate="print"/>
          <a:srcRect/>
          <a:stretch>
            <a:fillRect/>
          </a:stretch>
        </p:blipFill>
        <p:spPr bwMode="auto">
          <a:xfrm>
            <a:off x="4191000" y="5105400"/>
            <a:ext cx="1905000" cy="1295400"/>
          </a:xfrm>
          <a:prstGeom prst="rect">
            <a:avLst/>
          </a:prstGeom>
          <a:noFill/>
          <a:ln w="9525">
            <a:noFill/>
            <a:miter lim="800000"/>
            <a:headEnd/>
            <a:tailEnd/>
          </a:ln>
        </p:spPr>
      </p:pic>
      <p:pic>
        <p:nvPicPr>
          <p:cNvPr id="63494" name="Picture 3"/>
          <p:cNvPicPr>
            <a:picLocks noChangeAspect="1" noChangeArrowheads="1"/>
          </p:cNvPicPr>
          <p:nvPr/>
        </p:nvPicPr>
        <p:blipFill>
          <a:blip r:embed="rId4" cstate="print"/>
          <a:srcRect/>
          <a:stretch>
            <a:fillRect/>
          </a:stretch>
        </p:blipFill>
        <p:spPr bwMode="auto">
          <a:xfrm>
            <a:off x="6019800" y="4953000"/>
            <a:ext cx="297180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rtlCol="0">
            <a:normAutofit fontScale="90000"/>
          </a:bodyPr>
          <a:lstStyle/>
          <a:p>
            <a:pPr eaLnBrk="1" fontAlgn="auto" hangingPunct="1">
              <a:spcAft>
                <a:spcPts val="0"/>
              </a:spcAft>
              <a:defRPr/>
            </a:pPr>
            <a:r>
              <a:rPr lang="en-US" dirty="0" smtClean="0">
                <a:solidFill>
                  <a:srgbClr val="0000FF"/>
                </a:solidFill>
              </a:rPr>
              <a:t>2010:  Top Fortune 500 Companies </a:t>
            </a:r>
            <a:r>
              <a:rPr lang="en-US" dirty="0">
                <a:solidFill>
                  <a:srgbClr val="0000FF"/>
                </a:solidFill>
              </a:rPr>
              <a:t/>
            </a:r>
            <a:br>
              <a:rPr lang="en-US" dirty="0">
                <a:solidFill>
                  <a:srgbClr val="0000FF"/>
                </a:solidFill>
              </a:rPr>
            </a:br>
            <a:r>
              <a:rPr lang="en-US" dirty="0" smtClean="0">
                <a:solidFill>
                  <a:srgbClr val="0000FF"/>
                </a:solidFill>
              </a:rPr>
              <a:t>health data mining industry</a:t>
            </a:r>
            <a:endParaRPr lang="en-US" dirty="0">
              <a:solidFill>
                <a:srgbClr val="0000FF"/>
              </a:solidFill>
            </a:endParaRPr>
          </a:p>
        </p:txBody>
      </p:sp>
      <p:sp>
        <p:nvSpPr>
          <p:cNvPr id="52226" name="Content Placeholder 3"/>
          <p:cNvSpPr>
            <a:spLocks noGrp="1"/>
          </p:cNvSpPr>
          <p:nvPr>
            <p:ph idx="4294967295"/>
          </p:nvPr>
        </p:nvSpPr>
        <p:spPr>
          <a:xfrm>
            <a:off x="457200" y="1828800"/>
            <a:ext cx="8534400" cy="5029200"/>
          </a:xfrm>
        </p:spPr>
        <p:txBody>
          <a:bodyPr/>
          <a:lstStyle/>
          <a:p>
            <a:pPr marL="514350" indent="-514350" eaLnBrk="1" hangingPunct="1">
              <a:lnSpc>
                <a:spcPct val="90000"/>
              </a:lnSpc>
              <a:buFont typeface="Arial" charset="0"/>
              <a:buAutoNum type="arabicPlain" startAt="4"/>
            </a:pPr>
            <a:r>
              <a:rPr lang="en-US" sz="3000" smtClean="0">
                <a:hlinkClick r:id="rId2"/>
              </a:rPr>
              <a:t>General Electric</a:t>
            </a:r>
            <a:r>
              <a:rPr lang="en-US" sz="3000" smtClean="0"/>
              <a:t> (GE Centricity EHR/HIT systems, </a:t>
            </a:r>
          </a:p>
          <a:p>
            <a:pPr marL="514350" indent="-514350" eaLnBrk="1" hangingPunct="1">
              <a:lnSpc>
                <a:spcPct val="90000"/>
              </a:lnSpc>
              <a:buFont typeface="Arial" charset="0"/>
              <a:buNone/>
            </a:pPr>
            <a:r>
              <a:rPr lang="en-US" sz="3000" b="1" i="1" smtClean="0"/>
              <a:t>      sells clinical data</a:t>
            </a:r>
            <a:r>
              <a:rPr lang="en-US" sz="3000" smtClean="0"/>
              <a:t>) revenue 157B</a:t>
            </a:r>
          </a:p>
          <a:p>
            <a:pPr marL="514350" indent="-514350" eaLnBrk="1" hangingPunct="1">
              <a:lnSpc>
                <a:spcPct val="90000"/>
              </a:lnSpc>
              <a:buFont typeface="Arial" charset="0"/>
              <a:buNone/>
            </a:pPr>
            <a:r>
              <a:rPr lang="en-US" sz="3000" smtClean="0"/>
              <a:t>14 </a:t>
            </a:r>
            <a:r>
              <a:rPr lang="en-US" sz="3000" smtClean="0">
                <a:hlinkClick r:id="rId3"/>
              </a:rPr>
              <a:t>McKesson</a:t>
            </a:r>
            <a:r>
              <a:rPr lang="en-US" sz="3000" smtClean="0"/>
              <a:t> (</a:t>
            </a:r>
            <a:r>
              <a:rPr lang="en-US" sz="3000" b="1" i="1" smtClean="0"/>
              <a:t>sells Rx data</a:t>
            </a:r>
            <a:r>
              <a:rPr lang="en-US" sz="3000" smtClean="0"/>
              <a:t>) revenue 107B</a:t>
            </a:r>
          </a:p>
          <a:p>
            <a:pPr marL="514350" indent="-514350" eaLnBrk="1" hangingPunct="1">
              <a:lnSpc>
                <a:spcPct val="90000"/>
              </a:lnSpc>
              <a:buFont typeface="Arial" charset="0"/>
              <a:buNone/>
            </a:pPr>
            <a:r>
              <a:rPr lang="fr-FR" sz="3000" smtClean="0"/>
              <a:t>18 </a:t>
            </a:r>
            <a:r>
              <a:rPr lang="fr-FR" sz="3000" smtClean="0">
                <a:hlinkClick r:id="rId4"/>
              </a:rPr>
              <a:t>CVS Caremark</a:t>
            </a:r>
            <a:r>
              <a:rPr lang="fr-FR" sz="3000" smtClean="0"/>
              <a:t> (</a:t>
            </a:r>
            <a:r>
              <a:rPr lang="fr-FR" sz="3000" b="1" i="1" smtClean="0"/>
              <a:t>sells Rx data</a:t>
            </a:r>
            <a:r>
              <a:rPr lang="fr-FR" sz="3000" smtClean="0"/>
              <a:t>) revenue 99B</a:t>
            </a:r>
          </a:p>
          <a:p>
            <a:pPr marL="514350" indent="-514350" eaLnBrk="1" hangingPunct="1">
              <a:lnSpc>
                <a:spcPct val="90000"/>
              </a:lnSpc>
              <a:buFont typeface="Arial" charset="0"/>
              <a:buNone/>
            </a:pPr>
            <a:r>
              <a:rPr lang="en-US" sz="3000" smtClean="0"/>
              <a:t>21 </a:t>
            </a:r>
            <a:r>
              <a:rPr lang="en-US" sz="3000" smtClean="0">
                <a:hlinkClick r:id="rId5"/>
              </a:rPr>
              <a:t>UnitedHealth Group</a:t>
            </a:r>
            <a:r>
              <a:rPr lang="en-US" sz="3000" smtClean="0"/>
              <a:t> (</a:t>
            </a:r>
            <a:r>
              <a:rPr lang="en-US" sz="3000" b="1" i="1" smtClean="0"/>
              <a:t>sells RX data</a:t>
            </a:r>
            <a:r>
              <a:rPr lang="en-US" sz="3000" smtClean="0"/>
              <a:t> thru      </a:t>
            </a:r>
          </a:p>
          <a:p>
            <a:pPr marL="514350" indent="-514350" eaLnBrk="1" hangingPunct="1">
              <a:lnSpc>
                <a:spcPct val="90000"/>
              </a:lnSpc>
              <a:buFont typeface="Arial" charset="0"/>
              <a:buNone/>
            </a:pPr>
            <a:r>
              <a:rPr lang="en-US" sz="3000" smtClean="0"/>
              <a:t>     Ingenix subsidiary) revenue 87B</a:t>
            </a:r>
          </a:p>
          <a:p>
            <a:pPr marL="514350" indent="-514350" eaLnBrk="1" hangingPunct="1">
              <a:lnSpc>
                <a:spcPct val="90000"/>
              </a:lnSpc>
              <a:buFont typeface="Arial" charset="0"/>
              <a:buNone/>
            </a:pPr>
            <a:r>
              <a:rPr lang="en-US" sz="3000" smtClean="0"/>
              <a:t>31 </a:t>
            </a:r>
            <a:r>
              <a:rPr lang="en-US" sz="3000" smtClean="0">
                <a:solidFill>
                  <a:srgbClr val="0000FF"/>
                </a:solidFill>
                <a:hlinkClick r:id="rId6"/>
              </a:rPr>
              <a:t>WellPoint</a:t>
            </a:r>
            <a:r>
              <a:rPr lang="en-US" sz="3000" smtClean="0">
                <a:solidFill>
                  <a:srgbClr val="0000FF"/>
                </a:solidFill>
              </a:rPr>
              <a:t> </a:t>
            </a:r>
            <a:r>
              <a:rPr lang="en-US" sz="3000" smtClean="0"/>
              <a:t>(</a:t>
            </a:r>
            <a:r>
              <a:rPr lang="en-US" sz="3000" b="1" i="1" smtClean="0"/>
              <a:t>sells claims/clinical data </a:t>
            </a:r>
            <a:r>
              <a:rPr lang="en-US" sz="3000" smtClean="0"/>
              <a:t>via BHI)  </a:t>
            </a:r>
          </a:p>
          <a:p>
            <a:pPr marL="514350" indent="-514350" eaLnBrk="1" hangingPunct="1">
              <a:lnSpc>
                <a:spcPct val="90000"/>
              </a:lnSpc>
              <a:buFont typeface="Arial" charset="0"/>
              <a:buNone/>
            </a:pPr>
            <a:r>
              <a:rPr lang="en-US" sz="3000" smtClean="0"/>
              <a:t>      revenue 65B</a:t>
            </a:r>
          </a:p>
          <a:p>
            <a:pPr marL="514350" indent="-514350" eaLnBrk="1" hangingPunct="1">
              <a:lnSpc>
                <a:spcPct val="90000"/>
              </a:lnSpc>
              <a:buFont typeface="Arial" charset="0"/>
              <a:buNone/>
            </a:pPr>
            <a:endParaRPr lang="en-US" sz="3000" smtClean="0"/>
          </a:p>
          <a:p>
            <a:pPr marL="514350" indent="-514350" eaLnBrk="1" hangingPunct="1">
              <a:lnSpc>
                <a:spcPct val="90000"/>
              </a:lnSpc>
              <a:buFont typeface="Arial" charset="0"/>
              <a:buNone/>
            </a:pPr>
            <a:r>
              <a:rPr lang="en-US" sz="1700" smtClean="0">
                <a:hlinkClick r:id="rId7"/>
              </a:rPr>
              <a:t>http://money.cnn.com/magazines/fortune/fortune500/2010/full_list/</a:t>
            </a:r>
            <a:r>
              <a:rPr lang="en-US" sz="1700" smtClean="0"/>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81000" y="228600"/>
            <a:ext cx="8305800" cy="1470025"/>
          </a:xfrm>
        </p:spPr>
        <p:txBody>
          <a:bodyPr rtlCol="0">
            <a:normAutofit fontScale="90000"/>
          </a:bodyPr>
          <a:lstStyle/>
          <a:p>
            <a:pPr algn="l" eaLnBrk="1" fontAlgn="auto" hangingPunct="1">
              <a:spcAft>
                <a:spcPts val="0"/>
              </a:spcAft>
              <a:defRPr/>
            </a:pPr>
            <a:r>
              <a:rPr lang="en-US" dirty="0" smtClean="0">
                <a:solidFill>
                  <a:srgbClr val="0000FF"/>
                </a:solidFill>
              </a:rPr>
              <a:t/>
            </a:r>
            <a:br>
              <a:rPr lang="en-US" dirty="0" smtClean="0">
                <a:solidFill>
                  <a:srgbClr val="0000FF"/>
                </a:solidFill>
              </a:rPr>
            </a:br>
            <a:r>
              <a:rPr lang="en-US" dirty="0">
                <a:solidFill>
                  <a:srgbClr val="0000FF"/>
                </a:solidFill>
              </a:rPr>
              <a:t/>
            </a:r>
            <a:br>
              <a:rPr lang="en-US" dirty="0">
                <a:solidFill>
                  <a:srgbClr val="0000FF"/>
                </a:solidFill>
              </a:rPr>
            </a:br>
            <a:r>
              <a:rPr lang="en-US" dirty="0" smtClean="0">
                <a:solidFill>
                  <a:srgbClr val="0000FF"/>
                </a:solidFill>
              </a:rPr>
              <a:t>            2010:  Top Fortune 500</a:t>
            </a:r>
            <a:br>
              <a:rPr lang="en-US" dirty="0" smtClean="0">
                <a:solidFill>
                  <a:srgbClr val="0000FF"/>
                </a:solidFill>
              </a:rPr>
            </a:br>
            <a:r>
              <a:rPr lang="en-US" dirty="0" smtClean="0">
                <a:hlinkClick r:id="rId2"/>
              </a:rPr>
              <a:t>Health Care: Pharmacy and Other </a:t>
            </a:r>
            <a:r>
              <a:rPr lang="en-US" dirty="0" smtClean="0">
                <a:solidFill>
                  <a:srgbClr val="0000FF"/>
                </a:solidFill>
                <a:hlinkClick r:id="rId2"/>
              </a:rPr>
              <a:t>Services</a:t>
            </a:r>
            <a:r>
              <a:rPr lang="en-US" dirty="0" smtClean="0">
                <a:solidFill>
                  <a:srgbClr val="0000FF"/>
                </a:solidFill>
              </a:rPr>
              <a:t>  (health data mining industry)</a:t>
            </a:r>
            <a:br>
              <a:rPr lang="en-US" dirty="0" smtClean="0">
                <a:solidFill>
                  <a:srgbClr val="0000FF"/>
                </a:solidFill>
              </a:rPr>
            </a:br>
            <a:endParaRPr lang="en-US" dirty="0">
              <a:solidFill>
                <a:srgbClr val="0000FF"/>
              </a:solidFill>
            </a:endParaRPr>
          </a:p>
        </p:txBody>
      </p:sp>
      <p:sp>
        <p:nvSpPr>
          <p:cNvPr id="3" name="Subtitle 2"/>
          <p:cNvSpPr>
            <a:spLocks noGrp="1"/>
          </p:cNvSpPr>
          <p:nvPr>
            <p:ph type="subTitle" idx="4294967295"/>
          </p:nvPr>
        </p:nvSpPr>
        <p:spPr>
          <a:xfrm>
            <a:off x="228600" y="2286000"/>
            <a:ext cx="9220200" cy="4953000"/>
          </a:xfrm>
        </p:spPr>
        <p:txBody>
          <a:bodyPr rtlCol="0">
            <a:normAutofit/>
          </a:bodyPr>
          <a:lstStyle/>
          <a:p>
            <a:pPr marL="0" indent="0" eaLnBrk="1" fontAlgn="auto" hangingPunct="1">
              <a:spcAft>
                <a:spcPts val="0"/>
              </a:spcAft>
              <a:buFont typeface="Arial" pitchFamily="34" charset="0"/>
              <a:buNone/>
              <a:defRPr/>
            </a:pPr>
            <a:r>
              <a:rPr lang="en-US" sz="2400" dirty="0" smtClean="0"/>
              <a:t>Rank  Company/500 rank            Revenues($ billions) </a:t>
            </a:r>
          </a:p>
          <a:p>
            <a:pPr marL="0" indent="0" eaLnBrk="1" fontAlgn="auto" hangingPunct="1">
              <a:spcAft>
                <a:spcPts val="0"/>
              </a:spcAft>
              <a:buFont typeface="Arial" pitchFamily="34" charset="0"/>
              <a:buNone/>
              <a:defRPr/>
            </a:pPr>
            <a:r>
              <a:rPr lang="en-US" sz="2400" dirty="0" smtClean="0"/>
              <a:t>1</a:t>
            </a:r>
            <a:r>
              <a:rPr lang="en-US" sz="2400" dirty="0" smtClean="0">
                <a:solidFill>
                  <a:schemeClr val="tx1">
                    <a:tint val="75000"/>
                  </a:schemeClr>
                </a:solidFill>
              </a:rPr>
              <a:t> </a:t>
            </a:r>
            <a:r>
              <a:rPr lang="en-US" sz="2400" dirty="0" smtClean="0">
                <a:solidFill>
                  <a:schemeClr val="tx1">
                    <a:tint val="75000"/>
                  </a:schemeClr>
                </a:solidFill>
                <a:hlinkClick r:id="rId3"/>
              </a:rPr>
              <a:t>Medco Health Solutions</a:t>
            </a:r>
            <a:r>
              <a:rPr lang="en-US" sz="2400" dirty="0" smtClean="0">
                <a:solidFill>
                  <a:schemeClr val="tx1">
                    <a:tint val="75000"/>
                  </a:schemeClr>
                </a:solidFill>
              </a:rPr>
              <a:t>  </a:t>
            </a:r>
            <a:r>
              <a:rPr lang="en-US" sz="2400" dirty="0" smtClean="0"/>
              <a:t>#35      59.8    </a:t>
            </a:r>
            <a:r>
              <a:rPr lang="en-US" sz="2400" dirty="0" smtClean="0">
                <a:solidFill>
                  <a:srgbClr val="FF0000"/>
                </a:solidFill>
              </a:rPr>
              <a:t>(sells Rx data)</a:t>
            </a:r>
          </a:p>
          <a:p>
            <a:pPr marL="0" indent="0" eaLnBrk="1" fontAlgn="auto" hangingPunct="1">
              <a:spcAft>
                <a:spcPts val="0"/>
              </a:spcAft>
              <a:buFont typeface="Arial" pitchFamily="34" charset="0"/>
              <a:buNone/>
              <a:defRPr/>
            </a:pPr>
            <a:r>
              <a:rPr lang="en-US" sz="2400" dirty="0" smtClean="0"/>
              <a:t>2</a:t>
            </a:r>
            <a:r>
              <a:rPr lang="en-US" sz="2400" dirty="0" smtClean="0">
                <a:solidFill>
                  <a:schemeClr val="tx1">
                    <a:tint val="75000"/>
                  </a:schemeClr>
                </a:solidFill>
              </a:rPr>
              <a:t> </a:t>
            </a:r>
            <a:r>
              <a:rPr lang="en-US" sz="2400" dirty="0" smtClean="0">
                <a:solidFill>
                  <a:schemeClr val="tx1">
                    <a:tint val="75000"/>
                  </a:schemeClr>
                </a:solidFill>
                <a:hlinkClick r:id="rId4"/>
              </a:rPr>
              <a:t>HCA</a:t>
            </a:r>
            <a:r>
              <a:rPr lang="en-US" sz="2400" dirty="0" smtClean="0">
                <a:solidFill>
                  <a:schemeClr val="tx1">
                    <a:tint val="75000"/>
                  </a:schemeClr>
                </a:solidFill>
              </a:rPr>
              <a:t> </a:t>
            </a:r>
            <a:r>
              <a:rPr lang="en-US" sz="1600" dirty="0" smtClean="0"/>
              <a:t>(largest US hospital chain) </a:t>
            </a:r>
            <a:r>
              <a:rPr lang="en-US" sz="2400" dirty="0" smtClean="0"/>
              <a:t> #77          30       </a:t>
            </a:r>
            <a:r>
              <a:rPr lang="en-US" sz="2400" dirty="0" smtClean="0">
                <a:solidFill>
                  <a:srgbClr val="FF0000"/>
                </a:solidFill>
              </a:rPr>
              <a:t>(?? sells hospital and Rx data) </a:t>
            </a:r>
            <a:r>
              <a:rPr lang="en-US" sz="2400" dirty="0" smtClean="0"/>
              <a:t>                         </a:t>
            </a:r>
          </a:p>
          <a:p>
            <a:pPr marL="0" indent="0" eaLnBrk="1" fontAlgn="auto" hangingPunct="1">
              <a:spcAft>
                <a:spcPts val="0"/>
              </a:spcAft>
              <a:buFont typeface="Arial" pitchFamily="34" charset="0"/>
              <a:buNone/>
              <a:defRPr/>
            </a:pPr>
            <a:r>
              <a:rPr lang="en-US" sz="2400" dirty="0" smtClean="0"/>
              <a:t>3 </a:t>
            </a:r>
            <a:r>
              <a:rPr lang="en-US" sz="2400" dirty="0" smtClean="0">
                <a:solidFill>
                  <a:schemeClr val="tx1">
                    <a:tint val="75000"/>
                  </a:schemeClr>
                </a:solidFill>
                <a:hlinkClick r:id="rId5"/>
              </a:rPr>
              <a:t>Express Scripts</a:t>
            </a:r>
            <a:r>
              <a:rPr lang="en-US" sz="2400" dirty="0" smtClean="0"/>
              <a:t> #96                        25      </a:t>
            </a:r>
            <a:r>
              <a:rPr lang="en-US" sz="2400" dirty="0" smtClean="0">
                <a:solidFill>
                  <a:srgbClr val="FF0000"/>
                </a:solidFill>
              </a:rPr>
              <a:t> (sells Rx data)</a:t>
            </a:r>
          </a:p>
          <a:p>
            <a:pPr marL="0" indent="0" eaLnBrk="1" fontAlgn="auto" hangingPunct="1">
              <a:spcAft>
                <a:spcPts val="0"/>
              </a:spcAft>
              <a:buFont typeface="Arial" pitchFamily="34" charset="0"/>
              <a:buNone/>
              <a:defRPr/>
            </a:pPr>
            <a:r>
              <a:rPr lang="en-US" sz="2400" dirty="0" smtClean="0"/>
              <a:t>4 </a:t>
            </a:r>
            <a:r>
              <a:rPr lang="en-US" sz="2400" dirty="0" smtClean="0">
                <a:solidFill>
                  <a:schemeClr val="tx1">
                    <a:tint val="75000"/>
                  </a:schemeClr>
                </a:solidFill>
                <a:hlinkClick r:id="rId6"/>
              </a:rPr>
              <a:t>Quest Diagnostics</a:t>
            </a:r>
            <a:r>
              <a:rPr lang="en-US" sz="2400" dirty="0" smtClean="0">
                <a:solidFill>
                  <a:schemeClr val="tx1">
                    <a:tint val="75000"/>
                  </a:schemeClr>
                </a:solidFill>
              </a:rPr>
              <a:t> </a:t>
            </a:r>
            <a:r>
              <a:rPr lang="en-US" sz="2400" dirty="0" smtClean="0"/>
              <a:t>#303                 7        </a:t>
            </a:r>
            <a:r>
              <a:rPr lang="en-US" sz="2400" dirty="0" smtClean="0">
                <a:solidFill>
                  <a:srgbClr val="FF0000"/>
                </a:solidFill>
              </a:rPr>
              <a:t>(sells data/sends data to HIEs?)</a:t>
            </a:r>
          </a:p>
          <a:p>
            <a:pPr marL="457200" lvl="1" indent="0" eaLnBrk="1" fontAlgn="auto" hangingPunct="1">
              <a:spcAft>
                <a:spcPts val="0"/>
              </a:spcAft>
              <a:buFont typeface="Arial" pitchFamily="34" charset="0"/>
              <a:buNone/>
              <a:defRPr/>
            </a:pPr>
            <a:r>
              <a:rPr lang="en-US" sz="1600" dirty="0" smtClean="0"/>
              <a:t>“transforms millions of test results into valuable information products”</a:t>
            </a:r>
          </a:p>
          <a:p>
            <a:pPr marL="457200" lvl="1" indent="0" eaLnBrk="1" fontAlgn="auto" hangingPunct="1">
              <a:spcAft>
                <a:spcPts val="0"/>
              </a:spcAft>
              <a:buFont typeface="Arial" pitchFamily="34" charset="0"/>
              <a:buNone/>
              <a:defRPr/>
            </a:pPr>
            <a:r>
              <a:rPr lang="en-US" sz="1600" dirty="0" smtClean="0">
                <a:hlinkClick r:id="rId7"/>
              </a:rPr>
              <a:t>http://www.questdiagnostics.com/brand/careers/index.html#services</a:t>
            </a:r>
            <a:r>
              <a:rPr lang="en-US" sz="1600" dirty="0" smtClean="0"/>
              <a:t> </a:t>
            </a:r>
          </a:p>
          <a:p>
            <a:pPr marL="0" indent="0" eaLnBrk="1" fontAlgn="auto" hangingPunct="1">
              <a:spcAft>
                <a:spcPts val="0"/>
              </a:spcAft>
              <a:buFont typeface="Arial" pitchFamily="34" charset="0"/>
              <a:buNone/>
              <a:defRPr/>
            </a:pPr>
            <a:r>
              <a:rPr lang="en-US" sz="2400" dirty="0" smtClean="0"/>
              <a:t>5</a:t>
            </a:r>
            <a:r>
              <a:rPr lang="en-US" sz="2400" dirty="0" smtClean="0">
                <a:solidFill>
                  <a:schemeClr val="tx1">
                    <a:tint val="75000"/>
                  </a:schemeClr>
                </a:solidFill>
              </a:rPr>
              <a:t> </a:t>
            </a:r>
            <a:r>
              <a:rPr lang="en-US" sz="2400" dirty="0" smtClean="0">
                <a:solidFill>
                  <a:schemeClr val="tx1">
                    <a:tint val="75000"/>
                  </a:schemeClr>
                </a:solidFill>
                <a:hlinkClick r:id="rId8"/>
              </a:rPr>
              <a:t>Omnicare</a:t>
            </a:r>
            <a:r>
              <a:rPr lang="en-US" sz="2400" dirty="0" smtClean="0">
                <a:solidFill>
                  <a:schemeClr val="tx1">
                    <a:tint val="75000"/>
                  </a:schemeClr>
                </a:solidFill>
              </a:rPr>
              <a:t>  </a:t>
            </a:r>
            <a:r>
              <a:rPr lang="en-US" sz="2400" dirty="0" smtClean="0"/>
              <a:t>#347                               6.3      </a:t>
            </a:r>
            <a:r>
              <a:rPr lang="en-US" sz="2400" dirty="0" smtClean="0">
                <a:solidFill>
                  <a:srgbClr val="FF0000"/>
                </a:solidFill>
              </a:rPr>
              <a:t>(???)</a:t>
            </a:r>
            <a:endParaRPr lang="en-US" sz="2400" dirty="0" smtClean="0"/>
          </a:p>
          <a:p>
            <a:pPr marL="457200" lvl="1" indent="0" eaLnBrk="1" fontAlgn="auto" hangingPunct="1">
              <a:spcAft>
                <a:spcPts val="0"/>
              </a:spcAft>
              <a:buFont typeface="Arial" pitchFamily="34" charset="0"/>
              <a:buNone/>
              <a:defRPr/>
            </a:pPr>
            <a:r>
              <a:rPr lang="en-US" sz="1600" dirty="0" smtClean="0"/>
              <a:t>(leading Rx provider for seniors)“we capture a tremendous amount of data”</a:t>
            </a:r>
          </a:p>
          <a:p>
            <a:pPr marL="457200" lvl="1" indent="0" eaLnBrk="1" fontAlgn="auto" hangingPunct="1">
              <a:spcAft>
                <a:spcPts val="0"/>
              </a:spcAft>
              <a:buFont typeface="Arial" pitchFamily="34" charset="0"/>
              <a:buNone/>
              <a:defRPr/>
            </a:pPr>
            <a:r>
              <a:rPr lang="en-US" sz="1600" dirty="0" smtClean="0"/>
              <a:t>..combines data with outcomes algorithm technology</a:t>
            </a:r>
          </a:p>
          <a:p>
            <a:pPr marL="0" indent="0" eaLnBrk="1" fontAlgn="auto" hangingPunct="1">
              <a:spcAft>
                <a:spcPts val="0"/>
              </a:spcAft>
              <a:buFont typeface="Arial" pitchFamily="34" charset="0"/>
              <a:buNone/>
              <a:defRPr/>
            </a:pPr>
            <a:r>
              <a:rPr lang="en-US" sz="2400" dirty="0" smtClean="0"/>
              <a:t>6</a:t>
            </a:r>
            <a:r>
              <a:rPr lang="en-US" sz="2400" dirty="0" smtClean="0">
                <a:solidFill>
                  <a:schemeClr val="tx1">
                    <a:tint val="75000"/>
                  </a:schemeClr>
                </a:solidFill>
              </a:rPr>
              <a:t> </a:t>
            </a:r>
            <a:r>
              <a:rPr lang="en-US" sz="2400" dirty="0" smtClean="0">
                <a:solidFill>
                  <a:schemeClr val="tx1">
                    <a:tint val="75000"/>
                  </a:schemeClr>
                </a:solidFill>
                <a:hlinkClick r:id="rId9"/>
              </a:rPr>
              <a:t>Lab Corp. of America</a:t>
            </a:r>
            <a:r>
              <a:rPr lang="en-US" sz="2400" dirty="0" smtClean="0">
                <a:solidFill>
                  <a:schemeClr val="tx1">
                    <a:tint val="75000"/>
                  </a:schemeClr>
                </a:solidFill>
              </a:rPr>
              <a:t>  </a:t>
            </a:r>
            <a:r>
              <a:rPr lang="en-US" sz="2400" dirty="0" smtClean="0"/>
              <a:t>#442           4.7 </a:t>
            </a:r>
            <a:r>
              <a:rPr lang="en-US" sz="2400" dirty="0" smtClean="0">
                <a:solidFill>
                  <a:srgbClr val="FF0000"/>
                </a:solidFill>
              </a:rPr>
              <a:t>(sells data??/sends data to HIEs)</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ctrTitle"/>
          </p:nvPr>
        </p:nvSpPr>
        <p:spPr>
          <a:xfrm>
            <a:off x="304800" y="1676400"/>
            <a:ext cx="8458200" cy="1924050"/>
          </a:xfrm>
        </p:spPr>
        <p:txBody>
          <a:bodyPr/>
          <a:lstStyle/>
          <a:p>
            <a:pPr eaLnBrk="1" hangingPunct="1"/>
            <a:r>
              <a:rPr lang="en-US" sz="7200" smtClean="0">
                <a:solidFill>
                  <a:srgbClr val="0000FF"/>
                </a:solidFill>
              </a:rPr>
              <a:t/>
            </a:r>
            <a:br>
              <a:rPr lang="en-US" sz="7200" smtClean="0">
                <a:solidFill>
                  <a:srgbClr val="0000FF"/>
                </a:solidFill>
              </a:rPr>
            </a:br>
            <a:r>
              <a:rPr lang="en-US" sz="7200" smtClean="0">
                <a:solidFill>
                  <a:srgbClr val="0000FF"/>
                </a:solidFill>
              </a:rPr>
              <a:t>security ≠ privacy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381000"/>
            <a:ext cx="8382000" cy="4473575"/>
          </a:xfrm>
        </p:spPr>
        <p:txBody>
          <a:bodyPr anchor="t">
            <a:normAutofit fontScale="90000"/>
          </a:bodyPr>
          <a:lstStyle/>
          <a:p>
            <a:pPr eaLnBrk="1" hangingPunct="1">
              <a:defRPr/>
            </a:pPr>
            <a:r>
              <a:rPr lang="en-US" sz="3600" dirty="0" smtClean="0">
                <a:solidFill>
                  <a:srgbClr val="0000FF"/>
                </a:solidFill>
              </a:rPr>
              <a:t/>
            </a:r>
            <a:br>
              <a:rPr lang="en-US" sz="3600" dirty="0" smtClean="0">
                <a:solidFill>
                  <a:srgbClr val="0000FF"/>
                </a:solidFill>
              </a:rPr>
            </a:br>
            <a:r>
              <a:rPr lang="en-US" sz="3600" dirty="0" smtClean="0">
                <a:solidFill>
                  <a:srgbClr val="0000FF"/>
                </a:solidFill>
              </a:rPr>
              <a:t/>
            </a:r>
            <a:br>
              <a:rPr lang="en-US" sz="3600" dirty="0" smtClean="0">
                <a:solidFill>
                  <a:srgbClr val="0000FF"/>
                </a:solidFill>
              </a:rPr>
            </a:br>
            <a:r>
              <a:rPr lang="en-US" sz="3600" dirty="0" smtClean="0">
                <a:solidFill>
                  <a:srgbClr val="0000FF"/>
                </a:solidFill>
              </a:rPr>
              <a:t/>
            </a:r>
            <a:br>
              <a:rPr lang="en-US" sz="3600" dirty="0" smtClean="0">
                <a:solidFill>
                  <a:srgbClr val="0000FF"/>
                </a:solidFill>
              </a:rPr>
            </a:br>
            <a:r>
              <a:rPr lang="en-US" sz="3600" dirty="0" smtClean="0">
                <a:solidFill>
                  <a:srgbClr val="0000FF"/>
                </a:solidFill>
              </a:rPr>
              <a:t/>
            </a:r>
            <a:br>
              <a:rPr lang="en-US" sz="3600" dirty="0" smtClean="0">
                <a:solidFill>
                  <a:srgbClr val="0000FF"/>
                </a:solidFill>
              </a:rPr>
            </a:br>
            <a:r>
              <a:rPr lang="en-US" sz="3600" dirty="0" smtClean="0">
                <a:solidFill>
                  <a:srgbClr val="0000FF"/>
                </a:solidFill>
              </a:rPr>
              <a:t/>
            </a:r>
            <a:br>
              <a:rPr lang="en-US" sz="3600" dirty="0" smtClean="0">
                <a:solidFill>
                  <a:srgbClr val="0000FF"/>
                </a:solidFill>
              </a:rPr>
            </a:br>
            <a:r>
              <a:rPr lang="en-US" sz="3600" dirty="0" smtClean="0">
                <a:solidFill>
                  <a:srgbClr val="0000FF"/>
                </a:solidFill>
              </a:rPr>
              <a:t/>
            </a:r>
            <a:br>
              <a:rPr lang="en-US" sz="3600" dirty="0" smtClean="0">
                <a:solidFill>
                  <a:srgbClr val="0000FF"/>
                </a:solidFill>
              </a:rPr>
            </a:br>
            <a:r>
              <a:rPr lang="en-US" sz="3600" dirty="0" smtClean="0">
                <a:solidFill>
                  <a:srgbClr val="0000FF"/>
                </a:solidFill>
              </a:rPr>
              <a:t/>
            </a:r>
            <a:br>
              <a:rPr lang="en-US" sz="3600" dirty="0" smtClean="0">
                <a:solidFill>
                  <a:srgbClr val="0000FF"/>
                </a:solidFill>
              </a:rPr>
            </a:br>
            <a:r>
              <a:rPr lang="en-US" sz="7200" dirty="0" smtClean="0">
                <a:solidFill>
                  <a:srgbClr val="0000FF"/>
                </a:solidFill>
              </a:rPr>
              <a:t>EHRs, PHRs, claims data, lab data, prescriptions, </a:t>
            </a:r>
            <a:br>
              <a:rPr lang="en-US" sz="7200" dirty="0" smtClean="0">
                <a:solidFill>
                  <a:srgbClr val="0000FF"/>
                </a:solidFill>
              </a:rPr>
            </a:br>
            <a:r>
              <a:rPr lang="en-US" sz="7200" dirty="0" smtClean="0">
                <a:solidFill>
                  <a:srgbClr val="0000FF"/>
                </a:solidFill>
              </a:rPr>
              <a:t>health searches, etc</a:t>
            </a:r>
            <a:r>
              <a:rPr lang="en-US" sz="7200" b="1" dirty="0" smtClean="0">
                <a:solidFill>
                  <a:srgbClr val="0000FF"/>
                </a:solidFill>
              </a:rPr>
              <a:t/>
            </a:r>
            <a:br>
              <a:rPr lang="en-US" sz="7200" b="1" dirty="0" smtClean="0">
                <a:solidFill>
                  <a:srgbClr val="0000FF"/>
                </a:solidFill>
              </a:rPr>
            </a:br>
            <a:endParaRPr lang="en-US" sz="7200" dirty="0" smtClean="0">
              <a:solidFill>
                <a:srgbClr val="0000FF"/>
              </a:solidFill>
            </a:endParaRPr>
          </a:p>
        </p:txBody>
      </p:sp>
      <p:pic>
        <p:nvPicPr>
          <p:cNvPr id="72706" name="Picture 2"/>
          <p:cNvPicPr>
            <a:picLocks noChangeAspect="1" noChangeArrowheads="1"/>
          </p:cNvPicPr>
          <p:nvPr/>
        </p:nvPicPr>
        <p:blipFill>
          <a:blip r:embed="rId2" cstate="print"/>
          <a:srcRect/>
          <a:stretch>
            <a:fillRect/>
          </a:stretch>
        </p:blipFill>
        <p:spPr bwMode="auto">
          <a:xfrm>
            <a:off x="990600" y="381000"/>
            <a:ext cx="4429125" cy="3495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
            <a:ext cx="7086600" cy="1143000"/>
          </a:xfrm>
        </p:spPr>
        <p:txBody>
          <a:bodyPr rtlCol="0">
            <a:normAutofit fontScale="90000"/>
          </a:bodyPr>
          <a:lstStyle/>
          <a:p>
            <a:pPr algn="l" eaLnBrk="1" fontAlgn="auto" hangingPunct="1">
              <a:spcAft>
                <a:spcPts val="0"/>
              </a:spcAft>
              <a:defRPr/>
            </a:pPr>
            <a:r>
              <a:rPr lang="en-US" b="1" dirty="0" smtClean="0"/>
              <a:t/>
            </a:r>
            <a:br>
              <a:rPr lang="en-US" b="1" dirty="0" smtClean="0"/>
            </a:br>
            <a:r>
              <a:rPr lang="en-US" b="1" dirty="0"/>
              <a:t/>
            </a:r>
            <a:br>
              <a:rPr lang="en-US" b="1" dirty="0"/>
            </a:br>
            <a:r>
              <a:rPr lang="en-US" b="1" dirty="0" err="1" smtClean="0">
                <a:solidFill>
                  <a:srgbClr val="006666"/>
                </a:solidFill>
              </a:rPr>
              <a:t>Prime</a:t>
            </a:r>
            <a:r>
              <a:rPr lang="en-US" b="1" i="1" dirty="0" err="1" smtClean="0">
                <a:solidFill>
                  <a:srgbClr val="006666"/>
                </a:solidFill>
              </a:rPr>
              <a:t>Research</a:t>
            </a:r>
            <a:r>
              <a:rPr lang="en-US" b="1" i="1" dirty="0" smtClean="0"/>
              <a:t> part of an </a:t>
            </a:r>
            <a:r>
              <a:rPr lang="en-US" b="1" dirty="0" smtClean="0"/>
              <a:t>EHR/Practice Management Suite</a:t>
            </a:r>
            <a:br>
              <a:rPr lang="en-US" b="1" dirty="0" smtClean="0"/>
            </a:br>
            <a:r>
              <a:rPr lang="en-US" b="1" dirty="0" smtClean="0"/>
              <a:t/>
            </a:r>
            <a:br>
              <a:rPr lang="en-US" b="1" dirty="0" smtClean="0"/>
            </a:br>
            <a:endParaRPr lang="en-US" dirty="0"/>
          </a:p>
        </p:txBody>
      </p:sp>
      <p:sp>
        <p:nvSpPr>
          <p:cNvPr id="3" name="Content Placeholder 2"/>
          <p:cNvSpPr>
            <a:spLocks noGrp="1"/>
          </p:cNvSpPr>
          <p:nvPr>
            <p:ph sz="half" idx="1"/>
          </p:nvPr>
        </p:nvSpPr>
        <p:spPr>
          <a:xfrm>
            <a:off x="152400" y="1066800"/>
            <a:ext cx="4648200" cy="5181600"/>
          </a:xfrm>
        </p:spPr>
        <p:txBody>
          <a:bodyPr rtlCol="0">
            <a:normAutofit fontScale="25000" lnSpcReduction="20000"/>
          </a:bodyPr>
          <a:lstStyle/>
          <a:p>
            <a:pPr eaLnBrk="1" fontAlgn="auto" hangingPunct="1">
              <a:spcAft>
                <a:spcPts val="0"/>
              </a:spcAft>
              <a:buFont typeface="Arial" pitchFamily="34" charset="0"/>
              <a:buNone/>
              <a:defRPr/>
            </a:pPr>
            <a:endParaRPr lang="en-US" sz="3600" b="1" dirty="0" smtClean="0">
              <a:solidFill>
                <a:srgbClr val="FF0000"/>
              </a:solidFill>
            </a:endParaRPr>
          </a:p>
          <a:p>
            <a:pPr eaLnBrk="1" fontAlgn="auto" hangingPunct="1">
              <a:spcAft>
                <a:spcPts val="0"/>
              </a:spcAft>
              <a:buFont typeface="Arial" pitchFamily="34" charset="0"/>
              <a:buNone/>
              <a:defRPr/>
            </a:pPr>
            <a:endParaRPr lang="en-US" sz="9600" b="1" dirty="0" smtClean="0"/>
          </a:p>
          <a:p>
            <a:pPr eaLnBrk="1" fontAlgn="auto" hangingPunct="1">
              <a:spcAft>
                <a:spcPts val="0"/>
              </a:spcAft>
              <a:buFont typeface="Arial" pitchFamily="34" charset="0"/>
              <a:buNone/>
              <a:defRPr/>
            </a:pPr>
            <a:r>
              <a:rPr lang="en-US" sz="9600" b="1" dirty="0" smtClean="0"/>
              <a:t>Key Benefits for Physicians:</a:t>
            </a:r>
          </a:p>
          <a:p>
            <a:pPr eaLnBrk="1" fontAlgn="auto" hangingPunct="1">
              <a:spcAft>
                <a:spcPts val="0"/>
              </a:spcAft>
              <a:buFont typeface="Arial" pitchFamily="34" charset="0"/>
              <a:buNone/>
              <a:defRPr/>
            </a:pPr>
            <a:endParaRPr lang="en-US" sz="3200" dirty="0" smtClean="0"/>
          </a:p>
          <a:p>
            <a:pPr eaLnBrk="1" fontAlgn="auto" hangingPunct="1">
              <a:spcAft>
                <a:spcPts val="0"/>
              </a:spcAft>
              <a:buFont typeface="Arial" pitchFamily="34" charset="0"/>
              <a:buNone/>
              <a:defRPr/>
            </a:pPr>
            <a:r>
              <a:rPr lang="en-US" sz="14400" b="1" dirty="0" smtClean="0">
                <a:solidFill>
                  <a:srgbClr val="FF0000"/>
                </a:solidFill>
              </a:rPr>
              <a:t>“Make clinical research </a:t>
            </a:r>
          </a:p>
          <a:p>
            <a:pPr eaLnBrk="1" fontAlgn="auto" hangingPunct="1">
              <a:spcAft>
                <a:spcPts val="0"/>
              </a:spcAft>
              <a:buFont typeface="Arial" pitchFamily="34" charset="0"/>
              <a:buNone/>
              <a:defRPr/>
            </a:pPr>
            <a:r>
              <a:rPr lang="en-US" sz="14400" b="1" dirty="0" smtClean="0">
                <a:solidFill>
                  <a:srgbClr val="FF0000"/>
                </a:solidFill>
              </a:rPr>
              <a:t>participation a revenue </a:t>
            </a:r>
          </a:p>
          <a:p>
            <a:pPr eaLnBrk="1" fontAlgn="auto" hangingPunct="1">
              <a:spcAft>
                <a:spcPts val="0"/>
              </a:spcAft>
              <a:buFont typeface="Arial" pitchFamily="34" charset="0"/>
              <a:buNone/>
              <a:defRPr/>
            </a:pPr>
            <a:r>
              <a:rPr lang="en-US" sz="14400" b="1" dirty="0" smtClean="0">
                <a:solidFill>
                  <a:srgbClr val="FF0000"/>
                </a:solidFill>
              </a:rPr>
              <a:t>source” -</a:t>
            </a:r>
          </a:p>
          <a:p>
            <a:pPr eaLnBrk="1" fontAlgn="auto" hangingPunct="1">
              <a:spcAft>
                <a:spcPts val="0"/>
              </a:spcAft>
              <a:buFont typeface="Arial" pitchFamily="34" charset="0"/>
              <a:buNone/>
              <a:defRPr/>
            </a:pPr>
            <a:r>
              <a:rPr lang="en-US" sz="14400" b="1" dirty="0" err="1" smtClean="0"/>
              <a:t>ie</a:t>
            </a:r>
            <a:r>
              <a:rPr lang="en-US" sz="14400" b="1" dirty="0" smtClean="0"/>
              <a:t>, doctors sell access </a:t>
            </a:r>
          </a:p>
          <a:p>
            <a:pPr eaLnBrk="1" fontAlgn="auto" hangingPunct="1">
              <a:spcAft>
                <a:spcPts val="0"/>
              </a:spcAft>
              <a:buFont typeface="Arial" pitchFamily="34" charset="0"/>
              <a:buNone/>
              <a:defRPr/>
            </a:pPr>
            <a:r>
              <a:rPr lang="en-US" sz="14400" b="1" dirty="0" smtClean="0"/>
              <a:t>to their patients and </a:t>
            </a:r>
          </a:p>
          <a:p>
            <a:pPr eaLnBrk="1" fontAlgn="auto" hangingPunct="1">
              <a:spcAft>
                <a:spcPts val="0"/>
              </a:spcAft>
              <a:buFont typeface="Arial" pitchFamily="34" charset="0"/>
              <a:buNone/>
              <a:defRPr/>
            </a:pPr>
            <a:r>
              <a:rPr lang="en-US" sz="14400" b="1" dirty="0" smtClean="0"/>
              <a:t>patients’ records </a:t>
            </a:r>
          </a:p>
          <a:p>
            <a:pPr eaLnBrk="1" fontAlgn="auto" hangingPunct="1">
              <a:spcAft>
                <a:spcPts val="0"/>
              </a:spcAft>
              <a:buFont typeface="Arial" pitchFamily="34" charset="0"/>
              <a:buNone/>
              <a:defRPr/>
            </a:pPr>
            <a:endParaRPr lang="en-US" sz="3200" b="1" dirty="0" smtClean="0"/>
          </a:p>
          <a:p>
            <a:pPr eaLnBrk="1" fontAlgn="auto" hangingPunct="1">
              <a:spcAft>
                <a:spcPts val="0"/>
              </a:spcAft>
              <a:buFont typeface="Arial" pitchFamily="34" charset="0"/>
              <a:buNone/>
              <a:defRPr/>
            </a:pPr>
            <a:endParaRPr lang="en-US" sz="3200" b="1" dirty="0" smtClean="0"/>
          </a:p>
          <a:p>
            <a:pPr eaLnBrk="1" fontAlgn="auto" hangingPunct="1">
              <a:spcAft>
                <a:spcPts val="0"/>
              </a:spcAft>
              <a:buFont typeface="Arial" pitchFamily="34" charset="0"/>
              <a:buNone/>
              <a:defRPr/>
            </a:pPr>
            <a:endParaRPr lang="en-US" sz="3200" b="1" dirty="0" smtClean="0"/>
          </a:p>
          <a:p>
            <a:pPr eaLnBrk="1" fontAlgn="auto" hangingPunct="1">
              <a:spcAft>
                <a:spcPts val="0"/>
              </a:spcAft>
              <a:buFont typeface="Arial" pitchFamily="34" charset="0"/>
              <a:buNone/>
              <a:defRPr/>
            </a:pPr>
            <a:endParaRPr lang="en-US" sz="3200" b="1" dirty="0" smtClean="0"/>
          </a:p>
          <a:p>
            <a:pPr eaLnBrk="1" fontAlgn="auto" hangingPunct="1">
              <a:spcAft>
                <a:spcPts val="0"/>
              </a:spcAft>
              <a:buFont typeface="Arial" pitchFamily="34" charset="0"/>
              <a:buNone/>
              <a:defRPr/>
            </a:pPr>
            <a:endParaRPr lang="en-US" sz="3200" b="1" dirty="0" smtClean="0"/>
          </a:p>
          <a:p>
            <a:pPr eaLnBrk="1" fontAlgn="auto" hangingPunct="1">
              <a:spcAft>
                <a:spcPts val="0"/>
              </a:spcAft>
              <a:buFont typeface="Arial" pitchFamily="34" charset="0"/>
              <a:buNone/>
              <a:defRPr/>
            </a:pPr>
            <a:endParaRPr lang="en-US" sz="3200" b="1" dirty="0" smtClean="0"/>
          </a:p>
          <a:p>
            <a:pPr eaLnBrk="1" fontAlgn="auto" hangingPunct="1">
              <a:spcAft>
                <a:spcPts val="0"/>
              </a:spcAft>
              <a:buFont typeface="Arial" pitchFamily="34" charset="0"/>
              <a:buNone/>
              <a:defRPr/>
            </a:pPr>
            <a:endParaRPr lang="en-US" sz="3200" b="1" dirty="0" smtClean="0"/>
          </a:p>
          <a:p>
            <a:pPr eaLnBrk="1" fontAlgn="auto" hangingPunct="1">
              <a:spcAft>
                <a:spcPts val="0"/>
              </a:spcAft>
              <a:buFont typeface="Arial" pitchFamily="34" charset="0"/>
              <a:buNone/>
              <a:defRPr/>
            </a:pPr>
            <a:endParaRPr lang="en-US" sz="3200" b="1" dirty="0" smtClean="0"/>
          </a:p>
          <a:p>
            <a:pPr eaLnBrk="1" fontAlgn="auto" hangingPunct="1">
              <a:spcAft>
                <a:spcPts val="0"/>
              </a:spcAft>
              <a:buFont typeface="Arial" pitchFamily="34" charset="0"/>
              <a:buNone/>
              <a:defRPr/>
            </a:pPr>
            <a:r>
              <a:rPr lang="en-US" sz="5600" b="1" u="sng" dirty="0" smtClean="0">
                <a:solidFill>
                  <a:srgbClr val="FF0000"/>
                </a:solidFill>
              </a:rPr>
              <a:t>The result – increased practice revenues</a:t>
            </a:r>
            <a:r>
              <a:rPr lang="en-US" sz="5600" b="1" dirty="0" smtClean="0">
                <a:solidFill>
                  <a:srgbClr val="FF0000"/>
                </a:solidFill>
              </a:rPr>
              <a:t> </a:t>
            </a:r>
            <a:r>
              <a:rPr lang="en-US" sz="5600" b="1" dirty="0" smtClean="0"/>
              <a:t>and access to </a:t>
            </a:r>
          </a:p>
          <a:p>
            <a:pPr eaLnBrk="1" fontAlgn="auto" hangingPunct="1">
              <a:spcAft>
                <a:spcPts val="0"/>
              </a:spcAft>
              <a:buFont typeface="Arial" pitchFamily="34" charset="0"/>
              <a:buNone/>
              <a:defRPr/>
            </a:pPr>
            <a:r>
              <a:rPr lang="en-US" sz="5600" b="1" dirty="0" smtClean="0"/>
              <a:t>patient care improvements.”</a:t>
            </a:r>
          </a:p>
          <a:p>
            <a:pPr eaLnBrk="1" fontAlgn="auto" hangingPunct="1">
              <a:spcAft>
                <a:spcPts val="0"/>
              </a:spcAft>
              <a:buFont typeface="Arial" pitchFamily="34" charset="0"/>
              <a:buNone/>
              <a:defRPr/>
            </a:pPr>
            <a:endParaRPr lang="en-US" dirty="0"/>
          </a:p>
        </p:txBody>
      </p:sp>
      <p:sp>
        <p:nvSpPr>
          <p:cNvPr id="4" name="Content Placeholder 3"/>
          <p:cNvSpPr>
            <a:spLocks noGrp="1"/>
          </p:cNvSpPr>
          <p:nvPr>
            <p:ph sz="half" idx="2"/>
          </p:nvPr>
        </p:nvSpPr>
        <p:spPr>
          <a:xfrm>
            <a:off x="4953000" y="1981200"/>
            <a:ext cx="4191000" cy="3962400"/>
          </a:xfrm>
        </p:spPr>
        <p:txBody>
          <a:bodyPr rtlCol="0">
            <a:normAutofit fontScale="25000" lnSpcReduction="20000"/>
          </a:bodyPr>
          <a:lstStyle/>
          <a:p>
            <a:pPr eaLnBrk="1" fontAlgn="auto" hangingPunct="1">
              <a:spcAft>
                <a:spcPts val="0"/>
              </a:spcAft>
              <a:buFont typeface="Arial" pitchFamily="34" charset="0"/>
              <a:buNone/>
              <a:defRPr/>
            </a:pPr>
            <a:r>
              <a:rPr lang="en-US" sz="16000" b="1" dirty="0" smtClean="0">
                <a:solidFill>
                  <a:srgbClr val="006666"/>
                </a:solidFill>
              </a:rPr>
              <a:t>GREENWAY</a:t>
            </a:r>
            <a:r>
              <a:rPr lang="en-US" sz="16000" dirty="0" smtClean="0"/>
              <a:t> HELPS </a:t>
            </a:r>
          </a:p>
          <a:p>
            <a:pPr eaLnBrk="1" fontAlgn="auto" hangingPunct="1">
              <a:spcAft>
                <a:spcPts val="0"/>
              </a:spcAft>
              <a:buFont typeface="Arial" pitchFamily="34" charset="0"/>
              <a:buNone/>
              <a:defRPr/>
            </a:pPr>
            <a:r>
              <a:rPr lang="en-US" sz="16000" dirty="0" smtClean="0"/>
              <a:t>PHYSICIANS SELL:</a:t>
            </a:r>
          </a:p>
          <a:p>
            <a:pPr eaLnBrk="1" fontAlgn="auto" hangingPunct="1">
              <a:spcAft>
                <a:spcPts val="0"/>
              </a:spcAft>
              <a:buFont typeface="Arial" pitchFamily="34" charset="0"/>
              <a:buNone/>
              <a:defRPr/>
            </a:pPr>
            <a:endParaRPr lang="en-US" sz="7200" dirty="0" smtClean="0"/>
          </a:p>
          <a:p>
            <a:pPr eaLnBrk="1" fontAlgn="auto" hangingPunct="1">
              <a:spcAft>
                <a:spcPts val="0"/>
              </a:spcAft>
              <a:buFont typeface="Arial" pitchFamily="34" charset="0"/>
              <a:buChar char="•"/>
              <a:defRPr/>
            </a:pPr>
            <a:r>
              <a:rPr lang="en-US" sz="9600" dirty="0" smtClean="0"/>
              <a:t>“de-identified” clinical data</a:t>
            </a:r>
          </a:p>
          <a:p>
            <a:pPr eaLnBrk="1" fontAlgn="auto" hangingPunct="1">
              <a:spcAft>
                <a:spcPts val="0"/>
              </a:spcAft>
              <a:buFont typeface="Arial" pitchFamily="34" charset="0"/>
              <a:buChar char="•"/>
              <a:defRPr/>
            </a:pPr>
            <a:r>
              <a:rPr lang="en-US" sz="9600" dirty="0" smtClean="0"/>
              <a:t>“de-identified”  financial data </a:t>
            </a:r>
          </a:p>
          <a:p>
            <a:pPr eaLnBrk="1" fontAlgn="auto" hangingPunct="1">
              <a:spcAft>
                <a:spcPts val="0"/>
              </a:spcAft>
              <a:buFont typeface="Arial" pitchFamily="34" charset="0"/>
              <a:buChar char="•"/>
              <a:defRPr/>
            </a:pPr>
            <a:r>
              <a:rPr lang="en-US" sz="9600" dirty="0" smtClean="0"/>
              <a:t>population data  </a:t>
            </a:r>
          </a:p>
          <a:p>
            <a:pPr eaLnBrk="1" fontAlgn="auto" hangingPunct="1">
              <a:spcAft>
                <a:spcPts val="0"/>
              </a:spcAft>
              <a:buFont typeface="Arial" pitchFamily="34" charset="0"/>
              <a:buChar char="•"/>
              <a:defRPr/>
            </a:pPr>
            <a:r>
              <a:rPr lang="en-US" sz="9600" dirty="0" smtClean="0"/>
              <a:t>data </a:t>
            </a:r>
            <a:r>
              <a:rPr lang="en-US" sz="9600" b="1" dirty="0" smtClean="0">
                <a:solidFill>
                  <a:srgbClr val="FF0000"/>
                </a:solidFill>
              </a:rPr>
              <a:t>on 19 M patients </a:t>
            </a:r>
          </a:p>
          <a:p>
            <a:pPr eaLnBrk="1" fontAlgn="auto" hangingPunct="1">
              <a:spcAft>
                <a:spcPts val="0"/>
              </a:spcAft>
              <a:buFont typeface="Arial" pitchFamily="34" charset="0"/>
              <a:buChar char="•"/>
              <a:defRPr/>
            </a:pPr>
            <a:r>
              <a:rPr lang="en-US" sz="9600" b="1" dirty="0" smtClean="0">
                <a:solidFill>
                  <a:srgbClr val="FF0000"/>
                </a:solidFill>
              </a:rPr>
              <a:t>8 million prescriptions/yr</a:t>
            </a:r>
            <a:endParaRPr lang="en-US" sz="9600" dirty="0" smtClean="0"/>
          </a:p>
          <a:p>
            <a:pPr eaLnBrk="1" fontAlgn="auto" hangingPunct="1">
              <a:spcAft>
                <a:spcPts val="0"/>
              </a:spcAft>
              <a:buFont typeface="Arial" pitchFamily="34" charset="0"/>
              <a:buChar char="•"/>
              <a:defRPr/>
            </a:pPr>
            <a:r>
              <a:rPr lang="en-US" sz="9600" dirty="0" smtClean="0"/>
              <a:t>data on </a:t>
            </a:r>
            <a:r>
              <a:rPr lang="en-US" sz="9600" b="1" dirty="0" smtClean="0">
                <a:solidFill>
                  <a:srgbClr val="FF0000"/>
                </a:solidFill>
              </a:rPr>
              <a:t>8,000 providers </a:t>
            </a:r>
          </a:p>
          <a:p>
            <a:pPr eaLnBrk="1" fontAlgn="auto" hangingPunct="1">
              <a:spcAft>
                <a:spcPts val="0"/>
              </a:spcAft>
              <a:buFont typeface="Arial" pitchFamily="34" charset="0"/>
              <a:buChar char="•"/>
              <a:defRPr/>
            </a:pPr>
            <a:endParaRPr lang="en-US" sz="6400" b="1" dirty="0">
              <a:solidFill>
                <a:srgbClr val="FF0000"/>
              </a:solidFill>
            </a:endParaRPr>
          </a:p>
          <a:p>
            <a:pPr eaLnBrk="1" fontAlgn="auto" hangingPunct="1">
              <a:spcAft>
                <a:spcPts val="0"/>
              </a:spcAft>
              <a:buFont typeface="Arial" pitchFamily="34" charset="0"/>
              <a:buNone/>
              <a:defRPr/>
            </a:pPr>
            <a:endParaRPr lang="en-US" sz="6400" dirty="0"/>
          </a:p>
        </p:txBody>
      </p:sp>
      <p:pic>
        <p:nvPicPr>
          <p:cNvPr id="73732" name="Picture 2"/>
          <p:cNvPicPr>
            <a:picLocks noChangeAspect="1" noChangeArrowheads="1"/>
          </p:cNvPicPr>
          <p:nvPr/>
        </p:nvPicPr>
        <p:blipFill>
          <a:blip r:embed="rId2" cstate="print"/>
          <a:srcRect/>
          <a:stretch>
            <a:fillRect/>
          </a:stretch>
        </p:blipFill>
        <p:spPr bwMode="auto">
          <a:xfrm>
            <a:off x="0" y="152400"/>
            <a:ext cx="2085975" cy="1000125"/>
          </a:xfrm>
          <a:prstGeom prst="rect">
            <a:avLst/>
          </a:prstGeom>
          <a:noFill/>
          <a:ln w="9525">
            <a:noFill/>
            <a:miter lim="800000"/>
            <a:headEnd/>
            <a:tailEnd/>
          </a:ln>
        </p:spPr>
      </p:pic>
      <p:sp>
        <p:nvSpPr>
          <p:cNvPr id="73733" name="TextBox 5"/>
          <p:cNvSpPr txBox="1">
            <a:spLocks noChangeArrowheads="1"/>
          </p:cNvSpPr>
          <p:nvPr/>
        </p:nvSpPr>
        <p:spPr bwMode="auto">
          <a:xfrm>
            <a:off x="1752600" y="5715000"/>
            <a:ext cx="6400800" cy="369332"/>
          </a:xfrm>
          <a:prstGeom prst="rect">
            <a:avLst/>
          </a:prstGeom>
          <a:noFill/>
          <a:ln w="9525">
            <a:noFill/>
            <a:miter lim="800000"/>
            <a:headEnd/>
            <a:tailEnd/>
          </a:ln>
        </p:spPr>
        <p:txBody>
          <a:bodyPr wrap="square">
            <a:spAutoFit/>
          </a:bodyPr>
          <a:lstStyle/>
          <a:p>
            <a:r>
              <a:rPr lang="en-US" dirty="0">
                <a:solidFill>
                  <a:srgbClr val="FF0000"/>
                </a:solidFill>
                <a:latin typeface="Calibri" pitchFamily="34" charset="0"/>
                <a:hlinkClick r:id="rId3"/>
              </a:rPr>
              <a:t>http://www.greenwaymedical.com/solutionprime-research/</a:t>
            </a:r>
            <a:r>
              <a:rPr lang="en-US" dirty="0">
                <a:solidFill>
                  <a:srgbClr val="FF0000"/>
                </a:solidFill>
                <a:latin typeface="Calibri" pitchFamily="34" charset="0"/>
              </a:rPr>
              <a:t> </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0" y="1447800"/>
            <a:ext cx="4040188" cy="4419600"/>
          </a:xfrm>
        </p:spPr>
        <p:txBody>
          <a:bodyPr rtlCol="0">
            <a:normAutofit fontScale="92500"/>
          </a:bodyPr>
          <a:lstStyle/>
          <a:p>
            <a:pPr eaLnBrk="1" fontAlgn="auto" hangingPunct="1">
              <a:spcAft>
                <a:spcPts val="0"/>
              </a:spcAft>
              <a:buFont typeface="Arial" pitchFamily="34" charset="0"/>
              <a:buNone/>
              <a:defRPr/>
            </a:pPr>
            <a:endParaRPr lang="en-US" b="1" dirty="0" smtClean="0">
              <a:solidFill>
                <a:srgbClr val="FF0000"/>
              </a:solidFill>
            </a:endParaRPr>
          </a:p>
          <a:p>
            <a:pPr eaLnBrk="1" fontAlgn="auto" hangingPunct="1">
              <a:spcAft>
                <a:spcPts val="0"/>
              </a:spcAft>
              <a:buFont typeface="Arial" pitchFamily="34" charset="0"/>
              <a:buNone/>
              <a:defRPr/>
            </a:pPr>
            <a:endParaRPr lang="en-US" sz="2800" b="1" dirty="0" smtClean="0">
              <a:solidFill>
                <a:srgbClr val="FF0000"/>
              </a:solidFill>
            </a:endParaRPr>
          </a:p>
          <a:p>
            <a:pPr eaLnBrk="1" fontAlgn="auto" hangingPunct="1">
              <a:spcAft>
                <a:spcPts val="0"/>
              </a:spcAft>
              <a:buFont typeface="Arial" pitchFamily="34" charset="0"/>
              <a:buNone/>
              <a:defRPr/>
            </a:pPr>
            <a:r>
              <a:rPr lang="en-US" sz="2800" b="1" dirty="0" err="1" smtClean="0">
                <a:solidFill>
                  <a:srgbClr val="FF0000"/>
                </a:solidFill>
              </a:rPr>
              <a:t>athenahealth</a:t>
            </a:r>
            <a:r>
              <a:rPr lang="en-US" sz="2800" b="1" dirty="0" smtClean="0">
                <a:solidFill>
                  <a:srgbClr val="FF0000"/>
                </a:solidFill>
              </a:rPr>
              <a:t> strives to be </a:t>
            </a:r>
          </a:p>
          <a:p>
            <a:pPr eaLnBrk="1" fontAlgn="auto" hangingPunct="1">
              <a:spcAft>
                <a:spcPts val="0"/>
              </a:spcAft>
              <a:buFont typeface="Arial" pitchFamily="34" charset="0"/>
              <a:buNone/>
              <a:defRPr/>
            </a:pPr>
            <a:r>
              <a:rPr lang="en-US" sz="2800" b="1" dirty="0" smtClean="0">
                <a:solidFill>
                  <a:srgbClr val="FF0000"/>
                </a:solidFill>
              </a:rPr>
              <a:t>the best at getting doctors </a:t>
            </a:r>
          </a:p>
          <a:p>
            <a:pPr eaLnBrk="1" fontAlgn="auto" hangingPunct="1">
              <a:spcAft>
                <a:spcPts val="0"/>
              </a:spcAft>
              <a:buFont typeface="Arial" pitchFamily="34" charset="0"/>
              <a:buNone/>
              <a:defRPr/>
            </a:pPr>
            <a:r>
              <a:rPr lang="en-US" sz="2800" b="1" dirty="0" smtClean="0">
                <a:solidFill>
                  <a:srgbClr val="FF0000"/>
                </a:solidFill>
              </a:rPr>
              <a:t>paid</a:t>
            </a:r>
          </a:p>
          <a:p>
            <a:pPr eaLnBrk="1" fontAlgn="auto" hangingPunct="1">
              <a:spcAft>
                <a:spcPts val="0"/>
              </a:spcAft>
              <a:buFont typeface="Arial" pitchFamily="34" charset="0"/>
              <a:buNone/>
              <a:defRPr/>
            </a:pPr>
            <a:r>
              <a:rPr lang="en-US" sz="2800" dirty="0" smtClean="0"/>
              <a:t>used by </a:t>
            </a:r>
            <a:r>
              <a:rPr lang="en-US" sz="2800" b="1" dirty="0" smtClean="0"/>
              <a:t>19,500 physicians </a:t>
            </a:r>
          </a:p>
          <a:p>
            <a:pPr eaLnBrk="1" fontAlgn="auto" hangingPunct="1">
              <a:spcAft>
                <a:spcPts val="0"/>
              </a:spcAft>
              <a:buFont typeface="Arial" pitchFamily="34" charset="0"/>
              <a:buNone/>
              <a:defRPr/>
            </a:pPr>
            <a:r>
              <a:rPr lang="en-US" sz="2800" b="1" dirty="0" smtClean="0"/>
              <a:t>and medical providers </a:t>
            </a:r>
          </a:p>
          <a:p>
            <a:pPr eaLnBrk="1" fontAlgn="auto" hangingPunct="1">
              <a:spcAft>
                <a:spcPts val="0"/>
              </a:spcAft>
              <a:buFont typeface="Arial" pitchFamily="34" charset="0"/>
              <a:buNone/>
              <a:defRPr/>
            </a:pPr>
            <a:r>
              <a:rPr lang="en-US" sz="2800" dirty="0" smtClean="0"/>
              <a:t>nationwide</a:t>
            </a:r>
          </a:p>
        </p:txBody>
      </p:sp>
      <p:sp>
        <p:nvSpPr>
          <p:cNvPr id="5" name="Text Placeholder 4"/>
          <p:cNvSpPr>
            <a:spLocks noGrp="1"/>
          </p:cNvSpPr>
          <p:nvPr>
            <p:ph type="body" sz="quarter" idx="3"/>
          </p:nvPr>
        </p:nvSpPr>
        <p:spPr>
          <a:xfrm>
            <a:off x="4343400" y="1371600"/>
            <a:ext cx="4800600" cy="457200"/>
          </a:xfrm>
        </p:spPr>
        <p:txBody>
          <a:bodyPr rtlCol="0">
            <a:normAutofit fontScale="25000" lnSpcReduction="20000"/>
          </a:bodyPr>
          <a:lstStyle/>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sz="9600" dirty="0"/>
          </a:p>
          <a:p>
            <a:pPr eaLnBrk="1" fontAlgn="auto" hangingPunct="1">
              <a:spcAft>
                <a:spcPts val="0"/>
              </a:spcAft>
              <a:buFont typeface="Arial" pitchFamily="34" charset="0"/>
              <a:buNone/>
              <a:defRPr/>
            </a:pPr>
            <a:endParaRPr lang="en-US" sz="9600" dirty="0" smtClean="0"/>
          </a:p>
          <a:p>
            <a:pPr eaLnBrk="1" fontAlgn="auto" hangingPunct="1">
              <a:spcAft>
                <a:spcPts val="0"/>
              </a:spcAft>
              <a:buFont typeface="Arial" pitchFamily="34" charset="0"/>
              <a:buNone/>
              <a:defRPr/>
            </a:pPr>
            <a:endParaRPr lang="en-US" sz="9600" dirty="0"/>
          </a:p>
          <a:p>
            <a:pPr eaLnBrk="1" fontAlgn="auto" hangingPunct="1">
              <a:spcAft>
                <a:spcPts val="0"/>
              </a:spcAft>
              <a:buFont typeface="Arial" pitchFamily="34" charset="0"/>
              <a:buNone/>
              <a:defRPr/>
            </a:pPr>
            <a:endParaRPr lang="en-US" sz="9600" dirty="0" smtClean="0"/>
          </a:p>
          <a:p>
            <a:pPr eaLnBrk="1" fontAlgn="auto" hangingPunct="1">
              <a:spcAft>
                <a:spcPts val="0"/>
              </a:spcAft>
              <a:buFont typeface="Arial" pitchFamily="34" charset="0"/>
              <a:buNone/>
              <a:defRPr/>
            </a:pPr>
            <a:endParaRPr lang="en-US" sz="9600" dirty="0"/>
          </a:p>
          <a:p>
            <a:pPr eaLnBrk="1" fontAlgn="auto" hangingPunct="1">
              <a:spcAft>
                <a:spcPts val="0"/>
              </a:spcAft>
              <a:buFont typeface="Arial" pitchFamily="34" charset="0"/>
              <a:buNone/>
              <a:defRPr/>
            </a:pPr>
            <a:endParaRPr lang="en-US" sz="9600" dirty="0" smtClean="0"/>
          </a:p>
          <a:p>
            <a:pPr eaLnBrk="1" fontAlgn="auto" hangingPunct="1">
              <a:spcAft>
                <a:spcPts val="0"/>
              </a:spcAft>
              <a:buFont typeface="Arial" pitchFamily="34" charset="0"/>
              <a:buNone/>
              <a:defRPr/>
            </a:pPr>
            <a:endParaRPr lang="en-US" sz="9600" dirty="0"/>
          </a:p>
          <a:p>
            <a:pPr eaLnBrk="1" fontAlgn="auto" hangingPunct="1">
              <a:spcAft>
                <a:spcPts val="0"/>
              </a:spcAft>
              <a:buFont typeface="Arial" pitchFamily="34" charset="0"/>
              <a:buNone/>
              <a:defRPr/>
            </a:pPr>
            <a:endParaRPr lang="en-US" sz="9600" dirty="0" smtClean="0"/>
          </a:p>
          <a:p>
            <a:pPr eaLnBrk="1" fontAlgn="auto" hangingPunct="1">
              <a:spcAft>
                <a:spcPts val="0"/>
              </a:spcAft>
              <a:buFont typeface="Arial" pitchFamily="34" charset="0"/>
              <a:buNone/>
              <a:defRPr/>
            </a:pPr>
            <a:endParaRPr lang="en-US" sz="9600" dirty="0"/>
          </a:p>
          <a:p>
            <a:pPr eaLnBrk="1" fontAlgn="auto" hangingPunct="1">
              <a:spcAft>
                <a:spcPts val="0"/>
              </a:spcAft>
              <a:buFont typeface="Arial" pitchFamily="34" charset="0"/>
              <a:buNone/>
              <a:defRPr/>
            </a:pPr>
            <a:endParaRPr lang="en-US" sz="9600" dirty="0" smtClean="0"/>
          </a:p>
          <a:p>
            <a:pPr eaLnBrk="1" fontAlgn="auto" hangingPunct="1">
              <a:spcAft>
                <a:spcPts val="0"/>
              </a:spcAft>
              <a:buFont typeface="Arial" pitchFamily="34" charset="0"/>
              <a:buNone/>
              <a:defRPr/>
            </a:pPr>
            <a:endParaRPr lang="en-US" sz="9600" dirty="0"/>
          </a:p>
          <a:p>
            <a:pPr eaLnBrk="1" fontAlgn="auto" hangingPunct="1">
              <a:spcAft>
                <a:spcPts val="0"/>
              </a:spcAft>
              <a:buFont typeface="Arial" pitchFamily="34" charset="0"/>
              <a:buNone/>
              <a:defRPr/>
            </a:pPr>
            <a:r>
              <a:rPr lang="en-US" sz="9600" dirty="0" smtClean="0"/>
              <a:t>Athenahealth </a:t>
            </a:r>
            <a:r>
              <a:rPr lang="en-US" sz="9600" dirty="0"/>
              <a:t>Paying Dearly to Take on Larger </a:t>
            </a:r>
            <a:r>
              <a:rPr lang="en-US" sz="9600" dirty="0" smtClean="0"/>
              <a:t>Rivals  </a:t>
            </a:r>
            <a:r>
              <a:rPr lang="en-US" sz="5100" dirty="0" smtClean="0"/>
              <a:t>by </a:t>
            </a:r>
            <a:r>
              <a:rPr lang="en-US" sz="5100" b="0" u="sng" dirty="0" smtClean="0">
                <a:hlinkClick r:id="rId2" tooltip="Posts by &#10;Ryan McBride"/>
              </a:rPr>
              <a:t>Ryan </a:t>
            </a:r>
            <a:r>
              <a:rPr lang="en-US" sz="5100" b="0" u="sng" dirty="0">
                <a:hlinkClick r:id="rId2" tooltip="Posts by &#10;Ryan McBride"/>
              </a:rPr>
              <a:t>McBride</a:t>
            </a:r>
            <a:r>
              <a:rPr lang="en-US" sz="5100" b="0" u="sng" dirty="0"/>
              <a:t> </a:t>
            </a:r>
            <a:r>
              <a:rPr lang="en-US" sz="5100" b="0" u="sng" dirty="0">
                <a:hlinkClick r:id="rId3"/>
              </a:rPr>
              <a:t>5/6/10</a:t>
            </a:r>
            <a:r>
              <a:rPr lang="en-US" sz="5100" b="0" u="sng" dirty="0"/>
              <a:t> </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a:p>
        </p:txBody>
      </p:sp>
      <p:sp>
        <p:nvSpPr>
          <p:cNvPr id="74755" name="Content Placeholder 5"/>
          <p:cNvSpPr>
            <a:spLocks noGrp="1"/>
          </p:cNvSpPr>
          <p:nvPr>
            <p:ph sz="quarter" idx="4"/>
          </p:nvPr>
        </p:nvSpPr>
        <p:spPr>
          <a:xfrm>
            <a:off x="4343400" y="1447800"/>
            <a:ext cx="4575175" cy="5029200"/>
          </a:xfrm>
        </p:spPr>
        <p:txBody>
          <a:bodyPr/>
          <a:lstStyle/>
          <a:p>
            <a:pPr eaLnBrk="1" hangingPunct="1">
              <a:buFont typeface="Arial" charset="0"/>
              <a:buNone/>
            </a:pPr>
            <a:endParaRPr lang="en-US" sz="1800" b="1" smtClean="0">
              <a:solidFill>
                <a:srgbClr val="FF0000"/>
              </a:solidFill>
            </a:endParaRPr>
          </a:p>
          <a:p>
            <a:pPr eaLnBrk="1" hangingPunct="1">
              <a:buFont typeface="Arial" charset="0"/>
              <a:buNone/>
            </a:pPr>
            <a:r>
              <a:rPr lang="en-US" sz="1800" b="1" smtClean="0">
                <a:solidFill>
                  <a:srgbClr val="FF0000"/>
                </a:solidFill>
              </a:rPr>
              <a:t>Athena might be able to halve the amount </a:t>
            </a:r>
          </a:p>
          <a:p>
            <a:pPr eaLnBrk="1" hangingPunct="1">
              <a:buFont typeface="Arial" charset="0"/>
              <a:buNone/>
            </a:pPr>
            <a:r>
              <a:rPr lang="en-US" sz="1800" b="1" smtClean="0">
                <a:solidFill>
                  <a:srgbClr val="FF0000"/>
                </a:solidFill>
              </a:rPr>
              <a:t>that physicians pay to use its EHR </a:t>
            </a:r>
            <a:r>
              <a:rPr lang="en-US" sz="1800" smtClean="0"/>
              <a:t>if they </a:t>
            </a:r>
          </a:p>
          <a:p>
            <a:pPr eaLnBrk="1" hangingPunct="1">
              <a:buFont typeface="Arial" charset="0"/>
              <a:buNone/>
            </a:pPr>
            <a:r>
              <a:rPr lang="en-US" sz="1800" smtClean="0"/>
              <a:t>participate in “AthenaCommunity.” </a:t>
            </a:r>
            <a:endParaRPr lang="en-US" sz="800" smtClean="0"/>
          </a:p>
          <a:p>
            <a:pPr eaLnBrk="1" hangingPunct="1">
              <a:buFont typeface="Arial" charset="0"/>
              <a:buNone/>
            </a:pPr>
            <a:endParaRPr lang="en-US" sz="900" smtClean="0"/>
          </a:p>
          <a:p>
            <a:pPr eaLnBrk="1" hangingPunct="1">
              <a:buFont typeface="Arial" charset="0"/>
              <a:buNone/>
            </a:pPr>
            <a:r>
              <a:rPr lang="en-US" sz="1800" b="1" smtClean="0">
                <a:solidFill>
                  <a:srgbClr val="FF0000"/>
                </a:solidFill>
              </a:rPr>
              <a:t>Athena’s EHR customers who opt to share </a:t>
            </a:r>
          </a:p>
          <a:p>
            <a:pPr eaLnBrk="1" hangingPunct="1">
              <a:buFont typeface="Arial" charset="0"/>
              <a:buNone/>
            </a:pPr>
            <a:r>
              <a:rPr lang="en-US" sz="1800" b="1" smtClean="0">
                <a:solidFill>
                  <a:srgbClr val="FF0000"/>
                </a:solidFill>
              </a:rPr>
              <a:t>their patients’ data </a:t>
            </a:r>
            <a:r>
              <a:rPr lang="en-US" sz="1800" smtClean="0"/>
              <a:t>with other providers  </a:t>
            </a:r>
          </a:p>
          <a:p>
            <a:pPr eaLnBrk="1" hangingPunct="1">
              <a:buFont typeface="Arial" charset="0"/>
              <a:buNone/>
            </a:pPr>
            <a:r>
              <a:rPr lang="en-US" sz="1800" b="1" smtClean="0">
                <a:solidFill>
                  <a:srgbClr val="FF0000"/>
                </a:solidFill>
              </a:rPr>
              <a:t>would pay a discounted rate to use </a:t>
            </a:r>
          </a:p>
          <a:p>
            <a:pPr eaLnBrk="1" hangingPunct="1">
              <a:buFont typeface="Arial" charset="0"/>
              <a:buNone/>
            </a:pPr>
            <a:r>
              <a:rPr lang="en-US" sz="1800" b="1" smtClean="0">
                <a:solidFill>
                  <a:srgbClr val="FF0000"/>
                </a:solidFill>
              </a:rPr>
              <a:t>Athena’s health record software</a:t>
            </a:r>
            <a:r>
              <a:rPr lang="en-US" sz="1800" smtClean="0"/>
              <a:t>. </a:t>
            </a:r>
          </a:p>
          <a:p>
            <a:pPr eaLnBrk="1" hangingPunct="1">
              <a:buFont typeface="Arial" charset="0"/>
              <a:buNone/>
            </a:pPr>
            <a:endParaRPr lang="en-US" sz="800" smtClean="0"/>
          </a:p>
          <a:p>
            <a:pPr eaLnBrk="1" hangingPunct="1">
              <a:buFont typeface="Arial" charset="0"/>
              <a:buNone/>
            </a:pPr>
            <a:r>
              <a:rPr lang="en-US" sz="1800" smtClean="0"/>
              <a:t>Athena would be able to make money with </a:t>
            </a:r>
          </a:p>
          <a:p>
            <a:pPr eaLnBrk="1" hangingPunct="1">
              <a:buFont typeface="Arial" charset="0"/>
              <a:buNone/>
            </a:pPr>
            <a:r>
              <a:rPr lang="en-US" sz="1800" smtClean="0"/>
              <a:t>the patient data by charging, say, a hospital </a:t>
            </a:r>
          </a:p>
          <a:p>
            <a:pPr eaLnBrk="1" hangingPunct="1">
              <a:buFont typeface="Arial" charset="0"/>
              <a:buNone/>
            </a:pPr>
            <a:r>
              <a:rPr lang="en-US" sz="1800" smtClean="0"/>
              <a:t>a small fee to access a patient’s insurance </a:t>
            </a:r>
          </a:p>
          <a:p>
            <a:pPr eaLnBrk="1" hangingPunct="1">
              <a:buFont typeface="Arial" charset="0"/>
              <a:buNone/>
            </a:pPr>
            <a:r>
              <a:rPr lang="en-US" sz="1800" smtClean="0"/>
              <a:t>and medical information from Athena’s </a:t>
            </a:r>
          </a:p>
          <a:p>
            <a:pPr eaLnBrk="1" hangingPunct="1">
              <a:buFont typeface="Arial" charset="0"/>
              <a:buNone/>
            </a:pPr>
            <a:r>
              <a:rPr lang="en-US" sz="1800" smtClean="0"/>
              <a:t>network.</a:t>
            </a:r>
          </a:p>
        </p:txBody>
      </p:sp>
      <p:pic>
        <p:nvPicPr>
          <p:cNvPr id="74756" name="Picture 2"/>
          <p:cNvPicPr>
            <a:picLocks noChangeAspect="1" noChangeArrowheads="1"/>
          </p:cNvPicPr>
          <p:nvPr/>
        </p:nvPicPr>
        <p:blipFill>
          <a:blip r:embed="rId4" cstate="print"/>
          <a:srcRect/>
          <a:stretch>
            <a:fillRect/>
          </a:stretch>
        </p:blipFill>
        <p:spPr bwMode="auto">
          <a:xfrm>
            <a:off x="457200" y="685800"/>
            <a:ext cx="3124200" cy="1219200"/>
          </a:xfrm>
          <a:prstGeom prst="rect">
            <a:avLst/>
          </a:prstGeom>
          <a:noFill/>
          <a:ln w="9525">
            <a:noFill/>
            <a:miter lim="800000"/>
            <a:headEnd/>
            <a:tailEnd/>
          </a:ln>
        </p:spPr>
      </p:pic>
      <p:pic>
        <p:nvPicPr>
          <p:cNvPr id="74757" name="Picture 5" descr="Xconomy | Boston - Business + Technology in the Exponential &#10;Economy"/>
          <p:cNvPicPr>
            <a:picLocks noChangeAspect="1" noChangeArrowheads="1"/>
          </p:cNvPicPr>
          <p:nvPr/>
        </p:nvPicPr>
        <p:blipFill>
          <a:blip r:embed="rId5" cstate="print"/>
          <a:srcRect/>
          <a:stretch>
            <a:fillRect/>
          </a:stretch>
        </p:blipFill>
        <p:spPr bwMode="auto">
          <a:xfrm>
            <a:off x="4191000" y="304800"/>
            <a:ext cx="4724400" cy="533400"/>
          </a:xfrm>
          <a:prstGeom prst="rect">
            <a:avLst/>
          </a:prstGeom>
          <a:noFill/>
          <a:ln w="9525">
            <a:noFill/>
            <a:miter lim="800000"/>
            <a:headEnd/>
            <a:tailEnd/>
          </a:ln>
        </p:spPr>
      </p:pic>
      <p:sp>
        <p:nvSpPr>
          <p:cNvPr id="74758" name="Rectangle 9"/>
          <p:cNvSpPr>
            <a:spLocks noChangeArrowheads="1"/>
          </p:cNvSpPr>
          <p:nvPr/>
        </p:nvSpPr>
        <p:spPr bwMode="auto">
          <a:xfrm>
            <a:off x="4572000" y="6172200"/>
            <a:ext cx="4495800" cy="523875"/>
          </a:xfrm>
          <a:prstGeom prst="rect">
            <a:avLst/>
          </a:prstGeom>
          <a:noFill/>
          <a:ln w="9525">
            <a:noFill/>
            <a:miter lim="800000"/>
            <a:headEnd/>
            <a:tailEnd/>
          </a:ln>
        </p:spPr>
        <p:txBody>
          <a:bodyPr>
            <a:spAutoFit/>
          </a:bodyPr>
          <a:lstStyle/>
          <a:p>
            <a:r>
              <a:rPr lang="en-US" sz="1400">
                <a:latin typeface="Calibri" pitchFamily="34" charset="0"/>
                <a:hlinkClick r:id="rId6"/>
              </a:rPr>
              <a:t>http://www.xconomy.com/boston/2010/05/06/</a:t>
            </a:r>
          </a:p>
          <a:p>
            <a:r>
              <a:rPr lang="en-US" sz="1400">
                <a:latin typeface="Calibri" pitchFamily="34" charset="0"/>
                <a:hlinkClick r:id="rId6"/>
              </a:rPr>
              <a:t>athenahealth-paying-dearly to-take-on-largerrivals/3/</a:t>
            </a:r>
            <a:r>
              <a:rPr lang="en-US" sz="1400">
                <a:latin typeface="Calibri" pitchFamily="34" charset="0"/>
              </a:rPr>
              <a:t>  </a:t>
            </a:r>
          </a:p>
        </p:txBody>
      </p:sp>
      <p:sp>
        <p:nvSpPr>
          <p:cNvPr id="74759" name="Rectangle 10"/>
          <p:cNvSpPr>
            <a:spLocks noChangeArrowheads="1"/>
          </p:cNvSpPr>
          <p:nvPr/>
        </p:nvSpPr>
        <p:spPr bwMode="auto">
          <a:xfrm>
            <a:off x="152400" y="5943600"/>
            <a:ext cx="3886200" cy="1016000"/>
          </a:xfrm>
          <a:prstGeom prst="rect">
            <a:avLst/>
          </a:prstGeom>
          <a:noFill/>
          <a:ln w="9525">
            <a:noFill/>
            <a:miter lim="800000"/>
            <a:headEnd/>
            <a:tailEnd/>
          </a:ln>
        </p:spPr>
        <p:txBody>
          <a:bodyPr>
            <a:spAutoFit/>
          </a:bodyPr>
          <a:lstStyle/>
          <a:p>
            <a:r>
              <a:rPr lang="en-US" sz="1400">
                <a:latin typeface="Calibri" pitchFamily="34" charset="0"/>
                <a:hlinkClick r:id="rId7"/>
              </a:rPr>
              <a:t>http://www.athenahealth.com/strategic-alliances/</a:t>
            </a:r>
          </a:p>
          <a:p>
            <a:r>
              <a:rPr lang="en-US" sz="1400">
                <a:latin typeface="Calibri" pitchFamily="34" charset="0"/>
                <a:hlinkClick r:id="rId7"/>
              </a:rPr>
              <a:t>index.phphttp://www.athenahealth.com/strategic-alliances/index.php</a:t>
            </a:r>
            <a:r>
              <a:rPr lang="en-US" sz="1400">
                <a:latin typeface="Calibri" pitchFamily="34" charset="0"/>
              </a:rPr>
              <a:t> </a:t>
            </a:r>
          </a:p>
          <a:p>
            <a:endParaRPr lang="en-US">
              <a:latin typeface="Calibri" pitchFamily="34"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p:cNvPicPr>
            <a:picLocks noChangeAspect="1" noChangeArrowheads="1"/>
          </p:cNvPicPr>
          <p:nvPr/>
        </p:nvPicPr>
        <p:blipFill>
          <a:blip r:embed="rId3" cstate="print"/>
          <a:srcRect/>
          <a:stretch>
            <a:fillRect/>
          </a:stretch>
        </p:blipFill>
        <p:spPr bwMode="auto">
          <a:xfrm>
            <a:off x="152400" y="1295400"/>
            <a:ext cx="4618038" cy="5407025"/>
          </a:xfrm>
          <a:prstGeom prst="rect">
            <a:avLst/>
          </a:prstGeom>
          <a:noFill/>
          <a:ln w="9525">
            <a:noFill/>
            <a:miter lim="800000"/>
            <a:headEnd/>
            <a:tailEnd/>
          </a:ln>
        </p:spPr>
      </p:pic>
      <p:pic>
        <p:nvPicPr>
          <p:cNvPr id="75778" name="Picture 2" descr="090113_0.tmp"/>
          <p:cNvPicPr>
            <a:picLocks noChangeAspect="1"/>
          </p:cNvPicPr>
          <p:nvPr/>
        </p:nvPicPr>
        <p:blipFill>
          <a:blip r:embed="rId4" cstate="print"/>
          <a:srcRect/>
          <a:stretch>
            <a:fillRect/>
          </a:stretch>
        </p:blipFill>
        <p:spPr bwMode="auto">
          <a:xfrm rot="159530">
            <a:off x="4629150" y="412750"/>
            <a:ext cx="4800600" cy="58674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6"/>
          <p:cNvSpPr>
            <a:spLocks noChangeArrowheads="1"/>
          </p:cNvSpPr>
          <p:nvPr/>
        </p:nvSpPr>
        <p:spPr bwMode="auto">
          <a:xfrm>
            <a:off x="0" y="2713038"/>
            <a:ext cx="9144000" cy="0"/>
          </a:xfrm>
          <a:prstGeom prst="rect">
            <a:avLst/>
          </a:prstGeom>
          <a:noFill/>
          <a:ln w="9525">
            <a:noFill/>
            <a:miter lim="800000"/>
            <a:headEnd/>
            <a:tailEnd/>
          </a:ln>
        </p:spPr>
        <p:txBody>
          <a:bodyPr wrap="none" anchor="ctr">
            <a:spAutoFit/>
          </a:bodyPr>
          <a:lstStyle/>
          <a:p>
            <a:pPr eaLnBrk="0" hangingPunct="0"/>
            <a:endParaRPr lang="en-US"/>
          </a:p>
        </p:txBody>
      </p:sp>
      <p:pic>
        <p:nvPicPr>
          <p:cNvPr id="77826" name="Picture 4" descr="http://searchcio.techtarget.com/spacer.gif"/>
          <p:cNvPicPr>
            <a:picLocks noChangeAspect="1" noChangeArrowheads="1"/>
          </p:cNvPicPr>
          <p:nvPr/>
        </p:nvPicPr>
        <p:blipFill>
          <a:blip r:embed="rId3" r:link="rId4"/>
          <a:srcRect/>
          <a:stretch>
            <a:fillRect/>
          </a:stretch>
        </p:blipFill>
        <p:spPr bwMode="auto">
          <a:xfrm>
            <a:off x="0" y="2713038"/>
            <a:ext cx="9525" cy="142875"/>
          </a:xfrm>
          <a:prstGeom prst="rect">
            <a:avLst/>
          </a:prstGeom>
          <a:noFill/>
          <a:ln w="9525">
            <a:noFill/>
            <a:miter lim="800000"/>
            <a:headEnd/>
            <a:tailEnd/>
          </a:ln>
        </p:spPr>
      </p:pic>
      <p:sp>
        <p:nvSpPr>
          <p:cNvPr id="77827" name="Rectangle 22"/>
          <p:cNvSpPr>
            <a:spLocks noChangeArrowheads="1"/>
          </p:cNvSpPr>
          <p:nvPr/>
        </p:nvSpPr>
        <p:spPr bwMode="auto">
          <a:xfrm>
            <a:off x="0" y="2505075"/>
            <a:ext cx="9144000" cy="0"/>
          </a:xfrm>
          <a:prstGeom prst="rect">
            <a:avLst/>
          </a:prstGeom>
          <a:noFill/>
          <a:ln w="9525">
            <a:noFill/>
            <a:miter lim="800000"/>
            <a:headEnd/>
            <a:tailEnd/>
          </a:ln>
        </p:spPr>
        <p:txBody>
          <a:bodyPr wrap="none" anchor="ctr">
            <a:spAutoFit/>
          </a:bodyPr>
          <a:lstStyle/>
          <a:p>
            <a:pPr eaLnBrk="0" hangingPunct="0"/>
            <a:endParaRPr lang="en-US"/>
          </a:p>
        </p:txBody>
      </p:sp>
      <p:pic>
        <p:nvPicPr>
          <p:cNvPr id="77828" name="Picture 21" descr="HealthCare IT News"/>
          <p:cNvPicPr>
            <a:picLocks noChangeAspect="1" noChangeArrowheads="1"/>
          </p:cNvPicPr>
          <p:nvPr/>
        </p:nvPicPr>
        <p:blipFill>
          <a:blip r:embed="rId5" r:link="rId6" cstate="print"/>
          <a:srcRect/>
          <a:stretch>
            <a:fillRect/>
          </a:stretch>
        </p:blipFill>
        <p:spPr bwMode="auto">
          <a:xfrm>
            <a:off x="457200" y="457200"/>
            <a:ext cx="3429000" cy="533400"/>
          </a:xfrm>
          <a:prstGeom prst="rect">
            <a:avLst/>
          </a:prstGeom>
          <a:noFill/>
          <a:ln w="9525">
            <a:noFill/>
            <a:miter lim="800000"/>
            <a:headEnd/>
            <a:tailEnd/>
          </a:ln>
        </p:spPr>
      </p:pic>
      <p:sp>
        <p:nvSpPr>
          <p:cNvPr id="77829" name="Rectangle 23"/>
          <p:cNvSpPr>
            <a:spLocks noChangeArrowheads="1"/>
          </p:cNvSpPr>
          <p:nvPr/>
        </p:nvSpPr>
        <p:spPr bwMode="auto">
          <a:xfrm>
            <a:off x="838200" y="228600"/>
            <a:ext cx="7772400" cy="2716213"/>
          </a:xfrm>
          <a:prstGeom prst="rect">
            <a:avLst/>
          </a:prstGeom>
          <a:noFill/>
          <a:ln w="9525">
            <a:noFill/>
            <a:miter lim="800000"/>
            <a:headEnd/>
            <a:tailEnd/>
          </a:ln>
        </p:spPr>
        <p:txBody>
          <a:bodyPr lIns="0" rIns="0" anchor="ctr">
            <a:spAutoFit/>
          </a:bodyPr>
          <a:lstStyle/>
          <a:p>
            <a:pPr eaLnBrk="0" hangingPunct="0"/>
            <a:endParaRPr lang="en-US" sz="2800" b="1" i="1">
              <a:cs typeface="Arial" charset="0"/>
            </a:endParaRPr>
          </a:p>
          <a:p>
            <a:pPr eaLnBrk="0" hangingPunct="0"/>
            <a:endParaRPr lang="en-US" sz="3600" b="1" i="1">
              <a:cs typeface="Arial" charset="0"/>
            </a:endParaRPr>
          </a:p>
          <a:p>
            <a:pPr eaLnBrk="0" hangingPunct="0"/>
            <a:r>
              <a:rPr lang="en-US" sz="3600" b="1" i="1">
                <a:cs typeface="Arial" charset="0"/>
              </a:rPr>
              <a:t>Practice Fusion expands, shows signs of rapid growth</a:t>
            </a:r>
            <a:endParaRPr lang="en-US" sz="3600" b="1">
              <a:latin typeface="Times New Roman" pitchFamily="18" charset="0"/>
              <a:cs typeface="Times New Roman" pitchFamily="18" charset="0"/>
            </a:endParaRPr>
          </a:p>
          <a:p>
            <a:pPr eaLnBrk="0" hangingPunct="0"/>
            <a:endParaRPr lang="en-US" sz="3600"/>
          </a:p>
        </p:txBody>
      </p:sp>
      <p:graphicFrame>
        <p:nvGraphicFramePr>
          <p:cNvPr id="41996" name="Group 12"/>
          <p:cNvGraphicFramePr>
            <a:graphicFrameLocks noGrp="1"/>
          </p:cNvGraphicFramePr>
          <p:nvPr/>
        </p:nvGraphicFramePr>
        <p:xfrm>
          <a:off x="4495800" y="457200"/>
          <a:ext cx="4051011" cy="518160"/>
        </p:xfrm>
        <a:graphic>
          <a:graphicData uri="http://schemas.openxmlformats.org/drawingml/2006/table">
            <a:tbl>
              <a:tblPr/>
              <a:tblGrid>
                <a:gridCol w="2876824"/>
                <a:gridCol w="965907"/>
                <a:gridCol w="208280"/>
              </a:tblGrid>
              <a:tr h="1365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ＭＳ Ｐゴシック"/>
                          <a:cs typeface="Times New Roman" pitchFamily="18" charset="0"/>
                        </a:rPr>
                        <a:t>By</a:t>
                      </a:r>
                      <a:r>
                        <a:rPr kumimoji="0" lang="en-US" sz="1400" b="1" i="0" u="none" strike="noStrike" cap="none" normalizeH="0" baseline="0" dirty="0" smtClean="0">
                          <a:ln>
                            <a:noFill/>
                          </a:ln>
                          <a:solidFill>
                            <a:schemeClr val="tx1"/>
                          </a:solidFill>
                          <a:effectLst/>
                          <a:latin typeface="Arial" charset="0"/>
                          <a:ea typeface="ＭＳ Ｐゴシック"/>
                          <a:cs typeface="Times New Roman" pitchFamily="18" charset="0"/>
                        </a:rPr>
                        <a:t> </a:t>
                      </a:r>
                      <a:r>
                        <a:rPr kumimoji="0" lang="en-US" sz="1400" b="1" i="0" u="none" strike="noStrike" cap="none" normalizeH="0" baseline="0" dirty="0" smtClean="0">
                          <a:ln>
                            <a:noFill/>
                          </a:ln>
                          <a:solidFill>
                            <a:schemeClr val="tx1"/>
                          </a:solidFill>
                          <a:effectLst/>
                          <a:latin typeface="Times New Roman" pitchFamily="18" charset="0"/>
                          <a:ea typeface="ＭＳ Ｐゴシック"/>
                          <a:cs typeface="Times New Roman" pitchFamily="18" charset="0"/>
                        </a:rPr>
                        <a:t> </a:t>
                      </a:r>
                      <a:r>
                        <a:rPr kumimoji="0" lang="en-US" sz="1400" b="1" i="0" u="none" strike="noStrike" cap="none" normalizeH="0" baseline="0" dirty="0" smtClean="0">
                          <a:ln>
                            <a:noFill/>
                          </a:ln>
                          <a:solidFill>
                            <a:schemeClr val="tx1"/>
                          </a:solidFill>
                          <a:effectLst/>
                          <a:latin typeface="Times New Roman" pitchFamily="18" charset="0"/>
                          <a:ea typeface="ＭＳ Ｐゴシック"/>
                          <a:cs typeface="Times New Roman" pitchFamily="18" charset="0"/>
                          <a:hlinkClick r:id="rId7" tooltip="mailto:diana.manos@medtechpublishing.com"/>
                        </a:rPr>
                        <a:t>Diana Manos, Senior Editor</a:t>
                      </a:r>
                      <a:r>
                        <a:rPr kumimoji="0" lang="en-US" sz="1400" b="1" i="0" u="none" strike="noStrike" cap="none" normalizeH="0" baseline="0" dirty="0" smtClean="0">
                          <a:ln>
                            <a:noFill/>
                          </a:ln>
                          <a:solidFill>
                            <a:schemeClr val="tx1"/>
                          </a:solidFill>
                          <a:effectLst/>
                          <a:latin typeface="Times New Roman" pitchFamily="18" charset="0"/>
                          <a:ea typeface="ＭＳ Ｐゴシック"/>
                          <a:cs typeface="Times New Roman" pitchFamily="18" charset="0"/>
                        </a:rPr>
                        <a:t>  12/31/07</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Times New Roman" pitchFamily="18" charset="0"/>
                        <a:ea typeface="ＭＳ Ｐゴシック"/>
                        <a:cs typeface="Times New Roman"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a typeface="ＭＳ Ｐゴシック"/>
                        <a:cs typeface="ＭＳ Ｐゴシック"/>
                      </a:endParaRPr>
                    </a:p>
                  </a:txBody>
                  <a:tcPr anchor="ctr" horzOverflow="overflow">
                    <a:lnL>
                      <a:noFill/>
                    </a:lnL>
                    <a:lnR>
                      <a:noFill/>
                    </a:lnR>
                    <a:lnT>
                      <a:noFill/>
                    </a:lnT>
                    <a:lnB>
                      <a:noFill/>
                    </a:lnB>
                    <a:lnTlToBr>
                      <a:noFill/>
                    </a:lnTlToBr>
                    <a:lnBlToTr>
                      <a:noFill/>
                    </a:lnBlToTr>
                    <a:noFill/>
                  </a:tcPr>
                </a:tc>
              </a:tr>
            </a:tbl>
          </a:graphicData>
        </a:graphic>
      </p:graphicFrame>
      <p:sp>
        <p:nvSpPr>
          <p:cNvPr id="77834" name="Rectangle 39"/>
          <p:cNvSpPr>
            <a:spLocks noChangeArrowheads="1"/>
          </p:cNvSpPr>
          <p:nvPr/>
        </p:nvSpPr>
        <p:spPr bwMode="auto">
          <a:xfrm>
            <a:off x="228600" y="2514600"/>
            <a:ext cx="17830800" cy="4170363"/>
          </a:xfrm>
          <a:prstGeom prst="rect">
            <a:avLst/>
          </a:prstGeom>
          <a:noFill/>
          <a:ln w="9525">
            <a:noFill/>
            <a:miter lim="800000"/>
            <a:headEnd/>
            <a:tailEnd/>
          </a:ln>
        </p:spPr>
        <p:txBody>
          <a:bodyPr anchor="ctr">
            <a:spAutoFit/>
          </a:bodyPr>
          <a:lstStyle/>
          <a:p>
            <a:pPr eaLnBrk="0" hangingPunct="0"/>
            <a:r>
              <a:rPr lang="en-US" sz="3200" i="1">
                <a:solidFill>
                  <a:srgbClr val="FF0000"/>
                </a:solidFill>
              </a:rPr>
              <a:t>Practice Fusion subsidizes its free EMRs by </a:t>
            </a:r>
          </a:p>
          <a:p>
            <a:pPr eaLnBrk="0" hangingPunct="0"/>
            <a:r>
              <a:rPr lang="en-US" sz="3200" i="1">
                <a:solidFill>
                  <a:srgbClr val="FF0000"/>
                </a:solidFill>
              </a:rPr>
              <a:t>selling de-identified data</a:t>
            </a:r>
            <a:r>
              <a:rPr lang="en-US" sz="3200" b="1" i="1"/>
              <a:t> </a:t>
            </a:r>
            <a:r>
              <a:rPr lang="en-US" sz="3200" i="1"/>
              <a:t>to insurance groups,</a:t>
            </a:r>
          </a:p>
          <a:p>
            <a:pPr eaLnBrk="0" hangingPunct="0"/>
            <a:r>
              <a:rPr lang="en-US" sz="3200" i="1"/>
              <a:t>clinical researchers and pharmaceutical </a:t>
            </a:r>
          </a:p>
          <a:p>
            <a:pPr eaLnBrk="0" hangingPunct="0"/>
            <a:r>
              <a:rPr lang="en-US" sz="3200" i="1"/>
              <a:t>companies.</a:t>
            </a:r>
            <a:endParaRPr lang="en-US" sz="3200"/>
          </a:p>
          <a:p>
            <a:pPr eaLnBrk="0" hangingPunct="0"/>
            <a:endParaRPr lang="en-US" sz="900" i="1">
              <a:hlinkClick r:id="rId8" tooltip="http://www.healthcareitnews.com/informResults.cms?origin=8341&amp;keywords=Ryan+Howard&#10;Ryan Howard"/>
            </a:endParaRPr>
          </a:p>
          <a:p>
            <a:pPr eaLnBrk="0" hangingPunct="0"/>
            <a:r>
              <a:rPr lang="en-US" sz="3200" i="1">
                <a:hlinkClick r:id="rId8" tooltip="http://www.healthcareitnews.com/informResults.cms?origin=8341&amp;keywords=Ryan+Howard&#10;Ryan Howard"/>
              </a:rPr>
              <a:t>Howard</a:t>
            </a:r>
            <a:r>
              <a:rPr lang="en-US" sz="3200" i="1"/>
              <a:t> said he does not expect data-sharing </a:t>
            </a:r>
          </a:p>
          <a:p>
            <a:pPr eaLnBrk="0" hangingPunct="0"/>
            <a:r>
              <a:rPr lang="en-US" sz="3200" i="1"/>
              <a:t>will be a concern to physicians who use Practice </a:t>
            </a:r>
          </a:p>
          <a:p>
            <a:pPr eaLnBrk="0" hangingPunct="0"/>
            <a:r>
              <a:rPr lang="en-US" sz="3200" i="1"/>
              <a:t>Fusion's EMRs. </a:t>
            </a:r>
            <a:r>
              <a:rPr lang="en-US" sz="3200" b="1" i="1">
                <a:solidFill>
                  <a:srgbClr val="FF0000"/>
                </a:solidFill>
              </a:rPr>
              <a:t>“Every healthcare vendor is </a:t>
            </a:r>
          </a:p>
          <a:p>
            <a:pPr eaLnBrk="0" hangingPunct="0"/>
            <a:r>
              <a:rPr lang="en-US" sz="3200" b="1" i="1">
                <a:solidFill>
                  <a:srgbClr val="FF0000"/>
                </a:solidFill>
              </a:rPr>
              <a:t>selling data.”</a:t>
            </a:r>
            <a:endParaRPr lang="en-US" sz="3200">
              <a:solidFill>
                <a:srgbClr val="FF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1524000"/>
            <a:ext cx="7924800" cy="2209800"/>
          </a:xfrm>
        </p:spPr>
        <p:txBody>
          <a:bodyPr rtlCol="0">
            <a:normAutofit fontScale="25000" lnSpcReduction="20000"/>
          </a:bodyPr>
          <a:lstStyle/>
          <a:p>
            <a:pPr eaLnBrk="1" fontAlgn="auto" hangingPunct="1">
              <a:spcAft>
                <a:spcPts val="0"/>
              </a:spcAft>
              <a:buFont typeface="Arial" pitchFamily="34" charset="0"/>
              <a:buNone/>
              <a:defRPr/>
            </a:pPr>
            <a:endParaRPr lang="en-US" dirty="0"/>
          </a:p>
          <a:p>
            <a:pPr algn="l" eaLnBrk="1" fontAlgn="auto" hangingPunct="1">
              <a:spcAft>
                <a:spcPts val="0"/>
              </a:spcAft>
              <a:buFont typeface="Arial" pitchFamily="34" charset="0"/>
              <a:buNone/>
              <a:defRPr/>
            </a:pPr>
            <a:r>
              <a:rPr lang="en-US" sz="11200" b="1" dirty="0" smtClean="0">
                <a:solidFill>
                  <a:schemeClr val="tx1"/>
                </a:solidFill>
              </a:rPr>
              <a:t>What </a:t>
            </a:r>
            <a:r>
              <a:rPr lang="en-US" sz="11200" b="1" dirty="0">
                <a:solidFill>
                  <a:schemeClr val="tx1"/>
                </a:solidFill>
              </a:rPr>
              <a:t>is BHI® (Blue Health Intelligence)? </a:t>
            </a:r>
          </a:p>
          <a:p>
            <a:pPr algn="l" eaLnBrk="1" fontAlgn="auto" hangingPunct="1">
              <a:spcAft>
                <a:spcPts val="0"/>
              </a:spcAft>
              <a:buFont typeface="Arial" pitchFamily="34" charset="0"/>
              <a:buNone/>
              <a:defRPr/>
            </a:pPr>
            <a:r>
              <a:rPr lang="en-US" sz="6400" dirty="0" smtClean="0">
                <a:solidFill>
                  <a:schemeClr val="tx1"/>
                </a:solidFill>
              </a:rPr>
              <a:t>shares </a:t>
            </a:r>
            <a:r>
              <a:rPr lang="en-US" sz="6400" dirty="0">
                <a:solidFill>
                  <a:schemeClr val="tx1"/>
                </a:solidFill>
              </a:rPr>
              <a:t>critical health information </a:t>
            </a:r>
            <a:r>
              <a:rPr lang="en-US" sz="6400" dirty="0" smtClean="0">
                <a:solidFill>
                  <a:srgbClr val="FF0000"/>
                </a:solidFill>
              </a:rPr>
              <a:t>with employers</a:t>
            </a:r>
          </a:p>
          <a:p>
            <a:pPr algn="l" eaLnBrk="1" fontAlgn="auto" hangingPunct="1">
              <a:spcAft>
                <a:spcPts val="0"/>
              </a:spcAft>
              <a:buFont typeface="Arial" pitchFamily="34" charset="0"/>
              <a:buNone/>
              <a:defRPr/>
            </a:pPr>
            <a:r>
              <a:rPr lang="en-US" sz="6400" dirty="0" smtClean="0">
                <a:solidFill>
                  <a:schemeClr val="tx1"/>
                </a:solidFill>
              </a:rPr>
              <a:t>premier health </a:t>
            </a:r>
            <a:r>
              <a:rPr lang="en-US" sz="6400" dirty="0">
                <a:solidFill>
                  <a:schemeClr val="tx1"/>
                </a:solidFill>
              </a:rPr>
              <a:t>intelligence </a:t>
            </a:r>
            <a:r>
              <a:rPr lang="en-US" sz="6400" dirty="0" smtClean="0">
                <a:solidFill>
                  <a:schemeClr val="tx1"/>
                </a:solidFill>
              </a:rPr>
              <a:t>resource</a:t>
            </a:r>
          </a:p>
          <a:p>
            <a:pPr algn="l" eaLnBrk="1" fontAlgn="auto" hangingPunct="1">
              <a:spcAft>
                <a:spcPts val="0"/>
              </a:spcAft>
              <a:buFont typeface="Arial" pitchFamily="34" charset="0"/>
              <a:buNone/>
              <a:defRPr/>
            </a:pPr>
            <a:r>
              <a:rPr lang="en-US" sz="6400" dirty="0" smtClean="0">
                <a:solidFill>
                  <a:schemeClr val="tx1"/>
                </a:solidFill>
              </a:rPr>
              <a:t>BHI </a:t>
            </a:r>
            <a:r>
              <a:rPr lang="en-US" sz="6400" dirty="0">
                <a:solidFill>
                  <a:schemeClr val="tx1"/>
                </a:solidFill>
              </a:rPr>
              <a:t>sets the new standard for healthcare data aggregation, reporting and </a:t>
            </a:r>
            <a:r>
              <a:rPr lang="en-US" sz="6400" dirty="0" smtClean="0">
                <a:solidFill>
                  <a:schemeClr val="tx1"/>
                </a:solidFill>
              </a:rPr>
              <a:t>analysis</a:t>
            </a:r>
            <a:endParaRPr lang="en-US" sz="6400" dirty="0">
              <a:solidFill>
                <a:schemeClr val="tx1"/>
              </a:solidFill>
            </a:endParaRPr>
          </a:p>
          <a:p>
            <a:pPr algn="l" eaLnBrk="1" fontAlgn="auto" hangingPunct="1">
              <a:spcAft>
                <a:spcPts val="0"/>
              </a:spcAft>
              <a:buFont typeface="Arial" pitchFamily="34" charset="0"/>
              <a:buNone/>
              <a:defRPr/>
            </a:pPr>
            <a:endParaRPr lang="en-US" sz="3600" b="1" dirty="0" smtClean="0"/>
          </a:p>
          <a:p>
            <a:pPr algn="l" eaLnBrk="1" fontAlgn="auto" hangingPunct="1">
              <a:spcAft>
                <a:spcPts val="0"/>
              </a:spcAft>
              <a:buFont typeface="Arial" pitchFamily="34" charset="0"/>
              <a:buNone/>
              <a:defRPr/>
            </a:pPr>
            <a:r>
              <a:rPr lang="en-US" sz="9600" b="1" dirty="0" smtClean="0">
                <a:solidFill>
                  <a:schemeClr val="tx1"/>
                </a:solidFill>
              </a:rPr>
              <a:t>Size </a:t>
            </a:r>
            <a:r>
              <a:rPr lang="en-US" sz="9600" b="1" dirty="0">
                <a:solidFill>
                  <a:schemeClr val="tx1"/>
                </a:solidFill>
              </a:rPr>
              <a:t>and </a:t>
            </a:r>
            <a:r>
              <a:rPr lang="en-US" sz="9600" b="1" dirty="0" smtClean="0">
                <a:solidFill>
                  <a:schemeClr val="tx1"/>
                </a:solidFill>
              </a:rPr>
              <a:t>Value of data for sale</a:t>
            </a:r>
            <a:endParaRPr lang="en-US" sz="9600" dirty="0" smtClean="0">
              <a:solidFill>
                <a:schemeClr val="tx1"/>
              </a:solidFill>
            </a:endParaRPr>
          </a:p>
          <a:p>
            <a:pPr algn="l" eaLnBrk="1" fontAlgn="auto" hangingPunct="1">
              <a:spcAft>
                <a:spcPts val="0"/>
              </a:spcAft>
              <a:buFont typeface="Arial" pitchFamily="34" charset="0"/>
              <a:buNone/>
              <a:defRPr/>
            </a:pPr>
            <a:r>
              <a:rPr lang="en-US" sz="6400" dirty="0" smtClean="0">
                <a:solidFill>
                  <a:schemeClr val="tx1"/>
                </a:solidFill>
              </a:rPr>
              <a:t>1) </a:t>
            </a:r>
            <a:r>
              <a:rPr lang="en-US" sz="6400" b="1" dirty="0" smtClean="0">
                <a:solidFill>
                  <a:schemeClr val="tx1"/>
                </a:solidFill>
              </a:rPr>
              <a:t>longitudinal data on 54 million BCBS members</a:t>
            </a:r>
            <a:r>
              <a:rPr lang="en-US" sz="6400" b="1" i="1" dirty="0" smtClean="0">
                <a:solidFill>
                  <a:schemeClr val="tx1"/>
                </a:solidFill>
              </a:rPr>
              <a:t> </a:t>
            </a:r>
            <a:r>
              <a:rPr lang="en-US" sz="6400" dirty="0" smtClean="0">
                <a:solidFill>
                  <a:srgbClr val="FF0000"/>
                </a:solidFill>
              </a:rPr>
              <a:t>[without consent]</a:t>
            </a:r>
          </a:p>
          <a:p>
            <a:pPr algn="l" eaLnBrk="1" fontAlgn="auto" hangingPunct="1">
              <a:spcAft>
                <a:spcPts val="0"/>
              </a:spcAft>
              <a:buFont typeface="Arial" pitchFamily="34" charset="0"/>
              <a:buNone/>
              <a:defRPr/>
            </a:pPr>
            <a:r>
              <a:rPr lang="en-US" sz="6400" dirty="0" smtClean="0">
                <a:solidFill>
                  <a:schemeClr val="tx1"/>
                </a:solidFill>
              </a:rPr>
              <a:t>2) reporting </a:t>
            </a:r>
            <a:r>
              <a:rPr lang="en-US" sz="6400" dirty="0">
                <a:solidFill>
                  <a:schemeClr val="tx1"/>
                </a:solidFill>
              </a:rPr>
              <a:t>not only by MSA, industry and product type, </a:t>
            </a:r>
            <a:r>
              <a:rPr lang="en-US" sz="6400" dirty="0" smtClean="0">
                <a:solidFill>
                  <a:schemeClr val="tx1"/>
                </a:solidFill>
              </a:rPr>
              <a:t>but by </a:t>
            </a:r>
            <a:r>
              <a:rPr lang="en-US" sz="6400" b="1" i="1" dirty="0" smtClean="0">
                <a:solidFill>
                  <a:schemeClr val="tx1"/>
                </a:solidFill>
              </a:rPr>
              <a:t>Diagnosis </a:t>
            </a:r>
            <a:r>
              <a:rPr lang="en-US" sz="6400" b="1" i="1" dirty="0">
                <a:solidFill>
                  <a:schemeClr val="tx1"/>
                </a:solidFill>
              </a:rPr>
              <a:t>Related Groups </a:t>
            </a:r>
            <a:r>
              <a:rPr lang="en-US" sz="6400" b="1" i="1" dirty="0" smtClean="0">
                <a:solidFill>
                  <a:schemeClr val="tx1"/>
                </a:solidFill>
              </a:rPr>
              <a:t> </a:t>
            </a:r>
          </a:p>
          <a:p>
            <a:pPr algn="l" eaLnBrk="1" fontAlgn="auto" hangingPunct="1">
              <a:spcAft>
                <a:spcPts val="0"/>
              </a:spcAft>
              <a:buFont typeface="Arial" pitchFamily="34" charset="0"/>
              <a:buNone/>
              <a:defRPr/>
            </a:pPr>
            <a:r>
              <a:rPr lang="en-US" sz="6400" b="1" i="1" dirty="0" smtClean="0">
                <a:solidFill>
                  <a:schemeClr val="tx1"/>
                </a:solidFill>
              </a:rPr>
              <a:t>     (DRGs)  </a:t>
            </a:r>
            <a:r>
              <a:rPr lang="en-US" sz="6400" dirty="0" smtClean="0">
                <a:solidFill>
                  <a:schemeClr val="tx1"/>
                </a:solidFill>
              </a:rPr>
              <a:t>code</a:t>
            </a:r>
            <a:r>
              <a:rPr lang="en-US" sz="6400" dirty="0">
                <a:solidFill>
                  <a:schemeClr val="tx1"/>
                </a:solidFill>
              </a:rPr>
              <a:t>, </a:t>
            </a:r>
            <a:r>
              <a:rPr lang="en-US" sz="6400" b="1" i="1" dirty="0">
                <a:solidFill>
                  <a:schemeClr val="tx1"/>
                </a:solidFill>
              </a:rPr>
              <a:t>age group </a:t>
            </a:r>
            <a:r>
              <a:rPr lang="en-US" sz="6400" dirty="0">
                <a:solidFill>
                  <a:schemeClr val="tx1"/>
                </a:solidFill>
              </a:rPr>
              <a:t>and </a:t>
            </a:r>
            <a:r>
              <a:rPr lang="en-US" sz="6400" b="1" i="1" dirty="0" smtClean="0">
                <a:solidFill>
                  <a:schemeClr val="tx1"/>
                </a:solidFill>
              </a:rPr>
              <a:t>gender  </a:t>
            </a:r>
            <a:r>
              <a:rPr lang="en-US" sz="6400" dirty="0" smtClean="0">
                <a:solidFill>
                  <a:srgbClr val="FF0000"/>
                </a:solidFill>
              </a:rPr>
              <a:t>[allows re-identification]</a:t>
            </a:r>
          </a:p>
          <a:p>
            <a:pPr algn="l" eaLnBrk="1" fontAlgn="auto" hangingPunct="1">
              <a:spcAft>
                <a:spcPts val="0"/>
              </a:spcAft>
              <a:buFont typeface="Arial" pitchFamily="34" charset="0"/>
              <a:buNone/>
              <a:defRPr/>
            </a:pPr>
            <a:endParaRPr lang="en-US" sz="6400" b="1" dirty="0" smtClean="0"/>
          </a:p>
          <a:p>
            <a:pPr algn="l" eaLnBrk="1" fontAlgn="auto" hangingPunct="1">
              <a:spcAft>
                <a:spcPts val="0"/>
              </a:spcAft>
              <a:buFont typeface="Arial" pitchFamily="34" charset="0"/>
              <a:buNone/>
              <a:defRPr/>
            </a:pPr>
            <a:r>
              <a:rPr lang="en-US" sz="9600" b="1" dirty="0" smtClean="0">
                <a:solidFill>
                  <a:schemeClr val="tx1"/>
                </a:solidFill>
              </a:rPr>
              <a:t>How </a:t>
            </a:r>
            <a:r>
              <a:rPr lang="en-US" sz="9600" b="1" dirty="0">
                <a:solidFill>
                  <a:schemeClr val="tx1"/>
                </a:solidFill>
              </a:rPr>
              <a:t>does BHI ensure the privacy and security of members’ healthcare information? </a:t>
            </a:r>
          </a:p>
          <a:p>
            <a:pPr algn="l" eaLnBrk="1" fontAlgn="auto" hangingPunct="1">
              <a:spcAft>
                <a:spcPts val="0"/>
              </a:spcAft>
              <a:buFont typeface="Arial" pitchFamily="34" charset="0"/>
              <a:buNone/>
              <a:defRPr/>
            </a:pPr>
            <a:r>
              <a:rPr lang="en-US" sz="6400" dirty="0" smtClean="0">
                <a:solidFill>
                  <a:schemeClr val="tx1"/>
                </a:solidFill>
              </a:rPr>
              <a:t>1)  </a:t>
            </a:r>
            <a:r>
              <a:rPr lang="en-US" sz="6400" b="1" dirty="0" smtClean="0">
                <a:solidFill>
                  <a:schemeClr val="tx1"/>
                </a:solidFill>
              </a:rPr>
              <a:t>adheres </a:t>
            </a:r>
            <a:r>
              <a:rPr lang="en-US" sz="6400" b="1" dirty="0">
                <a:solidFill>
                  <a:schemeClr val="tx1"/>
                </a:solidFill>
              </a:rPr>
              <a:t>to </a:t>
            </a:r>
            <a:r>
              <a:rPr lang="en-US" sz="6400" b="1" dirty="0" smtClean="0">
                <a:solidFill>
                  <a:schemeClr val="tx1"/>
                </a:solidFill>
              </a:rPr>
              <a:t>HIPAA regs  </a:t>
            </a:r>
            <a:r>
              <a:rPr lang="en-US" sz="6400" dirty="0" smtClean="0">
                <a:solidFill>
                  <a:srgbClr val="FF0000"/>
                </a:solidFill>
              </a:rPr>
              <a:t>= no consent for use and sale of data</a:t>
            </a:r>
          </a:p>
          <a:p>
            <a:pPr algn="l" eaLnBrk="1" fontAlgn="auto" hangingPunct="1">
              <a:spcAft>
                <a:spcPts val="0"/>
              </a:spcAft>
              <a:buFont typeface="Arial" pitchFamily="34" charset="0"/>
              <a:buNone/>
              <a:defRPr/>
            </a:pPr>
            <a:r>
              <a:rPr lang="en-US" sz="6400" dirty="0" smtClean="0">
                <a:solidFill>
                  <a:schemeClr val="tx1"/>
                </a:solidFill>
              </a:rPr>
              <a:t>2)  Use a </a:t>
            </a:r>
            <a:r>
              <a:rPr lang="en-US" sz="6400" i="1" u="sng" dirty="0" smtClean="0">
                <a:solidFill>
                  <a:schemeClr val="tx1"/>
                </a:solidFill>
              </a:rPr>
              <a:t>system-generated identifier</a:t>
            </a:r>
            <a:r>
              <a:rPr lang="en-US" sz="6400" i="1" dirty="0">
                <a:solidFill>
                  <a:schemeClr val="tx1"/>
                </a:solidFill>
              </a:rPr>
              <a:t>,</a:t>
            </a:r>
            <a:r>
              <a:rPr lang="en-US" sz="6400" i="1" dirty="0" smtClean="0">
                <a:solidFill>
                  <a:schemeClr val="tx1"/>
                </a:solidFill>
              </a:rPr>
              <a:t> </a:t>
            </a:r>
            <a:r>
              <a:rPr lang="en-US" sz="6400" dirty="0" smtClean="0">
                <a:solidFill>
                  <a:schemeClr val="tx1"/>
                </a:solidFill>
              </a:rPr>
              <a:t>allowing </a:t>
            </a:r>
            <a:r>
              <a:rPr lang="en-US" sz="6400" i="1" u="sng" dirty="0">
                <a:solidFill>
                  <a:schemeClr val="tx1"/>
                </a:solidFill>
              </a:rPr>
              <a:t>longitudinal </a:t>
            </a:r>
            <a:r>
              <a:rPr lang="en-US" sz="6400" i="1" u="sng" dirty="0" smtClean="0">
                <a:solidFill>
                  <a:schemeClr val="tx1"/>
                </a:solidFill>
              </a:rPr>
              <a:t>analysis</a:t>
            </a:r>
            <a:r>
              <a:rPr lang="en-US" sz="6400" i="1" dirty="0" smtClean="0">
                <a:solidFill>
                  <a:schemeClr val="tx1"/>
                </a:solidFill>
              </a:rPr>
              <a:t> </a:t>
            </a:r>
            <a:r>
              <a:rPr lang="en-US" sz="6400" dirty="0" smtClean="0">
                <a:solidFill>
                  <a:srgbClr val="FF0000"/>
                </a:solidFill>
              </a:rPr>
              <a:t>[allows re-identification]</a:t>
            </a:r>
          </a:p>
          <a:p>
            <a:pPr marL="1143000" indent="-1143000" algn="l" eaLnBrk="1" fontAlgn="auto" hangingPunct="1">
              <a:spcAft>
                <a:spcPts val="0"/>
              </a:spcAft>
              <a:buFont typeface="Arial" pitchFamily="34" charset="0"/>
              <a:buNone/>
              <a:defRPr/>
            </a:pPr>
            <a:r>
              <a:rPr lang="en-US" sz="6400" dirty="0" smtClean="0">
                <a:solidFill>
                  <a:schemeClr val="tx1"/>
                </a:solidFill>
              </a:rPr>
              <a:t>3)  </a:t>
            </a:r>
            <a:r>
              <a:rPr lang="en-US" sz="6400" b="1" dirty="0" smtClean="0">
                <a:solidFill>
                  <a:schemeClr val="tx1"/>
                </a:solidFill>
              </a:rPr>
              <a:t>fully </a:t>
            </a:r>
            <a:r>
              <a:rPr lang="en-US" sz="6400" b="1" dirty="0">
                <a:solidFill>
                  <a:schemeClr val="tx1"/>
                </a:solidFill>
              </a:rPr>
              <a:t>de-identified in accordance with </a:t>
            </a:r>
            <a:r>
              <a:rPr lang="en-US" sz="6400" b="1" dirty="0" smtClean="0">
                <a:solidFill>
                  <a:schemeClr val="tx1"/>
                </a:solidFill>
              </a:rPr>
              <a:t>HIPAA  </a:t>
            </a:r>
            <a:r>
              <a:rPr lang="en-US" sz="6400" dirty="0" smtClean="0">
                <a:solidFill>
                  <a:srgbClr val="FF0000"/>
                </a:solidFill>
              </a:rPr>
              <a:t>[17 identifiers removed, still allows re-</a:t>
            </a:r>
          </a:p>
          <a:p>
            <a:pPr marL="1143000" indent="-1143000" algn="l" eaLnBrk="1" fontAlgn="auto" hangingPunct="1">
              <a:spcAft>
                <a:spcPts val="0"/>
              </a:spcAft>
              <a:buFont typeface="Arial" pitchFamily="34" charset="0"/>
              <a:buNone/>
              <a:defRPr/>
            </a:pPr>
            <a:r>
              <a:rPr lang="en-US" sz="6400" dirty="0" smtClean="0">
                <a:solidFill>
                  <a:srgbClr val="FF0000"/>
                </a:solidFill>
              </a:rPr>
              <a:t>     identification of .04%]</a:t>
            </a:r>
          </a:p>
          <a:p>
            <a:pPr marL="1143000" indent="-1143000" algn="l" eaLnBrk="1" fontAlgn="auto" hangingPunct="1">
              <a:spcAft>
                <a:spcPts val="0"/>
              </a:spcAft>
              <a:buFont typeface="Arial" pitchFamily="34" charset="0"/>
              <a:buNone/>
              <a:defRPr/>
            </a:pPr>
            <a:endParaRPr lang="en-US" sz="6400" dirty="0">
              <a:solidFill>
                <a:srgbClr val="FF0000"/>
              </a:solidFill>
            </a:endParaRPr>
          </a:p>
          <a:p>
            <a:pPr marL="1143000" indent="-1143000" algn="l" eaLnBrk="1" fontAlgn="auto" hangingPunct="1">
              <a:spcAft>
                <a:spcPts val="0"/>
              </a:spcAft>
              <a:buFont typeface="Arial" pitchFamily="34" charset="0"/>
              <a:buNone/>
              <a:defRPr/>
            </a:pPr>
            <a:r>
              <a:rPr lang="en-US" sz="6400" dirty="0" smtClean="0">
                <a:solidFill>
                  <a:srgbClr val="FF0000"/>
                </a:solidFill>
                <a:hlinkClick r:id="rId2"/>
              </a:rPr>
              <a:t>http://www.bcbs.com/innovations/bhi/bhi-faqs-1-12-09.pdf</a:t>
            </a:r>
            <a:r>
              <a:rPr lang="en-US" sz="6400" dirty="0" smtClean="0">
                <a:solidFill>
                  <a:srgbClr val="FF0000"/>
                </a:solidFill>
              </a:rPr>
              <a:t> </a:t>
            </a:r>
          </a:p>
          <a:p>
            <a:pPr marL="1143000" indent="-1143000" algn="l" eaLnBrk="1" fontAlgn="auto" hangingPunct="1">
              <a:spcAft>
                <a:spcPts val="0"/>
              </a:spcAft>
              <a:buFont typeface="Arial" pitchFamily="34" charset="0"/>
              <a:buNone/>
              <a:defRPr/>
            </a:pPr>
            <a:endParaRPr lang="en-US" sz="6400" b="1" dirty="0">
              <a:solidFill>
                <a:schemeClr val="tx1"/>
              </a:solidFill>
            </a:endParaRPr>
          </a:p>
          <a:p>
            <a:pPr marL="1143000" indent="-1143000" algn="l" eaLnBrk="1" fontAlgn="auto" hangingPunct="1">
              <a:spcAft>
                <a:spcPts val="0"/>
              </a:spcAft>
              <a:buFont typeface="Arial" pitchFamily="34" charset="0"/>
              <a:buNone/>
              <a:defRPr/>
            </a:pPr>
            <a:endParaRPr lang="en-US" sz="6400" dirty="0" smtClean="0">
              <a:solidFill>
                <a:schemeClr val="tx1"/>
              </a:solidFill>
            </a:endParaRPr>
          </a:p>
          <a:p>
            <a:pPr algn="l" eaLnBrk="1" fontAlgn="auto" hangingPunct="1">
              <a:spcAft>
                <a:spcPts val="0"/>
              </a:spcAft>
              <a:buFont typeface="Arial" pitchFamily="34" charset="0"/>
              <a:buNone/>
              <a:defRPr/>
            </a:pPr>
            <a:endParaRPr lang="en-US" sz="6400" dirty="0"/>
          </a:p>
          <a:p>
            <a:pPr algn="l" eaLnBrk="1" fontAlgn="auto" hangingPunct="1">
              <a:spcAft>
                <a:spcPts val="0"/>
              </a:spcAft>
              <a:buFont typeface="Arial" pitchFamily="34" charset="0"/>
              <a:buNone/>
              <a:defRPr/>
            </a:pPr>
            <a:endParaRPr lang="en-US" sz="6400" dirty="0"/>
          </a:p>
          <a:p>
            <a:pPr algn="l" eaLnBrk="1" fontAlgn="auto" hangingPunct="1">
              <a:spcAft>
                <a:spcPts val="0"/>
              </a:spcAft>
              <a:buFont typeface="Arial" pitchFamily="34" charset="0"/>
              <a:buNone/>
              <a:defRPr/>
            </a:pPr>
            <a:r>
              <a:rPr lang="en-US" sz="6400" dirty="0"/>
              <a:t> </a:t>
            </a:r>
          </a:p>
        </p:txBody>
      </p:sp>
      <p:pic>
        <p:nvPicPr>
          <p:cNvPr id="79874" name="Picture 2"/>
          <p:cNvPicPr>
            <a:picLocks noChangeAspect="1" noChangeArrowheads="1"/>
          </p:cNvPicPr>
          <p:nvPr/>
        </p:nvPicPr>
        <p:blipFill>
          <a:blip r:embed="rId3" cstate="print"/>
          <a:srcRect/>
          <a:stretch>
            <a:fillRect/>
          </a:stretch>
        </p:blipFill>
        <p:spPr bwMode="auto">
          <a:xfrm>
            <a:off x="0" y="381000"/>
            <a:ext cx="5410200" cy="990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7" name="Line 4"/>
          <p:cNvSpPr>
            <a:spLocks noChangeShapeType="1"/>
          </p:cNvSpPr>
          <p:nvPr/>
        </p:nvSpPr>
        <p:spPr bwMode="auto">
          <a:xfrm>
            <a:off x="863600" y="1490663"/>
            <a:ext cx="7670800" cy="0"/>
          </a:xfrm>
          <a:prstGeom prst="line">
            <a:avLst/>
          </a:prstGeom>
          <a:noFill/>
          <a:ln w="38100">
            <a:solidFill>
              <a:schemeClr val="accent1"/>
            </a:solidFill>
            <a:round/>
            <a:headEnd/>
            <a:tailEnd/>
          </a:ln>
        </p:spPr>
        <p:txBody>
          <a:bodyPr/>
          <a:lstStyle/>
          <a:p>
            <a:endParaRPr lang="en-US"/>
          </a:p>
        </p:txBody>
      </p:sp>
      <p:sp>
        <p:nvSpPr>
          <p:cNvPr id="80898" name="Text Box 5"/>
          <p:cNvSpPr txBox="1">
            <a:spLocks noChangeArrowheads="1"/>
          </p:cNvSpPr>
          <p:nvPr/>
        </p:nvSpPr>
        <p:spPr bwMode="auto">
          <a:xfrm>
            <a:off x="974725" y="6132513"/>
            <a:ext cx="184150" cy="366712"/>
          </a:xfrm>
          <a:prstGeom prst="rect">
            <a:avLst/>
          </a:prstGeom>
          <a:noFill/>
          <a:ln w="9525">
            <a:noFill/>
            <a:miter lim="800000"/>
            <a:headEnd/>
            <a:tailEnd/>
          </a:ln>
        </p:spPr>
        <p:txBody>
          <a:bodyPr wrap="none">
            <a:spAutoFit/>
          </a:bodyPr>
          <a:lstStyle/>
          <a:p>
            <a:endParaRPr lang="en-US">
              <a:latin typeface="Calibri" pitchFamily="34" charset="0"/>
              <a:ea typeface="ＭＳ Ｐゴシック"/>
              <a:cs typeface="ＭＳ Ｐゴシック"/>
            </a:endParaRPr>
          </a:p>
        </p:txBody>
      </p:sp>
      <p:sp>
        <p:nvSpPr>
          <p:cNvPr id="80899" name="Rectangle 6"/>
          <p:cNvSpPr>
            <a:spLocks noChangeArrowheads="1"/>
          </p:cNvSpPr>
          <p:nvPr/>
        </p:nvSpPr>
        <p:spPr bwMode="auto">
          <a:xfrm>
            <a:off x="0" y="228600"/>
            <a:ext cx="9144000" cy="1143000"/>
          </a:xfrm>
          <a:prstGeom prst="rect">
            <a:avLst/>
          </a:prstGeom>
          <a:noFill/>
          <a:ln w="9525">
            <a:noFill/>
            <a:miter lim="800000"/>
            <a:headEnd/>
            <a:tailEnd/>
          </a:ln>
        </p:spPr>
        <p:txBody>
          <a:bodyPr anchor="ctr"/>
          <a:lstStyle/>
          <a:p>
            <a:pPr algn="ctr" eaLnBrk="0" hangingPunct="0"/>
            <a:r>
              <a:rPr lang="en-US" sz="4000">
                <a:solidFill>
                  <a:schemeClr val="accent2"/>
                </a:solidFill>
                <a:latin typeface="Calibri" pitchFamily="34" charset="0"/>
                <a:ea typeface="ＭＳ Ｐゴシック"/>
                <a:cs typeface="ＭＳ Ｐゴシック"/>
              </a:rPr>
              <a:t>   </a:t>
            </a:r>
            <a:br>
              <a:rPr lang="en-US" sz="4000">
                <a:solidFill>
                  <a:schemeClr val="accent2"/>
                </a:solidFill>
                <a:latin typeface="Calibri" pitchFamily="34" charset="0"/>
                <a:ea typeface="ＭＳ Ｐゴシック"/>
                <a:cs typeface="ＭＳ Ｐゴシック"/>
              </a:rPr>
            </a:br>
            <a:r>
              <a:rPr lang="en-US" sz="3600" b="1">
                <a:solidFill>
                  <a:srgbClr val="0000FF"/>
                </a:solidFill>
                <a:latin typeface="Calibri" pitchFamily="34" charset="0"/>
                <a:ea typeface="ＭＳ Ｐゴシック"/>
                <a:cs typeface="ＭＳ Ｐゴシック"/>
              </a:rPr>
              <a:t>Medicare and Medicaid data for sale</a:t>
            </a:r>
            <a:r>
              <a:rPr lang="en-US" sz="3600" b="1">
                <a:solidFill>
                  <a:schemeClr val="accent2"/>
                </a:solidFill>
                <a:latin typeface="Calibri" pitchFamily="34" charset="0"/>
                <a:ea typeface="ＭＳ Ｐゴシック"/>
                <a:cs typeface="ＭＳ Ｐゴシック"/>
              </a:rPr>
              <a:t> </a:t>
            </a:r>
          </a:p>
          <a:p>
            <a:pPr algn="ctr" eaLnBrk="0" hangingPunct="0"/>
            <a:r>
              <a:rPr lang="en-US" sz="3600" b="1">
                <a:solidFill>
                  <a:schemeClr val="accent2"/>
                </a:solidFill>
                <a:latin typeface="Calibri" pitchFamily="34" charset="0"/>
                <a:ea typeface="ＭＳ Ｐゴシック"/>
                <a:cs typeface="ＭＳ Ｐゴシック"/>
              </a:rPr>
              <a:t>“at the patient level”</a:t>
            </a:r>
            <a:r>
              <a:rPr lang="en-US" sz="4000" b="1">
                <a:solidFill>
                  <a:schemeClr val="accent2"/>
                </a:solidFill>
                <a:latin typeface="Calibri" pitchFamily="34" charset="0"/>
                <a:ea typeface="ＭＳ Ｐゴシック"/>
                <a:cs typeface="ＭＳ Ｐゴシック"/>
              </a:rPr>
              <a:t/>
            </a:r>
            <a:br>
              <a:rPr lang="en-US" sz="4000" b="1">
                <a:solidFill>
                  <a:schemeClr val="accent2"/>
                </a:solidFill>
                <a:latin typeface="Calibri" pitchFamily="34" charset="0"/>
                <a:ea typeface="ＭＳ Ｐゴシック"/>
                <a:cs typeface="ＭＳ Ｐゴシック"/>
              </a:rPr>
            </a:br>
            <a:endParaRPr lang="en-US" sz="4000" b="1">
              <a:solidFill>
                <a:schemeClr val="accent2"/>
              </a:solidFill>
              <a:latin typeface="Calibri" pitchFamily="34" charset="0"/>
              <a:ea typeface="ＭＳ Ｐゴシック"/>
              <a:cs typeface="ＭＳ Ｐゴシック"/>
            </a:endParaRPr>
          </a:p>
        </p:txBody>
      </p:sp>
      <p:sp>
        <p:nvSpPr>
          <p:cNvPr id="80900" name="Rectangle 8"/>
          <p:cNvSpPr>
            <a:spLocks noChangeArrowheads="1"/>
          </p:cNvSpPr>
          <p:nvPr/>
        </p:nvSpPr>
        <p:spPr bwMode="auto">
          <a:xfrm>
            <a:off x="0" y="-182563"/>
            <a:ext cx="184150" cy="366713"/>
          </a:xfrm>
          <a:prstGeom prst="rect">
            <a:avLst/>
          </a:prstGeom>
          <a:noFill/>
          <a:ln w="9525">
            <a:noFill/>
            <a:miter lim="800000"/>
            <a:headEnd/>
            <a:tailEnd/>
          </a:ln>
        </p:spPr>
        <p:txBody>
          <a:bodyPr wrap="none" anchor="ctr">
            <a:spAutoFit/>
          </a:bodyPr>
          <a:lstStyle/>
          <a:p>
            <a:endParaRPr lang="en-US">
              <a:latin typeface="Calibri" pitchFamily="34" charset="0"/>
              <a:ea typeface="ＭＳ Ｐゴシック"/>
              <a:cs typeface="ＭＳ Ｐゴシック"/>
            </a:endParaRPr>
          </a:p>
        </p:txBody>
      </p:sp>
      <p:sp>
        <p:nvSpPr>
          <p:cNvPr id="80901" name="Rectangle 9"/>
          <p:cNvSpPr>
            <a:spLocks noChangeArrowheads="1"/>
          </p:cNvSpPr>
          <p:nvPr/>
        </p:nvSpPr>
        <p:spPr bwMode="auto">
          <a:xfrm>
            <a:off x="0" y="312738"/>
            <a:ext cx="9144000" cy="366712"/>
          </a:xfrm>
          <a:prstGeom prst="rect">
            <a:avLst/>
          </a:prstGeom>
          <a:noFill/>
          <a:ln w="9525">
            <a:noFill/>
            <a:miter lim="800000"/>
            <a:headEnd/>
            <a:tailEnd/>
          </a:ln>
        </p:spPr>
        <p:txBody>
          <a:bodyPr anchor="ctr">
            <a:spAutoFit/>
          </a:bodyPr>
          <a:lstStyle/>
          <a:p>
            <a:endParaRPr lang="en-US">
              <a:latin typeface="Calibri" pitchFamily="34" charset="0"/>
              <a:ea typeface="ＭＳ Ｐゴシック"/>
              <a:cs typeface="ＭＳ Ｐゴシック"/>
            </a:endParaRPr>
          </a:p>
        </p:txBody>
      </p:sp>
      <p:sp>
        <p:nvSpPr>
          <p:cNvPr id="80902" name="Rectangle 10"/>
          <p:cNvSpPr>
            <a:spLocks noChangeArrowheads="1"/>
          </p:cNvSpPr>
          <p:nvPr/>
        </p:nvSpPr>
        <p:spPr bwMode="auto">
          <a:xfrm>
            <a:off x="0" y="3970338"/>
            <a:ext cx="184150" cy="366712"/>
          </a:xfrm>
          <a:prstGeom prst="rect">
            <a:avLst/>
          </a:prstGeom>
          <a:noFill/>
          <a:ln w="9525">
            <a:noFill/>
            <a:miter lim="800000"/>
            <a:headEnd/>
            <a:tailEnd/>
          </a:ln>
        </p:spPr>
        <p:txBody>
          <a:bodyPr wrap="none" anchor="ctr">
            <a:spAutoFit/>
          </a:bodyPr>
          <a:lstStyle/>
          <a:p>
            <a:endParaRPr lang="en-US">
              <a:latin typeface="Calibri" pitchFamily="34" charset="0"/>
              <a:ea typeface="ＭＳ Ｐゴシック"/>
              <a:cs typeface="ＭＳ Ｐゴシック"/>
            </a:endParaRPr>
          </a:p>
        </p:txBody>
      </p:sp>
      <p:pic>
        <p:nvPicPr>
          <p:cNvPr id="80903" name="Picture 11"/>
          <p:cNvPicPr>
            <a:picLocks noChangeAspect="1" noChangeArrowheads="1"/>
          </p:cNvPicPr>
          <p:nvPr/>
        </p:nvPicPr>
        <p:blipFill>
          <a:blip r:embed="rId3" cstate="print"/>
          <a:srcRect/>
          <a:stretch>
            <a:fillRect/>
          </a:stretch>
        </p:blipFill>
        <p:spPr bwMode="auto">
          <a:xfrm>
            <a:off x="1295400" y="1752600"/>
            <a:ext cx="6858000" cy="4953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3" name="Rectangle 4"/>
          <p:cNvSpPr>
            <a:spLocks noGrp="1" noChangeArrowheads="1"/>
          </p:cNvSpPr>
          <p:nvPr>
            <p:ph type="title" idx="4294967295"/>
          </p:nvPr>
        </p:nvSpPr>
        <p:spPr>
          <a:xfrm>
            <a:off x="152400" y="0"/>
            <a:ext cx="9144000" cy="1447800"/>
          </a:xfrm>
        </p:spPr>
        <p:txBody>
          <a:bodyPr/>
          <a:lstStyle/>
          <a:p>
            <a:pPr algn="l" eaLnBrk="1" hangingPunct="1"/>
            <a:r>
              <a:rPr lang="en-US" sz="2000" b="1" smtClean="0"/>
              <a:t>Businessweek July 23, 2008</a:t>
            </a:r>
            <a:r>
              <a:rPr lang="en-US" sz="2000" smtClean="0"/>
              <a:t>:      </a:t>
            </a:r>
            <a:r>
              <a:rPr lang="en-US" sz="2000" b="1" i="1" smtClean="0">
                <a:solidFill>
                  <a:srgbClr val="FF0000"/>
                </a:solidFill>
              </a:rPr>
              <a:t>“They Know What's in Your Medicine Cabinet, </a:t>
            </a:r>
            <a:br>
              <a:rPr lang="en-US" sz="2000" b="1" i="1" smtClean="0">
                <a:solidFill>
                  <a:srgbClr val="FF0000"/>
                </a:solidFill>
              </a:rPr>
            </a:br>
            <a:r>
              <a:rPr lang="en-US" sz="2000" b="1" i="1" smtClean="0">
                <a:solidFill>
                  <a:srgbClr val="FF0000"/>
                </a:solidFill>
              </a:rPr>
              <a:t>How insurance companies dig up applicants' prescriptions—and use them to deny coverage"</a:t>
            </a:r>
            <a:r>
              <a:rPr lang="en-US" sz="1400" b="1" i="1" smtClean="0">
                <a:solidFill>
                  <a:srgbClr val="FF0000"/>
                </a:solidFill>
              </a:rPr>
              <a:t>         </a:t>
            </a:r>
            <a:r>
              <a:rPr lang="en-US" sz="1200" smtClean="0">
                <a:hlinkClick r:id="rId3"/>
              </a:rPr>
              <a:t>http://www.businessweek.com/magazine/content/08_31/b4094000643943.htm?chan=magazine+channel_in+depth</a:t>
            </a:r>
            <a:endParaRPr lang="en-US" sz="1200" smtClean="0"/>
          </a:p>
        </p:txBody>
      </p:sp>
      <p:pic>
        <p:nvPicPr>
          <p:cNvPr id="79874" name="Picture 1" descr="http://images.businessweek.com/mz/08/31/popup_0831_48sperep.gif"/>
          <p:cNvPicPr>
            <a:picLocks noGrp="1" noChangeAspect="1" noChangeArrowheads="1"/>
          </p:cNvPicPr>
          <p:nvPr>
            <p:ph idx="4294967295"/>
          </p:nvPr>
        </p:nvPicPr>
        <p:blipFill>
          <a:blip r:embed="rId4" r:link="rId5" cstate="print"/>
          <a:srcRect/>
          <a:stretch>
            <a:fillRect/>
          </a:stretch>
        </p:blipFill>
        <p:spPr>
          <a:xfrm>
            <a:off x="381000" y="1295400"/>
            <a:ext cx="8305800" cy="5334000"/>
          </a:xfrm>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4" descr="watch video button">
            <a:hlinkClick r:id="rId3"/>
          </p:cNvPr>
          <p:cNvPicPr>
            <a:picLocks noChangeAspect="1" noChangeArrowheads="1"/>
          </p:cNvPicPr>
          <p:nvPr/>
        </p:nvPicPr>
        <p:blipFill>
          <a:blip r:embed="rId4" cstate="print"/>
          <a:srcRect/>
          <a:stretch>
            <a:fillRect/>
          </a:stretch>
        </p:blipFill>
        <p:spPr bwMode="auto">
          <a:xfrm>
            <a:off x="1828800" y="1447800"/>
            <a:ext cx="5638800" cy="3981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2305050"/>
          </a:xfrm>
        </p:spPr>
        <p:txBody>
          <a:bodyPr>
            <a:normAutofit/>
          </a:bodyPr>
          <a:lstStyle/>
          <a:p>
            <a:r>
              <a:rPr lang="en-US" sz="7200" dirty="0">
                <a:solidFill>
                  <a:srgbClr val="0000FF"/>
                </a:solidFill>
              </a:rPr>
              <a:t>w</a:t>
            </a:r>
            <a:r>
              <a:rPr lang="en-US" sz="7200" dirty="0" smtClean="0">
                <a:solidFill>
                  <a:srgbClr val="0000FF"/>
                </a:solidFill>
              </a:rPr>
              <a:t>ait….it gets worse</a:t>
            </a:r>
            <a:endParaRPr lang="en-US" sz="7200" dirty="0">
              <a:solidFill>
                <a:srgbClr val="0000FF"/>
              </a:solidFill>
            </a:endParaRPr>
          </a:p>
        </p:txBody>
      </p:sp>
      <p:sp>
        <p:nvSpPr>
          <p:cNvPr id="3" name="Subtitle 2"/>
          <p:cNvSpPr>
            <a:spLocks noGrp="1"/>
          </p:cNvSpPr>
          <p:nvPr>
            <p:ph type="subTitle" idx="1"/>
          </p:nvPr>
        </p:nvSpPr>
        <p:spPr>
          <a:xfrm>
            <a:off x="609600" y="3048000"/>
            <a:ext cx="7772400" cy="1752600"/>
          </a:xfrm>
        </p:spPr>
        <p:txBody>
          <a:bodyPr>
            <a:noAutofit/>
          </a:bodyPr>
          <a:lstStyle/>
          <a:p>
            <a:r>
              <a:rPr lang="en-US" sz="6600" dirty="0" smtClean="0">
                <a:solidFill>
                  <a:srgbClr val="FF0000"/>
                </a:solidFill>
              </a:rPr>
              <a:t>health IT security is </a:t>
            </a:r>
            <a:r>
              <a:rPr lang="en-US" sz="8000" dirty="0" smtClean="0">
                <a:solidFill>
                  <a:srgbClr val="FF0000"/>
                </a:solidFill>
              </a:rPr>
              <a:t>ABYSMAL</a:t>
            </a:r>
            <a:endParaRPr lang="en-US" sz="8000"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p:cNvPicPr>
            <a:picLocks noChangeAspect="1" noChangeArrowheads="1"/>
          </p:cNvPicPr>
          <p:nvPr/>
        </p:nvPicPr>
        <p:blipFill>
          <a:blip r:embed="rId2" cstate="print"/>
          <a:srcRect/>
          <a:stretch>
            <a:fillRect/>
          </a:stretch>
        </p:blipFill>
        <p:spPr bwMode="auto">
          <a:xfrm>
            <a:off x="1676400" y="2743200"/>
            <a:ext cx="771525" cy="1304925"/>
          </a:xfrm>
          <a:prstGeom prst="rect">
            <a:avLst/>
          </a:prstGeom>
          <a:noFill/>
          <a:ln w="9525">
            <a:noFill/>
            <a:miter lim="800000"/>
            <a:headEnd/>
            <a:tailEnd/>
          </a:ln>
        </p:spPr>
      </p:pic>
      <p:pic>
        <p:nvPicPr>
          <p:cNvPr id="18434" name="Picture 5"/>
          <p:cNvPicPr>
            <a:picLocks noChangeAspect="1" noChangeArrowheads="1"/>
          </p:cNvPicPr>
          <p:nvPr/>
        </p:nvPicPr>
        <p:blipFill>
          <a:blip r:embed="rId2" cstate="print"/>
          <a:srcRect/>
          <a:stretch>
            <a:fillRect/>
          </a:stretch>
        </p:blipFill>
        <p:spPr bwMode="auto">
          <a:xfrm>
            <a:off x="7772400" y="4038600"/>
            <a:ext cx="771525" cy="1304925"/>
          </a:xfrm>
          <a:prstGeom prst="rect">
            <a:avLst/>
          </a:prstGeom>
          <a:noFill/>
          <a:ln w="9525">
            <a:noFill/>
            <a:miter lim="800000"/>
            <a:headEnd/>
            <a:tailEnd/>
          </a:ln>
        </p:spPr>
      </p:pic>
      <p:pic>
        <p:nvPicPr>
          <p:cNvPr id="18435" name="Picture 6"/>
          <p:cNvPicPr>
            <a:picLocks noChangeAspect="1" noChangeArrowheads="1"/>
          </p:cNvPicPr>
          <p:nvPr/>
        </p:nvPicPr>
        <p:blipFill>
          <a:blip r:embed="rId2" cstate="print"/>
          <a:srcRect/>
          <a:stretch>
            <a:fillRect/>
          </a:stretch>
        </p:blipFill>
        <p:spPr bwMode="auto">
          <a:xfrm>
            <a:off x="7772400" y="2743200"/>
            <a:ext cx="771525" cy="1304925"/>
          </a:xfrm>
          <a:prstGeom prst="rect">
            <a:avLst/>
          </a:prstGeom>
          <a:noFill/>
          <a:ln w="9525">
            <a:noFill/>
            <a:miter lim="800000"/>
            <a:headEnd/>
            <a:tailEnd/>
          </a:ln>
        </p:spPr>
      </p:pic>
      <p:pic>
        <p:nvPicPr>
          <p:cNvPr id="18436" name="Picture 6"/>
          <p:cNvPicPr>
            <a:picLocks noChangeAspect="1" noChangeArrowheads="1"/>
          </p:cNvPicPr>
          <p:nvPr/>
        </p:nvPicPr>
        <p:blipFill>
          <a:blip r:embed="rId2" cstate="print"/>
          <a:srcRect/>
          <a:stretch>
            <a:fillRect/>
          </a:stretch>
        </p:blipFill>
        <p:spPr bwMode="auto">
          <a:xfrm>
            <a:off x="7010400" y="2743200"/>
            <a:ext cx="771525" cy="1304925"/>
          </a:xfrm>
          <a:prstGeom prst="rect">
            <a:avLst/>
          </a:prstGeom>
          <a:noFill/>
          <a:ln w="9525">
            <a:noFill/>
            <a:miter lim="800000"/>
            <a:headEnd/>
            <a:tailEnd/>
          </a:ln>
        </p:spPr>
      </p:pic>
      <p:pic>
        <p:nvPicPr>
          <p:cNvPr id="18437" name="Picture 6"/>
          <p:cNvPicPr>
            <a:picLocks noChangeAspect="1" noChangeArrowheads="1"/>
          </p:cNvPicPr>
          <p:nvPr/>
        </p:nvPicPr>
        <p:blipFill>
          <a:blip r:embed="rId2" cstate="print"/>
          <a:srcRect/>
          <a:stretch>
            <a:fillRect/>
          </a:stretch>
        </p:blipFill>
        <p:spPr bwMode="auto">
          <a:xfrm>
            <a:off x="5486400" y="2743200"/>
            <a:ext cx="771525" cy="1304925"/>
          </a:xfrm>
          <a:prstGeom prst="rect">
            <a:avLst/>
          </a:prstGeom>
          <a:noFill/>
          <a:ln w="9525">
            <a:noFill/>
            <a:miter lim="800000"/>
            <a:headEnd/>
            <a:tailEnd/>
          </a:ln>
        </p:spPr>
      </p:pic>
      <p:pic>
        <p:nvPicPr>
          <p:cNvPr id="18438" name="Picture 6"/>
          <p:cNvPicPr>
            <a:picLocks noChangeAspect="1" noChangeArrowheads="1"/>
          </p:cNvPicPr>
          <p:nvPr/>
        </p:nvPicPr>
        <p:blipFill>
          <a:blip r:embed="rId2" cstate="print"/>
          <a:srcRect/>
          <a:stretch>
            <a:fillRect/>
          </a:stretch>
        </p:blipFill>
        <p:spPr bwMode="auto">
          <a:xfrm>
            <a:off x="4724400" y="2743200"/>
            <a:ext cx="771525" cy="1304925"/>
          </a:xfrm>
          <a:prstGeom prst="rect">
            <a:avLst/>
          </a:prstGeom>
          <a:noFill/>
          <a:ln w="9525">
            <a:noFill/>
            <a:miter lim="800000"/>
            <a:headEnd/>
            <a:tailEnd/>
          </a:ln>
        </p:spPr>
      </p:pic>
      <p:pic>
        <p:nvPicPr>
          <p:cNvPr id="18439" name="Picture 6"/>
          <p:cNvPicPr>
            <a:picLocks noChangeAspect="1" noChangeArrowheads="1"/>
          </p:cNvPicPr>
          <p:nvPr/>
        </p:nvPicPr>
        <p:blipFill>
          <a:blip r:embed="rId2" cstate="print"/>
          <a:srcRect/>
          <a:stretch>
            <a:fillRect/>
          </a:stretch>
        </p:blipFill>
        <p:spPr bwMode="auto">
          <a:xfrm>
            <a:off x="3276600" y="2743200"/>
            <a:ext cx="771525" cy="1304925"/>
          </a:xfrm>
          <a:prstGeom prst="rect">
            <a:avLst/>
          </a:prstGeom>
          <a:noFill/>
          <a:ln w="9525">
            <a:noFill/>
            <a:miter lim="800000"/>
            <a:headEnd/>
            <a:tailEnd/>
          </a:ln>
        </p:spPr>
      </p:pic>
      <p:pic>
        <p:nvPicPr>
          <p:cNvPr id="18440" name="Picture 6"/>
          <p:cNvPicPr>
            <a:picLocks noChangeAspect="1" noChangeArrowheads="1"/>
          </p:cNvPicPr>
          <p:nvPr/>
        </p:nvPicPr>
        <p:blipFill>
          <a:blip r:embed="rId2" cstate="print"/>
          <a:srcRect/>
          <a:stretch>
            <a:fillRect/>
          </a:stretch>
        </p:blipFill>
        <p:spPr bwMode="auto">
          <a:xfrm>
            <a:off x="2438400" y="2743200"/>
            <a:ext cx="771525" cy="1304925"/>
          </a:xfrm>
          <a:prstGeom prst="rect">
            <a:avLst/>
          </a:prstGeom>
          <a:noFill/>
          <a:ln w="9525">
            <a:noFill/>
            <a:miter lim="800000"/>
            <a:headEnd/>
            <a:tailEnd/>
          </a:ln>
        </p:spPr>
      </p:pic>
      <p:pic>
        <p:nvPicPr>
          <p:cNvPr id="18441" name="Picture 6"/>
          <p:cNvPicPr>
            <a:picLocks noChangeAspect="1" noChangeArrowheads="1"/>
          </p:cNvPicPr>
          <p:nvPr/>
        </p:nvPicPr>
        <p:blipFill>
          <a:blip r:embed="rId2" cstate="print"/>
          <a:srcRect/>
          <a:stretch>
            <a:fillRect/>
          </a:stretch>
        </p:blipFill>
        <p:spPr bwMode="auto">
          <a:xfrm>
            <a:off x="2590800" y="2743200"/>
            <a:ext cx="771525" cy="1304925"/>
          </a:xfrm>
          <a:prstGeom prst="rect">
            <a:avLst/>
          </a:prstGeom>
          <a:noFill/>
          <a:ln w="9525">
            <a:noFill/>
            <a:miter lim="800000"/>
            <a:headEnd/>
            <a:tailEnd/>
          </a:ln>
        </p:spPr>
      </p:pic>
      <p:pic>
        <p:nvPicPr>
          <p:cNvPr id="18442" name="Picture 4"/>
          <p:cNvPicPr>
            <a:picLocks noChangeAspect="1" noChangeArrowheads="1"/>
          </p:cNvPicPr>
          <p:nvPr/>
        </p:nvPicPr>
        <p:blipFill>
          <a:blip r:embed="rId2" cstate="print"/>
          <a:srcRect/>
          <a:stretch>
            <a:fillRect/>
          </a:stretch>
        </p:blipFill>
        <p:spPr bwMode="auto">
          <a:xfrm>
            <a:off x="381000" y="2667000"/>
            <a:ext cx="771525" cy="1304925"/>
          </a:xfrm>
          <a:prstGeom prst="rect">
            <a:avLst/>
          </a:prstGeom>
          <a:noFill/>
          <a:ln w="9525">
            <a:noFill/>
            <a:miter lim="800000"/>
            <a:headEnd/>
            <a:tailEnd/>
          </a:ln>
        </p:spPr>
      </p:pic>
      <p:sp>
        <p:nvSpPr>
          <p:cNvPr id="30" name="Rectangle 29"/>
          <p:cNvSpPr/>
          <p:nvPr/>
        </p:nvSpPr>
        <p:spPr>
          <a:xfrm flipV="1">
            <a:off x="228600" y="2590800"/>
            <a:ext cx="8686800" cy="3657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8444" name="Picture 4"/>
          <p:cNvPicPr>
            <a:picLocks noChangeAspect="1" noChangeArrowheads="1"/>
          </p:cNvPicPr>
          <p:nvPr/>
        </p:nvPicPr>
        <p:blipFill>
          <a:blip r:embed="rId2" cstate="print"/>
          <a:srcRect/>
          <a:stretch>
            <a:fillRect/>
          </a:stretch>
        </p:blipFill>
        <p:spPr bwMode="auto">
          <a:xfrm>
            <a:off x="1295400" y="2743200"/>
            <a:ext cx="771525" cy="1304925"/>
          </a:xfrm>
          <a:prstGeom prst="rect">
            <a:avLst/>
          </a:prstGeom>
          <a:noFill/>
          <a:ln w="9525">
            <a:noFill/>
            <a:miter lim="800000"/>
            <a:headEnd/>
            <a:tailEnd/>
          </a:ln>
        </p:spPr>
      </p:pic>
      <p:pic>
        <p:nvPicPr>
          <p:cNvPr id="18445" name="Picture 4"/>
          <p:cNvPicPr>
            <a:picLocks noChangeAspect="1" noChangeArrowheads="1"/>
          </p:cNvPicPr>
          <p:nvPr/>
        </p:nvPicPr>
        <p:blipFill>
          <a:blip r:embed="rId2" cstate="print"/>
          <a:srcRect/>
          <a:stretch>
            <a:fillRect/>
          </a:stretch>
        </p:blipFill>
        <p:spPr bwMode="auto">
          <a:xfrm>
            <a:off x="1981200" y="2743200"/>
            <a:ext cx="771525" cy="1304925"/>
          </a:xfrm>
          <a:prstGeom prst="rect">
            <a:avLst/>
          </a:prstGeom>
          <a:noFill/>
          <a:ln w="9525">
            <a:noFill/>
            <a:miter lim="800000"/>
            <a:headEnd/>
            <a:tailEnd/>
          </a:ln>
        </p:spPr>
      </p:pic>
      <p:pic>
        <p:nvPicPr>
          <p:cNvPr id="18446" name="Picture 6"/>
          <p:cNvPicPr>
            <a:picLocks noChangeAspect="1" noChangeArrowheads="1"/>
          </p:cNvPicPr>
          <p:nvPr/>
        </p:nvPicPr>
        <p:blipFill>
          <a:blip r:embed="rId2" cstate="print"/>
          <a:srcRect/>
          <a:stretch>
            <a:fillRect/>
          </a:stretch>
        </p:blipFill>
        <p:spPr bwMode="auto">
          <a:xfrm>
            <a:off x="2743200" y="2743200"/>
            <a:ext cx="771525" cy="1304925"/>
          </a:xfrm>
          <a:prstGeom prst="rect">
            <a:avLst/>
          </a:prstGeom>
          <a:noFill/>
          <a:ln w="9525">
            <a:noFill/>
            <a:miter lim="800000"/>
            <a:headEnd/>
            <a:tailEnd/>
          </a:ln>
        </p:spPr>
      </p:pic>
      <p:pic>
        <p:nvPicPr>
          <p:cNvPr id="18447" name="Picture 6"/>
          <p:cNvPicPr>
            <a:picLocks noChangeAspect="1" noChangeArrowheads="1"/>
          </p:cNvPicPr>
          <p:nvPr/>
        </p:nvPicPr>
        <p:blipFill>
          <a:blip r:embed="rId2" cstate="print"/>
          <a:srcRect/>
          <a:stretch>
            <a:fillRect/>
          </a:stretch>
        </p:blipFill>
        <p:spPr bwMode="auto">
          <a:xfrm>
            <a:off x="3352800" y="2743200"/>
            <a:ext cx="771525" cy="1304925"/>
          </a:xfrm>
          <a:prstGeom prst="rect">
            <a:avLst/>
          </a:prstGeom>
          <a:noFill/>
          <a:ln w="9525">
            <a:noFill/>
            <a:miter lim="800000"/>
            <a:headEnd/>
            <a:tailEnd/>
          </a:ln>
        </p:spPr>
      </p:pic>
      <p:pic>
        <p:nvPicPr>
          <p:cNvPr id="18448" name="Picture 6"/>
          <p:cNvPicPr>
            <a:picLocks noChangeAspect="1" noChangeArrowheads="1"/>
          </p:cNvPicPr>
          <p:nvPr/>
        </p:nvPicPr>
        <p:blipFill>
          <a:blip r:embed="rId2" cstate="print"/>
          <a:srcRect/>
          <a:stretch>
            <a:fillRect/>
          </a:stretch>
        </p:blipFill>
        <p:spPr bwMode="auto">
          <a:xfrm>
            <a:off x="4114800" y="2743200"/>
            <a:ext cx="771525" cy="1304925"/>
          </a:xfrm>
          <a:prstGeom prst="rect">
            <a:avLst/>
          </a:prstGeom>
          <a:noFill/>
          <a:ln w="9525">
            <a:noFill/>
            <a:miter lim="800000"/>
            <a:headEnd/>
            <a:tailEnd/>
          </a:ln>
        </p:spPr>
      </p:pic>
      <p:pic>
        <p:nvPicPr>
          <p:cNvPr id="18449" name="Picture 6"/>
          <p:cNvPicPr>
            <a:picLocks noChangeAspect="1" noChangeArrowheads="1"/>
          </p:cNvPicPr>
          <p:nvPr/>
        </p:nvPicPr>
        <p:blipFill>
          <a:blip r:embed="rId2" cstate="print"/>
          <a:srcRect/>
          <a:stretch>
            <a:fillRect/>
          </a:stretch>
        </p:blipFill>
        <p:spPr bwMode="auto">
          <a:xfrm>
            <a:off x="4876800" y="2743200"/>
            <a:ext cx="771525" cy="1304925"/>
          </a:xfrm>
          <a:prstGeom prst="rect">
            <a:avLst/>
          </a:prstGeom>
          <a:noFill/>
          <a:ln w="9525">
            <a:noFill/>
            <a:miter lim="800000"/>
            <a:headEnd/>
            <a:tailEnd/>
          </a:ln>
        </p:spPr>
      </p:pic>
      <p:pic>
        <p:nvPicPr>
          <p:cNvPr id="18450" name="Picture 6"/>
          <p:cNvPicPr>
            <a:picLocks noChangeAspect="1" noChangeArrowheads="1"/>
          </p:cNvPicPr>
          <p:nvPr/>
        </p:nvPicPr>
        <p:blipFill>
          <a:blip r:embed="rId2" cstate="print"/>
          <a:srcRect/>
          <a:stretch>
            <a:fillRect/>
          </a:stretch>
        </p:blipFill>
        <p:spPr bwMode="auto">
          <a:xfrm>
            <a:off x="5638800" y="2743200"/>
            <a:ext cx="771525" cy="1304925"/>
          </a:xfrm>
          <a:prstGeom prst="rect">
            <a:avLst/>
          </a:prstGeom>
          <a:noFill/>
          <a:ln w="9525">
            <a:noFill/>
            <a:miter lim="800000"/>
            <a:headEnd/>
            <a:tailEnd/>
          </a:ln>
        </p:spPr>
      </p:pic>
      <p:pic>
        <p:nvPicPr>
          <p:cNvPr id="18451" name="Picture 6"/>
          <p:cNvPicPr>
            <a:picLocks noChangeAspect="1" noChangeArrowheads="1"/>
          </p:cNvPicPr>
          <p:nvPr/>
        </p:nvPicPr>
        <p:blipFill>
          <a:blip r:embed="rId2" cstate="print"/>
          <a:srcRect/>
          <a:stretch>
            <a:fillRect/>
          </a:stretch>
        </p:blipFill>
        <p:spPr bwMode="auto">
          <a:xfrm>
            <a:off x="6400800" y="2743200"/>
            <a:ext cx="771525" cy="1304925"/>
          </a:xfrm>
          <a:prstGeom prst="rect">
            <a:avLst/>
          </a:prstGeom>
          <a:noFill/>
          <a:ln w="9525">
            <a:noFill/>
            <a:miter lim="800000"/>
            <a:headEnd/>
            <a:tailEnd/>
          </a:ln>
        </p:spPr>
      </p:pic>
      <p:pic>
        <p:nvPicPr>
          <p:cNvPr id="18452" name="Picture 6"/>
          <p:cNvPicPr>
            <a:picLocks noChangeAspect="1" noChangeArrowheads="1"/>
          </p:cNvPicPr>
          <p:nvPr/>
        </p:nvPicPr>
        <p:blipFill>
          <a:blip r:embed="rId2" cstate="print"/>
          <a:srcRect/>
          <a:stretch>
            <a:fillRect/>
          </a:stretch>
        </p:blipFill>
        <p:spPr bwMode="auto">
          <a:xfrm>
            <a:off x="7162800" y="2743200"/>
            <a:ext cx="771525" cy="1304925"/>
          </a:xfrm>
          <a:prstGeom prst="rect">
            <a:avLst/>
          </a:prstGeom>
          <a:noFill/>
          <a:ln w="9525">
            <a:noFill/>
            <a:miter lim="800000"/>
            <a:headEnd/>
            <a:tailEnd/>
          </a:ln>
        </p:spPr>
      </p:pic>
      <p:pic>
        <p:nvPicPr>
          <p:cNvPr id="18453" name="Picture 6"/>
          <p:cNvPicPr>
            <a:picLocks noChangeAspect="1" noChangeArrowheads="1"/>
          </p:cNvPicPr>
          <p:nvPr/>
        </p:nvPicPr>
        <p:blipFill>
          <a:blip r:embed="rId2" cstate="print"/>
          <a:srcRect/>
          <a:stretch>
            <a:fillRect/>
          </a:stretch>
        </p:blipFill>
        <p:spPr bwMode="auto">
          <a:xfrm>
            <a:off x="533400" y="2743200"/>
            <a:ext cx="771525" cy="1304925"/>
          </a:xfrm>
          <a:prstGeom prst="rect">
            <a:avLst/>
          </a:prstGeom>
          <a:noFill/>
          <a:ln w="9525">
            <a:noFill/>
            <a:miter lim="800000"/>
            <a:headEnd/>
            <a:tailEnd/>
          </a:ln>
        </p:spPr>
      </p:pic>
      <p:pic>
        <p:nvPicPr>
          <p:cNvPr id="18454" name="Picture 6"/>
          <p:cNvPicPr>
            <a:picLocks noChangeAspect="1" noChangeArrowheads="1"/>
          </p:cNvPicPr>
          <p:nvPr/>
        </p:nvPicPr>
        <p:blipFill>
          <a:blip r:embed="rId2" cstate="print"/>
          <a:srcRect/>
          <a:stretch>
            <a:fillRect/>
          </a:stretch>
        </p:blipFill>
        <p:spPr bwMode="auto">
          <a:xfrm>
            <a:off x="7924800" y="2743200"/>
            <a:ext cx="771525" cy="1304925"/>
          </a:xfrm>
          <a:prstGeom prst="rect">
            <a:avLst/>
          </a:prstGeom>
          <a:noFill/>
          <a:ln w="9525">
            <a:noFill/>
            <a:miter lim="800000"/>
            <a:headEnd/>
            <a:tailEnd/>
          </a:ln>
        </p:spPr>
      </p:pic>
      <p:pic>
        <p:nvPicPr>
          <p:cNvPr id="18455" name="Picture 6"/>
          <p:cNvPicPr>
            <a:picLocks noChangeAspect="1" noChangeArrowheads="1"/>
          </p:cNvPicPr>
          <p:nvPr/>
        </p:nvPicPr>
        <p:blipFill>
          <a:blip r:embed="rId2" cstate="print"/>
          <a:srcRect/>
          <a:stretch>
            <a:fillRect/>
          </a:stretch>
        </p:blipFill>
        <p:spPr bwMode="auto">
          <a:xfrm>
            <a:off x="7924800" y="4038600"/>
            <a:ext cx="771525" cy="1304925"/>
          </a:xfrm>
          <a:prstGeom prst="rect">
            <a:avLst/>
          </a:prstGeom>
          <a:noFill/>
          <a:ln w="9525">
            <a:noFill/>
            <a:miter lim="800000"/>
            <a:headEnd/>
            <a:tailEnd/>
          </a:ln>
        </p:spPr>
      </p:pic>
      <p:pic>
        <p:nvPicPr>
          <p:cNvPr id="18456" name="Picture 6"/>
          <p:cNvPicPr>
            <a:picLocks noChangeAspect="1" noChangeArrowheads="1"/>
          </p:cNvPicPr>
          <p:nvPr/>
        </p:nvPicPr>
        <p:blipFill>
          <a:blip r:embed="rId2" cstate="print"/>
          <a:srcRect/>
          <a:stretch>
            <a:fillRect/>
          </a:stretch>
        </p:blipFill>
        <p:spPr bwMode="auto">
          <a:xfrm>
            <a:off x="7162800" y="4038600"/>
            <a:ext cx="771525" cy="1304925"/>
          </a:xfrm>
          <a:prstGeom prst="rect">
            <a:avLst/>
          </a:prstGeom>
          <a:noFill/>
          <a:ln w="9525">
            <a:noFill/>
            <a:miter lim="800000"/>
            <a:headEnd/>
            <a:tailEnd/>
          </a:ln>
        </p:spPr>
      </p:pic>
      <p:pic>
        <p:nvPicPr>
          <p:cNvPr id="18457" name="Picture 6"/>
          <p:cNvPicPr>
            <a:picLocks noChangeAspect="1" noChangeArrowheads="1"/>
          </p:cNvPicPr>
          <p:nvPr/>
        </p:nvPicPr>
        <p:blipFill>
          <a:blip r:embed="rId2" cstate="print"/>
          <a:srcRect/>
          <a:stretch>
            <a:fillRect/>
          </a:stretch>
        </p:blipFill>
        <p:spPr bwMode="auto">
          <a:xfrm>
            <a:off x="6400800" y="4038600"/>
            <a:ext cx="771525" cy="1304925"/>
          </a:xfrm>
          <a:prstGeom prst="rect">
            <a:avLst/>
          </a:prstGeom>
          <a:noFill/>
          <a:ln w="9525">
            <a:noFill/>
            <a:miter lim="800000"/>
            <a:headEnd/>
            <a:tailEnd/>
          </a:ln>
        </p:spPr>
      </p:pic>
      <p:pic>
        <p:nvPicPr>
          <p:cNvPr id="18458" name="Picture 6"/>
          <p:cNvPicPr>
            <a:picLocks noChangeAspect="1" noChangeArrowheads="1"/>
          </p:cNvPicPr>
          <p:nvPr/>
        </p:nvPicPr>
        <p:blipFill>
          <a:blip r:embed="rId2" cstate="print"/>
          <a:srcRect/>
          <a:stretch>
            <a:fillRect/>
          </a:stretch>
        </p:blipFill>
        <p:spPr bwMode="auto">
          <a:xfrm>
            <a:off x="5638800" y="4038600"/>
            <a:ext cx="771525" cy="1304925"/>
          </a:xfrm>
          <a:prstGeom prst="rect">
            <a:avLst/>
          </a:prstGeom>
          <a:noFill/>
          <a:ln w="9525">
            <a:noFill/>
            <a:miter lim="800000"/>
            <a:headEnd/>
            <a:tailEnd/>
          </a:ln>
        </p:spPr>
      </p:pic>
      <p:pic>
        <p:nvPicPr>
          <p:cNvPr id="18459" name="Picture 6"/>
          <p:cNvPicPr>
            <a:picLocks noChangeAspect="1" noChangeArrowheads="1"/>
          </p:cNvPicPr>
          <p:nvPr/>
        </p:nvPicPr>
        <p:blipFill>
          <a:blip r:embed="rId2" cstate="print"/>
          <a:srcRect/>
          <a:stretch>
            <a:fillRect/>
          </a:stretch>
        </p:blipFill>
        <p:spPr bwMode="auto">
          <a:xfrm>
            <a:off x="4953000" y="4038600"/>
            <a:ext cx="771525" cy="1304925"/>
          </a:xfrm>
          <a:prstGeom prst="rect">
            <a:avLst/>
          </a:prstGeom>
          <a:noFill/>
          <a:ln w="9525">
            <a:noFill/>
            <a:miter lim="800000"/>
            <a:headEnd/>
            <a:tailEnd/>
          </a:ln>
        </p:spPr>
      </p:pic>
      <p:pic>
        <p:nvPicPr>
          <p:cNvPr id="18460" name="Picture 6"/>
          <p:cNvPicPr>
            <a:picLocks noChangeAspect="1" noChangeArrowheads="1"/>
          </p:cNvPicPr>
          <p:nvPr/>
        </p:nvPicPr>
        <p:blipFill>
          <a:blip r:embed="rId2" cstate="print"/>
          <a:srcRect/>
          <a:stretch>
            <a:fillRect/>
          </a:stretch>
        </p:blipFill>
        <p:spPr bwMode="auto">
          <a:xfrm>
            <a:off x="4191000" y="4038600"/>
            <a:ext cx="771525" cy="1304925"/>
          </a:xfrm>
          <a:prstGeom prst="rect">
            <a:avLst/>
          </a:prstGeom>
          <a:noFill/>
          <a:ln w="9525">
            <a:noFill/>
            <a:miter lim="800000"/>
            <a:headEnd/>
            <a:tailEnd/>
          </a:ln>
        </p:spPr>
      </p:pic>
      <p:pic>
        <p:nvPicPr>
          <p:cNvPr id="18461" name="Picture 6"/>
          <p:cNvPicPr>
            <a:picLocks noChangeAspect="1" noChangeArrowheads="1"/>
          </p:cNvPicPr>
          <p:nvPr/>
        </p:nvPicPr>
        <p:blipFill>
          <a:blip r:embed="rId2" cstate="print"/>
          <a:srcRect/>
          <a:stretch>
            <a:fillRect/>
          </a:stretch>
        </p:blipFill>
        <p:spPr bwMode="auto">
          <a:xfrm>
            <a:off x="3429000" y="4038600"/>
            <a:ext cx="771525" cy="1304925"/>
          </a:xfrm>
          <a:prstGeom prst="rect">
            <a:avLst/>
          </a:prstGeom>
          <a:noFill/>
          <a:ln w="9525">
            <a:noFill/>
            <a:miter lim="800000"/>
            <a:headEnd/>
            <a:tailEnd/>
          </a:ln>
        </p:spPr>
      </p:pic>
      <p:pic>
        <p:nvPicPr>
          <p:cNvPr id="18462" name="Picture 6"/>
          <p:cNvPicPr>
            <a:picLocks noChangeAspect="1" noChangeArrowheads="1"/>
          </p:cNvPicPr>
          <p:nvPr/>
        </p:nvPicPr>
        <p:blipFill>
          <a:blip r:embed="rId2" cstate="print"/>
          <a:srcRect/>
          <a:stretch>
            <a:fillRect/>
          </a:stretch>
        </p:blipFill>
        <p:spPr bwMode="auto">
          <a:xfrm>
            <a:off x="2667000" y="4038600"/>
            <a:ext cx="771525" cy="1304925"/>
          </a:xfrm>
          <a:prstGeom prst="rect">
            <a:avLst/>
          </a:prstGeom>
          <a:noFill/>
          <a:ln w="9525">
            <a:noFill/>
            <a:miter lim="800000"/>
            <a:headEnd/>
            <a:tailEnd/>
          </a:ln>
        </p:spPr>
      </p:pic>
      <p:pic>
        <p:nvPicPr>
          <p:cNvPr id="18463" name="Picture 6"/>
          <p:cNvPicPr>
            <a:picLocks noChangeAspect="1" noChangeArrowheads="1"/>
          </p:cNvPicPr>
          <p:nvPr/>
        </p:nvPicPr>
        <p:blipFill>
          <a:blip r:embed="rId2" cstate="print"/>
          <a:srcRect/>
          <a:stretch>
            <a:fillRect/>
          </a:stretch>
        </p:blipFill>
        <p:spPr bwMode="auto">
          <a:xfrm>
            <a:off x="2057400" y="4038600"/>
            <a:ext cx="771525" cy="1304925"/>
          </a:xfrm>
          <a:prstGeom prst="rect">
            <a:avLst/>
          </a:prstGeom>
          <a:noFill/>
          <a:ln w="9525">
            <a:noFill/>
            <a:miter lim="800000"/>
            <a:headEnd/>
            <a:tailEnd/>
          </a:ln>
        </p:spPr>
      </p:pic>
      <p:pic>
        <p:nvPicPr>
          <p:cNvPr id="18464" name="Picture 6"/>
          <p:cNvPicPr>
            <a:picLocks noChangeAspect="1" noChangeArrowheads="1"/>
          </p:cNvPicPr>
          <p:nvPr/>
        </p:nvPicPr>
        <p:blipFill>
          <a:blip r:embed="rId2" cstate="print"/>
          <a:srcRect/>
          <a:stretch>
            <a:fillRect/>
          </a:stretch>
        </p:blipFill>
        <p:spPr bwMode="auto">
          <a:xfrm>
            <a:off x="1295400" y="4038600"/>
            <a:ext cx="771525" cy="1304925"/>
          </a:xfrm>
          <a:prstGeom prst="rect">
            <a:avLst/>
          </a:prstGeom>
          <a:noFill/>
          <a:ln w="9525">
            <a:noFill/>
            <a:miter lim="800000"/>
            <a:headEnd/>
            <a:tailEnd/>
          </a:ln>
        </p:spPr>
      </p:pic>
      <p:pic>
        <p:nvPicPr>
          <p:cNvPr id="18465" name="Picture 6"/>
          <p:cNvPicPr>
            <a:picLocks noChangeAspect="1" noChangeArrowheads="1"/>
          </p:cNvPicPr>
          <p:nvPr/>
        </p:nvPicPr>
        <p:blipFill>
          <a:blip r:embed="rId2" cstate="print"/>
          <a:srcRect/>
          <a:stretch>
            <a:fillRect/>
          </a:stretch>
        </p:blipFill>
        <p:spPr bwMode="auto">
          <a:xfrm>
            <a:off x="533400" y="4038600"/>
            <a:ext cx="771525" cy="1304925"/>
          </a:xfrm>
          <a:prstGeom prst="rect">
            <a:avLst/>
          </a:prstGeom>
          <a:noFill/>
          <a:ln w="9525">
            <a:noFill/>
            <a:miter lim="800000"/>
            <a:headEnd/>
            <a:tailEnd/>
          </a:ln>
        </p:spPr>
      </p:pic>
      <p:sp>
        <p:nvSpPr>
          <p:cNvPr id="18466" name="TextBox 52"/>
          <p:cNvSpPr txBox="1">
            <a:spLocks noChangeArrowheads="1"/>
          </p:cNvSpPr>
          <p:nvPr/>
        </p:nvSpPr>
        <p:spPr bwMode="auto">
          <a:xfrm>
            <a:off x="3505200" y="5334000"/>
            <a:ext cx="2438400" cy="923925"/>
          </a:xfrm>
          <a:prstGeom prst="rect">
            <a:avLst/>
          </a:prstGeom>
          <a:noFill/>
          <a:ln w="9525">
            <a:noFill/>
            <a:miter lim="800000"/>
            <a:headEnd/>
            <a:tailEnd/>
          </a:ln>
        </p:spPr>
        <p:txBody>
          <a:bodyPr>
            <a:spAutoFit/>
          </a:bodyPr>
          <a:lstStyle/>
          <a:p>
            <a:pPr algn="ctr"/>
            <a:r>
              <a:rPr lang="en-US" sz="5400">
                <a:latin typeface="Calibri" pitchFamily="34" charset="0"/>
              </a:rPr>
              <a:t>Security</a:t>
            </a:r>
          </a:p>
        </p:txBody>
      </p:sp>
      <p:sp>
        <p:nvSpPr>
          <p:cNvPr id="18467" name="TextBox 53"/>
          <p:cNvSpPr txBox="1">
            <a:spLocks noChangeArrowheads="1"/>
          </p:cNvSpPr>
          <p:nvPr/>
        </p:nvSpPr>
        <p:spPr bwMode="auto">
          <a:xfrm>
            <a:off x="1066800" y="533400"/>
            <a:ext cx="7086600" cy="830263"/>
          </a:xfrm>
          <a:prstGeom prst="rect">
            <a:avLst/>
          </a:prstGeom>
          <a:noFill/>
          <a:ln w="9525">
            <a:noFill/>
            <a:miter lim="800000"/>
            <a:headEnd/>
            <a:tailEnd/>
          </a:ln>
        </p:spPr>
        <p:txBody>
          <a:bodyPr>
            <a:spAutoFit/>
          </a:bodyPr>
          <a:lstStyle/>
          <a:p>
            <a:r>
              <a:rPr lang="en-US" sz="4800">
                <a:latin typeface="Calibri" pitchFamily="34" charset="0"/>
              </a:rPr>
              <a:t>Privacy = how many keys?</a:t>
            </a:r>
          </a:p>
        </p:txBody>
      </p:sp>
      <p:pic>
        <p:nvPicPr>
          <p:cNvPr id="18468" name="Picture 7"/>
          <p:cNvPicPr>
            <a:picLocks noChangeAspect="1" noChangeArrowheads="1"/>
          </p:cNvPicPr>
          <p:nvPr/>
        </p:nvPicPr>
        <p:blipFill>
          <a:blip r:embed="rId3" cstate="print"/>
          <a:srcRect/>
          <a:stretch>
            <a:fillRect/>
          </a:stretch>
        </p:blipFill>
        <p:spPr bwMode="auto">
          <a:xfrm>
            <a:off x="5943600" y="1371600"/>
            <a:ext cx="1200150" cy="1038225"/>
          </a:xfrm>
          <a:prstGeom prst="rect">
            <a:avLst/>
          </a:prstGeom>
          <a:noFill/>
          <a:ln w="9525">
            <a:noFill/>
            <a:miter lim="800000"/>
            <a:headEnd/>
            <a:tailEnd/>
          </a:ln>
        </p:spPr>
      </p:pic>
      <p:pic>
        <p:nvPicPr>
          <p:cNvPr id="18469" name="Picture 8"/>
          <p:cNvPicPr>
            <a:picLocks noChangeAspect="1" noChangeArrowheads="1"/>
          </p:cNvPicPr>
          <p:nvPr/>
        </p:nvPicPr>
        <p:blipFill>
          <a:blip r:embed="rId3" cstate="print"/>
          <a:srcRect/>
          <a:stretch>
            <a:fillRect/>
          </a:stretch>
        </p:blipFill>
        <p:spPr bwMode="auto">
          <a:xfrm>
            <a:off x="4800600" y="1447800"/>
            <a:ext cx="1200150" cy="1038225"/>
          </a:xfrm>
          <a:prstGeom prst="rect">
            <a:avLst/>
          </a:prstGeom>
          <a:noFill/>
          <a:ln w="9525">
            <a:noFill/>
            <a:miter lim="800000"/>
            <a:headEnd/>
            <a:tailEnd/>
          </a:ln>
        </p:spPr>
      </p:pic>
      <p:pic>
        <p:nvPicPr>
          <p:cNvPr id="18470" name="Picture 9"/>
          <p:cNvPicPr>
            <a:picLocks noChangeAspect="1" noChangeArrowheads="1"/>
          </p:cNvPicPr>
          <p:nvPr/>
        </p:nvPicPr>
        <p:blipFill>
          <a:blip r:embed="rId4" cstate="print"/>
          <a:srcRect/>
          <a:stretch>
            <a:fillRect/>
          </a:stretch>
        </p:blipFill>
        <p:spPr bwMode="auto">
          <a:xfrm>
            <a:off x="152400" y="914400"/>
            <a:ext cx="1038225" cy="1200150"/>
          </a:xfrm>
          <a:prstGeom prst="rect">
            <a:avLst/>
          </a:prstGeom>
          <a:noFill/>
          <a:ln w="9525">
            <a:noFill/>
            <a:miter lim="800000"/>
            <a:headEnd/>
            <a:tailEnd/>
          </a:ln>
        </p:spPr>
      </p:pic>
      <p:pic>
        <p:nvPicPr>
          <p:cNvPr id="18471" name="Picture 10"/>
          <p:cNvPicPr>
            <a:picLocks noChangeAspect="1" noChangeArrowheads="1"/>
          </p:cNvPicPr>
          <p:nvPr/>
        </p:nvPicPr>
        <p:blipFill>
          <a:blip r:embed="rId5" cstate="print"/>
          <a:srcRect/>
          <a:stretch>
            <a:fillRect/>
          </a:stretch>
        </p:blipFill>
        <p:spPr bwMode="auto">
          <a:xfrm>
            <a:off x="7696200" y="228600"/>
            <a:ext cx="1200150" cy="1038225"/>
          </a:xfrm>
          <a:prstGeom prst="rect">
            <a:avLst/>
          </a:prstGeom>
          <a:noFill/>
          <a:ln w="9525">
            <a:noFill/>
            <a:miter lim="800000"/>
            <a:headEnd/>
            <a:tailEnd/>
          </a:ln>
        </p:spPr>
      </p:pic>
      <p:sp>
        <p:nvSpPr>
          <p:cNvPr id="18472" name="TextBox 59"/>
          <p:cNvSpPr txBox="1">
            <a:spLocks noChangeArrowheads="1"/>
          </p:cNvSpPr>
          <p:nvPr/>
        </p:nvSpPr>
        <p:spPr bwMode="auto">
          <a:xfrm>
            <a:off x="-1066800" y="1905000"/>
            <a:ext cx="7543800" cy="369888"/>
          </a:xfrm>
          <a:prstGeom prst="rect">
            <a:avLst/>
          </a:prstGeom>
          <a:noFill/>
          <a:ln w="9525">
            <a:noFill/>
            <a:miter lim="800000"/>
            <a:headEnd/>
            <a:tailEnd/>
          </a:ln>
        </p:spPr>
        <p:txBody>
          <a:bodyPr>
            <a:spAutoFit/>
          </a:bodyPr>
          <a:lstStyle/>
          <a:p>
            <a:endParaRPr lang="en-US">
              <a:latin typeface="Calibri" pitchFamily="34" charset="0"/>
            </a:endParaRPr>
          </a:p>
        </p:txBody>
      </p:sp>
      <p:pic>
        <p:nvPicPr>
          <p:cNvPr id="18473" name="Picture 7"/>
          <p:cNvPicPr>
            <a:picLocks noChangeAspect="1" noChangeArrowheads="1"/>
          </p:cNvPicPr>
          <p:nvPr/>
        </p:nvPicPr>
        <p:blipFill>
          <a:blip r:embed="rId6" cstate="print"/>
          <a:srcRect/>
          <a:stretch>
            <a:fillRect/>
          </a:stretch>
        </p:blipFill>
        <p:spPr bwMode="auto">
          <a:xfrm>
            <a:off x="2667000" y="1371600"/>
            <a:ext cx="1200150" cy="1038225"/>
          </a:xfrm>
          <a:prstGeom prst="rect">
            <a:avLst/>
          </a:prstGeom>
          <a:noFill/>
          <a:ln w="9525">
            <a:noFill/>
            <a:miter lim="800000"/>
            <a:headEnd/>
            <a:tailEnd/>
          </a:ln>
        </p:spPr>
      </p:pic>
      <p:pic>
        <p:nvPicPr>
          <p:cNvPr id="18474" name="Picture 7"/>
          <p:cNvPicPr>
            <a:picLocks noChangeAspect="1" noChangeArrowheads="1"/>
          </p:cNvPicPr>
          <p:nvPr/>
        </p:nvPicPr>
        <p:blipFill>
          <a:blip r:embed="rId7" cstate="print"/>
          <a:srcRect/>
          <a:stretch>
            <a:fillRect/>
          </a:stretch>
        </p:blipFill>
        <p:spPr bwMode="auto">
          <a:xfrm>
            <a:off x="7162800" y="1295400"/>
            <a:ext cx="1038225" cy="1200150"/>
          </a:xfrm>
          <a:prstGeom prst="rect">
            <a:avLst/>
          </a:prstGeom>
          <a:noFill/>
          <a:ln w="9525">
            <a:noFill/>
            <a:miter lim="800000"/>
            <a:headEnd/>
            <a:tailEnd/>
          </a:ln>
        </p:spPr>
      </p:pic>
      <p:pic>
        <p:nvPicPr>
          <p:cNvPr id="18475" name="Picture 7"/>
          <p:cNvPicPr>
            <a:picLocks noChangeAspect="1" noChangeArrowheads="1"/>
          </p:cNvPicPr>
          <p:nvPr/>
        </p:nvPicPr>
        <p:blipFill>
          <a:blip r:embed="rId7" cstate="print"/>
          <a:srcRect/>
          <a:stretch>
            <a:fillRect/>
          </a:stretch>
        </p:blipFill>
        <p:spPr bwMode="auto">
          <a:xfrm>
            <a:off x="8305800" y="1219200"/>
            <a:ext cx="1038225" cy="1200150"/>
          </a:xfrm>
          <a:prstGeom prst="rect">
            <a:avLst/>
          </a:prstGeom>
          <a:noFill/>
          <a:ln w="9525">
            <a:noFill/>
            <a:miter lim="800000"/>
            <a:headEnd/>
            <a:tailEnd/>
          </a:ln>
        </p:spPr>
      </p:pic>
      <p:sp>
        <p:nvSpPr>
          <p:cNvPr id="18476" name="TextBox 65"/>
          <p:cNvSpPr txBox="1">
            <a:spLocks noChangeArrowheads="1"/>
          </p:cNvSpPr>
          <p:nvPr/>
        </p:nvSpPr>
        <p:spPr bwMode="auto">
          <a:xfrm>
            <a:off x="-838200" y="2286000"/>
            <a:ext cx="7543800" cy="369888"/>
          </a:xfrm>
          <a:prstGeom prst="rect">
            <a:avLst/>
          </a:prstGeom>
          <a:noFill/>
          <a:ln w="9525">
            <a:noFill/>
            <a:miter lim="800000"/>
            <a:headEnd/>
            <a:tailEnd/>
          </a:ln>
        </p:spPr>
        <p:txBody>
          <a:bodyPr>
            <a:spAutoFit/>
          </a:bodyPr>
          <a:lstStyle/>
          <a:p>
            <a:endParaRPr lang="en-US">
              <a:latin typeface="Calibri" pitchFamily="34" charset="0"/>
            </a:endParaRPr>
          </a:p>
        </p:txBody>
      </p:sp>
      <p:pic>
        <p:nvPicPr>
          <p:cNvPr id="18477" name="Picture 7"/>
          <p:cNvPicPr>
            <a:picLocks noChangeAspect="1" noChangeArrowheads="1"/>
          </p:cNvPicPr>
          <p:nvPr/>
        </p:nvPicPr>
        <p:blipFill>
          <a:blip r:embed="rId3" cstate="print"/>
          <a:srcRect/>
          <a:stretch>
            <a:fillRect/>
          </a:stretch>
        </p:blipFill>
        <p:spPr bwMode="auto">
          <a:xfrm>
            <a:off x="6172200" y="-381000"/>
            <a:ext cx="1200150" cy="1038225"/>
          </a:xfrm>
          <a:prstGeom prst="rect">
            <a:avLst/>
          </a:prstGeom>
          <a:noFill/>
          <a:ln w="9525">
            <a:noFill/>
            <a:miter lim="800000"/>
            <a:headEnd/>
            <a:tailEnd/>
          </a:ln>
        </p:spPr>
      </p:pic>
      <p:pic>
        <p:nvPicPr>
          <p:cNvPr id="18478" name="Picture 8"/>
          <p:cNvPicPr>
            <a:picLocks noChangeAspect="1" noChangeArrowheads="1"/>
          </p:cNvPicPr>
          <p:nvPr/>
        </p:nvPicPr>
        <p:blipFill>
          <a:blip r:embed="rId3" cstate="print"/>
          <a:srcRect/>
          <a:stretch>
            <a:fillRect/>
          </a:stretch>
        </p:blipFill>
        <p:spPr bwMode="auto">
          <a:xfrm>
            <a:off x="3886200" y="-519113"/>
            <a:ext cx="1200150" cy="1038226"/>
          </a:xfrm>
          <a:prstGeom prst="rect">
            <a:avLst/>
          </a:prstGeom>
          <a:noFill/>
          <a:ln w="9525">
            <a:noFill/>
            <a:miter lim="800000"/>
            <a:headEnd/>
            <a:tailEnd/>
          </a:ln>
        </p:spPr>
      </p:pic>
      <p:pic>
        <p:nvPicPr>
          <p:cNvPr id="18479" name="Picture 7"/>
          <p:cNvPicPr>
            <a:picLocks noChangeAspect="1" noChangeArrowheads="1"/>
          </p:cNvPicPr>
          <p:nvPr/>
        </p:nvPicPr>
        <p:blipFill>
          <a:blip r:embed="rId8" cstate="print"/>
          <a:srcRect/>
          <a:stretch>
            <a:fillRect/>
          </a:stretch>
        </p:blipFill>
        <p:spPr bwMode="auto">
          <a:xfrm>
            <a:off x="1219200" y="1447800"/>
            <a:ext cx="1200150" cy="1038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ctrTitle"/>
          </p:nvPr>
        </p:nvSpPr>
        <p:spPr>
          <a:xfrm>
            <a:off x="-1143000" y="2362200"/>
            <a:ext cx="8153400" cy="1851025"/>
          </a:xfrm>
        </p:spPr>
        <p:txBody>
          <a:bodyPr>
            <a:normAutofit fontScale="90000"/>
          </a:bodyPr>
          <a:lstStyle/>
          <a:p>
            <a:pPr eaLnBrk="1" hangingPunct="1"/>
            <a:r>
              <a:rPr lang="en-US" sz="7200" dirty="0" smtClean="0">
                <a:solidFill>
                  <a:srgbClr val="0000FF"/>
                </a:solidFill>
              </a:rPr>
              <a:t/>
            </a:r>
            <a:br>
              <a:rPr lang="en-US" sz="7200" dirty="0" smtClean="0">
                <a:solidFill>
                  <a:srgbClr val="0000FF"/>
                </a:solidFill>
              </a:rPr>
            </a:br>
            <a:r>
              <a:rPr lang="en-US" sz="7200" dirty="0" smtClean="0">
                <a:solidFill>
                  <a:srgbClr val="0000FF"/>
                </a:solidFill>
              </a:rPr>
              <a:t/>
            </a:r>
            <a:br>
              <a:rPr lang="en-US" sz="7200" dirty="0" smtClean="0">
                <a:solidFill>
                  <a:srgbClr val="0000FF"/>
                </a:solidFill>
              </a:rPr>
            </a:br>
            <a:r>
              <a:rPr lang="en-US" sz="8800" dirty="0" smtClean="0">
                <a:solidFill>
                  <a:srgbClr val="0000FF"/>
                </a:solidFill>
              </a:rPr>
              <a:t>security </a:t>
            </a:r>
            <a:br>
              <a:rPr lang="en-US" sz="8800" dirty="0" smtClean="0">
                <a:solidFill>
                  <a:srgbClr val="0000FF"/>
                </a:solidFill>
              </a:rPr>
            </a:br>
            <a:r>
              <a:rPr lang="en-US" sz="8800" dirty="0" smtClean="0">
                <a:solidFill>
                  <a:srgbClr val="0000FF"/>
                </a:solidFill>
              </a:rPr>
              <a:t>  breaches</a:t>
            </a:r>
          </a:p>
        </p:txBody>
      </p:sp>
      <p:pic>
        <p:nvPicPr>
          <p:cNvPr id="92162" name="Picture 2" descr="http://englishcafecdn.englishcafe.com/files/images/ec_3850_1237829824.post.jpg"/>
          <p:cNvPicPr>
            <a:picLocks noChangeAspect="1" noChangeArrowheads="1"/>
          </p:cNvPicPr>
          <p:nvPr/>
        </p:nvPicPr>
        <p:blipFill>
          <a:blip r:embed="rId2" cstate="print"/>
          <a:srcRect/>
          <a:stretch>
            <a:fillRect/>
          </a:stretch>
        </p:blipFill>
        <p:spPr bwMode="auto">
          <a:xfrm>
            <a:off x="0" y="0"/>
            <a:ext cx="3905250" cy="2933700"/>
          </a:xfrm>
          <a:prstGeom prst="rect">
            <a:avLst/>
          </a:prstGeom>
          <a:noFill/>
          <a:ln w="9525">
            <a:noFill/>
            <a:miter lim="800000"/>
            <a:headEnd/>
            <a:tailEnd/>
          </a:ln>
        </p:spPr>
      </p:pic>
      <p:pic>
        <p:nvPicPr>
          <p:cNvPr id="92163" name="Picture 4" descr="http://englishcafecdn.englishcafe.com/files/images/ec_3850_1237829824.post.jpg"/>
          <p:cNvPicPr>
            <a:picLocks noChangeAspect="1" noChangeArrowheads="1"/>
          </p:cNvPicPr>
          <p:nvPr/>
        </p:nvPicPr>
        <p:blipFill>
          <a:blip r:embed="rId3" cstate="print"/>
          <a:srcRect/>
          <a:stretch>
            <a:fillRect/>
          </a:stretch>
        </p:blipFill>
        <p:spPr bwMode="auto">
          <a:xfrm>
            <a:off x="6210300" y="0"/>
            <a:ext cx="2933700" cy="3905250"/>
          </a:xfrm>
          <a:prstGeom prst="rect">
            <a:avLst/>
          </a:prstGeom>
          <a:noFill/>
          <a:ln w="9525">
            <a:noFill/>
            <a:miter lim="800000"/>
            <a:headEnd/>
            <a:tailEnd/>
          </a:ln>
        </p:spPr>
      </p:pic>
      <p:pic>
        <p:nvPicPr>
          <p:cNvPr id="92164" name="Picture 2" descr="http://englishcafecdn.englishcafe.com/files/images/ec_3850_1237829824.post.jpg"/>
          <p:cNvPicPr>
            <a:picLocks noChangeAspect="1" noChangeArrowheads="1"/>
          </p:cNvPicPr>
          <p:nvPr/>
        </p:nvPicPr>
        <p:blipFill>
          <a:blip r:embed="rId4" cstate="print"/>
          <a:srcRect/>
          <a:stretch>
            <a:fillRect/>
          </a:stretch>
        </p:blipFill>
        <p:spPr bwMode="auto">
          <a:xfrm>
            <a:off x="5238750" y="4000500"/>
            <a:ext cx="3905250" cy="2857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76200"/>
            <a:ext cx="9144000" cy="1219200"/>
          </a:xfrm>
        </p:spPr>
        <p:txBody>
          <a:bodyPr rtlCol="0">
            <a:normAutofit fontScale="90000"/>
          </a:bodyPr>
          <a:lstStyle/>
          <a:p>
            <a:pPr eaLnBrk="1" fontAlgn="auto" hangingPunct="1">
              <a:spcAft>
                <a:spcPts val="0"/>
              </a:spcAft>
              <a:defRPr/>
            </a:pPr>
            <a:r>
              <a:rPr lang="en-US" sz="3600" dirty="0" smtClean="0">
                <a:solidFill>
                  <a:schemeClr val="accent2"/>
                </a:solidFill>
              </a:rPr>
              <a:t/>
            </a:r>
            <a:br>
              <a:rPr lang="en-US" sz="3600" dirty="0" smtClean="0">
                <a:solidFill>
                  <a:schemeClr val="accent2"/>
                </a:solidFill>
              </a:rPr>
            </a:br>
            <a:r>
              <a:rPr lang="en-US" sz="3600" dirty="0" smtClean="0">
                <a:solidFill>
                  <a:schemeClr val="accent2"/>
                </a:solidFill>
              </a:rPr>
              <a:t> </a:t>
            </a:r>
            <a:br>
              <a:rPr lang="en-US" sz="3600" dirty="0" smtClean="0">
                <a:solidFill>
                  <a:schemeClr val="accent2"/>
                </a:solidFill>
              </a:rPr>
            </a:br>
            <a:r>
              <a:rPr lang="en-US" sz="6700" dirty="0" smtClean="0">
                <a:solidFill>
                  <a:schemeClr val="hlink"/>
                </a:solidFill>
              </a:rPr>
              <a:t>weak security </a:t>
            </a:r>
            <a:r>
              <a:rPr lang="en-US" sz="6700" dirty="0" smtClean="0">
                <a:solidFill>
                  <a:srgbClr val="0000FF"/>
                </a:solidFill>
              </a:rPr>
              <a:t>→ breaches </a:t>
            </a:r>
            <a:r>
              <a:rPr lang="en-US" sz="3600" dirty="0" smtClean="0">
                <a:solidFill>
                  <a:schemeClr val="hlink"/>
                </a:solidFill>
              </a:rPr>
              <a:t/>
            </a:r>
            <a:br>
              <a:rPr lang="en-US" sz="3600" dirty="0" smtClean="0">
                <a:solidFill>
                  <a:schemeClr val="hlink"/>
                </a:solidFill>
              </a:rPr>
            </a:br>
            <a:endParaRPr lang="en-US" sz="3600" dirty="0" smtClean="0">
              <a:solidFill>
                <a:schemeClr val="hlink"/>
              </a:solidFill>
            </a:endParaRPr>
          </a:p>
        </p:txBody>
      </p:sp>
      <p:sp>
        <p:nvSpPr>
          <p:cNvPr id="93186" name="Rectangle 3"/>
          <p:cNvSpPr>
            <a:spLocks noGrp="1" noChangeArrowheads="1"/>
          </p:cNvSpPr>
          <p:nvPr>
            <p:ph type="body" idx="4294967295"/>
          </p:nvPr>
        </p:nvSpPr>
        <p:spPr>
          <a:xfrm>
            <a:off x="457200" y="1447800"/>
            <a:ext cx="8686800" cy="5715000"/>
          </a:xfrm>
        </p:spPr>
        <p:txBody>
          <a:bodyPr/>
          <a:lstStyle/>
          <a:p>
            <a:pPr eaLnBrk="1" hangingPunct="1">
              <a:lnSpc>
                <a:spcPct val="80000"/>
              </a:lnSpc>
            </a:pPr>
            <a:r>
              <a:rPr lang="en-US" dirty="0" smtClean="0"/>
              <a:t>easy to hack</a:t>
            </a:r>
          </a:p>
          <a:p>
            <a:pPr eaLnBrk="1" hangingPunct="1">
              <a:lnSpc>
                <a:spcPct val="80000"/>
              </a:lnSpc>
            </a:pPr>
            <a:r>
              <a:rPr lang="en-US" dirty="0" smtClean="0"/>
              <a:t>weak authentication</a:t>
            </a:r>
          </a:p>
          <a:p>
            <a:pPr eaLnBrk="1" hangingPunct="1">
              <a:lnSpc>
                <a:spcPct val="80000"/>
              </a:lnSpc>
            </a:pPr>
            <a:r>
              <a:rPr lang="en-US" dirty="0" smtClean="0"/>
              <a:t>weak ‘role-based’ authorization → ‘insider’ snooping and theft</a:t>
            </a:r>
          </a:p>
          <a:p>
            <a:pPr eaLnBrk="1" hangingPunct="1">
              <a:lnSpc>
                <a:spcPct val="80000"/>
              </a:lnSpc>
            </a:pPr>
            <a:r>
              <a:rPr lang="en-US" dirty="0" smtClean="0"/>
              <a:t>data is not </a:t>
            </a:r>
            <a:r>
              <a:rPr lang="en-US" smtClean="0"/>
              <a:t>encrypted despite HITECH</a:t>
            </a:r>
          </a:p>
          <a:p>
            <a:pPr eaLnBrk="1" hangingPunct="1">
              <a:lnSpc>
                <a:spcPct val="80000"/>
              </a:lnSpc>
            </a:pPr>
            <a:r>
              <a:rPr lang="en-US" dirty="0" smtClean="0"/>
              <a:t>P2P software leaks data</a:t>
            </a:r>
          </a:p>
          <a:p>
            <a:pPr eaLnBrk="1" hangingPunct="1">
              <a:lnSpc>
                <a:spcPct val="80000"/>
              </a:lnSpc>
            </a:pPr>
            <a:r>
              <a:rPr lang="en-US" dirty="0" smtClean="0"/>
              <a:t>web apps (</a:t>
            </a:r>
            <a:r>
              <a:rPr lang="en-US" dirty="0" err="1" smtClean="0"/>
              <a:t>SaaS</a:t>
            </a:r>
            <a:r>
              <a:rPr lang="en-US" dirty="0" smtClean="0"/>
              <a:t>/SSL) leak data</a:t>
            </a:r>
            <a:r>
              <a:rPr lang="en-US" b="1" dirty="0" smtClean="0">
                <a:solidFill>
                  <a:srgbClr val="0000FF"/>
                </a:solidFill>
              </a:rPr>
              <a:t>*</a:t>
            </a:r>
          </a:p>
          <a:p>
            <a:pPr eaLnBrk="1" hangingPunct="1">
              <a:lnSpc>
                <a:spcPct val="80000"/>
              </a:lnSpc>
            </a:pPr>
            <a:r>
              <a:rPr lang="en-US" dirty="0" smtClean="0"/>
              <a:t>ease of copying, stealing, losing mobile devices</a:t>
            </a:r>
          </a:p>
          <a:p>
            <a:pPr eaLnBrk="1" hangingPunct="1">
              <a:lnSpc>
                <a:spcPct val="80000"/>
              </a:lnSpc>
            </a:pPr>
            <a:r>
              <a:rPr lang="en-US" dirty="0" smtClean="0"/>
              <a:t>de-identification and </a:t>
            </a:r>
            <a:r>
              <a:rPr lang="en-US" dirty="0" err="1" smtClean="0"/>
              <a:t>anonymization</a:t>
            </a:r>
            <a:r>
              <a:rPr lang="en-US" dirty="0" smtClean="0"/>
              <a:t> don’t work</a:t>
            </a:r>
          </a:p>
          <a:p>
            <a:pPr eaLnBrk="1" hangingPunct="1">
              <a:lnSpc>
                <a:spcPct val="80000"/>
              </a:lnSpc>
            </a:pPr>
            <a:r>
              <a:rPr lang="en-US" dirty="0" smtClean="0"/>
              <a:t>unsafe clouds</a:t>
            </a:r>
          </a:p>
          <a:p>
            <a:pPr eaLnBrk="1" hangingPunct="1">
              <a:buFont typeface="Arial" charset="0"/>
              <a:buNone/>
            </a:pPr>
            <a:r>
              <a:rPr lang="en-US" sz="2800" b="1" dirty="0" smtClean="0">
                <a:solidFill>
                  <a:srgbClr val="0000FF"/>
                </a:solidFill>
              </a:rPr>
              <a:t>* </a:t>
            </a:r>
            <a:r>
              <a:rPr lang="en-US" sz="2000" dirty="0" smtClean="0">
                <a:solidFill>
                  <a:srgbClr val="0000FF"/>
                </a:solidFill>
              </a:rPr>
              <a:t>http://www.informatics.indiana.edu/xw7/WebAppSideChannel-final.pdf</a:t>
            </a:r>
          </a:p>
          <a:p>
            <a:pPr eaLnBrk="1" hangingPunct="1">
              <a:buFont typeface="Arial" charset="0"/>
              <a:buNone/>
            </a:pPr>
            <a:r>
              <a:rPr lang="en-US" sz="1200" dirty="0" smtClean="0"/>
              <a:t> </a:t>
            </a:r>
          </a:p>
        </p:txBody>
      </p:sp>
      <p:pic>
        <p:nvPicPr>
          <p:cNvPr id="93187" name="Picture 2"/>
          <p:cNvPicPr>
            <a:picLocks noChangeAspect="1" noChangeArrowheads="1"/>
          </p:cNvPicPr>
          <p:nvPr/>
        </p:nvPicPr>
        <p:blipFill>
          <a:blip r:embed="rId3" cstate="print"/>
          <a:srcRect/>
          <a:stretch>
            <a:fillRect/>
          </a:stretch>
        </p:blipFill>
        <p:spPr bwMode="auto">
          <a:xfrm>
            <a:off x="5257800" y="1066800"/>
            <a:ext cx="2743200" cy="13096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85800"/>
            <a:ext cx="7772400" cy="1470025"/>
          </a:xfrm>
        </p:spPr>
        <p:txBody>
          <a:bodyPr>
            <a:normAutofit fontScale="90000"/>
          </a:bodyPr>
          <a:lstStyle/>
          <a:p>
            <a:pPr algn="l"/>
            <a:r>
              <a:rPr lang="en-US" dirty="0"/>
              <a:t> </a:t>
            </a:r>
            <a:br>
              <a:rPr lang="en-US" dirty="0"/>
            </a:br>
            <a:r>
              <a:rPr lang="en-US" sz="2200" dirty="0"/>
              <a:t/>
            </a:r>
            <a:br>
              <a:rPr lang="en-US" sz="2200" dirty="0"/>
            </a:br>
            <a:r>
              <a:rPr lang="en-US" sz="2200" dirty="0"/>
              <a:t> </a:t>
            </a:r>
            <a:br>
              <a:rPr lang="en-US" sz="2200" dirty="0"/>
            </a:br>
            <a:r>
              <a:rPr lang="en-US" sz="2200" dirty="0"/>
              <a:t>  </a:t>
            </a:r>
            <a:r>
              <a:rPr lang="en-US" sz="2000" dirty="0"/>
              <a:t>  </a:t>
            </a:r>
            <a:br>
              <a:rPr lang="en-US" sz="2000" dirty="0"/>
            </a:br>
            <a:r>
              <a:rPr lang="en-US" sz="2000" b="1" dirty="0" smtClean="0">
                <a:solidFill>
                  <a:srgbClr val="FF0000"/>
                </a:solidFill>
              </a:rPr>
              <a:t> </a:t>
            </a:r>
            <a:br>
              <a:rPr lang="en-US" sz="2000" b="1" dirty="0" smtClean="0">
                <a:solidFill>
                  <a:srgbClr val="FF0000"/>
                </a:solidFill>
              </a:rPr>
            </a:br>
            <a:r>
              <a:rPr lang="en-US" sz="2000" b="1" dirty="0">
                <a:solidFill>
                  <a:srgbClr val="FF0000"/>
                </a:solidFill>
              </a:rPr>
              <a:t/>
            </a:r>
            <a:br>
              <a:rPr lang="en-US" sz="2000" b="1" dirty="0">
                <a:solidFill>
                  <a:srgbClr val="FF0000"/>
                </a:solidFill>
              </a:rPr>
            </a:br>
            <a:r>
              <a:rPr lang="en-US" sz="2000" b="1" dirty="0" smtClean="0">
                <a:solidFill>
                  <a:srgbClr val="FF0000"/>
                </a:solidFill>
              </a:rPr>
              <a:t/>
            </a:r>
            <a:br>
              <a:rPr lang="en-US" sz="2000" b="1" dirty="0" smtClean="0">
                <a:solidFill>
                  <a:srgbClr val="FF0000"/>
                </a:solidFill>
              </a:rPr>
            </a:br>
            <a:r>
              <a:rPr lang="en-US" sz="2000" b="1" dirty="0">
                <a:solidFill>
                  <a:srgbClr val="FF0000"/>
                </a:solidFill>
              </a:rPr>
              <a:t/>
            </a:r>
            <a:br>
              <a:rPr lang="en-US" sz="2000" b="1" dirty="0">
                <a:solidFill>
                  <a:srgbClr val="FF0000"/>
                </a:solidFill>
              </a:rPr>
            </a:br>
            <a:r>
              <a:rPr lang="en-US" sz="2000" b="1" dirty="0" smtClean="0">
                <a:solidFill>
                  <a:srgbClr val="FF0000"/>
                </a:solidFill>
              </a:rPr>
              <a:t/>
            </a:r>
            <a:br>
              <a:rPr lang="en-US" sz="2000" b="1" dirty="0" smtClean="0">
                <a:solidFill>
                  <a:srgbClr val="FF0000"/>
                </a:solidFill>
              </a:rPr>
            </a:br>
            <a:r>
              <a:rPr lang="en-US" sz="2000" b="1" dirty="0">
                <a:solidFill>
                  <a:srgbClr val="FF0000"/>
                </a:solidFill>
              </a:rPr>
              <a:t/>
            </a:r>
            <a:br>
              <a:rPr lang="en-US" sz="2000" b="1" dirty="0">
                <a:solidFill>
                  <a:srgbClr val="FF0000"/>
                </a:solidFill>
              </a:rPr>
            </a:br>
            <a:r>
              <a:rPr lang="en-US" sz="2000" b="1" dirty="0" smtClean="0">
                <a:solidFill>
                  <a:srgbClr val="FF0000"/>
                </a:solidFill>
              </a:rPr>
              <a:t/>
            </a:r>
            <a:br>
              <a:rPr lang="en-US" sz="2000" b="1" dirty="0" smtClean="0">
                <a:solidFill>
                  <a:srgbClr val="FF0000"/>
                </a:solidFill>
              </a:rPr>
            </a:br>
            <a:r>
              <a:rPr lang="en-US" sz="2000" b="1" dirty="0">
                <a:solidFill>
                  <a:srgbClr val="FF0000"/>
                </a:solidFill>
              </a:rPr>
              <a:t/>
            </a:r>
            <a:br>
              <a:rPr lang="en-US" sz="2000" b="1" dirty="0">
                <a:solidFill>
                  <a:srgbClr val="FF0000"/>
                </a:solidFill>
              </a:rPr>
            </a:br>
            <a:r>
              <a:rPr lang="en-US" sz="2000" b="1" dirty="0" smtClean="0">
                <a:solidFill>
                  <a:srgbClr val="FF0000"/>
                </a:solidFill>
              </a:rPr>
              <a:t/>
            </a:r>
            <a:br>
              <a:rPr lang="en-US" sz="2000" b="1" dirty="0" smtClean="0">
                <a:solidFill>
                  <a:srgbClr val="FF0000"/>
                </a:solidFill>
              </a:rPr>
            </a:br>
            <a:r>
              <a:rPr lang="en-US" sz="2000" b="1" dirty="0">
                <a:solidFill>
                  <a:srgbClr val="FF0000"/>
                </a:solidFill>
              </a:rPr>
              <a:t/>
            </a:r>
            <a:br>
              <a:rPr lang="en-US" sz="2000" b="1" dirty="0">
                <a:solidFill>
                  <a:srgbClr val="FF0000"/>
                </a:solidFill>
              </a:rPr>
            </a:br>
            <a:r>
              <a:rPr lang="en-US" sz="2000" b="1" dirty="0" smtClean="0">
                <a:solidFill>
                  <a:srgbClr val="FF0000"/>
                </a:solidFill>
              </a:rPr>
              <a:t/>
            </a:r>
            <a:br>
              <a:rPr lang="en-US" sz="2000" b="1" dirty="0" smtClean="0">
                <a:solidFill>
                  <a:srgbClr val="FF0000"/>
                </a:solidFill>
              </a:rPr>
            </a:br>
            <a:r>
              <a:rPr lang="en-US" sz="4900" b="1" dirty="0" smtClean="0">
                <a:solidFill>
                  <a:srgbClr val="FF0000"/>
                </a:solidFill>
              </a:rPr>
              <a:t>Steady Bleed: State of HealthCare Data Breaches </a:t>
            </a:r>
            <a:br>
              <a:rPr lang="en-US" sz="4900" b="1" dirty="0" smtClean="0">
                <a:solidFill>
                  <a:srgbClr val="FF0000"/>
                </a:solidFill>
              </a:rPr>
            </a:br>
            <a:r>
              <a:rPr lang="en-US" sz="2000" u="sng" dirty="0" smtClean="0">
                <a:hlinkClick r:id="rId2"/>
              </a:rPr>
              <a:t>Posted by George </a:t>
            </a:r>
            <a:r>
              <a:rPr lang="en-US" sz="2000" u="sng" dirty="0" err="1" smtClean="0">
                <a:hlinkClick r:id="rId2"/>
              </a:rPr>
              <a:t>Hulme</a:t>
            </a:r>
            <a:r>
              <a:rPr lang="en-US" sz="2000" dirty="0" smtClean="0"/>
              <a:t> </a:t>
            </a:r>
            <a:r>
              <a:rPr lang="en-US" sz="4900" dirty="0"/>
              <a:t>  </a:t>
            </a:r>
            <a:r>
              <a:rPr lang="en-US" sz="2700" dirty="0" smtClean="0"/>
              <a:t>Study reveals that, for many healthcare providers, patient data breaches continue - month after month - at an alarming rate.</a:t>
            </a:r>
            <a:r>
              <a:rPr lang="en-US" sz="1800" dirty="0" smtClean="0"/>
              <a:t/>
            </a:r>
            <a:br>
              <a:rPr lang="en-US" sz="1800" dirty="0" smtClean="0"/>
            </a:br>
            <a:r>
              <a:rPr lang="en-US" sz="2000" dirty="0"/>
              <a:t/>
            </a:r>
            <a:br>
              <a:rPr lang="en-US" sz="2000" dirty="0"/>
            </a:br>
            <a:r>
              <a:rPr lang="en-US" sz="1800" dirty="0"/>
              <a:t/>
            </a:r>
            <a:br>
              <a:rPr lang="en-US" sz="1800" dirty="0"/>
            </a:br>
            <a:r>
              <a:rPr lang="en-US" sz="1800" dirty="0"/>
              <a:t> </a:t>
            </a:r>
            <a:r>
              <a:rPr lang="en-US" sz="1800" dirty="0">
                <a:hlinkClick r:id="rId3"/>
              </a:rPr>
              <a:t> </a:t>
            </a:r>
            <a:r>
              <a:rPr lang="en-US" sz="1800" dirty="0"/>
              <a:t/>
            </a:r>
            <a:br>
              <a:rPr lang="en-US" sz="1800" dirty="0"/>
            </a:br>
            <a:r>
              <a:rPr lang="en-US" sz="1800" dirty="0"/>
              <a:t> </a:t>
            </a:r>
            <a:br>
              <a:rPr lang="en-US" sz="1800" dirty="0"/>
            </a:br>
            <a:r>
              <a:rPr lang="en-US" sz="2000" dirty="0"/>
              <a:t> </a:t>
            </a:r>
            <a:br>
              <a:rPr lang="en-US" sz="2000" dirty="0"/>
            </a:br>
            <a:r>
              <a:rPr lang="en-US" sz="2200" dirty="0"/>
              <a:t/>
            </a:r>
            <a:br>
              <a:rPr lang="en-US" sz="2200" dirty="0"/>
            </a:br>
            <a:r>
              <a:rPr lang="en-US" sz="2200" b="1" dirty="0"/>
              <a:t/>
            </a:r>
            <a:br>
              <a:rPr lang="en-US" sz="2200" b="1" dirty="0"/>
            </a:br>
            <a:r>
              <a:rPr lang="en-US" sz="2200" dirty="0"/>
              <a:t/>
            </a:r>
            <a:br>
              <a:rPr lang="en-US" sz="2200" dirty="0"/>
            </a:br>
            <a:r>
              <a:rPr lang="en-US" sz="2200" dirty="0"/>
              <a:t/>
            </a:r>
            <a:br>
              <a:rPr lang="en-US" sz="2200" dirty="0"/>
            </a:br>
            <a:endParaRPr lang="en-US" sz="2200" dirty="0"/>
          </a:p>
        </p:txBody>
      </p:sp>
      <p:sp>
        <p:nvSpPr>
          <p:cNvPr id="3" name="Subtitle 2"/>
          <p:cNvSpPr>
            <a:spLocks noGrp="1"/>
          </p:cNvSpPr>
          <p:nvPr>
            <p:ph type="subTitle" idx="1"/>
          </p:nvPr>
        </p:nvSpPr>
        <p:spPr>
          <a:xfrm>
            <a:off x="304800" y="3200400"/>
            <a:ext cx="8382000" cy="3124200"/>
          </a:xfrm>
        </p:spPr>
        <p:txBody>
          <a:bodyPr>
            <a:normAutofit fontScale="55000" lnSpcReduction="20000"/>
          </a:bodyPr>
          <a:lstStyle/>
          <a:p>
            <a:pPr algn="l"/>
            <a:endParaRPr lang="en-US" dirty="0" smtClean="0"/>
          </a:p>
          <a:p>
            <a:pPr algn="l"/>
            <a:endParaRPr lang="en-US" dirty="0" smtClean="0"/>
          </a:p>
          <a:p>
            <a:pPr algn="l">
              <a:buFont typeface="Arial" pitchFamily="34" charset="0"/>
              <a:buChar char="•"/>
            </a:pPr>
            <a:r>
              <a:rPr lang="en-US" sz="6500" dirty="0" smtClean="0">
                <a:solidFill>
                  <a:srgbClr val="3419F9"/>
                </a:solidFill>
              </a:rPr>
              <a:t>  200-bed </a:t>
            </a:r>
            <a:r>
              <a:rPr lang="en-US" sz="6500" dirty="0">
                <a:solidFill>
                  <a:srgbClr val="3419F9"/>
                </a:solidFill>
              </a:rPr>
              <a:t>hospital </a:t>
            </a:r>
            <a:r>
              <a:rPr lang="en-US" sz="6500" dirty="0" smtClean="0">
                <a:solidFill>
                  <a:srgbClr val="3419F9"/>
                </a:solidFill>
              </a:rPr>
              <a:t>24/mo</a:t>
            </a:r>
          </a:p>
          <a:p>
            <a:pPr algn="l">
              <a:buFont typeface="Arial" pitchFamily="34" charset="0"/>
              <a:buChar char="•"/>
            </a:pPr>
            <a:r>
              <a:rPr lang="en-US" sz="6500" dirty="0" smtClean="0">
                <a:solidFill>
                  <a:srgbClr val="3419F9"/>
                </a:solidFill>
              </a:rPr>
              <a:t>  20-clinic physician practice 29/mo</a:t>
            </a:r>
          </a:p>
          <a:p>
            <a:pPr algn="l">
              <a:buFont typeface="Arial" pitchFamily="34" charset="0"/>
              <a:buChar char="•"/>
            </a:pPr>
            <a:r>
              <a:rPr lang="en-US" sz="6500" dirty="0">
                <a:solidFill>
                  <a:srgbClr val="3419F9"/>
                </a:solidFill>
              </a:rPr>
              <a:t> </a:t>
            </a:r>
            <a:r>
              <a:rPr lang="en-US" sz="6500" dirty="0" smtClean="0">
                <a:solidFill>
                  <a:srgbClr val="3419F9"/>
                </a:solidFill>
              </a:rPr>
              <a:t> UK major teaching hospital  129/mo</a:t>
            </a:r>
          </a:p>
          <a:p>
            <a:pPr algn="l">
              <a:buFont typeface="Arial" pitchFamily="34" charset="0"/>
              <a:buChar char="•"/>
            </a:pPr>
            <a:r>
              <a:rPr lang="en-US" sz="6500" dirty="0">
                <a:solidFill>
                  <a:srgbClr val="3419F9"/>
                </a:solidFill>
              </a:rPr>
              <a:t> </a:t>
            </a:r>
            <a:r>
              <a:rPr lang="en-US" sz="6500" dirty="0" smtClean="0">
                <a:solidFill>
                  <a:srgbClr val="3419F9"/>
                </a:solidFill>
              </a:rPr>
              <a:t> Top </a:t>
            </a:r>
            <a:r>
              <a:rPr lang="en-US" sz="6500" dirty="0">
                <a:solidFill>
                  <a:srgbClr val="3419F9"/>
                </a:solidFill>
              </a:rPr>
              <a:t>50 U.S. Health </a:t>
            </a:r>
            <a:r>
              <a:rPr lang="en-US" sz="6500" dirty="0" smtClean="0">
                <a:solidFill>
                  <a:srgbClr val="3419F9"/>
                </a:solidFill>
              </a:rPr>
              <a:t>System  125/mo</a:t>
            </a:r>
          </a:p>
          <a:p>
            <a:r>
              <a:rPr lang="en-US" dirty="0"/>
              <a:t> </a:t>
            </a:r>
          </a:p>
        </p:txBody>
      </p:sp>
      <p:sp>
        <p:nvSpPr>
          <p:cNvPr id="4" name="Rectangle 3"/>
          <p:cNvSpPr/>
          <p:nvPr/>
        </p:nvSpPr>
        <p:spPr>
          <a:xfrm>
            <a:off x="304800" y="6248400"/>
            <a:ext cx="8382000" cy="369332"/>
          </a:xfrm>
          <a:prstGeom prst="rect">
            <a:avLst/>
          </a:prstGeom>
        </p:spPr>
        <p:txBody>
          <a:bodyPr wrap="square">
            <a:spAutoFit/>
          </a:bodyPr>
          <a:lstStyle/>
          <a:p>
            <a:r>
              <a:rPr lang="en-US" u="sng" dirty="0" smtClean="0">
                <a:hlinkClick r:id="rId4"/>
              </a:rPr>
              <a:t>http://www.informationweek.com/blog/main/archives/2010/09/steady_bleed_st.html</a:t>
            </a:r>
            <a:r>
              <a:rPr lang="en-US" dirty="0" smtClean="0"/>
              <a:t> </a:t>
            </a:r>
            <a:endParaRPr lang="en-US" dirty="0"/>
          </a:p>
        </p:txBody>
      </p:sp>
      <p:pic>
        <p:nvPicPr>
          <p:cNvPr id="1027" name="Picture 19" descr="InformationWeek"/>
          <p:cNvPicPr>
            <a:picLocks noChangeAspect="1" noChangeArrowheads="1"/>
          </p:cNvPicPr>
          <p:nvPr/>
        </p:nvPicPr>
        <p:blipFill>
          <a:blip r:embed="rId5" cstate="print"/>
          <a:srcRect/>
          <a:stretch>
            <a:fillRect/>
          </a:stretch>
        </p:blipFill>
        <p:spPr bwMode="auto">
          <a:xfrm>
            <a:off x="304800" y="304800"/>
            <a:ext cx="3476625" cy="419100"/>
          </a:xfrm>
          <a:prstGeom prst="rect">
            <a:avLst/>
          </a:prstGeom>
          <a:noFill/>
          <a:ln w="9525">
            <a:noFill/>
            <a:miter lim="800000"/>
            <a:headEnd/>
            <a:tailEnd/>
          </a:ln>
        </p:spPr>
      </p:pic>
      <p:sp>
        <p:nvSpPr>
          <p:cNvPr id="7" name="TextBox 6"/>
          <p:cNvSpPr txBox="1"/>
          <p:nvPr/>
        </p:nvSpPr>
        <p:spPr>
          <a:xfrm>
            <a:off x="5638800" y="304800"/>
            <a:ext cx="3048000" cy="523220"/>
          </a:xfrm>
          <a:prstGeom prst="rect">
            <a:avLst/>
          </a:prstGeom>
          <a:noFill/>
        </p:spPr>
        <p:txBody>
          <a:bodyPr wrap="square" rtlCol="0">
            <a:spAutoFit/>
          </a:bodyPr>
          <a:lstStyle/>
          <a:p>
            <a:r>
              <a:rPr lang="en-US" sz="2800" dirty="0" smtClean="0"/>
              <a:t>Sep 19, 2010 </a:t>
            </a:r>
            <a:endParaRPr lang="en-US" sz="2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7" descr="fawcett041006_615x700"/>
          <p:cNvPicPr>
            <a:picLocks noChangeAspect="1" noChangeArrowheads="1"/>
          </p:cNvPicPr>
          <p:nvPr/>
        </p:nvPicPr>
        <p:blipFill>
          <a:blip r:embed="rId3" cstate="print"/>
          <a:srcRect/>
          <a:stretch>
            <a:fillRect/>
          </a:stretch>
        </p:blipFill>
        <p:spPr bwMode="auto">
          <a:xfrm>
            <a:off x="533400" y="1295400"/>
            <a:ext cx="4495800" cy="5114925"/>
          </a:xfrm>
          <a:prstGeom prst="rect">
            <a:avLst/>
          </a:prstGeom>
          <a:noFill/>
          <a:ln w="9525">
            <a:noFill/>
            <a:miter lim="800000"/>
            <a:headEnd/>
            <a:tailEnd/>
          </a:ln>
        </p:spPr>
      </p:pic>
      <p:sp>
        <p:nvSpPr>
          <p:cNvPr id="96258" name="Rectangle 11"/>
          <p:cNvSpPr>
            <a:spLocks noGrp="1" noChangeArrowheads="1"/>
          </p:cNvSpPr>
          <p:nvPr>
            <p:ph type="title" idx="4294967295"/>
          </p:nvPr>
        </p:nvSpPr>
        <p:spPr>
          <a:xfrm>
            <a:off x="685800" y="457200"/>
            <a:ext cx="7772400" cy="762000"/>
          </a:xfrm>
        </p:spPr>
        <p:txBody>
          <a:bodyPr>
            <a:normAutofit fontScale="90000"/>
          </a:bodyPr>
          <a:lstStyle/>
          <a:p>
            <a:pPr eaLnBrk="1" hangingPunct="1"/>
            <a:r>
              <a:rPr lang="en-US" sz="4000" smtClean="0"/>
              <a:t/>
            </a:r>
            <a:br>
              <a:rPr lang="en-US" sz="4000" smtClean="0"/>
            </a:br>
            <a:endParaRPr lang="en-US" sz="4000" smtClean="0">
              <a:latin typeface="Castellar" pitchFamily="18" charset="0"/>
            </a:endParaRPr>
          </a:p>
        </p:txBody>
      </p:sp>
      <p:sp>
        <p:nvSpPr>
          <p:cNvPr id="96259" name="Rectangle 12"/>
          <p:cNvSpPr>
            <a:spLocks noGrp="1" noChangeArrowheads="1"/>
          </p:cNvSpPr>
          <p:nvPr>
            <p:ph type="body" sz="half" idx="4294967295"/>
          </p:nvPr>
        </p:nvSpPr>
        <p:spPr>
          <a:xfrm>
            <a:off x="457200" y="1600200"/>
            <a:ext cx="4033838" cy="4525963"/>
          </a:xfrm>
        </p:spPr>
        <p:txBody>
          <a:bodyPr/>
          <a:lstStyle/>
          <a:p>
            <a:pPr eaLnBrk="1" hangingPunct="1">
              <a:lnSpc>
                <a:spcPct val="80000"/>
              </a:lnSpc>
            </a:pPr>
            <a:endParaRPr lang="en-US" sz="1000" smtClean="0"/>
          </a:p>
        </p:txBody>
      </p:sp>
      <p:sp>
        <p:nvSpPr>
          <p:cNvPr id="96260" name="Rectangle 13"/>
          <p:cNvSpPr>
            <a:spLocks noGrp="1" noChangeArrowheads="1"/>
          </p:cNvSpPr>
          <p:nvPr>
            <p:ph type="body" sz="half" idx="4294967295"/>
          </p:nvPr>
        </p:nvSpPr>
        <p:spPr>
          <a:xfrm>
            <a:off x="5181600" y="1371600"/>
            <a:ext cx="3581400" cy="5181600"/>
          </a:xfrm>
        </p:spPr>
        <p:txBody>
          <a:bodyPr/>
          <a:lstStyle/>
          <a:p>
            <a:pPr eaLnBrk="1" hangingPunct="1">
              <a:lnSpc>
                <a:spcPct val="80000"/>
              </a:lnSpc>
              <a:buFont typeface="Arial" charset="0"/>
              <a:buNone/>
            </a:pPr>
            <a:r>
              <a:rPr lang="en-US" sz="4800" b="1" smtClean="0"/>
              <a:t>Fawcett's</a:t>
            </a:r>
          </a:p>
          <a:p>
            <a:pPr eaLnBrk="1" hangingPunct="1">
              <a:lnSpc>
                <a:spcPct val="80000"/>
              </a:lnSpc>
              <a:buFont typeface="Arial" charset="0"/>
              <a:buNone/>
            </a:pPr>
            <a:r>
              <a:rPr lang="en-US" sz="4800" b="1" smtClean="0"/>
              <a:t>cancer file </a:t>
            </a:r>
          </a:p>
          <a:p>
            <a:pPr eaLnBrk="1" hangingPunct="1">
              <a:lnSpc>
                <a:spcPct val="80000"/>
              </a:lnSpc>
              <a:buFont typeface="Arial" charset="0"/>
              <a:buNone/>
            </a:pPr>
            <a:r>
              <a:rPr lang="en-US" sz="4800" b="1" smtClean="0"/>
              <a:t>breached</a:t>
            </a:r>
          </a:p>
          <a:p>
            <a:pPr eaLnBrk="1" hangingPunct="1">
              <a:lnSpc>
                <a:spcPct val="80000"/>
              </a:lnSpc>
              <a:buFont typeface="Arial" charset="0"/>
              <a:buNone/>
            </a:pPr>
            <a:endParaRPr lang="en-US" sz="2800" b="1" smtClean="0"/>
          </a:p>
          <a:p>
            <a:pPr eaLnBrk="1" hangingPunct="1">
              <a:lnSpc>
                <a:spcPct val="80000"/>
              </a:lnSpc>
              <a:buFont typeface="Arial" charset="0"/>
              <a:buNone/>
            </a:pPr>
            <a:r>
              <a:rPr lang="en-US" sz="2400" b="1" smtClean="0"/>
              <a:t>The incident occurred </a:t>
            </a:r>
          </a:p>
          <a:p>
            <a:pPr eaLnBrk="1" hangingPunct="1">
              <a:lnSpc>
                <a:spcPct val="80000"/>
              </a:lnSpc>
              <a:buFont typeface="Arial" charset="0"/>
              <a:buNone/>
            </a:pPr>
            <a:r>
              <a:rPr lang="en-US" sz="2400" b="1" smtClean="0"/>
              <a:t>months before UCLA </a:t>
            </a:r>
          </a:p>
          <a:p>
            <a:pPr eaLnBrk="1" hangingPunct="1">
              <a:lnSpc>
                <a:spcPct val="80000"/>
              </a:lnSpc>
              <a:buFont typeface="Arial" charset="0"/>
              <a:buNone/>
            </a:pPr>
            <a:r>
              <a:rPr lang="en-US" sz="2400" b="1" smtClean="0"/>
              <a:t>hospital employees were </a:t>
            </a:r>
          </a:p>
          <a:p>
            <a:pPr eaLnBrk="1" hangingPunct="1">
              <a:lnSpc>
                <a:spcPct val="80000"/>
              </a:lnSpc>
              <a:buFont typeface="Arial" charset="0"/>
              <a:buNone/>
            </a:pPr>
            <a:r>
              <a:rPr lang="en-US" sz="2400" b="1" smtClean="0"/>
              <a:t>caught snooping in Britney </a:t>
            </a:r>
          </a:p>
          <a:p>
            <a:pPr eaLnBrk="1" hangingPunct="1">
              <a:lnSpc>
                <a:spcPct val="80000"/>
              </a:lnSpc>
              <a:buFont typeface="Arial" charset="0"/>
              <a:buNone/>
            </a:pPr>
            <a:r>
              <a:rPr lang="en-US" sz="2400" b="1" smtClean="0"/>
              <a:t>Spears' files.</a:t>
            </a:r>
          </a:p>
          <a:p>
            <a:pPr eaLnBrk="1" hangingPunct="1">
              <a:lnSpc>
                <a:spcPct val="80000"/>
              </a:lnSpc>
              <a:buFont typeface="Arial" charset="0"/>
              <a:buNone/>
            </a:pPr>
            <a:endParaRPr lang="en-US" sz="2400" smtClean="0"/>
          </a:p>
          <a:p>
            <a:pPr eaLnBrk="1" hangingPunct="1">
              <a:lnSpc>
                <a:spcPct val="80000"/>
              </a:lnSpc>
              <a:buFont typeface="Arial" charset="0"/>
              <a:buNone/>
            </a:pPr>
            <a:r>
              <a:rPr lang="en-US" sz="1600" smtClean="0"/>
              <a:t>By Charles Ornstein      April 3, 2008 </a:t>
            </a:r>
          </a:p>
          <a:p>
            <a:pPr eaLnBrk="1" hangingPunct="1">
              <a:lnSpc>
                <a:spcPct val="80000"/>
              </a:lnSpc>
              <a:buFont typeface="Arial" charset="0"/>
              <a:buNone/>
            </a:pPr>
            <a:endParaRPr lang="en-US" sz="1600" smtClean="0"/>
          </a:p>
        </p:txBody>
      </p:sp>
      <p:pic>
        <p:nvPicPr>
          <p:cNvPr id="96261" name="Picture 16" descr="lat_logo_inner">
            <a:hlinkClick r:id="rId4" tooltip="Los Angeles Times - Home"/>
          </p:cNvPr>
          <p:cNvPicPr>
            <a:picLocks noChangeAspect="1" noChangeArrowheads="1"/>
          </p:cNvPicPr>
          <p:nvPr/>
        </p:nvPicPr>
        <p:blipFill>
          <a:blip r:embed="rId5" cstate="print"/>
          <a:srcRect/>
          <a:stretch>
            <a:fillRect/>
          </a:stretch>
        </p:blipFill>
        <p:spPr bwMode="auto">
          <a:xfrm>
            <a:off x="1524000" y="457200"/>
            <a:ext cx="2514600" cy="457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smtClean="0">
                <a:solidFill>
                  <a:srgbClr val="0000FF"/>
                </a:solidFill>
              </a:rPr>
              <a:t>Cost of Security Breaches</a:t>
            </a:r>
          </a:p>
        </p:txBody>
      </p:sp>
      <p:sp>
        <p:nvSpPr>
          <p:cNvPr id="98306" name="Content Placeholder 2"/>
          <p:cNvSpPr>
            <a:spLocks noGrp="1"/>
          </p:cNvSpPr>
          <p:nvPr>
            <p:ph idx="1"/>
          </p:nvPr>
        </p:nvSpPr>
        <p:spPr>
          <a:xfrm>
            <a:off x="457200" y="1600200"/>
            <a:ext cx="8534400" cy="4876800"/>
          </a:xfrm>
        </p:spPr>
        <p:txBody>
          <a:bodyPr>
            <a:normAutofit/>
          </a:bodyPr>
          <a:lstStyle/>
          <a:p>
            <a:pPr eaLnBrk="1" hangingPunct="1">
              <a:buFont typeface="Arial" charset="0"/>
              <a:buNone/>
            </a:pPr>
            <a:r>
              <a:rPr lang="en-US" sz="1800" dirty="0" smtClean="0"/>
              <a:t>EXAMPLE: In 2006, Providence Health &amp; Services paid a $95,000 penalty and provided </a:t>
            </a:r>
          </a:p>
          <a:p>
            <a:pPr eaLnBrk="1" hangingPunct="1">
              <a:buFont typeface="Arial" charset="0"/>
              <a:buNone/>
            </a:pPr>
            <a:r>
              <a:rPr lang="en-US" sz="1800" dirty="0" smtClean="0"/>
              <a:t>two years of free credit monitoring to thousands of people after a car prowler broke </a:t>
            </a:r>
          </a:p>
          <a:p>
            <a:pPr eaLnBrk="1" hangingPunct="1">
              <a:buFont typeface="Arial" charset="0"/>
              <a:buNone/>
            </a:pPr>
            <a:r>
              <a:rPr lang="en-US" sz="1800" dirty="0" smtClean="0"/>
              <a:t>into the van of a Providence employee who had left computer disks and data tapes </a:t>
            </a:r>
          </a:p>
          <a:p>
            <a:pPr eaLnBrk="1" hangingPunct="1">
              <a:buFont typeface="Arial" charset="0"/>
              <a:buNone/>
            </a:pPr>
            <a:r>
              <a:rPr lang="en-US" sz="1800" dirty="0" smtClean="0"/>
              <a:t>inside. The records, some going back 20 years, contained Social Security numbers and </a:t>
            </a:r>
          </a:p>
          <a:p>
            <a:pPr eaLnBrk="1" hangingPunct="1">
              <a:buFont typeface="Arial" charset="0"/>
              <a:buNone/>
            </a:pPr>
            <a:r>
              <a:rPr lang="en-US" sz="1800" dirty="0" smtClean="0"/>
              <a:t>medical information for 365,000 people. Providence spent $8-9M defending against a </a:t>
            </a:r>
          </a:p>
          <a:p>
            <a:pPr eaLnBrk="1" hangingPunct="1">
              <a:buFont typeface="Arial" charset="0"/>
              <a:buNone/>
            </a:pPr>
            <a:r>
              <a:rPr lang="en-US" sz="1800" dirty="0" smtClean="0"/>
              <a:t>class action lawsuit.</a:t>
            </a:r>
            <a:br>
              <a:rPr lang="en-US" sz="1800" dirty="0" smtClean="0"/>
            </a:br>
            <a:endParaRPr lang="en-US" sz="1800" dirty="0" smtClean="0"/>
          </a:p>
          <a:p>
            <a:pPr eaLnBrk="1" hangingPunct="1"/>
            <a:r>
              <a:rPr lang="en-US" sz="1800" b="1" dirty="0" smtClean="0"/>
              <a:t>Average direct, indirect, and opportunity costs to companies that experienced a data breach was $14 million/company.</a:t>
            </a:r>
          </a:p>
          <a:p>
            <a:pPr eaLnBrk="1" hangingPunct="1"/>
            <a:r>
              <a:rPr lang="en-US" sz="1800" dirty="0" smtClean="0"/>
              <a:t>average cost: $140/customer with breached data</a:t>
            </a:r>
          </a:p>
          <a:p>
            <a:pPr eaLnBrk="1" hangingPunct="1"/>
            <a:r>
              <a:rPr lang="en-US" sz="1800" dirty="0" smtClean="0"/>
              <a:t>100,000 is the average number of customers affected by security breaches</a:t>
            </a:r>
            <a:endParaRPr lang="en-US" sz="1800" b="1" dirty="0" smtClean="0"/>
          </a:p>
          <a:p>
            <a:pPr eaLnBrk="1" hangingPunct="1">
              <a:buFont typeface="Arial" charset="0"/>
              <a:buNone/>
            </a:pPr>
            <a:endParaRPr lang="en-US" sz="1800" b="1" dirty="0" smtClean="0"/>
          </a:p>
          <a:p>
            <a:pPr eaLnBrk="1" hangingPunct="1">
              <a:buFont typeface="Arial" charset="0"/>
              <a:buNone/>
            </a:pPr>
            <a:r>
              <a:rPr lang="en-US" sz="1800" b="1" dirty="0" smtClean="0"/>
              <a:t>Laptop Data Breaches: Mitigating Risks Through Encryption and Liability Insurance</a:t>
            </a:r>
          </a:p>
          <a:p>
            <a:pPr eaLnBrk="1" hangingPunct="1">
              <a:buFont typeface="Arial" charset="0"/>
              <a:buNone/>
            </a:pPr>
            <a:r>
              <a:rPr lang="en-US" sz="1800" b="1" i="1" dirty="0" smtClean="0"/>
              <a:t>By Julie </a:t>
            </a:r>
            <a:r>
              <a:rPr lang="en-US" sz="1800" b="1" i="1" dirty="0" err="1" smtClean="0"/>
              <a:t>Machal-Fulks</a:t>
            </a:r>
            <a:r>
              <a:rPr lang="en-US" sz="1800" b="1" i="1" dirty="0" smtClean="0"/>
              <a:t> and Robert J. Scott, </a:t>
            </a:r>
          </a:p>
          <a:p>
            <a:pPr eaLnBrk="1" hangingPunct="1">
              <a:buFont typeface="Arial" charset="0"/>
              <a:buNone/>
            </a:pPr>
            <a:r>
              <a:rPr lang="en-US" sz="1400" i="1" dirty="0" smtClean="0">
                <a:hlinkClick r:id="rId2"/>
              </a:rPr>
              <a:t>http://www.scottandscottllp.com/main/uploadedFiles/resources/Articles/ArticleLaptop_Data_Breaches.pdf</a:t>
            </a:r>
            <a:r>
              <a:rPr lang="en-US" sz="1400" i="1" dirty="0" smtClean="0"/>
              <a:t> </a:t>
            </a:r>
            <a:endParaRPr lang="en-US" sz="1400" dirty="0" smtClean="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2200"/>
            <a:ext cx="7772400" cy="1981200"/>
          </a:xfrm>
        </p:spPr>
        <p:txBody>
          <a:bodyPr/>
          <a:lstStyle/>
          <a:p>
            <a:r>
              <a:rPr lang="en-US" sz="8000" dirty="0" smtClean="0">
                <a:solidFill>
                  <a:srgbClr val="0000FF"/>
                </a:solidFill>
              </a:rPr>
              <a:t>Weak security results in massive fraud</a:t>
            </a:r>
            <a:endParaRPr lang="en-US" sz="8000" dirty="0">
              <a:solidFill>
                <a:srgbClr val="0000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457200" y="1752600"/>
            <a:ext cx="8229600" cy="5105400"/>
          </a:xfrm>
        </p:spPr>
        <p:txBody>
          <a:bodyPr/>
          <a:lstStyle/>
          <a:p>
            <a:pPr>
              <a:buNone/>
            </a:pPr>
            <a:r>
              <a:rPr lang="en-US" sz="2800" dirty="0" smtClean="0"/>
              <a:t>Department of Justice Press Release</a:t>
            </a:r>
          </a:p>
          <a:p>
            <a:pPr>
              <a:buNone/>
            </a:pPr>
            <a:r>
              <a:rPr lang="en-US" sz="1800" b="1" dirty="0" smtClean="0"/>
              <a:t>For Immediate Release                                               United States Attorney's Office</a:t>
            </a:r>
          </a:p>
          <a:p>
            <a:pPr>
              <a:buNone/>
            </a:pPr>
            <a:r>
              <a:rPr lang="en-US" sz="1800" dirty="0" smtClean="0"/>
              <a:t>October 13, 2010</a:t>
            </a:r>
            <a:r>
              <a:rPr lang="en-US" sz="1800" b="1" dirty="0" smtClean="0"/>
              <a:t>                                                          Southern District of New York</a:t>
            </a:r>
          </a:p>
          <a:p>
            <a:pPr>
              <a:buNone/>
            </a:pPr>
            <a:r>
              <a:rPr lang="en-US" sz="2000" b="1" dirty="0" smtClean="0"/>
              <a:t>                                                                       </a:t>
            </a:r>
            <a:endParaRPr lang="en-US" sz="2000" dirty="0" smtClean="0"/>
          </a:p>
          <a:p>
            <a:pPr>
              <a:buNone/>
            </a:pPr>
            <a:r>
              <a:rPr lang="en-US" sz="2400" b="1" dirty="0" smtClean="0"/>
              <a:t>Manhattan U.S. Attorney Charges 44 Members  and Associates </a:t>
            </a:r>
          </a:p>
          <a:p>
            <a:pPr>
              <a:buNone/>
            </a:pPr>
            <a:r>
              <a:rPr lang="en-US" sz="2400" b="1" dirty="0" smtClean="0"/>
              <a:t>of an Armenian-American Organized Crime Enterprise with </a:t>
            </a:r>
          </a:p>
          <a:p>
            <a:pPr>
              <a:buNone/>
            </a:pPr>
            <a:r>
              <a:rPr lang="en-US" sz="2400" b="1" dirty="0" smtClean="0"/>
              <a:t>$100  Million Medicare Fraud</a:t>
            </a:r>
            <a:endParaRPr lang="en-US" b="1" dirty="0" smtClean="0"/>
          </a:p>
          <a:p>
            <a:pPr>
              <a:buNone/>
            </a:pPr>
            <a:endParaRPr lang="en-US" sz="800" i="1" dirty="0" smtClean="0"/>
          </a:p>
          <a:p>
            <a:pPr>
              <a:buNone/>
            </a:pPr>
            <a:r>
              <a:rPr lang="en-US" sz="2400" i="1" dirty="0" smtClean="0"/>
              <a:t>Defendants Also Charged with Racketeering, Identity Theft, and </a:t>
            </a:r>
          </a:p>
          <a:p>
            <a:pPr>
              <a:buNone/>
            </a:pPr>
            <a:r>
              <a:rPr lang="en-US" sz="2400" i="1" dirty="0" smtClean="0"/>
              <a:t>Money Laundering Crimes Armenian "</a:t>
            </a:r>
            <a:r>
              <a:rPr lang="en-US" sz="2400" i="1" dirty="0" err="1" smtClean="0"/>
              <a:t>Vor</a:t>
            </a:r>
            <a:r>
              <a:rPr lang="en-US" sz="2400" i="1" dirty="0" smtClean="0"/>
              <a:t>" Charged with </a:t>
            </a:r>
          </a:p>
          <a:p>
            <a:pPr>
              <a:buNone/>
            </a:pPr>
            <a:r>
              <a:rPr lang="en-US" sz="2400" i="1" dirty="0" smtClean="0"/>
              <a:t>Protecting Alleged Medicare Fraud Scheme</a:t>
            </a:r>
            <a:endParaRPr lang="en-US" sz="2400" dirty="0" smtClean="0"/>
          </a:p>
          <a:p>
            <a:pPr>
              <a:buNone/>
            </a:pPr>
            <a:endParaRPr lang="en-US" dirty="0"/>
          </a:p>
        </p:txBody>
      </p:sp>
      <p:pic>
        <p:nvPicPr>
          <p:cNvPr id="4" name="Picture 3" descr="FBI Field Office Banner">
            <a:hlinkClick r:id="rId2"/>
          </p:cNvPr>
          <p:cNvPicPr/>
          <p:nvPr/>
        </p:nvPicPr>
        <p:blipFill>
          <a:blip r:embed="rId3" cstate="print"/>
          <a:srcRect/>
          <a:stretch>
            <a:fillRect/>
          </a:stretch>
        </p:blipFill>
        <p:spPr bwMode="auto">
          <a:xfrm>
            <a:off x="990600" y="457200"/>
            <a:ext cx="6957695" cy="97028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Cybercrime—Why Steal Healthcare Data?</a:t>
            </a:r>
            <a:endParaRPr lang="en-US" dirty="0">
              <a:solidFill>
                <a:srgbClr val="0000FF"/>
              </a:solidFill>
            </a:endParaRPr>
          </a:p>
        </p:txBody>
      </p:sp>
      <p:sp>
        <p:nvSpPr>
          <p:cNvPr id="3" name="Content Placeholder 2"/>
          <p:cNvSpPr>
            <a:spLocks noGrp="1"/>
          </p:cNvSpPr>
          <p:nvPr>
            <p:ph idx="1"/>
          </p:nvPr>
        </p:nvSpPr>
        <p:spPr>
          <a:xfrm>
            <a:off x="457200" y="1600200"/>
            <a:ext cx="8305800" cy="4525963"/>
          </a:xfrm>
        </p:spPr>
        <p:txBody>
          <a:bodyPr>
            <a:normAutofit fontScale="92500" lnSpcReduction="10000"/>
          </a:bodyPr>
          <a:lstStyle/>
          <a:p>
            <a:r>
              <a:rPr lang="en-US" dirty="0" smtClean="0"/>
              <a:t>Harder to detect:</a:t>
            </a:r>
          </a:p>
          <a:p>
            <a:pPr lvl="1"/>
            <a:r>
              <a:rPr lang="en-US" dirty="0" smtClean="0"/>
              <a:t>Medical id theft/fraud: 2x longer to detect than id theft</a:t>
            </a:r>
          </a:p>
          <a:p>
            <a:pPr lvl="1"/>
            <a:r>
              <a:rPr lang="en-US" dirty="0" smtClean="0"/>
              <a:t>Victims cannot delete or change their personal information, medical records or </a:t>
            </a:r>
            <a:r>
              <a:rPr lang="en-US" dirty="0" err="1" smtClean="0"/>
              <a:t>Hx</a:t>
            </a:r>
            <a:r>
              <a:rPr lang="en-US" dirty="0" smtClean="0"/>
              <a:t> of prescription use</a:t>
            </a:r>
          </a:p>
          <a:p>
            <a:r>
              <a:rPr lang="en-US" dirty="0" smtClean="0"/>
              <a:t>It pays:</a:t>
            </a:r>
          </a:p>
          <a:p>
            <a:pPr lvl="1"/>
            <a:r>
              <a:rPr lang="en-US" dirty="0" smtClean="0"/>
              <a:t>The World Privacy Forum reports cost of stolen </a:t>
            </a:r>
            <a:r>
              <a:rPr lang="en-US" b="1" dirty="0" smtClean="0">
                <a:solidFill>
                  <a:srgbClr val="C00000"/>
                </a:solidFill>
              </a:rPr>
              <a:t>medical information is $50</a:t>
            </a:r>
            <a:r>
              <a:rPr lang="en-US" dirty="0" smtClean="0"/>
              <a:t> v. $1 per #SS</a:t>
            </a:r>
          </a:p>
          <a:p>
            <a:pPr lvl="1"/>
            <a:r>
              <a:rPr lang="en-US" dirty="0" err="1" smtClean="0"/>
              <a:t>Avg</a:t>
            </a:r>
            <a:r>
              <a:rPr lang="en-US" dirty="0" smtClean="0"/>
              <a:t> payout for medical id theft = $20,000 v. $2,000 for id theft</a:t>
            </a:r>
          </a:p>
          <a:p>
            <a:endParaRPr lang="en-US" dirty="0"/>
          </a:p>
        </p:txBody>
      </p:sp>
      <p:sp>
        <p:nvSpPr>
          <p:cNvPr id="7" name="TextBox 6"/>
          <p:cNvSpPr txBox="1"/>
          <p:nvPr/>
        </p:nvSpPr>
        <p:spPr>
          <a:xfrm>
            <a:off x="3962400" y="6096000"/>
            <a:ext cx="3485104" cy="181588"/>
          </a:xfrm>
          <a:prstGeom prst="rect">
            <a:avLst/>
          </a:prstGeom>
          <a:solidFill>
            <a:srgbClr val="DDDDDD"/>
          </a:solidFill>
          <a:ln w="19050">
            <a:noFill/>
          </a:ln>
        </p:spPr>
        <p:txBody>
          <a:bodyPr wrap="square" tIns="18288" bIns="9144" rtlCol="0">
            <a:spAutoFit/>
          </a:bodyPr>
          <a:lstStyle/>
          <a:p>
            <a:r>
              <a:rPr lang="en-US" sz="1000" dirty="0" smtClean="0"/>
              <a:t>RSA White Paper: Cybercrime and the Healthcare Industry</a:t>
            </a:r>
            <a:endParaRPr lang="en-US" sz="1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Cybercrime—How to Use Healthcare Data</a:t>
            </a:r>
            <a:endParaRPr lang="en-US" dirty="0">
              <a:solidFill>
                <a:srgbClr val="0000FF"/>
              </a:solidFill>
            </a:endParaRPr>
          </a:p>
        </p:txBody>
      </p:sp>
      <p:sp>
        <p:nvSpPr>
          <p:cNvPr id="3" name="Content Placeholder 2"/>
          <p:cNvSpPr>
            <a:spLocks noGrp="1"/>
          </p:cNvSpPr>
          <p:nvPr>
            <p:ph idx="1"/>
          </p:nvPr>
        </p:nvSpPr>
        <p:spPr/>
        <p:txBody>
          <a:bodyPr>
            <a:normAutofit/>
          </a:bodyPr>
          <a:lstStyle/>
          <a:p>
            <a:pPr>
              <a:buNone/>
            </a:pPr>
            <a:r>
              <a:rPr lang="en-US" sz="2000" dirty="0" smtClean="0"/>
              <a:t>Cybercriminals target not only consumer data but data from healthcare </a:t>
            </a:r>
          </a:p>
          <a:p>
            <a:pPr>
              <a:buNone/>
            </a:pPr>
            <a:r>
              <a:rPr lang="en-US" sz="2000" dirty="0" smtClean="0"/>
              <a:t>providers, insurers, and pharmaceutical industry.</a:t>
            </a:r>
          </a:p>
          <a:p>
            <a:pPr>
              <a:buNone/>
            </a:pPr>
            <a:endParaRPr lang="en-US" sz="1000" dirty="0" smtClean="0"/>
          </a:p>
          <a:p>
            <a:pPr>
              <a:buNone/>
            </a:pPr>
            <a:r>
              <a:rPr lang="en-US" sz="2000" dirty="0" smtClean="0"/>
              <a:t>Types of fraud:</a:t>
            </a:r>
          </a:p>
          <a:p>
            <a:r>
              <a:rPr lang="en-US" sz="2000" dirty="0" smtClean="0"/>
              <a:t>use patient info to file false patient claims with insurers, Medicare, and Medicaid</a:t>
            </a:r>
          </a:p>
          <a:p>
            <a:r>
              <a:rPr lang="en-US" sz="2000" dirty="0" smtClean="0"/>
              <a:t>sell individual patient medical records in the black market</a:t>
            </a:r>
          </a:p>
          <a:p>
            <a:r>
              <a:rPr lang="en-US" sz="2000" dirty="0" smtClean="0"/>
              <a:t>use physician info to submit fake prescriptions at multiple pharmacies and resell the medicine</a:t>
            </a:r>
          </a:p>
          <a:p>
            <a:r>
              <a:rPr lang="en-US" sz="2000" dirty="0" smtClean="0"/>
              <a:t>use physician data to set up fake clinics and bill for treatment using stolen patient info</a:t>
            </a:r>
          </a:p>
        </p:txBody>
      </p:sp>
      <p:sp>
        <p:nvSpPr>
          <p:cNvPr id="7" name="TextBox 6"/>
          <p:cNvSpPr txBox="1"/>
          <p:nvPr/>
        </p:nvSpPr>
        <p:spPr>
          <a:xfrm>
            <a:off x="3962400" y="6090136"/>
            <a:ext cx="3485104" cy="181588"/>
          </a:xfrm>
          <a:prstGeom prst="rect">
            <a:avLst/>
          </a:prstGeom>
          <a:solidFill>
            <a:srgbClr val="DDDDDD"/>
          </a:solidFill>
          <a:ln w="19050">
            <a:noFill/>
          </a:ln>
        </p:spPr>
        <p:txBody>
          <a:bodyPr wrap="square" tIns="18288" bIns="9144" rtlCol="0">
            <a:spAutoFit/>
          </a:bodyPr>
          <a:lstStyle/>
          <a:p>
            <a:r>
              <a:rPr lang="en-US" sz="1000" dirty="0" smtClean="0"/>
              <a:t>RSA White Paper: Cybercrime and the Healthcare Industry</a:t>
            </a:r>
            <a:endParaRPr lang="en-US" sz="10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Cybercrime—Example 1</a:t>
            </a:r>
            <a:endParaRPr lang="en-US" dirty="0">
              <a:solidFill>
                <a:srgbClr val="0000FF"/>
              </a:solidFill>
            </a:endParaRPr>
          </a:p>
        </p:txBody>
      </p:sp>
      <p:sp>
        <p:nvSpPr>
          <p:cNvPr id="3" name="Content Placeholder 2"/>
          <p:cNvSpPr>
            <a:spLocks noGrp="1"/>
          </p:cNvSpPr>
          <p:nvPr>
            <p:ph idx="1"/>
          </p:nvPr>
        </p:nvSpPr>
        <p:spPr/>
        <p:txBody>
          <a:bodyPr/>
          <a:lstStyle/>
          <a:p>
            <a:r>
              <a:rPr lang="en-US" dirty="0" smtClean="0"/>
              <a:t>seeks data to file false medical claims:</a:t>
            </a:r>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762000" y="3124200"/>
            <a:ext cx="7581900" cy="1752600"/>
          </a:xfrm>
          <a:prstGeom prst="rect">
            <a:avLst/>
          </a:prstGeom>
          <a:noFill/>
          <a:ln w="9525">
            <a:noFill/>
            <a:miter lim="800000"/>
            <a:headEnd/>
            <a:tailEnd/>
          </a:ln>
        </p:spPr>
      </p:pic>
      <p:sp>
        <p:nvSpPr>
          <p:cNvPr id="11" name="TextBox 10"/>
          <p:cNvSpPr txBox="1"/>
          <p:nvPr/>
        </p:nvSpPr>
        <p:spPr>
          <a:xfrm>
            <a:off x="3962400" y="6090136"/>
            <a:ext cx="3485104" cy="181588"/>
          </a:xfrm>
          <a:prstGeom prst="rect">
            <a:avLst/>
          </a:prstGeom>
          <a:solidFill>
            <a:srgbClr val="DDDDDD"/>
          </a:solidFill>
          <a:ln w="19050">
            <a:noFill/>
          </a:ln>
        </p:spPr>
        <p:txBody>
          <a:bodyPr wrap="square" tIns="18288" bIns="9144" rtlCol="0">
            <a:spAutoFit/>
          </a:bodyPr>
          <a:lstStyle/>
          <a:p>
            <a:r>
              <a:rPr lang="en-US" sz="1000" dirty="0" smtClean="0"/>
              <a:t>RSA White Paper: Cybercrime and the Healthcare Industry</a:t>
            </a:r>
            <a:endParaRPr lang="en-US" sz="1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685800" y="381000"/>
            <a:ext cx="7772400" cy="1676400"/>
          </a:xfrm>
        </p:spPr>
        <p:txBody>
          <a:bodyPr/>
          <a:lstStyle/>
          <a:p>
            <a:pPr eaLnBrk="1" hangingPunct="1"/>
            <a:r>
              <a:rPr lang="en-US" sz="4800" smtClean="0">
                <a:solidFill>
                  <a:srgbClr val="0000FF"/>
                </a:solidFill>
              </a:rPr>
              <a:t>What does ‘privacy’ mean?</a:t>
            </a:r>
          </a:p>
        </p:txBody>
      </p:sp>
      <p:sp>
        <p:nvSpPr>
          <p:cNvPr id="43010" name="Rectangle 3"/>
          <p:cNvSpPr>
            <a:spLocks noGrp="1" noChangeArrowheads="1"/>
          </p:cNvSpPr>
          <p:nvPr>
            <p:ph type="body" idx="1"/>
          </p:nvPr>
        </p:nvSpPr>
        <p:spPr>
          <a:xfrm>
            <a:off x="685800" y="1905000"/>
            <a:ext cx="8458200" cy="5410200"/>
          </a:xfrm>
        </p:spPr>
        <p:txBody>
          <a:bodyPr/>
          <a:lstStyle/>
          <a:p>
            <a:pPr eaLnBrk="1" hangingPunct="1">
              <a:lnSpc>
                <a:spcPct val="80000"/>
              </a:lnSpc>
              <a:buFont typeface="Arial" charset="0"/>
              <a:buNone/>
            </a:pPr>
            <a:r>
              <a:rPr lang="en-US" sz="2800" smtClean="0"/>
              <a:t>The </a:t>
            </a:r>
            <a:r>
              <a:rPr lang="en-US" sz="2800" i="1" smtClean="0"/>
              <a:t>NCVHS</a:t>
            </a:r>
            <a:r>
              <a:rPr lang="en-US" sz="2800" smtClean="0"/>
              <a:t> defined health information privacy as </a:t>
            </a:r>
          </a:p>
          <a:p>
            <a:pPr eaLnBrk="1" hangingPunct="1">
              <a:lnSpc>
                <a:spcPct val="80000"/>
              </a:lnSpc>
              <a:buFont typeface="Arial" charset="0"/>
              <a:buNone/>
            </a:pPr>
            <a:r>
              <a:rPr lang="en-US" sz="4800" smtClean="0"/>
              <a:t>“an individual’s right to control </a:t>
            </a:r>
          </a:p>
          <a:p>
            <a:pPr eaLnBrk="1" hangingPunct="1">
              <a:lnSpc>
                <a:spcPct val="80000"/>
              </a:lnSpc>
              <a:buFont typeface="Arial" charset="0"/>
              <a:buNone/>
            </a:pPr>
            <a:r>
              <a:rPr lang="en-US" sz="4800" smtClean="0"/>
              <a:t>the acquisition, uses, or </a:t>
            </a:r>
          </a:p>
          <a:p>
            <a:pPr eaLnBrk="1" hangingPunct="1">
              <a:lnSpc>
                <a:spcPct val="80000"/>
              </a:lnSpc>
              <a:buFont typeface="Arial" charset="0"/>
              <a:buNone/>
            </a:pPr>
            <a:r>
              <a:rPr lang="en-US" sz="4800" smtClean="0"/>
              <a:t>disclosures of his or her </a:t>
            </a:r>
          </a:p>
          <a:p>
            <a:pPr eaLnBrk="1" hangingPunct="1">
              <a:lnSpc>
                <a:spcPct val="80000"/>
              </a:lnSpc>
              <a:buFont typeface="Arial" charset="0"/>
              <a:buNone/>
            </a:pPr>
            <a:r>
              <a:rPr lang="en-US" sz="4800" smtClean="0"/>
              <a:t>identifiable health data”.</a:t>
            </a:r>
            <a:r>
              <a:rPr lang="en-US" sz="4400" smtClean="0"/>
              <a:t> </a:t>
            </a:r>
            <a:endParaRPr lang="en-US" sz="2000" smtClean="0"/>
          </a:p>
          <a:p>
            <a:pPr eaLnBrk="1" hangingPunct="1">
              <a:lnSpc>
                <a:spcPct val="80000"/>
              </a:lnSpc>
              <a:buFont typeface="Arial" charset="0"/>
              <a:buNone/>
            </a:pPr>
            <a:endParaRPr lang="en-US" sz="4400" smtClean="0"/>
          </a:p>
          <a:p>
            <a:pPr eaLnBrk="1" hangingPunct="1">
              <a:lnSpc>
                <a:spcPct val="80000"/>
              </a:lnSpc>
              <a:buFont typeface="Arial" charset="0"/>
              <a:buNone/>
            </a:pPr>
            <a:r>
              <a:rPr lang="en-US" sz="2000" smtClean="0"/>
              <a:t>(June 2006, NCVHS Report to Sec. Leavitt, definition originally from the IOM)</a:t>
            </a:r>
          </a:p>
          <a:p>
            <a:pPr eaLnBrk="1" hangingPunct="1">
              <a:lnSpc>
                <a:spcPct val="80000"/>
              </a:lnSpc>
              <a:buFontTx/>
              <a:buNone/>
            </a:pPr>
            <a:endParaRPr lang="en-US" sz="1400" smtClean="0"/>
          </a:p>
          <a:p>
            <a:pPr eaLnBrk="1" hangingPunct="1">
              <a:lnSpc>
                <a:spcPct val="80000"/>
              </a:lnSpc>
            </a:pPr>
            <a:endParaRPr lang="en-US" sz="2000" smtClean="0"/>
          </a:p>
          <a:p>
            <a:pPr eaLnBrk="1" hangingPunct="1">
              <a:lnSpc>
                <a:spcPct val="80000"/>
              </a:lnSpc>
              <a:buFontTx/>
              <a:buNone/>
            </a:pPr>
            <a:r>
              <a:rPr lang="en-US" sz="2000"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009"/>
                                        </p:tgtEl>
                                        <p:attrNameLst>
                                          <p:attrName>style.visibility</p:attrName>
                                        </p:attrNameLst>
                                      </p:cBhvr>
                                      <p:to>
                                        <p:strVal val="visible"/>
                                      </p:to>
                                    </p:set>
                                    <p:animEffect transition="in" filter="fade">
                                      <p:cBhvr>
                                        <p:cTn id="7" dur="2000"/>
                                        <p:tgtEl>
                                          <p:spTgt spid="430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010">
                                            <p:txEl>
                                              <p:pRg st="0" end="0"/>
                                            </p:txEl>
                                          </p:spTgt>
                                        </p:tgtEl>
                                        <p:attrNameLst>
                                          <p:attrName>style.visibility</p:attrName>
                                        </p:attrNameLst>
                                      </p:cBhvr>
                                      <p:to>
                                        <p:strVal val="visible"/>
                                      </p:to>
                                    </p:set>
                                    <p:animEffect transition="in" filter="fade">
                                      <p:cBhvr>
                                        <p:cTn id="12" dur="2000"/>
                                        <p:tgtEl>
                                          <p:spTgt spid="430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010">
                                            <p:txEl>
                                              <p:pRg st="1" end="1"/>
                                            </p:txEl>
                                          </p:spTgt>
                                        </p:tgtEl>
                                        <p:attrNameLst>
                                          <p:attrName>style.visibility</p:attrName>
                                        </p:attrNameLst>
                                      </p:cBhvr>
                                      <p:to>
                                        <p:strVal val="visible"/>
                                      </p:to>
                                    </p:set>
                                    <p:animEffect transition="in" filter="fade">
                                      <p:cBhvr>
                                        <p:cTn id="17" dur="2000"/>
                                        <p:tgtEl>
                                          <p:spTgt spid="430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010">
                                            <p:txEl>
                                              <p:pRg st="2" end="2"/>
                                            </p:txEl>
                                          </p:spTgt>
                                        </p:tgtEl>
                                        <p:attrNameLst>
                                          <p:attrName>style.visibility</p:attrName>
                                        </p:attrNameLst>
                                      </p:cBhvr>
                                      <p:to>
                                        <p:strVal val="visible"/>
                                      </p:to>
                                    </p:set>
                                    <p:animEffect transition="in" filter="fade">
                                      <p:cBhvr>
                                        <p:cTn id="22" dur="2000"/>
                                        <p:tgtEl>
                                          <p:spTgt spid="430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010">
                                            <p:txEl>
                                              <p:pRg st="3" end="3"/>
                                            </p:txEl>
                                          </p:spTgt>
                                        </p:tgtEl>
                                        <p:attrNameLst>
                                          <p:attrName>style.visibility</p:attrName>
                                        </p:attrNameLst>
                                      </p:cBhvr>
                                      <p:to>
                                        <p:strVal val="visible"/>
                                      </p:to>
                                    </p:set>
                                    <p:animEffect transition="in" filter="fade">
                                      <p:cBhvr>
                                        <p:cTn id="27" dur="2000"/>
                                        <p:tgtEl>
                                          <p:spTgt spid="430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010">
                                            <p:txEl>
                                              <p:pRg st="4" end="4"/>
                                            </p:txEl>
                                          </p:spTgt>
                                        </p:tgtEl>
                                        <p:attrNameLst>
                                          <p:attrName>style.visibility</p:attrName>
                                        </p:attrNameLst>
                                      </p:cBhvr>
                                      <p:to>
                                        <p:strVal val="visible"/>
                                      </p:to>
                                    </p:set>
                                    <p:animEffect transition="in" filter="fade">
                                      <p:cBhvr>
                                        <p:cTn id="32" dur="2000"/>
                                        <p:tgtEl>
                                          <p:spTgt spid="430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010">
                                            <p:txEl>
                                              <p:pRg st="6" end="6"/>
                                            </p:txEl>
                                          </p:spTgt>
                                        </p:tgtEl>
                                        <p:attrNameLst>
                                          <p:attrName>style.visibility</p:attrName>
                                        </p:attrNameLst>
                                      </p:cBhvr>
                                      <p:to>
                                        <p:strVal val="visible"/>
                                      </p:to>
                                    </p:set>
                                    <p:animEffect transition="in" filter="fade">
                                      <p:cBhvr>
                                        <p:cTn id="37" dur="2000"/>
                                        <p:tgtEl>
                                          <p:spTgt spid="430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3010">
                                            <p:txEl>
                                              <p:pRg st="9" end="9"/>
                                            </p:txEl>
                                          </p:spTgt>
                                        </p:tgtEl>
                                        <p:attrNameLst>
                                          <p:attrName>style.visibility</p:attrName>
                                        </p:attrNameLst>
                                      </p:cBhvr>
                                      <p:to>
                                        <p:strVal val="visible"/>
                                      </p:to>
                                    </p:set>
                                    <p:animEffect transition="in" filter="fade">
                                      <p:cBhvr>
                                        <p:cTn id="42" dur="2000"/>
                                        <p:tgtEl>
                                          <p:spTgt spid="430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9" grpId="0"/>
      <p:bldP spid="43010"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Cybercrime—Example 2</a:t>
            </a:r>
            <a:endParaRPr lang="en-US" dirty="0">
              <a:solidFill>
                <a:srgbClr val="0000FF"/>
              </a:solidFill>
            </a:endParaRPr>
          </a:p>
        </p:txBody>
      </p:sp>
      <p:sp>
        <p:nvSpPr>
          <p:cNvPr id="3" name="Content Placeholder 2"/>
          <p:cNvSpPr>
            <a:spLocks noGrp="1"/>
          </p:cNvSpPr>
          <p:nvPr>
            <p:ph idx="1"/>
          </p:nvPr>
        </p:nvSpPr>
        <p:spPr>
          <a:xfrm>
            <a:off x="457200" y="1371600"/>
            <a:ext cx="8229600" cy="4754563"/>
          </a:xfrm>
        </p:spPr>
        <p:txBody>
          <a:bodyPr>
            <a:normAutofit/>
          </a:bodyPr>
          <a:lstStyle/>
          <a:p>
            <a:r>
              <a:rPr lang="en-US" dirty="0" smtClean="0"/>
              <a:t>post seeks buyers for &gt; 6,500 medical records</a:t>
            </a:r>
          </a:p>
          <a:p>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1752600" y="2438400"/>
            <a:ext cx="5638800" cy="3904893"/>
          </a:xfrm>
          <a:prstGeom prst="rect">
            <a:avLst/>
          </a:prstGeom>
          <a:noFill/>
          <a:ln w="9525">
            <a:noFill/>
            <a:miter lim="800000"/>
            <a:headEnd/>
            <a:tailEnd/>
          </a:ln>
        </p:spPr>
      </p:pic>
      <p:sp>
        <p:nvSpPr>
          <p:cNvPr id="10" name="TextBox 9"/>
          <p:cNvSpPr txBox="1"/>
          <p:nvPr/>
        </p:nvSpPr>
        <p:spPr>
          <a:xfrm>
            <a:off x="4114800" y="6477000"/>
            <a:ext cx="3485104" cy="181588"/>
          </a:xfrm>
          <a:prstGeom prst="rect">
            <a:avLst/>
          </a:prstGeom>
          <a:solidFill>
            <a:srgbClr val="DDDDDD"/>
          </a:solidFill>
          <a:ln w="19050">
            <a:noFill/>
          </a:ln>
        </p:spPr>
        <p:txBody>
          <a:bodyPr wrap="square" tIns="18288" bIns="9144" rtlCol="0">
            <a:spAutoFit/>
          </a:bodyPr>
          <a:lstStyle/>
          <a:p>
            <a:r>
              <a:rPr lang="en-US" sz="1000" dirty="0" smtClean="0"/>
              <a:t>RSA White Paper: Cybercrime and the Healthcare Industry</a:t>
            </a:r>
            <a:endParaRPr lang="en-US" sz="10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ctrTitle" idx="4294967295"/>
          </p:nvPr>
        </p:nvSpPr>
        <p:spPr>
          <a:xfrm>
            <a:off x="304800" y="2130425"/>
            <a:ext cx="8153400" cy="1470025"/>
          </a:xfrm>
        </p:spPr>
        <p:txBody>
          <a:bodyPr/>
          <a:lstStyle/>
          <a:p>
            <a:pPr eaLnBrk="1" hangingPunct="1"/>
            <a:r>
              <a:rPr lang="en-US" sz="7200" dirty="0" smtClean="0">
                <a:solidFill>
                  <a:srgbClr val="0000FF"/>
                </a:solidFill>
              </a:rPr>
              <a:t/>
            </a:r>
            <a:br>
              <a:rPr lang="en-US" sz="7200" dirty="0" smtClean="0">
                <a:solidFill>
                  <a:srgbClr val="0000FF"/>
                </a:solidFill>
              </a:rPr>
            </a:br>
            <a:r>
              <a:rPr lang="en-US" sz="7200" dirty="0" smtClean="0">
                <a:solidFill>
                  <a:srgbClr val="0000FF"/>
                </a:solidFill>
              </a:rPr>
              <a:t> HITECH:</a:t>
            </a:r>
            <a:br>
              <a:rPr lang="en-US" sz="7200" dirty="0" smtClean="0">
                <a:solidFill>
                  <a:srgbClr val="0000FF"/>
                </a:solidFill>
              </a:rPr>
            </a:br>
            <a:r>
              <a:rPr lang="en-US" sz="7200" dirty="0" smtClean="0">
                <a:solidFill>
                  <a:srgbClr val="0000FF"/>
                </a:solidFill>
              </a:rPr>
              <a:t>historic new consumer protections, but…</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idx="4294967295"/>
          </p:nvPr>
        </p:nvSpPr>
        <p:spPr>
          <a:xfrm>
            <a:off x="457200" y="152400"/>
            <a:ext cx="8229600" cy="1265238"/>
          </a:xfrm>
        </p:spPr>
        <p:txBody>
          <a:bodyPr/>
          <a:lstStyle/>
          <a:p>
            <a:pPr eaLnBrk="1" hangingPunct="1"/>
            <a:r>
              <a:rPr lang="en-US" smtClean="0">
                <a:solidFill>
                  <a:srgbClr val="0000FF"/>
                </a:solidFill>
              </a:rPr>
              <a:t>ARRA—new privacy rights and MU</a:t>
            </a:r>
          </a:p>
        </p:txBody>
      </p:sp>
      <p:sp>
        <p:nvSpPr>
          <p:cNvPr id="57346" name="Rectangle 3"/>
          <p:cNvSpPr>
            <a:spLocks noGrp="1" noChangeArrowheads="1"/>
          </p:cNvSpPr>
          <p:nvPr>
            <p:ph type="body" idx="4294967295"/>
          </p:nvPr>
        </p:nvSpPr>
        <p:spPr>
          <a:xfrm>
            <a:off x="457200" y="1143000"/>
            <a:ext cx="8686800" cy="5867400"/>
          </a:xfrm>
        </p:spPr>
        <p:txBody>
          <a:bodyPr/>
          <a:lstStyle/>
          <a:p>
            <a:pPr eaLnBrk="1" hangingPunct="1">
              <a:lnSpc>
                <a:spcPct val="80000"/>
              </a:lnSpc>
              <a:buFontTx/>
              <a:buNone/>
            </a:pPr>
            <a:r>
              <a:rPr lang="en-US" sz="2400" dirty="0" smtClean="0"/>
              <a:t>Old rights under HIPAA:</a:t>
            </a:r>
          </a:p>
          <a:p>
            <a:pPr eaLnBrk="1" hangingPunct="1">
              <a:lnSpc>
                <a:spcPct val="80000"/>
              </a:lnSpc>
            </a:pPr>
            <a:r>
              <a:rPr lang="en-US" sz="2400" dirty="0" smtClean="0"/>
              <a:t>Providers may offer consent (Original HIPAA Privacy Rule), so patients can restrict disclosures</a:t>
            </a:r>
            <a:r>
              <a:rPr lang="en-US" sz="2400" dirty="0" smtClean="0">
                <a:solidFill>
                  <a:srgbClr val="0000FF"/>
                </a:solidFill>
              </a:rPr>
              <a:t>---not addressed in MU</a:t>
            </a:r>
          </a:p>
          <a:p>
            <a:pPr eaLnBrk="1" hangingPunct="1">
              <a:lnSpc>
                <a:spcPct val="80000"/>
              </a:lnSpc>
            </a:pPr>
            <a:r>
              <a:rPr lang="en-US" sz="2400" dirty="0" smtClean="0"/>
              <a:t>Psychotherapy Notes require consent to disclose</a:t>
            </a:r>
            <a:r>
              <a:rPr lang="en-US" sz="2400" dirty="0" smtClean="0">
                <a:solidFill>
                  <a:srgbClr val="0000FF"/>
                </a:solidFill>
              </a:rPr>
              <a:t>---not addressed in MU</a:t>
            </a:r>
            <a:endParaRPr lang="en-US" sz="800" dirty="0" smtClean="0">
              <a:solidFill>
                <a:srgbClr val="0000FF"/>
              </a:solidFill>
            </a:endParaRPr>
          </a:p>
          <a:p>
            <a:pPr eaLnBrk="1" hangingPunct="1">
              <a:lnSpc>
                <a:spcPct val="80000"/>
              </a:lnSpc>
            </a:pPr>
            <a:endParaRPr lang="en-US" sz="800" dirty="0" smtClean="0"/>
          </a:p>
          <a:p>
            <a:pPr eaLnBrk="1" hangingPunct="1">
              <a:lnSpc>
                <a:spcPct val="80000"/>
              </a:lnSpc>
              <a:buFontTx/>
              <a:buNone/>
            </a:pPr>
            <a:r>
              <a:rPr lang="en-US" sz="2400" dirty="0" smtClean="0"/>
              <a:t>New rights under ARRA</a:t>
            </a:r>
            <a:r>
              <a:rPr lang="en-US" sz="2400" dirty="0" smtClean="0">
                <a:solidFill>
                  <a:srgbClr val="0000FF"/>
                </a:solidFill>
              </a:rPr>
              <a:t>:</a:t>
            </a:r>
          </a:p>
          <a:p>
            <a:pPr eaLnBrk="1" hangingPunct="1">
              <a:lnSpc>
                <a:spcPct val="80000"/>
              </a:lnSpc>
            </a:pPr>
            <a:r>
              <a:rPr lang="en-US" sz="2400" dirty="0" smtClean="0"/>
              <a:t>Ban on sales of PHI (Protected Health Information)</a:t>
            </a:r>
            <a:r>
              <a:rPr lang="en-US" sz="2400" dirty="0" smtClean="0">
                <a:solidFill>
                  <a:srgbClr val="0000FF"/>
                </a:solidFill>
              </a:rPr>
              <a:t>---2010 (waiting for comments on NPR and final rule)</a:t>
            </a:r>
          </a:p>
          <a:p>
            <a:pPr eaLnBrk="1" hangingPunct="1">
              <a:lnSpc>
                <a:spcPct val="80000"/>
              </a:lnSpc>
            </a:pPr>
            <a:r>
              <a:rPr lang="en-US" sz="2400" dirty="0" smtClean="0"/>
              <a:t>Segmentation</a:t>
            </a:r>
            <a:r>
              <a:rPr lang="en-US" sz="2400" dirty="0" smtClean="0">
                <a:solidFill>
                  <a:srgbClr val="0000FF"/>
                </a:solidFill>
              </a:rPr>
              <a:t>---delayed</a:t>
            </a:r>
          </a:p>
          <a:p>
            <a:pPr eaLnBrk="1" hangingPunct="1">
              <a:lnSpc>
                <a:spcPct val="80000"/>
              </a:lnSpc>
            </a:pPr>
            <a:r>
              <a:rPr lang="en-US" sz="2400" dirty="0" smtClean="0"/>
              <a:t>Audit trails x 3 years-</a:t>
            </a:r>
            <a:r>
              <a:rPr lang="en-US" sz="2400" dirty="0" smtClean="0">
                <a:solidFill>
                  <a:srgbClr val="0000FF"/>
                </a:solidFill>
              </a:rPr>
              <a:t>--2011 </a:t>
            </a:r>
            <a:r>
              <a:rPr lang="en-US" sz="2400" u="sng" dirty="0" smtClean="0">
                <a:solidFill>
                  <a:srgbClr val="0000FF"/>
                </a:solidFill>
              </a:rPr>
              <a:t>or later</a:t>
            </a:r>
          </a:p>
          <a:p>
            <a:pPr eaLnBrk="1" hangingPunct="1">
              <a:lnSpc>
                <a:spcPct val="80000"/>
              </a:lnSpc>
            </a:pPr>
            <a:r>
              <a:rPr lang="en-US" sz="2400" dirty="0" smtClean="0"/>
              <a:t>Breach notice</a:t>
            </a:r>
            <a:r>
              <a:rPr lang="en-US" sz="2400" dirty="0" smtClean="0">
                <a:solidFill>
                  <a:srgbClr val="0000FF"/>
                </a:solidFill>
              </a:rPr>
              <a:t>---2010 ( added “harm” standard  violates  HITECH)</a:t>
            </a:r>
          </a:p>
          <a:p>
            <a:pPr eaLnBrk="1" hangingPunct="1">
              <a:lnSpc>
                <a:spcPct val="80000"/>
              </a:lnSpc>
            </a:pPr>
            <a:r>
              <a:rPr lang="en-US" sz="2400" dirty="0" smtClean="0"/>
              <a:t>Encryption</a:t>
            </a:r>
            <a:r>
              <a:rPr lang="en-US" sz="2400" dirty="0" smtClean="0">
                <a:solidFill>
                  <a:srgbClr val="0000FF"/>
                </a:solidFill>
              </a:rPr>
              <a:t>---2010 but industry is not doing this</a:t>
            </a:r>
          </a:p>
          <a:p>
            <a:pPr eaLnBrk="1" hangingPunct="1">
              <a:lnSpc>
                <a:spcPct val="80000"/>
              </a:lnSpc>
            </a:pPr>
            <a:r>
              <a:rPr lang="en-US" sz="2400" dirty="0" smtClean="0"/>
              <a:t>Patient can prevent disclosures of PHI for ‘payment and healthcare operations’ if pays out-of-pocket</a:t>
            </a:r>
            <a:r>
              <a:rPr lang="en-US" sz="2400" dirty="0" smtClean="0">
                <a:solidFill>
                  <a:srgbClr val="0000FF"/>
                </a:solidFill>
              </a:rPr>
              <a:t>---not addressed</a:t>
            </a:r>
          </a:p>
          <a:p>
            <a:pPr eaLnBrk="1" hangingPunct="1">
              <a:lnSpc>
                <a:spcPct val="80000"/>
              </a:lnSpc>
            </a:pPr>
            <a:r>
              <a:rPr lang="en-US" sz="2400" dirty="0" smtClean="0"/>
              <a:t>Consent Technologies</a:t>
            </a:r>
            <a:r>
              <a:rPr lang="en-US" sz="2400" dirty="0" smtClean="0">
                <a:solidFill>
                  <a:srgbClr val="0000FF"/>
                </a:solidFill>
              </a:rPr>
              <a:t>---2014 </a:t>
            </a:r>
            <a:r>
              <a:rPr lang="en-US" sz="2400" u="sng" dirty="0" smtClean="0">
                <a:solidFill>
                  <a:srgbClr val="0000FF"/>
                </a:solidFill>
              </a:rPr>
              <a:t>or later</a:t>
            </a:r>
          </a:p>
          <a:p>
            <a:pPr eaLnBrk="1" hangingPunct="1">
              <a:lnSpc>
                <a:spcPct val="80000"/>
              </a:lnSpc>
              <a:buFontTx/>
              <a:buNone/>
            </a:pPr>
            <a:endParaRPr lang="en-US" sz="2400" dirty="0" smtClean="0">
              <a:solidFill>
                <a:schemeClr val="accent2"/>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7200" dirty="0" smtClean="0">
                <a:solidFill>
                  <a:srgbClr val="0000FF"/>
                </a:solidFill>
              </a:rPr>
              <a:t/>
            </a:r>
            <a:br>
              <a:rPr lang="en-US" sz="7200" dirty="0" smtClean="0">
                <a:solidFill>
                  <a:srgbClr val="0000FF"/>
                </a:solidFill>
              </a:rPr>
            </a:br>
            <a:r>
              <a:rPr lang="en-US" sz="7200" dirty="0" smtClean="0">
                <a:solidFill>
                  <a:srgbClr val="0000FF"/>
                </a:solidFill>
              </a:rPr>
              <a:t>“Meaningful Use” </a:t>
            </a:r>
            <a:br>
              <a:rPr lang="en-US" sz="7200" dirty="0" smtClean="0">
                <a:solidFill>
                  <a:srgbClr val="0000FF"/>
                </a:solidFill>
              </a:rPr>
            </a:br>
            <a:r>
              <a:rPr lang="en-US" sz="7200" dirty="0" smtClean="0">
                <a:solidFill>
                  <a:srgbClr val="0000FF"/>
                </a:solidFill>
              </a:rPr>
              <a:t>isn’t meaningful to patients</a:t>
            </a:r>
            <a:endParaRPr lang="en-US" sz="7200" dirty="0">
              <a:solidFill>
                <a:srgbClr val="0000FF"/>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ctrTitle"/>
          </p:nvPr>
        </p:nvSpPr>
        <p:spPr>
          <a:xfrm>
            <a:off x="381000" y="-152400"/>
            <a:ext cx="8305800" cy="1828800"/>
          </a:xfrm>
        </p:spPr>
        <p:txBody>
          <a:bodyPr/>
          <a:lstStyle/>
          <a:p>
            <a:pPr eaLnBrk="1" hangingPunct="1"/>
            <a:r>
              <a:rPr lang="en-US" smtClean="0">
                <a:solidFill>
                  <a:srgbClr val="0000FF"/>
                </a:solidFill>
              </a:rPr>
              <a:t/>
            </a:r>
            <a:br>
              <a:rPr lang="en-US" smtClean="0">
                <a:solidFill>
                  <a:srgbClr val="0000FF"/>
                </a:solidFill>
              </a:rPr>
            </a:br>
            <a:r>
              <a:rPr lang="en-US" smtClean="0">
                <a:solidFill>
                  <a:srgbClr val="0000FF"/>
                </a:solidFill>
              </a:rPr>
              <a:t>Latanya Sweeney on flaws in MU EHR criteria and NHIN/HIEs</a:t>
            </a:r>
          </a:p>
        </p:txBody>
      </p:sp>
      <p:sp>
        <p:nvSpPr>
          <p:cNvPr id="3" name="Subtitle 2"/>
          <p:cNvSpPr>
            <a:spLocks noGrp="1"/>
          </p:cNvSpPr>
          <p:nvPr>
            <p:ph type="subTitle" idx="1"/>
          </p:nvPr>
        </p:nvSpPr>
        <p:spPr>
          <a:xfrm>
            <a:off x="533400" y="1981200"/>
            <a:ext cx="8229600" cy="4953000"/>
          </a:xfrm>
        </p:spPr>
        <p:txBody>
          <a:bodyPr rtlCol="0">
            <a:normAutofit/>
          </a:bodyPr>
          <a:lstStyle/>
          <a:p>
            <a:pPr algn="l" eaLnBrk="1" fontAlgn="auto" hangingPunct="1">
              <a:spcAft>
                <a:spcPts val="0"/>
              </a:spcAft>
              <a:buFont typeface="Arial" pitchFamily="34" charset="0"/>
              <a:buNone/>
              <a:defRPr/>
            </a:pPr>
            <a:r>
              <a:rPr lang="en-US" sz="2400" b="1" dirty="0" smtClean="0">
                <a:solidFill>
                  <a:schemeClr val="tx1"/>
                </a:solidFill>
              </a:rPr>
              <a:t> </a:t>
            </a:r>
            <a:r>
              <a:rPr lang="en-US" b="1" dirty="0" smtClean="0">
                <a:solidFill>
                  <a:srgbClr val="FF0000"/>
                </a:solidFill>
              </a:rPr>
              <a:t>Secondary use of  PHI by Business Associates is “unbounded, widespread, hidden, and difficult to trace.”</a:t>
            </a:r>
          </a:p>
          <a:p>
            <a:pPr algn="l" eaLnBrk="1" fontAlgn="auto" hangingPunct="1">
              <a:spcAft>
                <a:spcPts val="0"/>
              </a:spcAft>
              <a:buFont typeface="Arial" pitchFamily="34" charset="0"/>
              <a:buNone/>
              <a:defRPr/>
            </a:pPr>
            <a:endParaRPr lang="en-US" sz="1000" dirty="0" smtClean="0">
              <a:solidFill>
                <a:schemeClr val="tx1"/>
              </a:solidFill>
            </a:endParaRPr>
          </a:p>
          <a:p>
            <a:pPr algn="l" eaLnBrk="1" fontAlgn="auto" hangingPunct="1">
              <a:spcAft>
                <a:spcPts val="0"/>
              </a:spcAft>
              <a:buFont typeface="Arial" pitchFamily="34" charset="0"/>
              <a:buNone/>
              <a:defRPr/>
            </a:pPr>
            <a:r>
              <a:rPr lang="en-US" sz="2800" dirty="0" smtClean="0">
                <a:solidFill>
                  <a:schemeClr val="tx1"/>
                </a:solidFill>
              </a:rPr>
              <a:t>Implementing  </a:t>
            </a:r>
            <a:r>
              <a:rPr lang="en-US" sz="2800" b="1" dirty="0" smtClean="0">
                <a:solidFill>
                  <a:srgbClr val="FF0000"/>
                </a:solidFill>
              </a:rPr>
              <a:t>MU EHRs will “increase data sharing, but adding the NHIN will massively increase data sharing</a:t>
            </a:r>
            <a:r>
              <a:rPr lang="en-US" sz="2800" dirty="0" smtClean="0">
                <a:solidFill>
                  <a:srgbClr val="FF0000"/>
                </a:solidFill>
              </a:rPr>
              <a:t>.”</a:t>
            </a:r>
          </a:p>
          <a:p>
            <a:pPr algn="l" eaLnBrk="1" fontAlgn="auto" hangingPunct="1">
              <a:spcAft>
                <a:spcPts val="0"/>
              </a:spcAft>
              <a:buFont typeface="Arial" pitchFamily="34" charset="0"/>
              <a:buNone/>
              <a:defRPr/>
            </a:pPr>
            <a:endParaRPr lang="en-US" sz="900" dirty="0" smtClean="0">
              <a:solidFill>
                <a:schemeClr val="tx1"/>
              </a:solidFill>
            </a:endParaRPr>
          </a:p>
          <a:p>
            <a:pPr algn="l" eaLnBrk="1" fontAlgn="auto" hangingPunct="1">
              <a:spcAft>
                <a:spcPts val="0"/>
              </a:spcAft>
              <a:buFont typeface="Arial" pitchFamily="34" charset="0"/>
              <a:buNone/>
              <a:defRPr/>
            </a:pPr>
            <a:r>
              <a:rPr lang="en-US" sz="2400" b="1" dirty="0" smtClean="0">
                <a:solidFill>
                  <a:schemeClr val="tx1"/>
                </a:solidFill>
              </a:rPr>
              <a:t>The two proposed NHIN models </a:t>
            </a:r>
            <a:r>
              <a:rPr lang="en-US" sz="2400" dirty="0" smtClean="0">
                <a:solidFill>
                  <a:schemeClr val="tx1"/>
                </a:solidFill>
              </a:rPr>
              <a:t>to link all Americans' health information online do not offer “utility or privacy”. </a:t>
            </a:r>
          </a:p>
          <a:p>
            <a:pPr algn="l" eaLnBrk="1" fontAlgn="auto" hangingPunct="1">
              <a:spcAft>
                <a:spcPts val="0"/>
              </a:spcAft>
              <a:buFont typeface="Arial" pitchFamily="34" charset="0"/>
              <a:buNone/>
              <a:defRPr/>
            </a:pPr>
            <a:endParaRPr lang="en-US" sz="800" dirty="0" smtClean="0">
              <a:solidFill>
                <a:schemeClr val="tx1"/>
              </a:solidFill>
            </a:endParaRPr>
          </a:p>
          <a:p>
            <a:pPr algn="l" eaLnBrk="1" fontAlgn="auto" hangingPunct="1">
              <a:spcAft>
                <a:spcPts val="0"/>
              </a:spcAft>
              <a:buFont typeface="Arial" pitchFamily="34" charset="0"/>
              <a:buNone/>
              <a:defRPr/>
            </a:pPr>
            <a:endParaRPr lang="en-US" sz="800" u="sng" dirty="0" smtClean="0">
              <a:hlinkClick r:id="rId2"/>
            </a:endParaRPr>
          </a:p>
          <a:p>
            <a:pPr algn="l" eaLnBrk="1" fontAlgn="auto" hangingPunct="1">
              <a:spcAft>
                <a:spcPts val="0"/>
              </a:spcAft>
              <a:buFont typeface="Arial" pitchFamily="34" charset="0"/>
              <a:buNone/>
              <a:defRPr/>
            </a:pPr>
            <a:r>
              <a:rPr lang="en-US" sz="1400" u="sng" dirty="0" smtClean="0">
                <a:hlinkClick r:id="rId2"/>
              </a:rPr>
              <a:t>http://patientprivacyrights.org/wp-content/uploads/2010/04/Sweeney-CongressTestimony-4-22-10.pdf</a:t>
            </a:r>
            <a:r>
              <a:rPr lang="en-US" sz="1400" dirty="0" smtClean="0"/>
              <a:t> </a:t>
            </a:r>
          </a:p>
          <a:p>
            <a:pPr algn="l" eaLnBrk="1" fontAlgn="auto" hangingPunct="1">
              <a:spcAft>
                <a:spcPts val="0"/>
              </a:spcAft>
              <a:buFont typeface="Arial" pitchFamily="34" charset="0"/>
              <a:buNone/>
              <a:defRPr/>
            </a:pPr>
            <a:endParaRPr lang="en-US" sz="1600" dirty="0" smtClean="0"/>
          </a:p>
          <a:p>
            <a:pPr eaLnBrk="1" fontAlgn="auto" hangingPunct="1">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p:cNvSpPr>
          <p:nvPr>
            <p:ph type="title"/>
          </p:nvPr>
        </p:nvSpPr>
        <p:spPr>
          <a:xfrm>
            <a:off x="0" y="274638"/>
            <a:ext cx="9144000" cy="1143000"/>
          </a:xfrm>
        </p:spPr>
        <p:txBody>
          <a:bodyPr/>
          <a:lstStyle/>
          <a:p>
            <a:r>
              <a:rPr lang="en-US" smtClean="0">
                <a:solidFill>
                  <a:srgbClr val="0000FF"/>
                </a:solidFill>
              </a:rPr>
              <a:t>Sweeney on designing privacy in HIT</a:t>
            </a:r>
          </a:p>
        </p:txBody>
      </p:sp>
      <p:sp>
        <p:nvSpPr>
          <p:cNvPr id="59394" name="Rectangle 3"/>
          <p:cNvSpPr>
            <a:spLocks noGrp="1"/>
          </p:cNvSpPr>
          <p:nvPr>
            <p:ph type="body" idx="1"/>
          </p:nvPr>
        </p:nvSpPr>
        <p:spPr>
          <a:xfrm>
            <a:off x="457200" y="1600200"/>
            <a:ext cx="8229600" cy="5715000"/>
          </a:xfrm>
        </p:spPr>
        <p:txBody>
          <a:bodyPr/>
          <a:lstStyle/>
          <a:p>
            <a:pPr>
              <a:lnSpc>
                <a:spcPct val="80000"/>
              </a:lnSpc>
              <a:buFont typeface="Arial" charset="0"/>
              <a:buNone/>
            </a:pPr>
            <a:r>
              <a:rPr lang="en-US" sz="2400" smtClean="0"/>
              <a:t>Observation: "Scott McNealy, the CEO of Sun Microsystems, </a:t>
            </a:r>
          </a:p>
          <a:p>
            <a:pPr>
              <a:lnSpc>
                <a:spcPct val="80000"/>
              </a:lnSpc>
              <a:buFont typeface="Arial" charset="0"/>
              <a:buNone/>
            </a:pPr>
            <a:r>
              <a:rPr lang="en-US" sz="2400" smtClean="0"/>
              <a:t>famously quipped, "</a:t>
            </a:r>
            <a:r>
              <a:rPr lang="en-US" sz="2400" b="1" smtClean="0">
                <a:solidFill>
                  <a:srgbClr val="FF0000"/>
                </a:solidFill>
              </a:rPr>
              <a:t>Privacy is dead. Get over it</a:t>
            </a:r>
            <a:r>
              <a:rPr lang="en-US" sz="2400" smtClean="0"/>
              <a:t>."</a:t>
            </a:r>
            <a:endParaRPr lang="en-US" sz="2400" b="1" smtClean="0"/>
          </a:p>
          <a:p>
            <a:pPr>
              <a:lnSpc>
                <a:spcPct val="80000"/>
              </a:lnSpc>
              <a:buFont typeface="Arial" charset="0"/>
              <a:buNone/>
            </a:pPr>
            <a:endParaRPr lang="en-US" sz="800" smtClean="0"/>
          </a:p>
          <a:p>
            <a:pPr>
              <a:lnSpc>
                <a:spcPct val="80000"/>
              </a:lnSpc>
              <a:buFont typeface="Arial" charset="0"/>
              <a:buNone/>
            </a:pPr>
            <a:r>
              <a:rPr lang="en-US" sz="2400" smtClean="0"/>
              <a:t>Sweeney's response: "Oh privacy is definitely not dead. </a:t>
            </a:r>
            <a:r>
              <a:rPr lang="en-US" sz="2400" b="1" i="1" smtClean="0">
                <a:solidFill>
                  <a:srgbClr val="FF0000"/>
                </a:solidFill>
              </a:rPr>
              <a:t>When </a:t>
            </a:r>
          </a:p>
          <a:p>
            <a:pPr>
              <a:lnSpc>
                <a:spcPct val="80000"/>
              </a:lnSpc>
              <a:buFont typeface="Arial" charset="0"/>
              <a:buNone/>
            </a:pPr>
            <a:r>
              <a:rPr lang="en-US" sz="2400" b="1" i="1" smtClean="0">
                <a:solidFill>
                  <a:srgbClr val="FF0000"/>
                </a:solidFill>
              </a:rPr>
              <a:t>people say you have to choose, it means they haven't actually </a:t>
            </a:r>
          </a:p>
          <a:p>
            <a:pPr>
              <a:lnSpc>
                <a:spcPct val="80000"/>
              </a:lnSpc>
              <a:buFont typeface="Arial" charset="0"/>
              <a:buNone/>
            </a:pPr>
            <a:r>
              <a:rPr lang="en-US" sz="2400" b="1" i="1" smtClean="0">
                <a:solidFill>
                  <a:srgbClr val="FF0000"/>
                </a:solidFill>
              </a:rPr>
              <a:t>thought the problem through or they aren't willing to accept </a:t>
            </a:r>
          </a:p>
          <a:p>
            <a:pPr>
              <a:lnSpc>
                <a:spcPct val="80000"/>
              </a:lnSpc>
              <a:buFont typeface="Arial" charset="0"/>
              <a:buNone/>
            </a:pPr>
            <a:r>
              <a:rPr lang="en-US" sz="2400" b="1" i="1" smtClean="0">
                <a:solidFill>
                  <a:srgbClr val="FF0000"/>
                </a:solidFill>
              </a:rPr>
              <a:t>the answer</a:t>
            </a:r>
            <a:r>
              <a:rPr lang="en-US" sz="2400" smtClean="0">
                <a:solidFill>
                  <a:srgbClr val="FF0000"/>
                </a:solidFill>
              </a:rPr>
              <a:t>.</a:t>
            </a:r>
          </a:p>
          <a:p>
            <a:pPr>
              <a:lnSpc>
                <a:spcPct val="80000"/>
              </a:lnSpc>
              <a:buFont typeface="Arial" charset="0"/>
              <a:buNone/>
            </a:pPr>
            <a:endParaRPr lang="en-US" sz="800" b="1" smtClean="0"/>
          </a:p>
          <a:p>
            <a:pPr>
              <a:lnSpc>
                <a:spcPct val="80000"/>
              </a:lnSpc>
              <a:buFont typeface="Arial" charset="0"/>
              <a:buNone/>
            </a:pPr>
            <a:r>
              <a:rPr lang="en-US" sz="2400" smtClean="0"/>
              <a:t>… </a:t>
            </a:r>
            <a:r>
              <a:rPr lang="en-US" sz="2400" b="1" i="1" smtClean="0"/>
              <a:t>he very much shares that attitude of the computer scientist </a:t>
            </a:r>
          </a:p>
          <a:p>
            <a:pPr>
              <a:lnSpc>
                <a:spcPct val="80000"/>
              </a:lnSpc>
              <a:buFont typeface="Arial" charset="0"/>
              <a:buNone/>
            </a:pPr>
            <a:r>
              <a:rPr lang="en-US" sz="2400" b="1" i="1" smtClean="0"/>
              <a:t>who built the technology that's invasive; who says, "Well, you </a:t>
            </a:r>
          </a:p>
          <a:p>
            <a:pPr>
              <a:lnSpc>
                <a:spcPct val="80000"/>
              </a:lnSpc>
              <a:buFont typeface="Arial" charset="0"/>
              <a:buNone/>
            </a:pPr>
            <a:r>
              <a:rPr lang="en-US" sz="2400" b="1" i="1" smtClean="0"/>
              <a:t>want the benefits of my technology, you'll get over privacy". </a:t>
            </a:r>
          </a:p>
          <a:p>
            <a:pPr>
              <a:lnSpc>
                <a:spcPct val="80000"/>
              </a:lnSpc>
              <a:buFont typeface="Arial" charset="0"/>
              <a:buNone/>
            </a:pPr>
            <a:endParaRPr lang="en-US" sz="800" b="1" smtClean="0"/>
          </a:p>
          <a:p>
            <a:pPr>
              <a:lnSpc>
                <a:spcPct val="80000"/>
              </a:lnSpc>
              <a:buFont typeface="Arial" charset="0"/>
              <a:buNone/>
            </a:pPr>
            <a:r>
              <a:rPr lang="en-US" sz="2400" b="1" smtClean="0"/>
              <a:t>It's exactly the kind of computer scientist we don't want to be </a:t>
            </a:r>
          </a:p>
          <a:p>
            <a:pPr>
              <a:lnSpc>
                <a:spcPct val="80000"/>
              </a:lnSpc>
              <a:buFont typeface="Arial" charset="0"/>
              <a:buNone/>
            </a:pPr>
            <a:r>
              <a:rPr lang="en-US" sz="2400" b="1" smtClean="0"/>
              <a:t>graduating in the future.”</a:t>
            </a:r>
          </a:p>
          <a:p>
            <a:pPr>
              <a:lnSpc>
                <a:spcPct val="80000"/>
              </a:lnSpc>
              <a:buFont typeface="Arial" charset="0"/>
              <a:buNone/>
            </a:pPr>
            <a:endParaRPr lang="en-US" sz="800" b="1" smtClean="0"/>
          </a:p>
          <a:p>
            <a:pPr>
              <a:lnSpc>
                <a:spcPct val="80000"/>
              </a:lnSpc>
              <a:buFont typeface="Arial" charset="0"/>
              <a:buNone/>
            </a:pPr>
            <a:r>
              <a:rPr lang="en-US" sz="1800" b="1" smtClean="0">
                <a:hlinkClick r:id="rId2"/>
              </a:rPr>
              <a:t>http://patientprivacyrights.org/2007/06/privacy-isnt-dead-or-at-least-it-shouldnt-</a:t>
            </a:r>
          </a:p>
          <a:p>
            <a:pPr>
              <a:lnSpc>
                <a:spcPct val="80000"/>
              </a:lnSpc>
              <a:buFont typeface="Arial" charset="0"/>
              <a:buNone/>
            </a:pPr>
            <a:r>
              <a:rPr lang="en-US" sz="1800" b="1" smtClean="0">
                <a:hlinkClick r:id="rId2"/>
              </a:rPr>
              <a:t>be-a-qa-with-latanya sweeney</a:t>
            </a:r>
            <a:endParaRPr lang="en-US" sz="1800" b="1" smtClean="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7" name="Title 1"/>
          <p:cNvSpPr>
            <a:spLocks noGrp="1"/>
          </p:cNvSpPr>
          <p:nvPr>
            <p:ph type="ctrTitle" idx="4294967295"/>
          </p:nvPr>
        </p:nvSpPr>
        <p:spPr>
          <a:xfrm>
            <a:off x="533400" y="0"/>
            <a:ext cx="8077200" cy="1447800"/>
          </a:xfrm>
        </p:spPr>
        <p:txBody>
          <a:bodyPr/>
          <a:lstStyle/>
          <a:p>
            <a:pPr eaLnBrk="1" hangingPunct="1"/>
            <a:r>
              <a:rPr lang="en-US" smtClean="0">
                <a:solidFill>
                  <a:srgbClr val="0000FF"/>
                </a:solidFill>
              </a:rPr>
              <a:t>MU EHR flaws</a:t>
            </a:r>
          </a:p>
        </p:txBody>
      </p:sp>
      <p:sp>
        <p:nvSpPr>
          <p:cNvPr id="60418" name="Subtitle 2"/>
          <p:cNvSpPr>
            <a:spLocks noGrp="1"/>
          </p:cNvSpPr>
          <p:nvPr>
            <p:ph type="subTitle" idx="4294967295"/>
          </p:nvPr>
        </p:nvSpPr>
        <p:spPr>
          <a:xfrm>
            <a:off x="381000" y="1219200"/>
            <a:ext cx="8763000" cy="5715000"/>
          </a:xfrm>
        </p:spPr>
        <p:txBody>
          <a:bodyPr/>
          <a:lstStyle/>
          <a:p>
            <a:pPr marL="0" indent="0" eaLnBrk="1" hangingPunct="1">
              <a:lnSpc>
                <a:spcPct val="80000"/>
              </a:lnSpc>
            </a:pPr>
            <a:r>
              <a:rPr lang="en-US" sz="2200" dirty="0" smtClean="0"/>
              <a:t>  data mining for many uses without informed consent</a:t>
            </a:r>
          </a:p>
          <a:p>
            <a:pPr marL="0" indent="0" eaLnBrk="1" hangingPunct="1">
              <a:lnSpc>
                <a:spcPct val="80000"/>
              </a:lnSpc>
            </a:pPr>
            <a:r>
              <a:rPr lang="en-US" sz="2200" dirty="0" smtClean="0"/>
              <a:t>  “unbounded uses” by CEs and BAs—no trust without verification</a:t>
            </a:r>
          </a:p>
          <a:p>
            <a:pPr marL="0" indent="0" eaLnBrk="1" hangingPunct="1">
              <a:lnSpc>
                <a:spcPct val="80000"/>
              </a:lnSpc>
              <a:buFont typeface="Arial" charset="0"/>
              <a:buNone/>
            </a:pPr>
            <a:endParaRPr lang="en-US" sz="1000" dirty="0" smtClean="0">
              <a:solidFill>
                <a:srgbClr val="0000FF"/>
              </a:solidFill>
            </a:endParaRPr>
          </a:p>
          <a:p>
            <a:pPr marL="0" indent="0" eaLnBrk="1" hangingPunct="1">
              <a:lnSpc>
                <a:spcPct val="80000"/>
              </a:lnSpc>
              <a:buFont typeface="Arial" charset="0"/>
              <a:buNone/>
            </a:pPr>
            <a:r>
              <a:rPr lang="en-US" sz="4400" dirty="0" smtClean="0">
                <a:solidFill>
                  <a:srgbClr val="0000FF"/>
                </a:solidFill>
              </a:rPr>
              <a:t>       NHIN/RHIO/HIE/HIO flaws </a:t>
            </a:r>
            <a:endParaRPr lang="en-US" sz="4400" dirty="0" smtClean="0"/>
          </a:p>
          <a:p>
            <a:pPr marL="0" indent="0" eaLnBrk="1" hangingPunct="1">
              <a:lnSpc>
                <a:spcPct val="80000"/>
              </a:lnSpc>
              <a:buFont typeface="Arial" charset="0"/>
              <a:buNone/>
            </a:pPr>
            <a:endParaRPr lang="en-US" sz="1100" dirty="0" smtClean="0"/>
          </a:p>
          <a:p>
            <a:pPr marL="0" indent="0" eaLnBrk="1" hangingPunct="1">
              <a:lnSpc>
                <a:spcPct val="80000"/>
              </a:lnSpc>
            </a:pPr>
            <a:r>
              <a:rPr lang="en-US" sz="2200" dirty="0" smtClean="0"/>
              <a:t>  allow broad “stakeholder” (insurers, employers) access to data</a:t>
            </a:r>
          </a:p>
          <a:p>
            <a:pPr marL="0" indent="0" eaLnBrk="1" hangingPunct="1">
              <a:lnSpc>
                <a:spcPct val="80000"/>
              </a:lnSpc>
            </a:pPr>
            <a:r>
              <a:rPr lang="en-US" sz="2200" dirty="0" smtClean="0"/>
              <a:t>  patients don’t want “stakeholder” access, they want control</a:t>
            </a:r>
          </a:p>
          <a:p>
            <a:pPr marL="0" indent="0" eaLnBrk="1" hangingPunct="1">
              <a:lnSpc>
                <a:spcPct val="80000"/>
              </a:lnSpc>
            </a:pPr>
            <a:r>
              <a:rPr lang="en-US" sz="2200" dirty="0" smtClean="0"/>
              <a:t>  impossible to share data selectively (segment sensitive records)</a:t>
            </a:r>
          </a:p>
          <a:p>
            <a:pPr marL="0" indent="0" eaLnBrk="1" hangingPunct="1">
              <a:lnSpc>
                <a:spcPct val="80000"/>
              </a:lnSpc>
            </a:pPr>
            <a:r>
              <a:rPr lang="en-US" sz="2200" dirty="0" smtClean="0"/>
              <a:t>  illegal, blanket consents = impossible to share data 1-to-1</a:t>
            </a:r>
          </a:p>
          <a:p>
            <a:pPr marL="0" indent="0" eaLnBrk="1" hangingPunct="1">
              <a:lnSpc>
                <a:spcPct val="80000"/>
              </a:lnSpc>
            </a:pPr>
            <a:r>
              <a:rPr lang="en-US" sz="2200" dirty="0" smtClean="0"/>
              <a:t>  labs and Rx data industry will dump 1,000s of “batched” test </a:t>
            </a:r>
          </a:p>
          <a:p>
            <a:pPr marL="0" indent="0" eaLnBrk="1" hangingPunct="1">
              <a:lnSpc>
                <a:spcPct val="80000"/>
              </a:lnSpc>
              <a:buFont typeface="Arial" charset="0"/>
              <a:buNone/>
            </a:pPr>
            <a:r>
              <a:rPr lang="en-US" sz="2200" dirty="0" smtClean="0"/>
              <a:t>    reports and prescriptions into HIOs—patients’ privacy will be violated </a:t>
            </a:r>
          </a:p>
          <a:p>
            <a:pPr marL="0" indent="0" eaLnBrk="1" hangingPunct="1">
              <a:lnSpc>
                <a:spcPct val="80000"/>
              </a:lnSpc>
              <a:buFont typeface="Arial" charset="0"/>
              <a:buNone/>
            </a:pPr>
            <a:r>
              <a:rPr lang="en-US" sz="2200" dirty="0" smtClean="0"/>
              <a:t>    even if they opt-out</a:t>
            </a:r>
          </a:p>
          <a:p>
            <a:pPr marL="0" indent="0" eaLnBrk="1" hangingPunct="1">
              <a:lnSpc>
                <a:spcPct val="80000"/>
              </a:lnSpc>
            </a:pPr>
            <a:r>
              <a:rPr lang="en-US" sz="2200" dirty="0" smtClean="0"/>
              <a:t>  without segmentation, HIE/NHIN can’t exchange data across state lines </a:t>
            </a:r>
          </a:p>
          <a:p>
            <a:pPr marL="0" indent="0" eaLnBrk="1" hangingPunct="1">
              <a:lnSpc>
                <a:spcPct val="80000"/>
              </a:lnSpc>
              <a:buFont typeface="Arial" charset="0"/>
              <a:buNone/>
            </a:pPr>
            <a:r>
              <a:rPr lang="en-US" sz="2200" dirty="0" smtClean="0"/>
              <a:t>    with states---all states require consent for sensitive data (segmentation)</a:t>
            </a:r>
          </a:p>
          <a:p>
            <a:pPr marL="0" indent="0" eaLnBrk="1" hangingPunct="1">
              <a:lnSpc>
                <a:spcPct val="80000"/>
              </a:lnSpc>
            </a:pPr>
            <a:r>
              <a:rPr lang="en-US" sz="2200" dirty="0" smtClean="0"/>
              <a:t>  without segmentation can’t put teens’ data, genetic data, STDs, mental </a:t>
            </a:r>
          </a:p>
          <a:p>
            <a:pPr marL="0" indent="0" eaLnBrk="1" hangingPunct="1">
              <a:lnSpc>
                <a:spcPct val="80000"/>
              </a:lnSpc>
              <a:buFont typeface="Arial" charset="0"/>
              <a:buNone/>
            </a:pPr>
            <a:r>
              <a:rPr lang="en-US" sz="2200" dirty="0" smtClean="0"/>
              <a:t>   health, addiction data into HIT systems</a:t>
            </a:r>
          </a:p>
          <a:p>
            <a:pPr marL="0" indent="0" eaLnBrk="1" hangingPunct="1">
              <a:lnSpc>
                <a:spcPct val="80000"/>
              </a:lnSpc>
            </a:pPr>
            <a:endParaRPr lang="en-US" sz="2200" dirty="0" smtClean="0">
              <a:solidFill>
                <a:srgbClr val="898989"/>
              </a:solidFill>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6"/>
          <p:cNvPicPr>
            <a:picLocks noChangeAspect="1" noChangeArrowheads="1"/>
          </p:cNvPicPr>
          <p:nvPr/>
        </p:nvPicPr>
        <p:blipFill>
          <a:blip r:embed="rId2" cstate="print"/>
          <a:srcRect/>
          <a:stretch>
            <a:fillRect/>
          </a:stretch>
        </p:blipFill>
        <p:spPr bwMode="auto">
          <a:xfrm>
            <a:off x="3200400" y="1028700"/>
            <a:ext cx="2743200" cy="4800600"/>
          </a:xfrm>
          <a:prstGeom prst="rect">
            <a:avLst/>
          </a:prstGeom>
          <a:noFill/>
          <a:ln w="9525">
            <a:noFill/>
            <a:miter lim="800000"/>
            <a:headEnd/>
            <a:tailEnd/>
          </a:ln>
        </p:spPr>
      </p:pic>
      <p:pic>
        <p:nvPicPr>
          <p:cNvPr id="61442" name="Picture 7"/>
          <p:cNvPicPr>
            <a:picLocks noChangeAspect="1" noChangeArrowheads="1"/>
          </p:cNvPicPr>
          <p:nvPr/>
        </p:nvPicPr>
        <p:blipFill>
          <a:blip r:embed="rId2" cstate="print"/>
          <a:srcRect/>
          <a:stretch>
            <a:fillRect/>
          </a:stretch>
        </p:blipFill>
        <p:spPr bwMode="auto">
          <a:xfrm>
            <a:off x="2819400" y="838200"/>
            <a:ext cx="3352800" cy="6096000"/>
          </a:xfrm>
          <a:prstGeom prst="rect">
            <a:avLst/>
          </a:prstGeom>
          <a:noFill/>
          <a:ln w="9525">
            <a:noFill/>
            <a:miter lim="800000"/>
            <a:headEnd/>
            <a:tailEnd/>
          </a:ln>
        </p:spPr>
      </p:pic>
      <p:pic>
        <p:nvPicPr>
          <p:cNvPr id="61443" name="Picture 8"/>
          <p:cNvPicPr>
            <a:picLocks noChangeAspect="1" noChangeArrowheads="1"/>
          </p:cNvPicPr>
          <p:nvPr/>
        </p:nvPicPr>
        <p:blipFill>
          <a:blip r:embed="rId2" cstate="print"/>
          <a:srcRect/>
          <a:stretch>
            <a:fillRect/>
          </a:stretch>
        </p:blipFill>
        <p:spPr bwMode="auto">
          <a:xfrm>
            <a:off x="6172200" y="762000"/>
            <a:ext cx="3352800" cy="6096000"/>
          </a:xfrm>
          <a:prstGeom prst="rect">
            <a:avLst/>
          </a:prstGeom>
          <a:noFill/>
          <a:ln w="9525">
            <a:noFill/>
            <a:miter lim="800000"/>
            <a:headEnd/>
            <a:tailEnd/>
          </a:ln>
        </p:spPr>
      </p:pic>
      <p:pic>
        <p:nvPicPr>
          <p:cNvPr id="61444" name="Picture 9"/>
          <p:cNvPicPr>
            <a:picLocks noChangeAspect="1" noChangeArrowheads="1"/>
          </p:cNvPicPr>
          <p:nvPr/>
        </p:nvPicPr>
        <p:blipFill>
          <a:blip r:embed="rId2" cstate="print"/>
          <a:srcRect/>
          <a:stretch>
            <a:fillRect/>
          </a:stretch>
        </p:blipFill>
        <p:spPr bwMode="auto">
          <a:xfrm>
            <a:off x="0" y="228600"/>
            <a:ext cx="3352800" cy="609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458200" cy="914400"/>
          </a:xfrm>
        </p:spPr>
        <p:txBody>
          <a:bodyPr rtlCol="0">
            <a:normAutofit fontScale="90000"/>
          </a:bodyPr>
          <a:lstStyle/>
          <a:p>
            <a:pPr algn="l" eaLnBrk="1" fontAlgn="auto" hangingPunct="1">
              <a:spcAft>
                <a:spcPts val="0"/>
              </a:spcAft>
              <a:defRPr/>
            </a:pPr>
            <a:r>
              <a:rPr lang="en-US" dirty="0" smtClean="0"/>
              <a:t/>
            </a:r>
            <a:br>
              <a:rPr lang="en-US" dirty="0" smtClean="0"/>
            </a:br>
            <a:r>
              <a:rPr lang="en-US" sz="4900" dirty="0" smtClean="0">
                <a:solidFill>
                  <a:srgbClr val="0000FF"/>
                </a:solidFill>
              </a:rPr>
              <a:t>Health IT and HIE: </a:t>
            </a:r>
            <a:r>
              <a:rPr lang="en-US" sz="4900" dirty="0" smtClean="0">
                <a:solidFill>
                  <a:srgbClr val="FF0000"/>
                </a:solidFill>
              </a:rPr>
              <a:t>2 separate worlds</a:t>
            </a:r>
            <a:endParaRPr lang="en-US" sz="4900" dirty="0">
              <a:solidFill>
                <a:srgbClr val="FF0000"/>
              </a:solidFill>
            </a:endParaRPr>
          </a:p>
        </p:txBody>
      </p:sp>
      <p:sp>
        <p:nvSpPr>
          <p:cNvPr id="3" name="Content Placeholder 2"/>
          <p:cNvSpPr>
            <a:spLocks noGrp="1"/>
          </p:cNvSpPr>
          <p:nvPr>
            <p:ph sz="half" idx="1"/>
          </p:nvPr>
        </p:nvSpPr>
        <p:spPr>
          <a:xfrm>
            <a:off x="228600" y="1219200"/>
            <a:ext cx="4343400" cy="5410200"/>
          </a:xfrm>
        </p:spPr>
        <p:txBody>
          <a:bodyPr rtlCol="0">
            <a:normAutofit fontScale="70000" lnSpcReduction="20000"/>
          </a:bodyPr>
          <a:lstStyle/>
          <a:p>
            <a:pPr eaLnBrk="1" fontAlgn="auto" hangingPunct="1">
              <a:spcAft>
                <a:spcPts val="0"/>
              </a:spcAft>
              <a:buFont typeface="Arial" pitchFamily="34" charset="0"/>
              <a:buNone/>
              <a:defRPr/>
            </a:pPr>
            <a:r>
              <a:rPr lang="en-US" sz="3500" u="sng" dirty="0" smtClean="0">
                <a:solidFill>
                  <a:srgbClr val="0000FF"/>
                </a:solidFill>
              </a:rPr>
              <a:t>Corporations, Govt, &amp; some Doctors</a:t>
            </a:r>
            <a:endParaRPr lang="en-US" sz="900" u="sng" dirty="0" smtClean="0">
              <a:solidFill>
                <a:srgbClr val="0000FF"/>
              </a:solidFill>
            </a:endParaRPr>
          </a:p>
          <a:p>
            <a:pPr eaLnBrk="1" fontAlgn="auto" hangingPunct="1">
              <a:spcAft>
                <a:spcPts val="0"/>
              </a:spcAft>
              <a:buFont typeface="Arial" pitchFamily="34" charset="0"/>
              <a:buNone/>
              <a:defRPr/>
            </a:pPr>
            <a:endParaRPr lang="en-US" sz="1000" u="sng" dirty="0" smtClean="0">
              <a:solidFill>
                <a:srgbClr val="0000FF"/>
              </a:solidFill>
            </a:endParaRPr>
          </a:p>
          <a:p>
            <a:pPr eaLnBrk="1" fontAlgn="auto" hangingPunct="1">
              <a:spcAft>
                <a:spcPts val="0"/>
              </a:spcAft>
              <a:buFont typeface="Arial" pitchFamily="34" charset="0"/>
              <a:buChar char="•"/>
              <a:defRPr/>
            </a:pPr>
            <a:r>
              <a:rPr lang="en-US" b="1" dirty="0" smtClean="0">
                <a:solidFill>
                  <a:srgbClr val="FF0000"/>
                </a:solidFill>
              </a:rPr>
              <a:t>Industry-centered system</a:t>
            </a:r>
          </a:p>
          <a:p>
            <a:pPr eaLnBrk="1" fontAlgn="auto" hangingPunct="1">
              <a:spcAft>
                <a:spcPts val="0"/>
              </a:spcAft>
              <a:buFont typeface="Arial" pitchFamily="34" charset="0"/>
              <a:buChar char="•"/>
              <a:defRPr/>
            </a:pPr>
            <a:r>
              <a:rPr lang="en-US" dirty="0" smtClean="0"/>
              <a:t>LOTS of Data = commodity = $$$$</a:t>
            </a:r>
          </a:p>
          <a:p>
            <a:pPr eaLnBrk="1" fontAlgn="auto" hangingPunct="1">
              <a:spcAft>
                <a:spcPts val="0"/>
              </a:spcAft>
              <a:buFont typeface="Arial" pitchFamily="34" charset="0"/>
              <a:buChar char="•"/>
              <a:defRPr/>
            </a:pPr>
            <a:r>
              <a:rPr lang="en-US" dirty="0" smtClean="0"/>
              <a:t>massive data flows and 2</a:t>
            </a:r>
            <a:r>
              <a:rPr lang="en-US" baseline="30000" dirty="0" smtClean="0"/>
              <a:t>ndary  </a:t>
            </a:r>
            <a:r>
              <a:rPr lang="en-US" dirty="0" smtClean="0"/>
              <a:t>use of sensitive personal data </a:t>
            </a:r>
          </a:p>
          <a:p>
            <a:pPr eaLnBrk="1" fontAlgn="auto" hangingPunct="1">
              <a:spcAft>
                <a:spcPts val="0"/>
              </a:spcAft>
              <a:buFont typeface="Arial" pitchFamily="34" charset="0"/>
              <a:buChar char="•"/>
              <a:defRPr/>
            </a:pPr>
            <a:r>
              <a:rPr lang="en-US" dirty="0" smtClean="0"/>
              <a:t>Data theft, no consent</a:t>
            </a:r>
          </a:p>
          <a:p>
            <a:pPr eaLnBrk="1" fontAlgn="auto" hangingPunct="1">
              <a:spcAft>
                <a:spcPts val="0"/>
              </a:spcAft>
              <a:buFont typeface="Arial" pitchFamily="34" charset="0"/>
              <a:buChar char="•"/>
              <a:defRPr/>
            </a:pPr>
            <a:r>
              <a:rPr lang="en-US" dirty="0" smtClean="0"/>
              <a:t>Robust HIT systems </a:t>
            </a:r>
          </a:p>
          <a:p>
            <a:pPr lvl="1" eaLnBrk="1" fontAlgn="auto" hangingPunct="1">
              <a:spcAft>
                <a:spcPts val="0"/>
              </a:spcAft>
              <a:buFont typeface="Arial" pitchFamily="34" charset="0"/>
              <a:buChar char="–"/>
              <a:defRPr/>
            </a:pPr>
            <a:r>
              <a:rPr lang="en-US" dirty="0" smtClean="0"/>
              <a:t>One hospital = 200+ HIT systems</a:t>
            </a:r>
          </a:p>
          <a:p>
            <a:pPr eaLnBrk="1" fontAlgn="auto" hangingPunct="1">
              <a:spcAft>
                <a:spcPts val="0"/>
              </a:spcAft>
              <a:buFont typeface="Arial" pitchFamily="34" charset="0"/>
              <a:buChar char="•"/>
              <a:defRPr/>
            </a:pPr>
            <a:r>
              <a:rPr lang="en-US" dirty="0" smtClean="0"/>
              <a:t>Robust HIE </a:t>
            </a:r>
          </a:p>
          <a:p>
            <a:pPr eaLnBrk="1" fontAlgn="auto" hangingPunct="1">
              <a:spcAft>
                <a:spcPts val="0"/>
              </a:spcAft>
              <a:buFont typeface="Arial" pitchFamily="34" charset="0"/>
              <a:buChar char="•"/>
              <a:defRPr/>
            </a:pPr>
            <a:r>
              <a:rPr lang="en-US" dirty="0" smtClean="0"/>
              <a:t>Vendors and users sell data</a:t>
            </a:r>
          </a:p>
          <a:p>
            <a:pPr eaLnBrk="1" fontAlgn="auto" hangingPunct="1">
              <a:spcAft>
                <a:spcPts val="0"/>
              </a:spcAft>
              <a:buFont typeface="Arial" pitchFamily="34" charset="0"/>
              <a:buChar char="•"/>
              <a:defRPr/>
            </a:pPr>
            <a:r>
              <a:rPr lang="en-US" dirty="0" smtClean="0"/>
              <a:t>Data flows outside US</a:t>
            </a:r>
          </a:p>
          <a:p>
            <a:pPr eaLnBrk="1" fontAlgn="auto" hangingPunct="1">
              <a:spcAft>
                <a:spcPts val="0"/>
              </a:spcAft>
              <a:buFont typeface="Arial" pitchFamily="34" charset="0"/>
              <a:buChar char="•"/>
              <a:defRPr/>
            </a:pPr>
            <a:r>
              <a:rPr lang="en-US" dirty="0" smtClean="0"/>
              <a:t>Massive security flaws</a:t>
            </a:r>
          </a:p>
          <a:p>
            <a:pPr eaLnBrk="1" fontAlgn="auto" hangingPunct="1">
              <a:spcAft>
                <a:spcPts val="0"/>
              </a:spcAft>
              <a:buFont typeface="Arial" pitchFamily="34" charset="0"/>
              <a:buChar char="•"/>
              <a:defRPr/>
            </a:pPr>
            <a:r>
              <a:rPr lang="en-US" dirty="0" smtClean="0"/>
              <a:t>“Wild West”-- data </a:t>
            </a:r>
            <a:r>
              <a:rPr lang="en-US" dirty="0"/>
              <a:t>m</a:t>
            </a:r>
            <a:r>
              <a:rPr lang="en-US" dirty="0" smtClean="0"/>
              <a:t>ining for profit and discrimination</a:t>
            </a:r>
          </a:p>
          <a:p>
            <a:pPr eaLnBrk="1" fontAlgn="auto" hangingPunct="1">
              <a:spcAft>
                <a:spcPts val="0"/>
              </a:spcAft>
              <a:buFont typeface="Arial" pitchFamily="34" charset="0"/>
              <a:buChar char="•"/>
              <a:defRPr/>
            </a:pPr>
            <a:r>
              <a:rPr lang="en-US" dirty="0" smtClean="0"/>
              <a:t>Unfair and deceptive trade practices</a:t>
            </a:r>
          </a:p>
        </p:txBody>
      </p:sp>
      <p:sp>
        <p:nvSpPr>
          <p:cNvPr id="4" name="Content Placeholder 3"/>
          <p:cNvSpPr>
            <a:spLocks noGrp="1"/>
          </p:cNvSpPr>
          <p:nvPr>
            <p:ph sz="half" idx="2"/>
          </p:nvPr>
        </p:nvSpPr>
        <p:spPr>
          <a:xfrm>
            <a:off x="4648200" y="1219200"/>
            <a:ext cx="4648200" cy="5410200"/>
          </a:xfrm>
        </p:spPr>
        <p:txBody>
          <a:bodyPr rtlCol="0">
            <a:normAutofit fontScale="70000" lnSpcReduction="20000"/>
          </a:bodyPr>
          <a:lstStyle/>
          <a:p>
            <a:pPr eaLnBrk="1" fontAlgn="auto" hangingPunct="1">
              <a:spcAft>
                <a:spcPts val="0"/>
              </a:spcAft>
              <a:buFont typeface="Arial" pitchFamily="34" charset="0"/>
              <a:buNone/>
              <a:defRPr/>
            </a:pPr>
            <a:r>
              <a:rPr lang="en-US" sz="3500" u="sng" dirty="0" smtClean="0">
                <a:solidFill>
                  <a:srgbClr val="0000FF"/>
                </a:solidFill>
              </a:rPr>
              <a:t>Patients, Family, &amp; some Doctors:</a:t>
            </a:r>
          </a:p>
          <a:p>
            <a:pPr eaLnBrk="1" fontAlgn="auto" hangingPunct="1">
              <a:spcAft>
                <a:spcPts val="0"/>
              </a:spcAft>
              <a:buFont typeface="Arial" pitchFamily="34" charset="0"/>
              <a:buNone/>
              <a:defRPr/>
            </a:pPr>
            <a:endParaRPr lang="en-US" sz="1000" b="1" u="sng" dirty="0" smtClean="0">
              <a:solidFill>
                <a:srgbClr val="FF0000"/>
              </a:solidFill>
            </a:endParaRPr>
          </a:p>
          <a:p>
            <a:pPr eaLnBrk="1" fontAlgn="auto" hangingPunct="1">
              <a:spcAft>
                <a:spcPts val="0"/>
              </a:spcAft>
              <a:buFont typeface="Arial" pitchFamily="34" charset="0"/>
              <a:buChar char="•"/>
              <a:defRPr/>
            </a:pPr>
            <a:r>
              <a:rPr lang="en-US" b="1" dirty="0" smtClean="0">
                <a:solidFill>
                  <a:srgbClr val="FF0000"/>
                </a:solidFill>
              </a:rPr>
              <a:t>Not “patient-centered”</a:t>
            </a:r>
            <a:endParaRPr lang="en-US" dirty="0" smtClean="0"/>
          </a:p>
          <a:p>
            <a:pPr eaLnBrk="1" fontAlgn="auto" hangingPunct="1">
              <a:spcAft>
                <a:spcPts val="0"/>
              </a:spcAft>
              <a:buFont typeface="Arial" pitchFamily="34" charset="0"/>
              <a:buChar char="•"/>
              <a:defRPr/>
            </a:pPr>
            <a:r>
              <a:rPr lang="en-US" dirty="0" smtClean="0"/>
              <a:t>Hardly any data</a:t>
            </a:r>
          </a:p>
          <a:p>
            <a:pPr eaLnBrk="1" fontAlgn="auto" hangingPunct="1">
              <a:spcAft>
                <a:spcPts val="0"/>
              </a:spcAft>
              <a:buFont typeface="Arial" pitchFamily="34" charset="0"/>
              <a:buChar char="•"/>
              <a:defRPr/>
            </a:pPr>
            <a:r>
              <a:rPr lang="en-US" dirty="0" smtClean="0"/>
              <a:t>Limited control over PHI</a:t>
            </a:r>
          </a:p>
          <a:p>
            <a:pPr eaLnBrk="1" fontAlgn="auto" hangingPunct="1">
              <a:spcAft>
                <a:spcPts val="0"/>
              </a:spcAft>
              <a:buFont typeface="Arial" pitchFamily="34" charset="0"/>
              <a:buChar char="•"/>
              <a:defRPr/>
            </a:pPr>
            <a:r>
              <a:rPr lang="en-US" dirty="0" smtClean="0"/>
              <a:t>Limited access to PHI</a:t>
            </a:r>
          </a:p>
          <a:p>
            <a:pPr eaLnBrk="1" fontAlgn="auto" hangingPunct="1">
              <a:spcAft>
                <a:spcPts val="0"/>
              </a:spcAft>
              <a:buFont typeface="Arial" pitchFamily="34" charset="0"/>
              <a:buChar char="•"/>
              <a:defRPr/>
            </a:pPr>
            <a:r>
              <a:rPr lang="en-US" dirty="0" smtClean="0"/>
              <a:t>Limited benefits from HIT</a:t>
            </a:r>
          </a:p>
          <a:p>
            <a:pPr eaLnBrk="1" fontAlgn="auto" hangingPunct="1">
              <a:spcAft>
                <a:spcPts val="0"/>
              </a:spcAft>
              <a:buFont typeface="Arial" pitchFamily="34" charset="0"/>
              <a:buChar char="•"/>
              <a:defRPr/>
            </a:pPr>
            <a:r>
              <a:rPr lang="en-US" dirty="0" smtClean="0"/>
              <a:t>Limited HIE</a:t>
            </a:r>
          </a:p>
          <a:p>
            <a:pPr eaLnBrk="1" fontAlgn="auto" hangingPunct="1">
              <a:spcAft>
                <a:spcPts val="0"/>
              </a:spcAft>
              <a:buFont typeface="Arial" pitchFamily="34" charset="0"/>
              <a:buChar char="•"/>
              <a:defRPr/>
            </a:pPr>
            <a:r>
              <a:rPr lang="en-US" dirty="0" smtClean="0"/>
              <a:t>Massive harms/risks from HIT/HIE</a:t>
            </a:r>
          </a:p>
          <a:p>
            <a:pPr eaLnBrk="1" fontAlgn="auto" hangingPunct="1">
              <a:spcAft>
                <a:spcPts val="0"/>
              </a:spcAft>
              <a:buFont typeface="Arial" pitchFamily="34" charset="0"/>
              <a:buChar char="•"/>
              <a:defRPr/>
            </a:pPr>
            <a:r>
              <a:rPr lang="en-US" dirty="0" smtClean="0"/>
              <a:t>Limited recourse from harms</a:t>
            </a:r>
          </a:p>
          <a:p>
            <a:pPr eaLnBrk="1" fontAlgn="auto" hangingPunct="1">
              <a:spcAft>
                <a:spcPts val="0"/>
              </a:spcAft>
              <a:buFont typeface="Arial" pitchFamily="34" charset="0"/>
              <a:buChar char="•"/>
              <a:defRPr/>
            </a:pPr>
            <a:r>
              <a:rPr lang="en-US" dirty="0" smtClean="0"/>
              <a:t>Can’t restore data privacy = no way </a:t>
            </a:r>
          </a:p>
          <a:p>
            <a:pPr eaLnBrk="1" fontAlgn="auto" hangingPunct="1">
              <a:spcAft>
                <a:spcPts val="0"/>
              </a:spcAft>
              <a:buFont typeface="Arial" pitchFamily="34" charset="0"/>
              <a:buNone/>
              <a:defRPr/>
            </a:pPr>
            <a:r>
              <a:rPr lang="en-US" dirty="0" smtClean="0"/>
              <a:t>      to “make whole” or repair exposure</a:t>
            </a:r>
          </a:p>
          <a:p>
            <a:pPr eaLnBrk="1" fontAlgn="auto" hangingPunct="1">
              <a:spcAft>
                <a:spcPts val="0"/>
              </a:spcAft>
              <a:buFont typeface="Arial" pitchFamily="34" charset="0"/>
              <a:buChar char="•"/>
              <a:defRPr/>
            </a:pPr>
            <a:r>
              <a:rPr lang="en-US" dirty="0" smtClean="0"/>
              <a:t>Generations of discrimination</a:t>
            </a:r>
          </a:p>
          <a:p>
            <a:pPr eaLnBrk="1" fontAlgn="auto" hangingPunct="1">
              <a:spcAft>
                <a:spcPts val="0"/>
              </a:spcAft>
              <a:buFont typeface="Arial" pitchFamily="34" charset="0"/>
              <a:buChar char="•"/>
              <a:defRPr/>
            </a:pPr>
            <a:r>
              <a:rPr lang="en-US" dirty="0" smtClean="0"/>
              <a:t>Secret health data bases</a:t>
            </a:r>
          </a:p>
          <a:p>
            <a:pPr eaLnBrk="1" fontAlgn="auto" hangingPunct="1">
              <a:spcAft>
                <a:spcPts val="0"/>
              </a:spcAft>
              <a:buFont typeface="Arial" pitchFamily="34" charset="0"/>
              <a:buChar char="•"/>
              <a:defRPr/>
            </a:pPr>
            <a:r>
              <a:rPr lang="en-US" dirty="0" smtClean="0"/>
              <a:t>No transparency/accountability</a:t>
            </a:r>
          </a:p>
          <a:p>
            <a:pPr eaLnBrk="1" fontAlgn="auto" hangingPunct="1">
              <a:spcAft>
                <a:spcPts val="0"/>
              </a:spcAft>
              <a:buFont typeface="Arial" pitchFamily="34" charset="0"/>
              <a:buChar char="•"/>
              <a:defRPr/>
            </a:pPr>
            <a:r>
              <a:rPr lang="en-US" dirty="0" smtClean="0"/>
              <a:t>No privacy and weak security</a:t>
            </a:r>
          </a:p>
          <a:p>
            <a:pPr eaLnBrk="1" fontAlgn="auto" hangingPunct="1">
              <a:spcAft>
                <a:spcPts val="0"/>
              </a:spcAft>
              <a:buFont typeface="Arial" pitchFamily="34" charset="0"/>
              <a:buChar char="•"/>
              <a:defRPr/>
            </a:pPr>
            <a:r>
              <a:rPr lang="en-US" dirty="0" smtClean="0"/>
              <a:t>Patient Safety—EHRs can harm, be source of errors, can’t delete/amend</a:t>
            </a:r>
          </a:p>
          <a:p>
            <a:pPr eaLnBrk="1" fontAlgn="auto" hangingPunct="1">
              <a:spcAft>
                <a:spcPts val="0"/>
              </a:spcAft>
              <a:buFont typeface="Arial" pitchFamily="34" charset="0"/>
              <a:buChar char="•"/>
              <a:defRPr/>
            </a:pPr>
            <a:endParaRPr lang="en-US"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smtClean="0">
                <a:solidFill>
                  <a:srgbClr val="0000FF"/>
                </a:solidFill>
              </a:rPr>
              <a:t/>
            </a:r>
            <a:br>
              <a:rPr lang="en-US" sz="5400" dirty="0" smtClean="0">
                <a:solidFill>
                  <a:srgbClr val="0000FF"/>
                </a:solidFill>
              </a:rPr>
            </a:br>
            <a:r>
              <a:rPr lang="en-US" sz="6600" dirty="0" smtClean="0">
                <a:solidFill>
                  <a:srgbClr val="0000FF"/>
                </a:solidFill>
              </a:rPr>
              <a:t>Will we finally get meaningful and comprehensive </a:t>
            </a:r>
            <a:br>
              <a:rPr lang="en-US" sz="6600" dirty="0" smtClean="0">
                <a:solidFill>
                  <a:srgbClr val="0000FF"/>
                </a:solidFill>
              </a:rPr>
            </a:br>
            <a:r>
              <a:rPr lang="en-US" sz="6600" dirty="0" smtClean="0">
                <a:solidFill>
                  <a:srgbClr val="0000FF"/>
                </a:solidFill>
              </a:rPr>
              <a:t>privacy and security?</a:t>
            </a:r>
            <a:endParaRPr lang="en-US" sz="6600" dirty="0">
              <a:solidFill>
                <a:srgbClr val="0000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ctrTitle"/>
          </p:nvPr>
        </p:nvSpPr>
        <p:spPr>
          <a:xfrm>
            <a:off x="457200" y="1905000"/>
            <a:ext cx="8153400" cy="2590800"/>
          </a:xfrm>
        </p:spPr>
        <p:txBody>
          <a:bodyPr/>
          <a:lstStyle/>
          <a:p>
            <a:pPr eaLnBrk="1" hangingPunct="1"/>
            <a:r>
              <a:rPr lang="en-US" sz="7200" smtClean="0">
                <a:solidFill>
                  <a:srgbClr val="0000FF"/>
                </a:solidFill>
              </a:rPr>
              <a:t>privacy = control</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30425"/>
            <a:ext cx="8458200" cy="1470025"/>
          </a:xfrm>
        </p:spPr>
        <p:txBody>
          <a:bodyPr/>
          <a:lstStyle/>
          <a:p>
            <a:r>
              <a:rPr lang="en-US" dirty="0" smtClean="0">
                <a:solidFill>
                  <a:srgbClr val="0000FF"/>
                </a:solidFill>
              </a:rPr>
              <a:t>Consumer Choices </a:t>
            </a:r>
            <a:br>
              <a:rPr lang="en-US" dirty="0" smtClean="0">
                <a:solidFill>
                  <a:srgbClr val="0000FF"/>
                </a:solidFill>
              </a:rPr>
            </a:br>
            <a:r>
              <a:rPr lang="en-US" dirty="0" smtClean="0">
                <a:solidFill>
                  <a:srgbClr val="0000FF"/>
                </a:solidFill>
              </a:rPr>
              <a:t>Technology Hearing</a:t>
            </a:r>
            <a:br>
              <a:rPr lang="en-US" dirty="0" smtClean="0">
                <a:solidFill>
                  <a:srgbClr val="0000FF"/>
                </a:solidFill>
              </a:rPr>
            </a:br>
            <a:r>
              <a:rPr lang="en-US" sz="800" dirty="0" smtClean="0">
                <a:solidFill>
                  <a:srgbClr val="0000FF"/>
                </a:solidFill>
              </a:rPr>
              <a:t/>
            </a:r>
            <a:br>
              <a:rPr lang="en-US" sz="800" dirty="0" smtClean="0">
                <a:solidFill>
                  <a:srgbClr val="0000FF"/>
                </a:solidFill>
              </a:rPr>
            </a:br>
            <a:r>
              <a:rPr lang="en-US" sz="800" dirty="0" smtClean="0">
                <a:solidFill>
                  <a:srgbClr val="0000FF"/>
                </a:solidFill>
              </a:rPr>
              <a:t/>
            </a:r>
            <a:br>
              <a:rPr lang="en-US" sz="800" dirty="0" smtClean="0">
                <a:solidFill>
                  <a:srgbClr val="0000FF"/>
                </a:solidFill>
              </a:rPr>
            </a:br>
            <a:r>
              <a:rPr lang="en-US" sz="4000" dirty="0" smtClean="0">
                <a:solidFill>
                  <a:srgbClr val="0000FF"/>
                </a:solidFill>
              </a:rPr>
              <a:t>7 privacy-enhancing technologies</a:t>
            </a:r>
            <a:br>
              <a:rPr lang="en-US" sz="4000" dirty="0" smtClean="0">
                <a:solidFill>
                  <a:srgbClr val="0000FF"/>
                </a:solidFill>
              </a:rPr>
            </a:br>
            <a:r>
              <a:rPr lang="en-US" sz="4000" dirty="0" smtClean="0">
                <a:solidFill>
                  <a:srgbClr val="0000FF"/>
                </a:solidFill>
              </a:rPr>
              <a:t>‘live’ demonstrations</a:t>
            </a:r>
            <a:br>
              <a:rPr lang="en-US" sz="4000" dirty="0" smtClean="0">
                <a:solidFill>
                  <a:srgbClr val="0000FF"/>
                </a:solidFill>
              </a:rPr>
            </a:br>
            <a:r>
              <a:rPr lang="en-US" sz="4000" dirty="0" smtClean="0">
                <a:solidFill>
                  <a:srgbClr val="0000FF"/>
                </a:solidFill>
              </a:rPr>
              <a:t/>
            </a:r>
            <a:br>
              <a:rPr lang="en-US" sz="4000" dirty="0" smtClean="0">
                <a:solidFill>
                  <a:srgbClr val="0000FF"/>
                </a:solidFill>
              </a:rPr>
            </a:br>
            <a:r>
              <a:rPr lang="en-US" sz="3200" dirty="0" smtClean="0"/>
              <a:t>Washington DC, June 29, 2010</a:t>
            </a:r>
            <a:r>
              <a:rPr lang="en-US" sz="4000" dirty="0" smtClean="0"/>
              <a:t/>
            </a:r>
            <a:br>
              <a:rPr lang="en-US" sz="4000" dirty="0" smtClean="0"/>
            </a:br>
            <a:endParaRPr lang="en-US" sz="4000" dirty="0">
              <a:solidFill>
                <a:srgbClr val="0000FF"/>
              </a:solidFill>
            </a:endParaRPr>
          </a:p>
        </p:txBody>
      </p:sp>
      <p:sp>
        <p:nvSpPr>
          <p:cNvPr id="3" name="Subtitle 2"/>
          <p:cNvSpPr>
            <a:spLocks noGrp="1"/>
          </p:cNvSpPr>
          <p:nvPr>
            <p:ph type="subTitle" idx="1"/>
          </p:nvPr>
        </p:nvSpPr>
        <p:spPr>
          <a:xfrm>
            <a:off x="914400" y="4953000"/>
            <a:ext cx="7924800" cy="1295400"/>
          </a:xfrm>
        </p:spPr>
        <p:txBody>
          <a:bodyPr/>
          <a:lstStyle/>
          <a:p>
            <a:pPr algn="l"/>
            <a:r>
              <a:rPr lang="en-US" sz="2400" dirty="0" smtClean="0">
                <a:solidFill>
                  <a:schemeClr val="tx1"/>
                </a:solidFill>
              </a:rPr>
              <a:t>video: </a:t>
            </a:r>
            <a:r>
              <a:rPr lang="en-US" sz="2400" u="sng" dirty="0" smtClean="0">
                <a:hlinkClick r:id="rId2"/>
              </a:rPr>
              <a:t>http://nmr.rampard.com/hit/20100629/default.html</a:t>
            </a:r>
            <a:r>
              <a:rPr lang="en-US" sz="2400" dirty="0" smtClean="0"/>
              <a:t>  </a:t>
            </a:r>
          </a:p>
          <a:p>
            <a:pPr algn="l"/>
            <a:r>
              <a:rPr lang="en-US" sz="2400" dirty="0" smtClean="0">
                <a:solidFill>
                  <a:schemeClr val="tx1"/>
                </a:solidFill>
              </a:rPr>
              <a:t>transcript and written testimony:</a:t>
            </a:r>
          </a:p>
          <a:p>
            <a:pPr algn="l"/>
            <a:r>
              <a:rPr lang="en-US" sz="2400" u="sng" dirty="0" smtClean="0">
                <a:hlinkClick r:id="rId3"/>
              </a:rPr>
              <a:t>http://healthit.hhs.gov/portal/server.pt?open=512&amp;mode=2&amp;objID=2833&amp;PageID=19477#062910</a:t>
            </a:r>
            <a:r>
              <a:rPr lang="en-US" sz="2400" dirty="0" smtClean="0"/>
              <a:t> </a:t>
            </a:r>
          </a:p>
          <a:p>
            <a:pPr algn="l"/>
            <a:endParaRPr lang="en-US" sz="2400" dirty="0">
              <a:solidFill>
                <a:schemeClr val="tx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1"/>
            <a:ext cx="7772400" cy="1066800"/>
          </a:xfrm>
        </p:spPr>
        <p:txBody>
          <a:bodyPr/>
          <a:lstStyle/>
          <a:p>
            <a:r>
              <a:rPr lang="en-US" dirty="0" smtClean="0">
                <a:solidFill>
                  <a:srgbClr val="0000FF"/>
                </a:solidFill>
              </a:rPr>
              <a:t>federal privacy precedents</a:t>
            </a:r>
            <a:endParaRPr lang="en-US" dirty="0">
              <a:solidFill>
                <a:srgbClr val="0000FF"/>
              </a:solidFill>
            </a:endParaRPr>
          </a:p>
        </p:txBody>
      </p:sp>
      <p:sp>
        <p:nvSpPr>
          <p:cNvPr id="3" name="Subtitle 2"/>
          <p:cNvSpPr>
            <a:spLocks noGrp="1"/>
          </p:cNvSpPr>
          <p:nvPr>
            <p:ph type="subTitle" idx="1"/>
          </p:nvPr>
        </p:nvSpPr>
        <p:spPr>
          <a:xfrm>
            <a:off x="685800" y="2133600"/>
            <a:ext cx="7772400" cy="4038600"/>
          </a:xfrm>
        </p:spPr>
        <p:txBody>
          <a:bodyPr/>
          <a:lstStyle/>
          <a:p>
            <a:pPr algn="l">
              <a:buFont typeface="Arial" pitchFamily="34" charset="0"/>
              <a:buChar char="•"/>
            </a:pPr>
            <a:r>
              <a:rPr lang="en-US" dirty="0" smtClean="0">
                <a:solidFill>
                  <a:schemeClr val="tx1"/>
                </a:solidFill>
              </a:rPr>
              <a:t> TITLE 38 - PART V , CHAPTER 73 -   </a:t>
            </a:r>
          </a:p>
          <a:p>
            <a:pPr algn="l"/>
            <a:r>
              <a:rPr lang="en-US" dirty="0" smtClean="0">
                <a:solidFill>
                  <a:schemeClr val="tx1"/>
                </a:solidFill>
              </a:rPr>
              <a:t>   SUBCHAPTER III - PROTECTION OF   </a:t>
            </a:r>
          </a:p>
          <a:p>
            <a:pPr algn="l"/>
            <a:r>
              <a:rPr lang="en-US" dirty="0" smtClean="0">
                <a:solidFill>
                  <a:schemeClr val="tx1"/>
                </a:solidFill>
              </a:rPr>
              <a:t>   PATIENTRIGHTS</a:t>
            </a:r>
          </a:p>
          <a:p>
            <a:pPr algn="l"/>
            <a:r>
              <a:rPr lang="en-US" dirty="0" smtClean="0">
                <a:solidFill>
                  <a:schemeClr val="tx1"/>
                </a:solidFill>
              </a:rPr>
              <a:t>   § 7332. (a) (1</a:t>
            </a:r>
            <a:r>
              <a:rPr lang="en-US" sz="2400" dirty="0" smtClean="0">
                <a:solidFill>
                  <a:schemeClr val="tx1"/>
                </a:solidFill>
              </a:rPr>
              <a:t>) </a:t>
            </a:r>
            <a:r>
              <a:rPr lang="en-US" sz="2400" b="1" dirty="0" smtClean="0">
                <a:solidFill>
                  <a:schemeClr val="tx1"/>
                </a:solidFill>
              </a:rPr>
              <a:t>Confidentiality of certain medical </a:t>
            </a:r>
          </a:p>
          <a:p>
            <a:pPr algn="l"/>
            <a:r>
              <a:rPr lang="en-US" sz="2400" b="1" dirty="0" smtClean="0">
                <a:solidFill>
                  <a:schemeClr val="tx1"/>
                </a:solidFill>
              </a:rPr>
              <a:t>    records </a:t>
            </a:r>
            <a:r>
              <a:rPr lang="en-US" sz="2400" dirty="0" smtClean="0">
                <a:solidFill>
                  <a:schemeClr val="tx1"/>
                </a:solidFill>
              </a:rPr>
              <a:t>drug abuse, alcoholism or alcohol abuse, HIV, </a:t>
            </a:r>
          </a:p>
          <a:p>
            <a:pPr algn="l"/>
            <a:r>
              <a:rPr lang="en-US" sz="2400" dirty="0" smtClean="0">
                <a:solidFill>
                  <a:schemeClr val="tx1"/>
                </a:solidFill>
              </a:rPr>
              <a:t>    sickle cell anemia</a:t>
            </a:r>
          </a:p>
          <a:p>
            <a:pPr algn="l"/>
            <a:endParaRPr lang="en-US" sz="1100" dirty="0" smtClean="0"/>
          </a:p>
          <a:p>
            <a:pPr algn="l">
              <a:buFont typeface="Arial" pitchFamily="34" charset="0"/>
              <a:buChar char="•"/>
            </a:pPr>
            <a:r>
              <a:rPr lang="en-US" dirty="0" smtClean="0">
                <a:solidFill>
                  <a:schemeClr val="tx1"/>
                </a:solidFill>
              </a:rPr>
              <a:t> 42 CFR Part 2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524000"/>
          </a:xfrm>
        </p:spPr>
        <p:txBody>
          <a:bodyPr/>
          <a:lstStyle/>
          <a:p>
            <a:r>
              <a:rPr lang="en-US" dirty="0" smtClean="0">
                <a:solidFill>
                  <a:srgbClr val="0000FF"/>
                </a:solidFill>
              </a:rPr>
              <a:t>July 8, 2010 </a:t>
            </a:r>
            <a:r>
              <a:rPr lang="en-US" b="1" i="1" dirty="0" smtClean="0">
                <a:solidFill>
                  <a:srgbClr val="0000FF"/>
                </a:solidFill>
              </a:rPr>
              <a:t>New</a:t>
            </a:r>
            <a:r>
              <a:rPr lang="en-US" dirty="0" smtClean="0">
                <a:solidFill>
                  <a:srgbClr val="0000FF"/>
                </a:solidFill>
              </a:rPr>
              <a:t> Privacy Policy:</a:t>
            </a:r>
            <a:endParaRPr lang="en-US" dirty="0">
              <a:solidFill>
                <a:srgbClr val="0000FF"/>
              </a:solidFill>
            </a:endParaRPr>
          </a:p>
        </p:txBody>
      </p:sp>
      <p:sp>
        <p:nvSpPr>
          <p:cNvPr id="3" name="Subtitle 2"/>
          <p:cNvSpPr>
            <a:spLocks noGrp="1"/>
          </p:cNvSpPr>
          <p:nvPr>
            <p:ph type="subTitle" idx="1"/>
          </p:nvPr>
        </p:nvSpPr>
        <p:spPr>
          <a:xfrm>
            <a:off x="609600" y="1752600"/>
            <a:ext cx="8077200" cy="3886200"/>
          </a:xfrm>
        </p:spPr>
        <p:txBody>
          <a:bodyPr/>
          <a:lstStyle/>
          <a:p>
            <a:pPr algn="l"/>
            <a:r>
              <a:rPr lang="en-US" dirty="0" smtClean="0">
                <a:solidFill>
                  <a:schemeClr val="tx1"/>
                </a:solidFill>
              </a:rPr>
              <a:t> Sec. Sebelius: "Administration-wide commitment to make sure no one has access to your personal information unless you want them to”.</a:t>
            </a:r>
            <a:br>
              <a:rPr lang="en-US" dirty="0" smtClean="0">
                <a:solidFill>
                  <a:schemeClr val="tx1"/>
                </a:solidFill>
              </a:rPr>
            </a:br>
            <a:endParaRPr lang="en-US" sz="900" dirty="0" smtClean="0">
              <a:solidFill>
                <a:schemeClr val="tx1"/>
              </a:solidFill>
            </a:endParaRPr>
          </a:p>
          <a:p>
            <a:pPr algn="l"/>
            <a:r>
              <a:rPr lang="en-US" dirty="0" smtClean="0">
                <a:solidFill>
                  <a:schemeClr val="tx1"/>
                </a:solidFill>
              </a:rPr>
              <a:t>Dr. Blumenthal: "we want to make sure it is possible for patients to have maximal control over PHI." </a:t>
            </a:r>
            <a:endParaRPr lang="en-US" sz="800" dirty="0" smtClean="0">
              <a:solidFill>
                <a:schemeClr val="tx1"/>
              </a:solidFill>
            </a:endParaRPr>
          </a:p>
          <a:p>
            <a:pPr algn="l"/>
            <a:endParaRPr lang="en-US" sz="900" dirty="0" smtClean="0"/>
          </a:p>
          <a:p>
            <a:pPr algn="l"/>
            <a:r>
              <a:rPr lang="en-US" sz="2400" dirty="0" smtClean="0">
                <a:solidFill>
                  <a:schemeClr val="tx1"/>
                </a:solidFill>
              </a:rPr>
              <a:t>See: </a:t>
            </a:r>
            <a:r>
              <a:rPr lang="en-US" sz="2400" u="sng" dirty="0" smtClean="0">
                <a:hlinkClick r:id="rId2"/>
              </a:rPr>
              <a:t>http://patientprivacyrights.org/2010/07/ppr-impressed-with-hhs-privacy-approach/</a:t>
            </a:r>
            <a:r>
              <a:rPr lang="en-US" sz="2400" dirty="0" smtClean="0"/>
              <a:t>  </a:t>
            </a:r>
            <a:r>
              <a:rPr lang="en-US" dirty="0" smtClean="0"/>
              <a:t/>
            </a:r>
            <a:br>
              <a:rPr lang="en-US" dirty="0" smtClean="0"/>
            </a:br>
            <a:r>
              <a:rPr lang="en-US" dirty="0" smtClean="0"/>
              <a:t/>
            </a:r>
            <a:br>
              <a:rPr lang="en-US" dirty="0" smtClean="0"/>
            </a:b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ctrTitle" idx="4294967295"/>
          </p:nvPr>
        </p:nvSpPr>
        <p:spPr>
          <a:xfrm>
            <a:off x="685800" y="457200"/>
            <a:ext cx="7772400" cy="762000"/>
          </a:xfrm>
        </p:spPr>
        <p:txBody>
          <a:bodyPr/>
          <a:lstStyle/>
          <a:p>
            <a:pPr eaLnBrk="1" hangingPunct="1"/>
            <a:r>
              <a:rPr lang="en-US" smtClean="0">
                <a:solidFill>
                  <a:srgbClr val="0000FF"/>
                </a:solidFill>
              </a:rPr>
              <a:t>Patient-centered HIT systems</a:t>
            </a:r>
          </a:p>
        </p:txBody>
      </p:sp>
      <p:sp>
        <p:nvSpPr>
          <p:cNvPr id="62466" name="Subtitle 2"/>
          <p:cNvSpPr>
            <a:spLocks noGrp="1"/>
          </p:cNvSpPr>
          <p:nvPr>
            <p:ph type="subTitle" idx="4294967295"/>
          </p:nvPr>
        </p:nvSpPr>
        <p:spPr>
          <a:xfrm>
            <a:off x="457200" y="1295400"/>
            <a:ext cx="8534400" cy="5334000"/>
          </a:xfrm>
        </p:spPr>
        <p:txBody>
          <a:bodyPr/>
          <a:lstStyle/>
          <a:p>
            <a:pPr marL="514350" indent="-514350" eaLnBrk="1" hangingPunct="1">
              <a:buFont typeface="Calibri" pitchFamily="34" charset="0"/>
              <a:buAutoNum type="arabicPeriod"/>
            </a:pPr>
            <a:r>
              <a:rPr lang="en-US" smtClean="0"/>
              <a:t> </a:t>
            </a:r>
            <a:r>
              <a:rPr lang="en-US" sz="2800" smtClean="0"/>
              <a:t>universal online consent tools--benefits</a:t>
            </a:r>
          </a:p>
          <a:p>
            <a:pPr marL="457200" lvl="1" indent="0" eaLnBrk="1" hangingPunct="1">
              <a:buFont typeface="Arial" charset="0"/>
              <a:buChar char="•"/>
            </a:pPr>
            <a:r>
              <a:rPr lang="en-US" smtClean="0"/>
              <a:t> dynamic, not static</a:t>
            </a:r>
          </a:p>
          <a:p>
            <a:pPr marL="457200" lvl="1" indent="0" eaLnBrk="1" hangingPunct="1">
              <a:buFont typeface="Arial" charset="0"/>
              <a:buChar char="•"/>
            </a:pPr>
            <a:r>
              <a:rPr lang="en-US" smtClean="0"/>
              <a:t> fine-grained decisions, like online banking "Bill Pay"</a:t>
            </a:r>
          </a:p>
          <a:p>
            <a:pPr marL="914400" lvl="2" indent="0" eaLnBrk="1" hangingPunct="1">
              <a:buFontTx/>
              <a:buChar char="-"/>
            </a:pPr>
            <a:r>
              <a:rPr lang="en-US" sz="2000" smtClean="0"/>
              <a:t>automatic rules (like monthly payments), or case-by-case</a:t>
            </a:r>
          </a:p>
          <a:p>
            <a:pPr marL="457200" lvl="1" indent="0" eaLnBrk="1" hangingPunct="1">
              <a:buFont typeface="Arial" charset="0"/>
              <a:buChar char="•"/>
            </a:pPr>
            <a:r>
              <a:rPr lang="en-US" smtClean="0"/>
              <a:t> ability to share selectively </a:t>
            </a:r>
            <a:r>
              <a:rPr lang="en-US" sz="2000" smtClean="0"/>
              <a:t>(in accord with laws, rights,   </a:t>
            </a:r>
          </a:p>
          <a:p>
            <a:pPr marL="457200" lvl="1" indent="0" eaLnBrk="1" hangingPunct="1">
              <a:buFont typeface="Arial" charset="0"/>
              <a:buNone/>
            </a:pPr>
            <a:r>
              <a:rPr lang="en-US" sz="2000" smtClean="0"/>
              <a:t>    expectations)</a:t>
            </a:r>
          </a:p>
          <a:p>
            <a:pPr marL="457200" lvl="1" indent="0" eaLnBrk="1" hangingPunct="1">
              <a:buFont typeface="Arial" charset="0"/>
              <a:buChar char="•"/>
            </a:pPr>
            <a:r>
              <a:rPr lang="en-US" smtClean="0"/>
              <a:t> no need to update consents in many locations</a:t>
            </a:r>
          </a:p>
          <a:p>
            <a:pPr marL="457200" lvl="1" indent="0" eaLnBrk="1" hangingPunct="1">
              <a:buFont typeface="Arial" charset="0"/>
              <a:buChar char="•"/>
            </a:pPr>
            <a:r>
              <a:rPr lang="en-US" smtClean="0"/>
              <a:t> no need for MPI or single patient ID</a:t>
            </a:r>
          </a:p>
          <a:p>
            <a:pPr marL="457200" lvl="1" indent="0" eaLnBrk="1" hangingPunct="1">
              <a:buFont typeface="Arial" charset="0"/>
              <a:buChar char="•"/>
            </a:pPr>
            <a:r>
              <a:rPr lang="en-US" smtClean="0"/>
              <a:t> independent audit trails of all uses and disclosures </a:t>
            </a:r>
          </a:p>
          <a:p>
            <a:pPr marL="457200" lvl="1" indent="0" eaLnBrk="1" hangingPunct="1">
              <a:buFont typeface="Arial" charset="0"/>
              <a:buNone/>
            </a:pPr>
            <a:r>
              <a:rPr lang="en-US" smtClean="0"/>
              <a:t>   via use of authentication and authorization systems  </a:t>
            </a:r>
          </a:p>
          <a:p>
            <a:pPr marL="457200" lvl="1" indent="0" eaLnBrk="1" hangingPunct="1">
              <a:buFont typeface="Arial" charset="0"/>
              <a:buNone/>
            </a:pPr>
            <a:r>
              <a:rPr lang="en-US" smtClean="0"/>
              <a:t>   </a:t>
            </a:r>
            <a:r>
              <a:rPr lang="en-US" sz="2000" smtClean="0"/>
              <a:t>(employees have unique access codes and can see selected data)</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f613290b-ea83-4c7c-95b3-17cdc6465158" descr="cid:00568125-9A2A-414E-AC01-2B1A11A78A03"/>
          <p:cNvPicPr>
            <a:picLocks noChangeAspect="1" noChangeArrowheads="1"/>
          </p:cNvPicPr>
          <p:nvPr/>
        </p:nvPicPr>
        <p:blipFill>
          <a:blip r:embed="rId2" r:link="rId3" cstate="print"/>
          <a:srcRect/>
          <a:stretch>
            <a:fillRect/>
          </a:stretch>
        </p:blipFill>
        <p:spPr bwMode="auto">
          <a:xfrm>
            <a:off x="762000" y="533400"/>
            <a:ext cx="7772400" cy="6324600"/>
          </a:xfrm>
          <a:prstGeom prst="rect">
            <a:avLst/>
          </a:prstGeom>
          <a:noFill/>
          <a:ln w="9525">
            <a:noFill/>
            <a:miter lim="800000"/>
            <a:headEnd/>
            <a:tailEnd/>
          </a:ln>
        </p:spPr>
      </p:pic>
      <p:sp>
        <p:nvSpPr>
          <p:cNvPr id="63490" name="Rectangle 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r>
              <a:rPr lang="en-US" sz="1200">
                <a:latin typeface="Times New Roman" pitchFamily="18" charset="0"/>
                <a:cs typeface="Times New Roman" pitchFamily="18" charset="0"/>
              </a:rPr>
              <a:t>      (c) 2007-2010, Private Access, Inc.  All rights reserved.  (Reprinted with permission).</a:t>
            </a:r>
            <a:endParaRPr lang="en-US">
              <a:cs typeface="Arial"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ctrTitle" idx="4294967295"/>
          </p:nvPr>
        </p:nvSpPr>
        <p:spPr>
          <a:xfrm>
            <a:off x="685800" y="457200"/>
            <a:ext cx="7772400" cy="838200"/>
          </a:xfrm>
        </p:spPr>
        <p:txBody>
          <a:bodyPr/>
          <a:lstStyle/>
          <a:p>
            <a:pPr eaLnBrk="1" hangingPunct="1"/>
            <a:r>
              <a:rPr lang="en-US" smtClean="0">
                <a:solidFill>
                  <a:srgbClr val="0000FF"/>
                </a:solidFill>
              </a:rPr>
              <a:t>Patient-centered HIT system</a:t>
            </a:r>
          </a:p>
        </p:txBody>
      </p:sp>
      <p:sp>
        <p:nvSpPr>
          <p:cNvPr id="64514" name="Subtitle 2"/>
          <p:cNvSpPr>
            <a:spLocks noGrp="1"/>
          </p:cNvSpPr>
          <p:nvPr>
            <p:ph type="subTitle" idx="4294967295"/>
          </p:nvPr>
        </p:nvSpPr>
        <p:spPr>
          <a:xfrm>
            <a:off x="381000" y="1371600"/>
            <a:ext cx="8534400" cy="5181600"/>
          </a:xfrm>
        </p:spPr>
        <p:txBody>
          <a:bodyPr/>
          <a:lstStyle/>
          <a:p>
            <a:pPr marL="514350" indent="-514350" eaLnBrk="1" hangingPunct="1">
              <a:lnSpc>
                <a:spcPct val="80000"/>
              </a:lnSpc>
              <a:buFont typeface="Arial" charset="0"/>
              <a:buNone/>
            </a:pPr>
            <a:r>
              <a:rPr lang="en-US" sz="3000" dirty="0" smtClean="0"/>
              <a:t>2.  health banks--benefits</a:t>
            </a:r>
          </a:p>
          <a:p>
            <a:pPr marL="457200" lvl="1" indent="0" eaLnBrk="1" hangingPunct="1">
              <a:lnSpc>
                <a:spcPct val="80000"/>
              </a:lnSpc>
              <a:buFont typeface="Arial" charset="0"/>
              <a:buChar char="•"/>
            </a:pPr>
            <a:r>
              <a:rPr lang="en-US" sz="2600" dirty="0" smtClean="0"/>
              <a:t>  </a:t>
            </a:r>
            <a:r>
              <a:rPr lang="en-US" sz="2400" dirty="0" smtClean="0"/>
              <a:t>ironclad security and architecture </a:t>
            </a:r>
          </a:p>
          <a:p>
            <a:pPr marL="457200" lvl="1" indent="0" eaLnBrk="1" hangingPunct="1">
              <a:lnSpc>
                <a:spcPct val="80000"/>
              </a:lnSpc>
              <a:buFont typeface="Arial" charset="0"/>
              <a:buChar char="•"/>
            </a:pPr>
            <a:r>
              <a:rPr lang="en-US" sz="2400" dirty="0" smtClean="0"/>
              <a:t>  today there is no place w/ a complete and accurate  </a:t>
            </a:r>
          </a:p>
          <a:p>
            <a:pPr marL="457200" lvl="1" indent="0" eaLnBrk="1" hangingPunct="1">
              <a:lnSpc>
                <a:spcPct val="80000"/>
              </a:lnSpc>
              <a:buFont typeface="Arial" charset="0"/>
              <a:buNone/>
            </a:pPr>
            <a:r>
              <a:rPr lang="en-US" sz="2400" dirty="0" smtClean="0"/>
              <a:t>   copy of our health records</a:t>
            </a:r>
          </a:p>
          <a:p>
            <a:pPr marL="457200" lvl="1" indent="0" eaLnBrk="1" hangingPunct="1">
              <a:lnSpc>
                <a:spcPct val="80000"/>
              </a:lnSpc>
              <a:buFont typeface="Arial" charset="0"/>
              <a:buChar char="•"/>
            </a:pPr>
            <a:r>
              <a:rPr lang="en-US" sz="2400" dirty="0" smtClean="0"/>
              <a:t>  patients control access and use of PHI</a:t>
            </a:r>
          </a:p>
          <a:p>
            <a:pPr marL="457200" lvl="1" indent="0" eaLnBrk="1" hangingPunct="1">
              <a:lnSpc>
                <a:spcPct val="80000"/>
              </a:lnSpc>
              <a:buFont typeface="Arial" charset="0"/>
              <a:buChar char="•"/>
            </a:pPr>
            <a:r>
              <a:rPr lang="en-US" sz="2400" dirty="0" smtClean="0"/>
              <a:t>  </a:t>
            </a:r>
            <a:r>
              <a:rPr lang="en-US" sz="2400" b="1" i="1" dirty="0" smtClean="0"/>
              <a:t>only</a:t>
            </a:r>
            <a:r>
              <a:rPr lang="en-US" sz="2400" dirty="0" smtClean="0"/>
              <a:t> patients can collect complete and </a:t>
            </a:r>
            <a:r>
              <a:rPr lang="en-US" sz="2400" u="sng" dirty="0" smtClean="0"/>
              <a:t>accurate</a:t>
            </a:r>
            <a:r>
              <a:rPr lang="en-US" sz="2400" dirty="0" smtClean="0"/>
              <a:t> PHI</a:t>
            </a:r>
          </a:p>
          <a:p>
            <a:pPr marL="457200" lvl="1" indent="0" eaLnBrk="1" hangingPunct="1">
              <a:lnSpc>
                <a:spcPct val="80000"/>
              </a:lnSpc>
              <a:buFont typeface="Arial" charset="0"/>
              <a:buChar char="•"/>
            </a:pPr>
            <a:r>
              <a:rPr lang="en-US" sz="2400" dirty="0" smtClean="0"/>
              <a:t>  ‘safer’ research, less risk of exposing data</a:t>
            </a:r>
          </a:p>
          <a:p>
            <a:pPr marL="914400" lvl="2" indent="0" eaLnBrk="1" hangingPunct="1">
              <a:lnSpc>
                <a:spcPct val="80000"/>
              </a:lnSpc>
            </a:pPr>
            <a:r>
              <a:rPr lang="en-US" sz="2200" dirty="0" smtClean="0"/>
              <a:t>   like census bureau: run research queries on individual data </a:t>
            </a:r>
          </a:p>
          <a:p>
            <a:pPr marL="914400" lvl="2" indent="0" eaLnBrk="1" hangingPunct="1">
              <a:lnSpc>
                <a:spcPct val="80000"/>
              </a:lnSpc>
            </a:pPr>
            <a:r>
              <a:rPr lang="en-US" sz="2200" dirty="0" smtClean="0"/>
              <a:t>   unlike census bureau, </a:t>
            </a:r>
            <a:r>
              <a:rPr lang="en-US" sz="2200" b="1" dirty="0" smtClean="0"/>
              <a:t>no research without consent</a:t>
            </a:r>
          </a:p>
          <a:p>
            <a:pPr marL="914400" lvl="2" indent="0" eaLnBrk="1" hangingPunct="1">
              <a:lnSpc>
                <a:spcPct val="80000"/>
              </a:lnSpc>
            </a:pPr>
            <a:r>
              <a:rPr lang="en-US" sz="2200" b="1" dirty="0" smtClean="0"/>
              <a:t>   </a:t>
            </a:r>
            <a:r>
              <a:rPr lang="en-US" sz="2200" dirty="0" smtClean="0"/>
              <a:t>sensitive data is NOT released</a:t>
            </a:r>
            <a:endParaRPr lang="en-US" sz="2200" b="1" dirty="0" smtClean="0"/>
          </a:p>
          <a:p>
            <a:pPr marL="457200" lvl="1" indent="0" eaLnBrk="1" hangingPunct="1">
              <a:lnSpc>
                <a:spcPct val="80000"/>
              </a:lnSpc>
              <a:buFont typeface="Arial" charset="0"/>
              <a:buChar char="•"/>
            </a:pPr>
            <a:r>
              <a:rPr lang="en-US" sz="2600" dirty="0" smtClean="0"/>
              <a:t>  </a:t>
            </a:r>
            <a:r>
              <a:rPr lang="en-US" sz="2400" dirty="0" smtClean="0"/>
              <a:t>no need for MPI or UPIN (single ID)---patients have </a:t>
            </a:r>
          </a:p>
          <a:p>
            <a:pPr marL="457200" lvl="1" indent="0" eaLnBrk="1" hangingPunct="1">
              <a:lnSpc>
                <a:spcPct val="80000"/>
              </a:lnSpc>
              <a:buFont typeface="Arial" charset="0"/>
              <a:buNone/>
            </a:pPr>
            <a:r>
              <a:rPr lang="en-US" sz="2400" dirty="0" smtClean="0"/>
              <a:t>   separate ID at each location = better privacy protections </a:t>
            </a:r>
          </a:p>
          <a:p>
            <a:pPr marL="457200" lvl="1" indent="0" eaLnBrk="1" hangingPunct="1">
              <a:lnSpc>
                <a:spcPct val="80000"/>
              </a:lnSpc>
              <a:buFont typeface="Arial" charset="0"/>
              <a:buNone/>
            </a:pPr>
            <a:r>
              <a:rPr lang="en-US" sz="2400" dirty="0" smtClean="0"/>
              <a:t>   (stolen data has less value)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ctrTitle"/>
          </p:nvPr>
        </p:nvSpPr>
        <p:spPr>
          <a:xfrm>
            <a:off x="685800" y="457200"/>
            <a:ext cx="7772400" cy="838200"/>
          </a:xfrm>
        </p:spPr>
        <p:txBody>
          <a:bodyPr/>
          <a:lstStyle/>
          <a:p>
            <a:pPr eaLnBrk="1" hangingPunct="1"/>
            <a:r>
              <a:rPr lang="en-US" sz="4800" smtClean="0">
                <a:solidFill>
                  <a:srgbClr val="0000FF"/>
                </a:solidFill>
              </a:rPr>
              <a:t>Patient-centered HIT systems</a:t>
            </a:r>
          </a:p>
        </p:txBody>
      </p:sp>
      <p:sp>
        <p:nvSpPr>
          <p:cNvPr id="3" name="Subtitle 2"/>
          <p:cNvSpPr>
            <a:spLocks noGrp="1"/>
          </p:cNvSpPr>
          <p:nvPr>
            <p:ph type="subTitle" idx="1"/>
          </p:nvPr>
        </p:nvSpPr>
        <p:spPr>
          <a:xfrm>
            <a:off x="381000" y="1371600"/>
            <a:ext cx="8534400" cy="5181600"/>
          </a:xfrm>
        </p:spPr>
        <p:txBody>
          <a:bodyPr rtlCol="0">
            <a:normAutofit fontScale="85000" lnSpcReduction="10000"/>
          </a:bodyPr>
          <a:lstStyle/>
          <a:p>
            <a:pPr marL="514350" indent="-514350" algn="l" eaLnBrk="1" fontAlgn="auto" hangingPunct="1">
              <a:spcAft>
                <a:spcPts val="0"/>
              </a:spcAft>
              <a:buFont typeface="Arial" pitchFamily="34" charset="0"/>
              <a:buNone/>
              <a:defRPr/>
            </a:pPr>
            <a:r>
              <a:rPr lang="en-US" dirty="0" smtClean="0">
                <a:solidFill>
                  <a:schemeClr val="tx1"/>
                </a:solidFill>
              </a:rPr>
              <a:t>3.  other systems--benefits</a:t>
            </a:r>
          </a:p>
          <a:p>
            <a:pPr algn="l" eaLnBrk="1" fontAlgn="auto" hangingPunct="1">
              <a:spcAft>
                <a:spcPts val="0"/>
              </a:spcAft>
              <a:buFont typeface="Arial" pitchFamily="34" charset="0"/>
              <a:buChar char="•"/>
              <a:defRPr/>
            </a:pPr>
            <a:r>
              <a:rPr lang="en-US" dirty="0" smtClean="0">
                <a:solidFill>
                  <a:schemeClr val="tx1"/>
                </a:solidFill>
              </a:rPr>
              <a:t> decentralized consents with centralized control. In this </a:t>
            </a:r>
          </a:p>
          <a:p>
            <a:pPr algn="l" eaLnBrk="1" fontAlgn="auto" hangingPunct="1">
              <a:spcAft>
                <a:spcPts val="0"/>
              </a:spcAft>
              <a:buFont typeface="Arial" pitchFamily="34" charset="0"/>
              <a:buNone/>
              <a:defRPr/>
            </a:pPr>
            <a:r>
              <a:rPr lang="en-US" dirty="0" smtClean="0">
                <a:solidFill>
                  <a:schemeClr val="tx1"/>
                </a:solidFill>
              </a:rPr>
              <a:t>   situation,  patients can make local data sharing decisions </a:t>
            </a:r>
          </a:p>
          <a:p>
            <a:pPr algn="l" eaLnBrk="1" fontAlgn="auto" hangingPunct="1">
              <a:spcAft>
                <a:spcPts val="0"/>
              </a:spcAft>
              <a:buFont typeface="Arial" pitchFamily="34" charset="0"/>
              <a:buNone/>
              <a:defRPr/>
            </a:pPr>
            <a:r>
              <a:rPr lang="en-US" dirty="0" smtClean="0">
                <a:solidFill>
                  <a:schemeClr val="tx1"/>
                </a:solidFill>
              </a:rPr>
              <a:t>   at the time and place of service, but have a universal </a:t>
            </a:r>
          </a:p>
          <a:p>
            <a:pPr algn="l" eaLnBrk="1" fontAlgn="auto" hangingPunct="1">
              <a:spcAft>
                <a:spcPts val="0"/>
              </a:spcAft>
              <a:buFont typeface="Arial" pitchFamily="34" charset="0"/>
              <a:buNone/>
              <a:defRPr/>
            </a:pPr>
            <a:r>
              <a:rPr lang="en-US" dirty="0" smtClean="0">
                <a:solidFill>
                  <a:schemeClr val="tx1"/>
                </a:solidFill>
              </a:rPr>
              <a:t>   portal to update or change consents as needed</a:t>
            </a:r>
          </a:p>
          <a:p>
            <a:pPr eaLnBrk="1" fontAlgn="auto" hangingPunct="1">
              <a:spcAft>
                <a:spcPts val="0"/>
              </a:spcAft>
              <a:buFont typeface="Arial" pitchFamily="34" charset="0"/>
              <a:buNone/>
              <a:defRPr/>
            </a:pPr>
            <a:r>
              <a:rPr lang="en-US" dirty="0" smtClean="0">
                <a:solidFill>
                  <a:schemeClr val="tx1"/>
                </a:solidFill>
              </a:rPr>
              <a:t> </a:t>
            </a:r>
          </a:p>
          <a:p>
            <a:pPr algn="l" eaLnBrk="1" fontAlgn="auto" hangingPunct="1">
              <a:spcAft>
                <a:spcPts val="0"/>
              </a:spcAft>
              <a:buFont typeface="Arial" pitchFamily="34" charset="0"/>
              <a:buChar char="•"/>
              <a:defRPr/>
            </a:pPr>
            <a:r>
              <a:rPr lang="en-US" dirty="0" smtClean="0">
                <a:solidFill>
                  <a:schemeClr val="tx1"/>
                </a:solidFill>
              </a:rPr>
              <a:t> an NHIN that works likes a filing cabinet. In this </a:t>
            </a:r>
          </a:p>
          <a:p>
            <a:pPr algn="l" eaLnBrk="1" fontAlgn="auto" hangingPunct="1">
              <a:spcAft>
                <a:spcPts val="0"/>
              </a:spcAft>
              <a:buFont typeface="Arial" pitchFamily="34" charset="0"/>
              <a:buNone/>
              <a:defRPr/>
            </a:pPr>
            <a:r>
              <a:rPr lang="en-US" dirty="0" smtClean="0">
                <a:solidFill>
                  <a:schemeClr val="tx1"/>
                </a:solidFill>
              </a:rPr>
              <a:t>   situation, all patient information goes to a common</a:t>
            </a:r>
          </a:p>
          <a:p>
            <a:pPr algn="l" eaLnBrk="1" fontAlgn="auto" hangingPunct="1">
              <a:spcAft>
                <a:spcPts val="0"/>
              </a:spcAft>
              <a:buFont typeface="Arial" pitchFamily="34" charset="0"/>
              <a:buNone/>
              <a:defRPr/>
            </a:pPr>
            <a:r>
              <a:rPr lang="en-US" dirty="0" smtClean="0">
                <a:solidFill>
                  <a:schemeClr val="tx1"/>
                </a:solidFill>
              </a:rPr>
              <a:t>   location, and the patient can make decisions about </a:t>
            </a:r>
          </a:p>
          <a:p>
            <a:pPr algn="l" eaLnBrk="1" fontAlgn="auto" hangingPunct="1">
              <a:spcAft>
                <a:spcPts val="0"/>
              </a:spcAft>
              <a:buFont typeface="Arial" pitchFamily="34" charset="0"/>
              <a:buNone/>
              <a:defRPr/>
            </a:pPr>
            <a:r>
              <a:rPr lang="en-US" dirty="0" smtClean="0">
                <a:solidFill>
                  <a:schemeClr val="tx1"/>
                </a:solidFill>
              </a:rPr>
              <a:t>   sharing at that storage location</a:t>
            </a:r>
          </a:p>
          <a:p>
            <a:pPr lvl="1" algn="l" eaLnBrk="1" fontAlgn="auto" hangingPunct="1">
              <a:spcAft>
                <a:spcPts val="0"/>
              </a:spcAft>
              <a:buFont typeface="Arial" pitchFamily="34" charset="0"/>
              <a:buChar char="•"/>
              <a:defRPr/>
            </a:pPr>
            <a:endParaRPr lang="en-US" dirty="0">
              <a:solidFill>
                <a:schemeClr val="tx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457200" y="2057400"/>
            <a:ext cx="8229600" cy="1189038"/>
          </a:xfrm>
        </p:spPr>
        <p:txBody>
          <a:bodyPr rtlCol="0">
            <a:normAutofit fontScale="90000"/>
          </a:bodyPr>
          <a:lstStyle/>
          <a:p>
            <a:pPr eaLnBrk="1" fontAlgn="auto" hangingPunct="1">
              <a:spcAft>
                <a:spcPts val="0"/>
              </a:spcAft>
              <a:defRPr/>
            </a:pPr>
            <a:r>
              <a:rPr lang="en-US">
                <a:solidFill>
                  <a:srgbClr val="0000FF"/>
                </a:solidFill>
              </a:rPr>
              <a:t>Deborah C. Peel, MD</a:t>
            </a:r>
            <a:r>
              <a:rPr lang="en-US" sz="4000">
                <a:solidFill>
                  <a:srgbClr val="0000FF"/>
                </a:solidFill>
              </a:rPr>
              <a:t/>
            </a:r>
            <a:br>
              <a:rPr lang="en-US" sz="4000">
                <a:solidFill>
                  <a:srgbClr val="0000FF"/>
                </a:solidFill>
              </a:rPr>
            </a:br>
            <a:r>
              <a:rPr lang="en-US" sz="3200">
                <a:solidFill>
                  <a:srgbClr val="0000FF"/>
                </a:solidFill>
              </a:rPr>
              <a:t>Founder and Chair </a:t>
            </a:r>
            <a:br>
              <a:rPr lang="en-US" sz="3200">
                <a:solidFill>
                  <a:srgbClr val="0000FF"/>
                </a:solidFill>
              </a:rPr>
            </a:br>
            <a:r>
              <a:rPr lang="en-US" sz="3200">
                <a:solidFill>
                  <a:srgbClr val="0000FF"/>
                </a:solidFill>
              </a:rPr>
              <a:t>(O) 512-732-0033</a:t>
            </a:r>
            <a:r>
              <a:rPr lang="en-US" sz="4000">
                <a:solidFill>
                  <a:srgbClr val="0000FF"/>
                </a:solidFill>
              </a:rPr>
              <a:t/>
            </a:r>
            <a:br>
              <a:rPr lang="en-US" sz="4000">
                <a:solidFill>
                  <a:srgbClr val="0000FF"/>
                </a:solidFill>
              </a:rPr>
            </a:br>
            <a:r>
              <a:rPr lang="en-US" sz="1600"/>
              <a:t/>
            </a:r>
            <a:br>
              <a:rPr lang="en-US" sz="1600"/>
            </a:br>
            <a:r>
              <a:rPr lang="en-US" sz="3200">
                <a:hlinkClick r:id="rId2"/>
              </a:rPr>
              <a:t>dpeelmd@patientprivacyrights.org</a:t>
            </a:r>
            <a:r>
              <a:rPr lang="en-US" sz="3200"/>
              <a:t/>
            </a:r>
            <a:br>
              <a:rPr lang="en-US" sz="3200"/>
            </a:br>
            <a:r>
              <a:rPr lang="en-US" sz="3200">
                <a:hlinkClick r:id="rId3"/>
              </a:rPr>
              <a:t>www.patientprivacyrights.org</a:t>
            </a:r>
            <a:r>
              <a:rPr lang="en-US" sz="4000"/>
              <a:t> </a:t>
            </a:r>
          </a:p>
        </p:txBody>
      </p:sp>
      <p:pic>
        <p:nvPicPr>
          <p:cNvPr id="67586" name="Picture 4" descr="Patient Privacy Rights"/>
          <p:cNvPicPr>
            <a:picLocks noGrp="1" noChangeAspect="1" noChangeArrowheads="1"/>
          </p:cNvPicPr>
          <p:nvPr>
            <p:ph type="body" idx="4294967295"/>
          </p:nvPr>
        </p:nvPicPr>
        <p:blipFill>
          <a:blip r:embed="rId4" cstate="print"/>
          <a:srcRect/>
          <a:stretch>
            <a:fillRect/>
          </a:stretch>
        </p:blipFill>
        <p:spPr>
          <a:xfrm>
            <a:off x="1333500" y="4821238"/>
            <a:ext cx="6477000" cy="969962"/>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idx="4294967295"/>
          </p:nvPr>
        </p:nvSpPr>
        <p:spPr>
          <a:xfrm>
            <a:off x="457200" y="304800"/>
            <a:ext cx="8534400" cy="6278563"/>
          </a:xfrm>
        </p:spPr>
        <p:txBody>
          <a:bodyPr/>
          <a:lstStyle/>
          <a:p>
            <a:pPr algn="l" eaLnBrk="1" hangingPunct="1"/>
            <a:r>
              <a:rPr lang="en-US" sz="1800" smtClean="0">
                <a:solidFill>
                  <a:srgbClr val="0000FF"/>
                </a:solidFill>
              </a:rPr>
              <a:t/>
            </a:r>
            <a:br>
              <a:rPr lang="en-US" sz="1800" smtClean="0">
                <a:solidFill>
                  <a:srgbClr val="0000FF"/>
                </a:solidFill>
              </a:rPr>
            </a:br>
            <a:r>
              <a:rPr lang="en-US" sz="1800" smtClean="0">
                <a:solidFill>
                  <a:srgbClr val="0000FF"/>
                </a:solidFill>
              </a:rPr>
              <a:t/>
            </a:r>
            <a:br>
              <a:rPr lang="en-US" sz="1800" smtClean="0">
                <a:solidFill>
                  <a:srgbClr val="0000FF"/>
                </a:solidFill>
              </a:rPr>
            </a:br>
            <a:r>
              <a:rPr lang="en-US" sz="1800" smtClean="0">
                <a:solidFill>
                  <a:srgbClr val="0000FF"/>
                </a:solidFill>
              </a:rPr>
              <a:t/>
            </a:r>
            <a:br>
              <a:rPr lang="en-US" sz="1800" smtClean="0">
                <a:solidFill>
                  <a:srgbClr val="0000FF"/>
                </a:solidFill>
              </a:rPr>
            </a:br>
            <a:r>
              <a:rPr lang="en-US" sz="1800" smtClean="0">
                <a:solidFill>
                  <a:srgbClr val="0000FF"/>
                </a:solidFill>
              </a:rPr>
              <a:t/>
            </a:r>
            <a:br>
              <a:rPr lang="en-US" sz="1800" smtClean="0">
                <a:solidFill>
                  <a:srgbClr val="0000FF"/>
                </a:solidFill>
              </a:rPr>
            </a:br>
            <a:r>
              <a:rPr lang="en-US" sz="1800" smtClean="0">
                <a:solidFill>
                  <a:srgbClr val="0000FF"/>
                </a:solidFill>
              </a:rPr>
              <a:t/>
            </a:r>
            <a:br>
              <a:rPr lang="en-US" sz="1800" smtClean="0">
                <a:solidFill>
                  <a:srgbClr val="0000FF"/>
                </a:solidFill>
              </a:rPr>
            </a:br>
            <a:r>
              <a:rPr lang="en-US" sz="1800" smtClean="0">
                <a:solidFill>
                  <a:srgbClr val="0000FF"/>
                </a:solidFill>
              </a:rPr>
              <a:t/>
            </a:r>
            <a:br>
              <a:rPr lang="en-US" sz="1800" smtClean="0">
                <a:solidFill>
                  <a:srgbClr val="0000FF"/>
                </a:solidFill>
              </a:rPr>
            </a:br>
            <a:r>
              <a:rPr lang="en-US" sz="1800" smtClean="0">
                <a:solidFill>
                  <a:srgbClr val="0000FF"/>
                </a:solidFill>
              </a:rPr>
              <a:t/>
            </a:r>
            <a:br>
              <a:rPr lang="en-US" sz="1800" smtClean="0">
                <a:solidFill>
                  <a:srgbClr val="0000FF"/>
                </a:solidFill>
              </a:rPr>
            </a:br>
            <a:r>
              <a:rPr lang="en-US" sz="1800" smtClean="0">
                <a:solidFill>
                  <a:srgbClr val="0000FF"/>
                </a:solidFill>
              </a:rPr>
              <a:t/>
            </a:r>
            <a:br>
              <a:rPr lang="en-US" sz="1800" smtClean="0">
                <a:solidFill>
                  <a:srgbClr val="0000FF"/>
                </a:solidFill>
              </a:rPr>
            </a:br>
            <a:r>
              <a:rPr lang="en-US" sz="1800" smtClean="0">
                <a:solidFill>
                  <a:srgbClr val="0000FF"/>
                </a:solidFill>
              </a:rPr>
              <a:t/>
            </a:r>
            <a:br>
              <a:rPr lang="en-US" sz="1800" smtClean="0">
                <a:solidFill>
                  <a:srgbClr val="0000FF"/>
                </a:solidFill>
              </a:rPr>
            </a:br>
            <a:r>
              <a:rPr lang="en-US" sz="1800" b="1" u="sng" smtClean="0">
                <a:solidFill>
                  <a:srgbClr val="0000FF"/>
                </a:solidFill>
              </a:rPr>
              <a:t>Key References:</a:t>
            </a:r>
            <a:r>
              <a:rPr lang="en-US" sz="1800" smtClean="0">
                <a:solidFill>
                  <a:srgbClr val="0000FF"/>
                </a:solidFill>
              </a:rPr>
              <a:t/>
            </a:r>
            <a:br>
              <a:rPr lang="en-US" sz="1800" smtClean="0">
                <a:solidFill>
                  <a:srgbClr val="0000FF"/>
                </a:solidFill>
              </a:rPr>
            </a:br>
            <a:r>
              <a:rPr lang="en-US" sz="700" smtClean="0">
                <a:solidFill>
                  <a:srgbClr val="0000FF"/>
                </a:solidFill>
              </a:rPr>
              <a:t/>
            </a:r>
            <a:br>
              <a:rPr lang="en-US" sz="700" smtClean="0">
                <a:solidFill>
                  <a:srgbClr val="0000FF"/>
                </a:solidFill>
              </a:rPr>
            </a:br>
            <a:r>
              <a:rPr lang="en-US" sz="1800" b="1" smtClean="0">
                <a:solidFill>
                  <a:srgbClr val="0000FF"/>
                </a:solidFill>
              </a:rPr>
              <a:t>EHRs</a:t>
            </a:r>
            <a:r>
              <a:rPr lang="en-US" sz="1800" smtClean="0">
                <a:solidFill>
                  <a:srgbClr val="0000FF"/>
                </a:solidFill>
              </a:rPr>
              <a:t>   </a:t>
            </a:r>
            <a:r>
              <a:rPr lang="en-US" sz="1800" smtClean="0"/>
              <a:t>“Your Medical Records Aren't Secure” by Deborah C. Peel  in the WSJ, March 23, 2010 </a:t>
            </a:r>
            <a:r>
              <a:rPr lang="en-US" sz="1400" smtClean="0">
                <a:solidFill>
                  <a:srgbClr val="0000FF"/>
                </a:solidFill>
                <a:cs typeface="Arial" charset="0"/>
                <a:hlinkClick r:id="rId2"/>
              </a:rPr>
              <a:t>http://online.wsj.com/article/SB10001424052748703580904575132111888664060.html</a:t>
            </a:r>
            <a:r>
              <a:rPr lang="en-US" sz="1400" smtClean="0">
                <a:solidFill>
                  <a:srgbClr val="0000FF"/>
                </a:solidFill>
                <a:cs typeface="Arial" charset="0"/>
              </a:rPr>
              <a:t> </a:t>
            </a:r>
            <a:r>
              <a:rPr lang="en-US" sz="700" smtClean="0">
                <a:solidFill>
                  <a:srgbClr val="0000FF"/>
                </a:solidFill>
              </a:rPr>
              <a:t/>
            </a:r>
            <a:br>
              <a:rPr lang="en-US" sz="700" smtClean="0">
                <a:solidFill>
                  <a:srgbClr val="0000FF"/>
                </a:solidFill>
              </a:rPr>
            </a:br>
            <a:r>
              <a:rPr lang="en-US" sz="1800" b="1" smtClean="0"/>
              <a:t/>
            </a:r>
            <a:br>
              <a:rPr lang="en-US" sz="1800" b="1" smtClean="0"/>
            </a:br>
            <a:r>
              <a:rPr lang="en-US" sz="1800" b="1" smtClean="0">
                <a:solidFill>
                  <a:srgbClr val="0000FF"/>
                </a:solidFill>
              </a:rPr>
              <a:t>PHRs   </a:t>
            </a:r>
            <a:r>
              <a:rPr lang="en-US" sz="1800" smtClean="0"/>
              <a:t>“Who can snoop in your PHR? A Personal Health Record Report Card </a:t>
            </a:r>
            <a:r>
              <a:rPr lang="en-US" sz="1400" u="sng" smtClean="0">
                <a:solidFill>
                  <a:srgbClr val="0000FF"/>
                </a:solidFill>
              </a:rPr>
              <a:t>http://patientprivacyrights.org/personal-health-records/ </a:t>
            </a:r>
            <a:r>
              <a:rPr lang="en-US" sz="1800" u="sng" smtClean="0">
                <a:solidFill>
                  <a:srgbClr val="0000FF"/>
                </a:solidFill>
              </a:rPr>
              <a:t/>
            </a:r>
            <a:br>
              <a:rPr lang="en-US" sz="1800" u="sng" smtClean="0">
                <a:solidFill>
                  <a:srgbClr val="0000FF"/>
                </a:solidFill>
              </a:rPr>
            </a:br>
            <a:r>
              <a:rPr lang="en-US" sz="1800" smtClean="0">
                <a:solidFill>
                  <a:srgbClr val="0000FF"/>
                </a:solidFill>
              </a:rPr>
              <a:t/>
            </a:r>
            <a:br>
              <a:rPr lang="en-US" sz="1800" smtClean="0">
                <a:solidFill>
                  <a:srgbClr val="0000FF"/>
                </a:solidFill>
              </a:rPr>
            </a:br>
            <a:r>
              <a:rPr lang="en-US" sz="1800" b="1" smtClean="0">
                <a:solidFill>
                  <a:srgbClr val="0000FF"/>
                </a:solidFill>
              </a:rPr>
              <a:t>HIEs  and NHIN  </a:t>
            </a:r>
            <a:r>
              <a:rPr lang="en-US" sz="1800" smtClean="0"/>
              <a:t>“Designing a Trustworthy Nationwide Health Information </a:t>
            </a:r>
            <a:br>
              <a:rPr lang="en-US" sz="1800" smtClean="0"/>
            </a:br>
            <a:r>
              <a:rPr lang="en-US" sz="1800" smtClean="0"/>
              <a:t>Network (NHIN) Promises Americans Privacy and Utility, Rather than Falsely Choosing Between Privacy or Utility” by Latanya Sweeney, PhD,  April 22, 2010, Congressional Briefing on the “Implementation of Health Information Technologies in a Healthcare Environment” </a:t>
            </a:r>
            <a:br>
              <a:rPr lang="en-US" sz="1800" smtClean="0"/>
            </a:br>
            <a:r>
              <a:rPr lang="en-US" sz="1400" u="sng" smtClean="0">
                <a:hlinkClick r:id="rId3"/>
              </a:rPr>
              <a:t>http://patientprivacyrights.org/wpcontent/uploads/2101/04/SweeneyCongressTestimony-4-22-10.pdf</a:t>
            </a:r>
            <a:r>
              <a:rPr lang="en-US" sz="1400" u="sng" smtClean="0"/>
              <a:t/>
            </a:r>
            <a:br>
              <a:rPr lang="en-US" sz="1400" u="sng" smtClean="0"/>
            </a:br>
            <a:r>
              <a:rPr lang="en-US" sz="1600" smtClean="0"/>
              <a:t> </a:t>
            </a:r>
            <a:r>
              <a:rPr lang="en-US" sz="1600" b="1" smtClean="0"/>
              <a:t/>
            </a:r>
            <a:br>
              <a:rPr lang="en-US" sz="1600" b="1" smtClean="0"/>
            </a:br>
            <a:r>
              <a:rPr lang="en-US" sz="1600" smtClean="0"/>
              <a:t>See Sweeney’s NHIN slides at: </a:t>
            </a:r>
            <a:r>
              <a:rPr lang="en-US" sz="1400" u="sng" smtClean="0">
                <a:hlinkClick r:id="rId4"/>
              </a:rPr>
              <a:t>http://patientprivacyrights.org/wp-content/uploads/2010/06/Sweeney TrustworthyNHINDesigns.pdf</a:t>
            </a:r>
            <a:r>
              <a:rPr lang="en-US" sz="1400" smtClean="0"/>
              <a:t> </a:t>
            </a:r>
            <a:r>
              <a:rPr lang="en-US" sz="1600" b="1" smtClean="0"/>
              <a:t/>
            </a:r>
            <a:br>
              <a:rPr lang="en-US" sz="1600" b="1" smtClean="0"/>
            </a:br>
            <a:r>
              <a:rPr lang="en-US" sz="1800" b="1" smtClean="0">
                <a:solidFill>
                  <a:srgbClr val="0000FF"/>
                </a:solidFill>
              </a:rPr>
              <a:t/>
            </a:r>
            <a:br>
              <a:rPr lang="en-US" sz="1800" b="1" smtClean="0">
                <a:solidFill>
                  <a:srgbClr val="0000FF"/>
                </a:solidFill>
              </a:rPr>
            </a:br>
            <a:r>
              <a:rPr lang="en-US" sz="1800" b="1" smtClean="0">
                <a:solidFill>
                  <a:srgbClr val="0000FF"/>
                </a:solidFill>
              </a:rPr>
              <a:t>Research  </a:t>
            </a:r>
            <a:r>
              <a:rPr lang="en-US" sz="1800" smtClean="0"/>
              <a:t>“Improve Privacy in Research by Eliminating Informed Consent?” IOM Report Misses the Mark. In The Journal of Law, Medicine &amp; Ethics, Volume 37, Issue 3 (p 507-512) by </a:t>
            </a:r>
            <a:r>
              <a:rPr lang="en-US" sz="1800" i="1" smtClean="0"/>
              <a:t>Mark A. Rothstein.</a:t>
            </a:r>
            <a:r>
              <a:rPr lang="en-US" sz="1600" smtClean="0"/>
              <a:t/>
            </a:r>
            <a:br>
              <a:rPr lang="en-US" sz="1600" smtClean="0"/>
            </a:br>
            <a:r>
              <a:rPr lang="en-US" sz="1800" smtClean="0">
                <a:solidFill>
                  <a:srgbClr val="0000FF"/>
                </a:solidFill>
              </a:rPr>
              <a:t/>
            </a:r>
            <a:br>
              <a:rPr lang="en-US" sz="1800" smtClean="0">
                <a:solidFill>
                  <a:srgbClr val="0000FF"/>
                </a:solidFill>
              </a:rPr>
            </a:br>
            <a:r>
              <a:rPr lang="en-US" sz="1800" smtClean="0">
                <a:solidFill>
                  <a:srgbClr val="0000FF"/>
                </a:solidFill>
              </a:rPr>
              <a:t/>
            </a:r>
            <a:br>
              <a:rPr lang="en-US" sz="1800" smtClean="0">
                <a:solidFill>
                  <a:srgbClr val="0000FF"/>
                </a:solidFill>
              </a:rPr>
            </a:br>
            <a:r>
              <a:rPr lang="en-US" sz="1100" b="1" smtClean="0"/>
              <a:t/>
            </a:r>
            <a:br>
              <a:rPr lang="en-US" sz="1100" b="1" smtClean="0"/>
            </a:br>
            <a:r>
              <a:rPr lang="en-US" sz="4000" b="1" smtClean="0"/>
              <a:t/>
            </a:r>
            <a:br>
              <a:rPr lang="en-US" sz="4000" b="1" smtClean="0"/>
            </a:br>
            <a:r>
              <a:rPr lang="en-US" sz="4000" b="1" smtClean="0"/>
              <a:t/>
            </a:r>
            <a:br>
              <a:rPr lang="en-US" sz="4000" b="1" smtClean="0"/>
            </a:br>
            <a:endParaRPr lang="en-US" sz="4000" smtClean="0">
              <a:solidFill>
                <a:srgbClr val="0000FF"/>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5" name="Text Box 3"/>
          <p:cNvSpPr txBox="1">
            <a:spLocks noChangeArrowheads="1"/>
          </p:cNvSpPr>
          <p:nvPr/>
        </p:nvSpPr>
        <p:spPr bwMode="auto">
          <a:xfrm>
            <a:off x="974725" y="6132513"/>
            <a:ext cx="184150" cy="366712"/>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35844" name="Rectangle 4"/>
          <p:cNvSpPr>
            <a:spLocks noGrp="1" noChangeArrowheads="1"/>
          </p:cNvSpPr>
          <p:nvPr>
            <p:ph type="title"/>
          </p:nvPr>
        </p:nvSpPr>
        <p:spPr>
          <a:xfrm>
            <a:off x="457200" y="228600"/>
            <a:ext cx="8229600" cy="1143000"/>
          </a:xfrm>
        </p:spPr>
        <p:txBody>
          <a:bodyPr rtlCol="0">
            <a:normAutofit/>
          </a:bodyPr>
          <a:lstStyle/>
          <a:p>
            <a:pPr eaLnBrk="1" fontAlgn="auto" hangingPunct="1">
              <a:spcAft>
                <a:spcPts val="0"/>
              </a:spcAft>
              <a:defRPr/>
            </a:pPr>
            <a:r>
              <a:rPr lang="en-US" sz="4800" dirty="0">
                <a:solidFill>
                  <a:srgbClr val="0000FF"/>
                </a:solidFill>
                <a:latin typeface="+mn-lt"/>
                <a:cs typeface="Arial" pitchFamily="34" charset="0"/>
              </a:rPr>
              <a:t>Anonymous data </a:t>
            </a:r>
            <a:r>
              <a:rPr lang="en-US" sz="4800" i="1" dirty="0">
                <a:solidFill>
                  <a:srgbClr val="0000FF"/>
                </a:solidFill>
                <a:latin typeface="+mn-lt"/>
                <a:cs typeface="Arial" pitchFamily="34" charset="0"/>
              </a:rPr>
              <a:t>isn’t</a:t>
            </a:r>
          </a:p>
        </p:txBody>
      </p:sp>
      <p:sp>
        <p:nvSpPr>
          <p:cNvPr id="35845" name="Rectangle 5"/>
          <p:cNvSpPr>
            <a:spLocks noGrp="1" noChangeArrowheads="1"/>
          </p:cNvSpPr>
          <p:nvPr>
            <p:ph type="body" idx="1"/>
          </p:nvPr>
        </p:nvSpPr>
        <p:spPr>
          <a:xfrm>
            <a:off x="685800" y="990600"/>
            <a:ext cx="7772400" cy="5867400"/>
          </a:xfrm>
        </p:spPr>
        <p:txBody>
          <a:bodyPr rtlCol="0">
            <a:normAutofit lnSpcReduction="10000"/>
          </a:bodyPr>
          <a:lstStyle/>
          <a:p>
            <a:pPr marL="800100" lvl="1" indent="-342900" eaLnBrk="1" fontAlgn="auto" hangingPunct="1">
              <a:lnSpc>
                <a:spcPct val="80000"/>
              </a:lnSpc>
              <a:spcAft>
                <a:spcPts val="0"/>
              </a:spcAft>
              <a:buFontTx/>
              <a:buNone/>
              <a:defRPr/>
            </a:pPr>
            <a:endParaRPr lang="en-US" sz="600" i="1" dirty="0"/>
          </a:p>
          <a:p>
            <a:pPr marL="381000" indent="-381000" eaLnBrk="1" fontAlgn="auto" hangingPunct="1">
              <a:lnSpc>
                <a:spcPct val="80000"/>
              </a:lnSpc>
              <a:spcAft>
                <a:spcPts val="0"/>
              </a:spcAft>
              <a:buFontTx/>
              <a:buNone/>
              <a:defRPr/>
            </a:pPr>
            <a:endParaRPr lang="en-US" sz="2000" b="1" i="1" dirty="0" smtClean="0"/>
          </a:p>
          <a:p>
            <a:pPr marL="381000" indent="-381000" eaLnBrk="1" fontAlgn="auto" hangingPunct="1">
              <a:lnSpc>
                <a:spcPct val="80000"/>
              </a:lnSpc>
              <a:spcAft>
                <a:spcPts val="0"/>
              </a:spcAft>
              <a:buFontTx/>
              <a:buNone/>
              <a:defRPr/>
            </a:pPr>
            <a:r>
              <a:rPr lang="en-US" sz="3000" b="1" i="1" dirty="0" smtClean="0"/>
              <a:t>“… </a:t>
            </a:r>
            <a:r>
              <a:rPr lang="en-US" sz="3000" b="1" i="1" dirty="0"/>
              <a:t>a common practice is for organizations to </a:t>
            </a:r>
            <a:endParaRPr lang="en-US" sz="3000" b="1" i="1" dirty="0" smtClean="0"/>
          </a:p>
          <a:p>
            <a:pPr marL="381000" indent="-381000" eaLnBrk="1" fontAlgn="auto" hangingPunct="1">
              <a:lnSpc>
                <a:spcPct val="80000"/>
              </a:lnSpc>
              <a:spcAft>
                <a:spcPts val="0"/>
              </a:spcAft>
              <a:buFontTx/>
              <a:buNone/>
              <a:defRPr/>
            </a:pPr>
            <a:r>
              <a:rPr lang="en-US" sz="3000" b="1" i="1" dirty="0" smtClean="0"/>
              <a:t>release and receive </a:t>
            </a:r>
            <a:r>
              <a:rPr lang="en-US" sz="3000" b="1" i="1" dirty="0"/>
              <a:t>person </a:t>
            </a:r>
            <a:r>
              <a:rPr lang="en-US" sz="3000" b="1" i="1" dirty="0" smtClean="0"/>
              <a:t>specific </a:t>
            </a:r>
            <a:r>
              <a:rPr lang="en-US" sz="3000" b="1" i="1" dirty="0"/>
              <a:t>data with all </a:t>
            </a:r>
            <a:endParaRPr lang="en-US" sz="3000" b="1" i="1" dirty="0" smtClean="0"/>
          </a:p>
          <a:p>
            <a:pPr marL="381000" indent="-381000" eaLnBrk="1" fontAlgn="auto" hangingPunct="1">
              <a:lnSpc>
                <a:spcPct val="80000"/>
              </a:lnSpc>
              <a:spcAft>
                <a:spcPts val="0"/>
              </a:spcAft>
              <a:buFontTx/>
              <a:buNone/>
              <a:defRPr/>
            </a:pPr>
            <a:r>
              <a:rPr lang="en-US" sz="3000" b="1" i="1" dirty="0" smtClean="0"/>
              <a:t>explicit identifiers</a:t>
            </a:r>
            <a:r>
              <a:rPr lang="en-US" sz="3000" b="1" i="1" dirty="0"/>
              <a:t>, such </a:t>
            </a:r>
            <a:r>
              <a:rPr lang="en-US" sz="3000" b="1" i="1" dirty="0" smtClean="0"/>
              <a:t>as </a:t>
            </a:r>
            <a:r>
              <a:rPr lang="en-US" sz="3000" b="1" i="1" dirty="0"/>
              <a:t>name, address and </a:t>
            </a:r>
            <a:endParaRPr lang="en-US" sz="3000" b="1" i="1" dirty="0" smtClean="0"/>
          </a:p>
          <a:p>
            <a:pPr marL="381000" indent="-381000" eaLnBrk="1" fontAlgn="auto" hangingPunct="1">
              <a:lnSpc>
                <a:spcPct val="80000"/>
              </a:lnSpc>
              <a:spcAft>
                <a:spcPts val="0"/>
              </a:spcAft>
              <a:buFontTx/>
              <a:buNone/>
              <a:defRPr/>
            </a:pPr>
            <a:r>
              <a:rPr lang="en-US" sz="3000" b="1" i="1" dirty="0" smtClean="0"/>
              <a:t>telephone number</a:t>
            </a:r>
            <a:r>
              <a:rPr lang="en-US" sz="3000" b="1" i="1" dirty="0"/>
              <a:t>, removed </a:t>
            </a:r>
            <a:r>
              <a:rPr lang="en-US" sz="3000" b="1" i="1" dirty="0" smtClean="0"/>
              <a:t>….because </a:t>
            </a:r>
            <a:r>
              <a:rPr lang="en-US" sz="3000" b="1" i="1" dirty="0"/>
              <a:t>the </a:t>
            </a:r>
            <a:endParaRPr lang="en-US" sz="3000" b="1" i="1" dirty="0" smtClean="0"/>
          </a:p>
          <a:p>
            <a:pPr marL="381000" indent="-381000" eaLnBrk="1" fontAlgn="auto" hangingPunct="1">
              <a:lnSpc>
                <a:spcPct val="80000"/>
              </a:lnSpc>
              <a:spcAft>
                <a:spcPts val="0"/>
              </a:spcAft>
              <a:buFontTx/>
              <a:buNone/>
              <a:defRPr/>
            </a:pPr>
            <a:r>
              <a:rPr lang="en-US" sz="3000" b="1" i="1" dirty="0" smtClean="0"/>
              <a:t>resulting </a:t>
            </a:r>
            <a:r>
              <a:rPr lang="en-US" sz="3000" b="1" i="1" dirty="0"/>
              <a:t>data </a:t>
            </a:r>
            <a:r>
              <a:rPr lang="en-US" sz="3000" b="1" i="1" dirty="0" smtClean="0"/>
              <a:t>look anonymous</a:t>
            </a:r>
            <a:r>
              <a:rPr lang="en-US" sz="3000" b="1" i="1" dirty="0"/>
              <a:t>. </a:t>
            </a:r>
            <a:endParaRPr lang="en-US" sz="3000" b="1" i="1" dirty="0" smtClean="0"/>
          </a:p>
          <a:p>
            <a:pPr marL="381000" indent="-381000" eaLnBrk="1" fontAlgn="auto" hangingPunct="1">
              <a:lnSpc>
                <a:spcPct val="80000"/>
              </a:lnSpc>
              <a:spcAft>
                <a:spcPts val="0"/>
              </a:spcAft>
              <a:buFontTx/>
              <a:buNone/>
              <a:defRPr/>
            </a:pPr>
            <a:endParaRPr lang="en-US" sz="1300" b="1" i="1" dirty="0" smtClean="0"/>
          </a:p>
          <a:p>
            <a:pPr marL="381000" indent="-381000" eaLnBrk="1" fontAlgn="auto" hangingPunct="1">
              <a:lnSpc>
                <a:spcPct val="80000"/>
              </a:lnSpc>
              <a:spcAft>
                <a:spcPts val="0"/>
              </a:spcAft>
              <a:buFontTx/>
              <a:buNone/>
              <a:defRPr/>
            </a:pPr>
            <a:r>
              <a:rPr lang="en-US" sz="3000" b="1" i="1" dirty="0" smtClean="0"/>
              <a:t>However,… the </a:t>
            </a:r>
            <a:r>
              <a:rPr lang="en-US" sz="3000" b="1" i="1" dirty="0"/>
              <a:t>remaining data can be used to </a:t>
            </a:r>
            <a:endParaRPr lang="en-US" sz="3000" b="1" i="1" dirty="0" smtClean="0"/>
          </a:p>
          <a:p>
            <a:pPr marL="381000" indent="-381000" eaLnBrk="1" fontAlgn="auto" hangingPunct="1">
              <a:lnSpc>
                <a:spcPct val="80000"/>
              </a:lnSpc>
              <a:spcAft>
                <a:spcPts val="0"/>
              </a:spcAft>
              <a:buFontTx/>
              <a:buNone/>
              <a:defRPr/>
            </a:pPr>
            <a:r>
              <a:rPr lang="en-US" sz="3000" b="1" i="1" dirty="0" smtClean="0"/>
              <a:t>re-identify </a:t>
            </a:r>
            <a:r>
              <a:rPr lang="en-US" sz="3000" b="1" i="1" dirty="0"/>
              <a:t>individuals by </a:t>
            </a:r>
            <a:r>
              <a:rPr lang="en-US" sz="3000" b="1" i="1" dirty="0" smtClean="0"/>
              <a:t>linking </a:t>
            </a:r>
            <a:r>
              <a:rPr lang="en-US" sz="3000" b="1" i="1" dirty="0"/>
              <a:t>or matching </a:t>
            </a:r>
            <a:endParaRPr lang="en-US" sz="3000" b="1" i="1" dirty="0" smtClean="0"/>
          </a:p>
          <a:p>
            <a:pPr marL="381000" indent="-381000" eaLnBrk="1" fontAlgn="auto" hangingPunct="1">
              <a:lnSpc>
                <a:spcPct val="80000"/>
              </a:lnSpc>
              <a:spcAft>
                <a:spcPts val="0"/>
              </a:spcAft>
              <a:buFontTx/>
              <a:buNone/>
              <a:defRPr/>
            </a:pPr>
            <a:r>
              <a:rPr lang="en-US" sz="3000" b="1" i="1" dirty="0" smtClean="0"/>
              <a:t>the </a:t>
            </a:r>
            <a:r>
              <a:rPr lang="en-US" sz="3000" b="1" i="1" dirty="0"/>
              <a:t>data </a:t>
            </a:r>
            <a:r>
              <a:rPr lang="en-US" sz="3000" b="1" i="1" dirty="0" smtClean="0"/>
              <a:t>to other </a:t>
            </a:r>
            <a:r>
              <a:rPr lang="en-US" sz="3000" b="1" i="1" dirty="0"/>
              <a:t>data </a:t>
            </a:r>
            <a:r>
              <a:rPr lang="en-US" sz="3000" b="1" i="1" dirty="0" smtClean="0"/>
              <a:t>..”*</a:t>
            </a:r>
            <a:r>
              <a:rPr lang="en-US" sz="3000" b="1" dirty="0" smtClean="0"/>
              <a:t> </a:t>
            </a:r>
            <a:endParaRPr lang="en-US" sz="3000" b="1" dirty="0"/>
          </a:p>
          <a:p>
            <a:pPr marL="381000" indent="-381000" eaLnBrk="1" fontAlgn="auto" hangingPunct="1">
              <a:lnSpc>
                <a:spcPct val="80000"/>
              </a:lnSpc>
              <a:spcAft>
                <a:spcPts val="0"/>
              </a:spcAft>
              <a:buFontTx/>
              <a:buNone/>
              <a:defRPr/>
            </a:pPr>
            <a:r>
              <a:rPr lang="en-US" sz="2000" b="1" dirty="0">
                <a:solidFill>
                  <a:srgbClr val="3333FF"/>
                </a:solidFill>
              </a:rPr>
              <a:t>	</a:t>
            </a:r>
            <a:endParaRPr lang="en-US" sz="2000" b="1" dirty="0" smtClean="0">
              <a:solidFill>
                <a:srgbClr val="3333FF"/>
              </a:solidFill>
            </a:endParaRPr>
          </a:p>
          <a:p>
            <a:pPr marL="381000" indent="-381000" eaLnBrk="1" fontAlgn="auto" hangingPunct="1">
              <a:lnSpc>
                <a:spcPct val="80000"/>
              </a:lnSpc>
              <a:spcAft>
                <a:spcPts val="0"/>
              </a:spcAft>
              <a:buFontTx/>
              <a:buNone/>
              <a:defRPr/>
            </a:pPr>
            <a:r>
              <a:rPr lang="en-US" sz="1800" b="1" dirty="0" smtClean="0">
                <a:solidFill>
                  <a:srgbClr val="3333FF"/>
                </a:solidFill>
              </a:rPr>
              <a:t>Latanya </a:t>
            </a:r>
            <a:r>
              <a:rPr lang="en-US" sz="1800" b="1" dirty="0">
                <a:solidFill>
                  <a:srgbClr val="3333FF"/>
                </a:solidFill>
              </a:rPr>
              <a:t>Sweeney, PhD, Director, Laboratory for International Data </a:t>
            </a:r>
            <a:endParaRPr lang="en-US" sz="1800" b="1" dirty="0" smtClean="0">
              <a:solidFill>
                <a:srgbClr val="3333FF"/>
              </a:solidFill>
            </a:endParaRPr>
          </a:p>
          <a:p>
            <a:pPr marL="381000" indent="-381000" eaLnBrk="1" fontAlgn="auto" hangingPunct="1">
              <a:lnSpc>
                <a:spcPct val="80000"/>
              </a:lnSpc>
              <a:spcAft>
                <a:spcPts val="0"/>
              </a:spcAft>
              <a:buFontTx/>
              <a:buNone/>
              <a:defRPr/>
            </a:pPr>
            <a:r>
              <a:rPr lang="en-US" sz="1800" b="1" dirty="0" smtClean="0">
                <a:solidFill>
                  <a:srgbClr val="3333FF"/>
                </a:solidFill>
              </a:rPr>
              <a:t>Privacy</a:t>
            </a:r>
            <a:r>
              <a:rPr lang="en-US" sz="1800" b="1" dirty="0">
                <a:solidFill>
                  <a:srgbClr val="3333FF"/>
                </a:solidFill>
              </a:rPr>
              <a:t>, School of Computer Science, Carnegie Mellon University</a:t>
            </a:r>
            <a:endParaRPr lang="en-US" sz="1800" dirty="0"/>
          </a:p>
          <a:p>
            <a:pPr marL="381000" indent="-381000" eaLnBrk="1" fontAlgn="auto" hangingPunct="1">
              <a:lnSpc>
                <a:spcPct val="80000"/>
              </a:lnSpc>
              <a:spcAft>
                <a:spcPts val="0"/>
              </a:spcAft>
              <a:buFontTx/>
              <a:buNone/>
              <a:defRPr/>
            </a:pPr>
            <a:endParaRPr lang="en-US" sz="1100" dirty="0"/>
          </a:p>
          <a:p>
            <a:pPr marL="381000" indent="-381000" eaLnBrk="1" fontAlgn="auto" hangingPunct="1">
              <a:lnSpc>
                <a:spcPct val="80000"/>
              </a:lnSpc>
              <a:spcAft>
                <a:spcPts val="0"/>
              </a:spcAft>
              <a:buFontTx/>
              <a:buNone/>
              <a:defRPr/>
            </a:pPr>
            <a:r>
              <a:rPr lang="en-US" sz="2000" dirty="0"/>
              <a:t>*</a:t>
            </a:r>
            <a:r>
              <a:rPr lang="en-US" sz="1600" i="1" dirty="0"/>
              <a:t>k</a:t>
            </a:r>
            <a:r>
              <a:rPr lang="en-US" sz="1600" dirty="0"/>
              <a:t>-anonymity: a model for protecting privacy. </a:t>
            </a:r>
            <a:r>
              <a:rPr lang="en-US" sz="1600" i="1" dirty="0"/>
              <a:t>International Journal on Uncertainty, </a:t>
            </a:r>
            <a:endParaRPr lang="en-US" sz="1600" i="1" dirty="0" smtClean="0"/>
          </a:p>
          <a:p>
            <a:pPr marL="381000" indent="-381000" eaLnBrk="1" fontAlgn="auto" hangingPunct="1">
              <a:lnSpc>
                <a:spcPct val="80000"/>
              </a:lnSpc>
              <a:spcAft>
                <a:spcPts val="0"/>
              </a:spcAft>
              <a:buFontTx/>
              <a:buNone/>
              <a:defRPr/>
            </a:pPr>
            <a:r>
              <a:rPr lang="en-US" sz="1600" i="1" dirty="0" smtClean="0"/>
              <a:t>Fuzziness </a:t>
            </a:r>
            <a:r>
              <a:rPr lang="en-US" sz="1600" i="1" dirty="0"/>
              <a:t>and Knowledge-based Systems, </a:t>
            </a:r>
            <a:r>
              <a:rPr lang="en-US" sz="1600" dirty="0"/>
              <a:t>10 (5), 2002; 557-570.</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ctrTitle" idx="4294967295"/>
          </p:nvPr>
        </p:nvSpPr>
        <p:spPr>
          <a:xfrm>
            <a:off x="304800" y="1676400"/>
            <a:ext cx="8458200" cy="1924050"/>
          </a:xfrm>
        </p:spPr>
        <p:txBody>
          <a:bodyPr/>
          <a:lstStyle/>
          <a:p>
            <a:pPr eaLnBrk="1" hangingPunct="1"/>
            <a:r>
              <a:rPr lang="en-US" sz="7200" smtClean="0">
                <a:solidFill>
                  <a:srgbClr val="0000FF"/>
                </a:solidFill>
              </a:rPr>
              <a:t/>
            </a:r>
            <a:br>
              <a:rPr lang="en-US" sz="7200" smtClean="0">
                <a:solidFill>
                  <a:srgbClr val="0000FF"/>
                </a:solidFill>
              </a:rPr>
            </a:br>
            <a:r>
              <a:rPr lang="en-US" sz="7200" smtClean="0">
                <a:solidFill>
                  <a:srgbClr val="0000FF"/>
                </a:solidFill>
              </a:rPr>
              <a:t>comprehensive and meaningful</a:t>
            </a:r>
            <a:br>
              <a:rPr lang="en-US" sz="7200" smtClean="0">
                <a:solidFill>
                  <a:srgbClr val="0000FF"/>
                </a:solidFill>
              </a:rPr>
            </a:br>
            <a:r>
              <a:rPr lang="en-US" sz="7200" smtClean="0">
                <a:solidFill>
                  <a:srgbClr val="0000FF"/>
                </a:solidFill>
              </a:rPr>
              <a:t>privacy </a:t>
            </a:r>
            <a:br>
              <a:rPr lang="en-US" sz="7200" smtClean="0">
                <a:solidFill>
                  <a:srgbClr val="0000FF"/>
                </a:solidFill>
              </a:rPr>
            </a:br>
            <a:r>
              <a:rPr lang="en-US" sz="7200" smtClean="0">
                <a:solidFill>
                  <a:srgbClr val="0000FF"/>
                </a:solidFill>
              </a:rPr>
              <a:t>and security</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3" name="Text Box 3"/>
          <p:cNvSpPr txBox="1">
            <a:spLocks noChangeArrowheads="1"/>
          </p:cNvSpPr>
          <p:nvPr/>
        </p:nvSpPr>
        <p:spPr bwMode="auto">
          <a:xfrm>
            <a:off x="974725" y="6132513"/>
            <a:ext cx="184150" cy="366712"/>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35844" name="Rectangle 4"/>
          <p:cNvSpPr>
            <a:spLocks noGrp="1" noChangeArrowheads="1"/>
          </p:cNvSpPr>
          <p:nvPr>
            <p:ph type="title"/>
          </p:nvPr>
        </p:nvSpPr>
        <p:spPr>
          <a:xfrm>
            <a:off x="457200" y="228600"/>
            <a:ext cx="8229600" cy="1143000"/>
          </a:xfrm>
        </p:spPr>
        <p:txBody>
          <a:bodyPr rtlCol="0">
            <a:normAutofit/>
          </a:bodyPr>
          <a:lstStyle/>
          <a:p>
            <a:pPr eaLnBrk="1" fontAlgn="auto" hangingPunct="1">
              <a:spcAft>
                <a:spcPts val="0"/>
              </a:spcAft>
              <a:defRPr/>
            </a:pPr>
            <a:r>
              <a:rPr lang="en-US" sz="4800" dirty="0">
                <a:solidFill>
                  <a:srgbClr val="0000FF"/>
                </a:solidFill>
                <a:latin typeface="+mn-lt"/>
                <a:cs typeface="Arial" pitchFamily="34" charset="0"/>
              </a:rPr>
              <a:t>Anonymous data </a:t>
            </a:r>
            <a:r>
              <a:rPr lang="en-US" sz="4800" i="1" dirty="0">
                <a:solidFill>
                  <a:srgbClr val="0000FF"/>
                </a:solidFill>
                <a:latin typeface="+mn-lt"/>
                <a:cs typeface="Arial" pitchFamily="34" charset="0"/>
              </a:rPr>
              <a:t>isn’t</a:t>
            </a:r>
          </a:p>
        </p:txBody>
      </p:sp>
      <p:sp>
        <p:nvSpPr>
          <p:cNvPr id="35845" name="Rectangle 5"/>
          <p:cNvSpPr>
            <a:spLocks noGrp="1" noChangeArrowheads="1"/>
          </p:cNvSpPr>
          <p:nvPr>
            <p:ph type="body" idx="1"/>
          </p:nvPr>
        </p:nvSpPr>
        <p:spPr>
          <a:xfrm>
            <a:off x="685800" y="1066800"/>
            <a:ext cx="8305800" cy="5943600"/>
          </a:xfrm>
        </p:spPr>
        <p:txBody>
          <a:bodyPr rtlCol="0">
            <a:normAutofit fontScale="47500" lnSpcReduction="20000"/>
          </a:bodyPr>
          <a:lstStyle/>
          <a:p>
            <a:pPr marL="800100" lvl="1" indent="-342900" eaLnBrk="1" fontAlgn="auto" hangingPunct="1">
              <a:lnSpc>
                <a:spcPct val="80000"/>
              </a:lnSpc>
              <a:spcAft>
                <a:spcPts val="0"/>
              </a:spcAft>
              <a:buFontTx/>
              <a:buNone/>
              <a:defRPr/>
            </a:pPr>
            <a:endParaRPr lang="en-US" sz="600" i="1" dirty="0"/>
          </a:p>
          <a:p>
            <a:pPr marL="381000" indent="-381000" eaLnBrk="1" fontAlgn="auto" hangingPunct="1">
              <a:lnSpc>
                <a:spcPct val="80000"/>
              </a:lnSpc>
              <a:spcAft>
                <a:spcPts val="0"/>
              </a:spcAft>
              <a:buFont typeface="Arial" pitchFamily="34" charset="0"/>
              <a:buNone/>
              <a:defRPr/>
            </a:pPr>
            <a:r>
              <a:rPr lang="en-US" sz="6300" b="1" i="1" dirty="0" smtClean="0"/>
              <a:t>“We must respond to the surprising failure of </a:t>
            </a:r>
          </a:p>
          <a:p>
            <a:pPr marL="381000" indent="-381000" eaLnBrk="1" fontAlgn="auto" hangingPunct="1">
              <a:lnSpc>
                <a:spcPct val="80000"/>
              </a:lnSpc>
              <a:spcAft>
                <a:spcPts val="0"/>
              </a:spcAft>
              <a:buFont typeface="Arial" pitchFamily="34" charset="0"/>
              <a:buNone/>
              <a:defRPr/>
            </a:pPr>
            <a:r>
              <a:rPr lang="en-US" sz="6300" b="1" i="1" dirty="0" err="1" smtClean="0"/>
              <a:t>anonymization</a:t>
            </a:r>
            <a:r>
              <a:rPr lang="en-US" sz="6300" b="1" i="1" dirty="0" smtClean="0"/>
              <a:t>”</a:t>
            </a:r>
          </a:p>
          <a:p>
            <a:pPr marL="381000" indent="-381000" eaLnBrk="1" fontAlgn="auto" hangingPunct="1">
              <a:lnSpc>
                <a:spcPct val="80000"/>
              </a:lnSpc>
              <a:spcAft>
                <a:spcPts val="0"/>
              </a:spcAft>
              <a:buFontTx/>
              <a:buNone/>
              <a:defRPr/>
            </a:pPr>
            <a:endParaRPr lang="en-US" sz="6300" dirty="0" smtClean="0"/>
          </a:p>
          <a:p>
            <a:pPr marL="381000" indent="-381000" eaLnBrk="1" fontAlgn="auto" hangingPunct="1">
              <a:lnSpc>
                <a:spcPct val="80000"/>
              </a:lnSpc>
              <a:spcAft>
                <a:spcPts val="0"/>
              </a:spcAft>
              <a:buFontTx/>
              <a:buNone/>
              <a:defRPr/>
            </a:pPr>
            <a:r>
              <a:rPr lang="en-US" sz="6300" b="1" i="1" dirty="0" err="1" smtClean="0"/>
              <a:t>Anonymization</a:t>
            </a:r>
            <a:r>
              <a:rPr lang="en-US" sz="6300" b="1" i="1" dirty="0" smtClean="0"/>
              <a:t> , [is] the name for techniques for </a:t>
            </a:r>
          </a:p>
          <a:p>
            <a:pPr marL="381000" indent="-381000" eaLnBrk="1" fontAlgn="auto" hangingPunct="1">
              <a:lnSpc>
                <a:spcPct val="80000"/>
              </a:lnSpc>
              <a:spcAft>
                <a:spcPts val="0"/>
              </a:spcAft>
              <a:buFontTx/>
              <a:buNone/>
              <a:defRPr/>
            </a:pPr>
            <a:r>
              <a:rPr lang="en-US" sz="6300" b="1" i="1" dirty="0" smtClean="0"/>
              <a:t>protecting the privacy of individuals in large databases </a:t>
            </a:r>
          </a:p>
          <a:p>
            <a:pPr marL="381000" indent="-381000" eaLnBrk="1" fontAlgn="auto" hangingPunct="1">
              <a:lnSpc>
                <a:spcPct val="80000"/>
              </a:lnSpc>
              <a:spcAft>
                <a:spcPts val="0"/>
              </a:spcAft>
              <a:buFontTx/>
              <a:buNone/>
              <a:defRPr/>
            </a:pPr>
            <a:r>
              <a:rPr lang="en-US" sz="6300" b="1" i="1" dirty="0" smtClean="0"/>
              <a:t>by deleting information like names and social security </a:t>
            </a:r>
          </a:p>
          <a:p>
            <a:pPr marL="381000" indent="-381000" eaLnBrk="1" fontAlgn="auto" hangingPunct="1">
              <a:lnSpc>
                <a:spcPct val="80000"/>
              </a:lnSpc>
              <a:spcAft>
                <a:spcPts val="0"/>
              </a:spcAft>
              <a:buFontTx/>
              <a:buNone/>
              <a:defRPr/>
            </a:pPr>
            <a:r>
              <a:rPr lang="en-US" sz="6300" b="1" i="1" dirty="0" smtClean="0"/>
              <a:t>numbers</a:t>
            </a:r>
          </a:p>
          <a:p>
            <a:pPr marL="381000" indent="-381000" eaLnBrk="1" fontAlgn="auto" hangingPunct="1">
              <a:lnSpc>
                <a:spcPct val="80000"/>
              </a:lnSpc>
              <a:spcAft>
                <a:spcPts val="0"/>
              </a:spcAft>
              <a:buFontTx/>
              <a:buNone/>
              <a:defRPr/>
            </a:pPr>
            <a:endParaRPr lang="en-US" sz="6300" b="1" i="1" dirty="0" smtClean="0"/>
          </a:p>
          <a:p>
            <a:pPr marL="381000" indent="-381000" eaLnBrk="1" fontAlgn="auto" hangingPunct="1">
              <a:lnSpc>
                <a:spcPct val="80000"/>
              </a:lnSpc>
              <a:spcAft>
                <a:spcPts val="0"/>
              </a:spcAft>
              <a:buFontTx/>
              <a:buNone/>
              <a:defRPr/>
            </a:pPr>
            <a:r>
              <a:rPr lang="en-US" sz="6300" b="1" i="1" dirty="0" smtClean="0"/>
              <a:t>“[S]</a:t>
            </a:r>
            <a:r>
              <a:rPr lang="en-US" sz="6300" b="1" i="1" dirty="0" err="1" smtClean="0"/>
              <a:t>cientists</a:t>
            </a:r>
            <a:r>
              <a:rPr lang="en-US" sz="6300" b="1" i="1" dirty="0" smtClean="0"/>
              <a:t> have demonstrated they can often </a:t>
            </a:r>
          </a:p>
          <a:p>
            <a:pPr marL="381000" indent="-381000" eaLnBrk="1" fontAlgn="auto" hangingPunct="1">
              <a:lnSpc>
                <a:spcPct val="80000"/>
              </a:lnSpc>
              <a:spcAft>
                <a:spcPts val="0"/>
              </a:spcAft>
              <a:buFontTx/>
              <a:buNone/>
              <a:defRPr/>
            </a:pPr>
            <a:r>
              <a:rPr lang="en-US" sz="6300" b="1" i="1" dirty="0" smtClean="0"/>
              <a:t>“</a:t>
            </a:r>
            <a:r>
              <a:rPr lang="en-US" sz="6300" b="1" i="1" dirty="0" err="1" smtClean="0"/>
              <a:t>reidentify</a:t>
            </a:r>
            <a:r>
              <a:rPr lang="en-US" sz="6300" b="1" i="1" dirty="0" smtClean="0"/>
              <a:t>” </a:t>
            </a:r>
            <a:r>
              <a:rPr lang="en-US" sz="6300" b="1" i="1" dirty="0" err="1" smtClean="0"/>
              <a:t>or“deanonymize</a:t>
            </a:r>
            <a:r>
              <a:rPr lang="en-US" sz="6300" b="1" i="1" dirty="0" smtClean="0"/>
              <a:t>” individuals hidden in </a:t>
            </a:r>
          </a:p>
          <a:p>
            <a:pPr marL="381000" indent="-381000" eaLnBrk="1" fontAlgn="auto" hangingPunct="1">
              <a:lnSpc>
                <a:spcPct val="80000"/>
              </a:lnSpc>
              <a:spcAft>
                <a:spcPts val="0"/>
              </a:spcAft>
              <a:buFontTx/>
              <a:buNone/>
              <a:defRPr/>
            </a:pPr>
            <a:r>
              <a:rPr lang="en-US" sz="6300" b="1" i="1" dirty="0" smtClean="0"/>
              <a:t>anonymized data with astonishing ease”*</a:t>
            </a:r>
          </a:p>
          <a:p>
            <a:pPr marL="381000" indent="-381000" eaLnBrk="1" fontAlgn="auto" hangingPunct="1">
              <a:lnSpc>
                <a:spcPct val="80000"/>
              </a:lnSpc>
              <a:spcAft>
                <a:spcPts val="0"/>
              </a:spcAft>
              <a:buFontTx/>
              <a:buNone/>
              <a:defRPr/>
            </a:pPr>
            <a:endParaRPr lang="en-US" sz="2400" b="1" i="1" dirty="0" smtClean="0"/>
          </a:p>
          <a:p>
            <a:pPr marL="381000" indent="-381000" eaLnBrk="1" fontAlgn="auto" hangingPunct="1">
              <a:lnSpc>
                <a:spcPct val="80000"/>
              </a:lnSpc>
              <a:spcAft>
                <a:spcPts val="0"/>
              </a:spcAft>
              <a:buFontTx/>
              <a:buNone/>
              <a:defRPr/>
            </a:pPr>
            <a:r>
              <a:rPr lang="en-US" sz="2400" b="1" i="1" dirty="0" smtClean="0">
                <a:solidFill>
                  <a:srgbClr val="0000FF"/>
                </a:solidFill>
              </a:rPr>
              <a:t>Paul Ohm, Associate Professor, University of Colorado Law School</a:t>
            </a:r>
          </a:p>
          <a:p>
            <a:pPr marL="381000" indent="-381000" eaLnBrk="1" fontAlgn="auto" hangingPunct="1">
              <a:lnSpc>
                <a:spcPct val="80000"/>
              </a:lnSpc>
              <a:spcAft>
                <a:spcPts val="0"/>
              </a:spcAft>
              <a:buFontTx/>
              <a:buNone/>
              <a:defRPr/>
            </a:pPr>
            <a:endParaRPr lang="en-US" sz="2000" b="1" i="1" dirty="0" smtClean="0"/>
          </a:p>
          <a:p>
            <a:pPr marL="381000" indent="-381000" eaLnBrk="1" fontAlgn="auto" hangingPunct="1">
              <a:lnSpc>
                <a:spcPct val="80000"/>
              </a:lnSpc>
              <a:spcAft>
                <a:spcPts val="0"/>
              </a:spcAft>
              <a:buFontTx/>
              <a:buNone/>
              <a:defRPr/>
            </a:pPr>
            <a:r>
              <a:rPr lang="en-US" sz="1900" b="1" i="1" dirty="0" smtClean="0"/>
              <a:t>* </a:t>
            </a:r>
            <a:r>
              <a:rPr lang="en-US" sz="1900" dirty="0" smtClean="0"/>
              <a:t>Broken promises of Privacy: Responding to the Surprising Failure of </a:t>
            </a:r>
            <a:r>
              <a:rPr lang="en-US" sz="1900" dirty="0" err="1" smtClean="0"/>
              <a:t>Anonymization</a:t>
            </a:r>
            <a:r>
              <a:rPr lang="en-US" sz="1900" dirty="0" smtClean="0"/>
              <a:t>, </a:t>
            </a:r>
          </a:p>
          <a:p>
            <a:pPr marL="381000" indent="-381000" eaLnBrk="1" fontAlgn="auto" hangingPunct="1">
              <a:lnSpc>
                <a:spcPct val="80000"/>
              </a:lnSpc>
              <a:spcAft>
                <a:spcPts val="0"/>
              </a:spcAft>
              <a:buFontTx/>
              <a:buNone/>
              <a:defRPr/>
            </a:pPr>
            <a:r>
              <a:rPr lang="en-US" sz="2000" dirty="0" smtClean="0"/>
              <a:t>VER. 0.99 SSRN: 8/14/2009:</a:t>
            </a:r>
          </a:p>
          <a:p>
            <a:pPr marL="381000" indent="-381000" eaLnBrk="1" fontAlgn="auto" hangingPunct="1">
              <a:lnSpc>
                <a:spcPct val="80000"/>
              </a:lnSpc>
              <a:spcAft>
                <a:spcPts val="0"/>
              </a:spcAft>
              <a:buFont typeface="Arial" pitchFamily="34" charset="0"/>
              <a:buNone/>
              <a:defRPr/>
            </a:pPr>
            <a:endParaRPr lang="en-US" sz="1700" b="1" i="1" dirty="0" smtClean="0">
              <a:hlinkClick r:id="rId3"/>
            </a:endParaRPr>
          </a:p>
          <a:p>
            <a:pPr marL="381000" indent="-381000" eaLnBrk="1" fontAlgn="auto" hangingPunct="1">
              <a:lnSpc>
                <a:spcPct val="80000"/>
              </a:lnSpc>
              <a:spcAft>
                <a:spcPts val="0"/>
              </a:spcAft>
              <a:buFont typeface="Arial" pitchFamily="34" charset="0"/>
              <a:buNone/>
              <a:defRPr/>
            </a:pPr>
            <a:r>
              <a:rPr lang="en-US" sz="1700" b="1" i="1" dirty="0" smtClean="0">
                <a:hlinkClick r:id="rId3"/>
              </a:rPr>
              <a:t>http://</a:t>
            </a:r>
            <a:r>
              <a:rPr lang="en-US" sz="1700" i="1" dirty="0" smtClean="0">
                <a:hlinkClick r:id="rId3"/>
              </a:rPr>
              <a:t>papers.ssrn.com/sol3/papers.cfm?abstract_id=1450006&amp;rec=1&amp;srcabs=1446862</a:t>
            </a:r>
            <a:r>
              <a:rPr lang="en-US" sz="1700" b="1" i="1" dirty="0" smtClean="0"/>
              <a:t>  </a:t>
            </a:r>
          </a:p>
          <a:p>
            <a:pPr marL="381000" indent="-381000" eaLnBrk="1" fontAlgn="auto" hangingPunct="1">
              <a:lnSpc>
                <a:spcPct val="80000"/>
              </a:lnSpc>
              <a:spcAft>
                <a:spcPts val="0"/>
              </a:spcAft>
              <a:buFontTx/>
              <a:buNone/>
              <a:defRPr/>
            </a:pPr>
            <a:endParaRPr lang="en-US" sz="2000" dirty="0" smtClean="0"/>
          </a:p>
          <a:p>
            <a:pPr marL="381000" indent="-381000" eaLnBrk="1" fontAlgn="auto" hangingPunct="1">
              <a:lnSpc>
                <a:spcPct val="80000"/>
              </a:lnSpc>
              <a:spcAft>
                <a:spcPts val="0"/>
              </a:spcAft>
              <a:buFontTx/>
              <a:buNone/>
              <a:defRPr/>
            </a:pPr>
            <a:endParaRPr lang="en-US" sz="2000" b="1" i="1" dirty="0" smtClean="0"/>
          </a:p>
          <a:p>
            <a:pPr marL="381000" indent="-381000" eaLnBrk="1" fontAlgn="auto" hangingPunct="1">
              <a:lnSpc>
                <a:spcPct val="80000"/>
              </a:lnSpc>
              <a:spcAft>
                <a:spcPts val="0"/>
              </a:spcAft>
              <a:buFontTx/>
              <a:buNone/>
              <a:defRPr/>
            </a:pPr>
            <a:r>
              <a:rPr lang="en-US" sz="2000" b="1" i="1" dirty="0" smtClean="0"/>
              <a:t>  </a:t>
            </a:r>
          </a:p>
          <a:p>
            <a:pPr marL="381000" indent="-381000" eaLnBrk="1" fontAlgn="auto" hangingPunct="1">
              <a:lnSpc>
                <a:spcPct val="80000"/>
              </a:lnSpc>
              <a:spcAft>
                <a:spcPts val="0"/>
              </a:spcAft>
              <a:buFontTx/>
              <a:buNone/>
              <a:defRPr/>
            </a:pPr>
            <a:endParaRPr lang="en-US" sz="2000" b="1" i="1" dirty="0" smtClean="0"/>
          </a:p>
          <a:p>
            <a:pPr marL="381000" indent="-381000" eaLnBrk="1" fontAlgn="auto" hangingPunct="1">
              <a:lnSpc>
                <a:spcPct val="80000"/>
              </a:lnSpc>
              <a:spcAft>
                <a:spcPts val="0"/>
              </a:spcAft>
              <a:buFontTx/>
              <a:buNone/>
              <a:defRPr/>
            </a:pPr>
            <a:endParaRPr lang="en-US" sz="2000" b="1" i="1" dirty="0" smtClean="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1"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p:cNvPicPr>
            <a:picLocks noChangeAspect="1" noChangeArrowheads="1"/>
          </p:cNvPicPr>
          <p:nvPr/>
        </p:nvPicPr>
        <p:blipFill>
          <a:blip r:embed="rId3" cstate="print"/>
          <a:srcRect/>
          <a:stretch>
            <a:fillRect/>
          </a:stretch>
        </p:blipFill>
        <p:spPr bwMode="auto">
          <a:xfrm>
            <a:off x="-1828800" y="-7162800"/>
            <a:ext cx="12949238" cy="16954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idx="4294967295"/>
          </p:nvPr>
        </p:nvSpPr>
        <p:spPr>
          <a:xfrm>
            <a:off x="304800" y="152400"/>
            <a:ext cx="8534400" cy="914400"/>
          </a:xfrm>
        </p:spPr>
        <p:txBody>
          <a:bodyPr/>
          <a:lstStyle/>
          <a:p>
            <a:pPr eaLnBrk="1" hangingPunct="1"/>
            <a:r>
              <a:rPr lang="en-US" b="1" smtClean="0">
                <a:solidFill>
                  <a:schemeClr val="hlink"/>
                </a:solidFill>
              </a:rPr>
              <a:t/>
            </a:r>
            <a:br>
              <a:rPr lang="en-US" b="1" smtClean="0">
                <a:solidFill>
                  <a:schemeClr val="hlink"/>
                </a:solidFill>
              </a:rPr>
            </a:br>
            <a:r>
              <a:rPr lang="en-US" b="1" smtClean="0">
                <a:solidFill>
                  <a:schemeClr val="hlink"/>
                </a:solidFill>
              </a:rPr>
              <a:t>10 Million Americans Expect </a:t>
            </a:r>
            <a:br>
              <a:rPr lang="en-US" b="1" smtClean="0">
                <a:solidFill>
                  <a:schemeClr val="hlink"/>
                </a:solidFill>
              </a:rPr>
            </a:br>
            <a:r>
              <a:rPr lang="en-US" b="1" smtClean="0">
                <a:solidFill>
                  <a:schemeClr val="hlink"/>
                </a:solidFill>
              </a:rPr>
              <a:t>Privacy and Security</a:t>
            </a:r>
          </a:p>
        </p:txBody>
      </p:sp>
      <p:sp>
        <p:nvSpPr>
          <p:cNvPr id="25602" name="Rectangle 3"/>
          <p:cNvSpPr>
            <a:spLocks noGrp="1" noChangeArrowheads="1"/>
          </p:cNvSpPr>
          <p:nvPr>
            <p:ph type="body" idx="4294967295"/>
          </p:nvPr>
        </p:nvSpPr>
        <p:spPr>
          <a:xfrm>
            <a:off x="533400" y="1676400"/>
            <a:ext cx="8153400" cy="5638800"/>
          </a:xfrm>
        </p:spPr>
        <p:txBody>
          <a:bodyPr/>
          <a:lstStyle/>
          <a:p>
            <a:pPr eaLnBrk="1" hangingPunct="1">
              <a:lnSpc>
                <a:spcPct val="80000"/>
              </a:lnSpc>
              <a:buFontTx/>
              <a:buNone/>
            </a:pPr>
            <a:r>
              <a:rPr lang="en-US" sz="1600" dirty="0" smtClean="0"/>
              <a:t>                  </a:t>
            </a:r>
            <a:r>
              <a:rPr lang="en-US" sz="2400" dirty="0" smtClean="0"/>
              <a:t>The bipartisan Coalition for Patient Privacy, 2010</a:t>
            </a:r>
          </a:p>
          <a:p>
            <a:pPr eaLnBrk="1" hangingPunct="1">
              <a:lnSpc>
                <a:spcPct val="80000"/>
              </a:lnSpc>
              <a:buFontTx/>
              <a:buNone/>
            </a:pPr>
            <a:endParaRPr lang="en-US" sz="900" dirty="0" smtClean="0">
              <a:solidFill>
                <a:srgbClr val="FF0000"/>
              </a:solidFill>
            </a:endParaRPr>
          </a:p>
          <a:p>
            <a:pPr eaLnBrk="1" hangingPunct="1">
              <a:lnSpc>
                <a:spcPct val="80000"/>
              </a:lnSpc>
              <a:buFontTx/>
              <a:buNone/>
            </a:pPr>
            <a:r>
              <a:rPr lang="en-US" sz="1200" b="1" dirty="0" smtClean="0">
                <a:solidFill>
                  <a:srgbClr val="FF0000"/>
                </a:solidFill>
              </a:rPr>
              <a:t>AIDS Action</a:t>
            </a:r>
            <a:r>
              <a:rPr lang="en-US" sz="1200" dirty="0" smtClean="0">
                <a:solidFill>
                  <a:srgbClr val="FF0000"/>
                </a:solidFill>
              </a:rPr>
              <a:t>  			                               </a:t>
            </a:r>
            <a:r>
              <a:rPr lang="en-US" sz="1200" dirty="0" smtClean="0"/>
              <a:t>Just Health</a:t>
            </a:r>
          </a:p>
          <a:p>
            <a:pPr eaLnBrk="1" hangingPunct="1">
              <a:lnSpc>
                <a:spcPct val="80000"/>
              </a:lnSpc>
              <a:buFontTx/>
              <a:buNone/>
            </a:pPr>
            <a:r>
              <a:rPr lang="en-US" sz="1200" b="1" dirty="0" smtClean="0">
                <a:solidFill>
                  <a:srgbClr val="FF0000"/>
                </a:solidFill>
              </a:rPr>
              <a:t>American Association of People with Disabilities 	     Multiracial Activist</a:t>
            </a:r>
          </a:p>
          <a:p>
            <a:pPr eaLnBrk="1" hangingPunct="1">
              <a:lnSpc>
                <a:spcPct val="80000"/>
              </a:lnSpc>
              <a:buFontTx/>
              <a:buNone/>
            </a:pPr>
            <a:r>
              <a:rPr lang="en-US" sz="1200" dirty="0" smtClean="0"/>
              <a:t>American Association of Practicing Psychiatrists	     </a:t>
            </a:r>
            <a:r>
              <a:rPr lang="en-US" sz="1400" b="1" i="1" dirty="0" smtClean="0">
                <a:solidFill>
                  <a:srgbClr val="CC00FF"/>
                </a:solidFill>
              </a:rPr>
              <a:t>Microsoft Corporation Inc.</a:t>
            </a:r>
          </a:p>
          <a:p>
            <a:pPr eaLnBrk="1" hangingPunct="1">
              <a:lnSpc>
                <a:spcPct val="80000"/>
              </a:lnSpc>
              <a:buFontTx/>
              <a:buNone/>
            </a:pPr>
            <a:r>
              <a:rPr lang="en-US" sz="1200" b="1" dirty="0" smtClean="0">
                <a:solidFill>
                  <a:srgbClr val="FF0000"/>
                </a:solidFill>
              </a:rPr>
              <a:t>American Chiropractic Association</a:t>
            </a:r>
            <a:r>
              <a:rPr lang="en-US" sz="1200" dirty="0" smtClean="0">
                <a:solidFill>
                  <a:srgbClr val="FF0000"/>
                </a:solidFill>
              </a:rPr>
              <a:t>  </a:t>
            </a:r>
            <a:r>
              <a:rPr lang="en-US" sz="1200" dirty="0" smtClean="0"/>
              <a:t>		     National Center for Transgender Equality</a:t>
            </a:r>
          </a:p>
          <a:p>
            <a:pPr eaLnBrk="1" hangingPunct="1">
              <a:lnSpc>
                <a:spcPct val="80000"/>
              </a:lnSpc>
              <a:buFontTx/>
              <a:buNone/>
            </a:pPr>
            <a:r>
              <a:rPr lang="en-US" sz="1200" b="1" dirty="0" smtClean="0">
                <a:solidFill>
                  <a:srgbClr val="FF0000"/>
                </a:solidFill>
              </a:rPr>
              <a:t>American Civil Liberties Union</a:t>
            </a:r>
            <a:r>
              <a:rPr lang="en-US" sz="1200" dirty="0" smtClean="0">
                <a:solidFill>
                  <a:srgbClr val="FF0000"/>
                </a:solidFill>
              </a:rPr>
              <a:t>  </a:t>
            </a:r>
            <a:r>
              <a:rPr lang="en-US" sz="1200" dirty="0" smtClean="0"/>
              <a:t>		     The National Center for Mental Health Prof. &amp; Consumers</a:t>
            </a:r>
          </a:p>
          <a:p>
            <a:pPr eaLnBrk="1" hangingPunct="1">
              <a:lnSpc>
                <a:spcPct val="80000"/>
              </a:lnSpc>
              <a:buFontTx/>
              <a:buNone/>
            </a:pPr>
            <a:r>
              <a:rPr lang="en-US" sz="1200" dirty="0" smtClean="0"/>
              <a:t>American Conservative Union  		     National Whistleblower Center</a:t>
            </a:r>
          </a:p>
          <a:p>
            <a:pPr eaLnBrk="1" hangingPunct="1">
              <a:lnSpc>
                <a:spcPct val="80000"/>
              </a:lnSpc>
              <a:buFontTx/>
              <a:buNone/>
            </a:pPr>
            <a:r>
              <a:rPr lang="en-US" sz="1200" dirty="0" smtClean="0"/>
              <a:t>American Psychoanalytic Association 		     National </a:t>
            </a:r>
            <a:r>
              <a:rPr lang="en-US" sz="1200" dirty="0" err="1" smtClean="0"/>
              <a:t>Workrights</a:t>
            </a:r>
            <a:r>
              <a:rPr lang="en-US" sz="1200" dirty="0" smtClean="0"/>
              <a:t> Institute </a:t>
            </a:r>
          </a:p>
          <a:p>
            <a:pPr eaLnBrk="1" hangingPunct="1">
              <a:lnSpc>
                <a:spcPct val="80000"/>
              </a:lnSpc>
              <a:buFontTx/>
              <a:buNone/>
            </a:pPr>
            <a:r>
              <a:rPr lang="en-US" sz="1200" b="1" dirty="0" smtClean="0">
                <a:solidFill>
                  <a:srgbClr val="FF0000"/>
                </a:solidFill>
              </a:rPr>
              <a:t>Association of American Physicians and Surgeons                     </a:t>
            </a:r>
            <a:r>
              <a:rPr lang="en-US" sz="1200" dirty="0" smtClean="0"/>
              <a:t>Natural Solutions Foundation</a:t>
            </a:r>
          </a:p>
          <a:p>
            <a:pPr eaLnBrk="1" hangingPunct="1">
              <a:lnSpc>
                <a:spcPct val="80000"/>
              </a:lnSpc>
              <a:buFontTx/>
              <a:buNone/>
            </a:pPr>
            <a:r>
              <a:rPr lang="en-US" sz="1200" dirty="0" err="1" smtClean="0"/>
              <a:t>Bazelon</a:t>
            </a:r>
            <a:r>
              <a:rPr lang="en-US" sz="1200" dirty="0" smtClean="0"/>
              <a:t> Center for Mental Health Law 		     New Grady Coalition</a:t>
            </a:r>
          </a:p>
          <a:p>
            <a:pPr eaLnBrk="1" hangingPunct="1">
              <a:lnSpc>
                <a:spcPct val="80000"/>
              </a:lnSpc>
              <a:buFontTx/>
              <a:buNone/>
            </a:pPr>
            <a:r>
              <a:rPr lang="en-US" sz="1200" dirty="0" smtClean="0"/>
              <a:t>Bob Barr (former Congressman R-GA)		     </a:t>
            </a:r>
            <a:r>
              <a:rPr lang="en-US" sz="1200" b="1" dirty="0" smtClean="0">
                <a:solidFill>
                  <a:srgbClr val="FF0000"/>
                </a:solidFill>
              </a:rPr>
              <a:t>Pain Relief Network</a:t>
            </a:r>
          </a:p>
          <a:p>
            <a:pPr eaLnBrk="1" hangingPunct="1">
              <a:lnSpc>
                <a:spcPct val="80000"/>
              </a:lnSpc>
              <a:buFontTx/>
              <a:buNone/>
            </a:pPr>
            <a:r>
              <a:rPr lang="en-US" sz="1200" dirty="0" smtClean="0"/>
              <a:t>Citizens for Health  			     Patient Privacy Rights Foundation</a:t>
            </a:r>
          </a:p>
          <a:p>
            <a:pPr eaLnBrk="1" hangingPunct="1">
              <a:lnSpc>
                <a:spcPct val="80000"/>
              </a:lnSpc>
              <a:buFontTx/>
              <a:buNone/>
            </a:pPr>
            <a:r>
              <a:rPr lang="en-US" sz="1200" dirty="0" smtClean="0"/>
              <a:t>Citizen Outreach Project			     Privacy Activism</a:t>
            </a:r>
          </a:p>
          <a:p>
            <a:pPr eaLnBrk="1" hangingPunct="1">
              <a:lnSpc>
                <a:spcPct val="80000"/>
              </a:lnSpc>
              <a:buFontTx/>
              <a:buNone/>
            </a:pPr>
            <a:r>
              <a:rPr lang="en-US" sz="1200" dirty="0" smtClean="0"/>
              <a:t>Clinical Social Work Association  		     Privacy Rights Now Coalition</a:t>
            </a:r>
          </a:p>
          <a:p>
            <a:pPr eaLnBrk="1" hangingPunct="1">
              <a:lnSpc>
                <a:spcPct val="80000"/>
              </a:lnSpc>
              <a:buFontTx/>
              <a:buNone/>
            </a:pPr>
            <a:r>
              <a:rPr lang="en-US" sz="1200" dirty="0" smtClean="0"/>
              <a:t>Consumer Action   			     Private Citizen, Inc.	</a:t>
            </a:r>
          </a:p>
          <a:p>
            <a:pPr eaLnBrk="1" hangingPunct="1">
              <a:lnSpc>
                <a:spcPct val="80000"/>
              </a:lnSpc>
              <a:buFontTx/>
              <a:buNone/>
            </a:pPr>
            <a:r>
              <a:rPr lang="en-US" sz="1200" dirty="0" smtClean="0"/>
              <a:t>Consumers for Health Care Choices   		     </a:t>
            </a:r>
            <a:r>
              <a:rPr lang="en-US" sz="1200" b="1" dirty="0" smtClean="0">
                <a:solidFill>
                  <a:srgbClr val="FF0000"/>
                </a:solidFill>
              </a:rPr>
              <a:t>Republican Liberty Caucus</a:t>
            </a:r>
          </a:p>
          <a:p>
            <a:pPr eaLnBrk="1" hangingPunct="1">
              <a:lnSpc>
                <a:spcPct val="80000"/>
              </a:lnSpc>
              <a:buFontTx/>
              <a:buNone/>
            </a:pPr>
            <a:r>
              <a:rPr lang="en-US" sz="1200" b="1" dirty="0" smtClean="0">
                <a:solidFill>
                  <a:srgbClr val="FF0000"/>
                </a:solidFill>
              </a:rPr>
              <a:t>Cyber Privacy Project</a:t>
            </a:r>
            <a:r>
              <a:rPr lang="en-US" sz="1200" dirty="0" smtClean="0"/>
              <a:t>			     Student Health Integrity Project</a:t>
            </a:r>
          </a:p>
          <a:p>
            <a:pPr eaLnBrk="1" hangingPunct="1">
              <a:lnSpc>
                <a:spcPct val="80000"/>
              </a:lnSpc>
              <a:buFontTx/>
              <a:buNone/>
            </a:pPr>
            <a:r>
              <a:rPr lang="en-US" sz="1200" dirty="0" smtClean="0"/>
              <a:t>Doctors for Open Government		     </a:t>
            </a:r>
            <a:r>
              <a:rPr lang="en-US" sz="1200" dirty="0" err="1" smtClean="0"/>
              <a:t>TexPIRG</a:t>
            </a:r>
            <a:endParaRPr lang="en-US" sz="1200" dirty="0" smtClean="0"/>
          </a:p>
          <a:p>
            <a:pPr eaLnBrk="1" hangingPunct="1">
              <a:lnSpc>
                <a:spcPct val="80000"/>
              </a:lnSpc>
              <a:buFontTx/>
              <a:buNone/>
            </a:pPr>
            <a:r>
              <a:rPr lang="en-US" sz="1200" dirty="0" smtClean="0"/>
              <a:t>Ethics in Government Group		                               Thoughtful House Center for Autism</a:t>
            </a:r>
          </a:p>
          <a:p>
            <a:pPr eaLnBrk="1" hangingPunct="1">
              <a:lnSpc>
                <a:spcPct val="80000"/>
              </a:lnSpc>
              <a:buFontTx/>
              <a:buNone/>
            </a:pPr>
            <a:r>
              <a:rPr lang="en-US" sz="1200" dirty="0" smtClean="0"/>
              <a:t>Fairfax County Privacy Council  		     </a:t>
            </a:r>
            <a:r>
              <a:rPr lang="en-US" sz="1200" b="1" i="1" dirty="0" err="1" smtClean="0">
                <a:solidFill>
                  <a:srgbClr val="CC00FF"/>
                </a:solidFill>
              </a:rPr>
              <a:t>Tolven</a:t>
            </a:r>
            <a:r>
              <a:rPr lang="en-US" sz="1200" b="1" i="1" dirty="0" smtClean="0">
                <a:solidFill>
                  <a:srgbClr val="CC00FF"/>
                </a:solidFill>
              </a:rPr>
              <a:t>, Inc.</a:t>
            </a:r>
          </a:p>
          <a:p>
            <a:pPr eaLnBrk="1" hangingPunct="1">
              <a:lnSpc>
                <a:spcPct val="80000"/>
              </a:lnSpc>
              <a:buFontTx/>
              <a:buNone/>
            </a:pPr>
            <a:r>
              <a:rPr lang="en-US" sz="1200" b="1" dirty="0" smtClean="0">
                <a:solidFill>
                  <a:srgbClr val="FF0000"/>
                </a:solidFill>
              </a:rPr>
              <a:t>Family Research Council  	</a:t>
            </a:r>
            <a:r>
              <a:rPr lang="en-US" sz="1200" dirty="0" smtClean="0"/>
              <a:t>	                               Tradition, Family, Property, Inc.</a:t>
            </a:r>
          </a:p>
          <a:p>
            <a:pPr eaLnBrk="1" hangingPunct="1">
              <a:lnSpc>
                <a:spcPct val="80000"/>
              </a:lnSpc>
              <a:buFontTx/>
              <a:buNone/>
            </a:pPr>
            <a:r>
              <a:rPr lang="en-US" sz="1200" dirty="0" smtClean="0"/>
              <a:t>Free Congress Foundation  		                              </a:t>
            </a:r>
            <a:r>
              <a:rPr lang="en-US" sz="1200" dirty="0" smtClean="0">
                <a:solidFill>
                  <a:srgbClr val="CC00FF"/>
                </a:solidFill>
              </a:rPr>
              <a:t> </a:t>
            </a:r>
            <a:r>
              <a:rPr lang="en-US" sz="1200" b="1" i="1" dirty="0" err="1" smtClean="0">
                <a:solidFill>
                  <a:srgbClr val="CC00FF"/>
                </a:solidFill>
              </a:rPr>
              <a:t>Universata</a:t>
            </a:r>
            <a:r>
              <a:rPr lang="en-US" sz="1200" b="1" i="1" dirty="0" smtClean="0">
                <a:solidFill>
                  <a:srgbClr val="CC00FF"/>
                </a:solidFill>
              </a:rPr>
              <a:t>, Inc.</a:t>
            </a:r>
          </a:p>
          <a:p>
            <a:pPr eaLnBrk="1" hangingPunct="1">
              <a:lnSpc>
                <a:spcPct val="80000"/>
              </a:lnSpc>
              <a:buFontTx/>
              <a:buNone/>
            </a:pPr>
            <a:r>
              <a:rPr lang="en-US" sz="1200" dirty="0" smtClean="0"/>
              <a:t>Georgians for Open Government		     U.S. Bill of Rights Foundation</a:t>
            </a:r>
          </a:p>
          <a:p>
            <a:pPr eaLnBrk="1" hangingPunct="1">
              <a:lnSpc>
                <a:spcPct val="80000"/>
              </a:lnSpc>
              <a:buFontTx/>
              <a:buNone/>
            </a:pPr>
            <a:r>
              <a:rPr lang="en-US" sz="1200" b="1" dirty="0" smtClean="0">
                <a:solidFill>
                  <a:srgbClr val="FF0000"/>
                </a:solidFill>
              </a:rPr>
              <a:t>Gun Owners of America</a:t>
            </a:r>
            <a:r>
              <a:rPr lang="en-US" sz="1200" dirty="0" smtClean="0">
                <a:solidFill>
                  <a:srgbClr val="FF0000"/>
                </a:solidFill>
              </a:rPr>
              <a:t>  </a:t>
            </a:r>
            <a:r>
              <a:rPr lang="en-US" sz="1200" dirty="0" smtClean="0"/>
              <a:t>			</a:t>
            </a:r>
            <a:r>
              <a:rPr lang="en-US" sz="1200" b="1" i="1" dirty="0" smtClean="0"/>
              <a:t>     </a:t>
            </a:r>
            <a:r>
              <a:rPr lang="en-US" sz="1200" b="1" i="1" dirty="0" smtClean="0">
                <a:solidFill>
                  <a:srgbClr val="CC00FF"/>
                </a:solidFill>
              </a:rPr>
              <a:t>You Take Control, Inc. </a:t>
            </a:r>
          </a:p>
          <a:p>
            <a:pPr eaLnBrk="1" hangingPunct="1">
              <a:lnSpc>
                <a:spcPct val="80000"/>
              </a:lnSpc>
              <a:buFontTx/>
              <a:buNone/>
            </a:pPr>
            <a:r>
              <a:rPr lang="en-US" sz="1200" dirty="0" smtClean="0"/>
              <a:t>Health Administration Responsibility Project, Inc.</a:t>
            </a:r>
            <a:r>
              <a:rPr lang="en-US" sz="1000" dirty="0" smtClean="0"/>
              <a: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2949</Words>
  <Application>Microsoft Office PowerPoint</Application>
  <PresentationFormat>On-screen Show (4:3)</PresentationFormat>
  <Paragraphs>609</Paragraphs>
  <Slides>71</Slides>
  <Notes>22</Notes>
  <HiddenSlides>10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Theme</vt:lpstr>
      <vt:lpstr>   Across the Pond: An Update on Health Privacy and Health Data Security. How are American patients faring?  </vt:lpstr>
      <vt:lpstr>Slide 2</vt:lpstr>
      <vt:lpstr> security ≠ privacy</vt:lpstr>
      <vt:lpstr>Slide 4</vt:lpstr>
      <vt:lpstr>What does ‘privacy’ mean?</vt:lpstr>
      <vt:lpstr>privacy = control</vt:lpstr>
      <vt:lpstr> comprehensive and meaningful privacy  and security</vt:lpstr>
      <vt:lpstr>Slide 8</vt:lpstr>
      <vt:lpstr> 10 Million Americans Expect  Privacy and Security</vt:lpstr>
      <vt:lpstr>     clinical justification  for security: patients’ expectations  and rights  </vt:lpstr>
      <vt:lpstr>AHRQ: 2009  20 focus groups expect control</vt:lpstr>
      <vt:lpstr>Slide 12</vt:lpstr>
      <vt:lpstr>2006 Privacy and EHR Systems:   Can We Avoid A Looming Conflict?</vt:lpstr>
      <vt:lpstr>2009 NPR/Kaiser/Harvard Poll</vt:lpstr>
      <vt:lpstr> The right of privacy is a personal  and fundamental right in the  United States  See Department of Justice v. Reporters Committee for Freedom of the Press, 489 U.S. 749, 763 (1989) (“both the common law and the literal understandings of privacy encompass the individual’s control of information concerning his or her person”); Whalen v. Roe, 429 U.S. 589, 605 (1977); United States v. Katz, 389 U.S. 347 (1967); Olmstead v. United States, 277 U.S. 438, 478 (1928) (Brandeis, J., dissenting).   The opportunities to secure employment, insurance, and credit, to obtain medical services and the rights of due process may be jeopardized by the misuse of personal information.   Fed. Trade Comm’n, Consumer Sentinel Network Data Book 11 (2009) (charts describing how identity theft victims’ information have been misused).</vt:lpstr>
      <vt:lpstr>  As the Supreme Court has made clear, and the DC Circuit Court of Appeals recently held, “both the common law and the literal understanding of privacy encompass the individual’s control of information concerning his or her person.”    U.S. Dep’t of Justice v. Reporters Comm. for Freedom of the Press, 489 U.S. 749, 763 (1989), cited in Nat’l Cable &amp; Tele. Assn. v. Fed. Commc’ns. Comm’n, No. 07-1312 (D.C. Cir. Feb. 13, 2009).  “the constitutionally protected right to privacy of highly personal information is so well established that no reasonable person could be unaware of it.”   Sterling v. Borough of Minersville, 232 F.3d 190, 198 (3rd Cir. 2000).  </vt:lpstr>
      <vt:lpstr>        ethical and human rights to privacy    legal privileges  common law</vt:lpstr>
      <vt:lpstr>  The Madrid Privacy Declaration of November 2009 affirms that privacy is a basic human right, and notes“ corporations are acquiring vast amounts of personal data without independent oversight”   The Madrid Privacy Declaration: Global Privacy Standards for a Global World,  Nov. 3, 2009, see http://thepublicvoice.org/madrid-declaration/ .  </vt:lpstr>
      <vt:lpstr>Professional and research ethics</vt:lpstr>
      <vt:lpstr>Privileges and Common Law</vt:lpstr>
      <vt:lpstr>Slide 21</vt:lpstr>
      <vt:lpstr>HIPAA regs eliminate consent and privacy</vt:lpstr>
      <vt:lpstr>Slide 23</vt:lpstr>
      <vt:lpstr>Slide 24</vt:lpstr>
      <vt:lpstr>Slide 25</vt:lpstr>
      <vt:lpstr>Slide 26</vt:lpstr>
      <vt:lpstr>Slide 27</vt:lpstr>
      <vt:lpstr>2010:  Top Fortune 500 Companies  health data mining industry</vt:lpstr>
      <vt:lpstr>              2010:  Top Fortune 500 Health Care: Pharmacy and Other Services  (health data mining industry) </vt:lpstr>
      <vt:lpstr>       EHRs, PHRs, claims data, lab data, prescriptions,  health searches, etc </vt:lpstr>
      <vt:lpstr>  PrimeResearch part of an EHR/Practice Management Suite  </vt:lpstr>
      <vt:lpstr>Slide 32</vt:lpstr>
      <vt:lpstr>Slide 33</vt:lpstr>
      <vt:lpstr>Slide 34</vt:lpstr>
      <vt:lpstr>Slide 35</vt:lpstr>
      <vt:lpstr>Slide 36</vt:lpstr>
      <vt:lpstr>Businessweek July 23, 2008:      “They Know What's in Your Medicine Cabinet,  How insurance companies dig up applicants' prescriptions—and use them to deny coverage"         http://www.businessweek.com/magazine/content/08_31/b4094000643943.htm?chan=magazine+channel_in+depth</vt:lpstr>
      <vt:lpstr>Slide 38</vt:lpstr>
      <vt:lpstr>wait….it gets worse</vt:lpstr>
      <vt:lpstr>  security    breaches</vt:lpstr>
      <vt:lpstr>   weak security → breaches  </vt:lpstr>
      <vt:lpstr>                      Steady Bleed: State of HealthCare Data Breaches  Posted by George Hulme   Study reveals that, for many healthcare providers, patient data breaches continue - month after month - at an alarming rate.              </vt:lpstr>
      <vt:lpstr> </vt:lpstr>
      <vt:lpstr>Cost of Security Breaches</vt:lpstr>
      <vt:lpstr>Weak security results in massive fraud</vt:lpstr>
      <vt:lpstr>   </vt:lpstr>
      <vt:lpstr>Cybercrime—Why Steal Healthcare Data?</vt:lpstr>
      <vt:lpstr>Cybercrime—How to Use Healthcare Data</vt:lpstr>
      <vt:lpstr>Cybercrime—Example 1</vt:lpstr>
      <vt:lpstr>Cybercrime—Example 2</vt:lpstr>
      <vt:lpstr>  HITECH: historic new consumer protections, but…</vt:lpstr>
      <vt:lpstr>ARRA—new privacy rights and MU</vt:lpstr>
      <vt:lpstr> “Meaningful Use”  isn’t meaningful to patients</vt:lpstr>
      <vt:lpstr> Latanya Sweeney on flaws in MU EHR criteria and NHIN/HIEs</vt:lpstr>
      <vt:lpstr>Sweeney on designing privacy in HIT</vt:lpstr>
      <vt:lpstr>MU EHR flaws</vt:lpstr>
      <vt:lpstr>Slide 57</vt:lpstr>
      <vt:lpstr> Health IT and HIE: 2 separate worlds</vt:lpstr>
      <vt:lpstr> Will we finally get meaningful and comprehensive  privacy and security?</vt:lpstr>
      <vt:lpstr>Consumer Choices  Technology Hearing   7 privacy-enhancing technologies ‘live’ demonstrations  Washington DC, June 29, 2010 </vt:lpstr>
      <vt:lpstr>federal privacy precedents</vt:lpstr>
      <vt:lpstr>July 8, 2010 New Privacy Policy:</vt:lpstr>
      <vt:lpstr>Patient-centered HIT systems</vt:lpstr>
      <vt:lpstr>Slide 64</vt:lpstr>
      <vt:lpstr>Patient-centered HIT system</vt:lpstr>
      <vt:lpstr>Patient-centered HIT systems</vt:lpstr>
      <vt:lpstr>Deborah C. Peel, MD Founder and Chair  (O) 512-732-0033  dpeelmd@patientprivacyrights.org www.patientprivacyrights.org </vt:lpstr>
      <vt:lpstr>         Key References:  EHRs   “Your Medical Records Aren't Secure” by Deborah C. Peel  in the WSJ, March 23, 2010 http://online.wsj.com/article/SB10001424052748703580904575132111888664060.html   PHRs   “Who can snoop in your PHR? A Personal Health Record Report Card http://patientprivacyrights.org/personal-health-records/   HIEs  and NHIN  “Designing a Trustworthy Nationwide Health Information  Network (NHIN) Promises Americans Privacy and Utility, Rather than Falsely Choosing Between Privacy or Utility” by Latanya Sweeney, PhD,  April 22, 2010, Congressional Briefing on the “Implementation of Health Information Technologies in a Healthcare Environment”  http://patientprivacyrights.org/wpcontent/uploads/2101/04/SweeneyCongressTestimony-4-22-10.pdf   See Sweeney’s NHIN slides at: http://patientprivacyrights.org/wp-content/uploads/2010/06/Sweeney TrustworthyNHINDesigns.pdf   Research  “Improve Privacy in Research by Eliminating Informed Consent?” IOM Report Misses the Mark. In The Journal of Law, Medicine &amp; Ethics, Volume 37, Issue 3 (p 507-512) by Mark A. Rothstein.      </vt:lpstr>
      <vt:lpstr>Anonymous data isn’t</vt:lpstr>
      <vt:lpstr>Anonymous data isn’t</vt:lpstr>
      <vt:lpstr>Slide 71</vt:lpstr>
    </vt:vector>
  </TitlesOfParts>
  <Company>HCA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Texas Public Health Committee   Patient Expectations for HIT:</dc:title>
  <dc:creator>Deborah</dc:creator>
  <cp:lastModifiedBy>Windows User</cp:lastModifiedBy>
  <cp:revision>475</cp:revision>
  <dcterms:created xsi:type="dcterms:W3CDTF">2010-05-06T14:43:24Z</dcterms:created>
  <dcterms:modified xsi:type="dcterms:W3CDTF">2010-10-29T11:34:09Z</dcterms:modified>
</cp:coreProperties>
</file>