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0" r:id="rId2"/>
  </p:sldMasterIdLst>
  <p:notesMasterIdLst>
    <p:notesMasterId r:id="rId22"/>
  </p:notesMasterIdLst>
  <p:sldIdLst>
    <p:sldId id="256" r:id="rId3"/>
    <p:sldId id="257" r:id="rId4"/>
    <p:sldId id="258" r:id="rId5"/>
    <p:sldId id="260" r:id="rId6"/>
    <p:sldId id="261" r:id="rId7"/>
    <p:sldId id="262" r:id="rId8"/>
    <p:sldId id="259" r:id="rId9"/>
    <p:sldId id="264" r:id="rId10"/>
    <p:sldId id="263" r:id="rId11"/>
    <p:sldId id="265" r:id="rId12"/>
    <p:sldId id="274" r:id="rId13"/>
    <p:sldId id="275" r:id="rId14"/>
    <p:sldId id="276" r:id="rId15"/>
    <p:sldId id="281" r:id="rId16"/>
    <p:sldId id="266" r:id="rId17"/>
    <p:sldId id="267" r:id="rId18"/>
    <p:sldId id="279" r:id="rId19"/>
    <p:sldId id="278"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2CF"/>
    <a:srgbClr val="000BCF"/>
    <a:srgbClr val="FFFFFF"/>
    <a:srgbClr val="000000"/>
    <a:srgbClr val="68ACE5"/>
    <a:srgbClr val="003E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57704"/>
  </p:normalViewPr>
  <p:slideViewPr>
    <p:cSldViewPr snapToGrid="0">
      <p:cViewPr varScale="1">
        <p:scale>
          <a:sx n="63" d="100"/>
          <a:sy n="63" d="100"/>
        </p:scale>
        <p:origin x="2480" y="176"/>
      </p:cViewPr>
      <p:guideLst/>
    </p:cSldViewPr>
  </p:slideViewPr>
  <p:outlineViewPr>
    <p:cViewPr>
      <p:scale>
        <a:sx n="33" d="100"/>
        <a:sy n="33" d="100"/>
      </p:scale>
      <p:origin x="0" y="-8272"/>
    </p:cViewPr>
  </p:outlineViewPr>
  <p:notesTextViewPr>
    <p:cViewPr>
      <p:scale>
        <a:sx n="1" d="1"/>
        <a:sy n="1" d="1"/>
      </p:scale>
      <p:origin x="0" y="0"/>
    </p:cViewPr>
  </p:notesTextViewPr>
  <p:notesViewPr>
    <p:cSldViewPr snapToGrid="0">
      <p:cViewPr varScale="1">
        <p:scale>
          <a:sx n="88" d="100"/>
          <a:sy n="88" d="100"/>
        </p:scale>
        <p:origin x="296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E0BAE1-9423-1747-8C01-A7DD5242D195}"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BE417EFB-5FBC-E040-9264-5483AC56C519}">
      <dgm:prSet phldrT="[Text]"/>
      <dgm:spPr/>
      <dgm:t>
        <a:bodyPr/>
        <a:lstStyle/>
        <a:p>
          <a:r>
            <a:rPr lang="en-US" b="1" dirty="0"/>
            <a:t>Primitives</a:t>
          </a:r>
        </a:p>
      </dgm:t>
    </dgm:pt>
    <dgm:pt modelId="{3FE1F748-F239-DC4D-84B5-C5B85DBBDDAF}" type="parTrans" cxnId="{C59FF8BA-D38E-DB45-BF61-AC7A0D06429A}">
      <dgm:prSet/>
      <dgm:spPr/>
      <dgm:t>
        <a:bodyPr/>
        <a:lstStyle/>
        <a:p>
          <a:endParaRPr lang="en-US"/>
        </a:p>
      </dgm:t>
    </dgm:pt>
    <dgm:pt modelId="{98577D25-99C0-0C4B-9897-FF16CBEBD06C}" type="sibTrans" cxnId="{C59FF8BA-D38E-DB45-BF61-AC7A0D06429A}">
      <dgm:prSet/>
      <dgm:spPr/>
      <dgm:t>
        <a:bodyPr/>
        <a:lstStyle/>
        <a:p>
          <a:endParaRPr lang="en-US"/>
        </a:p>
      </dgm:t>
    </dgm:pt>
    <dgm:pt modelId="{55632039-2233-4C41-BB48-49D6364EE14B}">
      <dgm:prSet phldrT="[Text]"/>
      <dgm:spPr/>
      <dgm:t>
        <a:bodyPr/>
        <a:lstStyle/>
        <a:p>
          <a:r>
            <a:rPr lang="en-US" dirty="0"/>
            <a:t>Packet Level</a:t>
          </a:r>
        </a:p>
      </dgm:t>
    </dgm:pt>
    <dgm:pt modelId="{7F96A9F9-10A8-6743-9F7E-A3811FD95AA4}" type="parTrans" cxnId="{A7EF15F9-6ABA-8548-BD5C-9B7D036B8E79}">
      <dgm:prSet/>
      <dgm:spPr/>
      <dgm:t>
        <a:bodyPr/>
        <a:lstStyle/>
        <a:p>
          <a:endParaRPr lang="en-US"/>
        </a:p>
      </dgm:t>
    </dgm:pt>
    <dgm:pt modelId="{A86865E1-09F9-D443-8F8E-4E1D16CB918A}" type="sibTrans" cxnId="{A7EF15F9-6ABA-8548-BD5C-9B7D036B8E79}">
      <dgm:prSet/>
      <dgm:spPr/>
      <dgm:t>
        <a:bodyPr/>
        <a:lstStyle/>
        <a:p>
          <a:endParaRPr lang="en-US"/>
        </a:p>
      </dgm:t>
    </dgm:pt>
    <dgm:pt modelId="{00109F43-DA07-D748-833E-51F3AAA36F7B}">
      <dgm:prSet phldrT="[Text]"/>
      <dgm:spPr/>
      <dgm:t>
        <a:bodyPr/>
        <a:lstStyle/>
        <a:p>
          <a:r>
            <a:rPr lang="en-US" dirty="0"/>
            <a:t>Flow Level</a:t>
          </a:r>
        </a:p>
      </dgm:t>
    </dgm:pt>
    <dgm:pt modelId="{3F0DC5CC-3ADB-7C41-8FAF-7165136650B4}" type="parTrans" cxnId="{641ADD63-6E9E-1D4F-9F6E-4807A5193115}">
      <dgm:prSet/>
      <dgm:spPr/>
      <dgm:t>
        <a:bodyPr/>
        <a:lstStyle/>
        <a:p>
          <a:endParaRPr lang="en-US"/>
        </a:p>
      </dgm:t>
    </dgm:pt>
    <dgm:pt modelId="{76420783-8CBB-D647-8479-B5FAC1B67E94}" type="sibTrans" cxnId="{641ADD63-6E9E-1D4F-9F6E-4807A5193115}">
      <dgm:prSet/>
      <dgm:spPr/>
      <dgm:t>
        <a:bodyPr/>
        <a:lstStyle/>
        <a:p>
          <a:endParaRPr lang="en-US"/>
        </a:p>
      </dgm:t>
    </dgm:pt>
    <dgm:pt modelId="{DB566A56-7488-6D4A-96EB-011DA31C022D}">
      <dgm:prSet phldrT="[Text]"/>
      <dgm:spPr/>
      <dgm:t>
        <a:bodyPr/>
        <a:lstStyle/>
        <a:p>
          <a:r>
            <a:rPr lang="en-US" b="1" dirty="0"/>
            <a:t>Classification</a:t>
          </a:r>
        </a:p>
      </dgm:t>
    </dgm:pt>
    <dgm:pt modelId="{FB277AB3-A3E3-5544-8305-C1186198D896}" type="parTrans" cxnId="{973A29C1-102B-DC44-A98B-6582E7ABB67A}">
      <dgm:prSet/>
      <dgm:spPr/>
      <dgm:t>
        <a:bodyPr/>
        <a:lstStyle/>
        <a:p>
          <a:endParaRPr lang="en-US"/>
        </a:p>
      </dgm:t>
    </dgm:pt>
    <dgm:pt modelId="{33CA49DE-0E76-524A-B932-B093F3D29220}" type="sibTrans" cxnId="{973A29C1-102B-DC44-A98B-6582E7ABB67A}">
      <dgm:prSet/>
      <dgm:spPr/>
      <dgm:t>
        <a:bodyPr/>
        <a:lstStyle/>
        <a:p>
          <a:endParaRPr lang="en-US"/>
        </a:p>
      </dgm:t>
    </dgm:pt>
    <dgm:pt modelId="{B67550F3-9BE1-C140-A025-A75CB66D985E}">
      <dgm:prSet phldrT="[Text]"/>
      <dgm:spPr/>
      <dgm:t>
        <a:bodyPr/>
        <a:lstStyle/>
        <a:p>
          <a:r>
            <a:rPr lang="en-US" dirty="0"/>
            <a:t>Flows</a:t>
          </a:r>
        </a:p>
      </dgm:t>
    </dgm:pt>
    <dgm:pt modelId="{FCF2D39B-51F8-6E4C-B9DB-C2FBB53D03CE}" type="parTrans" cxnId="{C068FC2B-8351-D24E-90CE-D774E61D76F2}">
      <dgm:prSet/>
      <dgm:spPr/>
      <dgm:t>
        <a:bodyPr/>
        <a:lstStyle/>
        <a:p>
          <a:endParaRPr lang="en-US"/>
        </a:p>
      </dgm:t>
    </dgm:pt>
    <dgm:pt modelId="{B17650EC-EA6D-EE4E-B580-65279F9B7DBF}" type="sibTrans" cxnId="{C068FC2B-8351-D24E-90CE-D774E61D76F2}">
      <dgm:prSet/>
      <dgm:spPr/>
      <dgm:t>
        <a:bodyPr/>
        <a:lstStyle/>
        <a:p>
          <a:endParaRPr lang="en-US"/>
        </a:p>
      </dgm:t>
    </dgm:pt>
    <dgm:pt modelId="{74061C1C-6AEE-CA4C-9972-A60221815EE7}">
      <dgm:prSet phldrT="[Text]"/>
      <dgm:spPr/>
      <dgm:t>
        <a:bodyPr/>
        <a:lstStyle/>
        <a:p>
          <a:r>
            <a:rPr lang="en-US" dirty="0"/>
            <a:t>Super-spreader</a:t>
          </a:r>
        </a:p>
      </dgm:t>
    </dgm:pt>
    <dgm:pt modelId="{C42BBF5A-760B-D446-A49F-BD48DA1A2840}" type="parTrans" cxnId="{6AA135D7-892A-5547-BF95-3FA94B5ACF8C}">
      <dgm:prSet/>
      <dgm:spPr/>
      <dgm:t>
        <a:bodyPr/>
        <a:lstStyle/>
        <a:p>
          <a:endParaRPr lang="en-US"/>
        </a:p>
      </dgm:t>
    </dgm:pt>
    <dgm:pt modelId="{083554ED-5A71-7843-9427-9C92ACC74FBF}" type="sibTrans" cxnId="{6AA135D7-892A-5547-BF95-3FA94B5ACF8C}">
      <dgm:prSet/>
      <dgm:spPr/>
      <dgm:t>
        <a:bodyPr/>
        <a:lstStyle/>
        <a:p>
          <a:endParaRPr lang="en-US"/>
        </a:p>
      </dgm:t>
    </dgm:pt>
    <dgm:pt modelId="{A17D0CBE-1458-A14D-B8DC-014C7E58119D}">
      <dgm:prSet phldrT="[Text]"/>
      <dgm:spPr/>
      <dgm:t>
        <a:bodyPr/>
        <a:lstStyle/>
        <a:p>
          <a:r>
            <a:rPr lang="en-US" b="1" dirty="0"/>
            <a:t>Management Tasks</a:t>
          </a:r>
        </a:p>
      </dgm:t>
    </dgm:pt>
    <dgm:pt modelId="{DA1D88E3-A1E7-0840-8B10-503BEFE54C13}" type="parTrans" cxnId="{BBA917C7-91F4-9543-AF43-16E9FBA3323A}">
      <dgm:prSet/>
      <dgm:spPr/>
      <dgm:t>
        <a:bodyPr/>
        <a:lstStyle/>
        <a:p>
          <a:endParaRPr lang="en-US"/>
        </a:p>
      </dgm:t>
    </dgm:pt>
    <dgm:pt modelId="{A661E9D8-0CA7-B54D-B3F1-763878F8C802}" type="sibTrans" cxnId="{BBA917C7-91F4-9543-AF43-16E9FBA3323A}">
      <dgm:prSet/>
      <dgm:spPr/>
      <dgm:t>
        <a:bodyPr/>
        <a:lstStyle/>
        <a:p>
          <a:endParaRPr lang="en-US"/>
        </a:p>
      </dgm:t>
    </dgm:pt>
    <dgm:pt modelId="{0689594A-4417-824E-A87F-A9C5A720C04C}">
      <dgm:prSet phldrT="[Text]"/>
      <dgm:spPr/>
      <dgm:t>
        <a:bodyPr/>
        <a:lstStyle/>
        <a:p>
          <a:r>
            <a:rPr lang="en-US" dirty="0"/>
            <a:t>Traffic Engineering</a:t>
          </a:r>
        </a:p>
      </dgm:t>
    </dgm:pt>
    <dgm:pt modelId="{9D30824E-16C6-6B43-B971-41E729781481}" type="parTrans" cxnId="{C3D6291E-4361-5746-B424-326D96265B8A}">
      <dgm:prSet/>
      <dgm:spPr/>
      <dgm:t>
        <a:bodyPr/>
        <a:lstStyle/>
        <a:p>
          <a:endParaRPr lang="en-US"/>
        </a:p>
      </dgm:t>
    </dgm:pt>
    <dgm:pt modelId="{0FEB9916-D521-D741-90C6-1A8970B59C16}" type="sibTrans" cxnId="{C3D6291E-4361-5746-B424-326D96265B8A}">
      <dgm:prSet/>
      <dgm:spPr/>
      <dgm:t>
        <a:bodyPr/>
        <a:lstStyle/>
        <a:p>
          <a:endParaRPr lang="en-US"/>
        </a:p>
      </dgm:t>
    </dgm:pt>
    <dgm:pt modelId="{7E1486E5-BB7A-5047-8312-E8EFF3BA7F88}">
      <dgm:prSet phldrT="[Text]"/>
      <dgm:spPr/>
      <dgm:t>
        <a:bodyPr/>
        <a:lstStyle/>
        <a:p>
          <a:r>
            <a:rPr lang="en-US" dirty="0" err="1"/>
            <a:t>DoS</a:t>
          </a:r>
          <a:r>
            <a:rPr lang="en-US" dirty="0"/>
            <a:t> Detection  </a:t>
          </a:r>
        </a:p>
      </dgm:t>
    </dgm:pt>
    <dgm:pt modelId="{F895F4E7-DDDB-D845-A486-BB18D6B75AAE}" type="parTrans" cxnId="{EE6D87BD-D793-C242-A6CC-E351A5D92224}">
      <dgm:prSet/>
      <dgm:spPr/>
      <dgm:t>
        <a:bodyPr/>
        <a:lstStyle/>
        <a:p>
          <a:endParaRPr lang="en-US"/>
        </a:p>
      </dgm:t>
    </dgm:pt>
    <dgm:pt modelId="{5D2D72EA-AB54-BA46-95D1-63511A102270}" type="sibTrans" cxnId="{EE6D87BD-D793-C242-A6CC-E351A5D92224}">
      <dgm:prSet/>
      <dgm:spPr/>
      <dgm:t>
        <a:bodyPr/>
        <a:lstStyle/>
        <a:p>
          <a:endParaRPr lang="en-US"/>
        </a:p>
      </dgm:t>
    </dgm:pt>
    <dgm:pt modelId="{712F7A21-80BE-C24E-9B9D-3C4F8FA301FE}">
      <dgm:prSet phldrT="[Text]"/>
      <dgm:spPr/>
      <dgm:t>
        <a:bodyPr/>
        <a:lstStyle/>
        <a:p>
          <a:r>
            <a:rPr lang="en-US" dirty="0"/>
            <a:t>Accounting</a:t>
          </a:r>
        </a:p>
      </dgm:t>
    </dgm:pt>
    <dgm:pt modelId="{065ABAF9-AEF1-284A-8699-DB186BEC5B20}" type="parTrans" cxnId="{8E0EFB17-20DE-C547-9719-9681CEB6C971}">
      <dgm:prSet/>
      <dgm:spPr/>
      <dgm:t>
        <a:bodyPr/>
        <a:lstStyle/>
        <a:p>
          <a:endParaRPr lang="en-US"/>
        </a:p>
      </dgm:t>
    </dgm:pt>
    <dgm:pt modelId="{6CCF0983-EE61-4145-B4B8-958D452C2E1E}" type="sibTrans" cxnId="{8E0EFB17-20DE-C547-9719-9681CEB6C971}">
      <dgm:prSet/>
      <dgm:spPr/>
      <dgm:t>
        <a:bodyPr/>
        <a:lstStyle/>
        <a:p>
          <a:endParaRPr lang="en-US"/>
        </a:p>
      </dgm:t>
    </dgm:pt>
    <dgm:pt modelId="{76C8A149-8B2D-5F4E-8D1B-4E242400827D}" type="pres">
      <dgm:prSet presAssocID="{DDE0BAE1-9423-1747-8C01-A7DD5242D195}" presName="Name0" presStyleCnt="0">
        <dgm:presLayoutVars>
          <dgm:dir/>
          <dgm:animLvl val="lvl"/>
          <dgm:resizeHandles val="exact"/>
        </dgm:presLayoutVars>
      </dgm:prSet>
      <dgm:spPr/>
    </dgm:pt>
    <dgm:pt modelId="{6ECFCF86-6CEA-3B49-A06B-7EA8B64C047A}" type="pres">
      <dgm:prSet presAssocID="{A17D0CBE-1458-A14D-B8DC-014C7E58119D}" presName="boxAndChildren" presStyleCnt="0"/>
      <dgm:spPr/>
    </dgm:pt>
    <dgm:pt modelId="{C4B1195A-57F9-E54C-B491-2ABEED14518C}" type="pres">
      <dgm:prSet presAssocID="{A17D0CBE-1458-A14D-B8DC-014C7E58119D}" presName="parentTextBox" presStyleLbl="node1" presStyleIdx="0" presStyleCnt="3"/>
      <dgm:spPr/>
    </dgm:pt>
    <dgm:pt modelId="{90FF2184-20C2-0A4A-BA5D-A81EC264B99F}" type="pres">
      <dgm:prSet presAssocID="{A17D0CBE-1458-A14D-B8DC-014C7E58119D}" presName="entireBox" presStyleLbl="node1" presStyleIdx="0" presStyleCnt="3"/>
      <dgm:spPr/>
    </dgm:pt>
    <dgm:pt modelId="{D6005390-B681-614D-8C6B-A9C9BF3956B2}" type="pres">
      <dgm:prSet presAssocID="{A17D0CBE-1458-A14D-B8DC-014C7E58119D}" presName="descendantBox" presStyleCnt="0"/>
      <dgm:spPr/>
    </dgm:pt>
    <dgm:pt modelId="{8F474A72-995B-ED47-AB82-F8A839BBE4C9}" type="pres">
      <dgm:prSet presAssocID="{0689594A-4417-824E-A87F-A9C5A720C04C}" presName="childTextBox" presStyleLbl="fgAccFollowNode1" presStyleIdx="0" presStyleCnt="7" custScaleX="41942">
        <dgm:presLayoutVars>
          <dgm:bulletEnabled val="1"/>
        </dgm:presLayoutVars>
      </dgm:prSet>
      <dgm:spPr/>
    </dgm:pt>
    <dgm:pt modelId="{3E6CC318-D2E5-604B-9D61-033F3AE07ED3}" type="pres">
      <dgm:prSet presAssocID="{7E1486E5-BB7A-5047-8312-E8EFF3BA7F88}" presName="childTextBox" presStyleLbl="fgAccFollowNode1" presStyleIdx="1" presStyleCnt="7" custScaleX="39523">
        <dgm:presLayoutVars>
          <dgm:bulletEnabled val="1"/>
        </dgm:presLayoutVars>
      </dgm:prSet>
      <dgm:spPr/>
    </dgm:pt>
    <dgm:pt modelId="{4AF2B2EC-30A5-E44D-B71E-83E54A7B6A04}" type="pres">
      <dgm:prSet presAssocID="{712F7A21-80BE-C24E-9B9D-3C4F8FA301FE}" presName="childTextBox" presStyleLbl="fgAccFollowNode1" presStyleIdx="2" presStyleCnt="7" custScaleX="24390">
        <dgm:presLayoutVars>
          <dgm:bulletEnabled val="1"/>
        </dgm:presLayoutVars>
      </dgm:prSet>
      <dgm:spPr/>
    </dgm:pt>
    <dgm:pt modelId="{3967CB8B-DDAB-1646-8876-B426A39247A5}" type="pres">
      <dgm:prSet presAssocID="{33CA49DE-0E76-524A-B932-B093F3D29220}" presName="sp" presStyleCnt="0"/>
      <dgm:spPr/>
    </dgm:pt>
    <dgm:pt modelId="{EB50FD2F-DDC8-ED4E-97E4-EF6D8A77AF1B}" type="pres">
      <dgm:prSet presAssocID="{DB566A56-7488-6D4A-96EB-011DA31C022D}" presName="arrowAndChildren" presStyleCnt="0"/>
      <dgm:spPr/>
    </dgm:pt>
    <dgm:pt modelId="{75A9A9A8-BA8B-E243-9888-01A6AB5C720D}" type="pres">
      <dgm:prSet presAssocID="{DB566A56-7488-6D4A-96EB-011DA31C022D}" presName="parentTextArrow" presStyleLbl="node1" presStyleIdx="0" presStyleCnt="3"/>
      <dgm:spPr/>
    </dgm:pt>
    <dgm:pt modelId="{0DC5952F-B901-7E4E-9E19-F597993248FB}" type="pres">
      <dgm:prSet presAssocID="{DB566A56-7488-6D4A-96EB-011DA31C022D}" presName="arrow" presStyleLbl="node1" presStyleIdx="1" presStyleCnt="3"/>
      <dgm:spPr/>
    </dgm:pt>
    <dgm:pt modelId="{F7CA1809-47AF-904D-909A-D46223BE5CD9}" type="pres">
      <dgm:prSet presAssocID="{DB566A56-7488-6D4A-96EB-011DA31C022D}" presName="descendantArrow" presStyleCnt="0"/>
      <dgm:spPr/>
    </dgm:pt>
    <dgm:pt modelId="{171FAA9B-FFA4-084B-8E28-85D075E47B24}" type="pres">
      <dgm:prSet presAssocID="{B67550F3-9BE1-C140-A025-A75CB66D985E}" presName="childTextArrow" presStyleLbl="fgAccFollowNode1" presStyleIdx="3" presStyleCnt="7">
        <dgm:presLayoutVars>
          <dgm:bulletEnabled val="1"/>
        </dgm:presLayoutVars>
      </dgm:prSet>
      <dgm:spPr/>
    </dgm:pt>
    <dgm:pt modelId="{78747BA4-6B07-E74B-B17E-61BD59555E60}" type="pres">
      <dgm:prSet presAssocID="{74061C1C-6AEE-CA4C-9972-A60221815EE7}" presName="childTextArrow" presStyleLbl="fgAccFollowNode1" presStyleIdx="4" presStyleCnt="7">
        <dgm:presLayoutVars>
          <dgm:bulletEnabled val="1"/>
        </dgm:presLayoutVars>
      </dgm:prSet>
      <dgm:spPr/>
    </dgm:pt>
    <dgm:pt modelId="{DD120C7E-567D-0545-A7E0-BBA3C6F092AB}" type="pres">
      <dgm:prSet presAssocID="{98577D25-99C0-0C4B-9897-FF16CBEBD06C}" presName="sp" presStyleCnt="0"/>
      <dgm:spPr/>
    </dgm:pt>
    <dgm:pt modelId="{9603EEBD-075F-9140-9E68-E55C29C19569}" type="pres">
      <dgm:prSet presAssocID="{BE417EFB-5FBC-E040-9264-5483AC56C519}" presName="arrowAndChildren" presStyleCnt="0"/>
      <dgm:spPr/>
    </dgm:pt>
    <dgm:pt modelId="{1057B53D-540F-7547-8BC6-777EB85BC58B}" type="pres">
      <dgm:prSet presAssocID="{BE417EFB-5FBC-E040-9264-5483AC56C519}" presName="parentTextArrow" presStyleLbl="node1" presStyleIdx="1" presStyleCnt="3"/>
      <dgm:spPr/>
    </dgm:pt>
    <dgm:pt modelId="{D3393AEB-1FF9-634C-8C9F-8260E15EC593}" type="pres">
      <dgm:prSet presAssocID="{BE417EFB-5FBC-E040-9264-5483AC56C519}" presName="arrow" presStyleLbl="node1" presStyleIdx="2" presStyleCnt="3" custLinFactNeighborX="-8915" custLinFactNeighborY="-4956"/>
      <dgm:spPr/>
    </dgm:pt>
    <dgm:pt modelId="{AFB125E0-344C-EA48-81F9-2B3C0414441B}" type="pres">
      <dgm:prSet presAssocID="{BE417EFB-5FBC-E040-9264-5483AC56C519}" presName="descendantArrow" presStyleCnt="0"/>
      <dgm:spPr/>
    </dgm:pt>
    <dgm:pt modelId="{3E8F3631-920B-644F-B8F7-C3149E94D784}" type="pres">
      <dgm:prSet presAssocID="{55632039-2233-4C41-BB48-49D6364EE14B}" presName="childTextArrow" presStyleLbl="fgAccFollowNode1" presStyleIdx="5" presStyleCnt="7">
        <dgm:presLayoutVars>
          <dgm:bulletEnabled val="1"/>
        </dgm:presLayoutVars>
      </dgm:prSet>
      <dgm:spPr/>
    </dgm:pt>
    <dgm:pt modelId="{5F41816C-5A2F-084A-A70E-8923ED1CE319}" type="pres">
      <dgm:prSet presAssocID="{00109F43-DA07-D748-833E-51F3AAA36F7B}" presName="childTextArrow" presStyleLbl="fgAccFollowNode1" presStyleIdx="6" presStyleCnt="7">
        <dgm:presLayoutVars>
          <dgm:bulletEnabled val="1"/>
        </dgm:presLayoutVars>
      </dgm:prSet>
      <dgm:spPr/>
    </dgm:pt>
  </dgm:ptLst>
  <dgm:cxnLst>
    <dgm:cxn modelId="{8E0EFB17-20DE-C547-9719-9681CEB6C971}" srcId="{A17D0CBE-1458-A14D-B8DC-014C7E58119D}" destId="{712F7A21-80BE-C24E-9B9D-3C4F8FA301FE}" srcOrd="2" destOrd="0" parTransId="{065ABAF9-AEF1-284A-8699-DB186BEC5B20}" sibTransId="{6CCF0983-EE61-4145-B4B8-958D452C2E1E}"/>
    <dgm:cxn modelId="{C3D6291E-4361-5746-B424-326D96265B8A}" srcId="{A17D0CBE-1458-A14D-B8DC-014C7E58119D}" destId="{0689594A-4417-824E-A87F-A9C5A720C04C}" srcOrd="0" destOrd="0" parTransId="{9D30824E-16C6-6B43-B971-41E729781481}" sibTransId="{0FEB9916-D521-D741-90C6-1A8970B59C16}"/>
    <dgm:cxn modelId="{B5AEA826-1202-CD48-8093-77E374375AC9}" type="presOf" srcId="{A17D0CBE-1458-A14D-B8DC-014C7E58119D}" destId="{90FF2184-20C2-0A4A-BA5D-A81EC264B99F}" srcOrd="1" destOrd="0" presId="urn:microsoft.com/office/officeart/2005/8/layout/process4"/>
    <dgm:cxn modelId="{C068FC2B-8351-D24E-90CE-D774E61D76F2}" srcId="{DB566A56-7488-6D4A-96EB-011DA31C022D}" destId="{B67550F3-9BE1-C140-A025-A75CB66D985E}" srcOrd="0" destOrd="0" parTransId="{FCF2D39B-51F8-6E4C-B9DB-C2FBB53D03CE}" sibTransId="{B17650EC-EA6D-EE4E-B580-65279F9B7DBF}"/>
    <dgm:cxn modelId="{0DA1DE37-0135-4648-8F46-21728CB2F300}" type="presOf" srcId="{DB566A56-7488-6D4A-96EB-011DA31C022D}" destId="{75A9A9A8-BA8B-E243-9888-01A6AB5C720D}" srcOrd="0" destOrd="0" presId="urn:microsoft.com/office/officeart/2005/8/layout/process4"/>
    <dgm:cxn modelId="{A4498938-5DD0-5444-8F40-8380916BE33B}" type="presOf" srcId="{7E1486E5-BB7A-5047-8312-E8EFF3BA7F88}" destId="{3E6CC318-D2E5-604B-9D61-033F3AE07ED3}" srcOrd="0" destOrd="0" presId="urn:microsoft.com/office/officeart/2005/8/layout/process4"/>
    <dgm:cxn modelId="{E9CB2D4A-ED22-1C49-B147-B685C7D1B133}" type="presOf" srcId="{00109F43-DA07-D748-833E-51F3AAA36F7B}" destId="{5F41816C-5A2F-084A-A70E-8923ED1CE319}" srcOrd="0" destOrd="0" presId="urn:microsoft.com/office/officeart/2005/8/layout/process4"/>
    <dgm:cxn modelId="{106AAF58-620C-AC4A-91CA-66DE87C6EDBF}" type="presOf" srcId="{A17D0CBE-1458-A14D-B8DC-014C7E58119D}" destId="{C4B1195A-57F9-E54C-B491-2ABEED14518C}" srcOrd="0" destOrd="0" presId="urn:microsoft.com/office/officeart/2005/8/layout/process4"/>
    <dgm:cxn modelId="{63D86F62-1BC5-BF40-A257-8B5522768202}" type="presOf" srcId="{BE417EFB-5FBC-E040-9264-5483AC56C519}" destId="{D3393AEB-1FF9-634C-8C9F-8260E15EC593}" srcOrd="1" destOrd="0" presId="urn:microsoft.com/office/officeart/2005/8/layout/process4"/>
    <dgm:cxn modelId="{641ADD63-6E9E-1D4F-9F6E-4807A5193115}" srcId="{BE417EFB-5FBC-E040-9264-5483AC56C519}" destId="{00109F43-DA07-D748-833E-51F3AAA36F7B}" srcOrd="1" destOrd="0" parTransId="{3F0DC5CC-3ADB-7C41-8FAF-7165136650B4}" sibTransId="{76420783-8CBB-D647-8479-B5FAC1B67E94}"/>
    <dgm:cxn modelId="{8D5BAD7E-C22F-E34D-A579-E411BC46AD5A}" type="presOf" srcId="{0689594A-4417-824E-A87F-A9C5A720C04C}" destId="{8F474A72-995B-ED47-AB82-F8A839BBE4C9}" srcOrd="0" destOrd="0" presId="urn:microsoft.com/office/officeart/2005/8/layout/process4"/>
    <dgm:cxn modelId="{97FCFE90-7316-8141-B224-7E853D9D68FE}" type="presOf" srcId="{55632039-2233-4C41-BB48-49D6364EE14B}" destId="{3E8F3631-920B-644F-B8F7-C3149E94D784}" srcOrd="0" destOrd="0" presId="urn:microsoft.com/office/officeart/2005/8/layout/process4"/>
    <dgm:cxn modelId="{1C5E95AB-9560-EA43-82B8-F449DBBC19C8}" type="presOf" srcId="{712F7A21-80BE-C24E-9B9D-3C4F8FA301FE}" destId="{4AF2B2EC-30A5-E44D-B71E-83E54A7B6A04}" srcOrd="0" destOrd="0" presId="urn:microsoft.com/office/officeart/2005/8/layout/process4"/>
    <dgm:cxn modelId="{C8B117B5-B3D3-6545-8ADD-FF6704544BD9}" type="presOf" srcId="{B67550F3-9BE1-C140-A025-A75CB66D985E}" destId="{171FAA9B-FFA4-084B-8E28-85D075E47B24}" srcOrd="0" destOrd="0" presId="urn:microsoft.com/office/officeart/2005/8/layout/process4"/>
    <dgm:cxn modelId="{C59FF8BA-D38E-DB45-BF61-AC7A0D06429A}" srcId="{DDE0BAE1-9423-1747-8C01-A7DD5242D195}" destId="{BE417EFB-5FBC-E040-9264-5483AC56C519}" srcOrd="0" destOrd="0" parTransId="{3FE1F748-F239-DC4D-84B5-C5B85DBBDDAF}" sibTransId="{98577D25-99C0-0C4B-9897-FF16CBEBD06C}"/>
    <dgm:cxn modelId="{EE6D87BD-D793-C242-A6CC-E351A5D92224}" srcId="{A17D0CBE-1458-A14D-B8DC-014C7E58119D}" destId="{7E1486E5-BB7A-5047-8312-E8EFF3BA7F88}" srcOrd="1" destOrd="0" parTransId="{F895F4E7-DDDB-D845-A486-BB18D6B75AAE}" sibTransId="{5D2D72EA-AB54-BA46-95D1-63511A102270}"/>
    <dgm:cxn modelId="{973A29C1-102B-DC44-A98B-6582E7ABB67A}" srcId="{DDE0BAE1-9423-1747-8C01-A7DD5242D195}" destId="{DB566A56-7488-6D4A-96EB-011DA31C022D}" srcOrd="1" destOrd="0" parTransId="{FB277AB3-A3E3-5544-8305-C1186198D896}" sibTransId="{33CA49DE-0E76-524A-B932-B093F3D29220}"/>
    <dgm:cxn modelId="{BBA917C7-91F4-9543-AF43-16E9FBA3323A}" srcId="{DDE0BAE1-9423-1747-8C01-A7DD5242D195}" destId="{A17D0CBE-1458-A14D-B8DC-014C7E58119D}" srcOrd="2" destOrd="0" parTransId="{DA1D88E3-A1E7-0840-8B10-503BEFE54C13}" sibTransId="{A661E9D8-0CA7-B54D-B3F1-763878F8C802}"/>
    <dgm:cxn modelId="{83D799CE-8902-0149-A530-AF18E81C3423}" type="presOf" srcId="{DDE0BAE1-9423-1747-8C01-A7DD5242D195}" destId="{76C8A149-8B2D-5F4E-8D1B-4E242400827D}" srcOrd="0" destOrd="0" presId="urn:microsoft.com/office/officeart/2005/8/layout/process4"/>
    <dgm:cxn modelId="{6AA135D7-892A-5547-BF95-3FA94B5ACF8C}" srcId="{DB566A56-7488-6D4A-96EB-011DA31C022D}" destId="{74061C1C-6AEE-CA4C-9972-A60221815EE7}" srcOrd="1" destOrd="0" parTransId="{C42BBF5A-760B-D446-A49F-BD48DA1A2840}" sibTransId="{083554ED-5A71-7843-9427-9C92ACC74FBF}"/>
    <dgm:cxn modelId="{EC1775DF-995C-FB45-BE2A-429A679E532D}" type="presOf" srcId="{74061C1C-6AEE-CA4C-9972-A60221815EE7}" destId="{78747BA4-6B07-E74B-B17E-61BD59555E60}" srcOrd="0" destOrd="0" presId="urn:microsoft.com/office/officeart/2005/8/layout/process4"/>
    <dgm:cxn modelId="{28EAB0EB-858F-2341-9874-09CCC026501B}" type="presOf" srcId="{DB566A56-7488-6D4A-96EB-011DA31C022D}" destId="{0DC5952F-B901-7E4E-9E19-F597993248FB}" srcOrd="1" destOrd="0" presId="urn:microsoft.com/office/officeart/2005/8/layout/process4"/>
    <dgm:cxn modelId="{223074F6-B11E-FC43-A4B2-99FDA93AD55E}" type="presOf" srcId="{BE417EFB-5FBC-E040-9264-5483AC56C519}" destId="{1057B53D-540F-7547-8BC6-777EB85BC58B}" srcOrd="0" destOrd="0" presId="urn:microsoft.com/office/officeart/2005/8/layout/process4"/>
    <dgm:cxn modelId="{A7EF15F9-6ABA-8548-BD5C-9B7D036B8E79}" srcId="{BE417EFB-5FBC-E040-9264-5483AC56C519}" destId="{55632039-2233-4C41-BB48-49D6364EE14B}" srcOrd="0" destOrd="0" parTransId="{7F96A9F9-10A8-6743-9F7E-A3811FD95AA4}" sibTransId="{A86865E1-09F9-D443-8F8E-4E1D16CB918A}"/>
    <dgm:cxn modelId="{86E19B0D-8E5D-1440-8190-91A17FA8002F}" type="presParOf" srcId="{76C8A149-8B2D-5F4E-8D1B-4E242400827D}" destId="{6ECFCF86-6CEA-3B49-A06B-7EA8B64C047A}" srcOrd="0" destOrd="0" presId="urn:microsoft.com/office/officeart/2005/8/layout/process4"/>
    <dgm:cxn modelId="{C893BD5A-19CE-3F41-909B-DA0D7D231E94}" type="presParOf" srcId="{6ECFCF86-6CEA-3B49-A06B-7EA8B64C047A}" destId="{C4B1195A-57F9-E54C-B491-2ABEED14518C}" srcOrd="0" destOrd="0" presId="urn:microsoft.com/office/officeart/2005/8/layout/process4"/>
    <dgm:cxn modelId="{42DD937B-5DAA-CB47-8056-C38DD835779B}" type="presParOf" srcId="{6ECFCF86-6CEA-3B49-A06B-7EA8B64C047A}" destId="{90FF2184-20C2-0A4A-BA5D-A81EC264B99F}" srcOrd="1" destOrd="0" presId="urn:microsoft.com/office/officeart/2005/8/layout/process4"/>
    <dgm:cxn modelId="{201B8557-0557-104E-BF47-8371A7A286B2}" type="presParOf" srcId="{6ECFCF86-6CEA-3B49-A06B-7EA8B64C047A}" destId="{D6005390-B681-614D-8C6B-A9C9BF3956B2}" srcOrd="2" destOrd="0" presId="urn:microsoft.com/office/officeart/2005/8/layout/process4"/>
    <dgm:cxn modelId="{E2AAFA75-D1AB-954B-A019-CBCBD8A55DFC}" type="presParOf" srcId="{D6005390-B681-614D-8C6B-A9C9BF3956B2}" destId="{8F474A72-995B-ED47-AB82-F8A839BBE4C9}" srcOrd="0" destOrd="0" presId="urn:microsoft.com/office/officeart/2005/8/layout/process4"/>
    <dgm:cxn modelId="{C473E62C-94DE-FB48-9BF1-D7FB3A11B8F9}" type="presParOf" srcId="{D6005390-B681-614D-8C6B-A9C9BF3956B2}" destId="{3E6CC318-D2E5-604B-9D61-033F3AE07ED3}" srcOrd="1" destOrd="0" presId="urn:microsoft.com/office/officeart/2005/8/layout/process4"/>
    <dgm:cxn modelId="{417D423D-CE33-F342-AF9D-A2626F65B72F}" type="presParOf" srcId="{D6005390-B681-614D-8C6B-A9C9BF3956B2}" destId="{4AF2B2EC-30A5-E44D-B71E-83E54A7B6A04}" srcOrd="2" destOrd="0" presId="urn:microsoft.com/office/officeart/2005/8/layout/process4"/>
    <dgm:cxn modelId="{99653E0C-087E-6044-AEA9-8F8E191942B5}" type="presParOf" srcId="{76C8A149-8B2D-5F4E-8D1B-4E242400827D}" destId="{3967CB8B-DDAB-1646-8876-B426A39247A5}" srcOrd="1" destOrd="0" presId="urn:microsoft.com/office/officeart/2005/8/layout/process4"/>
    <dgm:cxn modelId="{00107BE2-A471-B34A-98A8-D1522597E753}" type="presParOf" srcId="{76C8A149-8B2D-5F4E-8D1B-4E242400827D}" destId="{EB50FD2F-DDC8-ED4E-97E4-EF6D8A77AF1B}" srcOrd="2" destOrd="0" presId="urn:microsoft.com/office/officeart/2005/8/layout/process4"/>
    <dgm:cxn modelId="{C7E872F4-2525-CC46-811D-943A31DB2560}" type="presParOf" srcId="{EB50FD2F-DDC8-ED4E-97E4-EF6D8A77AF1B}" destId="{75A9A9A8-BA8B-E243-9888-01A6AB5C720D}" srcOrd="0" destOrd="0" presId="urn:microsoft.com/office/officeart/2005/8/layout/process4"/>
    <dgm:cxn modelId="{DEE5E81C-229E-924F-B3B8-B689DA3A8AC4}" type="presParOf" srcId="{EB50FD2F-DDC8-ED4E-97E4-EF6D8A77AF1B}" destId="{0DC5952F-B901-7E4E-9E19-F597993248FB}" srcOrd="1" destOrd="0" presId="urn:microsoft.com/office/officeart/2005/8/layout/process4"/>
    <dgm:cxn modelId="{4091B47E-9C99-5F4F-A3BD-40E39E2BD92B}" type="presParOf" srcId="{EB50FD2F-DDC8-ED4E-97E4-EF6D8A77AF1B}" destId="{F7CA1809-47AF-904D-909A-D46223BE5CD9}" srcOrd="2" destOrd="0" presId="urn:microsoft.com/office/officeart/2005/8/layout/process4"/>
    <dgm:cxn modelId="{A586F0C3-34F6-054E-8107-60F106A99397}" type="presParOf" srcId="{F7CA1809-47AF-904D-909A-D46223BE5CD9}" destId="{171FAA9B-FFA4-084B-8E28-85D075E47B24}" srcOrd="0" destOrd="0" presId="urn:microsoft.com/office/officeart/2005/8/layout/process4"/>
    <dgm:cxn modelId="{D6DDE8F6-7328-4B4D-A0F2-E9ADAA215900}" type="presParOf" srcId="{F7CA1809-47AF-904D-909A-D46223BE5CD9}" destId="{78747BA4-6B07-E74B-B17E-61BD59555E60}" srcOrd="1" destOrd="0" presId="urn:microsoft.com/office/officeart/2005/8/layout/process4"/>
    <dgm:cxn modelId="{1C26FD58-538A-6649-B19E-873E90FF63B3}" type="presParOf" srcId="{76C8A149-8B2D-5F4E-8D1B-4E242400827D}" destId="{DD120C7E-567D-0545-A7E0-BBA3C6F092AB}" srcOrd="3" destOrd="0" presId="urn:microsoft.com/office/officeart/2005/8/layout/process4"/>
    <dgm:cxn modelId="{AE6DBF52-1377-8642-A14D-DA9024315967}" type="presParOf" srcId="{76C8A149-8B2D-5F4E-8D1B-4E242400827D}" destId="{9603EEBD-075F-9140-9E68-E55C29C19569}" srcOrd="4" destOrd="0" presId="urn:microsoft.com/office/officeart/2005/8/layout/process4"/>
    <dgm:cxn modelId="{08FD22B4-EA28-DB43-A85D-3D195E7F083F}" type="presParOf" srcId="{9603EEBD-075F-9140-9E68-E55C29C19569}" destId="{1057B53D-540F-7547-8BC6-777EB85BC58B}" srcOrd="0" destOrd="0" presId="urn:microsoft.com/office/officeart/2005/8/layout/process4"/>
    <dgm:cxn modelId="{9716B6AD-3527-4B4F-A540-3FB70E9ACA9B}" type="presParOf" srcId="{9603EEBD-075F-9140-9E68-E55C29C19569}" destId="{D3393AEB-1FF9-634C-8C9F-8260E15EC593}" srcOrd="1" destOrd="0" presId="urn:microsoft.com/office/officeart/2005/8/layout/process4"/>
    <dgm:cxn modelId="{6DEA23B4-53C6-A642-B044-C5B0B855AFFA}" type="presParOf" srcId="{9603EEBD-075F-9140-9E68-E55C29C19569}" destId="{AFB125E0-344C-EA48-81F9-2B3C0414441B}" srcOrd="2" destOrd="0" presId="urn:microsoft.com/office/officeart/2005/8/layout/process4"/>
    <dgm:cxn modelId="{13932208-0176-5D42-9F96-38EBA73C5F73}" type="presParOf" srcId="{AFB125E0-344C-EA48-81F9-2B3C0414441B}" destId="{3E8F3631-920B-644F-B8F7-C3149E94D784}" srcOrd="0" destOrd="0" presId="urn:microsoft.com/office/officeart/2005/8/layout/process4"/>
    <dgm:cxn modelId="{9F4F4EFD-5672-6B42-A834-620CB9720CEC}" type="presParOf" srcId="{AFB125E0-344C-EA48-81F9-2B3C0414441B}" destId="{5F41816C-5A2F-084A-A70E-8923ED1CE319}"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F2184-20C2-0A4A-BA5D-A81EC264B99F}">
      <dsp:nvSpPr>
        <dsp:cNvPr id="0" name=""/>
        <dsp:cNvSpPr/>
      </dsp:nvSpPr>
      <dsp:spPr>
        <a:xfrm>
          <a:off x="0" y="3570246"/>
          <a:ext cx="7610169" cy="11718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Management Tasks</a:t>
          </a:r>
        </a:p>
      </dsp:txBody>
      <dsp:txXfrm>
        <a:off x="0" y="3570246"/>
        <a:ext cx="7610169" cy="632790"/>
      </dsp:txXfrm>
    </dsp:sp>
    <dsp:sp modelId="{8F474A72-995B-ED47-AB82-F8A839BBE4C9}">
      <dsp:nvSpPr>
        <dsp:cNvPr id="0" name=""/>
        <dsp:cNvSpPr/>
      </dsp:nvSpPr>
      <dsp:spPr>
        <a:xfrm>
          <a:off x="1420" y="4179600"/>
          <a:ext cx="3014185" cy="53904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a:t>Traffic Engineering</a:t>
          </a:r>
        </a:p>
      </dsp:txBody>
      <dsp:txXfrm>
        <a:off x="1420" y="4179600"/>
        <a:ext cx="3014185" cy="539043"/>
      </dsp:txXfrm>
    </dsp:sp>
    <dsp:sp modelId="{3E6CC318-D2E5-604B-9D61-033F3AE07ED3}">
      <dsp:nvSpPr>
        <dsp:cNvPr id="0" name=""/>
        <dsp:cNvSpPr/>
      </dsp:nvSpPr>
      <dsp:spPr>
        <a:xfrm>
          <a:off x="3015605" y="4179600"/>
          <a:ext cx="2840342" cy="53904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err="1"/>
            <a:t>DoS</a:t>
          </a:r>
          <a:r>
            <a:rPr lang="en-US" sz="2400" kern="1200" dirty="0"/>
            <a:t> Detection  </a:t>
          </a:r>
        </a:p>
      </dsp:txBody>
      <dsp:txXfrm>
        <a:off x="3015605" y="4179600"/>
        <a:ext cx="2840342" cy="539043"/>
      </dsp:txXfrm>
    </dsp:sp>
    <dsp:sp modelId="{4AF2B2EC-30A5-E44D-B71E-83E54A7B6A04}">
      <dsp:nvSpPr>
        <dsp:cNvPr id="0" name=""/>
        <dsp:cNvSpPr/>
      </dsp:nvSpPr>
      <dsp:spPr>
        <a:xfrm>
          <a:off x="5855947" y="4179600"/>
          <a:ext cx="1752801" cy="53904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a:t>Accounting</a:t>
          </a:r>
        </a:p>
      </dsp:txBody>
      <dsp:txXfrm>
        <a:off x="5855947" y="4179600"/>
        <a:ext cx="1752801" cy="539043"/>
      </dsp:txXfrm>
    </dsp:sp>
    <dsp:sp modelId="{0DC5952F-B901-7E4E-9E19-F597993248FB}">
      <dsp:nvSpPr>
        <dsp:cNvPr id="0" name=""/>
        <dsp:cNvSpPr/>
      </dsp:nvSpPr>
      <dsp:spPr>
        <a:xfrm rot="10800000">
          <a:off x="0" y="1785542"/>
          <a:ext cx="7610169" cy="1802281"/>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Classification</a:t>
          </a:r>
        </a:p>
      </dsp:txBody>
      <dsp:txXfrm rot="-10800000">
        <a:off x="0" y="1785542"/>
        <a:ext cx="7610169" cy="632600"/>
      </dsp:txXfrm>
    </dsp:sp>
    <dsp:sp modelId="{171FAA9B-FFA4-084B-8E28-85D075E47B24}">
      <dsp:nvSpPr>
        <dsp:cNvPr id="0" name=""/>
        <dsp:cNvSpPr/>
      </dsp:nvSpPr>
      <dsp:spPr>
        <a:xfrm>
          <a:off x="0" y="2418143"/>
          <a:ext cx="3805084" cy="53888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a:t>Flows</a:t>
          </a:r>
        </a:p>
      </dsp:txBody>
      <dsp:txXfrm>
        <a:off x="0" y="2418143"/>
        <a:ext cx="3805084" cy="538882"/>
      </dsp:txXfrm>
    </dsp:sp>
    <dsp:sp modelId="{78747BA4-6B07-E74B-B17E-61BD59555E60}">
      <dsp:nvSpPr>
        <dsp:cNvPr id="0" name=""/>
        <dsp:cNvSpPr/>
      </dsp:nvSpPr>
      <dsp:spPr>
        <a:xfrm>
          <a:off x="3805084" y="2418143"/>
          <a:ext cx="3805084" cy="53888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Super-spreader</a:t>
          </a:r>
        </a:p>
      </dsp:txBody>
      <dsp:txXfrm>
        <a:off x="3805084" y="2418143"/>
        <a:ext cx="3805084" cy="538882"/>
      </dsp:txXfrm>
    </dsp:sp>
    <dsp:sp modelId="{D3393AEB-1FF9-634C-8C9F-8260E15EC593}">
      <dsp:nvSpPr>
        <dsp:cNvPr id="0" name=""/>
        <dsp:cNvSpPr/>
      </dsp:nvSpPr>
      <dsp:spPr>
        <a:xfrm rot="10800000">
          <a:off x="0" y="0"/>
          <a:ext cx="7610169" cy="1802281"/>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t>Primitives</a:t>
          </a:r>
        </a:p>
      </dsp:txBody>
      <dsp:txXfrm rot="-10800000">
        <a:off x="0" y="0"/>
        <a:ext cx="7610169" cy="632600"/>
      </dsp:txXfrm>
    </dsp:sp>
    <dsp:sp modelId="{3E8F3631-920B-644F-B8F7-C3149E94D784}">
      <dsp:nvSpPr>
        <dsp:cNvPr id="0" name=""/>
        <dsp:cNvSpPr/>
      </dsp:nvSpPr>
      <dsp:spPr>
        <a:xfrm>
          <a:off x="0" y="633439"/>
          <a:ext cx="3805084" cy="53888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Packet Level</a:t>
          </a:r>
        </a:p>
      </dsp:txBody>
      <dsp:txXfrm>
        <a:off x="0" y="633439"/>
        <a:ext cx="3805084" cy="538882"/>
      </dsp:txXfrm>
    </dsp:sp>
    <dsp:sp modelId="{5F41816C-5A2F-084A-A70E-8923ED1CE319}">
      <dsp:nvSpPr>
        <dsp:cNvPr id="0" name=""/>
        <dsp:cNvSpPr/>
      </dsp:nvSpPr>
      <dsp:spPr>
        <a:xfrm>
          <a:off x="3805084" y="633439"/>
          <a:ext cx="3805084" cy="53888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a:t>Flow Level</a:t>
          </a:r>
        </a:p>
      </dsp:txBody>
      <dsp:txXfrm>
        <a:off x="3805084" y="633439"/>
        <a:ext cx="3805084" cy="53888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38C5BE-9BD1-49FC-838E-49599207D466}" type="datetimeFigureOut">
              <a:rPr lang="en-GB" smtClean="0"/>
              <a:t>22/03/2018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74C5E8-2AF3-49FD-9E39-50122889BB47}" type="slidenum">
              <a:rPr lang="en-GB" smtClean="0"/>
              <a:t>‹#›</a:t>
            </a:fld>
            <a:endParaRPr lang="en-GB"/>
          </a:p>
        </p:txBody>
      </p:sp>
    </p:spTree>
    <p:extLst>
      <p:ext uri="{BB962C8B-B14F-4D97-AF65-F5344CB8AC3E}">
        <p14:creationId xmlns:p14="http://schemas.microsoft.com/office/powerpoint/2010/main" val="3048702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traffic management , and why is it useful for?</a:t>
            </a:r>
          </a:p>
          <a:p>
            <a:endParaRPr lang="en-US" dirty="0"/>
          </a:p>
          <a:p>
            <a:r>
              <a:rPr lang="en-US" dirty="0"/>
              <a:t>Network management consists of monitoring, measuring network traffic and applying different management techniques to maintain and maximize the performance, reliability and security of a network.</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Overall network management of a network allows network operators to address different kinds of bottlenecks in the network(</a:t>
            </a:r>
            <a:r>
              <a:rPr lang="en-GB" sz="1200" b="0" i="0" kern="1200" dirty="0" err="1">
                <a:solidFill>
                  <a:schemeClr val="tx1"/>
                </a:solidFill>
                <a:effectLst/>
                <a:latin typeface="+mn-lt"/>
                <a:ea typeface="+mn-ea"/>
                <a:cs typeface="+mn-cs"/>
              </a:rPr>
              <a:t>Performace</a:t>
            </a:r>
            <a:r>
              <a:rPr lang="en-GB" sz="1200" b="0" i="0" kern="1200" dirty="0">
                <a:solidFill>
                  <a:schemeClr val="tx1"/>
                </a:solidFill>
                <a:effectLst/>
                <a:latin typeface="+mn-lt"/>
                <a:ea typeface="+mn-ea"/>
                <a:cs typeface="+mn-cs"/>
              </a:rPr>
              <a:t>), to ensure that the network is protected from </a:t>
            </a:r>
            <a:r>
              <a:rPr lang="en-GB" sz="1200" b="0" i="0" kern="1200" dirty="0" err="1">
                <a:solidFill>
                  <a:schemeClr val="tx1"/>
                </a:solidFill>
                <a:effectLst/>
                <a:latin typeface="+mn-lt"/>
                <a:ea typeface="+mn-ea"/>
                <a:cs typeface="+mn-cs"/>
              </a:rPr>
              <a:t>anauthorized</a:t>
            </a:r>
            <a:r>
              <a:rPr lang="en-GB" sz="1200" b="0" i="0" kern="1200" dirty="0">
                <a:solidFill>
                  <a:schemeClr val="tx1"/>
                </a:solidFill>
                <a:effectLst/>
                <a:latin typeface="+mn-lt"/>
                <a:ea typeface="+mn-ea"/>
                <a:cs typeface="+mn-cs"/>
              </a:rPr>
              <a:t> users(Security) and to make sure the network is available to users at any time(Reliability)</a:t>
            </a:r>
            <a:endParaRPr lang="en-US" dirty="0"/>
          </a:p>
          <a:p>
            <a:endParaRPr lang="en-US" dirty="0"/>
          </a:p>
          <a:p>
            <a:r>
              <a:rPr lang="en-US" dirty="0"/>
              <a:t>--</a:t>
            </a:r>
          </a:p>
          <a:p>
            <a:r>
              <a:rPr lang="en-GB" b="1" dirty="0">
                <a:effectLst/>
              </a:rPr>
              <a:t>Security:</a:t>
            </a:r>
            <a:r>
              <a:rPr lang="en-GB" dirty="0"/>
              <a:t> Ensuring that the network is protected from unauthorized users.</a:t>
            </a:r>
          </a:p>
          <a:p>
            <a:r>
              <a:rPr lang="en-GB" b="1" dirty="0">
                <a:effectLst/>
              </a:rPr>
              <a:t>Performance:</a:t>
            </a:r>
            <a:r>
              <a:rPr lang="en-GB" dirty="0"/>
              <a:t> Eliminating bottlenecks in the network.</a:t>
            </a:r>
          </a:p>
          <a:p>
            <a:r>
              <a:rPr lang="en-GB" b="1" dirty="0">
                <a:effectLst/>
              </a:rPr>
              <a:t>Reliability:</a:t>
            </a:r>
            <a:r>
              <a:rPr lang="en-GB" dirty="0"/>
              <a:t> Making sure the network is available to users and responding to hardware and software malfunctions.</a:t>
            </a:r>
          </a:p>
          <a:p>
            <a:endParaRPr lang="en-US" dirty="0"/>
          </a:p>
        </p:txBody>
      </p:sp>
      <p:sp>
        <p:nvSpPr>
          <p:cNvPr id="4" name="Slide Number Placeholder 3"/>
          <p:cNvSpPr>
            <a:spLocks noGrp="1"/>
          </p:cNvSpPr>
          <p:nvPr>
            <p:ph type="sldNum" sz="quarter" idx="10"/>
          </p:nvPr>
        </p:nvSpPr>
        <p:spPr/>
        <p:txBody>
          <a:bodyPr/>
          <a:lstStyle/>
          <a:p>
            <a:fld id="{D874C5E8-2AF3-49FD-9E39-50122889BB47}" type="slidenum">
              <a:rPr lang="en-GB" smtClean="0"/>
              <a:t>2</a:t>
            </a:fld>
            <a:endParaRPr lang="en-GB"/>
          </a:p>
        </p:txBody>
      </p:sp>
    </p:spTree>
    <p:extLst>
      <p:ext uri="{BB962C8B-B14F-4D97-AF65-F5344CB8AC3E}">
        <p14:creationId xmlns:p14="http://schemas.microsoft.com/office/powerpoint/2010/main" val="4058310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compare again the HH and HHH of 10 seconds window with 9.9 9.8 and 9.7 time windows.</a:t>
            </a:r>
          </a:p>
          <a:p>
            <a:endParaRPr lang="en-US" dirty="0"/>
          </a:p>
          <a:p>
            <a:r>
              <a:rPr lang="en-US" dirty="0"/>
              <a:t>The plots seems to have quite similar trends with the previous one.</a:t>
            </a:r>
          </a:p>
          <a:p>
            <a:r>
              <a:rPr lang="en-US" dirty="0"/>
              <a:t>The 80 percentile for the HH have a similarity coefficient  between 0.90 and 0.97</a:t>
            </a:r>
          </a:p>
          <a:p>
            <a:r>
              <a:rPr lang="en-US" dirty="0"/>
              <a:t>and for the HHH the coefficient spans from 0.6 to 0.85 for all three cases</a:t>
            </a:r>
          </a:p>
          <a:p>
            <a:endParaRPr lang="en-US" dirty="0"/>
          </a:p>
          <a:p>
            <a:r>
              <a:rPr lang="en-US" dirty="0"/>
              <a:t>and again I am sure that there should be someone who would argue that even 100 </a:t>
            </a:r>
            <a:r>
              <a:rPr lang="en-US" dirty="0" err="1"/>
              <a:t>miliseconds</a:t>
            </a:r>
            <a:r>
              <a:rPr lang="en-US" dirty="0"/>
              <a:t> is a lot of time and the sets we compare, will have differences</a:t>
            </a:r>
          </a:p>
          <a:p>
            <a:endParaRPr lang="en-US" dirty="0"/>
          </a:p>
          <a:p>
            <a:r>
              <a:rPr lang="en-US" dirty="0"/>
              <a:t>Ok lets see what happens with micro seconds difference....</a:t>
            </a:r>
          </a:p>
          <a:p>
            <a:endParaRPr lang="en-US" dirty="0"/>
          </a:p>
          <a:p>
            <a:r>
              <a:rPr lang="en-US" dirty="0"/>
              <a:t>-------------</a:t>
            </a:r>
          </a:p>
          <a:p>
            <a:r>
              <a:rPr lang="en-US" dirty="0"/>
              <a:t>10min trace, 60segments of 10sec each</a:t>
            </a:r>
          </a:p>
          <a:p>
            <a:r>
              <a:rPr lang="en-US" dirty="0"/>
              <a:t>Misalignment :</a:t>
            </a:r>
          </a:p>
          <a:p>
            <a:r>
              <a:rPr lang="en-US" dirty="0"/>
              <a:t>10-9.9 : 10sec/0.1=100windows 990sec=16min</a:t>
            </a:r>
          </a:p>
          <a:p>
            <a:r>
              <a:rPr lang="en-US" dirty="0"/>
              <a:t>10-9.8 : 10/0.2=50win 490sec=8.16min</a:t>
            </a:r>
          </a:p>
          <a:p>
            <a:r>
              <a:rPr lang="en-US" dirty="0"/>
              <a:t>10-9.7 : 10/0.3=33win 323sec=5.38min</a:t>
            </a:r>
          </a:p>
          <a:p>
            <a:r>
              <a:rPr lang="en-US" dirty="0"/>
              <a:t>10-9.6 : 10/0.4=25win 240sec=4min</a:t>
            </a:r>
          </a:p>
          <a:p>
            <a:r>
              <a:rPr lang="en-US" dirty="0"/>
              <a:t>10-9.5 : 10/0.5=20win 190sec=3.16min</a:t>
            </a:r>
          </a:p>
        </p:txBody>
      </p:sp>
      <p:sp>
        <p:nvSpPr>
          <p:cNvPr id="4" name="Slide Number Placeholder 3"/>
          <p:cNvSpPr>
            <a:spLocks noGrp="1"/>
          </p:cNvSpPr>
          <p:nvPr>
            <p:ph type="sldNum" sz="quarter" idx="10"/>
          </p:nvPr>
        </p:nvSpPr>
        <p:spPr/>
        <p:txBody>
          <a:bodyPr/>
          <a:lstStyle/>
          <a:p>
            <a:fld id="{D874C5E8-2AF3-49FD-9E39-50122889BB47}" type="slidenum">
              <a:rPr lang="en-GB" smtClean="0"/>
              <a:t>11</a:t>
            </a:fld>
            <a:endParaRPr lang="en-GB"/>
          </a:p>
        </p:txBody>
      </p:sp>
    </p:spTree>
    <p:extLst>
      <p:ext uri="{BB962C8B-B14F-4D97-AF65-F5344CB8AC3E}">
        <p14:creationId xmlns:p14="http://schemas.microsoft.com/office/powerpoint/2010/main" val="2240869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in micro seconds difference in the window size the results are different</a:t>
            </a:r>
          </a:p>
          <a:p>
            <a:r>
              <a:rPr lang="en-US" dirty="0"/>
              <a:t>50percentile of HH accounts for 0.90 to 0.98 </a:t>
            </a:r>
            <a:r>
              <a:rPr lang="en-US" dirty="0" err="1"/>
              <a:t>similirarity</a:t>
            </a:r>
            <a:r>
              <a:rPr lang="en-US" dirty="0"/>
              <a:t> coefficient</a:t>
            </a:r>
          </a:p>
          <a:p>
            <a:r>
              <a:rPr lang="en-US" dirty="0"/>
              <a:t>and for at most 50% of HHH the coefficient varies from 0.65 to 0. 9</a:t>
            </a:r>
          </a:p>
          <a:p>
            <a:endParaRPr lang="en-US" dirty="0"/>
          </a:p>
          <a:p>
            <a:endParaRPr lang="en-US" dirty="0"/>
          </a:p>
          <a:p>
            <a:endParaRPr lang="en-US" dirty="0"/>
          </a:p>
          <a:p>
            <a:endParaRPr lang="en-US" dirty="0"/>
          </a:p>
          <a:p>
            <a:r>
              <a:rPr lang="en-US" dirty="0"/>
              <a:t>10min trace, 60segments of 10sec windows</a:t>
            </a:r>
          </a:p>
          <a:p>
            <a:r>
              <a:rPr lang="en-US" dirty="0"/>
              <a:t>Misalignment :</a:t>
            </a:r>
          </a:p>
          <a:p>
            <a:r>
              <a:rPr lang="en-US" dirty="0"/>
              <a:t>10-9.99 : 10/0.01=1000win</a:t>
            </a:r>
          </a:p>
          <a:p>
            <a:r>
              <a:rPr lang="en-US" dirty="0"/>
              <a:t>10-9.98 : 10/0.02=500win</a:t>
            </a:r>
          </a:p>
          <a:p>
            <a:r>
              <a:rPr lang="en-US" dirty="0"/>
              <a:t>10-9.97 : 10/0.03=330win</a:t>
            </a:r>
          </a:p>
          <a:p>
            <a:r>
              <a:rPr lang="en-US" dirty="0"/>
              <a:t>10-9.96 : 10/0.04=250win</a:t>
            </a:r>
          </a:p>
          <a:p>
            <a:r>
              <a:rPr lang="en-US" dirty="0"/>
              <a:t>10-9.95 : 10/0.05=200win</a:t>
            </a:r>
          </a:p>
          <a:p>
            <a:r>
              <a:rPr lang="en-US" dirty="0"/>
              <a:t>10-9.94 : 10/0.06=166win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10-9.93 : 10/0.07=142win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10-9.92 : 10/0.08=125win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10-9.91 : 10/0.09=111win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10-9.90 : 10/0.10=100win</a:t>
            </a:r>
          </a:p>
          <a:p>
            <a:endParaRPr lang="en-US" dirty="0"/>
          </a:p>
        </p:txBody>
      </p:sp>
      <p:sp>
        <p:nvSpPr>
          <p:cNvPr id="4" name="Slide Number Placeholder 3"/>
          <p:cNvSpPr>
            <a:spLocks noGrp="1"/>
          </p:cNvSpPr>
          <p:nvPr>
            <p:ph type="sldNum" sz="quarter" idx="10"/>
          </p:nvPr>
        </p:nvSpPr>
        <p:spPr/>
        <p:txBody>
          <a:bodyPr/>
          <a:lstStyle/>
          <a:p>
            <a:fld id="{D874C5E8-2AF3-49FD-9E39-50122889BB47}" type="slidenum">
              <a:rPr lang="en-GB" smtClean="0"/>
              <a:t>12</a:t>
            </a:fld>
            <a:endParaRPr lang="en-GB"/>
          </a:p>
        </p:txBody>
      </p:sp>
    </p:spTree>
    <p:extLst>
      <p:ext uri="{BB962C8B-B14F-4D97-AF65-F5344CB8AC3E}">
        <p14:creationId xmlns:p14="http://schemas.microsoft.com/office/powerpoint/2010/main" val="1286856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experiment  is quite different from the previous as it</a:t>
            </a:r>
          </a:p>
          <a:p>
            <a:r>
              <a:rPr lang="en-US" dirty="0"/>
              <a:t>compares windows with the same size but starting at different time offset.</a:t>
            </a:r>
          </a:p>
          <a:p>
            <a:endParaRPr lang="en-US" dirty="0"/>
          </a:p>
          <a:p>
            <a:r>
              <a:rPr lang="en-US" dirty="0"/>
              <a:t>for example the baseline of 10sec time window is compared with another 10seconds time which starts after 1,2,3 seconds</a:t>
            </a:r>
          </a:p>
          <a:p>
            <a:endParaRPr lang="en-US" dirty="0"/>
          </a:p>
          <a:p>
            <a:r>
              <a:rPr lang="en-US" dirty="0"/>
              <a:t>the 60percentile of HH and HHH have a </a:t>
            </a:r>
            <a:r>
              <a:rPr lang="en-US" dirty="0" err="1"/>
              <a:t>similiratiry</a:t>
            </a:r>
            <a:r>
              <a:rPr lang="en-US" dirty="0"/>
              <a:t> </a:t>
            </a:r>
            <a:r>
              <a:rPr lang="en-US" dirty="0" err="1"/>
              <a:t>coeficient</a:t>
            </a:r>
            <a:r>
              <a:rPr lang="en-US" dirty="0"/>
              <a:t> of 0.90 to 0.98 and  0.6 to 0.88 respectively for all four cases</a:t>
            </a:r>
          </a:p>
          <a:p>
            <a:endParaRPr lang="en-US" dirty="0"/>
          </a:p>
        </p:txBody>
      </p:sp>
      <p:sp>
        <p:nvSpPr>
          <p:cNvPr id="4" name="Slide Number Placeholder 3"/>
          <p:cNvSpPr>
            <a:spLocks noGrp="1"/>
          </p:cNvSpPr>
          <p:nvPr>
            <p:ph type="sldNum" sz="quarter" idx="10"/>
          </p:nvPr>
        </p:nvSpPr>
        <p:spPr/>
        <p:txBody>
          <a:bodyPr/>
          <a:lstStyle/>
          <a:p>
            <a:fld id="{D874C5E8-2AF3-49FD-9E39-50122889BB47}" type="slidenum">
              <a:rPr lang="en-GB" smtClean="0"/>
              <a:t>13</a:t>
            </a:fld>
            <a:endParaRPr lang="en-GB"/>
          </a:p>
        </p:txBody>
      </p:sp>
    </p:spTree>
    <p:extLst>
      <p:ext uri="{BB962C8B-B14F-4D97-AF65-F5344CB8AC3E}">
        <p14:creationId xmlns:p14="http://schemas.microsoft.com/office/powerpoint/2010/main" val="2570185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last experiment, we compared the 10sec time window with windows of 6,7,8,9seconds window.</a:t>
            </a:r>
          </a:p>
          <a:p>
            <a:r>
              <a:rPr lang="en-GB" dirty="0"/>
              <a:t>The difference in this experiments is that we aligned all the windows to have the same ending point.</a:t>
            </a:r>
          </a:p>
          <a:p>
            <a:r>
              <a:rPr lang="en-GB" dirty="0"/>
              <a:t>the trace lasted for 1 hour</a:t>
            </a:r>
          </a:p>
          <a:p>
            <a:endParaRPr lang="en-GB" dirty="0"/>
          </a:p>
          <a:p>
            <a:endParaRPr lang="en-GB" dirty="0"/>
          </a:p>
          <a:p>
            <a:r>
              <a:rPr lang="en-GB" dirty="0"/>
              <a:t>the 80percetile of HHH for each time window has a </a:t>
            </a:r>
            <a:r>
              <a:rPr lang="en-GB" dirty="0" err="1"/>
              <a:t>cofficient</a:t>
            </a:r>
            <a:r>
              <a:rPr lang="en-GB" dirty="0"/>
              <a:t> that varies from 0.7 to 0.92</a:t>
            </a:r>
          </a:p>
          <a:p>
            <a:endParaRPr lang="en-GB" dirty="0"/>
          </a:p>
        </p:txBody>
      </p:sp>
      <p:sp>
        <p:nvSpPr>
          <p:cNvPr id="4" name="Slide Number Placeholder 3"/>
          <p:cNvSpPr>
            <a:spLocks noGrp="1"/>
          </p:cNvSpPr>
          <p:nvPr>
            <p:ph type="sldNum" sz="quarter" idx="10"/>
          </p:nvPr>
        </p:nvSpPr>
        <p:spPr/>
        <p:txBody>
          <a:bodyPr/>
          <a:lstStyle/>
          <a:p>
            <a:fld id="{D874C5E8-2AF3-49FD-9E39-50122889BB47}" type="slidenum">
              <a:rPr lang="en-GB" smtClean="0"/>
              <a:t>14</a:t>
            </a:fld>
            <a:endParaRPr lang="en-GB"/>
          </a:p>
        </p:txBody>
      </p:sp>
    </p:spTree>
    <p:extLst>
      <p:ext uri="{BB962C8B-B14F-4D97-AF65-F5344CB8AC3E}">
        <p14:creationId xmlns:p14="http://schemas.microsoft.com/office/powerpoint/2010/main" val="2741172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This is the results of window based model parsing large data streams, which trades something off to get real-time insights.</a:t>
            </a:r>
          </a:p>
          <a:p>
            <a:endParaRPr lang="en-US" dirty="0"/>
          </a:p>
          <a:p>
            <a:r>
              <a:rPr lang="en-US" dirty="0"/>
              <a:t>The real time insights are extremely </a:t>
            </a:r>
            <a:r>
              <a:rPr lang="en-US" dirty="0" err="1"/>
              <a:t>dependant</a:t>
            </a:r>
            <a:r>
              <a:rPr lang="en-US" dirty="0"/>
              <a:t> on the window size</a:t>
            </a:r>
          </a:p>
        </p:txBody>
      </p:sp>
      <p:sp>
        <p:nvSpPr>
          <p:cNvPr id="4" name="Slide Number Placeholder 3"/>
          <p:cNvSpPr>
            <a:spLocks noGrp="1"/>
          </p:cNvSpPr>
          <p:nvPr>
            <p:ph type="sldNum" sz="quarter" idx="10"/>
          </p:nvPr>
        </p:nvSpPr>
        <p:spPr/>
        <p:txBody>
          <a:bodyPr/>
          <a:lstStyle/>
          <a:p>
            <a:fld id="{D874C5E8-2AF3-49FD-9E39-50122889BB47}" type="slidenum">
              <a:rPr lang="en-GB" smtClean="0"/>
              <a:t>15</a:t>
            </a:fld>
            <a:endParaRPr lang="en-GB"/>
          </a:p>
        </p:txBody>
      </p:sp>
    </p:spTree>
    <p:extLst>
      <p:ext uri="{BB962C8B-B14F-4D97-AF65-F5344CB8AC3E}">
        <p14:creationId xmlns:p14="http://schemas.microsoft.com/office/powerpoint/2010/main" val="3664282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Bloom filter is a space-efficient probabilistic data structure and answers a simple question: is this element a member of a set? BF doesn’t store the actual element but its membership. </a:t>
            </a:r>
          </a:p>
          <a:p>
            <a:endParaRPr lang="en-US" dirty="0"/>
          </a:p>
          <a:p>
            <a:r>
              <a:rPr lang="en-US" dirty="0"/>
              <a:t>My intention is to focus on these two proposed streaming algorithms and analyze their accuracy network measurements.</a:t>
            </a:r>
          </a:p>
          <a:p>
            <a:endParaRPr lang="en-US" dirty="0"/>
          </a:p>
          <a:p>
            <a:endParaRPr lang="en-US" dirty="0"/>
          </a:p>
          <a:p>
            <a:endParaRPr lang="en-US" dirty="0"/>
          </a:p>
          <a:p>
            <a:r>
              <a:rPr lang="en-US" dirty="0"/>
              <a:t>------</a:t>
            </a:r>
          </a:p>
          <a:p>
            <a:r>
              <a:rPr lang="en-US" dirty="0"/>
              <a:t>False positive -&gt; yes</a:t>
            </a:r>
          </a:p>
          <a:p>
            <a:r>
              <a:rPr lang="en-US" dirty="0"/>
              <a:t>False negatives -&gt; no</a:t>
            </a:r>
          </a:p>
        </p:txBody>
      </p:sp>
      <p:sp>
        <p:nvSpPr>
          <p:cNvPr id="4" name="Slide Number Placeholder 3"/>
          <p:cNvSpPr>
            <a:spLocks noGrp="1"/>
          </p:cNvSpPr>
          <p:nvPr>
            <p:ph type="sldNum" sz="quarter" idx="10"/>
          </p:nvPr>
        </p:nvSpPr>
        <p:spPr/>
        <p:txBody>
          <a:bodyPr/>
          <a:lstStyle/>
          <a:p>
            <a:fld id="{D874C5E8-2AF3-49FD-9E39-50122889BB47}" type="slidenum">
              <a:rPr lang="en-GB" smtClean="0"/>
              <a:t>16</a:t>
            </a:fld>
            <a:endParaRPr lang="en-GB"/>
          </a:p>
        </p:txBody>
      </p:sp>
    </p:spTree>
    <p:extLst>
      <p:ext uri="{BB962C8B-B14F-4D97-AF65-F5344CB8AC3E}">
        <p14:creationId xmlns:p14="http://schemas.microsoft.com/office/powerpoint/2010/main" val="1899339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74C5E8-2AF3-49FD-9E39-50122889BB47}" type="slidenum">
              <a:rPr lang="en-GB" smtClean="0"/>
              <a:t>17</a:t>
            </a:fld>
            <a:endParaRPr lang="en-GB"/>
          </a:p>
        </p:txBody>
      </p:sp>
    </p:spTree>
    <p:extLst>
      <p:ext uri="{BB962C8B-B14F-4D97-AF65-F5344CB8AC3E}">
        <p14:creationId xmlns:p14="http://schemas.microsoft.com/office/powerpoint/2010/main" val="555635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is to define the metrics that have mostly been used to measure network traffic is by counting packets, bytes and packets that have common properties.</a:t>
            </a:r>
          </a:p>
          <a:p>
            <a:endParaRPr lang="en-US" dirty="0"/>
          </a:p>
          <a:p>
            <a:r>
              <a:rPr lang="en-US" dirty="0"/>
              <a:t>A Flow is defined as a set of packets or frames passing an Observation Point in the network during a certain time interval. All packets belonging to a particular Flow have a set of common properties.</a:t>
            </a:r>
            <a:endParaRPr lang="en-GB" dirty="0"/>
          </a:p>
          <a:p>
            <a:pPr fontAlgn="base"/>
            <a:r>
              <a:rPr lang="en-GB" dirty="0"/>
              <a:t>A </a:t>
            </a:r>
            <a:r>
              <a:rPr lang="en-GB" dirty="0" err="1"/>
              <a:t>superspreader</a:t>
            </a:r>
            <a:r>
              <a:rPr lang="en-GB" dirty="0"/>
              <a:t> is defined to be a host that contacts at least a given number of distinct destinations within a short time period. </a:t>
            </a:r>
            <a:r>
              <a:rPr lang="en-GB" dirty="0" err="1"/>
              <a:t>Superspreaders</a:t>
            </a:r>
            <a:r>
              <a:rPr lang="en-GB" dirty="0"/>
              <a:t> could be responsible for fast worm propagation.</a:t>
            </a:r>
            <a:endParaRPr lang="en-GB" sz="1200" b="0" i="0" kern="1200" dirty="0">
              <a:solidFill>
                <a:schemeClr val="tx1"/>
              </a:solidFill>
              <a:effectLst/>
              <a:latin typeface="+mn-lt"/>
              <a:ea typeface="+mn-ea"/>
              <a:cs typeface="+mn-cs"/>
            </a:endParaRPr>
          </a:p>
          <a:p>
            <a:endParaRPr lang="en-US" dirty="0"/>
          </a:p>
          <a:p>
            <a:r>
              <a:rPr lang="en-GB" sz="1200" b="0" i="0" kern="1200" dirty="0">
                <a:solidFill>
                  <a:schemeClr val="tx1"/>
                </a:solidFill>
                <a:effectLst/>
                <a:latin typeface="+mn-lt"/>
                <a:ea typeface="+mn-ea"/>
                <a:cs typeface="+mn-cs"/>
              </a:rPr>
              <a:t>Identifying the type of traffic will help network administrators to facilitate the optimization of the network. The classification defines various types of traffic are:</a:t>
            </a:r>
          </a:p>
          <a:p>
            <a:r>
              <a:rPr lang="en-GB" sz="1200" b="0" i="0" kern="1200" dirty="0" err="1">
                <a:solidFill>
                  <a:schemeClr val="tx1"/>
                </a:solidFill>
                <a:effectLst/>
                <a:latin typeface="+mn-lt"/>
                <a:ea typeface="+mn-ea"/>
                <a:cs typeface="+mn-cs"/>
              </a:rPr>
              <a:t>Bursty</a:t>
            </a:r>
            <a:r>
              <a:rPr lang="en-GB" sz="1200" b="0" i="0" kern="1200" dirty="0">
                <a:solidFill>
                  <a:schemeClr val="tx1"/>
                </a:solidFill>
                <a:effectLst/>
                <a:latin typeface="+mn-lt"/>
                <a:ea typeface="+mn-ea"/>
                <a:cs typeface="+mn-cs"/>
              </a:rPr>
              <a:t> Traffic, Latency sensitive Traffic, Non-real Time traffic, change in traffic patterns</a:t>
            </a:r>
          </a:p>
          <a:p>
            <a:endParaRPr lang="en-US" dirty="0"/>
          </a:p>
          <a:p>
            <a:pPr fontAlgn="base"/>
            <a:r>
              <a:rPr lang="en-GB" sz="1200" b="0" i="0" kern="1200" dirty="0">
                <a:solidFill>
                  <a:schemeClr val="tx1"/>
                </a:solidFill>
                <a:effectLst/>
                <a:latin typeface="+mn-lt"/>
                <a:ea typeface="+mn-ea"/>
                <a:cs typeface="+mn-cs"/>
              </a:rPr>
              <a:t>Performance Management—Monitor and measure various aspects of performance so that overall performance can be maintained at an acceptable level.</a:t>
            </a:r>
          </a:p>
          <a:p>
            <a:pPr fontAlgn="base"/>
            <a:r>
              <a:rPr lang="en-GB" sz="1200" b="0" i="0" kern="1200" dirty="0">
                <a:solidFill>
                  <a:schemeClr val="tx1"/>
                </a:solidFill>
                <a:effectLst/>
                <a:latin typeface="+mn-lt"/>
                <a:ea typeface="+mn-ea"/>
                <a:cs typeface="+mn-cs"/>
              </a:rPr>
              <a:t>Security Management—Provide access to network devices and corporate resources to authorized individuals.</a:t>
            </a:r>
            <a:endParaRPr lang="en-US" dirty="0"/>
          </a:p>
          <a:p>
            <a:pPr fontAlgn="base"/>
            <a:r>
              <a:rPr lang="en-US" dirty="0"/>
              <a:t>Accounting---</a:t>
            </a:r>
            <a:r>
              <a:rPr lang="en-GB" sz="1200" b="0" i="0" kern="1200" dirty="0">
                <a:solidFill>
                  <a:schemeClr val="tx1"/>
                </a:solidFill>
                <a:effectLst/>
                <a:latin typeface="+mn-lt"/>
                <a:ea typeface="+mn-ea"/>
                <a:cs typeface="+mn-cs"/>
              </a:rPr>
              <a:t>Usage information of network resources for better and balanced utilization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A heavy-hitter might be a source that sends a lot of packets, and thus exceeds a certain threshold of the total traffic. A </a:t>
            </a:r>
            <a:r>
              <a:rPr lang="en-GB" dirty="0" err="1"/>
              <a:t>superspreader</a:t>
            </a:r>
            <a:r>
              <a:rPr lang="en-GB" dirty="0"/>
              <a:t>, on the other hand, is a source that contacts many distinct destinations. </a:t>
            </a:r>
            <a:br>
              <a:rPr lang="en-GB" dirty="0"/>
            </a:br>
            <a:endParaRPr lang="en-US" dirty="0"/>
          </a:p>
        </p:txBody>
      </p:sp>
      <p:sp>
        <p:nvSpPr>
          <p:cNvPr id="4" name="Slide Number Placeholder 3"/>
          <p:cNvSpPr>
            <a:spLocks noGrp="1"/>
          </p:cNvSpPr>
          <p:nvPr>
            <p:ph type="sldNum" sz="quarter" idx="10"/>
          </p:nvPr>
        </p:nvSpPr>
        <p:spPr/>
        <p:txBody>
          <a:bodyPr/>
          <a:lstStyle/>
          <a:p>
            <a:fld id="{D874C5E8-2AF3-49FD-9E39-50122889BB47}" type="slidenum">
              <a:rPr lang="en-GB" smtClean="0"/>
              <a:t>18</a:t>
            </a:fld>
            <a:endParaRPr lang="en-GB"/>
          </a:p>
        </p:txBody>
      </p:sp>
    </p:spTree>
    <p:extLst>
      <p:ext uri="{BB962C8B-B14F-4D97-AF65-F5344CB8AC3E}">
        <p14:creationId xmlns:p14="http://schemas.microsoft.com/office/powerpoint/2010/main" val="3730930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err="1"/>
              <a:t>Splitted</a:t>
            </a:r>
            <a:r>
              <a:rPr lang="en-US" dirty="0"/>
              <a:t> into 1min=12winows of 5sec</a:t>
            </a:r>
          </a:p>
          <a:p>
            <a:r>
              <a:rPr lang="en-US" dirty="0"/>
              <a:t>Misalignment:</a:t>
            </a:r>
          </a:p>
          <a:p>
            <a:r>
              <a:rPr lang="en-US" dirty="0"/>
              <a:t>5-4.5 : after 5/0.5=10windows=45sec=1min30sec</a:t>
            </a:r>
          </a:p>
          <a:p>
            <a:r>
              <a:rPr lang="en-US" dirty="0"/>
              <a:t>5-4 : after 5/1=5window=20sec</a:t>
            </a:r>
          </a:p>
          <a:p>
            <a:r>
              <a:rPr lang="en-US" dirty="0"/>
              <a:t>5-3.5 : after 5/1.5=3.3windows=11.6sec</a:t>
            </a:r>
          </a:p>
          <a:p>
            <a:r>
              <a:rPr lang="en-US" dirty="0"/>
              <a:t>5-3 : after 5/2=2.25windows=6.75sec</a:t>
            </a:r>
          </a:p>
          <a:p>
            <a:endParaRPr lang="en-US" dirty="0"/>
          </a:p>
        </p:txBody>
      </p:sp>
      <p:sp>
        <p:nvSpPr>
          <p:cNvPr id="4" name="Slide Number Placeholder 3"/>
          <p:cNvSpPr>
            <a:spLocks noGrp="1"/>
          </p:cNvSpPr>
          <p:nvPr>
            <p:ph type="sldNum" sz="quarter" idx="10"/>
          </p:nvPr>
        </p:nvSpPr>
        <p:spPr/>
        <p:txBody>
          <a:bodyPr/>
          <a:lstStyle/>
          <a:p>
            <a:fld id="{D874C5E8-2AF3-49FD-9E39-50122889BB47}" type="slidenum">
              <a:rPr lang="en-GB" smtClean="0"/>
              <a:t>19</a:t>
            </a:fld>
            <a:endParaRPr lang="en-GB"/>
          </a:p>
        </p:txBody>
      </p:sp>
    </p:spTree>
    <p:extLst>
      <p:ext uri="{BB962C8B-B14F-4D97-AF65-F5344CB8AC3E}">
        <p14:creationId xmlns:p14="http://schemas.microsoft.com/office/powerpoint/2010/main" val="149372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Traffic measurement is the process of measuring the amount and type of traffic in a particular network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forms the basis of all traffic management functions</a:t>
            </a:r>
          </a:p>
          <a:p>
            <a:endParaRPr lang="en-US" dirty="0"/>
          </a:p>
          <a:p>
            <a:r>
              <a:rPr lang="en-US" dirty="0"/>
              <a:t>If we have good measurement techniques then we have better understanding of the underlying network so better management.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better management, I mean the traffic management functions that need to be applied to the network in order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avoid losses,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improve application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improve quality of service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increase network security.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BUT Measuring is not about only averages, we need to consider how to </a:t>
            </a:r>
            <a:r>
              <a:rPr lang="en-US" dirty="0" err="1"/>
              <a:t>analyse</a:t>
            </a:r>
            <a:r>
              <a:rPr lang="en-US" dirty="0"/>
              <a:t> the set of data and how to classify it.</a:t>
            </a:r>
          </a:p>
          <a:p>
            <a:pPr marL="0" marR="0" indent="0" algn="l" defTabSz="914400" rtl="0" eaLnBrk="1" fontAlgn="auto" latinLnBrk="0" hangingPunct="1">
              <a:lnSpc>
                <a:spcPct val="100000"/>
              </a:lnSpc>
              <a:spcBef>
                <a:spcPts val="0"/>
              </a:spcBef>
              <a:spcAft>
                <a:spcPts val="0"/>
              </a:spcAft>
              <a:buClrTx/>
              <a:buSzTx/>
              <a:buFontTx/>
              <a:buNone/>
              <a:tabLst/>
              <a:defRPr/>
            </a:pPr>
            <a:br>
              <a:rPr lang="en-GB" dirty="0"/>
            </a:br>
            <a:r>
              <a:rPr lang="en-GB" sz="1200" b="0" i="0" kern="1200" dirty="0">
                <a:solidFill>
                  <a:schemeClr val="tx1"/>
                </a:solidFill>
                <a:effectLst/>
                <a:latin typeface="+mn-lt"/>
                <a:ea typeface="+mn-ea"/>
                <a:cs typeface="+mn-cs"/>
              </a:rPr>
              <a:t>1.Better traffic engineering techniques</a:t>
            </a:r>
            <a:br>
              <a:rPr lang="en-GB" dirty="0"/>
            </a:br>
            <a:r>
              <a:rPr lang="en-GB" sz="1200" b="0" i="0" kern="1200" dirty="0">
                <a:solidFill>
                  <a:schemeClr val="tx1"/>
                </a:solidFill>
                <a:effectLst/>
                <a:latin typeface="+mn-lt"/>
                <a:ea typeface="+mn-ea"/>
                <a:cs typeface="+mn-cs"/>
              </a:rPr>
              <a:t>•avoid data losses</a:t>
            </a:r>
            <a:br>
              <a:rPr lang="en-GB" dirty="0"/>
            </a:br>
            <a:r>
              <a:rPr lang="en-GB" sz="1200" b="0" i="0" kern="1200" dirty="0">
                <a:solidFill>
                  <a:schemeClr val="tx1"/>
                </a:solidFill>
                <a:effectLst/>
                <a:latin typeface="+mn-lt"/>
                <a:ea typeface="+mn-ea"/>
                <a:cs typeface="+mn-cs"/>
              </a:rPr>
              <a:t>•improve app performance</a:t>
            </a:r>
            <a:br>
              <a:rPr lang="en-GB" dirty="0"/>
            </a:br>
            <a:r>
              <a:rPr lang="en-GB" sz="1200" b="0" i="0" kern="1200" dirty="0">
                <a:solidFill>
                  <a:schemeClr val="tx1"/>
                </a:solidFill>
                <a:effectLst/>
                <a:latin typeface="+mn-lt"/>
                <a:ea typeface="+mn-ea"/>
                <a:cs typeface="+mn-cs"/>
              </a:rPr>
              <a:t>2.Better Quality of Service techniques</a:t>
            </a:r>
            <a:br>
              <a:rPr lang="en-GB" dirty="0"/>
            </a:br>
            <a:r>
              <a:rPr lang="en-GB" sz="1200" b="0" i="0" kern="1200" dirty="0">
                <a:solidFill>
                  <a:schemeClr val="tx1"/>
                </a:solidFill>
                <a:effectLst/>
                <a:latin typeface="+mn-lt"/>
                <a:ea typeface="+mn-ea"/>
                <a:cs typeface="+mn-cs"/>
              </a:rPr>
              <a:t>•better control over jitter</a:t>
            </a:r>
            <a:br>
              <a:rPr lang="en-GB" dirty="0"/>
            </a:br>
            <a:r>
              <a:rPr lang="en-GB" sz="1200" b="0" i="0" kern="1200" dirty="0">
                <a:solidFill>
                  <a:schemeClr val="tx1"/>
                </a:solidFill>
                <a:effectLst/>
                <a:latin typeface="+mn-lt"/>
                <a:ea typeface="+mn-ea"/>
                <a:cs typeface="+mn-cs"/>
              </a:rPr>
              <a:t>•allow multimedia apps</a:t>
            </a:r>
            <a:br>
              <a:rPr lang="en-GB" dirty="0"/>
            </a:br>
            <a:r>
              <a:rPr lang="en-GB" sz="1200" b="0" i="0" kern="1200" dirty="0">
                <a:solidFill>
                  <a:schemeClr val="tx1"/>
                </a:solidFill>
                <a:effectLst/>
                <a:latin typeface="+mn-lt"/>
                <a:ea typeface="+mn-ea"/>
                <a:cs typeface="+mn-cs"/>
              </a:rPr>
              <a:t>3.Better energy saving techniques</a:t>
            </a:r>
            <a:br>
              <a:rPr lang="en-GB" dirty="0"/>
            </a:br>
            <a:r>
              <a:rPr lang="en-GB" sz="1200" b="0" i="0" kern="1200" dirty="0">
                <a:solidFill>
                  <a:schemeClr val="tx1"/>
                </a:solidFill>
                <a:effectLst/>
                <a:latin typeface="+mn-lt"/>
                <a:ea typeface="+mn-ea"/>
                <a:cs typeface="+mn-cs"/>
              </a:rPr>
              <a:t>•reduce </a:t>
            </a:r>
            <a:r>
              <a:rPr lang="en-GB" sz="1200" b="0" i="0" kern="1200" dirty="0" err="1">
                <a:solidFill>
                  <a:schemeClr val="tx1"/>
                </a:solidFill>
                <a:effectLst/>
                <a:latin typeface="+mn-lt"/>
                <a:ea typeface="+mn-ea"/>
                <a:cs typeface="+mn-cs"/>
              </a:rPr>
              <a:t>datacenter’s</a:t>
            </a:r>
            <a:r>
              <a:rPr lang="en-GB" sz="1200" b="0" i="0" kern="1200" dirty="0">
                <a:solidFill>
                  <a:schemeClr val="tx1"/>
                </a:solidFill>
                <a:effectLst/>
                <a:latin typeface="+mn-lt"/>
                <a:ea typeface="+mn-ea"/>
                <a:cs typeface="+mn-cs"/>
              </a:rPr>
              <a:t> energy footprint</a:t>
            </a:r>
            <a:br>
              <a:rPr lang="en-GB" dirty="0"/>
            </a:br>
            <a:r>
              <a:rPr lang="en-GB" sz="1200" b="0" i="0" kern="1200" dirty="0">
                <a:solidFill>
                  <a:schemeClr val="tx1"/>
                </a:solidFill>
                <a:effectLst/>
                <a:latin typeface="+mn-lt"/>
                <a:ea typeface="+mn-ea"/>
                <a:cs typeface="+mn-cs"/>
              </a:rPr>
              <a:t>•reduce operating </a:t>
            </a:r>
            <a:r>
              <a:rPr lang="en-GB" sz="1200" b="0" i="0" kern="1200" dirty="0" err="1">
                <a:solidFill>
                  <a:schemeClr val="tx1"/>
                </a:solidFill>
                <a:effectLst/>
                <a:latin typeface="+mn-lt"/>
                <a:ea typeface="+mn-ea"/>
                <a:cs typeface="+mn-cs"/>
              </a:rPr>
              <a:t>expeditures</a:t>
            </a:r>
            <a:endParaRPr lang="en-US" dirty="0"/>
          </a:p>
        </p:txBody>
      </p:sp>
      <p:sp>
        <p:nvSpPr>
          <p:cNvPr id="4" name="Slide Number Placeholder 3"/>
          <p:cNvSpPr>
            <a:spLocks noGrp="1"/>
          </p:cNvSpPr>
          <p:nvPr>
            <p:ph type="sldNum" sz="quarter" idx="10"/>
          </p:nvPr>
        </p:nvSpPr>
        <p:spPr/>
        <p:txBody>
          <a:bodyPr/>
          <a:lstStyle/>
          <a:p>
            <a:fld id="{D874C5E8-2AF3-49FD-9E39-50122889BB47}" type="slidenum">
              <a:rPr lang="en-GB" smtClean="0"/>
              <a:t>3</a:t>
            </a:fld>
            <a:endParaRPr lang="en-GB"/>
          </a:p>
        </p:txBody>
      </p:sp>
    </p:spTree>
    <p:extLst>
      <p:ext uri="{BB962C8B-B14F-4D97-AF65-F5344CB8AC3E}">
        <p14:creationId xmlns:p14="http://schemas.microsoft.com/office/powerpoint/2010/main" val="3751992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Network traffic can be described in terms of flows. </a:t>
            </a:r>
            <a:r>
              <a:rPr lang="en-US" sz="1200" i="1" dirty="0">
                <a:solidFill>
                  <a:srgbClr val="5B9BD5">
                    <a:lumMod val="50000"/>
                  </a:srgbClr>
                </a:solidFill>
              </a:rPr>
              <a:t>Providing an aggregate view of such data is important for summarization, visualization, and analysis.</a:t>
            </a:r>
          </a:p>
          <a:p>
            <a:endParaRPr lang="en-US" dirty="0"/>
          </a:p>
          <a:p>
            <a:r>
              <a:rPr lang="en-US" dirty="0"/>
              <a:t>A Flow is defined as a set of packets or frames passing an Observation Point in the network during a certain time interval. All packets belonging to a particular Flow have a set of common properties.</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and why this is </a:t>
            </a:r>
            <a:r>
              <a:rPr lang="en-GB" sz="1200" b="0" i="0" kern="1200" dirty="0" err="1">
                <a:solidFill>
                  <a:schemeClr val="tx1"/>
                </a:solidFill>
                <a:effectLst/>
                <a:latin typeface="+mn-lt"/>
                <a:ea typeface="+mn-ea"/>
                <a:cs typeface="+mn-cs"/>
              </a:rPr>
              <a:t>usefull</a:t>
            </a:r>
            <a:r>
              <a:rPr lang="en-GB" sz="1200" b="0" i="0" kern="1200" dirty="0">
                <a:solidFill>
                  <a:schemeClr val="tx1"/>
                </a:solidFill>
                <a:effectLst/>
                <a:latin typeface="+mn-lt"/>
                <a:ea typeface="+mn-ea"/>
                <a:cs typeface="+mn-cs"/>
              </a:rPr>
              <a: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Because</a:t>
            </a:r>
          </a:p>
          <a:p>
            <a:r>
              <a:rPr lang="en-GB" sz="1200" b="0" i="0" kern="1200" dirty="0">
                <a:solidFill>
                  <a:schemeClr val="tx1"/>
                </a:solidFill>
                <a:effectLst/>
                <a:latin typeface="+mn-lt"/>
                <a:ea typeface="+mn-ea"/>
                <a:cs typeface="+mn-cs"/>
              </a:rPr>
              <a:t>Flows can define various types of traffic such as </a:t>
            </a:r>
            <a:r>
              <a:rPr lang="en-GB" sz="1200" b="0" i="0" kern="1200" dirty="0" err="1">
                <a:solidFill>
                  <a:schemeClr val="tx1"/>
                </a:solidFill>
                <a:effectLst/>
                <a:latin typeface="+mn-lt"/>
                <a:ea typeface="+mn-ea"/>
                <a:cs typeface="+mn-cs"/>
              </a:rPr>
              <a:t>Bursty</a:t>
            </a:r>
            <a:r>
              <a:rPr lang="en-GB" sz="1200" b="0" i="0" kern="1200" dirty="0">
                <a:solidFill>
                  <a:schemeClr val="tx1"/>
                </a:solidFill>
                <a:effectLst/>
                <a:latin typeface="+mn-lt"/>
                <a:ea typeface="+mn-ea"/>
                <a:cs typeface="+mn-cs"/>
              </a:rPr>
              <a:t> Traffic, Latency sensitive Traffic, Non-real Time traffic, change in traffic patterns. </a:t>
            </a:r>
          </a:p>
          <a:p>
            <a:r>
              <a:rPr lang="en-GB" sz="1200" b="0" i="0" kern="1200" dirty="0">
                <a:solidFill>
                  <a:schemeClr val="tx1"/>
                </a:solidFill>
                <a:effectLst/>
                <a:latin typeface="+mn-lt"/>
                <a:ea typeface="+mn-ea"/>
                <a:cs typeface="+mn-cs"/>
              </a:rPr>
              <a:t>This classification will help network administrators to facilitate the optimization of the network, </a:t>
            </a:r>
            <a:r>
              <a:rPr lang="en-GB" dirty="0"/>
              <a:t>providing </a:t>
            </a:r>
            <a:r>
              <a:rPr lang="en-GB" dirty="0" err="1"/>
              <a:t>QoS</a:t>
            </a:r>
            <a:r>
              <a:rPr lang="en-GB" dirty="0"/>
              <a:t>, capacity planning and efficient traffic engineering.</a:t>
            </a:r>
          </a:p>
          <a:p>
            <a:endParaRPr lang="en-GB" dirty="0"/>
          </a:p>
          <a:p>
            <a:r>
              <a:rPr lang="en-GB" dirty="0"/>
              <a:t>For example, detecting a source that sends a significant amount of traffic can be beneficial for accounting purposes and traffic engineering</a:t>
            </a:r>
          </a:p>
          <a:p>
            <a:r>
              <a:rPr lang="en-GB" dirty="0"/>
              <a:t>On the other hand, detecting a destination that is contacted by many distinct sources can be useful to detect Distributed denial of service attacks in the network</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GB" dirty="0"/>
              <a:t>A heavy-hitter might be a source that sends a lot of packets, and thus exceeds a certain threshold of the total traffic. A </a:t>
            </a:r>
            <a:r>
              <a:rPr lang="en-GB" dirty="0" err="1"/>
              <a:t>superspreader</a:t>
            </a:r>
            <a:r>
              <a:rPr lang="en-GB" dirty="0"/>
              <a:t>, on the other hand, is a source that contacts many distinct destinations. </a:t>
            </a:r>
            <a:r>
              <a:rPr lang="en-US" dirty="0"/>
              <a:t>)</a:t>
            </a:r>
          </a:p>
          <a:p>
            <a:endParaRPr lang="en-US" dirty="0"/>
          </a:p>
          <a:p>
            <a:r>
              <a:rPr lang="en-US" dirty="0"/>
              <a:t>----</a:t>
            </a:r>
          </a:p>
          <a:p>
            <a:pPr fontAlgn="base"/>
            <a:r>
              <a:rPr lang="en-GB" sz="1200" b="0" i="0" kern="1200" dirty="0">
                <a:solidFill>
                  <a:schemeClr val="tx1"/>
                </a:solidFill>
                <a:effectLst/>
                <a:latin typeface="+mn-lt"/>
                <a:ea typeface="+mn-ea"/>
                <a:cs typeface="+mn-cs"/>
              </a:rPr>
              <a:t>Performance Management—Monitor and measure various aspects of performance so that overall performance can be maintained at an acceptable level.</a:t>
            </a:r>
          </a:p>
          <a:p>
            <a:pPr fontAlgn="base"/>
            <a:r>
              <a:rPr lang="en-GB" sz="1200" b="0" i="0" kern="1200" dirty="0">
                <a:solidFill>
                  <a:schemeClr val="tx1"/>
                </a:solidFill>
                <a:effectLst/>
                <a:latin typeface="+mn-lt"/>
                <a:ea typeface="+mn-ea"/>
                <a:cs typeface="+mn-cs"/>
              </a:rPr>
              <a:t>Security Management—Provide access to network devices and corporate resources to authorized individuals.</a:t>
            </a:r>
            <a:endParaRPr lang="en-US" dirty="0"/>
          </a:p>
          <a:p>
            <a:pPr fontAlgn="base"/>
            <a:r>
              <a:rPr lang="en-US" dirty="0"/>
              <a:t>Accounting---</a:t>
            </a:r>
            <a:r>
              <a:rPr lang="en-GB" sz="1200" b="0" i="0" kern="1200" dirty="0">
                <a:solidFill>
                  <a:schemeClr val="tx1"/>
                </a:solidFill>
                <a:effectLst/>
                <a:latin typeface="+mn-lt"/>
                <a:ea typeface="+mn-ea"/>
                <a:cs typeface="+mn-cs"/>
              </a:rPr>
              <a:t>Usage information of network resources for better and balanced utilization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dirty="0"/>
              <a:t>The first step is to define the metrics that have mostly been used to measure network traffic is by counting packets, bytes and packets that have common properties.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A </a:t>
            </a:r>
            <a:r>
              <a:rPr lang="en-GB" dirty="0" err="1"/>
              <a:t>superspreader</a:t>
            </a:r>
            <a:r>
              <a:rPr lang="en-GB" dirty="0"/>
              <a:t> is defined to be a host that contacts at least a given number of distinct destinations within a short time period. </a:t>
            </a:r>
            <a:r>
              <a:rPr lang="en-GB" dirty="0" err="1"/>
              <a:t>Superspreaders</a:t>
            </a:r>
            <a:r>
              <a:rPr lang="en-GB" dirty="0"/>
              <a:t> could be responsible for fast worm propagation.</a:t>
            </a:r>
            <a:endParaRPr lang="en-US" dirty="0"/>
          </a:p>
        </p:txBody>
      </p:sp>
      <p:sp>
        <p:nvSpPr>
          <p:cNvPr id="4" name="Slide Number Placeholder 3"/>
          <p:cNvSpPr>
            <a:spLocks noGrp="1"/>
          </p:cNvSpPr>
          <p:nvPr>
            <p:ph type="sldNum" sz="quarter" idx="10"/>
          </p:nvPr>
        </p:nvSpPr>
        <p:spPr/>
        <p:txBody>
          <a:bodyPr/>
          <a:lstStyle/>
          <a:p>
            <a:fld id="{D874C5E8-2AF3-49FD-9E39-50122889BB47}" type="slidenum">
              <a:rPr lang="en-GB" smtClean="0"/>
              <a:t>4</a:t>
            </a:fld>
            <a:endParaRPr lang="en-GB"/>
          </a:p>
        </p:txBody>
      </p:sp>
    </p:spTree>
    <p:extLst>
      <p:ext uri="{BB962C8B-B14F-4D97-AF65-F5344CB8AC3E}">
        <p14:creationId xmlns:p14="http://schemas.microsoft.com/office/powerpoint/2010/main" val="2245874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would be the ideal Measuring tool ?</a:t>
            </a:r>
          </a:p>
          <a:p>
            <a:endParaRPr lang="en-US" dirty="0"/>
          </a:p>
          <a:p>
            <a:r>
              <a:rPr lang="en-US" dirty="0"/>
              <a:t>An ideal measuring tool would offer an unlimited number of resources to store all the information that passes an observation point without deleting any historical data</a:t>
            </a:r>
          </a:p>
          <a:p>
            <a:r>
              <a:rPr lang="en-US" dirty="0"/>
              <a:t>And</a:t>
            </a:r>
          </a:p>
          <a:p>
            <a:r>
              <a:rPr lang="en-US" dirty="0"/>
              <a:t>Process/retrieve that amount of information efficiently and fast</a:t>
            </a:r>
          </a:p>
          <a:p>
            <a:endParaRPr lang="en-US" dirty="0"/>
          </a:p>
          <a:p>
            <a:r>
              <a:rPr lang="en-US" dirty="0"/>
              <a:t>The reality is a bit different because the </a:t>
            </a:r>
            <a:r>
              <a:rPr lang="en-GB" dirty="0"/>
              <a:t>Resources in the observation point usually have a fixed size that is either constrained by hardware.</a:t>
            </a:r>
          </a:p>
          <a:p>
            <a:endParaRPr lang="en-US" dirty="0"/>
          </a:p>
          <a:p>
            <a:r>
              <a:rPr lang="en-US" dirty="0"/>
              <a:t>For that reason,  most of the current solutions rely on collecting or maintaining partial information of the observed traffic.</a:t>
            </a:r>
          </a:p>
          <a:p>
            <a:endParaRPr lang="en-US" dirty="0"/>
          </a:p>
          <a:p>
            <a:r>
              <a:rPr lang="en-US" dirty="0"/>
              <a:t>For example packet sampling offers the ability to collect 1 out of N samples over a period of time</a:t>
            </a:r>
          </a:p>
          <a:p>
            <a:r>
              <a:rPr lang="en-US" dirty="0"/>
              <a:t>Where other solutions, apply streaming algorithms to </a:t>
            </a:r>
            <a:r>
              <a:rPr lang="en-GB" sz="1200" b="0" i="0" kern="1200" dirty="0">
                <a:solidFill>
                  <a:schemeClr val="tx1"/>
                </a:solidFill>
                <a:effectLst/>
                <a:latin typeface="+mn-lt"/>
                <a:ea typeface="+mn-ea"/>
                <a:cs typeface="+mn-cs"/>
              </a:rPr>
              <a:t>produce approximate statistics based on a summary or "sketch" of the data streams.</a:t>
            </a:r>
          </a:p>
          <a:p>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874C5E8-2AF3-49FD-9E39-50122889BB47}" type="slidenum">
              <a:rPr lang="en-GB" smtClean="0"/>
              <a:t>5</a:t>
            </a:fld>
            <a:endParaRPr lang="en-GB"/>
          </a:p>
        </p:txBody>
      </p:sp>
    </p:spTree>
    <p:extLst>
      <p:ext uri="{BB962C8B-B14F-4D97-AF65-F5344CB8AC3E}">
        <p14:creationId xmlns:p14="http://schemas.microsoft.com/office/powerpoint/2010/main" val="3095702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Streaming algorithms have several applications in networking such as monitoring network links for counting the number of distinct flows, estimating the distribution of flow sizes, and so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most common model of streaming algorithm for network measuring is the sliding window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theory,  the </a:t>
            </a:r>
            <a:r>
              <a:rPr lang="en-GB" sz="1200" kern="1200" dirty="0" err="1">
                <a:solidFill>
                  <a:schemeClr val="tx1"/>
                </a:solidFill>
                <a:effectLst/>
                <a:latin typeface="+mn-lt"/>
                <a:ea typeface="+mn-ea"/>
                <a:cs typeface="+mn-cs"/>
              </a:rPr>
              <a:t>measureming</a:t>
            </a:r>
            <a:r>
              <a:rPr lang="en-GB" sz="1200" kern="1200" dirty="0">
                <a:solidFill>
                  <a:schemeClr val="tx1"/>
                </a:solidFill>
                <a:effectLst/>
                <a:latin typeface="+mn-lt"/>
                <a:ea typeface="+mn-ea"/>
                <a:cs typeface="+mn-cs"/>
              </a:rPr>
              <a:t> period of time can span for an infinite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practice, we cannot observe and collect statistics for that amount of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Therefore, to overcome this problem we need to divide the streaming traffic into multiple fixed time windows.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In this model, the function of interest is computing over a fixed-size window in the stream.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As the stream progresses, items from past windows are removed from consideration while new items from the stream take their place.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create a </a:t>
            </a:r>
            <a:r>
              <a:rPr lang="en-GB" dirty="0" err="1"/>
              <a:t>dependancy</a:t>
            </a:r>
            <a:r>
              <a:rPr lang="en-GB" dirty="0"/>
              <a:t> between statistics and the window size itself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p>
          <a:p>
            <a:r>
              <a:rPr lang="en-US" dirty="0"/>
              <a:t>In each time window, </a:t>
            </a:r>
            <a:r>
              <a:rPr lang="en-GB" dirty="0"/>
              <a:t>data arrives sequentially and is processed by the algorithm whose workspace is insufficient to store all the data, so the algorithm must process and then discard each data item</a:t>
            </a:r>
            <a:endParaRPr lang="en-US" dirty="0"/>
          </a:p>
        </p:txBody>
      </p:sp>
      <p:sp>
        <p:nvSpPr>
          <p:cNvPr id="4" name="Slide Number Placeholder 3"/>
          <p:cNvSpPr>
            <a:spLocks noGrp="1"/>
          </p:cNvSpPr>
          <p:nvPr>
            <p:ph type="sldNum" sz="quarter" idx="10"/>
          </p:nvPr>
        </p:nvSpPr>
        <p:spPr/>
        <p:txBody>
          <a:bodyPr/>
          <a:lstStyle/>
          <a:p>
            <a:fld id="{D874C5E8-2AF3-49FD-9E39-50122889BB47}" type="slidenum">
              <a:rPr lang="en-GB" smtClean="0"/>
              <a:t>6</a:t>
            </a:fld>
            <a:endParaRPr lang="en-GB"/>
          </a:p>
        </p:txBody>
      </p:sp>
    </p:spTree>
    <p:extLst>
      <p:ext uri="{BB962C8B-B14F-4D97-AF65-F5344CB8AC3E}">
        <p14:creationId xmlns:p14="http://schemas.microsoft.com/office/powerpoint/2010/main" val="2541969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a particular window size apply to any kind of traffic, can detect the same results</a:t>
            </a:r>
          </a:p>
          <a:p>
            <a:endParaRPr lang="en-US" dirty="0"/>
          </a:p>
          <a:p>
            <a:r>
              <a:rPr lang="en-US" dirty="0"/>
              <a:t>In datacenter network the traffic is </a:t>
            </a:r>
            <a:r>
              <a:rPr lang="en-US" dirty="0" err="1"/>
              <a:t>bursty</a:t>
            </a:r>
            <a:r>
              <a:rPr lang="en-US" dirty="0"/>
              <a:t>, that means a “big” window size wont detect the </a:t>
            </a:r>
            <a:r>
              <a:rPr lang="en-US" dirty="0" err="1"/>
              <a:t>burstyness</a:t>
            </a:r>
            <a:endParaRPr lang="en-US" dirty="0"/>
          </a:p>
          <a:p>
            <a:r>
              <a:rPr lang="en-US" dirty="0"/>
              <a:t>In ISP backbone the traffic is more smooth but there is extremely large flow diversity</a:t>
            </a:r>
          </a:p>
          <a:p>
            <a:endParaRPr lang="en-US" dirty="0"/>
          </a:p>
          <a:p>
            <a:endParaRPr lang="en-US" dirty="0"/>
          </a:p>
        </p:txBody>
      </p:sp>
      <p:sp>
        <p:nvSpPr>
          <p:cNvPr id="4" name="Slide Number Placeholder 3"/>
          <p:cNvSpPr>
            <a:spLocks noGrp="1"/>
          </p:cNvSpPr>
          <p:nvPr>
            <p:ph type="sldNum" sz="quarter" idx="10"/>
          </p:nvPr>
        </p:nvSpPr>
        <p:spPr/>
        <p:txBody>
          <a:bodyPr/>
          <a:lstStyle/>
          <a:p>
            <a:fld id="{D874C5E8-2AF3-49FD-9E39-50122889BB47}" type="slidenum">
              <a:rPr lang="en-GB" smtClean="0"/>
              <a:t>7</a:t>
            </a:fld>
            <a:endParaRPr lang="en-GB"/>
          </a:p>
        </p:txBody>
      </p:sp>
    </p:spTree>
    <p:extLst>
      <p:ext uri="{BB962C8B-B14F-4D97-AF65-F5344CB8AC3E}">
        <p14:creationId xmlns:p14="http://schemas.microsoft.com/office/powerpoint/2010/main" val="4172209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experiment is to contact an offline analysis on traces from Caida2016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[Considering that the structure of IP addresses implies a prefix based hierarchy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analysis tool </a:t>
            </a:r>
            <a:r>
              <a:rPr lang="en-GB" dirty="0"/>
              <a:t>considers Source IP addresses to form a hierarchical(prefixes) domain with 32bit size granularity.  (prefix </a:t>
            </a:r>
            <a:r>
              <a:rPr lang="en-GB" dirty="0" err="1"/>
              <a:t>trie</a:t>
            </a:r>
            <a:r>
              <a:rPr lang="en-GB"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Each node in the domain is associate with the volume of traffic that the particular prefix has produced.</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Heavy hitter (HH) are flows which consist of any Source IP Prefixes in the domain model which has produced an amount of traffic during the time interval that is higher than the threshold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Hierarchical Heavy Hitters (HHH) is a special case of HH and account aggregates of flows that share certain IP prefixes.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It’s a prefix which exceeds a threshold after excluding the traffic contribution of all its HHH descendants.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Leaf Heavy </a:t>
            </a:r>
            <a:r>
              <a:rPr lang="en-US" dirty="0" err="1"/>
              <a:t>htter</a:t>
            </a:r>
            <a:r>
              <a:rPr lang="en-US" dirty="0"/>
              <a:t>: </a:t>
            </a:r>
            <a:r>
              <a:rPr lang="en-GB" dirty="0"/>
              <a:t>Fully specified IP addresses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Heavy Flows can be defined also as the </a:t>
            </a:r>
            <a:r>
              <a:rPr lang="en-GB" dirty="0" err="1"/>
              <a:t>fisrt</a:t>
            </a:r>
            <a:r>
              <a:rPr lang="en-GB" dirty="0"/>
              <a:t> Top k flows sorted by size in a particular time window</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 the DDoS example, HHH can identify IP prefixes that are suddenly responsible for a large portion of traffic and such an anomaly may very well be a manifesting attack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874C5E8-2AF3-49FD-9E39-50122889BB47}" type="slidenum">
              <a:rPr lang="en-GB" smtClean="0"/>
              <a:t>8</a:t>
            </a:fld>
            <a:endParaRPr lang="en-GB"/>
          </a:p>
        </p:txBody>
      </p:sp>
    </p:spTree>
    <p:extLst>
      <p:ext uri="{BB962C8B-B14F-4D97-AF65-F5344CB8AC3E}">
        <p14:creationId xmlns:p14="http://schemas.microsoft.com/office/powerpoint/2010/main" val="3097857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a:t>
            </a:r>
            <a:r>
              <a:rPr lang="en-US" dirty="0" err="1"/>
              <a:t>summarises</a:t>
            </a:r>
            <a:r>
              <a:rPr lang="en-US" dirty="0"/>
              <a:t> the tests</a:t>
            </a:r>
          </a:p>
          <a:p>
            <a:r>
              <a:rPr lang="en-US" dirty="0"/>
              <a:t>In four of them, the tool detects the heavy flows and hierarchical heavy flows that exceeds 5% of the total number of bytes in the particular time window.</a:t>
            </a:r>
          </a:p>
          <a:p>
            <a:r>
              <a:rPr lang="en-US" dirty="0"/>
              <a:t>The last experiments gives the full Source IPs which has contribute more than 1% of the total number of bytes in the time window.</a:t>
            </a:r>
          </a:p>
          <a:p>
            <a:r>
              <a:rPr lang="en-US" dirty="0"/>
              <a:t>The last experiment also reports, </a:t>
            </a:r>
            <a:r>
              <a:rPr lang="en-US" dirty="0" err="1"/>
              <a:t>indepedantly</a:t>
            </a:r>
            <a:r>
              <a:rPr lang="en-US" dirty="0"/>
              <a:t> of threshold, </a:t>
            </a:r>
            <a:r>
              <a:rPr lang="en-GB" dirty="0"/>
              <a:t>the heavy hitters can be defined also as the top k flows by size.</a:t>
            </a:r>
            <a:endParaRPr lang="en-US" dirty="0"/>
          </a:p>
          <a:p>
            <a:endParaRPr lang="en-US" dirty="0"/>
          </a:p>
          <a:p>
            <a:r>
              <a:rPr lang="en-US" dirty="0"/>
              <a:t>The plots depicts the </a:t>
            </a:r>
            <a:r>
              <a:rPr lang="en-US" dirty="0" err="1"/>
              <a:t>cdf</a:t>
            </a:r>
            <a:r>
              <a:rPr lang="en-US" dirty="0"/>
              <a:t> </a:t>
            </a:r>
            <a:r>
              <a:rPr lang="en-US" dirty="0" err="1"/>
              <a:t>HH,HHH,LeafHH</a:t>
            </a:r>
            <a:r>
              <a:rPr lang="en-US" dirty="0"/>
              <a:t>, Top-k Flows over the coefficient </a:t>
            </a:r>
            <a:r>
              <a:rPr lang="en-US" dirty="0" err="1"/>
              <a:t>simlairy</a:t>
            </a:r>
            <a:r>
              <a:rPr lang="en-US" dirty="0"/>
              <a:t> of the compared windows</a:t>
            </a:r>
          </a:p>
          <a:p>
            <a:endParaRPr lang="en-US" dirty="0"/>
          </a:p>
          <a:p>
            <a:r>
              <a:rPr lang="en-US" dirty="0"/>
              <a:t>Test_1	HH	and	HHH	(total 20min)</a:t>
            </a:r>
          </a:p>
          <a:p>
            <a:r>
              <a:rPr lang="en-US" dirty="0"/>
              <a:t>	10sec time window vs 9,8,7, 1sec difference</a:t>
            </a:r>
          </a:p>
          <a:p>
            <a:r>
              <a:rPr lang="en-US" dirty="0"/>
              <a:t>Test_2	HH	and	HHH	(total 10min)</a:t>
            </a:r>
          </a:p>
          <a:p>
            <a:r>
              <a:rPr lang="en-US" dirty="0"/>
              <a:t>	10sec time window vs [9.0-9.9]sec, 100msec difference</a:t>
            </a:r>
          </a:p>
          <a:p>
            <a:r>
              <a:rPr lang="en-US" dirty="0"/>
              <a:t>Test_3	HH	and	HHH	(total 10min)</a:t>
            </a:r>
          </a:p>
          <a:p>
            <a:r>
              <a:rPr lang="en-US" dirty="0"/>
              <a:t>	10sec time window vs [9.99-9.90]sec, 10000usec difference</a:t>
            </a:r>
          </a:p>
          <a:p>
            <a:r>
              <a:rPr lang="en-US" dirty="0"/>
              <a:t>Test_4	HH	and	HHH	(total 20min)</a:t>
            </a:r>
          </a:p>
          <a:p>
            <a:r>
              <a:rPr lang="en-US" dirty="0"/>
              <a:t>	10sec time window with different starting points +[1,2,3,4]sec</a:t>
            </a:r>
          </a:p>
          <a:p>
            <a:r>
              <a:rPr lang="en-US" dirty="0"/>
              <a:t>Test_5	</a:t>
            </a:r>
            <a:r>
              <a:rPr lang="en-US" dirty="0" err="1"/>
              <a:t>LeafHH</a:t>
            </a:r>
            <a:r>
              <a:rPr lang="en-US" dirty="0"/>
              <a:t> and Top50Flows	(total 1h) </a:t>
            </a:r>
          </a:p>
          <a:p>
            <a:endParaRPr lang="en-US" dirty="0"/>
          </a:p>
        </p:txBody>
      </p:sp>
      <p:sp>
        <p:nvSpPr>
          <p:cNvPr id="4" name="Slide Number Placeholder 3"/>
          <p:cNvSpPr>
            <a:spLocks noGrp="1"/>
          </p:cNvSpPr>
          <p:nvPr>
            <p:ph type="sldNum" sz="quarter" idx="10"/>
          </p:nvPr>
        </p:nvSpPr>
        <p:spPr/>
        <p:txBody>
          <a:bodyPr/>
          <a:lstStyle/>
          <a:p>
            <a:fld id="{D874C5E8-2AF3-49FD-9E39-50122889BB47}" type="slidenum">
              <a:rPr lang="en-GB" smtClean="0"/>
              <a:t>9</a:t>
            </a:fld>
            <a:endParaRPr lang="en-GB"/>
          </a:p>
        </p:txBody>
      </p:sp>
    </p:spTree>
    <p:extLst>
      <p:ext uri="{BB962C8B-B14F-4D97-AF65-F5344CB8AC3E}">
        <p14:creationId xmlns:p14="http://schemas.microsoft.com/office/powerpoint/2010/main" val="3442547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Lets consider the case where the windows under test are different by 1 and 2 seconds compared to 10seconds time window.</a:t>
            </a:r>
          </a:p>
          <a:p>
            <a:endParaRPr lang="en-US" dirty="0"/>
          </a:p>
          <a:p>
            <a:r>
              <a:rPr lang="en-US" dirty="0"/>
              <a:t>As we can see the differences are not so strong for the HH plot</a:t>
            </a:r>
          </a:p>
          <a:p>
            <a:r>
              <a:rPr lang="en-US" dirty="0"/>
              <a:t>as 80perctile of the HH have 9 and 9.5 coefficient for both cases</a:t>
            </a:r>
          </a:p>
          <a:p>
            <a:r>
              <a:rPr lang="en-US" dirty="0"/>
              <a:t>on the other hand the 80percetile of HHH for 8 and 9 time </a:t>
            </a:r>
            <a:r>
              <a:rPr lang="en-US" dirty="0" err="1"/>
              <a:t>windwo</a:t>
            </a:r>
            <a:r>
              <a:rPr lang="en-US" dirty="0"/>
              <a:t> is 0.5 and 0.7 respectively</a:t>
            </a:r>
          </a:p>
          <a:p>
            <a:endParaRPr lang="en-US" dirty="0"/>
          </a:p>
          <a:p>
            <a:r>
              <a:rPr lang="en-US" dirty="0"/>
              <a:t>But someone would argue  that 1 or 2 seconds difference is a lot of time so its expected  for the sets to diverge.</a:t>
            </a:r>
          </a:p>
          <a:p>
            <a:endParaRPr lang="en-US" dirty="0"/>
          </a:p>
          <a:p>
            <a:r>
              <a:rPr lang="en-US" dirty="0"/>
              <a:t>Ok , let see what happens when the difference is in </a:t>
            </a:r>
            <a:r>
              <a:rPr lang="en-US" dirty="0" err="1"/>
              <a:t>mili</a:t>
            </a:r>
            <a:r>
              <a:rPr lang="en-US" dirty="0"/>
              <a:t> seconds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t>
            </a:r>
          </a:p>
          <a:p>
            <a:r>
              <a:rPr lang="en-US" dirty="0"/>
              <a:t>20min trace </a:t>
            </a:r>
            <a:r>
              <a:rPr lang="en-US" dirty="0" err="1"/>
              <a:t>Splitted</a:t>
            </a:r>
            <a:r>
              <a:rPr lang="en-US" dirty="0"/>
              <a:t> into 2min=12segments of 10sec each</a:t>
            </a:r>
          </a:p>
          <a:p>
            <a:r>
              <a:rPr lang="en-US" dirty="0"/>
              <a:t>Misalignment:</a:t>
            </a:r>
          </a:p>
          <a:p>
            <a:r>
              <a:rPr lang="en-US" dirty="0"/>
              <a:t>10-9 : after 10/1=10windows=90sec=1min30sec</a:t>
            </a:r>
          </a:p>
          <a:p>
            <a:r>
              <a:rPr lang="en-US" dirty="0"/>
              <a:t>10-8 : after 10/2=5window=40sec</a:t>
            </a:r>
          </a:p>
          <a:p>
            <a:r>
              <a:rPr lang="en-US" dirty="0"/>
              <a:t>10-7 : after 10/3=3.3windows=21sec</a:t>
            </a:r>
          </a:p>
          <a:p>
            <a:r>
              <a:rPr lang="en-US" dirty="0"/>
              <a:t>10-6 : after 10/4=2.25windows=13.5sec</a:t>
            </a:r>
          </a:p>
          <a:p>
            <a:endParaRPr lang="en-US" dirty="0"/>
          </a:p>
          <a:p>
            <a:endParaRPr lang="en-US" dirty="0"/>
          </a:p>
        </p:txBody>
      </p:sp>
      <p:sp>
        <p:nvSpPr>
          <p:cNvPr id="4" name="Slide Number Placeholder 3"/>
          <p:cNvSpPr>
            <a:spLocks noGrp="1"/>
          </p:cNvSpPr>
          <p:nvPr>
            <p:ph type="sldNum" sz="quarter" idx="10"/>
          </p:nvPr>
        </p:nvSpPr>
        <p:spPr/>
        <p:txBody>
          <a:bodyPr/>
          <a:lstStyle/>
          <a:p>
            <a:fld id="{D874C5E8-2AF3-49FD-9E39-50122889BB47}" type="slidenum">
              <a:rPr lang="en-GB" smtClean="0"/>
              <a:t>10</a:t>
            </a:fld>
            <a:endParaRPr lang="en-GB"/>
          </a:p>
        </p:txBody>
      </p:sp>
    </p:spTree>
    <p:extLst>
      <p:ext uri="{BB962C8B-B14F-4D97-AF65-F5344CB8AC3E}">
        <p14:creationId xmlns:p14="http://schemas.microsoft.com/office/powerpoint/2010/main" val="17395323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p:cNvSpPr/>
          <p:nvPr userDrawn="1"/>
        </p:nvSpPr>
        <p:spPr>
          <a:xfrm>
            <a:off x="-876" y="1879347"/>
            <a:ext cx="12192000" cy="3402772"/>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173" y="506543"/>
            <a:ext cx="3240000" cy="673515"/>
          </a:xfrm>
          <a:prstGeom prst="rect">
            <a:avLst/>
          </a:prstGeom>
        </p:spPr>
      </p:pic>
      <p:sp>
        <p:nvSpPr>
          <p:cNvPr id="14" name="Rectangle 13"/>
          <p:cNvSpPr/>
          <p:nvPr userDrawn="1"/>
        </p:nvSpPr>
        <p:spPr>
          <a:xfrm>
            <a:off x="0" y="5282120"/>
            <a:ext cx="12192000" cy="583836"/>
          </a:xfrm>
          <a:prstGeom prst="rect">
            <a:avLst/>
          </a:prstGeom>
          <a:solidFill>
            <a:srgbClr val="003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ubtitle 8"/>
          <p:cNvSpPr>
            <a:spLocks noGrp="1"/>
          </p:cNvSpPr>
          <p:nvPr>
            <p:ph type="subTitle" idx="4294967295"/>
          </p:nvPr>
        </p:nvSpPr>
        <p:spPr>
          <a:xfrm>
            <a:off x="541173" y="3213396"/>
            <a:ext cx="11107902" cy="503237"/>
          </a:xfrm>
          <a:prstGeom prst="rect">
            <a:avLst/>
          </a:prstGeom>
        </p:spPr>
        <p:txBody>
          <a:bodyPr>
            <a:noAutofit/>
          </a:bodyPr>
          <a:lstStyle/>
          <a:p>
            <a:pPr marL="0" indent="0" algn="l">
              <a:buNone/>
            </a:pPr>
            <a:endParaRPr lang="en-GB" sz="1800" dirty="0">
              <a:solidFill>
                <a:schemeClr val="bg1"/>
              </a:solidFill>
              <a:latin typeface="Arial" panose="020B0604020202020204" pitchFamily="34" charset="0"/>
              <a:cs typeface="Arial" panose="020B0604020202020204" pitchFamily="34" charset="0"/>
            </a:endParaRPr>
          </a:p>
        </p:txBody>
      </p:sp>
      <p:sp>
        <p:nvSpPr>
          <p:cNvPr id="16" name="Title 1"/>
          <p:cNvSpPr>
            <a:spLocks noGrp="1"/>
          </p:cNvSpPr>
          <p:nvPr>
            <p:ph type="ctrTitle" idx="4294967295"/>
          </p:nvPr>
        </p:nvSpPr>
        <p:spPr>
          <a:xfrm>
            <a:off x="541173" y="2451645"/>
            <a:ext cx="11107902" cy="523875"/>
          </a:xfrm>
          <a:prstGeom prst="rect">
            <a:avLst/>
          </a:prstGeom>
          <a:noFill/>
        </p:spPr>
        <p:txBody>
          <a:bodyPr>
            <a:noAutofit/>
          </a:bodyPr>
          <a:lstStyle/>
          <a:p>
            <a:pPr algn="l"/>
            <a:endParaRPr lang="en-GB" sz="3600" dirty="0">
              <a:solidFill>
                <a:schemeClr val="bg1"/>
              </a:solidFill>
              <a:latin typeface="Arial" panose="020B0604020202020204" pitchFamily="34" charset="0"/>
              <a:cs typeface="Arial" panose="020B0604020202020204" pitchFamily="34" charset="0"/>
            </a:endParaRPr>
          </a:p>
        </p:txBody>
      </p:sp>
      <p:sp>
        <p:nvSpPr>
          <p:cNvPr id="18" name="Rectangle 17"/>
          <p:cNvSpPr/>
          <p:nvPr userDrawn="1"/>
        </p:nvSpPr>
        <p:spPr>
          <a:xfrm>
            <a:off x="0" y="5865955"/>
            <a:ext cx="12192000" cy="338449"/>
          </a:xfrm>
          <a:prstGeom prst="rect">
            <a:avLst/>
          </a:prstGeom>
          <a:solidFill>
            <a:srgbClr val="68A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637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0" y="0"/>
            <a:ext cx="12192000" cy="924637"/>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919504"/>
            <a:ext cx="12192000" cy="338449"/>
          </a:xfrm>
          <a:prstGeom prst="rect">
            <a:avLst/>
          </a:prstGeom>
          <a:solidFill>
            <a:srgbClr val="68A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p:cNvSpPr>
            <a:spLocks noGrp="1"/>
          </p:cNvSpPr>
          <p:nvPr>
            <p:ph type="body" sz="quarter" idx="10" hasCustomPrompt="1"/>
          </p:nvPr>
        </p:nvSpPr>
        <p:spPr>
          <a:xfrm>
            <a:off x="363894" y="355288"/>
            <a:ext cx="11313757" cy="569349"/>
          </a:xfrm>
          <a:prstGeom prst="rect">
            <a:avLst/>
          </a:prstGeom>
        </p:spPr>
        <p:txBody>
          <a:bodyPr>
            <a:normAutofit/>
          </a:bodyPr>
          <a:lstStyle>
            <a:lvl1pPr marL="0" indent="0">
              <a:buNone/>
              <a:defRPr sz="2600" b="1" i="0" baseline="0">
                <a:solidFill>
                  <a:schemeClr val="bg1"/>
                </a:solidFill>
                <a:latin typeface="Arial" panose="020B0604020202020204" pitchFamily="34" charset="0"/>
                <a:cs typeface="Arial" panose="020B0604020202020204" pitchFamily="34" charset="0"/>
              </a:defRPr>
            </a:lvl1pPr>
          </a:lstStyle>
          <a:p>
            <a:pPr lvl="0"/>
            <a:r>
              <a:rPr lang="en-US" dirty="0"/>
              <a:t>Click to add title</a:t>
            </a:r>
          </a:p>
        </p:txBody>
      </p:sp>
      <p:sp>
        <p:nvSpPr>
          <p:cNvPr id="8" name="Rectangle 3"/>
          <p:cNvSpPr>
            <a:spLocks noGrp="1" noChangeArrowheads="1"/>
          </p:cNvSpPr>
          <p:nvPr>
            <p:ph idx="1" hasCustomPrompt="1"/>
          </p:nvPr>
        </p:nvSpPr>
        <p:spPr bwMode="auto">
          <a:xfrm>
            <a:off x="363894" y="1708151"/>
            <a:ext cx="11313757"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a:bodyPr>
          <a:lstStyle>
            <a:lvl1pPr marL="0" indent="0">
              <a:buNone/>
              <a:defRPr sz="2000">
                <a:solidFill>
                  <a:schemeClr val="accent1">
                    <a:lumMod val="50000"/>
                  </a:schemeClr>
                </a:solidFill>
              </a:defRPr>
            </a:lvl1pPr>
            <a:lvl2pPr>
              <a:defRPr sz="1800">
                <a:solidFill>
                  <a:schemeClr val="accent1">
                    <a:lumMod val="50000"/>
                  </a:schemeClr>
                </a:solidFill>
              </a:defRPr>
            </a:lvl2pPr>
            <a:lvl3pPr>
              <a:defRPr sz="1800">
                <a:solidFill>
                  <a:schemeClr val="accent1">
                    <a:lumMod val="50000"/>
                  </a:schemeClr>
                </a:solidFill>
              </a:defRPr>
            </a:lvl3pPr>
            <a:lvl4pPr>
              <a:defRPr sz="1800">
                <a:solidFill>
                  <a:schemeClr val="accent1">
                    <a:lumMod val="50000"/>
                  </a:schemeClr>
                </a:solidFill>
              </a:defRPr>
            </a:lvl4pPr>
            <a:lvl5pPr>
              <a:defRPr sz="1800">
                <a:solidFill>
                  <a:schemeClr val="accent1">
                    <a:lumMod val="50000"/>
                  </a:schemeClr>
                </a:solidFill>
              </a:defRPr>
            </a:lvl5pPr>
          </a:lstStyle>
          <a:p>
            <a:pPr lvl="0"/>
            <a:r>
              <a:rPr lang="en-GB" altLang="en-US" dirty="0"/>
              <a:t>Click to add text</a:t>
            </a:r>
          </a:p>
        </p:txBody>
      </p:sp>
      <p:sp>
        <p:nvSpPr>
          <p:cNvPr id="9" name="Rectangle 8"/>
          <p:cNvSpPr/>
          <p:nvPr userDrawn="1"/>
        </p:nvSpPr>
        <p:spPr>
          <a:xfrm>
            <a:off x="0" y="6079787"/>
            <a:ext cx="12192000" cy="778213"/>
          </a:xfrm>
          <a:prstGeom prst="rect">
            <a:avLst/>
          </a:prstGeom>
          <a:solidFill>
            <a:srgbClr val="003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895" y="6233465"/>
            <a:ext cx="2340000" cy="470386"/>
          </a:xfrm>
          <a:prstGeom prst="rect">
            <a:avLst/>
          </a:prstGeom>
        </p:spPr>
      </p:pic>
    </p:spTree>
    <p:extLst>
      <p:ext uri="{BB962C8B-B14F-4D97-AF65-F5344CB8AC3E}">
        <p14:creationId xmlns:p14="http://schemas.microsoft.com/office/powerpoint/2010/main" val="331024782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120484"/>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109576"/>
      </p:ext>
    </p:extLst>
  </p:cSld>
  <p:clrMap bg1="lt1" tx1="dk1" bg2="lt2" tx2="dk2" accent1="accent1" accent2="accent2" accent3="accent3" accent4="accent4" accent5="accent5" accent6="accent6" hlink="hlink" folHlink="folHlink"/>
  <p:sldLayoutIdLst>
    <p:sldLayoutId id="214748365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8"/>
          <p:cNvSpPr>
            <a:spLocks noGrp="1"/>
          </p:cNvSpPr>
          <p:nvPr>
            <p:ph type="subTitle" idx="4294967295"/>
          </p:nvPr>
        </p:nvSpPr>
        <p:spPr>
          <a:xfrm>
            <a:off x="541173" y="3213396"/>
            <a:ext cx="11107902" cy="503237"/>
          </a:xfrm>
          <a:prstGeom prst="rect">
            <a:avLst/>
          </a:prstGeom>
        </p:spPr>
        <p:txBody>
          <a:bodyPr>
            <a:noAutofit/>
          </a:bodyPr>
          <a:lstStyle/>
          <a:p>
            <a:pPr marL="0" indent="0" algn="l">
              <a:buNone/>
            </a:pPr>
            <a:r>
              <a:rPr lang="en-GB" sz="1800" dirty="0">
                <a:solidFill>
                  <a:schemeClr val="bg1"/>
                </a:solidFill>
                <a:latin typeface="Arial" panose="020B0604020202020204" pitchFamily="34" charset="0"/>
                <a:cs typeface="Arial" panose="020B0604020202020204" pitchFamily="34" charset="0"/>
              </a:rPr>
              <a:t>Salvator Galea, Gianni </a:t>
            </a:r>
            <a:r>
              <a:rPr lang="en-GB" sz="1800" dirty="0" err="1">
                <a:solidFill>
                  <a:schemeClr val="bg1"/>
                </a:solidFill>
                <a:latin typeface="Arial" panose="020B0604020202020204" pitchFamily="34" charset="0"/>
                <a:cs typeface="Arial" panose="020B0604020202020204" pitchFamily="34" charset="0"/>
              </a:rPr>
              <a:t>Antichi</a:t>
            </a:r>
            <a:r>
              <a:rPr lang="en-GB" sz="1800" dirty="0">
                <a:solidFill>
                  <a:schemeClr val="bg1"/>
                </a:solidFill>
                <a:latin typeface="Arial" panose="020B0604020202020204" pitchFamily="34" charset="0"/>
                <a:cs typeface="Arial" panose="020B0604020202020204" pitchFamily="34" charset="0"/>
              </a:rPr>
              <a:t>, Andrew W. Moore</a:t>
            </a:r>
          </a:p>
        </p:txBody>
      </p:sp>
      <p:sp>
        <p:nvSpPr>
          <p:cNvPr id="11" name="Title 1"/>
          <p:cNvSpPr>
            <a:spLocks noGrp="1"/>
          </p:cNvSpPr>
          <p:nvPr>
            <p:ph type="ctrTitle" idx="4294967295"/>
          </p:nvPr>
        </p:nvSpPr>
        <p:spPr>
          <a:xfrm>
            <a:off x="541173" y="2451645"/>
            <a:ext cx="11107902" cy="523875"/>
          </a:xfrm>
          <a:prstGeom prst="rect">
            <a:avLst/>
          </a:prstGeom>
          <a:noFill/>
        </p:spPr>
        <p:txBody>
          <a:bodyPr>
            <a:noAutofit/>
          </a:bodyPr>
          <a:lstStyle/>
          <a:p>
            <a:r>
              <a:rPr lang="en-GB" sz="3600" dirty="0">
                <a:solidFill>
                  <a:schemeClr val="bg1"/>
                </a:solidFill>
                <a:latin typeface="Arial" panose="020B0604020202020204" pitchFamily="34" charset="0"/>
                <a:cs typeface="Arial" panose="020B0604020202020204" pitchFamily="34" charset="0"/>
              </a:rPr>
              <a:t>Yet Another Heavy Hitter Detection Problem </a:t>
            </a:r>
            <a:r>
              <a:rPr lang="en-GB" sz="1600" b="1" baseline="-25000" dirty="0">
                <a:solidFill>
                  <a:schemeClr val="bg1"/>
                </a:solidFill>
                <a:latin typeface="Arial" panose="020B0604020202020204" pitchFamily="34" charset="0"/>
                <a:cs typeface="Arial" panose="020B0604020202020204" pitchFamily="34" charset="0"/>
              </a:rPr>
              <a:t>[on going work]</a:t>
            </a:r>
            <a:endParaRPr lang="en-GB" sz="1600" b="1"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0" y="5865955"/>
            <a:ext cx="12192000" cy="338449"/>
          </a:xfrm>
          <a:prstGeom prst="rect">
            <a:avLst/>
          </a:prstGeom>
          <a:solidFill>
            <a:srgbClr val="68A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 descr="Division name appears here"/>
          <p:cNvSpPr txBox="1">
            <a:spLocks/>
          </p:cNvSpPr>
          <p:nvPr/>
        </p:nvSpPr>
        <p:spPr>
          <a:xfrm>
            <a:off x="541174" y="5401043"/>
            <a:ext cx="11107901" cy="338448"/>
          </a:xfrm>
          <a:prstGeom prst="rect">
            <a:avLst/>
          </a:prstGeom>
        </p:spPr>
        <p:txBody>
          <a:bodyPr vert="horz" lIns="91440" tIns="45720" rIns="91440" bIns="45720" rtlCol="0" anchor="ctr">
            <a:normAutofit lnSpcReduction="10000"/>
          </a:bodyPr>
          <a:lstStyle>
            <a:defPPr>
              <a:defRPr lang="en-US"/>
            </a:defPPr>
            <a:lvl1pPr marL="0" indent="0" algn="l" defTabSz="914400" rtl="0" eaLnBrk="1" latinLnBrk="0" hangingPunct="1">
              <a:buNone/>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Department of Computer Science and Technology</a:t>
            </a:r>
          </a:p>
        </p:txBody>
      </p:sp>
      <p:pic>
        <p:nvPicPr>
          <p:cNvPr id="2" name="Picture 1">
            <a:extLst>
              <a:ext uri="{FF2B5EF4-FFF2-40B4-BE49-F238E27FC236}">
                <a16:creationId xmlns:a16="http://schemas.microsoft.com/office/drawing/2014/main" id="{A7D79DE5-CAD3-D34B-98B0-B36E19C3E666}"/>
              </a:ext>
            </a:extLst>
          </p:cNvPr>
          <p:cNvPicPr>
            <a:picLocks noChangeAspect="1"/>
          </p:cNvPicPr>
          <p:nvPr/>
        </p:nvPicPr>
        <p:blipFill>
          <a:blip r:embed="rId2"/>
          <a:stretch>
            <a:fillRect/>
          </a:stretch>
        </p:blipFill>
        <p:spPr>
          <a:xfrm>
            <a:off x="8411209" y="6451180"/>
            <a:ext cx="3597911" cy="311776"/>
          </a:xfrm>
          <a:prstGeom prst="rect">
            <a:avLst/>
          </a:prstGeom>
        </p:spPr>
      </p:pic>
    </p:spTree>
    <p:extLst>
      <p:ext uri="{BB962C8B-B14F-4D97-AF65-F5344CB8AC3E}">
        <p14:creationId xmlns:p14="http://schemas.microsoft.com/office/powerpoint/2010/main" val="4130979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95BD20-1F2A-174B-86BD-76B29EDBEC2B}"/>
              </a:ext>
            </a:extLst>
          </p:cNvPr>
          <p:cNvSpPr>
            <a:spLocks noGrp="1"/>
          </p:cNvSpPr>
          <p:nvPr>
            <p:ph type="body" sz="quarter" idx="10"/>
          </p:nvPr>
        </p:nvSpPr>
        <p:spPr/>
        <p:txBody>
          <a:bodyPr/>
          <a:lstStyle/>
          <a:p>
            <a:r>
              <a:rPr lang="en-US" dirty="0"/>
              <a:t>Experiment 1 (HH + HHH), sec</a:t>
            </a:r>
          </a:p>
        </p:txBody>
      </p:sp>
      <p:pic>
        <p:nvPicPr>
          <p:cNvPr id="29" name="Picture 28">
            <a:extLst>
              <a:ext uri="{FF2B5EF4-FFF2-40B4-BE49-F238E27FC236}">
                <a16:creationId xmlns:a16="http://schemas.microsoft.com/office/drawing/2014/main" id="{42F7C223-93CF-5649-BBC1-205A27026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4499"/>
            <a:ext cx="6096986" cy="4572740"/>
          </a:xfrm>
          <a:prstGeom prst="rect">
            <a:avLst/>
          </a:prstGeom>
        </p:spPr>
      </p:pic>
      <p:pic>
        <p:nvPicPr>
          <p:cNvPr id="31" name="Picture 30">
            <a:extLst>
              <a:ext uri="{FF2B5EF4-FFF2-40B4-BE49-F238E27FC236}">
                <a16:creationId xmlns:a16="http://schemas.microsoft.com/office/drawing/2014/main" id="{31B1E292-FDB0-F044-872C-3D674E449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9181" y="1269489"/>
            <a:ext cx="5972819" cy="4479614"/>
          </a:xfrm>
          <a:prstGeom prst="rect">
            <a:avLst/>
          </a:prstGeom>
        </p:spPr>
      </p:pic>
      <p:sp>
        <p:nvSpPr>
          <p:cNvPr id="9" name="Rounded Rectangle 8">
            <a:extLst>
              <a:ext uri="{FF2B5EF4-FFF2-40B4-BE49-F238E27FC236}">
                <a16:creationId xmlns:a16="http://schemas.microsoft.com/office/drawing/2014/main" id="{226B4240-5DED-3F40-A370-96565D032DEE}"/>
              </a:ext>
            </a:extLst>
          </p:cNvPr>
          <p:cNvSpPr/>
          <p:nvPr/>
        </p:nvSpPr>
        <p:spPr>
          <a:xfrm>
            <a:off x="5356954" y="5906494"/>
            <a:ext cx="634181"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sp>
        <p:nvSpPr>
          <p:cNvPr id="16" name="Rounded Rectangle 15">
            <a:extLst>
              <a:ext uri="{FF2B5EF4-FFF2-40B4-BE49-F238E27FC236}">
                <a16:creationId xmlns:a16="http://schemas.microsoft.com/office/drawing/2014/main" id="{ACB9E0C3-D5E8-924A-AFF7-CF68F608BBD6}"/>
              </a:ext>
            </a:extLst>
          </p:cNvPr>
          <p:cNvSpPr/>
          <p:nvPr/>
        </p:nvSpPr>
        <p:spPr>
          <a:xfrm>
            <a:off x="5983460" y="5906494"/>
            <a:ext cx="634181"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sp>
        <p:nvSpPr>
          <p:cNvPr id="17" name="Rounded Rectangle 16">
            <a:extLst>
              <a:ext uri="{FF2B5EF4-FFF2-40B4-BE49-F238E27FC236}">
                <a16:creationId xmlns:a16="http://schemas.microsoft.com/office/drawing/2014/main" id="{290E1B07-BA86-8C4B-8A23-E0F23C794D88}"/>
              </a:ext>
            </a:extLst>
          </p:cNvPr>
          <p:cNvSpPr/>
          <p:nvPr/>
        </p:nvSpPr>
        <p:spPr>
          <a:xfrm>
            <a:off x="6617641" y="5906494"/>
            <a:ext cx="634181"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sp>
        <p:nvSpPr>
          <p:cNvPr id="18" name="Rounded Rectangle 17">
            <a:extLst>
              <a:ext uri="{FF2B5EF4-FFF2-40B4-BE49-F238E27FC236}">
                <a16:creationId xmlns:a16="http://schemas.microsoft.com/office/drawing/2014/main" id="{84B3C832-A11C-8A46-AB89-6042A03454BB}"/>
              </a:ext>
            </a:extLst>
          </p:cNvPr>
          <p:cNvSpPr/>
          <p:nvPr/>
        </p:nvSpPr>
        <p:spPr>
          <a:xfrm>
            <a:off x="5356954" y="6103139"/>
            <a:ext cx="540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9</a:t>
            </a:r>
          </a:p>
        </p:txBody>
      </p:sp>
      <p:sp>
        <p:nvSpPr>
          <p:cNvPr id="19" name="Rounded Rectangle 18">
            <a:extLst>
              <a:ext uri="{FF2B5EF4-FFF2-40B4-BE49-F238E27FC236}">
                <a16:creationId xmlns:a16="http://schemas.microsoft.com/office/drawing/2014/main" id="{FD5EE24C-6F45-0B4D-B518-3A8F26651CEF}"/>
              </a:ext>
            </a:extLst>
          </p:cNvPr>
          <p:cNvSpPr/>
          <p:nvPr/>
        </p:nvSpPr>
        <p:spPr>
          <a:xfrm>
            <a:off x="5888391" y="6103139"/>
            <a:ext cx="540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9</a:t>
            </a:r>
          </a:p>
        </p:txBody>
      </p:sp>
      <p:sp>
        <p:nvSpPr>
          <p:cNvPr id="20" name="Rounded Rectangle 19">
            <a:extLst>
              <a:ext uri="{FF2B5EF4-FFF2-40B4-BE49-F238E27FC236}">
                <a16:creationId xmlns:a16="http://schemas.microsoft.com/office/drawing/2014/main" id="{BBCCEA7E-A2EE-454B-9F7D-8666B9957437}"/>
              </a:ext>
            </a:extLst>
          </p:cNvPr>
          <p:cNvSpPr/>
          <p:nvPr/>
        </p:nvSpPr>
        <p:spPr>
          <a:xfrm>
            <a:off x="6421702" y="6103139"/>
            <a:ext cx="540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9</a:t>
            </a:r>
          </a:p>
        </p:txBody>
      </p:sp>
      <p:sp>
        <p:nvSpPr>
          <p:cNvPr id="21" name="Rounded Rectangle 20">
            <a:extLst>
              <a:ext uri="{FF2B5EF4-FFF2-40B4-BE49-F238E27FC236}">
                <a16:creationId xmlns:a16="http://schemas.microsoft.com/office/drawing/2014/main" id="{6BF8ED54-30D5-BF4D-92B1-283A24225E5B}"/>
              </a:ext>
            </a:extLst>
          </p:cNvPr>
          <p:cNvSpPr/>
          <p:nvPr/>
        </p:nvSpPr>
        <p:spPr>
          <a:xfrm>
            <a:off x="5370494" y="6299784"/>
            <a:ext cx="468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8</a:t>
            </a:r>
          </a:p>
        </p:txBody>
      </p:sp>
      <p:sp>
        <p:nvSpPr>
          <p:cNvPr id="22" name="Rounded Rectangle 21">
            <a:extLst>
              <a:ext uri="{FF2B5EF4-FFF2-40B4-BE49-F238E27FC236}">
                <a16:creationId xmlns:a16="http://schemas.microsoft.com/office/drawing/2014/main" id="{CEABE096-357C-7D48-B118-A3BFAC91E476}"/>
              </a:ext>
            </a:extLst>
          </p:cNvPr>
          <p:cNvSpPr/>
          <p:nvPr/>
        </p:nvSpPr>
        <p:spPr>
          <a:xfrm>
            <a:off x="5844051" y="6299784"/>
            <a:ext cx="468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8</a:t>
            </a:r>
          </a:p>
        </p:txBody>
      </p:sp>
      <p:sp>
        <p:nvSpPr>
          <p:cNvPr id="23" name="Rounded Rectangle 22">
            <a:extLst>
              <a:ext uri="{FF2B5EF4-FFF2-40B4-BE49-F238E27FC236}">
                <a16:creationId xmlns:a16="http://schemas.microsoft.com/office/drawing/2014/main" id="{AB994F8E-D545-7C46-BFC0-465D36CAED68}"/>
              </a:ext>
            </a:extLst>
          </p:cNvPr>
          <p:cNvSpPr/>
          <p:nvPr/>
        </p:nvSpPr>
        <p:spPr>
          <a:xfrm>
            <a:off x="6300668" y="6299784"/>
            <a:ext cx="468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8</a:t>
            </a:r>
          </a:p>
        </p:txBody>
      </p:sp>
      <p:cxnSp>
        <p:nvCxnSpPr>
          <p:cNvPr id="4" name="Straight Arrow Connector 3" title="Time">
            <a:extLst>
              <a:ext uri="{FF2B5EF4-FFF2-40B4-BE49-F238E27FC236}">
                <a16:creationId xmlns:a16="http://schemas.microsoft.com/office/drawing/2014/main" id="{C9E285DE-076E-8444-915B-BE0A1D3CD7D2}"/>
              </a:ext>
            </a:extLst>
          </p:cNvPr>
          <p:cNvCxnSpPr>
            <a:cxnSpLocks/>
          </p:cNvCxnSpPr>
          <p:nvPr/>
        </p:nvCxnSpPr>
        <p:spPr>
          <a:xfrm>
            <a:off x="5355254" y="5749103"/>
            <a:ext cx="1896568" cy="0"/>
          </a:xfrm>
          <a:prstGeom prst="straightConnector1">
            <a:avLst/>
          </a:prstGeom>
          <a:ln w="50800" cap="rnd">
            <a:headEnd w="lg" len="med"/>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A7F1E8F-4E6F-A74A-A026-97F3211A8CE5}"/>
              </a:ext>
            </a:extLst>
          </p:cNvPr>
          <p:cNvSpPr txBox="1"/>
          <p:nvPr/>
        </p:nvSpPr>
        <p:spPr>
          <a:xfrm>
            <a:off x="5856349" y="5457907"/>
            <a:ext cx="685800" cy="369332"/>
          </a:xfrm>
          <a:prstGeom prst="rect">
            <a:avLst/>
          </a:prstGeom>
          <a:noFill/>
        </p:spPr>
        <p:txBody>
          <a:bodyPr wrap="square" rtlCol="0">
            <a:spAutoFit/>
          </a:bodyPr>
          <a:lstStyle/>
          <a:p>
            <a:r>
              <a:rPr lang="en-US" dirty="0"/>
              <a:t>Time</a:t>
            </a:r>
          </a:p>
        </p:txBody>
      </p:sp>
    </p:spTree>
    <p:extLst>
      <p:ext uri="{BB962C8B-B14F-4D97-AF65-F5344CB8AC3E}">
        <p14:creationId xmlns:p14="http://schemas.microsoft.com/office/powerpoint/2010/main" val="1514023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FD630E-5D5D-704E-AFCB-F979BBBC7C89}"/>
              </a:ext>
            </a:extLst>
          </p:cNvPr>
          <p:cNvSpPr>
            <a:spLocks noGrp="1"/>
          </p:cNvSpPr>
          <p:nvPr>
            <p:ph type="body" sz="quarter" idx="10"/>
          </p:nvPr>
        </p:nvSpPr>
        <p:spPr/>
        <p:txBody>
          <a:bodyPr/>
          <a:lstStyle/>
          <a:p>
            <a:r>
              <a:rPr lang="en-US" dirty="0"/>
              <a:t>Experiment 2 (HH + HHH), </a:t>
            </a:r>
            <a:r>
              <a:rPr lang="en-US" dirty="0" err="1"/>
              <a:t>msec</a:t>
            </a:r>
            <a:endParaRPr lang="en-US" dirty="0"/>
          </a:p>
        </p:txBody>
      </p:sp>
      <p:pic>
        <p:nvPicPr>
          <p:cNvPr id="4" name="Picture 3">
            <a:extLst>
              <a:ext uri="{FF2B5EF4-FFF2-40B4-BE49-F238E27FC236}">
                <a16:creationId xmlns:a16="http://schemas.microsoft.com/office/drawing/2014/main" id="{5B2ABD81-C924-6B4D-A7A9-2D46CA3BB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65419"/>
            <a:ext cx="6180249" cy="4635186"/>
          </a:xfrm>
          <a:prstGeom prst="rect">
            <a:avLst/>
          </a:prstGeom>
        </p:spPr>
      </p:pic>
      <p:pic>
        <p:nvPicPr>
          <p:cNvPr id="6" name="Picture 5">
            <a:extLst>
              <a:ext uri="{FF2B5EF4-FFF2-40B4-BE49-F238E27FC236}">
                <a16:creationId xmlns:a16="http://schemas.microsoft.com/office/drawing/2014/main" id="{F38D4D03-B62C-A74A-AFC5-CFBE97F095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8311" y="1265418"/>
            <a:ext cx="6184285" cy="4638214"/>
          </a:xfrm>
          <a:prstGeom prst="rect">
            <a:avLst/>
          </a:prstGeom>
        </p:spPr>
      </p:pic>
      <p:sp>
        <p:nvSpPr>
          <p:cNvPr id="22" name="Rounded Rectangle 21">
            <a:extLst>
              <a:ext uri="{FF2B5EF4-FFF2-40B4-BE49-F238E27FC236}">
                <a16:creationId xmlns:a16="http://schemas.microsoft.com/office/drawing/2014/main" id="{89D9E02D-FC91-8C4A-8709-8ABD79850683}"/>
              </a:ext>
            </a:extLst>
          </p:cNvPr>
          <p:cNvSpPr/>
          <p:nvPr/>
        </p:nvSpPr>
        <p:spPr>
          <a:xfrm>
            <a:off x="5267014" y="5876514"/>
            <a:ext cx="634181"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sp>
        <p:nvSpPr>
          <p:cNvPr id="23" name="Rounded Rectangle 22">
            <a:extLst>
              <a:ext uri="{FF2B5EF4-FFF2-40B4-BE49-F238E27FC236}">
                <a16:creationId xmlns:a16="http://schemas.microsoft.com/office/drawing/2014/main" id="{90F57FB2-3FCF-EA40-83FA-8059E7F6CDB4}"/>
              </a:ext>
            </a:extLst>
          </p:cNvPr>
          <p:cNvSpPr/>
          <p:nvPr/>
        </p:nvSpPr>
        <p:spPr>
          <a:xfrm>
            <a:off x="5893520" y="5876514"/>
            <a:ext cx="634181"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sp>
        <p:nvSpPr>
          <p:cNvPr id="24" name="Rounded Rectangle 23">
            <a:extLst>
              <a:ext uri="{FF2B5EF4-FFF2-40B4-BE49-F238E27FC236}">
                <a16:creationId xmlns:a16="http://schemas.microsoft.com/office/drawing/2014/main" id="{212AC7A0-1510-0742-B82F-51207BADDC95}"/>
              </a:ext>
            </a:extLst>
          </p:cNvPr>
          <p:cNvSpPr/>
          <p:nvPr/>
        </p:nvSpPr>
        <p:spPr>
          <a:xfrm>
            <a:off x="6527701" y="5876514"/>
            <a:ext cx="634181"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sp>
        <p:nvSpPr>
          <p:cNvPr id="25" name="Rounded Rectangle 24">
            <a:extLst>
              <a:ext uri="{FF2B5EF4-FFF2-40B4-BE49-F238E27FC236}">
                <a16:creationId xmlns:a16="http://schemas.microsoft.com/office/drawing/2014/main" id="{BDFAA5D0-2182-A245-AD43-34BDB3D4DC25}"/>
              </a:ext>
            </a:extLst>
          </p:cNvPr>
          <p:cNvSpPr/>
          <p:nvPr/>
        </p:nvSpPr>
        <p:spPr>
          <a:xfrm>
            <a:off x="5267014" y="6073159"/>
            <a:ext cx="540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9.9</a:t>
            </a:r>
          </a:p>
        </p:txBody>
      </p:sp>
      <p:sp>
        <p:nvSpPr>
          <p:cNvPr id="26" name="Rounded Rectangle 25">
            <a:extLst>
              <a:ext uri="{FF2B5EF4-FFF2-40B4-BE49-F238E27FC236}">
                <a16:creationId xmlns:a16="http://schemas.microsoft.com/office/drawing/2014/main" id="{5D0EF930-2109-CD4F-A1FC-6AB91DDCA579}"/>
              </a:ext>
            </a:extLst>
          </p:cNvPr>
          <p:cNvSpPr/>
          <p:nvPr/>
        </p:nvSpPr>
        <p:spPr>
          <a:xfrm>
            <a:off x="5798451" y="6073159"/>
            <a:ext cx="540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9.9</a:t>
            </a:r>
          </a:p>
        </p:txBody>
      </p:sp>
      <p:sp>
        <p:nvSpPr>
          <p:cNvPr id="27" name="Rounded Rectangle 26">
            <a:extLst>
              <a:ext uri="{FF2B5EF4-FFF2-40B4-BE49-F238E27FC236}">
                <a16:creationId xmlns:a16="http://schemas.microsoft.com/office/drawing/2014/main" id="{C30F0131-7C39-AE4F-A206-7FD91534184D}"/>
              </a:ext>
            </a:extLst>
          </p:cNvPr>
          <p:cNvSpPr/>
          <p:nvPr/>
        </p:nvSpPr>
        <p:spPr>
          <a:xfrm>
            <a:off x="6331762" y="6073159"/>
            <a:ext cx="540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9.9</a:t>
            </a:r>
          </a:p>
        </p:txBody>
      </p:sp>
      <p:sp>
        <p:nvSpPr>
          <p:cNvPr id="28" name="Rounded Rectangle 27">
            <a:extLst>
              <a:ext uri="{FF2B5EF4-FFF2-40B4-BE49-F238E27FC236}">
                <a16:creationId xmlns:a16="http://schemas.microsoft.com/office/drawing/2014/main" id="{6CA9724D-CE42-E54C-8777-7E8DF5A9AA99}"/>
              </a:ext>
            </a:extLst>
          </p:cNvPr>
          <p:cNvSpPr/>
          <p:nvPr/>
        </p:nvSpPr>
        <p:spPr>
          <a:xfrm>
            <a:off x="5280554" y="6269804"/>
            <a:ext cx="468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9.8</a:t>
            </a:r>
          </a:p>
        </p:txBody>
      </p:sp>
      <p:sp>
        <p:nvSpPr>
          <p:cNvPr id="29" name="Rounded Rectangle 28">
            <a:extLst>
              <a:ext uri="{FF2B5EF4-FFF2-40B4-BE49-F238E27FC236}">
                <a16:creationId xmlns:a16="http://schemas.microsoft.com/office/drawing/2014/main" id="{95081522-7FB2-0E4A-B8C5-C19D9E6EF46C}"/>
              </a:ext>
            </a:extLst>
          </p:cNvPr>
          <p:cNvSpPr/>
          <p:nvPr/>
        </p:nvSpPr>
        <p:spPr>
          <a:xfrm>
            <a:off x="5723631" y="6269804"/>
            <a:ext cx="468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9.8</a:t>
            </a:r>
          </a:p>
        </p:txBody>
      </p:sp>
      <p:sp>
        <p:nvSpPr>
          <p:cNvPr id="30" name="Rounded Rectangle 29">
            <a:extLst>
              <a:ext uri="{FF2B5EF4-FFF2-40B4-BE49-F238E27FC236}">
                <a16:creationId xmlns:a16="http://schemas.microsoft.com/office/drawing/2014/main" id="{94B636C7-0872-DD41-91D8-30E854C457E8}"/>
              </a:ext>
            </a:extLst>
          </p:cNvPr>
          <p:cNvSpPr/>
          <p:nvPr/>
        </p:nvSpPr>
        <p:spPr>
          <a:xfrm>
            <a:off x="6180248" y="6269804"/>
            <a:ext cx="468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9.8</a:t>
            </a:r>
          </a:p>
        </p:txBody>
      </p:sp>
      <p:sp>
        <p:nvSpPr>
          <p:cNvPr id="31" name="Rounded Rectangle 30">
            <a:extLst>
              <a:ext uri="{FF2B5EF4-FFF2-40B4-BE49-F238E27FC236}">
                <a16:creationId xmlns:a16="http://schemas.microsoft.com/office/drawing/2014/main" id="{0C957CE8-8737-B046-B88B-5E01291799E9}"/>
              </a:ext>
            </a:extLst>
          </p:cNvPr>
          <p:cNvSpPr/>
          <p:nvPr/>
        </p:nvSpPr>
        <p:spPr>
          <a:xfrm>
            <a:off x="5266311" y="6466449"/>
            <a:ext cx="396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9.7</a:t>
            </a:r>
          </a:p>
        </p:txBody>
      </p:sp>
      <p:sp>
        <p:nvSpPr>
          <p:cNvPr id="32" name="Rounded Rectangle 31">
            <a:extLst>
              <a:ext uri="{FF2B5EF4-FFF2-40B4-BE49-F238E27FC236}">
                <a16:creationId xmlns:a16="http://schemas.microsoft.com/office/drawing/2014/main" id="{E30A5301-5B6F-E54E-9D99-5EC9D486BD99}"/>
              </a:ext>
            </a:extLst>
          </p:cNvPr>
          <p:cNvSpPr/>
          <p:nvPr/>
        </p:nvSpPr>
        <p:spPr>
          <a:xfrm>
            <a:off x="5662311" y="6466449"/>
            <a:ext cx="396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9.7</a:t>
            </a:r>
          </a:p>
        </p:txBody>
      </p:sp>
      <p:sp>
        <p:nvSpPr>
          <p:cNvPr id="33" name="Rounded Rectangle 32">
            <a:extLst>
              <a:ext uri="{FF2B5EF4-FFF2-40B4-BE49-F238E27FC236}">
                <a16:creationId xmlns:a16="http://schemas.microsoft.com/office/drawing/2014/main" id="{CBABC7A7-C347-0E4F-86D3-8C719962B235}"/>
              </a:ext>
            </a:extLst>
          </p:cNvPr>
          <p:cNvSpPr/>
          <p:nvPr/>
        </p:nvSpPr>
        <p:spPr>
          <a:xfrm>
            <a:off x="6058311" y="6466448"/>
            <a:ext cx="396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9.7</a:t>
            </a:r>
          </a:p>
        </p:txBody>
      </p:sp>
      <p:cxnSp>
        <p:nvCxnSpPr>
          <p:cNvPr id="34" name="Straight Arrow Connector 33" title="Time">
            <a:extLst>
              <a:ext uri="{FF2B5EF4-FFF2-40B4-BE49-F238E27FC236}">
                <a16:creationId xmlns:a16="http://schemas.microsoft.com/office/drawing/2014/main" id="{CF148CB4-C3CC-D544-A8AE-EB39F971C65D}"/>
              </a:ext>
            </a:extLst>
          </p:cNvPr>
          <p:cNvCxnSpPr>
            <a:cxnSpLocks/>
          </p:cNvCxnSpPr>
          <p:nvPr/>
        </p:nvCxnSpPr>
        <p:spPr>
          <a:xfrm>
            <a:off x="5265314" y="5719123"/>
            <a:ext cx="1896568" cy="0"/>
          </a:xfrm>
          <a:prstGeom prst="straightConnector1">
            <a:avLst/>
          </a:prstGeom>
          <a:ln w="50800" cap="rnd">
            <a:headEnd w="lg" len="med"/>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8C375CC-E7BE-9E46-AD63-B7AE2AFB8911}"/>
              </a:ext>
            </a:extLst>
          </p:cNvPr>
          <p:cNvSpPr txBox="1"/>
          <p:nvPr/>
        </p:nvSpPr>
        <p:spPr>
          <a:xfrm>
            <a:off x="5766409" y="5427927"/>
            <a:ext cx="685800" cy="369332"/>
          </a:xfrm>
          <a:prstGeom prst="rect">
            <a:avLst/>
          </a:prstGeom>
          <a:noFill/>
        </p:spPr>
        <p:txBody>
          <a:bodyPr wrap="square" rtlCol="0">
            <a:spAutoFit/>
          </a:bodyPr>
          <a:lstStyle/>
          <a:p>
            <a:r>
              <a:rPr lang="en-US" dirty="0"/>
              <a:t>Time</a:t>
            </a:r>
          </a:p>
        </p:txBody>
      </p:sp>
    </p:spTree>
    <p:extLst>
      <p:ext uri="{BB962C8B-B14F-4D97-AF65-F5344CB8AC3E}">
        <p14:creationId xmlns:p14="http://schemas.microsoft.com/office/powerpoint/2010/main" val="3578050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FD630E-5D5D-704E-AFCB-F979BBBC7C89}"/>
              </a:ext>
            </a:extLst>
          </p:cNvPr>
          <p:cNvSpPr>
            <a:spLocks noGrp="1"/>
          </p:cNvSpPr>
          <p:nvPr>
            <p:ph type="body" sz="quarter" idx="10"/>
          </p:nvPr>
        </p:nvSpPr>
        <p:spPr/>
        <p:txBody>
          <a:bodyPr/>
          <a:lstStyle/>
          <a:p>
            <a:r>
              <a:rPr lang="en-US" dirty="0"/>
              <a:t>Experiment 3 (HH + HHH), </a:t>
            </a:r>
            <a:r>
              <a:rPr lang="en-US" dirty="0" err="1"/>
              <a:t>usec</a:t>
            </a:r>
            <a:endParaRPr lang="en-US" dirty="0"/>
          </a:p>
        </p:txBody>
      </p:sp>
      <p:pic>
        <p:nvPicPr>
          <p:cNvPr id="4" name="Picture 3">
            <a:extLst>
              <a:ext uri="{FF2B5EF4-FFF2-40B4-BE49-F238E27FC236}">
                <a16:creationId xmlns:a16="http://schemas.microsoft.com/office/drawing/2014/main" id="{26EBF6DE-9139-C14C-831A-BD4BC4CDA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4157"/>
            <a:ext cx="6103156" cy="4577367"/>
          </a:xfrm>
          <a:prstGeom prst="rect">
            <a:avLst/>
          </a:prstGeom>
        </p:spPr>
      </p:pic>
      <p:pic>
        <p:nvPicPr>
          <p:cNvPr id="6" name="Picture 5">
            <a:extLst>
              <a:ext uri="{FF2B5EF4-FFF2-40B4-BE49-F238E27FC236}">
                <a16:creationId xmlns:a16="http://schemas.microsoft.com/office/drawing/2014/main" id="{6C81F1A3-8410-3345-A7A5-2FA1458891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8845" y="1284157"/>
            <a:ext cx="6103155" cy="4577366"/>
          </a:xfrm>
          <a:prstGeom prst="rect">
            <a:avLst/>
          </a:prstGeom>
        </p:spPr>
      </p:pic>
      <p:sp>
        <p:nvSpPr>
          <p:cNvPr id="9" name="Rounded Rectangle 8">
            <a:extLst>
              <a:ext uri="{FF2B5EF4-FFF2-40B4-BE49-F238E27FC236}">
                <a16:creationId xmlns:a16="http://schemas.microsoft.com/office/drawing/2014/main" id="{36C376C4-6BD9-8148-A13E-3E31F8CA0B68}"/>
              </a:ext>
            </a:extLst>
          </p:cNvPr>
          <p:cNvSpPr/>
          <p:nvPr/>
        </p:nvSpPr>
        <p:spPr>
          <a:xfrm>
            <a:off x="5356954" y="5861524"/>
            <a:ext cx="634181"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sp>
        <p:nvSpPr>
          <p:cNvPr id="10" name="Rounded Rectangle 9">
            <a:extLst>
              <a:ext uri="{FF2B5EF4-FFF2-40B4-BE49-F238E27FC236}">
                <a16:creationId xmlns:a16="http://schemas.microsoft.com/office/drawing/2014/main" id="{3D9EF7EA-58CA-4A49-93D5-224C83996F21}"/>
              </a:ext>
            </a:extLst>
          </p:cNvPr>
          <p:cNvSpPr/>
          <p:nvPr/>
        </p:nvSpPr>
        <p:spPr>
          <a:xfrm>
            <a:off x="5983460" y="5861524"/>
            <a:ext cx="634181"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sp>
        <p:nvSpPr>
          <p:cNvPr id="12" name="Rounded Rectangle 11">
            <a:extLst>
              <a:ext uri="{FF2B5EF4-FFF2-40B4-BE49-F238E27FC236}">
                <a16:creationId xmlns:a16="http://schemas.microsoft.com/office/drawing/2014/main" id="{3769677B-72F7-FF4D-85EC-F721A1F096F5}"/>
              </a:ext>
            </a:extLst>
          </p:cNvPr>
          <p:cNvSpPr/>
          <p:nvPr/>
        </p:nvSpPr>
        <p:spPr>
          <a:xfrm>
            <a:off x="6617641" y="5861524"/>
            <a:ext cx="634181"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sp>
        <p:nvSpPr>
          <p:cNvPr id="14" name="Rounded Rectangle 13">
            <a:extLst>
              <a:ext uri="{FF2B5EF4-FFF2-40B4-BE49-F238E27FC236}">
                <a16:creationId xmlns:a16="http://schemas.microsoft.com/office/drawing/2014/main" id="{1BC5DEB7-FBC0-F149-A7C0-25FCD2C045BB}"/>
              </a:ext>
            </a:extLst>
          </p:cNvPr>
          <p:cNvSpPr/>
          <p:nvPr/>
        </p:nvSpPr>
        <p:spPr>
          <a:xfrm>
            <a:off x="5356954" y="6058169"/>
            <a:ext cx="540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9.99</a:t>
            </a:r>
          </a:p>
        </p:txBody>
      </p:sp>
      <p:sp>
        <p:nvSpPr>
          <p:cNvPr id="15" name="Rounded Rectangle 14">
            <a:extLst>
              <a:ext uri="{FF2B5EF4-FFF2-40B4-BE49-F238E27FC236}">
                <a16:creationId xmlns:a16="http://schemas.microsoft.com/office/drawing/2014/main" id="{18F1EF68-DD4B-0A45-9340-803C5B1DEC9A}"/>
              </a:ext>
            </a:extLst>
          </p:cNvPr>
          <p:cNvSpPr/>
          <p:nvPr/>
        </p:nvSpPr>
        <p:spPr>
          <a:xfrm>
            <a:off x="5888391" y="6058169"/>
            <a:ext cx="540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9.99</a:t>
            </a:r>
          </a:p>
        </p:txBody>
      </p:sp>
      <p:sp>
        <p:nvSpPr>
          <p:cNvPr id="16" name="Rounded Rectangle 15">
            <a:extLst>
              <a:ext uri="{FF2B5EF4-FFF2-40B4-BE49-F238E27FC236}">
                <a16:creationId xmlns:a16="http://schemas.microsoft.com/office/drawing/2014/main" id="{5BE6AE77-F624-2E44-85B1-3A8D73458A1C}"/>
              </a:ext>
            </a:extLst>
          </p:cNvPr>
          <p:cNvSpPr/>
          <p:nvPr/>
        </p:nvSpPr>
        <p:spPr>
          <a:xfrm>
            <a:off x="6421702" y="6058169"/>
            <a:ext cx="540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9.99</a:t>
            </a:r>
          </a:p>
        </p:txBody>
      </p:sp>
      <p:sp>
        <p:nvSpPr>
          <p:cNvPr id="17" name="Rounded Rectangle 16">
            <a:extLst>
              <a:ext uri="{FF2B5EF4-FFF2-40B4-BE49-F238E27FC236}">
                <a16:creationId xmlns:a16="http://schemas.microsoft.com/office/drawing/2014/main" id="{F6C0CEF9-7EB0-8C46-8FBE-E663F0EAB930}"/>
              </a:ext>
            </a:extLst>
          </p:cNvPr>
          <p:cNvSpPr/>
          <p:nvPr/>
        </p:nvSpPr>
        <p:spPr>
          <a:xfrm>
            <a:off x="5355254" y="6254814"/>
            <a:ext cx="468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9.98</a:t>
            </a:r>
          </a:p>
        </p:txBody>
      </p:sp>
      <p:sp>
        <p:nvSpPr>
          <p:cNvPr id="18" name="Rounded Rectangle 17">
            <a:extLst>
              <a:ext uri="{FF2B5EF4-FFF2-40B4-BE49-F238E27FC236}">
                <a16:creationId xmlns:a16="http://schemas.microsoft.com/office/drawing/2014/main" id="{4A3CEA67-1CA7-CB4F-9B82-88300DC2AD2A}"/>
              </a:ext>
            </a:extLst>
          </p:cNvPr>
          <p:cNvSpPr/>
          <p:nvPr/>
        </p:nvSpPr>
        <p:spPr>
          <a:xfrm>
            <a:off x="5813571" y="6254814"/>
            <a:ext cx="468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9.98</a:t>
            </a:r>
          </a:p>
        </p:txBody>
      </p:sp>
      <p:sp>
        <p:nvSpPr>
          <p:cNvPr id="19" name="Rounded Rectangle 18">
            <a:extLst>
              <a:ext uri="{FF2B5EF4-FFF2-40B4-BE49-F238E27FC236}">
                <a16:creationId xmlns:a16="http://schemas.microsoft.com/office/drawing/2014/main" id="{AA1CFB74-3013-E848-9A31-47812CC72DCC}"/>
              </a:ext>
            </a:extLst>
          </p:cNvPr>
          <p:cNvSpPr/>
          <p:nvPr/>
        </p:nvSpPr>
        <p:spPr>
          <a:xfrm>
            <a:off x="6270188" y="6254814"/>
            <a:ext cx="468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9.98</a:t>
            </a:r>
          </a:p>
        </p:txBody>
      </p:sp>
      <p:sp>
        <p:nvSpPr>
          <p:cNvPr id="20" name="Rounded Rectangle 19">
            <a:extLst>
              <a:ext uri="{FF2B5EF4-FFF2-40B4-BE49-F238E27FC236}">
                <a16:creationId xmlns:a16="http://schemas.microsoft.com/office/drawing/2014/main" id="{5CB30E32-D237-8C42-8F95-C1476BBD531F}"/>
              </a:ext>
            </a:extLst>
          </p:cNvPr>
          <p:cNvSpPr/>
          <p:nvPr/>
        </p:nvSpPr>
        <p:spPr>
          <a:xfrm>
            <a:off x="5356251" y="6451459"/>
            <a:ext cx="396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9.97</a:t>
            </a:r>
          </a:p>
        </p:txBody>
      </p:sp>
      <p:sp>
        <p:nvSpPr>
          <p:cNvPr id="21" name="Rounded Rectangle 20">
            <a:extLst>
              <a:ext uri="{FF2B5EF4-FFF2-40B4-BE49-F238E27FC236}">
                <a16:creationId xmlns:a16="http://schemas.microsoft.com/office/drawing/2014/main" id="{68D074F3-3383-B845-A0FE-CE564D6DDB33}"/>
              </a:ext>
            </a:extLst>
          </p:cNvPr>
          <p:cNvSpPr/>
          <p:nvPr/>
        </p:nvSpPr>
        <p:spPr>
          <a:xfrm>
            <a:off x="5752251" y="6451459"/>
            <a:ext cx="396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9.97</a:t>
            </a:r>
          </a:p>
        </p:txBody>
      </p:sp>
      <p:sp>
        <p:nvSpPr>
          <p:cNvPr id="22" name="Rounded Rectangle 21">
            <a:extLst>
              <a:ext uri="{FF2B5EF4-FFF2-40B4-BE49-F238E27FC236}">
                <a16:creationId xmlns:a16="http://schemas.microsoft.com/office/drawing/2014/main" id="{F40BE6DF-59EC-2847-A5A5-DAD7F568B1C1}"/>
              </a:ext>
            </a:extLst>
          </p:cNvPr>
          <p:cNvSpPr/>
          <p:nvPr/>
        </p:nvSpPr>
        <p:spPr>
          <a:xfrm>
            <a:off x="6148251" y="6451458"/>
            <a:ext cx="396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9.97</a:t>
            </a:r>
          </a:p>
        </p:txBody>
      </p:sp>
      <p:cxnSp>
        <p:nvCxnSpPr>
          <p:cNvPr id="23" name="Straight Arrow Connector 22" title="Time">
            <a:extLst>
              <a:ext uri="{FF2B5EF4-FFF2-40B4-BE49-F238E27FC236}">
                <a16:creationId xmlns:a16="http://schemas.microsoft.com/office/drawing/2014/main" id="{E6749BC2-1C8A-3448-A4DA-C5AB99848039}"/>
              </a:ext>
            </a:extLst>
          </p:cNvPr>
          <p:cNvCxnSpPr>
            <a:cxnSpLocks/>
          </p:cNvCxnSpPr>
          <p:nvPr/>
        </p:nvCxnSpPr>
        <p:spPr>
          <a:xfrm>
            <a:off x="5355254" y="5704133"/>
            <a:ext cx="1896568" cy="0"/>
          </a:xfrm>
          <a:prstGeom prst="straightConnector1">
            <a:avLst/>
          </a:prstGeom>
          <a:ln w="50800" cap="rnd">
            <a:headEnd w="lg" len="med"/>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3C404CE-FA1E-2142-919B-BB7E2242CA95}"/>
              </a:ext>
            </a:extLst>
          </p:cNvPr>
          <p:cNvSpPr txBox="1"/>
          <p:nvPr/>
        </p:nvSpPr>
        <p:spPr>
          <a:xfrm>
            <a:off x="5842609" y="5397447"/>
            <a:ext cx="685800" cy="369332"/>
          </a:xfrm>
          <a:prstGeom prst="rect">
            <a:avLst/>
          </a:prstGeom>
          <a:noFill/>
        </p:spPr>
        <p:txBody>
          <a:bodyPr wrap="square" rtlCol="0">
            <a:spAutoFit/>
          </a:bodyPr>
          <a:lstStyle/>
          <a:p>
            <a:r>
              <a:rPr lang="en-US" dirty="0"/>
              <a:t>Time</a:t>
            </a:r>
          </a:p>
        </p:txBody>
      </p:sp>
    </p:spTree>
    <p:extLst>
      <p:ext uri="{BB962C8B-B14F-4D97-AF65-F5344CB8AC3E}">
        <p14:creationId xmlns:p14="http://schemas.microsoft.com/office/powerpoint/2010/main" val="17125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CB10C3-2AF0-0640-AB21-48A2FFB8C12D}"/>
              </a:ext>
            </a:extLst>
          </p:cNvPr>
          <p:cNvSpPr>
            <a:spLocks noGrp="1"/>
          </p:cNvSpPr>
          <p:nvPr>
            <p:ph type="body" sz="quarter" idx="10"/>
          </p:nvPr>
        </p:nvSpPr>
        <p:spPr/>
        <p:txBody>
          <a:bodyPr/>
          <a:lstStyle/>
          <a:p>
            <a:r>
              <a:rPr lang="en-US" dirty="0"/>
              <a:t>Experiment 4 (HH + HHH), +offset</a:t>
            </a:r>
          </a:p>
        </p:txBody>
      </p:sp>
      <p:pic>
        <p:nvPicPr>
          <p:cNvPr id="11" name="Content Placeholder 10">
            <a:extLst>
              <a:ext uri="{FF2B5EF4-FFF2-40B4-BE49-F238E27FC236}">
                <a16:creationId xmlns:a16="http://schemas.microsoft.com/office/drawing/2014/main" id="{C01E75BF-C7D1-8040-8448-1DE98E20EFB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78727"/>
            <a:ext cx="6152252" cy="4614189"/>
          </a:xfrm>
        </p:spPr>
      </p:pic>
      <p:pic>
        <p:nvPicPr>
          <p:cNvPr id="13" name="Picture 12">
            <a:extLst>
              <a:ext uri="{FF2B5EF4-FFF2-40B4-BE49-F238E27FC236}">
                <a16:creationId xmlns:a16="http://schemas.microsoft.com/office/drawing/2014/main" id="{CACD841C-D812-444F-97F0-C025EDEFCB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0069" y="1293968"/>
            <a:ext cx="6131931" cy="4598948"/>
          </a:xfrm>
          <a:prstGeom prst="rect">
            <a:avLst/>
          </a:prstGeom>
        </p:spPr>
      </p:pic>
      <p:sp>
        <p:nvSpPr>
          <p:cNvPr id="5" name="Rounded Rectangle 4">
            <a:extLst>
              <a:ext uri="{FF2B5EF4-FFF2-40B4-BE49-F238E27FC236}">
                <a16:creationId xmlns:a16="http://schemas.microsoft.com/office/drawing/2014/main" id="{C768839B-36E1-0242-93F8-99840B5EAF6B}"/>
              </a:ext>
            </a:extLst>
          </p:cNvPr>
          <p:cNvSpPr/>
          <p:nvPr/>
        </p:nvSpPr>
        <p:spPr>
          <a:xfrm>
            <a:off x="5057904" y="5843398"/>
            <a:ext cx="634181"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sp>
        <p:nvSpPr>
          <p:cNvPr id="6" name="Rounded Rectangle 5">
            <a:extLst>
              <a:ext uri="{FF2B5EF4-FFF2-40B4-BE49-F238E27FC236}">
                <a16:creationId xmlns:a16="http://schemas.microsoft.com/office/drawing/2014/main" id="{97311A4A-FD02-A64F-8267-A7253DE3105B}"/>
              </a:ext>
            </a:extLst>
          </p:cNvPr>
          <p:cNvSpPr/>
          <p:nvPr/>
        </p:nvSpPr>
        <p:spPr>
          <a:xfrm>
            <a:off x="5684410" y="5843398"/>
            <a:ext cx="634181"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sp>
        <p:nvSpPr>
          <p:cNvPr id="7" name="Rounded Rectangle 6">
            <a:extLst>
              <a:ext uri="{FF2B5EF4-FFF2-40B4-BE49-F238E27FC236}">
                <a16:creationId xmlns:a16="http://schemas.microsoft.com/office/drawing/2014/main" id="{BE68824D-26E6-3647-9CA1-75913EDB4F18}"/>
              </a:ext>
            </a:extLst>
          </p:cNvPr>
          <p:cNvSpPr/>
          <p:nvPr/>
        </p:nvSpPr>
        <p:spPr>
          <a:xfrm>
            <a:off x="6318591" y="5843398"/>
            <a:ext cx="634181"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cxnSp>
        <p:nvCxnSpPr>
          <p:cNvPr id="19" name="Straight Arrow Connector 18" title="Time">
            <a:extLst>
              <a:ext uri="{FF2B5EF4-FFF2-40B4-BE49-F238E27FC236}">
                <a16:creationId xmlns:a16="http://schemas.microsoft.com/office/drawing/2014/main" id="{6FEDA949-8089-334A-8998-6C1D39AA4947}"/>
              </a:ext>
            </a:extLst>
          </p:cNvPr>
          <p:cNvCxnSpPr/>
          <p:nvPr/>
        </p:nvCxnSpPr>
        <p:spPr>
          <a:xfrm>
            <a:off x="5056204" y="5686007"/>
            <a:ext cx="1896568" cy="0"/>
          </a:xfrm>
          <a:prstGeom prst="straightConnector1">
            <a:avLst/>
          </a:prstGeom>
          <a:ln w="50800" cap="rnd">
            <a:headEnd w="lg" len="med"/>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FEA070A-D4A7-474B-98C5-A97C04121573}"/>
              </a:ext>
            </a:extLst>
          </p:cNvPr>
          <p:cNvSpPr txBox="1"/>
          <p:nvPr/>
        </p:nvSpPr>
        <p:spPr>
          <a:xfrm>
            <a:off x="5724303" y="5383523"/>
            <a:ext cx="685800" cy="369332"/>
          </a:xfrm>
          <a:prstGeom prst="rect">
            <a:avLst/>
          </a:prstGeom>
          <a:noFill/>
        </p:spPr>
        <p:txBody>
          <a:bodyPr wrap="square" rtlCol="0">
            <a:spAutoFit/>
          </a:bodyPr>
          <a:lstStyle/>
          <a:p>
            <a:r>
              <a:rPr lang="en-US" dirty="0"/>
              <a:t>Time</a:t>
            </a:r>
          </a:p>
        </p:txBody>
      </p:sp>
      <p:sp>
        <p:nvSpPr>
          <p:cNvPr id="21" name="Rounded Rectangle 20">
            <a:extLst>
              <a:ext uri="{FF2B5EF4-FFF2-40B4-BE49-F238E27FC236}">
                <a16:creationId xmlns:a16="http://schemas.microsoft.com/office/drawing/2014/main" id="{15FDE76B-6440-BF4A-9CDF-E357ECAF994B}"/>
              </a:ext>
            </a:extLst>
          </p:cNvPr>
          <p:cNvSpPr/>
          <p:nvPr/>
        </p:nvSpPr>
        <p:spPr>
          <a:xfrm>
            <a:off x="5215494" y="6055339"/>
            <a:ext cx="634181"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sp>
        <p:nvSpPr>
          <p:cNvPr id="22" name="Rounded Rectangle 21">
            <a:extLst>
              <a:ext uri="{FF2B5EF4-FFF2-40B4-BE49-F238E27FC236}">
                <a16:creationId xmlns:a16="http://schemas.microsoft.com/office/drawing/2014/main" id="{137E3814-E181-DC45-B10E-D5AE51C3167F}"/>
              </a:ext>
            </a:extLst>
          </p:cNvPr>
          <p:cNvSpPr/>
          <p:nvPr/>
        </p:nvSpPr>
        <p:spPr>
          <a:xfrm>
            <a:off x="5842000" y="6055339"/>
            <a:ext cx="634181"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sp>
        <p:nvSpPr>
          <p:cNvPr id="23" name="Rounded Rectangle 22">
            <a:extLst>
              <a:ext uri="{FF2B5EF4-FFF2-40B4-BE49-F238E27FC236}">
                <a16:creationId xmlns:a16="http://schemas.microsoft.com/office/drawing/2014/main" id="{9256380D-28F2-8946-8C19-E0BFE8F8C483}"/>
              </a:ext>
            </a:extLst>
          </p:cNvPr>
          <p:cNvSpPr/>
          <p:nvPr/>
        </p:nvSpPr>
        <p:spPr>
          <a:xfrm>
            <a:off x="6476181" y="6055339"/>
            <a:ext cx="634181"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sp>
        <p:nvSpPr>
          <p:cNvPr id="24" name="Rounded Rectangle 23">
            <a:extLst>
              <a:ext uri="{FF2B5EF4-FFF2-40B4-BE49-F238E27FC236}">
                <a16:creationId xmlns:a16="http://schemas.microsoft.com/office/drawing/2014/main" id="{25AB9DB6-D8EF-B243-84AE-999F9E6F1EF0}"/>
              </a:ext>
            </a:extLst>
          </p:cNvPr>
          <p:cNvSpPr/>
          <p:nvPr/>
        </p:nvSpPr>
        <p:spPr>
          <a:xfrm>
            <a:off x="5374994" y="6267280"/>
            <a:ext cx="634181"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sp>
        <p:nvSpPr>
          <p:cNvPr id="25" name="Rounded Rectangle 24">
            <a:extLst>
              <a:ext uri="{FF2B5EF4-FFF2-40B4-BE49-F238E27FC236}">
                <a16:creationId xmlns:a16="http://schemas.microsoft.com/office/drawing/2014/main" id="{A03AD902-4FCF-1447-A872-54458B8E3D65}"/>
              </a:ext>
            </a:extLst>
          </p:cNvPr>
          <p:cNvSpPr/>
          <p:nvPr/>
        </p:nvSpPr>
        <p:spPr>
          <a:xfrm>
            <a:off x="6001500" y="6267280"/>
            <a:ext cx="634181"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sp>
        <p:nvSpPr>
          <p:cNvPr id="26" name="Rounded Rectangle 25">
            <a:extLst>
              <a:ext uri="{FF2B5EF4-FFF2-40B4-BE49-F238E27FC236}">
                <a16:creationId xmlns:a16="http://schemas.microsoft.com/office/drawing/2014/main" id="{19868353-2109-CF4D-BDA8-1FF8BCC7B398}"/>
              </a:ext>
            </a:extLst>
          </p:cNvPr>
          <p:cNvSpPr/>
          <p:nvPr/>
        </p:nvSpPr>
        <p:spPr>
          <a:xfrm>
            <a:off x="6635681" y="6267280"/>
            <a:ext cx="634181"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sp>
        <p:nvSpPr>
          <p:cNvPr id="3" name="TextBox 2">
            <a:extLst>
              <a:ext uri="{FF2B5EF4-FFF2-40B4-BE49-F238E27FC236}">
                <a16:creationId xmlns:a16="http://schemas.microsoft.com/office/drawing/2014/main" id="{945CB04C-D9F7-854B-8DFD-BE257C705A01}"/>
              </a:ext>
            </a:extLst>
          </p:cNvPr>
          <p:cNvSpPr txBox="1"/>
          <p:nvPr/>
        </p:nvSpPr>
        <p:spPr>
          <a:xfrm>
            <a:off x="5056204" y="6055283"/>
            <a:ext cx="159290" cy="246221"/>
          </a:xfrm>
          <a:prstGeom prst="rect">
            <a:avLst/>
          </a:prstGeom>
          <a:solidFill>
            <a:schemeClr val="bg1"/>
          </a:solidFill>
        </p:spPr>
        <p:txBody>
          <a:bodyPr wrap="square" rtlCol="0">
            <a:spAutoFit/>
          </a:bodyPr>
          <a:lstStyle/>
          <a:p>
            <a:r>
              <a:rPr lang="en-US" sz="1000" dirty="0"/>
              <a:t>1</a:t>
            </a:r>
          </a:p>
        </p:txBody>
      </p:sp>
      <p:sp>
        <p:nvSpPr>
          <p:cNvPr id="27" name="TextBox 26">
            <a:extLst>
              <a:ext uri="{FF2B5EF4-FFF2-40B4-BE49-F238E27FC236}">
                <a16:creationId xmlns:a16="http://schemas.microsoft.com/office/drawing/2014/main" id="{6CD18450-4DF2-FD47-ABED-7F20FE2104B5}"/>
              </a:ext>
            </a:extLst>
          </p:cNvPr>
          <p:cNvSpPr txBox="1"/>
          <p:nvPr/>
        </p:nvSpPr>
        <p:spPr>
          <a:xfrm>
            <a:off x="5056204" y="6267224"/>
            <a:ext cx="350623" cy="246221"/>
          </a:xfrm>
          <a:prstGeom prst="rect">
            <a:avLst/>
          </a:prstGeom>
          <a:solidFill>
            <a:schemeClr val="bg1"/>
          </a:solidFill>
        </p:spPr>
        <p:txBody>
          <a:bodyPr wrap="square" rtlCol="0">
            <a:spAutoFit/>
          </a:bodyPr>
          <a:lstStyle/>
          <a:p>
            <a:pPr algn="ctr"/>
            <a:r>
              <a:rPr lang="en-US" sz="1000" dirty="0"/>
              <a:t>2</a:t>
            </a:r>
          </a:p>
        </p:txBody>
      </p:sp>
      <p:sp>
        <p:nvSpPr>
          <p:cNvPr id="28" name="Rounded Rectangle 27">
            <a:extLst>
              <a:ext uri="{FF2B5EF4-FFF2-40B4-BE49-F238E27FC236}">
                <a16:creationId xmlns:a16="http://schemas.microsoft.com/office/drawing/2014/main" id="{C54F4AF7-BD27-2442-8861-CE90EE41FDEF}"/>
              </a:ext>
            </a:extLst>
          </p:cNvPr>
          <p:cNvSpPr/>
          <p:nvPr/>
        </p:nvSpPr>
        <p:spPr>
          <a:xfrm>
            <a:off x="5612824" y="6463925"/>
            <a:ext cx="634181"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sp>
        <p:nvSpPr>
          <p:cNvPr id="29" name="Rounded Rectangle 28">
            <a:extLst>
              <a:ext uri="{FF2B5EF4-FFF2-40B4-BE49-F238E27FC236}">
                <a16:creationId xmlns:a16="http://schemas.microsoft.com/office/drawing/2014/main" id="{6DA2C81F-A147-154F-9020-3B1EAD60C269}"/>
              </a:ext>
            </a:extLst>
          </p:cNvPr>
          <p:cNvSpPr/>
          <p:nvPr/>
        </p:nvSpPr>
        <p:spPr>
          <a:xfrm>
            <a:off x="6239330" y="6463925"/>
            <a:ext cx="634181"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sp>
        <p:nvSpPr>
          <p:cNvPr id="30" name="Rounded Rectangle 29">
            <a:extLst>
              <a:ext uri="{FF2B5EF4-FFF2-40B4-BE49-F238E27FC236}">
                <a16:creationId xmlns:a16="http://schemas.microsoft.com/office/drawing/2014/main" id="{B685E3E5-819E-DD44-B661-A1287ED70C01}"/>
              </a:ext>
            </a:extLst>
          </p:cNvPr>
          <p:cNvSpPr/>
          <p:nvPr/>
        </p:nvSpPr>
        <p:spPr>
          <a:xfrm>
            <a:off x="6873511" y="6463925"/>
            <a:ext cx="634181"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sp>
        <p:nvSpPr>
          <p:cNvPr id="31" name="TextBox 30">
            <a:extLst>
              <a:ext uri="{FF2B5EF4-FFF2-40B4-BE49-F238E27FC236}">
                <a16:creationId xmlns:a16="http://schemas.microsoft.com/office/drawing/2014/main" id="{62F40491-69D7-6D44-9270-3A672670DA25}"/>
              </a:ext>
            </a:extLst>
          </p:cNvPr>
          <p:cNvSpPr txBox="1"/>
          <p:nvPr/>
        </p:nvSpPr>
        <p:spPr>
          <a:xfrm>
            <a:off x="5056204" y="6463870"/>
            <a:ext cx="588453" cy="246221"/>
          </a:xfrm>
          <a:prstGeom prst="rect">
            <a:avLst/>
          </a:prstGeom>
          <a:solidFill>
            <a:schemeClr val="bg1"/>
          </a:solidFill>
        </p:spPr>
        <p:txBody>
          <a:bodyPr wrap="square" rtlCol="0">
            <a:spAutoFit/>
          </a:bodyPr>
          <a:lstStyle/>
          <a:p>
            <a:pPr algn="ctr"/>
            <a:r>
              <a:rPr lang="en-US" sz="1000" dirty="0"/>
              <a:t>3</a:t>
            </a:r>
          </a:p>
        </p:txBody>
      </p:sp>
    </p:spTree>
    <p:extLst>
      <p:ext uri="{BB962C8B-B14F-4D97-AF65-F5344CB8AC3E}">
        <p14:creationId xmlns:p14="http://schemas.microsoft.com/office/powerpoint/2010/main" val="3650775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CB10C3-2AF0-0640-AB21-48A2FFB8C12D}"/>
              </a:ext>
            </a:extLst>
          </p:cNvPr>
          <p:cNvSpPr>
            <a:spLocks noGrp="1"/>
          </p:cNvSpPr>
          <p:nvPr>
            <p:ph type="body" sz="quarter" idx="10"/>
          </p:nvPr>
        </p:nvSpPr>
        <p:spPr/>
        <p:txBody>
          <a:bodyPr/>
          <a:lstStyle/>
          <a:p>
            <a:r>
              <a:rPr lang="en-US" dirty="0"/>
              <a:t>Experiment 5 (</a:t>
            </a:r>
            <a:r>
              <a:rPr lang="en-US" dirty="0" err="1"/>
              <a:t>LeafHH</a:t>
            </a:r>
            <a:r>
              <a:rPr lang="en-US" dirty="0"/>
              <a:t> + Top50 Flows)</a:t>
            </a:r>
          </a:p>
        </p:txBody>
      </p:sp>
      <p:pic>
        <p:nvPicPr>
          <p:cNvPr id="11" name="Picture 10">
            <a:extLst>
              <a:ext uri="{FF2B5EF4-FFF2-40B4-BE49-F238E27FC236}">
                <a16:creationId xmlns:a16="http://schemas.microsoft.com/office/drawing/2014/main" id="{70061DEC-ECB8-FC41-8300-4B253AEAC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15" y="1264919"/>
            <a:ext cx="6143294" cy="4607471"/>
          </a:xfrm>
          <a:prstGeom prst="rect">
            <a:avLst/>
          </a:prstGeom>
        </p:spPr>
      </p:pic>
      <p:pic>
        <p:nvPicPr>
          <p:cNvPr id="13" name="Picture 12">
            <a:extLst>
              <a:ext uri="{FF2B5EF4-FFF2-40B4-BE49-F238E27FC236}">
                <a16:creationId xmlns:a16="http://schemas.microsoft.com/office/drawing/2014/main" id="{778203DD-E3F4-BD49-8F02-67BDC95F1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1913" y="1264319"/>
            <a:ext cx="6190087" cy="4642565"/>
          </a:xfrm>
          <a:prstGeom prst="rect">
            <a:avLst/>
          </a:prstGeom>
        </p:spPr>
      </p:pic>
      <p:sp>
        <p:nvSpPr>
          <p:cNvPr id="5" name="Rounded Rectangle 4">
            <a:extLst>
              <a:ext uri="{FF2B5EF4-FFF2-40B4-BE49-F238E27FC236}">
                <a16:creationId xmlns:a16="http://schemas.microsoft.com/office/drawing/2014/main" id="{C0A095F7-3DE6-6249-A9C9-5C84F8DDFCEC}"/>
              </a:ext>
            </a:extLst>
          </p:cNvPr>
          <p:cNvSpPr/>
          <p:nvPr/>
        </p:nvSpPr>
        <p:spPr>
          <a:xfrm>
            <a:off x="5149416" y="5872391"/>
            <a:ext cx="634181"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sp>
        <p:nvSpPr>
          <p:cNvPr id="6" name="Rounded Rectangle 5">
            <a:extLst>
              <a:ext uri="{FF2B5EF4-FFF2-40B4-BE49-F238E27FC236}">
                <a16:creationId xmlns:a16="http://schemas.microsoft.com/office/drawing/2014/main" id="{94A9086D-B5C3-F14D-BB7C-FD5416F20613}"/>
              </a:ext>
            </a:extLst>
          </p:cNvPr>
          <p:cNvSpPr/>
          <p:nvPr/>
        </p:nvSpPr>
        <p:spPr>
          <a:xfrm>
            <a:off x="5775922" y="5872391"/>
            <a:ext cx="634181"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sp>
        <p:nvSpPr>
          <p:cNvPr id="7" name="Rounded Rectangle 6">
            <a:extLst>
              <a:ext uri="{FF2B5EF4-FFF2-40B4-BE49-F238E27FC236}">
                <a16:creationId xmlns:a16="http://schemas.microsoft.com/office/drawing/2014/main" id="{953F0A14-13FC-4046-B774-DA2DF4E1EA01}"/>
              </a:ext>
            </a:extLst>
          </p:cNvPr>
          <p:cNvSpPr/>
          <p:nvPr/>
        </p:nvSpPr>
        <p:spPr>
          <a:xfrm>
            <a:off x="6410103" y="5872391"/>
            <a:ext cx="634181"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10</a:t>
            </a:r>
          </a:p>
        </p:txBody>
      </p:sp>
      <p:sp>
        <p:nvSpPr>
          <p:cNvPr id="8" name="Rounded Rectangle 7">
            <a:extLst>
              <a:ext uri="{FF2B5EF4-FFF2-40B4-BE49-F238E27FC236}">
                <a16:creationId xmlns:a16="http://schemas.microsoft.com/office/drawing/2014/main" id="{DC1C232E-A6E4-0843-A012-A55EBB588D4B}"/>
              </a:ext>
            </a:extLst>
          </p:cNvPr>
          <p:cNvSpPr/>
          <p:nvPr/>
        </p:nvSpPr>
        <p:spPr>
          <a:xfrm>
            <a:off x="5225616" y="6069036"/>
            <a:ext cx="540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9</a:t>
            </a:r>
          </a:p>
        </p:txBody>
      </p:sp>
      <p:sp>
        <p:nvSpPr>
          <p:cNvPr id="9" name="Rounded Rectangle 8">
            <a:extLst>
              <a:ext uri="{FF2B5EF4-FFF2-40B4-BE49-F238E27FC236}">
                <a16:creationId xmlns:a16="http://schemas.microsoft.com/office/drawing/2014/main" id="{FE060856-258A-3E41-B142-3D78FE51CF38}"/>
              </a:ext>
            </a:extLst>
          </p:cNvPr>
          <p:cNvSpPr/>
          <p:nvPr/>
        </p:nvSpPr>
        <p:spPr>
          <a:xfrm>
            <a:off x="5863733" y="6069036"/>
            <a:ext cx="540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9</a:t>
            </a:r>
          </a:p>
        </p:txBody>
      </p:sp>
      <p:sp>
        <p:nvSpPr>
          <p:cNvPr id="10" name="Rounded Rectangle 9">
            <a:extLst>
              <a:ext uri="{FF2B5EF4-FFF2-40B4-BE49-F238E27FC236}">
                <a16:creationId xmlns:a16="http://schemas.microsoft.com/office/drawing/2014/main" id="{D1AB7615-80E1-D94F-B825-CB98E20E0471}"/>
              </a:ext>
            </a:extLst>
          </p:cNvPr>
          <p:cNvSpPr/>
          <p:nvPr/>
        </p:nvSpPr>
        <p:spPr>
          <a:xfrm>
            <a:off x="6503724" y="6069036"/>
            <a:ext cx="540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9</a:t>
            </a:r>
          </a:p>
        </p:txBody>
      </p:sp>
      <p:sp>
        <p:nvSpPr>
          <p:cNvPr id="12" name="Rounded Rectangle 11">
            <a:extLst>
              <a:ext uri="{FF2B5EF4-FFF2-40B4-BE49-F238E27FC236}">
                <a16:creationId xmlns:a16="http://schemas.microsoft.com/office/drawing/2014/main" id="{6E63BDD7-6054-2347-BD32-49D81AADC110}"/>
              </a:ext>
            </a:extLst>
          </p:cNvPr>
          <p:cNvSpPr/>
          <p:nvPr/>
        </p:nvSpPr>
        <p:spPr>
          <a:xfrm>
            <a:off x="5300116" y="6265681"/>
            <a:ext cx="468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8</a:t>
            </a:r>
          </a:p>
        </p:txBody>
      </p:sp>
      <p:sp>
        <p:nvSpPr>
          <p:cNvPr id="14" name="Rounded Rectangle 13">
            <a:extLst>
              <a:ext uri="{FF2B5EF4-FFF2-40B4-BE49-F238E27FC236}">
                <a16:creationId xmlns:a16="http://schemas.microsoft.com/office/drawing/2014/main" id="{B5D0883E-C22A-7F45-BEE6-3553E1B9F2D8}"/>
              </a:ext>
            </a:extLst>
          </p:cNvPr>
          <p:cNvSpPr/>
          <p:nvPr/>
        </p:nvSpPr>
        <p:spPr>
          <a:xfrm>
            <a:off x="5926073" y="6265681"/>
            <a:ext cx="468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8</a:t>
            </a:r>
          </a:p>
        </p:txBody>
      </p:sp>
      <p:sp>
        <p:nvSpPr>
          <p:cNvPr id="15" name="Rounded Rectangle 14">
            <a:extLst>
              <a:ext uri="{FF2B5EF4-FFF2-40B4-BE49-F238E27FC236}">
                <a16:creationId xmlns:a16="http://schemas.microsoft.com/office/drawing/2014/main" id="{6E852DCA-AF24-3549-873A-9FF6682FEC4F}"/>
              </a:ext>
            </a:extLst>
          </p:cNvPr>
          <p:cNvSpPr/>
          <p:nvPr/>
        </p:nvSpPr>
        <p:spPr>
          <a:xfrm>
            <a:off x="6565570" y="6265681"/>
            <a:ext cx="468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8</a:t>
            </a:r>
          </a:p>
        </p:txBody>
      </p:sp>
      <p:sp>
        <p:nvSpPr>
          <p:cNvPr id="16" name="Rounded Rectangle 15">
            <a:extLst>
              <a:ext uri="{FF2B5EF4-FFF2-40B4-BE49-F238E27FC236}">
                <a16:creationId xmlns:a16="http://schemas.microsoft.com/office/drawing/2014/main" id="{7627C293-E6DB-B245-8387-6D159B9BC00F}"/>
              </a:ext>
            </a:extLst>
          </p:cNvPr>
          <p:cNvSpPr/>
          <p:nvPr/>
        </p:nvSpPr>
        <p:spPr>
          <a:xfrm>
            <a:off x="5362073" y="6462326"/>
            <a:ext cx="396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7</a:t>
            </a:r>
          </a:p>
        </p:txBody>
      </p:sp>
      <p:sp>
        <p:nvSpPr>
          <p:cNvPr id="17" name="Rounded Rectangle 16">
            <a:extLst>
              <a:ext uri="{FF2B5EF4-FFF2-40B4-BE49-F238E27FC236}">
                <a16:creationId xmlns:a16="http://schemas.microsoft.com/office/drawing/2014/main" id="{B39E4A63-0CB1-EF45-B182-897FBA994BBF}"/>
              </a:ext>
            </a:extLst>
          </p:cNvPr>
          <p:cNvSpPr/>
          <p:nvPr/>
        </p:nvSpPr>
        <p:spPr>
          <a:xfrm>
            <a:off x="6001913" y="6462326"/>
            <a:ext cx="396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7</a:t>
            </a:r>
          </a:p>
        </p:txBody>
      </p:sp>
      <p:sp>
        <p:nvSpPr>
          <p:cNvPr id="18" name="Rounded Rectangle 17">
            <a:extLst>
              <a:ext uri="{FF2B5EF4-FFF2-40B4-BE49-F238E27FC236}">
                <a16:creationId xmlns:a16="http://schemas.microsoft.com/office/drawing/2014/main" id="{2E2CF8F0-62D2-3A48-8648-AA8B8B4771CD}"/>
              </a:ext>
            </a:extLst>
          </p:cNvPr>
          <p:cNvSpPr/>
          <p:nvPr/>
        </p:nvSpPr>
        <p:spPr>
          <a:xfrm>
            <a:off x="6641753" y="6462325"/>
            <a:ext cx="396000" cy="196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7</a:t>
            </a:r>
          </a:p>
        </p:txBody>
      </p:sp>
      <p:cxnSp>
        <p:nvCxnSpPr>
          <p:cNvPr id="19" name="Straight Arrow Connector 18" title="Time">
            <a:extLst>
              <a:ext uri="{FF2B5EF4-FFF2-40B4-BE49-F238E27FC236}">
                <a16:creationId xmlns:a16="http://schemas.microsoft.com/office/drawing/2014/main" id="{919D69A7-3FAA-DE46-BAFF-8F4BC512F738}"/>
              </a:ext>
            </a:extLst>
          </p:cNvPr>
          <p:cNvCxnSpPr/>
          <p:nvPr/>
        </p:nvCxnSpPr>
        <p:spPr>
          <a:xfrm>
            <a:off x="5147716" y="5715000"/>
            <a:ext cx="1896568" cy="0"/>
          </a:xfrm>
          <a:prstGeom prst="straightConnector1">
            <a:avLst/>
          </a:prstGeom>
          <a:ln w="50800" cap="rnd">
            <a:headEnd w="lg" len="med"/>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B9AD53B-E9E6-CC46-9061-AD3B7D8E0A0C}"/>
              </a:ext>
            </a:extLst>
          </p:cNvPr>
          <p:cNvSpPr txBox="1"/>
          <p:nvPr/>
        </p:nvSpPr>
        <p:spPr>
          <a:xfrm>
            <a:off x="5724303" y="5414003"/>
            <a:ext cx="685800" cy="369332"/>
          </a:xfrm>
          <a:prstGeom prst="rect">
            <a:avLst/>
          </a:prstGeom>
          <a:noFill/>
        </p:spPr>
        <p:txBody>
          <a:bodyPr wrap="square" rtlCol="0">
            <a:spAutoFit/>
          </a:bodyPr>
          <a:lstStyle/>
          <a:p>
            <a:r>
              <a:rPr lang="en-US" dirty="0"/>
              <a:t>Time</a:t>
            </a:r>
          </a:p>
        </p:txBody>
      </p:sp>
    </p:spTree>
    <p:extLst>
      <p:ext uri="{BB962C8B-B14F-4D97-AF65-F5344CB8AC3E}">
        <p14:creationId xmlns:p14="http://schemas.microsoft.com/office/powerpoint/2010/main" val="3001535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95BD20-1F2A-174B-86BD-76B29EDBEC2B}"/>
              </a:ext>
            </a:extLst>
          </p:cNvPr>
          <p:cNvSpPr>
            <a:spLocks noGrp="1"/>
          </p:cNvSpPr>
          <p:nvPr>
            <p:ph type="body" sz="quarter" idx="10"/>
          </p:nvPr>
        </p:nvSpPr>
        <p:spPr/>
        <p:txBody>
          <a:bodyPr/>
          <a:lstStyle/>
          <a:p>
            <a:r>
              <a:rPr lang="en-US" dirty="0"/>
              <a:t>So what? Food for thought</a:t>
            </a:r>
          </a:p>
        </p:txBody>
      </p:sp>
      <p:sp>
        <p:nvSpPr>
          <p:cNvPr id="3" name="Content Placeholder 2">
            <a:extLst>
              <a:ext uri="{FF2B5EF4-FFF2-40B4-BE49-F238E27FC236}">
                <a16:creationId xmlns:a16="http://schemas.microsoft.com/office/drawing/2014/main" id="{5CF4DF28-1F29-EC4B-B60C-8707132EAC10}"/>
              </a:ext>
            </a:extLst>
          </p:cNvPr>
          <p:cNvSpPr>
            <a:spLocks noGrp="1"/>
          </p:cNvSpPr>
          <p:nvPr>
            <p:ph idx="1"/>
          </p:nvPr>
        </p:nvSpPr>
        <p:spPr/>
        <p:txBody>
          <a:bodyPr/>
          <a:lstStyle/>
          <a:p>
            <a:r>
              <a:rPr lang="en-US" dirty="0"/>
              <a:t>Why is this happening?</a:t>
            </a:r>
          </a:p>
          <a:p>
            <a:endParaRPr lang="en-US" dirty="0"/>
          </a:p>
          <a:p>
            <a:r>
              <a:rPr lang="en-US" dirty="0"/>
              <a:t>What’s the impact that this can have?</a:t>
            </a:r>
          </a:p>
          <a:p>
            <a:endParaRPr lang="en-US" dirty="0"/>
          </a:p>
          <a:p>
            <a:r>
              <a:rPr lang="en-US" dirty="0"/>
              <a:t>Even the small differences in the window size give different perception of Heavy Flows</a:t>
            </a:r>
          </a:p>
          <a:p>
            <a:endParaRPr lang="en-US" dirty="0"/>
          </a:p>
          <a:p>
            <a:r>
              <a:rPr lang="en-US" dirty="0"/>
              <a:t>Different time windows or different starting points of the same time window can produce different statistics.</a:t>
            </a:r>
          </a:p>
          <a:p>
            <a:endParaRPr lang="en-US" dirty="0"/>
          </a:p>
        </p:txBody>
      </p:sp>
    </p:spTree>
    <p:extLst>
      <p:ext uri="{BB962C8B-B14F-4D97-AF65-F5344CB8AC3E}">
        <p14:creationId xmlns:p14="http://schemas.microsoft.com/office/powerpoint/2010/main" val="198467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95BD20-1F2A-174B-86BD-76B29EDBEC2B}"/>
              </a:ext>
            </a:extLst>
          </p:cNvPr>
          <p:cNvSpPr>
            <a:spLocks noGrp="1"/>
          </p:cNvSpPr>
          <p:nvPr>
            <p:ph type="body" sz="quarter" idx="10"/>
          </p:nvPr>
        </p:nvSpPr>
        <p:spPr/>
        <p:txBody>
          <a:bodyPr/>
          <a:lstStyle/>
          <a:p>
            <a:r>
              <a:rPr lang="en-US" dirty="0"/>
              <a:t>Bloom Filters + Future Work</a:t>
            </a:r>
          </a:p>
        </p:txBody>
      </p:sp>
      <p:sp>
        <p:nvSpPr>
          <p:cNvPr id="3" name="Content Placeholder 2">
            <a:extLst>
              <a:ext uri="{FF2B5EF4-FFF2-40B4-BE49-F238E27FC236}">
                <a16:creationId xmlns:a16="http://schemas.microsoft.com/office/drawing/2014/main" id="{5CF4DF28-1F29-EC4B-B60C-8707132EAC10}"/>
              </a:ext>
            </a:extLst>
          </p:cNvPr>
          <p:cNvSpPr>
            <a:spLocks noGrp="1"/>
          </p:cNvSpPr>
          <p:nvPr>
            <p:ph idx="1"/>
          </p:nvPr>
        </p:nvSpPr>
        <p:spPr>
          <a:xfrm>
            <a:off x="363894" y="1349115"/>
            <a:ext cx="11313757" cy="4011969"/>
          </a:xfrm>
        </p:spPr>
        <p:txBody>
          <a:bodyPr>
            <a:normAutofit lnSpcReduction="10000"/>
          </a:bodyPr>
          <a:lstStyle/>
          <a:p>
            <a:r>
              <a:rPr lang="en-GB" b="1" dirty="0"/>
              <a:t>Counting Bloom Filter</a:t>
            </a:r>
          </a:p>
          <a:p>
            <a:r>
              <a:rPr lang="en-GB" dirty="0"/>
              <a:t>Probabilistic data structure which maintains the frequency count for each item in a data stream</a:t>
            </a:r>
            <a:endParaRPr lang="en-US" b="1" dirty="0"/>
          </a:p>
          <a:p>
            <a:r>
              <a:rPr lang="en-US" b="1" dirty="0"/>
              <a:t>Window-based with Time-Decaying Counters</a:t>
            </a:r>
            <a:endParaRPr lang="en-GB" b="1" dirty="0"/>
          </a:p>
          <a:p>
            <a:r>
              <a:rPr lang="en-GB" dirty="0"/>
              <a:t>The value of each counter decays with time, by applying exponential time-decaying function</a:t>
            </a:r>
          </a:p>
          <a:p>
            <a:r>
              <a:rPr lang="en-GB" dirty="0"/>
              <a:t>The significance of data items decreases over time</a:t>
            </a:r>
            <a:endParaRPr lang="en-GB" b="1" dirty="0"/>
          </a:p>
          <a:p>
            <a:r>
              <a:rPr lang="en-US" b="1" dirty="0"/>
              <a:t>Continuous-Time Decaying Counters</a:t>
            </a:r>
            <a:endParaRPr lang="en-GB" b="1" dirty="0"/>
          </a:p>
          <a:p>
            <a:r>
              <a:rPr lang="en-GB" dirty="0"/>
              <a:t>On-demand Time-decaying Bloom filter, which relies on a continuous-time operation to overcome the accuracy/performance limitations of the original window-based approach</a:t>
            </a:r>
          </a:p>
          <a:p>
            <a:endParaRPr lang="en-GB" dirty="0"/>
          </a:p>
          <a:p>
            <a:pPr algn="ctr"/>
            <a:r>
              <a:rPr lang="en-US" dirty="0"/>
              <a:t>Any suggestions?</a:t>
            </a:r>
          </a:p>
          <a:p>
            <a:pPr algn="ctr"/>
            <a:r>
              <a:rPr lang="en-US" dirty="0"/>
              <a:t>Any question?</a:t>
            </a:r>
          </a:p>
        </p:txBody>
      </p:sp>
      <p:sp>
        <p:nvSpPr>
          <p:cNvPr id="4" name="TextBox 3">
            <a:extLst>
              <a:ext uri="{FF2B5EF4-FFF2-40B4-BE49-F238E27FC236}">
                <a16:creationId xmlns:a16="http://schemas.microsoft.com/office/drawing/2014/main" id="{8B78FEC5-74C6-D047-B567-6CD5320EE40C}"/>
              </a:ext>
            </a:extLst>
          </p:cNvPr>
          <p:cNvSpPr txBox="1"/>
          <p:nvPr/>
        </p:nvSpPr>
        <p:spPr>
          <a:xfrm>
            <a:off x="5021705" y="5361084"/>
            <a:ext cx="7170295" cy="861774"/>
          </a:xfrm>
          <a:prstGeom prst="rect">
            <a:avLst/>
          </a:prstGeom>
          <a:noFill/>
        </p:spPr>
        <p:txBody>
          <a:bodyPr wrap="square" rtlCol="0">
            <a:spAutoFit/>
          </a:bodyPr>
          <a:lstStyle/>
          <a:p>
            <a:r>
              <a:rPr lang="en-GB" sz="1000" i="1" dirty="0"/>
              <a:t>Reference</a:t>
            </a:r>
            <a:r>
              <a:rPr lang="en-GB" sz="1000" dirty="0"/>
              <a:t> Kai Cheng, </a:t>
            </a:r>
            <a:r>
              <a:rPr lang="en-GB" sz="1000" dirty="0" err="1"/>
              <a:t>Limin</a:t>
            </a:r>
            <a:r>
              <a:rPr lang="en-GB" sz="1000" dirty="0"/>
              <a:t> Xiang and M. </a:t>
            </a:r>
            <a:r>
              <a:rPr lang="en-GB" sz="1000" dirty="0" err="1"/>
              <a:t>Iwaihara</a:t>
            </a:r>
            <a:r>
              <a:rPr lang="en-GB" sz="1000" dirty="0"/>
              <a:t>, "</a:t>
            </a:r>
            <a:r>
              <a:rPr lang="en-GB" sz="1000" b="1" dirty="0"/>
              <a:t>Time-decaying Bloom Filters for data streams with skewed distributions</a:t>
            </a:r>
            <a:r>
              <a:rPr lang="en-GB" sz="1000" dirty="0"/>
              <a:t>," </a:t>
            </a:r>
            <a:r>
              <a:rPr lang="en-GB" sz="1000" i="1" dirty="0"/>
              <a:t>15th International Workshop on Research Issues in Data Engineering: Stream Data Mining and Applications (RIDE-SDMA'05)</a:t>
            </a:r>
            <a:r>
              <a:rPr lang="en-GB" sz="1000" dirty="0"/>
              <a:t>, 2005</a:t>
            </a:r>
          </a:p>
          <a:p>
            <a:r>
              <a:rPr lang="en-GB" sz="1000" dirty="0"/>
              <a:t>Reference: Giuseppe Bianchi, Nico </a:t>
            </a:r>
            <a:r>
              <a:rPr lang="en-GB" sz="1000" dirty="0" err="1"/>
              <a:t>d'Heureuse</a:t>
            </a:r>
            <a:r>
              <a:rPr lang="en-GB" sz="1000" dirty="0"/>
              <a:t>, and </a:t>
            </a:r>
            <a:r>
              <a:rPr lang="en-GB" sz="1000" dirty="0" err="1"/>
              <a:t>Saverio</a:t>
            </a:r>
            <a:r>
              <a:rPr lang="en-GB" sz="1000" dirty="0"/>
              <a:t> </a:t>
            </a:r>
            <a:r>
              <a:rPr lang="en-GB" sz="1000" dirty="0" err="1"/>
              <a:t>Niccolini</a:t>
            </a:r>
            <a:r>
              <a:rPr lang="en-GB" sz="1000" dirty="0"/>
              <a:t>. 2011. </a:t>
            </a:r>
            <a:r>
              <a:rPr lang="en-GB" sz="1000" b="1" dirty="0"/>
              <a:t>On-demand time-decaying bloom filters for telemarketer detection</a:t>
            </a:r>
            <a:r>
              <a:rPr lang="en-GB" sz="1000" dirty="0"/>
              <a:t>. SIGCOMM </a:t>
            </a:r>
            <a:r>
              <a:rPr lang="en-GB" sz="1000" dirty="0" err="1"/>
              <a:t>Comput</a:t>
            </a:r>
            <a:r>
              <a:rPr lang="en-GB" sz="1000" dirty="0"/>
              <a:t>. </a:t>
            </a:r>
            <a:r>
              <a:rPr lang="en-GB" sz="1000" dirty="0" err="1"/>
              <a:t>Commun</a:t>
            </a:r>
            <a:r>
              <a:rPr lang="en-GB" sz="1000" dirty="0"/>
              <a:t>. Rev. 41, 5 (October 2011)</a:t>
            </a:r>
            <a:endParaRPr lang="en-US" sz="1000" dirty="0"/>
          </a:p>
          <a:p>
            <a:endParaRPr lang="en-US" sz="1000" dirty="0"/>
          </a:p>
        </p:txBody>
      </p:sp>
    </p:spTree>
    <p:extLst>
      <p:ext uri="{BB962C8B-B14F-4D97-AF65-F5344CB8AC3E}">
        <p14:creationId xmlns:p14="http://schemas.microsoft.com/office/powerpoint/2010/main" val="4079820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8218E6-860F-4146-95FF-E27A9756D9B8}"/>
              </a:ext>
            </a:extLst>
          </p:cNvPr>
          <p:cNvSpPr>
            <a:spLocks noGrp="1"/>
          </p:cNvSpPr>
          <p:nvPr>
            <p:ph type="body" sz="quarter" idx="10"/>
          </p:nvPr>
        </p:nvSpPr>
        <p:spPr/>
        <p:txBody>
          <a:bodyPr/>
          <a:lstStyle/>
          <a:p>
            <a:r>
              <a:rPr lang="en-US" dirty="0"/>
              <a:t>BACKUP</a:t>
            </a:r>
          </a:p>
        </p:txBody>
      </p:sp>
      <p:sp>
        <p:nvSpPr>
          <p:cNvPr id="3" name="Content Placeholder 2">
            <a:extLst>
              <a:ext uri="{FF2B5EF4-FFF2-40B4-BE49-F238E27FC236}">
                <a16:creationId xmlns:a16="http://schemas.microsoft.com/office/drawing/2014/main" id="{D6107D72-9093-E248-BABE-B2AEE47615D4}"/>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823809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95BD20-1F2A-174B-86BD-76B29EDBEC2B}"/>
              </a:ext>
            </a:extLst>
          </p:cNvPr>
          <p:cNvSpPr>
            <a:spLocks noGrp="1"/>
          </p:cNvSpPr>
          <p:nvPr>
            <p:ph type="body" sz="quarter" idx="10"/>
          </p:nvPr>
        </p:nvSpPr>
        <p:spPr/>
        <p:txBody>
          <a:bodyPr/>
          <a:lstStyle/>
          <a:p>
            <a:r>
              <a:rPr lang="en-US" dirty="0"/>
              <a:t>Heavy flows are important!</a:t>
            </a:r>
          </a:p>
        </p:txBody>
      </p:sp>
      <p:graphicFrame>
        <p:nvGraphicFramePr>
          <p:cNvPr id="6" name="Diagram 5">
            <a:extLst>
              <a:ext uri="{FF2B5EF4-FFF2-40B4-BE49-F238E27FC236}">
                <a16:creationId xmlns:a16="http://schemas.microsoft.com/office/drawing/2014/main" id="{4D16EE8A-710A-B24F-91CE-B595577138FE}"/>
              </a:ext>
            </a:extLst>
          </p:cNvPr>
          <p:cNvGraphicFramePr/>
          <p:nvPr/>
        </p:nvGraphicFramePr>
        <p:xfrm>
          <a:off x="2215687" y="1280448"/>
          <a:ext cx="7610169" cy="4742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5588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FD630E-5D5D-704E-AFCB-F979BBBC7C89}"/>
              </a:ext>
            </a:extLst>
          </p:cNvPr>
          <p:cNvSpPr>
            <a:spLocks noGrp="1"/>
          </p:cNvSpPr>
          <p:nvPr>
            <p:ph type="body" sz="quarter" idx="10"/>
          </p:nvPr>
        </p:nvSpPr>
        <p:spPr/>
        <p:txBody>
          <a:bodyPr/>
          <a:lstStyle/>
          <a:p>
            <a:r>
              <a:rPr lang="en-US" dirty="0"/>
              <a:t>Experiment </a:t>
            </a:r>
            <a:r>
              <a:rPr lang="en-US" dirty="0" err="1"/>
              <a:t>Ib</a:t>
            </a:r>
            <a:r>
              <a:rPr lang="en-US" dirty="0"/>
              <a:t> (HH + HHH) 	****ERASE****</a:t>
            </a:r>
          </a:p>
        </p:txBody>
      </p:sp>
      <p:pic>
        <p:nvPicPr>
          <p:cNvPr id="11" name="Content Placeholder 10">
            <a:extLst>
              <a:ext uri="{FF2B5EF4-FFF2-40B4-BE49-F238E27FC236}">
                <a16:creationId xmlns:a16="http://schemas.microsoft.com/office/drawing/2014/main" id="{ACC35B4B-4189-DF47-8023-CEF0731D565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3894" y="1577657"/>
            <a:ext cx="5080000" cy="3810000"/>
          </a:xfrm>
        </p:spPr>
      </p:pic>
      <p:pic>
        <p:nvPicPr>
          <p:cNvPr id="13" name="Picture 12">
            <a:extLst>
              <a:ext uri="{FF2B5EF4-FFF2-40B4-BE49-F238E27FC236}">
                <a16:creationId xmlns:a16="http://schemas.microsoft.com/office/drawing/2014/main" id="{8091D387-DFCB-CA49-A1EF-05212B67C6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2960" y="1577657"/>
            <a:ext cx="5080000" cy="3810000"/>
          </a:xfrm>
          <a:prstGeom prst="rect">
            <a:avLst/>
          </a:prstGeom>
        </p:spPr>
      </p:pic>
    </p:spTree>
    <p:extLst>
      <p:ext uri="{BB962C8B-B14F-4D97-AF65-F5344CB8AC3E}">
        <p14:creationId xmlns:p14="http://schemas.microsoft.com/office/powerpoint/2010/main" val="2114085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95BD20-1F2A-174B-86BD-76B29EDBEC2B}"/>
              </a:ext>
            </a:extLst>
          </p:cNvPr>
          <p:cNvSpPr>
            <a:spLocks noGrp="1"/>
          </p:cNvSpPr>
          <p:nvPr>
            <p:ph type="body" sz="quarter" idx="10"/>
          </p:nvPr>
        </p:nvSpPr>
        <p:spPr/>
        <p:txBody>
          <a:bodyPr/>
          <a:lstStyle/>
          <a:p>
            <a:r>
              <a:rPr lang="en-US" dirty="0"/>
              <a:t>Network Management</a:t>
            </a:r>
          </a:p>
        </p:txBody>
      </p:sp>
      <p:pic>
        <p:nvPicPr>
          <p:cNvPr id="4" name="Picture 3">
            <a:extLst>
              <a:ext uri="{FF2B5EF4-FFF2-40B4-BE49-F238E27FC236}">
                <a16:creationId xmlns:a16="http://schemas.microsoft.com/office/drawing/2014/main" id="{9F655D96-2A5A-3046-86D4-286ACCE644E2}"/>
              </a:ext>
            </a:extLst>
          </p:cNvPr>
          <p:cNvPicPr>
            <a:picLocks noChangeAspect="1"/>
          </p:cNvPicPr>
          <p:nvPr/>
        </p:nvPicPr>
        <p:blipFill rotWithShape="1">
          <a:blip r:embed="rId3"/>
          <a:srcRect l="16048" t="18097" r="15741" b="25464"/>
          <a:stretch/>
        </p:blipFill>
        <p:spPr>
          <a:xfrm>
            <a:off x="0" y="3376386"/>
            <a:ext cx="3157538" cy="2128838"/>
          </a:xfrm>
          <a:prstGeom prst="rect">
            <a:avLst/>
          </a:prstGeom>
          <a:effectLst>
            <a:softEdge rad="50800"/>
          </a:effectLst>
        </p:spPr>
      </p:pic>
      <p:pic>
        <p:nvPicPr>
          <p:cNvPr id="5" name="Picture 4">
            <a:extLst>
              <a:ext uri="{FF2B5EF4-FFF2-40B4-BE49-F238E27FC236}">
                <a16:creationId xmlns:a16="http://schemas.microsoft.com/office/drawing/2014/main" id="{129EDAF7-54D1-BE4F-8A57-A3B097E1801D}"/>
              </a:ext>
            </a:extLst>
          </p:cNvPr>
          <p:cNvPicPr>
            <a:picLocks noChangeAspect="1"/>
          </p:cNvPicPr>
          <p:nvPr/>
        </p:nvPicPr>
        <p:blipFill>
          <a:blip r:embed="rId4"/>
          <a:stretch>
            <a:fillRect/>
          </a:stretch>
        </p:blipFill>
        <p:spPr>
          <a:xfrm>
            <a:off x="897990" y="1319296"/>
            <a:ext cx="2259548" cy="1662430"/>
          </a:xfrm>
          <a:prstGeom prst="rect">
            <a:avLst/>
          </a:prstGeom>
        </p:spPr>
      </p:pic>
      <p:pic>
        <p:nvPicPr>
          <p:cNvPr id="6" name="Picture 5">
            <a:extLst>
              <a:ext uri="{FF2B5EF4-FFF2-40B4-BE49-F238E27FC236}">
                <a16:creationId xmlns:a16="http://schemas.microsoft.com/office/drawing/2014/main" id="{D80B5BA3-78B0-2A46-8EA3-783B2D47EB20}"/>
              </a:ext>
            </a:extLst>
          </p:cNvPr>
          <p:cNvPicPr>
            <a:picLocks noChangeAspect="1"/>
          </p:cNvPicPr>
          <p:nvPr/>
        </p:nvPicPr>
        <p:blipFill>
          <a:blip r:embed="rId5"/>
          <a:stretch>
            <a:fillRect/>
          </a:stretch>
        </p:blipFill>
        <p:spPr>
          <a:xfrm>
            <a:off x="3825666" y="1998055"/>
            <a:ext cx="2415006" cy="1752929"/>
          </a:xfrm>
          <a:prstGeom prst="rect">
            <a:avLst/>
          </a:prstGeom>
        </p:spPr>
      </p:pic>
      <p:sp>
        <p:nvSpPr>
          <p:cNvPr id="7" name="TextBox 6">
            <a:extLst>
              <a:ext uri="{FF2B5EF4-FFF2-40B4-BE49-F238E27FC236}">
                <a16:creationId xmlns:a16="http://schemas.microsoft.com/office/drawing/2014/main" id="{868DFE37-5760-FE41-832A-DE0A96271456}"/>
              </a:ext>
            </a:extLst>
          </p:cNvPr>
          <p:cNvSpPr txBox="1"/>
          <p:nvPr/>
        </p:nvSpPr>
        <p:spPr>
          <a:xfrm>
            <a:off x="362724" y="2959754"/>
            <a:ext cx="2611864" cy="646331"/>
          </a:xfrm>
          <a:prstGeom prst="rect">
            <a:avLst/>
          </a:prstGeom>
          <a:noFill/>
        </p:spPr>
        <p:txBody>
          <a:bodyPr wrap="square" rtlCol="0">
            <a:spAutoFit/>
          </a:bodyPr>
          <a:lstStyle/>
          <a:p>
            <a:r>
              <a:rPr lang="en-US" dirty="0"/>
              <a:t>Monitors Network Traffic</a:t>
            </a:r>
          </a:p>
          <a:p>
            <a:endParaRPr lang="en-US" dirty="0"/>
          </a:p>
        </p:txBody>
      </p:sp>
      <p:sp>
        <p:nvSpPr>
          <p:cNvPr id="8" name="TextBox 7">
            <a:extLst>
              <a:ext uri="{FF2B5EF4-FFF2-40B4-BE49-F238E27FC236}">
                <a16:creationId xmlns:a16="http://schemas.microsoft.com/office/drawing/2014/main" id="{C734F1AD-BE3B-904A-A3C9-59ED448E0F1D}"/>
              </a:ext>
            </a:extLst>
          </p:cNvPr>
          <p:cNvSpPr txBox="1"/>
          <p:nvPr/>
        </p:nvSpPr>
        <p:spPr>
          <a:xfrm>
            <a:off x="9953" y="5600058"/>
            <a:ext cx="3204211" cy="369332"/>
          </a:xfrm>
          <a:prstGeom prst="rect">
            <a:avLst/>
          </a:prstGeom>
          <a:noFill/>
        </p:spPr>
        <p:txBody>
          <a:bodyPr wrap="square" rtlCol="0">
            <a:spAutoFit/>
          </a:bodyPr>
          <a:lstStyle/>
          <a:p>
            <a:r>
              <a:rPr lang="en-US" dirty="0"/>
              <a:t>Measures Network Traffic</a:t>
            </a:r>
          </a:p>
        </p:txBody>
      </p:sp>
      <p:sp>
        <p:nvSpPr>
          <p:cNvPr id="9" name="TextBox 8">
            <a:extLst>
              <a:ext uri="{FF2B5EF4-FFF2-40B4-BE49-F238E27FC236}">
                <a16:creationId xmlns:a16="http://schemas.microsoft.com/office/drawing/2014/main" id="{476169C9-000E-AF41-91F7-C6711E14E213}"/>
              </a:ext>
            </a:extLst>
          </p:cNvPr>
          <p:cNvSpPr txBox="1"/>
          <p:nvPr/>
        </p:nvSpPr>
        <p:spPr>
          <a:xfrm>
            <a:off x="3267147" y="3790751"/>
            <a:ext cx="3371547" cy="369332"/>
          </a:xfrm>
          <a:prstGeom prst="rect">
            <a:avLst/>
          </a:prstGeom>
          <a:noFill/>
        </p:spPr>
        <p:txBody>
          <a:bodyPr wrap="square" rtlCol="0">
            <a:spAutoFit/>
          </a:bodyPr>
          <a:lstStyle/>
          <a:p>
            <a:r>
              <a:rPr lang="en-US" dirty="0"/>
              <a:t>Applies Management Techniques</a:t>
            </a:r>
          </a:p>
        </p:txBody>
      </p:sp>
      <p:pic>
        <p:nvPicPr>
          <p:cNvPr id="10" name="Picture 9">
            <a:extLst>
              <a:ext uri="{FF2B5EF4-FFF2-40B4-BE49-F238E27FC236}">
                <a16:creationId xmlns:a16="http://schemas.microsoft.com/office/drawing/2014/main" id="{3209FD8B-3F8A-1C4F-9BAC-5C8197400411}"/>
              </a:ext>
            </a:extLst>
          </p:cNvPr>
          <p:cNvPicPr>
            <a:picLocks noChangeAspect="1"/>
          </p:cNvPicPr>
          <p:nvPr/>
        </p:nvPicPr>
        <p:blipFill>
          <a:blip r:embed="rId6"/>
          <a:stretch>
            <a:fillRect/>
          </a:stretch>
        </p:blipFill>
        <p:spPr>
          <a:xfrm>
            <a:off x="9439109" y="2150511"/>
            <a:ext cx="1993900" cy="1016000"/>
          </a:xfrm>
          <a:prstGeom prst="rect">
            <a:avLst/>
          </a:prstGeom>
        </p:spPr>
      </p:pic>
      <p:pic>
        <p:nvPicPr>
          <p:cNvPr id="13" name="Picture 12">
            <a:extLst>
              <a:ext uri="{FF2B5EF4-FFF2-40B4-BE49-F238E27FC236}">
                <a16:creationId xmlns:a16="http://schemas.microsoft.com/office/drawing/2014/main" id="{2267CC4C-9A61-BF45-91F3-B11F5E0A6133}"/>
              </a:ext>
            </a:extLst>
          </p:cNvPr>
          <p:cNvPicPr>
            <a:picLocks noChangeAspect="1"/>
          </p:cNvPicPr>
          <p:nvPr/>
        </p:nvPicPr>
        <p:blipFill>
          <a:blip r:embed="rId7"/>
          <a:stretch>
            <a:fillRect/>
          </a:stretch>
        </p:blipFill>
        <p:spPr>
          <a:xfrm>
            <a:off x="7630927" y="3600224"/>
            <a:ext cx="2540000" cy="1905000"/>
          </a:xfrm>
          <a:prstGeom prst="rect">
            <a:avLst/>
          </a:prstGeom>
        </p:spPr>
      </p:pic>
      <p:sp>
        <p:nvSpPr>
          <p:cNvPr id="15" name="Right Brace 14">
            <a:extLst>
              <a:ext uri="{FF2B5EF4-FFF2-40B4-BE49-F238E27FC236}">
                <a16:creationId xmlns:a16="http://schemas.microsoft.com/office/drawing/2014/main" id="{D668D270-2020-B149-9027-80D17D8135D8}"/>
              </a:ext>
            </a:extLst>
          </p:cNvPr>
          <p:cNvSpPr/>
          <p:nvPr/>
        </p:nvSpPr>
        <p:spPr>
          <a:xfrm>
            <a:off x="6499199" y="1542091"/>
            <a:ext cx="990573" cy="4230244"/>
          </a:xfrm>
          <a:prstGeom prst="rightBrace">
            <a:avLst>
              <a:gd name="adj1" fmla="val 8333"/>
              <a:gd name="adj2" fmla="val 48470"/>
            </a:avLst>
          </a:prstGeom>
          <a:noFill/>
          <a:ln w="44450"/>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4182030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95BD20-1F2A-174B-86BD-76B29EDBEC2B}"/>
              </a:ext>
            </a:extLst>
          </p:cNvPr>
          <p:cNvSpPr>
            <a:spLocks noGrp="1"/>
          </p:cNvSpPr>
          <p:nvPr>
            <p:ph type="body" sz="quarter" idx="10"/>
          </p:nvPr>
        </p:nvSpPr>
        <p:spPr/>
        <p:txBody>
          <a:bodyPr/>
          <a:lstStyle/>
          <a:p>
            <a:r>
              <a:rPr lang="en-US" dirty="0"/>
              <a:t>Measurements as support for Management</a:t>
            </a:r>
          </a:p>
        </p:txBody>
      </p:sp>
      <p:sp>
        <p:nvSpPr>
          <p:cNvPr id="3" name="Content Placeholder 2">
            <a:extLst>
              <a:ext uri="{FF2B5EF4-FFF2-40B4-BE49-F238E27FC236}">
                <a16:creationId xmlns:a16="http://schemas.microsoft.com/office/drawing/2014/main" id="{5CF4DF28-1F29-EC4B-B60C-8707132EAC10}"/>
              </a:ext>
            </a:extLst>
          </p:cNvPr>
          <p:cNvSpPr>
            <a:spLocks noGrp="1"/>
          </p:cNvSpPr>
          <p:nvPr>
            <p:ph idx="1"/>
          </p:nvPr>
        </p:nvSpPr>
        <p:spPr/>
        <p:txBody>
          <a:bodyPr>
            <a:normAutofit/>
          </a:bodyPr>
          <a:lstStyle/>
          <a:p>
            <a:pPr marL="342900" indent="-342900">
              <a:buFont typeface="Arial" panose="020B0604020202020204" pitchFamily="34" charset="0"/>
              <a:buChar char="•"/>
            </a:pPr>
            <a:r>
              <a:rPr lang="en-US" dirty="0"/>
              <a:t>Form the basis of all traffic management functions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GB" dirty="0"/>
              <a:t>Complex set of data traffic need to be analysed.</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The analysis of the results will trigger the network tasks that need to be applied.</a:t>
            </a:r>
          </a:p>
          <a:p>
            <a:pPr marL="1028700" lvl="1" indent="-342900"/>
            <a:r>
              <a:rPr lang="en-GB" dirty="0"/>
              <a:t>Better traffic engineering techniques</a:t>
            </a:r>
          </a:p>
          <a:p>
            <a:pPr marL="1028700" lvl="1" indent="-342900"/>
            <a:r>
              <a:rPr lang="en-GB" dirty="0"/>
              <a:t>Better Quality of Service</a:t>
            </a:r>
          </a:p>
          <a:p>
            <a:pPr marL="1028700" lvl="1" indent="-342900"/>
            <a:r>
              <a:rPr lang="en-GB" dirty="0"/>
              <a:t>Better security</a:t>
            </a:r>
          </a:p>
          <a:p>
            <a:pPr algn="ctr"/>
            <a:endParaRPr lang="en-GB" dirty="0"/>
          </a:p>
          <a:p>
            <a:pPr algn="ctr"/>
            <a:r>
              <a:rPr lang="en-GB" dirty="0"/>
              <a:t>How do we analyse this complex set o data?</a:t>
            </a:r>
          </a:p>
          <a:p>
            <a:pPr algn="ctr"/>
            <a:r>
              <a:rPr lang="en-GB" dirty="0"/>
              <a:t>Do we need to classify the traffic?</a:t>
            </a:r>
          </a:p>
          <a:p>
            <a:pPr algn="ctr"/>
            <a:endParaRPr lang="en-GB" dirty="0"/>
          </a:p>
        </p:txBody>
      </p:sp>
      <p:pic>
        <p:nvPicPr>
          <p:cNvPr id="4" name="Picture 3">
            <a:extLst>
              <a:ext uri="{FF2B5EF4-FFF2-40B4-BE49-F238E27FC236}">
                <a16:creationId xmlns:a16="http://schemas.microsoft.com/office/drawing/2014/main" id="{FA3213F8-CB24-C848-8993-369213D53229}"/>
              </a:ext>
            </a:extLst>
          </p:cNvPr>
          <p:cNvPicPr>
            <a:picLocks noChangeAspect="1"/>
          </p:cNvPicPr>
          <p:nvPr/>
        </p:nvPicPr>
        <p:blipFill rotWithShape="1">
          <a:blip r:embed="rId3"/>
          <a:srcRect l="3919" r="4160" b="15600"/>
          <a:stretch/>
        </p:blipFill>
        <p:spPr>
          <a:xfrm>
            <a:off x="8020397" y="1708151"/>
            <a:ext cx="3762185" cy="1036320"/>
          </a:xfrm>
          <a:prstGeom prst="rect">
            <a:avLst/>
          </a:prstGeom>
        </p:spPr>
      </p:pic>
    </p:spTree>
    <p:extLst>
      <p:ext uri="{BB962C8B-B14F-4D97-AF65-F5344CB8AC3E}">
        <p14:creationId xmlns:p14="http://schemas.microsoft.com/office/powerpoint/2010/main" val="3210191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95BD20-1F2A-174B-86BD-76B29EDBEC2B}"/>
              </a:ext>
            </a:extLst>
          </p:cNvPr>
          <p:cNvSpPr>
            <a:spLocks noGrp="1"/>
          </p:cNvSpPr>
          <p:nvPr>
            <p:ph type="body" sz="quarter" idx="10"/>
          </p:nvPr>
        </p:nvSpPr>
        <p:spPr/>
        <p:txBody>
          <a:bodyPr/>
          <a:lstStyle/>
          <a:p>
            <a:r>
              <a:rPr lang="en-US" dirty="0"/>
              <a:t>Flows are important</a:t>
            </a:r>
          </a:p>
        </p:txBody>
      </p:sp>
      <p:sp>
        <p:nvSpPr>
          <p:cNvPr id="9" name="TextBox 8">
            <a:extLst>
              <a:ext uri="{FF2B5EF4-FFF2-40B4-BE49-F238E27FC236}">
                <a16:creationId xmlns:a16="http://schemas.microsoft.com/office/drawing/2014/main" id="{90F7CAE5-D450-D444-BB43-D3F27DB2A04D}"/>
              </a:ext>
            </a:extLst>
          </p:cNvPr>
          <p:cNvSpPr txBox="1"/>
          <p:nvPr/>
        </p:nvSpPr>
        <p:spPr>
          <a:xfrm>
            <a:off x="494675" y="1588957"/>
            <a:ext cx="10987791" cy="3857466"/>
          </a:xfrm>
          <a:prstGeom prst="rect">
            <a:avLst/>
          </a:prstGeom>
          <a:noFill/>
        </p:spPr>
        <p:txBody>
          <a:bodyPr wrap="square" rtlCol="0">
            <a:spAutoFit/>
          </a:bodyPr>
          <a:lstStyle/>
          <a:p>
            <a:pPr>
              <a:lnSpc>
                <a:spcPct val="90000"/>
              </a:lnSpc>
              <a:spcBef>
                <a:spcPts val="1000"/>
              </a:spcBef>
            </a:pPr>
            <a:r>
              <a:rPr lang="en-US" sz="2000" i="1" dirty="0">
                <a:solidFill>
                  <a:srgbClr val="5B9BD5">
                    <a:lumMod val="50000"/>
                  </a:srgbClr>
                </a:solidFill>
              </a:rPr>
              <a:t>Providing an aggregate view of such data is important for summarization, visualization, and analysis.</a:t>
            </a:r>
          </a:p>
          <a:p>
            <a:pPr lvl="0">
              <a:lnSpc>
                <a:spcPct val="90000"/>
              </a:lnSpc>
              <a:spcBef>
                <a:spcPts val="1000"/>
              </a:spcBef>
            </a:pPr>
            <a:endParaRPr lang="en-US" sz="2000" i="1" dirty="0">
              <a:solidFill>
                <a:srgbClr val="5B9BD5">
                  <a:lumMod val="50000"/>
                </a:srgbClr>
              </a:solidFill>
            </a:endParaRPr>
          </a:p>
          <a:p>
            <a:pPr lvl="0">
              <a:lnSpc>
                <a:spcPct val="90000"/>
              </a:lnSpc>
              <a:spcBef>
                <a:spcPts val="1000"/>
              </a:spcBef>
            </a:pPr>
            <a:r>
              <a:rPr lang="en-US" sz="2000" i="1" dirty="0">
                <a:solidFill>
                  <a:srgbClr val="5B9BD5">
                    <a:lumMod val="50000"/>
                  </a:srgbClr>
                </a:solidFill>
              </a:rPr>
              <a:t>Flows</a:t>
            </a:r>
            <a:r>
              <a:rPr lang="en-US" sz="2000" dirty="0">
                <a:solidFill>
                  <a:srgbClr val="5B9BD5">
                    <a:lumMod val="50000"/>
                  </a:srgbClr>
                </a:solidFill>
              </a:rPr>
              <a:t> represent a number of packets or frames passing a network point during a certain time interval. The packets, which belong to a flow, have a set of common properties.</a:t>
            </a:r>
            <a:endParaRPr lang="en-US" dirty="0"/>
          </a:p>
          <a:p>
            <a:pPr marL="285750" indent="-28575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r>
              <a:rPr lang="en-US" sz="2000" dirty="0">
                <a:solidFill>
                  <a:srgbClr val="5B9BD5">
                    <a:lumMod val="50000"/>
                  </a:srgbClr>
                </a:solidFill>
              </a:rPr>
              <a:t>Traffic classification types (</a:t>
            </a:r>
            <a:r>
              <a:rPr lang="en-US" sz="2000" dirty="0" err="1">
                <a:solidFill>
                  <a:srgbClr val="5B9BD5">
                    <a:lumMod val="50000"/>
                  </a:srgbClr>
                </a:solidFill>
              </a:rPr>
              <a:t>bursty</a:t>
            </a:r>
            <a:r>
              <a:rPr lang="en-US" sz="2000" dirty="0">
                <a:solidFill>
                  <a:srgbClr val="5B9BD5">
                    <a:lumMod val="50000"/>
                  </a:srgbClr>
                </a:solidFill>
              </a:rPr>
              <a:t>, latency-sensitive, traffic-pattern change)</a:t>
            </a:r>
          </a:p>
          <a:p>
            <a:pPr marL="342900" indent="-342900">
              <a:buFont typeface="Arial" panose="020B0604020202020204" pitchFamily="34" charset="0"/>
              <a:buChar char="•"/>
            </a:pPr>
            <a:r>
              <a:rPr lang="en-US" sz="2000" dirty="0">
                <a:solidFill>
                  <a:srgbClr val="5B9BD5">
                    <a:lumMod val="50000"/>
                  </a:srgbClr>
                </a:solidFill>
              </a:rPr>
              <a:t>Apply management tasks (</a:t>
            </a:r>
            <a:r>
              <a:rPr lang="en-US" sz="2000" dirty="0" err="1">
                <a:solidFill>
                  <a:srgbClr val="5B9BD5">
                    <a:lumMod val="50000"/>
                  </a:srgbClr>
                </a:solidFill>
              </a:rPr>
              <a:t>QoS</a:t>
            </a:r>
            <a:r>
              <a:rPr lang="en-US" sz="2000" dirty="0">
                <a:solidFill>
                  <a:srgbClr val="5B9BD5">
                    <a:lumMod val="50000"/>
                  </a:srgbClr>
                </a:solidFill>
              </a:rPr>
              <a:t>, capacity planning, efficient traffic engineering)</a:t>
            </a:r>
          </a:p>
          <a:p>
            <a:pPr marL="342900" indent="-342900">
              <a:buFont typeface="Arial" panose="020B0604020202020204" pitchFamily="34" charset="0"/>
              <a:buChar char="•"/>
            </a:pPr>
            <a:endParaRPr lang="en-US" sz="2000" dirty="0">
              <a:solidFill>
                <a:srgbClr val="5B9BD5">
                  <a:lumMod val="50000"/>
                </a:srgbClr>
              </a:solidFill>
            </a:endParaRPr>
          </a:p>
          <a:p>
            <a:endParaRPr lang="en-US" sz="2000" dirty="0">
              <a:solidFill>
                <a:srgbClr val="5B9BD5">
                  <a:lumMod val="50000"/>
                </a:srgbClr>
              </a:solidFill>
            </a:endParaRPr>
          </a:p>
          <a:p>
            <a:r>
              <a:rPr lang="en-US" sz="2000" dirty="0">
                <a:solidFill>
                  <a:srgbClr val="5B9BD5">
                    <a:lumMod val="50000"/>
                  </a:srgbClr>
                </a:solidFill>
              </a:rPr>
              <a:t>Ex. Flows with high volume of traffic (</a:t>
            </a:r>
            <a:r>
              <a:rPr lang="en-US" sz="2000" dirty="0" err="1">
                <a:solidFill>
                  <a:srgbClr val="5B9BD5">
                    <a:lumMod val="50000"/>
                  </a:srgbClr>
                </a:solidFill>
              </a:rPr>
              <a:t>a.k.a</a:t>
            </a:r>
            <a:r>
              <a:rPr lang="en-US" sz="2000" dirty="0">
                <a:solidFill>
                  <a:srgbClr val="5B9BD5">
                    <a:lumMod val="50000"/>
                  </a:srgbClr>
                </a:solidFill>
              </a:rPr>
              <a:t> </a:t>
            </a:r>
            <a:r>
              <a:rPr lang="en-US" sz="2000" b="1" dirty="0">
                <a:solidFill>
                  <a:srgbClr val="5B9BD5">
                    <a:lumMod val="50000"/>
                  </a:srgbClr>
                </a:solidFill>
              </a:rPr>
              <a:t>Heavy Flows</a:t>
            </a:r>
            <a:r>
              <a:rPr lang="en-US" sz="2000" dirty="0">
                <a:solidFill>
                  <a:srgbClr val="5B9BD5">
                    <a:lumMod val="50000"/>
                  </a:srgbClr>
                </a:solidFill>
              </a:rPr>
              <a:t>) are interesting! </a:t>
            </a:r>
          </a:p>
          <a:p>
            <a:r>
              <a:rPr lang="en-US" sz="2000" dirty="0">
                <a:solidFill>
                  <a:srgbClr val="5B9BD5">
                    <a:lumMod val="50000"/>
                  </a:srgbClr>
                </a:solidFill>
              </a:rPr>
              <a:t>      Management task : traffic engineering, accounting</a:t>
            </a:r>
          </a:p>
        </p:txBody>
      </p:sp>
    </p:spTree>
    <p:extLst>
      <p:ext uri="{BB962C8B-B14F-4D97-AF65-F5344CB8AC3E}">
        <p14:creationId xmlns:p14="http://schemas.microsoft.com/office/powerpoint/2010/main" val="439200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95BD20-1F2A-174B-86BD-76B29EDBEC2B}"/>
              </a:ext>
            </a:extLst>
          </p:cNvPr>
          <p:cNvSpPr>
            <a:spLocks noGrp="1"/>
          </p:cNvSpPr>
          <p:nvPr>
            <p:ph type="body" sz="quarter" idx="10"/>
          </p:nvPr>
        </p:nvSpPr>
        <p:spPr/>
        <p:txBody>
          <a:bodyPr/>
          <a:lstStyle/>
          <a:p>
            <a:r>
              <a:rPr lang="en-US" dirty="0"/>
              <a:t>Ideal Measuring Tool vs Reality</a:t>
            </a:r>
          </a:p>
        </p:txBody>
      </p:sp>
      <p:sp>
        <p:nvSpPr>
          <p:cNvPr id="3" name="Content Placeholder 2">
            <a:extLst>
              <a:ext uri="{FF2B5EF4-FFF2-40B4-BE49-F238E27FC236}">
                <a16:creationId xmlns:a16="http://schemas.microsoft.com/office/drawing/2014/main" id="{5CF4DF28-1F29-EC4B-B60C-8707132EAC10}"/>
              </a:ext>
            </a:extLst>
          </p:cNvPr>
          <p:cNvSpPr>
            <a:spLocks noGrp="1"/>
          </p:cNvSpPr>
          <p:nvPr>
            <p:ph idx="1"/>
          </p:nvPr>
        </p:nvSpPr>
        <p:spPr>
          <a:xfrm>
            <a:off x="363894" y="1708151"/>
            <a:ext cx="11313757" cy="4022089"/>
          </a:xfrm>
        </p:spPr>
        <p:txBody>
          <a:bodyPr>
            <a:normAutofit fontScale="92500" lnSpcReduction="10000"/>
          </a:bodyPr>
          <a:lstStyle/>
          <a:p>
            <a:pPr algn="ctr"/>
            <a:r>
              <a:rPr lang="en-GB" dirty="0"/>
              <a:t>Unlimited resources (to store all the counters) +  Fast traffic statistics processing</a:t>
            </a:r>
          </a:p>
          <a:p>
            <a:pPr algn="ctr"/>
            <a:endParaRPr lang="en-GB" dirty="0"/>
          </a:p>
          <a:p>
            <a:pPr algn="ctr"/>
            <a:r>
              <a:rPr lang="en-GB" b="1" dirty="0"/>
              <a:t>BUT</a:t>
            </a:r>
          </a:p>
          <a:p>
            <a:pPr algn="ctr"/>
            <a:endParaRPr lang="en-GB" dirty="0"/>
          </a:p>
          <a:p>
            <a:pPr algn="ctr"/>
            <a:r>
              <a:rPr lang="en-GB" dirty="0"/>
              <a:t>Resources in the observation point usually have a fixed size that is either constrained by hardware.</a:t>
            </a:r>
          </a:p>
          <a:p>
            <a:pPr algn="ctr"/>
            <a:endParaRPr lang="en-US" dirty="0"/>
          </a:p>
          <a:p>
            <a:endParaRPr lang="en-US" dirty="0"/>
          </a:p>
          <a:p>
            <a:r>
              <a:rPr lang="en-US" dirty="0"/>
              <a:t>Solutions with acceptable(?) less accuracy:</a:t>
            </a:r>
          </a:p>
          <a:p>
            <a:pPr marL="342900" indent="-342900">
              <a:buFont typeface="Arial" panose="020B0604020202020204" pitchFamily="34" charset="0"/>
              <a:buChar char="•"/>
            </a:pPr>
            <a:r>
              <a:rPr lang="en-US" dirty="0"/>
              <a:t>packet sampling</a:t>
            </a:r>
          </a:p>
          <a:p>
            <a:pPr marL="342900" indent="-342900">
              <a:buFont typeface="Arial" panose="020B0604020202020204" pitchFamily="34" charset="0"/>
              <a:buChar char="•"/>
            </a:pPr>
            <a:r>
              <a:rPr lang="en-US" dirty="0"/>
              <a:t>streaming algorithms</a:t>
            </a:r>
          </a:p>
          <a:p>
            <a:r>
              <a:rPr lang="en-US" dirty="0"/>
              <a:t>	</a:t>
            </a:r>
            <a:endParaRPr lang="en-GB" dirty="0"/>
          </a:p>
        </p:txBody>
      </p:sp>
      <p:pic>
        <p:nvPicPr>
          <p:cNvPr id="4" name="Picture 3">
            <a:extLst>
              <a:ext uri="{FF2B5EF4-FFF2-40B4-BE49-F238E27FC236}">
                <a16:creationId xmlns:a16="http://schemas.microsoft.com/office/drawing/2014/main" id="{551D1948-E0FE-D242-9C01-0CCE001A2EFD}"/>
              </a:ext>
            </a:extLst>
          </p:cNvPr>
          <p:cNvPicPr>
            <a:picLocks noChangeAspect="1"/>
          </p:cNvPicPr>
          <p:nvPr/>
        </p:nvPicPr>
        <p:blipFill rotWithShape="1">
          <a:blip r:embed="rId3"/>
          <a:srcRect l="8223" t="48052" r="31485" b="23295"/>
          <a:stretch/>
        </p:blipFill>
        <p:spPr>
          <a:xfrm>
            <a:off x="6705600" y="3433483"/>
            <a:ext cx="5486400" cy="1463040"/>
          </a:xfrm>
          <a:prstGeom prst="rect">
            <a:avLst/>
          </a:prstGeom>
        </p:spPr>
      </p:pic>
      <p:sp>
        <p:nvSpPr>
          <p:cNvPr id="5" name="TextBox 4">
            <a:extLst>
              <a:ext uri="{FF2B5EF4-FFF2-40B4-BE49-F238E27FC236}">
                <a16:creationId xmlns:a16="http://schemas.microsoft.com/office/drawing/2014/main" id="{826C65B1-4A20-1C48-B0AA-98ACFBD28EF4}"/>
              </a:ext>
            </a:extLst>
          </p:cNvPr>
          <p:cNvSpPr txBox="1"/>
          <p:nvPr/>
        </p:nvSpPr>
        <p:spPr>
          <a:xfrm>
            <a:off x="3324226" y="5590550"/>
            <a:ext cx="8961120" cy="523220"/>
          </a:xfrm>
          <a:prstGeom prst="rect">
            <a:avLst/>
          </a:prstGeom>
          <a:noFill/>
        </p:spPr>
        <p:txBody>
          <a:bodyPr wrap="square" rtlCol="0">
            <a:spAutoFit/>
          </a:bodyPr>
          <a:lstStyle/>
          <a:p>
            <a:r>
              <a:rPr lang="en-GB" sz="1400" i="1" dirty="0"/>
              <a:t>“If we’re keeping per-flow state, we have a scaling problem, and we’ll be tracking millions of ants to track a few elephants.” </a:t>
            </a:r>
            <a:r>
              <a:rPr lang="en-GB" sz="1400" dirty="0"/>
              <a:t>— Van Jacobson, End-to-end Research meeting, June 2000.</a:t>
            </a:r>
            <a:endParaRPr lang="en-US" sz="1400" dirty="0"/>
          </a:p>
        </p:txBody>
      </p:sp>
    </p:spTree>
    <p:extLst>
      <p:ext uri="{BB962C8B-B14F-4D97-AF65-F5344CB8AC3E}">
        <p14:creationId xmlns:p14="http://schemas.microsoft.com/office/powerpoint/2010/main" val="2117105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95BD20-1F2A-174B-86BD-76B29EDBEC2B}"/>
              </a:ext>
            </a:extLst>
          </p:cNvPr>
          <p:cNvSpPr>
            <a:spLocks noGrp="1"/>
          </p:cNvSpPr>
          <p:nvPr>
            <p:ph type="body" sz="quarter" idx="10"/>
          </p:nvPr>
        </p:nvSpPr>
        <p:spPr/>
        <p:txBody>
          <a:bodyPr/>
          <a:lstStyle/>
          <a:p>
            <a:r>
              <a:rPr lang="en-US" dirty="0"/>
              <a:t>Streaming Algorithms </a:t>
            </a:r>
          </a:p>
        </p:txBody>
      </p:sp>
      <p:sp>
        <p:nvSpPr>
          <p:cNvPr id="3" name="Content Placeholder 2">
            <a:extLst>
              <a:ext uri="{FF2B5EF4-FFF2-40B4-BE49-F238E27FC236}">
                <a16:creationId xmlns:a16="http://schemas.microsoft.com/office/drawing/2014/main" id="{5CF4DF28-1F29-EC4B-B60C-8707132EAC10}"/>
              </a:ext>
            </a:extLst>
          </p:cNvPr>
          <p:cNvSpPr>
            <a:spLocks noGrp="1"/>
          </p:cNvSpPr>
          <p:nvPr>
            <p:ph idx="1"/>
          </p:nvPr>
        </p:nvSpPr>
        <p:spPr/>
        <p:txBody>
          <a:bodyPr>
            <a:normAutofit/>
          </a:bodyPr>
          <a:lstStyle/>
          <a:p>
            <a:r>
              <a:rPr lang="en-GB" b="1" dirty="0"/>
              <a:t>Sliding window model</a:t>
            </a:r>
          </a:p>
          <a:p>
            <a:endParaRPr lang="en-US" dirty="0"/>
          </a:p>
          <a:p>
            <a:r>
              <a:rPr lang="en-US" dirty="0"/>
              <a:t>Streaming traffic divided into multiple fixed time windows. </a:t>
            </a:r>
          </a:p>
          <a:p>
            <a:r>
              <a:rPr lang="en-US" dirty="0"/>
              <a:t>Why in windows?</a:t>
            </a:r>
          </a:p>
          <a:p>
            <a:pPr marL="342900" indent="-342900">
              <a:buFont typeface="Arial" panose="020B0604020202020204" pitchFamily="34" charset="0"/>
              <a:buChar char="•"/>
            </a:pPr>
            <a:r>
              <a:rPr lang="en-US" dirty="0"/>
              <a:t>Easy to implement. Feasible observation and collection of statistics.</a:t>
            </a:r>
          </a:p>
          <a:p>
            <a:pPr marL="342900" indent="-342900">
              <a:buFont typeface="Arial" panose="020B0604020202020204" pitchFamily="34" charset="0"/>
              <a:buChar char="•"/>
            </a:pPr>
            <a:r>
              <a:rPr lang="en-US" dirty="0"/>
              <a:t>Prevent counters overflow by flushing</a:t>
            </a:r>
          </a:p>
          <a:p>
            <a:endParaRPr lang="en-US" dirty="0"/>
          </a:p>
          <a:p>
            <a:r>
              <a:rPr lang="en-GB" dirty="0"/>
              <a:t>So far so good </a:t>
            </a:r>
            <a:r>
              <a:rPr lang="en-GB" dirty="0" err="1"/>
              <a:t>ehm</a:t>
            </a:r>
            <a:r>
              <a:rPr lang="en-GB" dirty="0"/>
              <a:t>, so what’s the pitfall?</a:t>
            </a:r>
          </a:p>
          <a:p>
            <a:pPr marL="342900" indent="-342900">
              <a:buFont typeface="Arial" panose="020B0604020202020204" pitchFamily="34" charset="0"/>
              <a:buChar char="•"/>
            </a:pPr>
            <a:r>
              <a:rPr lang="en-GB" dirty="0"/>
              <a:t>At the end of each time-interval, collect flow statistics and flush the counters</a:t>
            </a:r>
          </a:p>
          <a:p>
            <a:pPr marL="342900" indent="-342900">
              <a:buFont typeface="Arial" panose="020B0604020202020204" pitchFamily="34" charset="0"/>
              <a:buChar char="•"/>
            </a:pPr>
            <a:r>
              <a:rPr lang="en-GB" dirty="0"/>
              <a:t>This create a coupling between detection and the window size itself</a:t>
            </a:r>
          </a:p>
          <a:p>
            <a:endParaRPr lang="en-GB" dirty="0"/>
          </a:p>
          <a:p>
            <a:endParaRPr lang="en-US" dirty="0"/>
          </a:p>
        </p:txBody>
      </p:sp>
      <p:grpSp>
        <p:nvGrpSpPr>
          <p:cNvPr id="15" name="Group 14">
            <a:extLst>
              <a:ext uri="{FF2B5EF4-FFF2-40B4-BE49-F238E27FC236}">
                <a16:creationId xmlns:a16="http://schemas.microsoft.com/office/drawing/2014/main" id="{39FB7D8C-C16C-C144-ABCB-B77360658F45}"/>
              </a:ext>
            </a:extLst>
          </p:cNvPr>
          <p:cNvGrpSpPr/>
          <p:nvPr/>
        </p:nvGrpSpPr>
        <p:grpSpPr>
          <a:xfrm>
            <a:off x="6816091" y="1260632"/>
            <a:ext cx="4861560" cy="1040608"/>
            <a:chOff x="6816091" y="1260632"/>
            <a:chExt cx="4861560" cy="1040608"/>
          </a:xfrm>
        </p:grpSpPr>
        <p:sp>
          <p:nvSpPr>
            <p:cNvPr id="4" name="Rounded Rectangle 3">
              <a:extLst>
                <a:ext uri="{FF2B5EF4-FFF2-40B4-BE49-F238E27FC236}">
                  <a16:creationId xmlns:a16="http://schemas.microsoft.com/office/drawing/2014/main" id="{742F48EF-E4D4-404E-8B86-460091BB7270}"/>
                </a:ext>
              </a:extLst>
            </p:cNvPr>
            <p:cNvSpPr/>
            <p:nvPr/>
          </p:nvSpPr>
          <p:spPr>
            <a:xfrm>
              <a:off x="6831331" y="1921511"/>
              <a:ext cx="1615440" cy="3797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window</a:t>
              </a:r>
            </a:p>
          </p:txBody>
        </p:sp>
        <p:sp>
          <p:nvSpPr>
            <p:cNvPr id="5" name="Rounded Rectangle 4">
              <a:extLst>
                <a:ext uri="{FF2B5EF4-FFF2-40B4-BE49-F238E27FC236}">
                  <a16:creationId xmlns:a16="http://schemas.microsoft.com/office/drawing/2014/main" id="{7AF39337-7DEB-4845-BFCA-02D218F99597}"/>
                </a:ext>
              </a:extLst>
            </p:cNvPr>
            <p:cNvSpPr/>
            <p:nvPr/>
          </p:nvSpPr>
          <p:spPr>
            <a:xfrm>
              <a:off x="8446771" y="1921510"/>
              <a:ext cx="1615440" cy="3797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window</a:t>
              </a:r>
            </a:p>
          </p:txBody>
        </p:sp>
        <p:sp>
          <p:nvSpPr>
            <p:cNvPr id="6" name="Rounded Rectangle 5">
              <a:extLst>
                <a:ext uri="{FF2B5EF4-FFF2-40B4-BE49-F238E27FC236}">
                  <a16:creationId xmlns:a16="http://schemas.microsoft.com/office/drawing/2014/main" id="{56CA3A63-19D9-4943-A273-E6D190365CAA}"/>
                </a:ext>
              </a:extLst>
            </p:cNvPr>
            <p:cNvSpPr/>
            <p:nvPr/>
          </p:nvSpPr>
          <p:spPr>
            <a:xfrm>
              <a:off x="10062211" y="1921509"/>
              <a:ext cx="1615440" cy="3797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window</a:t>
              </a:r>
            </a:p>
          </p:txBody>
        </p:sp>
        <p:cxnSp>
          <p:nvCxnSpPr>
            <p:cNvPr id="8" name="Straight Arrow Connector 7">
              <a:extLst>
                <a:ext uri="{FF2B5EF4-FFF2-40B4-BE49-F238E27FC236}">
                  <a16:creationId xmlns:a16="http://schemas.microsoft.com/office/drawing/2014/main" id="{F58FB93C-4FDA-D14F-8E21-C18CE11BF4B9}"/>
                </a:ext>
              </a:extLst>
            </p:cNvPr>
            <p:cNvCxnSpPr/>
            <p:nvPr/>
          </p:nvCxnSpPr>
          <p:spPr>
            <a:xfrm>
              <a:off x="6816091" y="1752600"/>
              <a:ext cx="161544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DEFE94A-9F12-CC4E-8FCE-C530B8215074}"/>
                </a:ext>
              </a:extLst>
            </p:cNvPr>
            <p:cNvCxnSpPr/>
            <p:nvPr/>
          </p:nvCxnSpPr>
          <p:spPr>
            <a:xfrm>
              <a:off x="8431531" y="1752600"/>
              <a:ext cx="161544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5808C06-5D97-984F-B2EC-4F78038C2989}"/>
                </a:ext>
              </a:extLst>
            </p:cNvPr>
            <p:cNvCxnSpPr/>
            <p:nvPr/>
          </p:nvCxnSpPr>
          <p:spPr>
            <a:xfrm>
              <a:off x="10046971" y="1752600"/>
              <a:ext cx="161544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48AE55D-0A56-9444-8B16-F68380377452}"/>
                </a:ext>
              </a:extLst>
            </p:cNvPr>
            <p:cNvCxnSpPr>
              <a:cxnSpLocks/>
            </p:cNvCxnSpPr>
            <p:nvPr/>
          </p:nvCxnSpPr>
          <p:spPr>
            <a:xfrm>
              <a:off x="6831331" y="1554480"/>
              <a:ext cx="48463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793DA97-BB1A-434D-88EB-379183503477}"/>
                </a:ext>
              </a:extLst>
            </p:cNvPr>
            <p:cNvSpPr txBox="1"/>
            <p:nvPr/>
          </p:nvSpPr>
          <p:spPr>
            <a:xfrm>
              <a:off x="8774431" y="1260632"/>
              <a:ext cx="929640" cy="369332"/>
            </a:xfrm>
            <a:prstGeom prst="rect">
              <a:avLst/>
            </a:prstGeom>
            <a:noFill/>
          </p:spPr>
          <p:txBody>
            <a:bodyPr wrap="square" rtlCol="0">
              <a:spAutoFit/>
            </a:bodyPr>
            <a:lstStyle/>
            <a:p>
              <a:r>
                <a:rPr lang="en-US" dirty="0"/>
                <a:t>Stream</a:t>
              </a:r>
            </a:p>
          </p:txBody>
        </p:sp>
      </p:grpSp>
      <p:pic>
        <p:nvPicPr>
          <p:cNvPr id="16" name="Picture 15">
            <a:extLst>
              <a:ext uri="{FF2B5EF4-FFF2-40B4-BE49-F238E27FC236}">
                <a16:creationId xmlns:a16="http://schemas.microsoft.com/office/drawing/2014/main" id="{68CB8433-CDFA-4145-B125-63679AD459B1}"/>
              </a:ext>
            </a:extLst>
          </p:cNvPr>
          <p:cNvPicPr>
            <a:picLocks noChangeAspect="1"/>
          </p:cNvPicPr>
          <p:nvPr/>
        </p:nvPicPr>
        <p:blipFill>
          <a:blip r:embed="rId3"/>
          <a:stretch>
            <a:fillRect/>
          </a:stretch>
        </p:blipFill>
        <p:spPr>
          <a:xfrm>
            <a:off x="7277948" y="2359510"/>
            <a:ext cx="691725" cy="518794"/>
          </a:xfrm>
          <a:prstGeom prst="rect">
            <a:avLst/>
          </a:prstGeom>
        </p:spPr>
      </p:pic>
      <p:pic>
        <p:nvPicPr>
          <p:cNvPr id="17" name="Picture 16">
            <a:extLst>
              <a:ext uri="{FF2B5EF4-FFF2-40B4-BE49-F238E27FC236}">
                <a16:creationId xmlns:a16="http://schemas.microsoft.com/office/drawing/2014/main" id="{4E5F858D-6841-E240-8D4F-0081D0CC4D5A}"/>
              </a:ext>
            </a:extLst>
          </p:cNvPr>
          <p:cNvPicPr>
            <a:picLocks noChangeAspect="1"/>
          </p:cNvPicPr>
          <p:nvPr/>
        </p:nvPicPr>
        <p:blipFill>
          <a:blip r:embed="rId3"/>
          <a:stretch>
            <a:fillRect/>
          </a:stretch>
        </p:blipFill>
        <p:spPr>
          <a:xfrm>
            <a:off x="8893388" y="2359510"/>
            <a:ext cx="691725" cy="518794"/>
          </a:xfrm>
          <a:prstGeom prst="rect">
            <a:avLst/>
          </a:prstGeom>
        </p:spPr>
      </p:pic>
      <p:pic>
        <p:nvPicPr>
          <p:cNvPr id="18" name="Picture 17">
            <a:extLst>
              <a:ext uri="{FF2B5EF4-FFF2-40B4-BE49-F238E27FC236}">
                <a16:creationId xmlns:a16="http://schemas.microsoft.com/office/drawing/2014/main" id="{03F6267B-6C43-0240-BCBD-03D56A3B74EC}"/>
              </a:ext>
            </a:extLst>
          </p:cNvPr>
          <p:cNvPicPr>
            <a:picLocks noChangeAspect="1"/>
          </p:cNvPicPr>
          <p:nvPr/>
        </p:nvPicPr>
        <p:blipFill>
          <a:blip r:embed="rId3"/>
          <a:stretch>
            <a:fillRect/>
          </a:stretch>
        </p:blipFill>
        <p:spPr>
          <a:xfrm>
            <a:off x="10524068" y="2359510"/>
            <a:ext cx="691725" cy="518794"/>
          </a:xfrm>
          <a:prstGeom prst="rect">
            <a:avLst/>
          </a:prstGeom>
        </p:spPr>
      </p:pic>
    </p:spTree>
    <p:extLst>
      <p:ext uri="{BB962C8B-B14F-4D97-AF65-F5344CB8AC3E}">
        <p14:creationId xmlns:p14="http://schemas.microsoft.com/office/powerpoint/2010/main" val="2471219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95BD20-1F2A-174B-86BD-76B29EDBEC2B}"/>
              </a:ext>
            </a:extLst>
          </p:cNvPr>
          <p:cNvSpPr>
            <a:spLocks noGrp="1"/>
          </p:cNvSpPr>
          <p:nvPr>
            <p:ph type="body" sz="quarter" idx="10"/>
          </p:nvPr>
        </p:nvSpPr>
        <p:spPr/>
        <p:txBody>
          <a:bodyPr/>
          <a:lstStyle/>
          <a:p>
            <a:r>
              <a:rPr lang="en-US" dirty="0"/>
              <a:t>Window Size</a:t>
            </a:r>
          </a:p>
        </p:txBody>
      </p:sp>
      <p:sp>
        <p:nvSpPr>
          <p:cNvPr id="3" name="Content Placeholder 2">
            <a:extLst>
              <a:ext uri="{FF2B5EF4-FFF2-40B4-BE49-F238E27FC236}">
                <a16:creationId xmlns:a16="http://schemas.microsoft.com/office/drawing/2014/main" id="{5CF4DF28-1F29-EC4B-B60C-8707132EAC10}"/>
              </a:ext>
            </a:extLst>
          </p:cNvPr>
          <p:cNvSpPr>
            <a:spLocks noGrp="1"/>
          </p:cNvSpPr>
          <p:nvPr>
            <p:ph idx="1"/>
          </p:nvPr>
        </p:nvSpPr>
        <p:spPr>
          <a:xfrm>
            <a:off x="363894" y="1452283"/>
            <a:ext cx="11313757" cy="4572000"/>
          </a:xfrm>
        </p:spPr>
        <p:txBody>
          <a:bodyPr>
            <a:normAutofit lnSpcReduction="10000"/>
          </a:bodyPr>
          <a:lstStyle/>
          <a:p>
            <a:r>
              <a:rPr lang="en-US" dirty="0"/>
              <a:t>Is the window size a problem?</a:t>
            </a:r>
          </a:p>
          <a:p>
            <a:endParaRPr lang="en-US" dirty="0"/>
          </a:p>
          <a:p>
            <a:r>
              <a:rPr lang="en-US" dirty="0"/>
              <a:t>What’s the ”right” window size? </a:t>
            </a:r>
          </a:p>
          <a:p>
            <a:r>
              <a:rPr lang="en-US" dirty="0"/>
              <a:t>	Datacenters</a:t>
            </a:r>
          </a:p>
          <a:p>
            <a:r>
              <a:rPr lang="en-US" dirty="0"/>
              <a:t>	ISP Backbones</a:t>
            </a:r>
          </a:p>
          <a:p>
            <a:endParaRPr lang="en-US" dirty="0"/>
          </a:p>
          <a:p>
            <a:r>
              <a:rPr lang="en-US" dirty="0"/>
              <a:t>Generic question: Do small variations of the window size affects the traffic statistics?</a:t>
            </a:r>
          </a:p>
          <a:p>
            <a:r>
              <a:rPr lang="en-US" dirty="0"/>
              <a:t>	</a:t>
            </a:r>
          </a:p>
          <a:p>
            <a:r>
              <a:rPr lang="en-US" dirty="0"/>
              <a:t>	Window size = 10sec </a:t>
            </a:r>
          </a:p>
          <a:p>
            <a:r>
              <a:rPr lang="en-US" dirty="0"/>
              <a:t>		         10±1sec</a:t>
            </a:r>
          </a:p>
          <a:p>
            <a:r>
              <a:rPr lang="en-US" dirty="0"/>
              <a:t> 		         10±1msec</a:t>
            </a:r>
          </a:p>
          <a:p>
            <a:r>
              <a:rPr lang="en-US" dirty="0"/>
              <a:t>		         10 ±1usec</a:t>
            </a:r>
          </a:p>
          <a:p>
            <a:endParaRPr lang="en-US" dirty="0"/>
          </a:p>
          <a:p>
            <a:endParaRPr lang="en-US" dirty="0"/>
          </a:p>
          <a:p>
            <a:endParaRPr lang="en-US" dirty="0"/>
          </a:p>
        </p:txBody>
      </p:sp>
      <p:grpSp>
        <p:nvGrpSpPr>
          <p:cNvPr id="5" name="Group 4">
            <a:extLst>
              <a:ext uri="{FF2B5EF4-FFF2-40B4-BE49-F238E27FC236}">
                <a16:creationId xmlns:a16="http://schemas.microsoft.com/office/drawing/2014/main" id="{931894D0-4D5A-1C43-A597-26BE5AA8CB39}"/>
              </a:ext>
            </a:extLst>
          </p:cNvPr>
          <p:cNvGrpSpPr/>
          <p:nvPr/>
        </p:nvGrpSpPr>
        <p:grpSpPr>
          <a:xfrm>
            <a:off x="6431280" y="1224117"/>
            <a:ext cx="5562599" cy="1732443"/>
            <a:chOff x="6816091" y="1260632"/>
            <a:chExt cx="4861560" cy="1040608"/>
          </a:xfrm>
        </p:grpSpPr>
        <p:sp>
          <p:nvSpPr>
            <p:cNvPr id="6" name="Rounded Rectangle 5">
              <a:extLst>
                <a:ext uri="{FF2B5EF4-FFF2-40B4-BE49-F238E27FC236}">
                  <a16:creationId xmlns:a16="http://schemas.microsoft.com/office/drawing/2014/main" id="{7E6F3DC7-6578-E84D-A2EE-64F5A8BC8100}"/>
                </a:ext>
              </a:extLst>
            </p:cNvPr>
            <p:cNvSpPr/>
            <p:nvPr/>
          </p:nvSpPr>
          <p:spPr>
            <a:xfrm>
              <a:off x="6831331" y="1921511"/>
              <a:ext cx="1615440" cy="3797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Window size=?</a:t>
              </a:r>
            </a:p>
          </p:txBody>
        </p:sp>
        <p:sp>
          <p:nvSpPr>
            <p:cNvPr id="7" name="Rounded Rectangle 6">
              <a:extLst>
                <a:ext uri="{FF2B5EF4-FFF2-40B4-BE49-F238E27FC236}">
                  <a16:creationId xmlns:a16="http://schemas.microsoft.com/office/drawing/2014/main" id="{5A6CFE66-597E-1A4A-95C0-05B07F7F7289}"/>
                </a:ext>
              </a:extLst>
            </p:cNvPr>
            <p:cNvSpPr/>
            <p:nvPr/>
          </p:nvSpPr>
          <p:spPr>
            <a:xfrm>
              <a:off x="8446771" y="1921510"/>
              <a:ext cx="1615440" cy="3797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Window size=?</a:t>
              </a:r>
            </a:p>
          </p:txBody>
        </p:sp>
        <p:sp>
          <p:nvSpPr>
            <p:cNvPr id="8" name="Rounded Rectangle 7">
              <a:extLst>
                <a:ext uri="{FF2B5EF4-FFF2-40B4-BE49-F238E27FC236}">
                  <a16:creationId xmlns:a16="http://schemas.microsoft.com/office/drawing/2014/main" id="{1B5636AD-225E-D34D-91DB-BA433A6FD417}"/>
                </a:ext>
              </a:extLst>
            </p:cNvPr>
            <p:cNvSpPr/>
            <p:nvPr/>
          </p:nvSpPr>
          <p:spPr>
            <a:xfrm>
              <a:off x="10062211" y="1921509"/>
              <a:ext cx="1615440" cy="3797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Window size=?</a:t>
              </a:r>
            </a:p>
          </p:txBody>
        </p:sp>
        <p:cxnSp>
          <p:nvCxnSpPr>
            <p:cNvPr id="9" name="Straight Arrow Connector 8">
              <a:extLst>
                <a:ext uri="{FF2B5EF4-FFF2-40B4-BE49-F238E27FC236}">
                  <a16:creationId xmlns:a16="http://schemas.microsoft.com/office/drawing/2014/main" id="{2854339B-0A81-FF48-9F31-F4217124FC58}"/>
                </a:ext>
              </a:extLst>
            </p:cNvPr>
            <p:cNvCxnSpPr/>
            <p:nvPr/>
          </p:nvCxnSpPr>
          <p:spPr>
            <a:xfrm>
              <a:off x="6816091" y="1752600"/>
              <a:ext cx="161544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024CE65-9069-424D-A17A-FB7D9BA23092}"/>
                </a:ext>
              </a:extLst>
            </p:cNvPr>
            <p:cNvCxnSpPr/>
            <p:nvPr/>
          </p:nvCxnSpPr>
          <p:spPr>
            <a:xfrm>
              <a:off x="8431531" y="1752600"/>
              <a:ext cx="161544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20369C5-E0D5-0648-86C2-B3D53E2AC9C8}"/>
                </a:ext>
              </a:extLst>
            </p:cNvPr>
            <p:cNvCxnSpPr/>
            <p:nvPr/>
          </p:nvCxnSpPr>
          <p:spPr>
            <a:xfrm>
              <a:off x="10046971" y="1752600"/>
              <a:ext cx="161544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CCFDD66-DB45-9A4F-AEF3-FA7397B1B777}"/>
                </a:ext>
              </a:extLst>
            </p:cNvPr>
            <p:cNvCxnSpPr>
              <a:cxnSpLocks/>
            </p:cNvCxnSpPr>
            <p:nvPr/>
          </p:nvCxnSpPr>
          <p:spPr>
            <a:xfrm>
              <a:off x="6831331" y="1554480"/>
              <a:ext cx="48463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DE1BC65-CC44-654F-92B2-94AA8408ABC7}"/>
                </a:ext>
              </a:extLst>
            </p:cNvPr>
            <p:cNvSpPr txBox="1"/>
            <p:nvPr/>
          </p:nvSpPr>
          <p:spPr>
            <a:xfrm>
              <a:off x="8774431" y="1260632"/>
              <a:ext cx="929640" cy="369332"/>
            </a:xfrm>
            <a:prstGeom prst="rect">
              <a:avLst/>
            </a:prstGeom>
            <a:noFill/>
          </p:spPr>
          <p:txBody>
            <a:bodyPr wrap="square" rtlCol="0">
              <a:spAutoFit/>
            </a:bodyPr>
            <a:lstStyle/>
            <a:p>
              <a:r>
                <a:rPr lang="en-US" dirty="0"/>
                <a:t>Stream</a:t>
              </a:r>
            </a:p>
          </p:txBody>
        </p:sp>
      </p:grpSp>
      <p:sp>
        <p:nvSpPr>
          <p:cNvPr id="14" name="Right Brace 13">
            <a:extLst>
              <a:ext uri="{FF2B5EF4-FFF2-40B4-BE49-F238E27FC236}">
                <a16:creationId xmlns:a16="http://schemas.microsoft.com/office/drawing/2014/main" id="{51900ECC-EF29-4B44-A698-0D35980B3CBA}"/>
              </a:ext>
            </a:extLst>
          </p:cNvPr>
          <p:cNvSpPr/>
          <p:nvPr/>
        </p:nvSpPr>
        <p:spPr>
          <a:xfrm>
            <a:off x="3797525" y="4356847"/>
            <a:ext cx="645458" cy="147021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8276BD98-0845-3649-A90D-8080AB830C54}"/>
              </a:ext>
            </a:extLst>
          </p:cNvPr>
          <p:cNvSpPr txBox="1"/>
          <p:nvPr/>
        </p:nvSpPr>
        <p:spPr>
          <a:xfrm>
            <a:off x="4568489" y="4903693"/>
            <a:ext cx="1577789" cy="376517"/>
          </a:xfrm>
          <a:prstGeom prst="rect">
            <a:avLst/>
          </a:prstGeom>
          <a:noFill/>
        </p:spPr>
        <p:txBody>
          <a:bodyPr wrap="square" rtlCol="0">
            <a:spAutoFit/>
          </a:bodyPr>
          <a:lstStyle/>
          <a:p>
            <a:r>
              <a:rPr lang="en-US" dirty="0"/>
              <a:t>Same results?</a:t>
            </a:r>
          </a:p>
        </p:txBody>
      </p:sp>
    </p:spTree>
    <p:extLst>
      <p:ext uri="{BB962C8B-B14F-4D97-AF65-F5344CB8AC3E}">
        <p14:creationId xmlns:p14="http://schemas.microsoft.com/office/powerpoint/2010/main" val="2086609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95BD20-1F2A-174B-86BD-76B29EDBEC2B}"/>
              </a:ext>
            </a:extLst>
          </p:cNvPr>
          <p:cNvSpPr>
            <a:spLocks noGrp="1"/>
          </p:cNvSpPr>
          <p:nvPr>
            <p:ph type="body" sz="quarter" idx="10"/>
          </p:nvPr>
        </p:nvSpPr>
        <p:spPr/>
        <p:txBody>
          <a:bodyPr/>
          <a:lstStyle/>
          <a:p>
            <a:r>
              <a:rPr lang="en-US" dirty="0"/>
              <a:t>Experimental setup</a:t>
            </a:r>
          </a:p>
        </p:txBody>
      </p:sp>
      <p:sp>
        <p:nvSpPr>
          <p:cNvPr id="3" name="Content Placeholder 2">
            <a:extLst>
              <a:ext uri="{FF2B5EF4-FFF2-40B4-BE49-F238E27FC236}">
                <a16:creationId xmlns:a16="http://schemas.microsoft.com/office/drawing/2014/main" id="{5CF4DF28-1F29-EC4B-B60C-8707132EAC10}"/>
              </a:ext>
            </a:extLst>
          </p:cNvPr>
          <p:cNvSpPr>
            <a:spLocks noGrp="1"/>
          </p:cNvSpPr>
          <p:nvPr>
            <p:ph idx="1"/>
          </p:nvPr>
        </p:nvSpPr>
        <p:spPr>
          <a:xfrm>
            <a:off x="239843" y="1424065"/>
            <a:ext cx="11952157" cy="4781861"/>
          </a:xfrm>
        </p:spPr>
        <p:txBody>
          <a:bodyPr>
            <a:normAutofit/>
          </a:bodyPr>
          <a:lstStyle/>
          <a:p>
            <a:r>
              <a:rPr lang="en-US" u="sng" dirty="0"/>
              <a:t>Offline Analysis Tool*</a:t>
            </a:r>
          </a:p>
          <a:p>
            <a:endParaRPr lang="en-US" u="sng" dirty="0"/>
          </a:p>
          <a:p>
            <a:r>
              <a:rPr lang="en-US" dirty="0"/>
              <a:t>Prefixes			: Source IP</a:t>
            </a:r>
          </a:p>
          <a:p>
            <a:r>
              <a:rPr lang="en-US" dirty="0"/>
              <a:t>Baseline			: 10sec window</a:t>
            </a:r>
          </a:p>
          <a:p>
            <a:r>
              <a:rPr lang="en-US" dirty="0"/>
              <a:t>Threshold		: 5% of the total traffic in the window</a:t>
            </a:r>
          </a:p>
          <a:p>
            <a:r>
              <a:rPr lang="en-US" dirty="0"/>
              <a:t>Comparison metric	: </a:t>
            </a:r>
            <a:r>
              <a:rPr lang="en-US" dirty="0" err="1"/>
              <a:t>Jaccard</a:t>
            </a:r>
            <a:r>
              <a:rPr lang="en-US" dirty="0"/>
              <a:t> similarity coefficient </a:t>
            </a:r>
          </a:p>
          <a:p>
            <a:r>
              <a:rPr lang="en-US" dirty="0"/>
              <a:t>			(used for comparing the similarity and diversity of sample sets.)</a:t>
            </a:r>
          </a:p>
          <a:p>
            <a:r>
              <a:rPr lang="en-US" dirty="0"/>
              <a:t>Traces			: CAIDA2016 </a:t>
            </a:r>
            <a:r>
              <a:rPr lang="en-US" dirty="0" err="1"/>
              <a:t>DirA</a:t>
            </a:r>
            <a:r>
              <a:rPr lang="en-US" dirty="0"/>
              <a:t>(~40M Packets and ~180K Flows for 20min traces)</a:t>
            </a:r>
          </a:p>
          <a:p>
            <a:r>
              <a:rPr lang="en-US" dirty="0"/>
              <a:t>Detection		: Heavy Hitters, Hierarchical Heavy Hitter, Leaf Heavy Hitters, Top-k flows</a:t>
            </a:r>
          </a:p>
          <a:p>
            <a:endParaRPr lang="en-US" dirty="0"/>
          </a:p>
          <a:p>
            <a:r>
              <a:rPr lang="en-US" dirty="0"/>
              <a:t>Lets experiment and see…</a:t>
            </a:r>
          </a:p>
        </p:txBody>
      </p:sp>
      <p:sp>
        <p:nvSpPr>
          <p:cNvPr id="4" name="TextBox 3">
            <a:extLst>
              <a:ext uri="{FF2B5EF4-FFF2-40B4-BE49-F238E27FC236}">
                <a16:creationId xmlns:a16="http://schemas.microsoft.com/office/drawing/2014/main" id="{E603549B-8922-774E-8359-A63A440712E3}"/>
              </a:ext>
            </a:extLst>
          </p:cNvPr>
          <p:cNvSpPr txBox="1"/>
          <p:nvPr/>
        </p:nvSpPr>
        <p:spPr>
          <a:xfrm>
            <a:off x="9598701" y="5816184"/>
            <a:ext cx="2753194" cy="246221"/>
          </a:xfrm>
          <a:prstGeom prst="rect">
            <a:avLst/>
          </a:prstGeom>
          <a:noFill/>
        </p:spPr>
        <p:txBody>
          <a:bodyPr wrap="square" rtlCol="0">
            <a:spAutoFit/>
          </a:bodyPr>
          <a:lstStyle/>
          <a:p>
            <a:r>
              <a:rPr lang="en-US" sz="1000" dirty="0"/>
              <a:t>*Acknowledgment : Jan </a:t>
            </a:r>
            <a:r>
              <a:rPr lang="en-US" sz="1000" dirty="0" err="1"/>
              <a:t>Kucera</a:t>
            </a:r>
            <a:r>
              <a:rPr lang="en-US" sz="1000" dirty="0"/>
              <a:t> (analyzer tool) </a:t>
            </a:r>
          </a:p>
        </p:txBody>
      </p:sp>
    </p:spTree>
    <p:extLst>
      <p:ext uri="{BB962C8B-B14F-4D97-AF65-F5344CB8AC3E}">
        <p14:creationId xmlns:p14="http://schemas.microsoft.com/office/powerpoint/2010/main" val="821749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95BD20-1F2A-174B-86BD-76B29EDBEC2B}"/>
              </a:ext>
            </a:extLst>
          </p:cNvPr>
          <p:cNvSpPr>
            <a:spLocks noGrp="1"/>
          </p:cNvSpPr>
          <p:nvPr>
            <p:ph type="body" sz="quarter" idx="10"/>
          </p:nvPr>
        </p:nvSpPr>
        <p:spPr/>
        <p:txBody>
          <a:bodyPr/>
          <a:lstStyle/>
          <a:p>
            <a:r>
              <a:rPr lang="en-US" dirty="0"/>
              <a:t>Offline experiments</a:t>
            </a:r>
          </a:p>
        </p:txBody>
      </p:sp>
      <p:sp>
        <p:nvSpPr>
          <p:cNvPr id="3" name="Content Placeholder 2">
            <a:extLst>
              <a:ext uri="{FF2B5EF4-FFF2-40B4-BE49-F238E27FC236}">
                <a16:creationId xmlns:a16="http://schemas.microsoft.com/office/drawing/2014/main" id="{5CF4DF28-1F29-EC4B-B60C-8707132EAC10}"/>
              </a:ext>
            </a:extLst>
          </p:cNvPr>
          <p:cNvSpPr>
            <a:spLocks noGrp="1"/>
          </p:cNvSpPr>
          <p:nvPr>
            <p:ph idx="1"/>
          </p:nvPr>
        </p:nvSpPr>
        <p:spPr>
          <a:xfrm>
            <a:off x="363893" y="1387517"/>
            <a:ext cx="11313757" cy="4621397"/>
          </a:xfrm>
        </p:spPr>
        <p:txBody>
          <a:bodyPr>
            <a:normAutofit/>
          </a:bodyPr>
          <a:lstStyle/>
          <a:p>
            <a:r>
              <a:rPr lang="en-US" dirty="0"/>
              <a:t>Details</a:t>
            </a:r>
          </a:p>
          <a:p>
            <a:endParaRPr lang="en-US" dirty="0"/>
          </a:p>
        </p:txBody>
      </p:sp>
      <p:graphicFrame>
        <p:nvGraphicFramePr>
          <p:cNvPr id="5" name="Table 4">
            <a:extLst>
              <a:ext uri="{FF2B5EF4-FFF2-40B4-BE49-F238E27FC236}">
                <a16:creationId xmlns:a16="http://schemas.microsoft.com/office/drawing/2014/main" id="{245C3AFE-AD42-C347-B29A-EA104D886597}"/>
              </a:ext>
            </a:extLst>
          </p:cNvPr>
          <p:cNvGraphicFramePr>
            <a:graphicFrameLocks noGrp="1"/>
          </p:cNvGraphicFramePr>
          <p:nvPr>
            <p:extLst>
              <p:ext uri="{D42A27DB-BD31-4B8C-83A1-F6EECF244321}">
                <p14:modId xmlns:p14="http://schemas.microsoft.com/office/powerpoint/2010/main" val="1091902335"/>
              </p:ext>
            </p:extLst>
          </p:nvPr>
        </p:nvGraphicFramePr>
        <p:xfrm>
          <a:off x="1956770" y="2585695"/>
          <a:ext cx="8296502" cy="2225040"/>
        </p:xfrm>
        <a:graphic>
          <a:graphicData uri="http://schemas.openxmlformats.org/drawingml/2006/table">
            <a:tbl>
              <a:tblPr firstRow="1" bandRow="1">
                <a:tableStyleId>{5C22544A-7EE6-4342-B048-85BDC9FD1C3A}</a:tableStyleId>
              </a:tblPr>
              <a:tblGrid>
                <a:gridCol w="1116796">
                  <a:extLst>
                    <a:ext uri="{9D8B030D-6E8A-4147-A177-3AD203B41FA5}">
                      <a16:colId xmlns:a16="http://schemas.microsoft.com/office/drawing/2014/main" val="813554723"/>
                    </a:ext>
                  </a:extLst>
                </a:gridCol>
                <a:gridCol w="2487785">
                  <a:extLst>
                    <a:ext uri="{9D8B030D-6E8A-4147-A177-3AD203B41FA5}">
                      <a16:colId xmlns:a16="http://schemas.microsoft.com/office/drawing/2014/main" val="870709652"/>
                    </a:ext>
                  </a:extLst>
                </a:gridCol>
                <a:gridCol w="1349115">
                  <a:extLst>
                    <a:ext uri="{9D8B030D-6E8A-4147-A177-3AD203B41FA5}">
                      <a16:colId xmlns:a16="http://schemas.microsoft.com/office/drawing/2014/main" val="3819538883"/>
                    </a:ext>
                  </a:extLst>
                </a:gridCol>
                <a:gridCol w="3342806">
                  <a:extLst>
                    <a:ext uri="{9D8B030D-6E8A-4147-A177-3AD203B41FA5}">
                      <a16:colId xmlns:a16="http://schemas.microsoft.com/office/drawing/2014/main" val="713989829"/>
                    </a:ext>
                  </a:extLst>
                </a:gridCol>
              </a:tblGrid>
              <a:tr h="370840">
                <a:tc>
                  <a:txBody>
                    <a:bodyPr/>
                    <a:lstStyle/>
                    <a:p>
                      <a:endParaRPr lang="en-US" dirty="0"/>
                    </a:p>
                  </a:txBody>
                  <a:tcPr/>
                </a:tc>
                <a:tc>
                  <a:txBody>
                    <a:bodyPr/>
                    <a:lstStyle/>
                    <a:p>
                      <a:r>
                        <a:rPr lang="en-US" dirty="0"/>
                        <a:t>Detection</a:t>
                      </a:r>
                    </a:p>
                  </a:txBody>
                  <a:tcPr/>
                </a:tc>
                <a:tc>
                  <a:txBody>
                    <a:bodyPr/>
                    <a:lstStyle/>
                    <a:p>
                      <a:r>
                        <a:rPr lang="en-US" dirty="0"/>
                        <a:t>Trace</a:t>
                      </a:r>
                    </a:p>
                  </a:txBody>
                  <a:tcPr/>
                </a:tc>
                <a:tc>
                  <a:txBody>
                    <a:bodyPr/>
                    <a:lstStyle/>
                    <a:p>
                      <a:r>
                        <a:rPr lang="en-US" dirty="0"/>
                        <a:t>Windows Comparison (sec)</a:t>
                      </a:r>
                    </a:p>
                  </a:txBody>
                  <a:tcPr/>
                </a:tc>
                <a:extLst>
                  <a:ext uri="{0D108BD9-81ED-4DB2-BD59-A6C34878D82A}">
                    <a16:rowId xmlns:a16="http://schemas.microsoft.com/office/drawing/2014/main" val="876518074"/>
                  </a:ext>
                </a:extLst>
              </a:tr>
              <a:tr h="370840">
                <a:tc>
                  <a:txBody>
                    <a:bodyPr/>
                    <a:lstStyle/>
                    <a:p>
                      <a:r>
                        <a:rPr lang="en-US" dirty="0"/>
                        <a:t>Test 1</a:t>
                      </a:r>
                    </a:p>
                  </a:txBody>
                  <a:tcPr marL="90000"/>
                </a:tc>
                <a:tc>
                  <a:txBody>
                    <a:bodyPr/>
                    <a:lstStyle/>
                    <a:p>
                      <a:r>
                        <a:rPr lang="en-US" dirty="0"/>
                        <a:t>HH,HHH</a:t>
                      </a:r>
                    </a:p>
                  </a:txBody>
                  <a:tcPr/>
                </a:tc>
                <a:tc>
                  <a:txBody>
                    <a:bodyPr/>
                    <a:lstStyle/>
                    <a:p>
                      <a:r>
                        <a:rPr lang="en-US" dirty="0"/>
                        <a:t>20 minutes</a:t>
                      </a:r>
                    </a:p>
                  </a:txBody>
                  <a:tcPr/>
                </a:tc>
                <a:tc>
                  <a:txBody>
                    <a:bodyPr/>
                    <a:lstStyle/>
                    <a:p>
                      <a:r>
                        <a:rPr lang="en-US" dirty="0"/>
                        <a:t>[10] to [9,7]</a:t>
                      </a:r>
                    </a:p>
                  </a:txBody>
                  <a:tcPr/>
                </a:tc>
                <a:extLst>
                  <a:ext uri="{0D108BD9-81ED-4DB2-BD59-A6C34878D82A}">
                    <a16:rowId xmlns:a16="http://schemas.microsoft.com/office/drawing/2014/main" val="2745812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 2</a:t>
                      </a:r>
                    </a:p>
                  </a:txBody>
                  <a:tcPr/>
                </a:tc>
                <a:tc>
                  <a:txBody>
                    <a:bodyPr/>
                    <a:lstStyle/>
                    <a:p>
                      <a:r>
                        <a:rPr lang="en-US" dirty="0"/>
                        <a:t>HH,HHH</a:t>
                      </a:r>
                    </a:p>
                  </a:txBody>
                  <a:tcPr/>
                </a:tc>
                <a:tc>
                  <a:txBody>
                    <a:bodyPr/>
                    <a:lstStyle/>
                    <a:p>
                      <a:r>
                        <a:rPr lang="en-US" dirty="0"/>
                        <a:t>10 minutes</a:t>
                      </a:r>
                    </a:p>
                  </a:txBody>
                  <a:tcPr/>
                </a:tc>
                <a:tc>
                  <a:txBody>
                    <a:bodyPr/>
                    <a:lstStyle/>
                    <a:p>
                      <a:r>
                        <a:rPr lang="en-US" dirty="0"/>
                        <a:t>[10] to [9.9, 9.8, 9.7]</a:t>
                      </a:r>
                    </a:p>
                  </a:txBody>
                  <a:tcPr/>
                </a:tc>
                <a:extLst>
                  <a:ext uri="{0D108BD9-81ED-4DB2-BD59-A6C34878D82A}">
                    <a16:rowId xmlns:a16="http://schemas.microsoft.com/office/drawing/2014/main" val="9385237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 3</a:t>
                      </a:r>
                    </a:p>
                  </a:txBody>
                  <a:tcPr/>
                </a:tc>
                <a:tc>
                  <a:txBody>
                    <a:bodyPr/>
                    <a:lstStyle/>
                    <a:p>
                      <a:r>
                        <a:rPr lang="en-US" dirty="0"/>
                        <a:t>HH,HHH</a:t>
                      </a:r>
                    </a:p>
                  </a:txBody>
                  <a:tcPr/>
                </a:tc>
                <a:tc>
                  <a:txBody>
                    <a:bodyPr/>
                    <a:lstStyle/>
                    <a:p>
                      <a:r>
                        <a:rPr lang="en-US" dirty="0"/>
                        <a:t>20 minutes</a:t>
                      </a:r>
                    </a:p>
                  </a:txBody>
                  <a:tcPr/>
                </a:tc>
                <a:tc>
                  <a:txBody>
                    <a:bodyPr/>
                    <a:lstStyle/>
                    <a:p>
                      <a:r>
                        <a:rPr lang="en-US" dirty="0"/>
                        <a:t>[10] to [9.99, 9.96, 9.93, 9.90]</a:t>
                      </a:r>
                    </a:p>
                  </a:txBody>
                  <a:tcPr/>
                </a:tc>
                <a:extLst>
                  <a:ext uri="{0D108BD9-81ED-4DB2-BD59-A6C34878D82A}">
                    <a16:rowId xmlns:a16="http://schemas.microsoft.com/office/drawing/2014/main" val="38838937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 4</a:t>
                      </a:r>
                    </a:p>
                  </a:txBody>
                  <a:tcPr/>
                </a:tc>
                <a:tc>
                  <a:txBody>
                    <a:bodyPr/>
                    <a:lstStyle/>
                    <a:p>
                      <a:r>
                        <a:rPr lang="en-US" dirty="0"/>
                        <a:t>HH, HHH</a:t>
                      </a:r>
                    </a:p>
                  </a:txBody>
                  <a:tcPr/>
                </a:tc>
                <a:tc>
                  <a:txBody>
                    <a:bodyPr/>
                    <a:lstStyle/>
                    <a:p>
                      <a:r>
                        <a:rPr lang="en-US" dirty="0"/>
                        <a:t>20 minutes</a:t>
                      </a:r>
                    </a:p>
                  </a:txBody>
                  <a:tcPr/>
                </a:tc>
                <a:tc>
                  <a:txBody>
                    <a:bodyPr/>
                    <a:lstStyle/>
                    <a:p>
                      <a:r>
                        <a:rPr lang="en-US" dirty="0"/>
                        <a:t>[10] to [10]+offset[ 1, 2, 3]</a:t>
                      </a:r>
                    </a:p>
                  </a:txBody>
                  <a:tcPr/>
                </a:tc>
                <a:extLst>
                  <a:ext uri="{0D108BD9-81ED-4DB2-BD59-A6C34878D82A}">
                    <a16:rowId xmlns:a16="http://schemas.microsoft.com/office/drawing/2014/main" val="37595723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 5</a:t>
                      </a:r>
                    </a:p>
                  </a:txBody>
                  <a:tcPr/>
                </a:tc>
                <a:tc>
                  <a:txBody>
                    <a:bodyPr/>
                    <a:lstStyle/>
                    <a:p>
                      <a:r>
                        <a:rPr lang="en-US" dirty="0" err="1"/>
                        <a:t>LeafHH</a:t>
                      </a:r>
                      <a:r>
                        <a:rPr lang="en-US" dirty="0"/>
                        <a:t>, Top-k Flows</a:t>
                      </a:r>
                    </a:p>
                  </a:txBody>
                  <a:tcPr/>
                </a:tc>
                <a:tc>
                  <a:txBody>
                    <a:bodyPr/>
                    <a:lstStyle/>
                    <a:p>
                      <a:r>
                        <a:rPr lang="en-US" dirty="0"/>
                        <a:t>60 minutes</a:t>
                      </a:r>
                    </a:p>
                  </a:txBody>
                  <a:tcPr/>
                </a:tc>
                <a:tc>
                  <a:txBody>
                    <a:bodyPr/>
                    <a:lstStyle/>
                    <a:p>
                      <a:r>
                        <a:rPr lang="en-US" dirty="0"/>
                        <a:t>[10] to [10]+</a:t>
                      </a:r>
                      <a:r>
                        <a:rPr lang="en-US" dirty="0" err="1"/>
                        <a:t>skip_start</a:t>
                      </a:r>
                      <a:r>
                        <a:rPr lang="en-US" dirty="0"/>
                        <a:t>[1, 2, 3, 4]</a:t>
                      </a:r>
                    </a:p>
                  </a:txBody>
                  <a:tcPr/>
                </a:tc>
                <a:extLst>
                  <a:ext uri="{0D108BD9-81ED-4DB2-BD59-A6C34878D82A}">
                    <a16:rowId xmlns:a16="http://schemas.microsoft.com/office/drawing/2014/main" val="3402286816"/>
                  </a:ext>
                </a:extLst>
              </a:tr>
            </a:tbl>
          </a:graphicData>
        </a:graphic>
      </p:graphicFrame>
    </p:spTree>
    <p:extLst>
      <p:ext uri="{BB962C8B-B14F-4D97-AF65-F5344CB8AC3E}">
        <p14:creationId xmlns:p14="http://schemas.microsoft.com/office/powerpoint/2010/main" val="574880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5381</TotalTime>
  <Words>2615</Words>
  <Application>Microsoft Macintosh PowerPoint</Application>
  <PresentationFormat>Widescreen</PresentationFormat>
  <Paragraphs>462</Paragraphs>
  <Slides>19</Slides>
  <Notes>18</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19</vt:i4>
      </vt:variant>
    </vt:vector>
  </HeadingPairs>
  <TitlesOfParts>
    <vt:vector size="23" baseType="lpstr">
      <vt:lpstr>Arial</vt:lpstr>
      <vt:lpstr>Calibri</vt:lpstr>
      <vt:lpstr>Office Theme</vt:lpstr>
      <vt:lpstr>Custom Design</vt:lpstr>
      <vt:lpstr>Yet Another Heavy Hitter Detection Problem [on going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UIS, University of Cambridge</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Suvi Roberts</dc:creator>
  <cp:lastModifiedBy>Salvator Galea</cp:lastModifiedBy>
  <cp:revision>141</cp:revision>
  <dcterms:created xsi:type="dcterms:W3CDTF">2017-09-14T13:39:33Z</dcterms:created>
  <dcterms:modified xsi:type="dcterms:W3CDTF">2018-03-22T16:39:32Z</dcterms:modified>
</cp:coreProperties>
</file>