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5" r:id="rId4"/>
    <p:sldId id="272" r:id="rId5"/>
    <p:sldId id="267" r:id="rId6"/>
    <p:sldId id="287" r:id="rId7"/>
    <p:sldId id="295" r:id="rId8"/>
    <p:sldId id="296" r:id="rId9"/>
    <p:sldId id="288" r:id="rId10"/>
    <p:sldId id="289" r:id="rId11"/>
    <p:sldId id="290" r:id="rId12"/>
    <p:sldId id="291" r:id="rId13"/>
    <p:sldId id="268" r:id="rId14"/>
    <p:sldId id="294" r:id="rId15"/>
    <p:sldId id="274" r:id="rId16"/>
    <p:sldId id="269" r:id="rId17"/>
    <p:sldId id="270" r:id="rId18"/>
    <p:sldId id="271" r:id="rId19"/>
    <p:sldId id="258" r:id="rId20"/>
    <p:sldId id="259" r:id="rId21"/>
    <p:sldId id="273" r:id="rId22"/>
    <p:sldId id="292" r:id="rId23"/>
    <p:sldId id="261" r:id="rId24"/>
    <p:sldId id="262" r:id="rId25"/>
    <p:sldId id="263" r:id="rId26"/>
    <p:sldId id="26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6" r:id="rId37"/>
    <p:sldId id="293" r:id="rId38"/>
    <p:sldId id="285" r:id="rId39"/>
    <p:sldId id="284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7B1E2-1574-F043-91F3-C38BA67EE9AA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28BF-0913-9241-B62B-6E489A64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11630-B9E3-F142-AF0E-2661AB2275B5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6106-566A-CC44-8288-31F2962F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6106-566A-CC44-8288-31F2962FB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June 5th 2014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Birmingham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FD229-D9D2-C643-95C6-395DB43B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3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4825B0-308B-CB4F-A48B-751F56F41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57C7-1A64-2F4A-AC03-7D7D1EA8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1129"/>
            <a:ext cx="7772400" cy="1831261"/>
          </a:xfrm>
        </p:spPr>
        <p:txBody>
          <a:bodyPr/>
          <a:lstStyle/>
          <a:p>
            <a:r>
              <a:rPr lang="en-US" dirty="0"/>
              <a:t>The Psychology of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Anderson</a:t>
            </a:r>
          </a:p>
          <a:p>
            <a:r>
              <a:rPr lang="en-US" dirty="0" smtClean="0"/>
              <a:t>Cambridge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830461"/>
            <a:ext cx="571500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25" y="-80367"/>
            <a:ext cx="4830961" cy="321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96" y="3018234"/>
            <a:ext cx="2776017" cy="38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3844"/>
          <a:stretch>
            <a:fillRect/>
          </a:stretch>
        </p:blipFill>
        <p:spPr bwMode="auto">
          <a:xfrm>
            <a:off x="2553891" y="3017119"/>
            <a:ext cx="2803922" cy="39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66" y="-3348"/>
            <a:ext cx="2444502" cy="31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5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66" y="-825996"/>
            <a:ext cx="2544961" cy="39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96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8515" y="3020467"/>
            <a:ext cx="5554266" cy="41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07" y="-142875"/>
            <a:ext cx="9786938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74244" y="-106040"/>
            <a:ext cx="9421936" cy="70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51867" y="-196453"/>
            <a:ext cx="7358063" cy="1714500"/>
          </a:xfrm>
        </p:spPr>
        <p:txBody>
          <a:bodyPr/>
          <a:lstStyle/>
          <a:p>
            <a:pPr eaLnBrk="1" hangingPunct="1"/>
            <a:endParaRPr lang="en-US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41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95" y="-108273"/>
            <a:ext cx="5509617" cy="70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Cognitive Factors (2)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8588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Violations of rules also matter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</a:t>
            </a:r>
            <a:r>
              <a:rPr lang="en-US" dirty="0" smtClean="0">
                <a:cs typeface="+mn-cs"/>
              </a:rPr>
              <a:t>hey</a:t>
            </a:r>
            <a:r>
              <a:rPr lang="en-GB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re often an easier way of working, and sometimes necessary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Compliance levels tell you how bad your system design was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Arial"/>
                <a:cs typeface="+mn-cs"/>
              </a:rPr>
              <a:t>‘</a:t>
            </a:r>
            <a:r>
              <a:rPr lang="en-US" dirty="0" smtClean="0">
                <a:cs typeface="+mn-cs"/>
              </a:rPr>
              <a:t>Blame and train</a:t>
            </a:r>
            <a:r>
              <a:rPr lang="en-GB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as an approach to systematic violation is suboptimal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GB" dirty="0" smtClean="0">
                <a:latin typeface="Arial"/>
                <a:cs typeface="+mn-cs"/>
              </a:rPr>
              <a:t>‘</a:t>
            </a:r>
            <a:r>
              <a:rPr lang="en-US" dirty="0" smtClean="0">
                <a:cs typeface="+mn-cs"/>
              </a:rPr>
              <a:t>right</a:t>
            </a:r>
            <a:r>
              <a:rPr lang="en-GB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way of working should be easiest: look where people walk, then lay the path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the path</a:t>
            </a:r>
            <a:endParaRPr lang="en-US" dirty="0"/>
          </a:p>
        </p:txBody>
      </p:sp>
      <p:pic>
        <p:nvPicPr>
          <p:cNvPr id="6" name="Content Placeholder 5" descr="jJo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58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choice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system is simple enough that we can test the whole thing realistically</a:t>
            </a:r>
          </a:p>
          <a:p>
            <a:r>
              <a:rPr lang="en-US" dirty="0" smtClean="0"/>
              <a:t>E.g. investigated password choice (with Jeff Yan, Alan Blackwell, Ian Grant 1998)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 group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random letters and numbers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Make up a mnemonic phrase</a:t>
            </a:r>
          </a:p>
          <a:p>
            <a:r>
              <a:rPr lang="en-US" dirty="0" smtClean="0"/>
              <a:t>3 was as strong as 2 but had as few resets as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Cognitive Factors (3)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Ability to perform certain tasks can very widely across subgroups of the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Age, sex, education, … can all be factors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Risk thermostat – function of age, sex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Example: banks tell people </a:t>
            </a:r>
            <a:r>
              <a:rPr lang="en-GB" dirty="0" smtClean="0">
                <a:latin typeface="Arial"/>
                <a:cs typeface="+mn-cs"/>
              </a:rPr>
              <a:t>‘</a:t>
            </a:r>
            <a:r>
              <a:rPr lang="en-US" dirty="0" smtClean="0">
                <a:cs typeface="+mn-cs"/>
              </a:rPr>
              <a:t>parse URLs</a:t>
            </a:r>
            <a:r>
              <a:rPr lang="en-GB" dirty="0" smtClean="0">
                <a:latin typeface="Arial"/>
                <a:cs typeface="+mn-cs"/>
              </a:rPr>
              <a:t>’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Baron-Cohen: people can be sorted by SQ (systematizing) and EQ (</a:t>
            </a:r>
            <a:r>
              <a:rPr lang="en-US" dirty="0" err="1" smtClean="0">
                <a:cs typeface="+mn-cs"/>
              </a:rPr>
              <a:t>empathising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Is this correlated with ability to detect phishing websites by understanding URLs?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 </a:t>
            </a:r>
          </a:p>
        </p:txBody>
      </p:sp>
      <p:pic>
        <p:nvPicPr>
          <p:cNvPr id="114692" name="Picture 4" descr="surveyquestion.bmp                                             0007555AMacintosh HD                   C05C98D8: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557838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Results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799"/>
            <a:ext cx="3962400" cy="394855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Ability to detect phishing is correlated with SQ-EQ</a:t>
            </a:r>
          </a:p>
          <a:p>
            <a:pPr eaLnBrk="1" hangingPunct="1">
              <a:defRPr/>
            </a:pPr>
            <a:r>
              <a:rPr lang="en-US" sz="2800" dirty="0" smtClean="0"/>
              <a:t>and</a:t>
            </a:r>
            <a:r>
              <a:rPr lang="en-US" sz="2800" dirty="0" smtClean="0">
                <a:cs typeface="+mn-cs"/>
              </a:rPr>
              <a:t> (independently)  with gender</a:t>
            </a:r>
          </a:p>
          <a:p>
            <a:pPr eaLnBrk="1" hangingPunct="1">
              <a:defRPr/>
            </a:pPr>
            <a:r>
              <a:rPr lang="en-US" sz="2800" dirty="0" smtClean="0"/>
              <a:t>So t</a:t>
            </a:r>
            <a:r>
              <a:rPr lang="en-US" sz="2800" dirty="0" smtClean="0">
                <a:cs typeface="+mn-cs"/>
              </a:rPr>
              <a:t>he </a:t>
            </a:r>
            <a:r>
              <a:rPr lang="en-GB" sz="2800" dirty="0" smtClean="0">
                <a:latin typeface="Arial"/>
                <a:cs typeface="+mn-cs"/>
              </a:rPr>
              <a:t>‘</a:t>
            </a:r>
            <a:r>
              <a:rPr lang="en-US" sz="2800" dirty="0" smtClean="0">
                <a:cs typeface="+mn-cs"/>
              </a:rPr>
              <a:t>gender HCI</a:t>
            </a:r>
            <a:r>
              <a:rPr lang="en-GB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 issue applies to security too (this was work with Tyler Moore)</a:t>
            </a:r>
          </a:p>
        </p:txBody>
      </p:sp>
      <p:pic>
        <p:nvPicPr>
          <p:cNvPr id="104452" name="Picture 4" descr="sqeq.png                                                       0007555AMacintosh HD                   C05C98D8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3810000" cy="3810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Depersonalization and fraud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1123"/>
            <a:ext cx="8229600" cy="5235469"/>
          </a:xfrm>
        </p:spPr>
        <p:txBody>
          <a:bodyPr>
            <a:normAutofit/>
          </a:bodyPr>
          <a:lstStyle/>
          <a:p>
            <a:r>
              <a:rPr lang="en-US" sz="2800" dirty="0"/>
              <a:t>We have some literature </a:t>
            </a:r>
            <a:r>
              <a:rPr lang="en-US" sz="2800" dirty="0" smtClean="0"/>
              <a:t>(and </a:t>
            </a:r>
            <a:r>
              <a:rPr lang="en-US" sz="2800" dirty="0"/>
              <a:t>much folk </a:t>
            </a:r>
            <a:r>
              <a:rPr lang="en-US" sz="2800" dirty="0" smtClean="0"/>
              <a:t>experience) </a:t>
            </a:r>
            <a:r>
              <a:rPr lang="en-US" sz="2800" dirty="0"/>
              <a:t>on increased willingness to commit abuse online where the </a:t>
            </a:r>
            <a:r>
              <a:rPr lang="en-US" sz="2800" dirty="0" smtClean="0"/>
              <a:t>target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personhood is less salient</a:t>
            </a:r>
          </a:p>
          <a:p>
            <a:r>
              <a:rPr lang="en-US" sz="2800" dirty="0"/>
              <a:t>Firms personalize operations of which </a:t>
            </a:r>
            <a:r>
              <a:rPr lang="en-US" sz="2800" dirty="0" smtClean="0"/>
              <a:t>they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re </a:t>
            </a:r>
            <a:r>
              <a:rPr lang="en-US" sz="2800" dirty="0"/>
              <a:t>proud and depersonalize the shameful (so do liars)</a:t>
            </a:r>
          </a:p>
          <a:p>
            <a:r>
              <a:rPr lang="en-US" sz="2800" dirty="0"/>
              <a:t>British Crime Survey: a million people are victims each year of traditional acquisitive crime (burglary, car theft); modern variety (phishing, auctions, lottery scams) over twice that – and rising </a:t>
            </a:r>
            <a:r>
              <a:rPr lang="en-US" sz="2800" dirty="0" smtClean="0"/>
              <a:t>fast</a:t>
            </a:r>
          </a:p>
          <a:p>
            <a:r>
              <a:rPr lang="en-US" sz="2800" dirty="0" smtClean="0"/>
              <a:t>Marian Fitzgerald: crime isn’t falling, just moving online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Beginnings in security / safety usability </a:t>
            </a:r>
          </a:p>
          <a:p>
            <a:r>
              <a:rPr lang="en-US" dirty="0" smtClean="0"/>
              <a:t>Depersonalization and vindictiveness</a:t>
            </a:r>
          </a:p>
          <a:p>
            <a:r>
              <a:rPr lang="en-US" dirty="0" smtClean="0"/>
              <a:t>Person salience and social cognition</a:t>
            </a:r>
          </a:p>
          <a:p>
            <a:r>
              <a:rPr lang="en-US" dirty="0" smtClean="0"/>
              <a:t>Experiments with browser warnings </a:t>
            </a:r>
          </a:p>
          <a:p>
            <a:r>
              <a:rPr lang="en-US" dirty="0" smtClean="0"/>
              <a:t>Foundations: </a:t>
            </a:r>
            <a:r>
              <a:rPr lang="en-US" dirty="0"/>
              <a:t>h</a:t>
            </a:r>
            <a:r>
              <a:rPr lang="en-US" dirty="0" smtClean="0"/>
              <a:t>euristics and biases, Machiavellian brain hypothesis</a:t>
            </a:r>
          </a:p>
          <a:p>
            <a:r>
              <a:rPr lang="en-US" dirty="0" smtClean="0"/>
              <a:t>The magic balance: engineering, economics, psychology of 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Vindictiveness too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7772400" cy="4906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2011 </a:t>
            </a:r>
            <a:r>
              <a:rPr lang="en-US" dirty="0"/>
              <a:t>case: student defrauded professor of £18000 </a:t>
            </a:r>
            <a:r>
              <a:rPr lang="en-US" dirty="0" smtClean="0"/>
              <a:t>and </a:t>
            </a:r>
            <a:r>
              <a:rPr lang="en-US" dirty="0"/>
              <a:t>got 200 hours </a:t>
            </a:r>
            <a:r>
              <a:rPr lang="en-US" dirty="0" smtClean="0"/>
              <a:t>unpaid work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fraud was online, and they never met!</a:t>
            </a:r>
          </a:p>
          <a:p>
            <a:pPr>
              <a:lnSpc>
                <a:spcPct val="90000"/>
              </a:lnSpc>
            </a:pPr>
            <a:r>
              <a:rPr lang="en-US" dirty="0"/>
              <a:t>Had it been face-to-face, sentencing guidelines set the starting point at 3 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s some </a:t>
            </a:r>
            <a:r>
              <a:rPr lang="en-US" dirty="0"/>
              <a:t>literature on this (e.g. Small and </a:t>
            </a:r>
            <a:r>
              <a:rPr lang="en-US" dirty="0" err="1"/>
              <a:t>Loewenstein</a:t>
            </a:r>
            <a:r>
              <a:rPr lang="en-US" dirty="0"/>
              <a:t>, </a:t>
            </a:r>
            <a:r>
              <a:rPr lang="en-GB" dirty="0" smtClean="0">
                <a:latin typeface="Arial"/>
              </a:rPr>
              <a:t>‘</a:t>
            </a:r>
            <a:r>
              <a:rPr lang="en-US" dirty="0" smtClean="0"/>
              <a:t>The </a:t>
            </a:r>
            <a:r>
              <a:rPr lang="en-US" dirty="0"/>
              <a:t>devil you know: The effects of </a:t>
            </a:r>
            <a:r>
              <a:rPr lang="en-US" dirty="0" err="1"/>
              <a:t>identifiability</a:t>
            </a:r>
            <a:r>
              <a:rPr lang="en-US" dirty="0"/>
              <a:t> on </a:t>
            </a:r>
            <a:r>
              <a:rPr lang="en-US" dirty="0" err="1" smtClean="0"/>
              <a:t>punitiveness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USA is different – McKinnon, </a:t>
            </a:r>
            <a:r>
              <a:rPr lang="en-US" dirty="0" smtClean="0"/>
              <a:t>O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Dwyer…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we say anything useful?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Difficulties of robust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056"/>
          </a:xfrm>
        </p:spPr>
        <p:txBody>
          <a:bodyPr>
            <a:normAutofit/>
          </a:bodyPr>
          <a:lstStyle/>
          <a:p>
            <a:r>
              <a:rPr lang="en-US" dirty="0" smtClean="0"/>
              <a:t>Pilot experiments with </a:t>
            </a:r>
            <a:r>
              <a:rPr lang="en-US" dirty="0" err="1" smtClean="0"/>
              <a:t>mTurk</a:t>
            </a:r>
            <a:r>
              <a:rPr lang="en-US" dirty="0" smtClean="0"/>
              <a:t>, comparing criminal A with criminal B (with Alessandro </a:t>
            </a:r>
            <a:r>
              <a:rPr lang="en-US" dirty="0" err="1" smtClean="0"/>
              <a:t>Acquisti</a:t>
            </a:r>
            <a:r>
              <a:rPr lang="en-US" dirty="0" smtClean="0"/>
              <a:t> and Jim Graves). </a:t>
            </a:r>
            <a:r>
              <a:rPr lang="en-US" dirty="0"/>
              <a:t>I</a:t>
            </a:r>
            <a:r>
              <a:rPr lang="en-US" dirty="0" smtClean="0"/>
              <a:t>nteresting results!</a:t>
            </a:r>
          </a:p>
          <a:p>
            <a:pPr lvl="1"/>
            <a:r>
              <a:rPr lang="en-US" dirty="0" smtClean="0"/>
              <a:t>A broke into a hospital medical records database and illegally copied a million patients’ records</a:t>
            </a:r>
          </a:p>
          <a:p>
            <a:pPr lvl="1"/>
            <a:r>
              <a:rPr lang="en-US" dirty="0" smtClean="0"/>
              <a:t>B broke into a hospital medical records database and illegally copied a hundred patients’ records</a:t>
            </a:r>
          </a:p>
          <a:p>
            <a:r>
              <a:rPr lang="en-US" dirty="0" smtClean="0"/>
              <a:t>Who</a:t>
            </a:r>
            <a:r>
              <a:rPr lang="en-US" dirty="0"/>
              <a:t> </a:t>
            </a:r>
            <a:r>
              <a:rPr lang="en-US" dirty="0" smtClean="0"/>
              <a:t>do you think is worse?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of robust </a:t>
            </a:r>
            <a:r>
              <a:rPr lang="en-US" dirty="0" smtClean="0"/>
              <a:t>research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Larger study with over 2000 subjects</a:t>
            </a:r>
          </a:p>
          <a:p>
            <a:r>
              <a:rPr lang="en-US" dirty="0" smtClean="0"/>
              <a:t>Tried 10, 100, 1000, 10000 records leaked</a:t>
            </a:r>
          </a:p>
          <a:p>
            <a:r>
              <a:rPr lang="en-US" dirty="0" smtClean="0"/>
              <a:t>Vindictiveness was quite linear – the more victims the worse the crime / longer sentence</a:t>
            </a:r>
          </a:p>
          <a:p>
            <a:r>
              <a:rPr lang="en-US" dirty="0" smtClean="0"/>
              <a:t>However the (U.S.) </a:t>
            </a:r>
            <a:r>
              <a:rPr lang="en-US" dirty="0" err="1" smtClean="0"/>
              <a:t>mTurkers</a:t>
            </a:r>
            <a:r>
              <a:rPr lang="en-US" dirty="0" smtClean="0"/>
              <a:t> were much less vindictive towards people who hacked for protest versus for money</a:t>
            </a:r>
          </a:p>
          <a:p>
            <a:r>
              <a:rPr lang="en-US" dirty="0" smtClean="0"/>
              <a:t>This is the opposite of recent prosecutor </a:t>
            </a:r>
            <a:r>
              <a:rPr lang="en-US" dirty="0" err="1" smtClean="0"/>
              <a:t>behaviour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</a:t>
            </a:r>
            <a:r>
              <a:rPr lang="en-US" dirty="0" smtClean="0"/>
              <a:t>the banks </a:t>
            </a:r>
            <a:r>
              <a:rPr lang="en-US" dirty="0"/>
              <a:t>get </a:t>
            </a:r>
            <a:r>
              <a:rPr lang="en-US" dirty="0" smtClean="0"/>
              <a:t>it </a:t>
            </a:r>
            <a:r>
              <a:rPr lang="en-US" dirty="0"/>
              <a:t>wrong?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the late 1980s/early 1990s several banks put photos on credit cards. This cut fraud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Sainsbury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experiment: Kemp, </a:t>
            </a:r>
            <a:r>
              <a:rPr lang="en-US" dirty="0" err="1"/>
              <a:t>Towell</a:t>
            </a:r>
            <a:r>
              <a:rPr lang="en-US" dirty="0"/>
              <a:t>, Pike, </a:t>
            </a:r>
            <a:r>
              <a:rPr lang="en-US" dirty="0" smtClean="0"/>
              <a:t>“When </a:t>
            </a:r>
            <a:r>
              <a:rPr lang="en-US" dirty="0"/>
              <a:t>Seeing should not be Believing: Photographs, Credit Cards and </a:t>
            </a:r>
            <a:r>
              <a:rPr lang="en-US" dirty="0" smtClean="0"/>
              <a:t>Fraud”, </a:t>
            </a:r>
            <a:r>
              <a:rPr lang="en-US" i="1" dirty="0"/>
              <a:t>App Cog Psych</a:t>
            </a:r>
            <a:r>
              <a:rPr lang="en-US" dirty="0"/>
              <a:t> 11 (1997) 211–222</a:t>
            </a:r>
          </a:p>
          <a:p>
            <a:pPr>
              <a:lnSpc>
                <a:spcPct val="90000"/>
              </a:lnSpc>
            </a:pPr>
            <a:r>
              <a:rPr lang="en-US" dirty="0"/>
              <a:t>Checkout staff can’t tell if photo genuine</a:t>
            </a:r>
          </a:p>
          <a:p>
            <a:pPr>
              <a:lnSpc>
                <a:spcPct val="90000"/>
              </a:lnSpc>
            </a:pPr>
            <a:r>
              <a:rPr lang="en-US" dirty="0"/>
              <a:t>Banks went for </a:t>
            </a:r>
            <a:r>
              <a:rPr lang="en-US" dirty="0" smtClean="0"/>
              <a:t>EMV (chip</a:t>
            </a:r>
            <a:r>
              <a:rPr lang="en-US" dirty="0"/>
              <a:t>-and-</a:t>
            </a:r>
            <a:r>
              <a:rPr lang="en-US" dirty="0" smtClean="0"/>
              <a:t>pin) </a:t>
            </a:r>
            <a:r>
              <a:rPr lang="en-US" dirty="0"/>
              <a:t>instead</a:t>
            </a:r>
          </a:p>
          <a:p>
            <a:pPr>
              <a:lnSpc>
                <a:spcPct val="90000"/>
              </a:lnSpc>
            </a:pPr>
            <a:r>
              <a:rPr lang="en-US" dirty="0"/>
              <a:t>Fraud reduction from photos dismissed as ‘placebo’ which would </a:t>
            </a:r>
            <a:r>
              <a:rPr lang="en-US" dirty="0" smtClean="0"/>
              <a:t>eventually wear out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payment page?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Alessandro, </a:t>
            </a:r>
            <a:r>
              <a:rPr lang="en-US" dirty="0" smtClean="0"/>
              <a:t>you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about to pay Ross $70.</a:t>
            </a:r>
          </a:p>
          <a:p>
            <a:pPr>
              <a:buFontTx/>
              <a:buNone/>
            </a:pPr>
            <a:r>
              <a:rPr lang="en-US" dirty="0"/>
              <a:t>Are you still Alessandro? Password: ******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9220" name="Picture 4" descr="alessandro.png                                                 000850F5Macintosh HD                   7C26320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057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ross-2006-tiny.jpg                                             000850F5Macintosh HD                   7C26320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638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payment page?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Alessandro, </a:t>
            </a:r>
            <a:r>
              <a:rPr lang="en-US" dirty="0" smtClean="0"/>
              <a:t>you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about to pay Ross $70.</a:t>
            </a:r>
          </a:p>
          <a:p>
            <a:pPr>
              <a:buFontTx/>
              <a:buNone/>
            </a:pPr>
            <a:r>
              <a:rPr lang="en-US" dirty="0"/>
              <a:t>Are you still Alessandro? Password: ******</a:t>
            </a:r>
          </a:p>
          <a:p>
            <a:pPr>
              <a:buFontTx/>
              <a:buNone/>
            </a:pPr>
            <a:r>
              <a:rPr lang="en-US" dirty="0"/>
              <a:t>Enter your </a:t>
            </a:r>
            <a:r>
              <a:rPr lang="en-US" dirty="0" err="1"/>
              <a:t>authorisation</a:t>
            </a:r>
            <a:r>
              <a:rPr lang="en-US" dirty="0"/>
              <a:t> code: ****</a:t>
            </a:r>
          </a:p>
        </p:txBody>
      </p:sp>
      <p:pic>
        <p:nvPicPr>
          <p:cNvPr id="11268" name="Picture 4" descr="alessandro.png                                                 000850F5Macintosh HD                   7C26320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057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ross-2006-tiny.jpg                                             000850F5Macintosh HD                   7C26320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638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Browsers throw up warnings we ignore, e.g. if a web page contains malware, or is a phishing site, or has an invalid certificate</a:t>
            </a:r>
          </a:p>
          <a:p>
            <a:r>
              <a:rPr lang="en-US" dirty="0" smtClean="0"/>
              <a:t>Chance discovery at Google: warnings with a cartoon head (or missing Chrome logo) had response elevated from 30% to 60%</a:t>
            </a:r>
          </a:p>
          <a:p>
            <a:r>
              <a:rPr lang="en-US" dirty="0" smtClean="0"/>
              <a:t>Can we use words, or do we need a face?</a:t>
            </a:r>
          </a:p>
          <a:p>
            <a:r>
              <a:rPr lang="en-US" dirty="0" smtClean="0"/>
              <a:t>Big experiment at Google: faces in this context don’t seem to help!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warnings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David </a:t>
            </a:r>
            <a:r>
              <a:rPr lang="en-US" dirty="0" err="1" smtClean="0"/>
              <a:t>Modic</a:t>
            </a:r>
            <a:r>
              <a:rPr lang="en-US" dirty="0" smtClean="0"/>
              <a:t>, tested response to</a:t>
            </a:r>
          </a:p>
          <a:p>
            <a:pPr lvl="1"/>
            <a:r>
              <a:rPr lang="en-US" dirty="0" smtClean="0"/>
              <a:t>Appeal to authority</a:t>
            </a:r>
          </a:p>
          <a:p>
            <a:pPr lvl="1"/>
            <a:r>
              <a:rPr lang="en-US" dirty="0" smtClean="0"/>
              <a:t>Social compliance</a:t>
            </a:r>
          </a:p>
          <a:p>
            <a:pPr lvl="1"/>
            <a:r>
              <a:rPr lang="en-US" dirty="0" smtClean="0"/>
              <a:t>Concrete </a:t>
            </a:r>
            <a:r>
              <a:rPr lang="en-US" dirty="0" err="1" smtClean="0"/>
              <a:t>vs</a:t>
            </a:r>
            <a:r>
              <a:rPr lang="en-US" dirty="0" smtClean="0"/>
              <a:t> vague threats</a:t>
            </a:r>
          </a:p>
          <a:p>
            <a:r>
              <a:rPr lang="en-US" dirty="0" smtClean="0"/>
              <a:t>Based on much research on psychology of persuasion, and on scam compliance</a:t>
            </a:r>
          </a:p>
          <a:p>
            <a:r>
              <a:rPr lang="en-US" dirty="0" smtClean="0"/>
              <a:t>We’re also investigating who turned off their browser phishing warnings (or would have had they known how)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3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turns off the warnings?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5154"/>
          </a:xfrm>
        </p:spPr>
        <p:txBody>
          <a:bodyPr>
            <a:normAutofit/>
          </a:bodyPr>
          <a:lstStyle/>
          <a:p>
            <a:r>
              <a:rPr lang="en-US" dirty="0" smtClean="0"/>
              <a:t>Of 496 </a:t>
            </a:r>
            <a:r>
              <a:rPr lang="en-US" dirty="0" err="1" smtClean="0"/>
              <a:t>mTurkers</a:t>
            </a:r>
            <a:r>
              <a:rPr lang="en-US" dirty="0" smtClean="0"/>
              <a:t>, </a:t>
            </a:r>
            <a:r>
              <a:rPr lang="en-GB" dirty="0"/>
              <a:t>17 (3%)</a:t>
            </a:r>
            <a:r>
              <a:rPr lang="en-GB" dirty="0" smtClean="0">
                <a:effectLst/>
              </a:rPr>
              <a:t> turned warnings off, and a further 34 would have if they could</a:t>
            </a:r>
            <a:endParaRPr lang="en-US" dirty="0" smtClean="0"/>
          </a:p>
          <a:p>
            <a:r>
              <a:rPr lang="en-US" dirty="0" smtClean="0"/>
              <a:t>Reasons given (descending order) </a:t>
            </a:r>
          </a:p>
          <a:p>
            <a:pPr lvl="1"/>
            <a:r>
              <a:rPr lang="en-US" dirty="0" smtClean="0"/>
              <a:t>False positives </a:t>
            </a:r>
          </a:p>
          <a:p>
            <a:pPr lvl="1"/>
            <a:r>
              <a:rPr lang="en-US" dirty="0" smtClean="0"/>
              <a:t>Prefers to make own decisions </a:t>
            </a:r>
          </a:p>
          <a:p>
            <a:pPr lvl="1"/>
            <a:r>
              <a:rPr lang="en-US" dirty="0" smtClean="0"/>
              <a:t>Don’t like the hassle </a:t>
            </a:r>
          </a:p>
          <a:p>
            <a:pPr lvl="1"/>
            <a:r>
              <a:rPr lang="en-US" dirty="0" smtClean="0"/>
              <a:t>Don’t understand them</a:t>
            </a:r>
          </a:p>
          <a:p>
            <a:r>
              <a:rPr lang="en-US" dirty="0" smtClean="0"/>
              <a:t>Same rank ordering between those who did turn them off, and those who would have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turns off the warnings (2)?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interesting correlations turned up which explain most of the tendency to turn off warnings: </a:t>
            </a:r>
          </a:p>
          <a:p>
            <a:pPr lvl="1"/>
            <a:r>
              <a:rPr lang="en-US" dirty="0" smtClean="0"/>
              <a:t>Desire for autonomy</a:t>
            </a:r>
          </a:p>
          <a:p>
            <a:pPr lvl="1"/>
            <a:r>
              <a:rPr lang="en-US" dirty="0" smtClean="0"/>
              <a:t>Trust (in real-world and </a:t>
            </a:r>
            <a:r>
              <a:rPr lang="en-US" dirty="0"/>
              <a:t>F</a:t>
            </a:r>
            <a:r>
              <a:rPr lang="en-US" dirty="0" smtClean="0"/>
              <a:t>acebook friends)</a:t>
            </a:r>
          </a:p>
          <a:p>
            <a:pPr lvl="1"/>
            <a:r>
              <a:rPr lang="en-US" dirty="0" smtClean="0"/>
              <a:t>Confidence in IT competence</a:t>
            </a:r>
          </a:p>
          <a:p>
            <a:pPr lvl="1"/>
            <a:r>
              <a:rPr lang="en-US" dirty="0" smtClean="0"/>
              <a:t>Lack of trust on authority (companies too)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using Windows</a:t>
            </a:r>
          </a:p>
          <a:p>
            <a:pPr lvl="1"/>
            <a:r>
              <a:rPr lang="en-US" dirty="0" smtClean="0"/>
              <a:t>Gender</a:t>
            </a:r>
          </a:p>
          <a:p>
            <a:r>
              <a:rPr lang="en-US" dirty="0" smtClean="0"/>
              <a:t>These explain over 80% of the effect!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5th 2014 </a:t>
            </a:r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</a:t>
            </a:r>
            <a:r>
              <a:rPr lang="en-US" dirty="0" smtClean="0">
                <a:cs typeface="+mj-cs"/>
              </a:rPr>
              <a:t>sychology matters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It’s not just usability (however vital for biometrics)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Phishing costs serious money, yet banks react by </a:t>
            </a:r>
            <a:r>
              <a:rPr lang="en-GB" sz="2800" dirty="0" smtClean="0">
                <a:latin typeface="Arial"/>
                <a:cs typeface="+mn-cs"/>
              </a:rPr>
              <a:t>‘</a:t>
            </a:r>
            <a:r>
              <a:rPr lang="en-US" sz="2800" dirty="0" smtClean="0">
                <a:cs typeface="+mn-cs"/>
              </a:rPr>
              <a:t>blame and train</a:t>
            </a:r>
            <a:r>
              <a:rPr lang="en-GB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 efforts (which we know </a:t>
            </a:r>
            <a:r>
              <a:rPr lang="en-US" sz="2800" dirty="0" smtClean="0"/>
              <a:t>don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t work</a:t>
            </a:r>
            <a:r>
              <a:rPr lang="en-US" sz="2800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US" sz="2800" dirty="0" smtClean="0"/>
              <a:t>There’s persistent personal irrationality: people </a:t>
            </a:r>
            <a:r>
              <a:rPr lang="en-US" sz="2800" dirty="0"/>
              <a:t>say they care about privacy but act </a:t>
            </a:r>
            <a:r>
              <a:rPr lang="en-US" sz="2800" dirty="0" smtClean="0"/>
              <a:t>otherwise</a:t>
            </a:r>
          </a:p>
          <a:p>
            <a:pPr>
              <a:defRPr/>
            </a:pPr>
            <a:r>
              <a:rPr lang="en-US" sz="2800" dirty="0" smtClean="0"/>
              <a:t>A heuristics-and-biases analysis sheds light on everything from scams to terrorism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What’s </a:t>
            </a:r>
            <a:r>
              <a:rPr lang="en-US" sz="2800" dirty="0"/>
              <a:t>the best way to deter deception online</a:t>
            </a:r>
            <a:r>
              <a:rPr lang="en-US" sz="2800" dirty="0" smtClean="0"/>
              <a:t>?</a:t>
            </a: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We need to know a lot more about the interaction between security and psychology!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stops </a:t>
            </a:r>
            <a:r>
              <a:rPr lang="en-US" smtClean="0"/>
              <a:t>people clicking?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significant effect was giving concrete warnings as opposed to vague ones</a:t>
            </a:r>
          </a:p>
          <a:p>
            <a:r>
              <a:rPr lang="en-US" dirty="0" smtClean="0"/>
              <a:t>Some way behind was appeal to authority</a:t>
            </a:r>
          </a:p>
          <a:p>
            <a:r>
              <a:rPr lang="en-US" dirty="0" smtClean="0"/>
              <a:t>Factors other than </a:t>
            </a:r>
            <a:r>
              <a:rPr lang="en-US" smtClean="0"/>
              <a:t>our treatments</a:t>
            </a:r>
            <a:r>
              <a:rPr lang="en-US" dirty="0" smtClean="0"/>
              <a:t>: trust in the browser vendor was strongest, then mistrust of authority</a:t>
            </a:r>
          </a:p>
          <a:p>
            <a:r>
              <a:rPr lang="en-US" dirty="0" smtClean="0"/>
              <a:t>All factors together explain 60% of the effect</a:t>
            </a:r>
          </a:p>
          <a:p>
            <a:r>
              <a:rPr lang="en-US" dirty="0" smtClean="0"/>
              <a:t>A strong status quo bias emerged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and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We have two different mental processing systems: a fast one and a slow one</a:t>
            </a:r>
          </a:p>
          <a:p>
            <a:r>
              <a:rPr lang="en-US" dirty="0" smtClean="0"/>
              <a:t>Most of the time we make snap judgments that are “good enough”; but the heuristics depart in predictable ways from the rational</a:t>
            </a:r>
          </a:p>
          <a:p>
            <a:r>
              <a:rPr lang="en-US" dirty="0" smtClean="0"/>
              <a:t>Sometimes we have to think stuff through</a:t>
            </a:r>
          </a:p>
          <a:p>
            <a:r>
              <a:rPr lang="en-US" dirty="0" smtClean="0"/>
              <a:t>There are complex interactions: for example, all memory access is mediated through “fast”</a:t>
            </a:r>
          </a:p>
          <a:p>
            <a:r>
              <a:rPr lang="en-US" dirty="0" smtClean="0"/>
              <a:t>This biases our thinking in exploitable ways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Prospect theory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038600"/>
            <a:ext cx="77724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Kahneman</a:t>
            </a:r>
            <a:r>
              <a:rPr lang="en-US" sz="2400" dirty="0"/>
              <a:t> &amp; </a:t>
            </a:r>
            <a:r>
              <a:rPr lang="en-US" sz="2400" dirty="0" err="1"/>
              <a:t>Tversky</a:t>
            </a:r>
            <a:r>
              <a:rPr lang="en-US" sz="2400" dirty="0"/>
              <a:t>, 1970s: people value gains and losses differently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Evolutionary logic of risk aversion, status quo bias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drive fear marketing, </a:t>
            </a:r>
            <a:r>
              <a:rPr lang="en-GB" sz="2400" dirty="0" smtClean="0">
                <a:latin typeface="Arial"/>
              </a:rPr>
              <a:t>‘</a:t>
            </a:r>
            <a:r>
              <a:rPr lang="en-US" sz="2400" dirty="0" smtClean="0"/>
              <a:t>savings</a:t>
            </a:r>
            <a:r>
              <a:rPr lang="en-GB" sz="2400" dirty="0" smtClean="0">
                <a:latin typeface="Arial"/>
              </a:rPr>
              <a:t>’</a:t>
            </a:r>
            <a:r>
              <a:rPr lang="en-US" sz="2400" dirty="0" smtClean="0"/>
              <a:t>, </a:t>
            </a:r>
            <a:r>
              <a:rPr lang="en-US" sz="2400" dirty="0"/>
              <a:t>and (some of the) irrational </a:t>
            </a:r>
            <a:r>
              <a:rPr lang="en-US" sz="2400" dirty="0" err="1"/>
              <a:t>behaviour</a:t>
            </a:r>
            <a:r>
              <a:rPr lang="en-US" sz="2400" dirty="0"/>
              <a:t> of financial markets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</a:t>
            </a:r>
            <a:r>
              <a:rPr lang="en-GB" sz="2400" dirty="0" smtClean="0">
                <a:latin typeface="Arial"/>
              </a:rPr>
              <a:t>’</a:t>
            </a:r>
            <a:r>
              <a:rPr lang="en-US" sz="2400" dirty="0" smtClean="0"/>
              <a:t>re </a:t>
            </a:r>
            <a:r>
              <a:rPr lang="en-US" sz="2400" dirty="0"/>
              <a:t>oversensitive to low-probability large losses</a:t>
            </a:r>
          </a:p>
        </p:txBody>
      </p:sp>
      <p:pic>
        <p:nvPicPr>
          <p:cNvPr id="200708" name="Picture 4" descr="250px-Valuefun.jpg                                             0006AD08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752600"/>
            <a:ext cx="3135313" cy="19812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Context and Framing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Framing effects include </a:t>
            </a:r>
            <a:r>
              <a:rPr lang="en-GB" sz="2800" dirty="0" smtClean="0">
                <a:latin typeface="Arial"/>
              </a:rPr>
              <a:t>‘</a:t>
            </a:r>
            <a:r>
              <a:rPr lang="en-US" sz="2800" dirty="0" smtClean="0"/>
              <a:t>Was </a:t>
            </a:r>
            <a:r>
              <a:rPr lang="en-US" sz="2800" dirty="0"/>
              <a:t>£8.99 now £</a:t>
            </a:r>
            <a:r>
              <a:rPr lang="en-US" sz="2800" dirty="0" smtClean="0"/>
              <a:t>6.99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 </a:t>
            </a:r>
            <a:r>
              <a:rPr lang="en-US" sz="2800" dirty="0"/>
              <a:t>and the estate agent who shows you a crummy house first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Take along an ugly friend on a double date 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Typical phishing attack: user is fixated on task completion (e.g. </a:t>
            </a:r>
            <a:r>
              <a:rPr lang="en-US" sz="2800" dirty="0" smtClean="0"/>
              <a:t>why is a </a:t>
            </a:r>
            <a:r>
              <a:rPr lang="en-US" sz="2800" dirty="0"/>
              <a:t>new payee on </a:t>
            </a:r>
            <a:r>
              <a:rPr lang="en-US" sz="2800" dirty="0" smtClean="0"/>
              <a:t>PayPal?)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Accommodation scams – exploit advance fee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Advance fee frauds take this to extreme lengths!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Risk salience is hugely dependent on context! E.g. CMU experiment on privacy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Misperception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do we overreact to terrorism?</a:t>
            </a:r>
          </a:p>
          <a:p>
            <a:pPr lvl="1"/>
            <a:r>
              <a:rPr lang="en-US" sz="2400" dirty="0"/>
              <a:t>Risk aversion / status quo bias</a:t>
            </a:r>
          </a:p>
          <a:p>
            <a:pPr lvl="1"/>
            <a:r>
              <a:rPr lang="ja-JP" altLang="en-US" sz="2400" dirty="0">
                <a:latin typeface="Arial"/>
              </a:rPr>
              <a:t>‘</a:t>
            </a:r>
            <a:r>
              <a:rPr lang="en-US" sz="2400" dirty="0"/>
              <a:t>Availability heuristic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– easily-recalled data used to frame assessments</a:t>
            </a:r>
          </a:p>
          <a:p>
            <a:pPr lvl="1"/>
            <a:r>
              <a:rPr lang="en-US" sz="2400" dirty="0"/>
              <a:t>Our </a:t>
            </a:r>
            <a:r>
              <a:rPr lang="en-US" sz="2400" dirty="0" err="1"/>
              <a:t>behaviour</a:t>
            </a:r>
            <a:r>
              <a:rPr lang="en-US" sz="2400" dirty="0"/>
              <a:t> evolved in small social groups, and we react against the out-</a:t>
            </a:r>
            <a:r>
              <a:rPr lang="en-US" sz="2400" dirty="0" smtClean="0"/>
              <a:t>group</a:t>
            </a:r>
          </a:p>
          <a:p>
            <a:pPr lvl="1"/>
            <a:r>
              <a:rPr lang="en-US" sz="2400" dirty="0" smtClean="0"/>
              <a:t>Morality effects: “If only gay sex caused global warming”</a:t>
            </a:r>
            <a:endParaRPr lang="en-US" sz="2400" dirty="0"/>
          </a:p>
          <a:p>
            <a:pPr lvl="1"/>
            <a:r>
              <a:rPr lang="en-US" sz="2400" dirty="0"/>
              <a:t>Mortality </a:t>
            </a:r>
            <a:r>
              <a:rPr lang="en-US" sz="2400" dirty="0" smtClean="0"/>
              <a:t>effects amplify group norms, codes</a:t>
            </a:r>
            <a:endParaRPr lang="en-US" sz="2400" dirty="0"/>
          </a:p>
          <a:p>
            <a:pPr lvl="1"/>
            <a:r>
              <a:rPr lang="en-US" sz="2400" dirty="0"/>
              <a:t>We are also sensitive to agency, hostile </a:t>
            </a:r>
            <a:r>
              <a:rPr lang="en-US" sz="2400" dirty="0" smtClean="0"/>
              <a:t>intent, …</a:t>
            </a:r>
            <a:endParaRPr lang="en-US" sz="2400" dirty="0"/>
          </a:p>
          <a:p>
            <a:r>
              <a:rPr lang="en-US" sz="2800" dirty="0"/>
              <a:t>See </a:t>
            </a:r>
            <a:r>
              <a:rPr lang="en-US" sz="2800" dirty="0" smtClean="0"/>
              <a:t>my book </a:t>
            </a:r>
            <a:r>
              <a:rPr lang="en-US" sz="2800" dirty="0"/>
              <a:t>chapters 2, 24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What drove the evolution of intelligence?</a:t>
            </a:r>
          </a:p>
          <a:p>
            <a:r>
              <a:rPr lang="en-US" dirty="0" smtClean="0"/>
              <a:t>Old theory: make better tools</a:t>
            </a:r>
          </a:p>
          <a:p>
            <a:r>
              <a:rPr lang="en-US" dirty="0" smtClean="0"/>
              <a:t>New theory: use other monkeys better as tools  (the ‘Machiavellian brain’ hypothesis)</a:t>
            </a:r>
          </a:p>
          <a:p>
            <a:r>
              <a:rPr lang="en-US" dirty="0" smtClean="0"/>
              <a:t>If this is right, then deception, and the detection of deception, were key </a:t>
            </a:r>
          </a:p>
          <a:p>
            <a:r>
              <a:rPr lang="en-US" dirty="0" smtClean="0"/>
              <a:t>What makes it complex: self-deception. Is this largely defensive, or offensive? (or is it just an aspect of suggestibility?)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</a:t>
            </a:r>
            <a:r>
              <a:rPr lang="en-US" dirty="0" smtClean="0"/>
              <a:t>questions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age 8–11, we learn to eat the cherry on the cake last</a:t>
            </a:r>
          </a:p>
          <a:p>
            <a:r>
              <a:rPr lang="en-US" dirty="0" smtClean="0"/>
              <a:t>We start discounting anticipated future joy</a:t>
            </a:r>
          </a:p>
          <a:p>
            <a:r>
              <a:rPr lang="en-US" dirty="0" smtClean="0"/>
              <a:t>Depression often has to do with discounting anticipated future pain </a:t>
            </a:r>
          </a:p>
          <a:p>
            <a:r>
              <a:rPr lang="en-US" dirty="0" smtClean="0"/>
              <a:t>Social phobia: being anxious about being anxious</a:t>
            </a:r>
          </a:p>
          <a:p>
            <a:r>
              <a:rPr lang="en-US" dirty="0" smtClean="0"/>
              <a:t>We’re very bad an anticipating emotions!</a:t>
            </a:r>
          </a:p>
          <a:p>
            <a:r>
              <a:rPr lang="en-US" dirty="0" smtClean="0"/>
              <a:t>Could we develop a robust account of this, a sort of ‘quantum field theory’ of expected utility?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hysics has 3 laws that explain 97% of stuff; psychology is almost the other way round!</a:t>
            </a:r>
          </a:p>
          <a:p>
            <a:r>
              <a:rPr lang="en-US" dirty="0" smtClean="0"/>
              <a:t>It’s easy to end up measuring your own ruler</a:t>
            </a:r>
          </a:p>
          <a:p>
            <a:r>
              <a:rPr lang="en-US" dirty="0" smtClean="0"/>
              <a:t>You can’t just seamlessly absorb psychological knowledge, the way you can with economics or physics: too many warring tribes</a:t>
            </a:r>
          </a:p>
          <a:p>
            <a:r>
              <a:rPr lang="en-US" dirty="0" smtClean="0"/>
              <a:t>Need a solidly empirical approach</a:t>
            </a:r>
          </a:p>
          <a:p>
            <a:r>
              <a:rPr lang="en-US" dirty="0" smtClean="0"/>
              <a:t>But it’s so important we can’t ignore it!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4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39"/>
            <a:ext cx="8229600" cy="47466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Engineering, psychology, economics!</a:t>
            </a:r>
          </a:p>
          <a:p>
            <a:r>
              <a:rPr lang="en-US" dirty="0" smtClean="0"/>
              <a:t>Why do we spend too little on </a:t>
            </a:r>
            <a:r>
              <a:rPr lang="en-US" dirty="0" err="1" smtClean="0"/>
              <a:t>cybersecurity</a:t>
            </a:r>
            <a:r>
              <a:rPr lang="en-US" dirty="0" smtClean="0"/>
              <a:t> and too much on terrorism?</a:t>
            </a:r>
          </a:p>
          <a:p>
            <a:r>
              <a:rPr lang="en-US" dirty="0" smtClean="0"/>
              <a:t>The first is partly because industry makes computer systems appear innocuous than they are</a:t>
            </a:r>
          </a:p>
          <a:p>
            <a:r>
              <a:rPr lang="en-US" dirty="0" smtClean="0"/>
              <a:t>The second is partly because governments make airports </a:t>
            </a:r>
            <a:r>
              <a:rPr lang="en-US" dirty="0" err="1" smtClean="0"/>
              <a:t>etc</a:t>
            </a:r>
            <a:r>
              <a:rPr lang="en-US" dirty="0" smtClean="0"/>
              <a:t> more scary than they are</a:t>
            </a:r>
          </a:p>
          <a:p>
            <a:r>
              <a:rPr lang="en-US" dirty="0" smtClean="0"/>
              <a:t>But – how could you motivate a change??!?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sec-</a:t>
            </a:r>
            <a:r>
              <a:rPr lang="en-US" dirty="0" err="1" smtClean="0"/>
              <a:t>psy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One project: </a:t>
            </a:r>
            <a:r>
              <a:rPr lang="en-US" dirty="0" smtClean="0"/>
              <a:t>the deterrence of deception in socio-technical systems</a:t>
            </a:r>
          </a:p>
          <a:p>
            <a:r>
              <a:rPr lang="en-US" dirty="0" smtClean="0"/>
              <a:t>Another: </a:t>
            </a:r>
            <a:r>
              <a:rPr lang="en-US" dirty="0" err="1" smtClean="0"/>
              <a:t>behavioural</a:t>
            </a:r>
            <a:r>
              <a:rPr lang="en-US" dirty="0" smtClean="0"/>
              <a:t> economics of cyber-crime </a:t>
            </a:r>
          </a:p>
          <a:p>
            <a:r>
              <a:rPr lang="en-US" dirty="0" smtClean="0"/>
              <a:t>More: see my security psychology web page at </a:t>
            </a:r>
            <a:r>
              <a:rPr lang="en-US" dirty="0" smtClean="0">
                <a:solidFill>
                  <a:srgbClr val="FF0000"/>
                </a:solidFill>
              </a:rPr>
              <a:t>http://www.cl.cam.ac.uk/~rja14/psysec.html</a:t>
            </a:r>
          </a:p>
          <a:p>
            <a:r>
              <a:rPr lang="en-US" dirty="0" smtClean="0"/>
              <a:t>Workshops: SHB, SOUPS</a:t>
            </a:r>
          </a:p>
          <a:p>
            <a:r>
              <a:rPr lang="en-US" dirty="0" smtClean="0"/>
              <a:t>Our blog at </a:t>
            </a:r>
            <a:r>
              <a:rPr lang="en-US" dirty="0" smtClean="0">
                <a:solidFill>
                  <a:srgbClr val="FF0000"/>
                </a:solidFill>
              </a:rPr>
              <a:t>www.lightbluetouchpaper.org</a:t>
            </a:r>
          </a:p>
          <a:p>
            <a:r>
              <a:rPr lang="en-US" dirty="0" smtClean="0"/>
              <a:t>And finally my 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Johnny (still) can’t 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Alma Whitten and Doug </a:t>
            </a:r>
            <a:r>
              <a:rPr lang="en-US" dirty="0" err="1" smtClean="0"/>
              <a:t>Tygar’s</a:t>
            </a:r>
            <a:r>
              <a:rPr lang="en-US" dirty="0" smtClean="0"/>
              <a:t> 1995 paper “Why Johnny can’t encrypt” kicked things off</a:t>
            </a:r>
          </a:p>
          <a:p>
            <a:r>
              <a:rPr lang="en-US" dirty="0" smtClean="0"/>
              <a:t>User errors cause or contribute to most security failures, yet user interfaces are awful</a:t>
            </a:r>
          </a:p>
          <a:p>
            <a:r>
              <a:rPr lang="en-US" dirty="0" smtClean="0"/>
              <a:t>They tested PGP 5.0 which tried to do better</a:t>
            </a:r>
          </a:p>
          <a:p>
            <a:r>
              <a:rPr lang="en-US" dirty="0" smtClean="0"/>
              <a:t>Most (college educated) users could not manage to sign and encrypt a message, given 90 minutes</a:t>
            </a:r>
          </a:p>
          <a:p>
            <a:r>
              <a:rPr lang="en-US" dirty="0" smtClean="0"/>
              <a:t>So design for </a:t>
            </a:r>
            <a:r>
              <a:rPr lang="en-US" dirty="0"/>
              <a:t>u</a:t>
            </a:r>
            <a:r>
              <a:rPr lang="en-US" dirty="0" smtClean="0"/>
              <a:t>nmotivated users who don’t </a:t>
            </a:r>
            <a:r>
              <a:rPr lang="en-US" dirty="0" err="1" smtClean="0"/>
              <a:t>grok</a:t>
            </a:r>
            <a:r>
              <a:rPr lang="en-US" dirty="0" smtClean="0"/>
              <a:t> abstractions and get no feedback…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6628" name="Picture 4" descr="book2coverlarge.jpg                                            0007555AMacintosh HD                   C05C98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Cognitive Factors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Many systems are just poorly designed, as designers ignore the psychology that underlies errors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Slips and lapses</a:t>
            </a:r>
          </a:p>
          <a:p>
            <a:pPr lvl="1" eaLnBrk="1" hangingPunct="1">
              <a:defRPr/>
            </a:pPr>
            <a:r>
              <a:rPr lang="en-US" sz="2400" dirty="0" smtClean="0"/>
              <a:t>Forgetting plans, intentions; strong habit intrusion</a:t>
            </a:r>
          </a:p>
          <a:p>
            <a:pPr lvl="1" eaLnBrk="1" hangingPunct="1">
              <a:defRPr/>
            </a:pPr>
            <a:r>
              <a:rPr lang="en-US" sz="2400" dirty="0" smtClean="0"/>
              <a:t>Misidentifying objects, signals (often Bayesian)</a:t>
            </a:r>
          </a:p>
          <a:p>
            <a:pPr lvl="1" eaLnBrk="1" hangingPunct="1">
              <a:defRPr/>
            </a:pPr>
            <a:r>
              <a:rPr lang="en-US" sz="2400" dirty="0" smtClean="0"/>
              <a:t>Retrieval failures; tip-of-tongue, interference</a:t>
            </a:r>
          </a:p>
          <a:p>
            <a:pPr lvl="1" eaLnBrk="1" hangingPunct="1">
              <a:defRPr/>
            </a:pPr>
            <a:r>
              <a:rPr lang="en-US" sz="2400" dirty="0" smtClean="0"/>
              <a:t>Premature exits from action sequences, e.g. ATMs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Rule-based mistakes; applying wrong procedure 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Knowledge-based mistakes; heuristics and biases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safety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Some industries, such as cars and aerospace, are making some real progress</a:t>
            </a:r>
          </a:p>
          <a:p>
            <a:r>
              <a:rPr lang="en-US" dirty="0" smtClean="0"/>
              <a:t>Incentives are well aligned there – accidents are visible, drivers/pilots don’t want to die and insurance statistics are good</a:t>
            </a:r>
          </a:p>
          <a:p>
            <a:r>
              <a:rPr lang="en-US" dirty="0" smtClean="0"/>
              <a:t>But this is not the case everywhere</a:t>
            </a:r>
          </a:p>
          <a:p>
            <a:r>
              <a:rPr lang="en-US" dirty="0" smtClean="0"/>
              <a:t>Research by Harold </a:t>
            </a:r>
            <a:r>
              <a:rPr lang="en-US" dirty="0" err="1" smtClean="0"/>
              <a:t>Thimbleby</a:t>
            </a:r>
            <a:r>
              <a:rPr lang="en-US" dirty="0" smtClean="0"/>
              <a:t> shows that safety usability failures kill over 2000 in UK hospitals (more than road traffic accidents)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-1022238" y="624229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Safety usability, Jan 8 1989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BMI London-Belfast, fan blade broke in port engine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Crew shut down starboard engine and did emergency descent to East Midlands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Opened throttle on final approach: no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47 dead, 74 injured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Initially blamed wiring technician! Later: cockpit design</a:t>
            </a:r>
          </a:p>
        </p:txBody>
      </p:sp>
      <p:pic>
        <p:nvPicPr>
          <p:cNvPr id="96260" name="Picture 4" descr="260px-Kegworth_Air_C#10756D.jpg                                0006AD08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3175000" cy="4114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the problem’s being fixed</a:t>
            </a:r>
          </a:p>
        </p:txBody>
      </p:sp>
      <p:pic>
        <p:nvPicPr>
          <p:cNvPr id="94211" name="Picture 3" descr="737Cockpit2.jpg                                                0006AD08&#10;Untitled 1                     C612241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6305550" cy="4114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3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endParaRPr lang="en-US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287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5" y="-107156"/>
            <a:ext cx="3759398" cy="25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64" y="-8930"/>
            <a:ext cx="4500563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-785812"/>
            <a:ext cx="4083100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52" y="3446860"/>
            <a:ext cx="6700614" cy="44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711" y="-303609"/>
            <a:ext cx="3571875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r="397" b="19841"/>
          <a:stretch>
            <a:fillRect/>
          </a:stretch>
        </p:blipFill>
        <p:spPr bwMode="auto">
          <a:xfrm>
            <a:off x="4714875" y="2321719"/>
            <a:ext cx="4482703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727" y="2319487"/>
            <a:ext cx="6527602" cy="48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91975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33" y="178594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46" y="0"/>
            <a:ext cx="464344" cy="40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17" y="410766"/>
            <a:ext cx="651867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02" y="1044774"/>
            <a:ext cx="651867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33" y="2169914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67" y="2661047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90" y="291107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1" y="3554016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79" y="291107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92" y="5786437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Picture 2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6" y="2536031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7" name="Picture 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4000500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8" name="Picture 2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9" y="490239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2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4185791"/>
            <a:ext cx="785813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0" name="Picture 2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3357563"/>
            <a:ext cx="785813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1" name="Picture 2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64" y="3482578"/>
            <a:ext cx="785813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Picture 2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46" y="2459013"/>
            <a:ext cx="339328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3" name="Picture 2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366117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4" name="Picture 2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850">
            <a:off x="909712" y="361652"/>
            <a:ext cx="294680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5" name="Picture 2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01" y="834926"/>
            <a:ext cx="32146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6" name="Picture 3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17" y="794742"/>
            <a:ext cx="32146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7" name="Picture 3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1" y="3616523"/>
            <a:ext cx="56257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8" name="Picture 3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7" y="4438055"/>
            <a:ext cx="383977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9" name="Picture 3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51" y="4085332"/>
            <a:ext cx="312539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0" name="Picture 3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59" y="4448101"/>
            <a:ext cx="491133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1" name="Picture 35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139160"/>
            <a:ext cx="598289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2" name="Picture 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" y="3098602"/>
            <a:ext cx="785813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3" name="Picture 37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80" y="236637"/>
            <a:ext cx="45541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4" name="Picture 3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6" y="292000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5" name="Picture 39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692176"/>
            <a:ext cx="55364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6" name="Picture 4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0" y="464344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7" name="Picture 41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36" y="174129"/>
            <a:ext cx="66079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8" name="Picture 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70" y="62508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9" name="Picture 4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3273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0" name="Picture 44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87" y="1433215"/>
            <a:ext cx="830461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1" name="Picture 45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48" y="1910953"/>
            <a:ext cx="830461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2" name="Picture 46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91" y="1596182"/>
            <a:ext cx="544711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3" name="Picture 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26" y="267891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4" name="Picture 4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42" y="419695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5" name="Picture 4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258961"/>
            <a:ext cx="35718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6" name="Picture 50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16">
            <a:off x="2090663" y="1183183"/>
            <a:ext cx="526852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7" name="Picture 5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3696890"/>
            <a:ext cx="56257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5th 2014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8564</TotalTime>
  <Words>2230</Words>
  <Application>Microsoft Macintosh PowerPoint</Application>
  <PresentationFormat>On-screen Show (4:3)</PresentationFormat>
  <Paragraphs>288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Psychology of Security</vt:lpstr>
      <vt:lpstr>Outline of talk</vt:lpstr>
      <vt:lpstr>Psychology matters</vt:lpstr>
      <vt:lpstr>Why Johnny (still) can’t encrypt</vt:lpstr>
      <vt:lpstr>Cognitive Factors</vt:lpstr>
      <vt:lpstr>Lessons from safety usability</vt:lpstr>
      <vt:lpstr>Safety usability, Jan 8 1989</vt:lpstr>
      <vt:lpstr>How the problem’s being fixed</vt:lpstr>
      <vt:lpstr>PowerPoint Presentation</vt:lpstr>
      <vt:lpstr>PowerPoint Presentation</vt:lpstr>
      <vt:lpstr>PowerPoint Presentation</vt:lpstr>
      <vt:lpstr>PowerPoint Presentation</vt:lpstr>
      <vt:lpstr>Cognitive Factors (2)</vt:lpstr>
      <vt:lpstr>Walk the path</vt:lpstr>
      <vt:lpstr>Password choice advice</vt:lpstr>
      <vt:lpstr>Cognitive Factors (3)</vt:lpstr>
      <vt:lpstr> </vt:lpstr>
      <vt:lpstr>Results</vt:lpstr>
      <vt:lpstr>Depersonalization and fraud</vt:lpstr>
      <vt:lpstr>Vindictiveness too</vt:lpstr>
      <vt:lpstr>Difficulties of robust research</vt:lpstr>
      <vt:lpstr>Difficulties of robust research (2)</vt:lpstr>
      <vt:lpstr>Did the banks get it wrong?</vt:lpstr>
      <vt:lpstr>Future payment page?</vt:lpstr>
      <vt:lpstr>Future payment page?</vt:lpstr>
      <vt:lpstr>Browser warnings</vt:lpstr>
      <vt:lpstr>Browser warnings (2)</vt:lpstr>
      <vt:lpstr>Who turns off the warnings?</vt:lpstr>
      <vt:lpstr>Who turns off the warnings (2)?</vt:lpstr>
      <vt:lpstr>What stops people clicking?</vt:lpstr>
      <vt:lpstr>Heuristics and biases</vt:lpstr>
      <vt:lpstr>Prospect theory</vt:lpstr>
      <vt:lpstr>Context and Framing</vt:lpstr>
      <vt:lpstr>Risk Misperception</vt:lpstr>
      <vt:lpstr>Foundational questions</vt:lpstr>
      <vt:lpstr>Foundational questions (2)</vt:lpstr>
      <vt:lpstr>A personal view</vt:lpstr>
      <vt:lpstr>The magic balance</vt:lpstr>
      <vt:lpstr>Our current sec-psy research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Psychology</dc:title>
  <dc:creator>Office 2004 Test Drive User</dc:creator>
  <cp:lastModifiedBy>Office 2004 Test Drive User</cp:lastModifiedBy>
  <cp:revision>65</cp:revision>
  <dcterms:created xsi:type="dcterms:W3CDTF">2013-09-06T12:48:30Z</dcterms:created>
  <dcterms:modified xsi:type="dcterms:W3CDTF">2014-06-05T19:16:22Z</dcterms:modified>
</cp:coreProperties>
</file>