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69" r:id="rId3"/>
    <p:sldId id="285" r:id="rId4"/>
    <p:sldId id="287" r:id="rId5"/>
    <p:sldId id="286" r:id="rId6"/>
    <p:sldId id="288" r:id="rId7"/>
    <p:sldId id="289" r:id="rId8"/>
    <p:sldId id="261" r:id="rId9"/>
    <p:sldId id="262" r:id="rId10"/>
    <p:sldId id="263" r:id="rId11"/>
    <p:sldId id="290" r:id="rId12"/>
    <p:sldId id="266" r:id="rId13"/>
    <p:sldId id="260" r:id="rId14"/>
    <p:sldId id="270" r:id="rId15"/>
    <p:sldId id="271" r:id="rId16"/>
    <p:sldId id="277" r:id="rId17"/>
    <p:sldId id="278" r:id="rId18"/>
    <p:sldId id="281" r:id="rId19"/>
    <p:sldId id="282" r:id="rId20"/>
    <p:sldId id="283" r:id="rId21"/>
    <p:sldId id="258" r:id="rId22"/>
    <p:sldId id="267" r:id="rId23"/>
    <p:sldId id="291" r:id="rId24"/>
    <p:sldId id="264" r:id="rId25"/>
    <p:sldId id="284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B74E7-DEAF-4E4A-B8DB-5D67059914CC}" type="datetimeFigureOut">
              <a:rPr lang="en-US" smtClean="0"/>
              <a:t>25/02/2013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BE6AE-4C31-8244-8522-21935370F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7931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B4CB8-FA82-C24D-B06B-6FC844B9FCDF}" type="datetimeFigureOut">
              <a:rPr lang="en-US" smtClean="0"/>
              <a:t>25/02/2013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D8FC8-9DB3-8A4A-9670-5BFE3A900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7663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87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9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8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8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00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347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0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22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31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9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0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46ACC-D2D7-9B49-A41D-78FCBB670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4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English NHS IT –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The Three Big Mistakes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Ross Anderson</a:t>
            </a:r>
          </a:p>
          <a:p>
            <a:r>
              <a:rPr lang="en-US" dirty="0" smtClean="0"/>
              <a:t>Cambridge University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547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 creep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We’ve had growing tussles over ‘shared care’</a:t>
            </a:r>
          </a:p>
          <a:p>
            <a:r>
              <a:rPr lang="en-US" dirty="0" smtClean="0"/>
              <a:t>E.g.: giving social workers access to GP records in Oxford has made young mums reluctant to discuss post-natal depression</a:t>
            </a:r>
          </a:p>
          <a:p>
            <a:r>
              <a:rPr lang="en-US" dirty="0" smtClean="0"/>
              <a:t>Similar problems with social care; we killed the ‘</a:t>
            </a:r>
            <a:r>
              <a:rPr lang="en-US" dirty="0" err="1" smtClean="0"/>
              <a:t>childrens</a:t>
            </a:r>
            <a:r>
              <a:rPr lang="en-US" dirty="0" smtClean="0"/>
              <a:t>’ databases’ designed to share data between health, school, probation and social work (‘Database State’, Munro review)</a:t>
            </a:r>
          </a:p>
          <a:p>
            <a:r>
              <a:rPr lang="en-US" dirty="0" smtClean="0"/>
              <a:t>But last week it came back, as a service of the NHS Information Centre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141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error – ignoring the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current push to to get copies of everything at the NHS Information Centre</a:t>
            </a:r>
          </a:p>
          <a:p>
            <a:r>
              <a:rPr lang="en-US" dirty="0" smtClean="0"/>
              <a:t>Cameron, Jan 2012: NHS records a priceless resource for research and innovation, so must be </a:t>
            </a:r>
            <a:r>
              <a:rPr lang="en-US" dirty="0" err="1" smtClean="0"/>
              <a:t>anonymised</a:t>
            </a:r>
            <a:r>
              <a:rPr lang="en-US" dirty="0" smtClean="0"/>
              <a:t> and made available</a:t>
            </a:r>
          </a:p>
          <a:p>
            <a:r>
              <a:rPr lang="en-US" dirty="0" smtClean="0"/>
              <a:t>NHS IC also at the heart of the new Commissioning Board</a:t>
            </a:r>
          </a:p>
          <a:p>
            <a:r>
              <a:rPr lang="en-US" dirty="0" smtClean="0"/>
              <a:t>Problem: </a:t>
            </a:r>
            <a:r>
              <a:rPr lang="en-US" dirty="0" err="1" smtClean="0"/>
              <a:t>anonymisation</a:t>
            </a:r>
            <a:r>
              <a:rPr lang="en-US" dirty="0" smtClean="0"/>
              <a:t> doesn’t work (and so the strategy is contrary to ECHR)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11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  <p:sp>
        <p:nvSpPr>
          <p:cNvPr id="6963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</a:t>
            </a:r>
            <a:r>
              <a:rPr lang="en-US" dirty="0" smtClean="0"/>
              <a:t>opinion</a:t>
            </a:r>
            <a:endParaRPr lang="en-US" dirty="0"/>
          </a:p>
        </p:txBody>
      </p:sp>
      <p:sp>
        <p:nvSpPr>
          <p:cNvPr id="69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50803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2,231 adults asked October 2006 on central records database with no opt </a:t>
            </a:r>
            <a:r>
              <a:rPr lang="en-US" sz="2800" dirty="0" smtClean="0"/>
              <a:t>out:</a:t>
            </a:r>
            <a:endParaRPr lang="en-US" sz="2800" dirty="0"/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strong support		12%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tend to support		15%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neither			</a:t>
            </a:r>
            <a:r>
              <a:rPr lang="en-US" sz="2800" dirty="0" smtClean="0"/>
              <a:t>	14</a:t>
            </a:r>
            <a:r>
              <a:rPr lang="en-US" sz="2800" dirty="0"/>
              <a:t>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tend to oppose		17%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strongly oppose	</a:t>
            </a:r>
            <a:r>
              <a:rPr lang="en-US" sz="2800" dirty="0" smtClean="0"/>
              <a:t>36</a:t>
            </a:r>
            <a:r>
              <a:rPr lang="en-US" sz="2800" dirty="0"/>
              <a:t>%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2800" dirty="0"/>
              <a:t>		</a:t>
            </a:r>
            <a:r>
              <a:rPr lang="en-US" sz="2800" dirty="0" smtClean="0"/>
              <a:t>don</a:t>
            </a:r>
            <a:r>
              <a:rPr lang="en-GB" sz="2800" dirty="0" smtClean="0">
                <a:latin typeface="Arial"/>
              </a:rPr>
              <a:t>’</a:t>
            </a:r>
            <a:r>
              <a:rPr lang="en-US" sz="2800" dirty="0" smtClean="0"/>
              <a:t>t </a:t>
            </a:r>
            <a:r>
              <a:rPr lang="en-US" sz="2800" dirty="0"/>
              <a:t>know			6</a:t>
            </a:r>
            <a:r>
              <a:rPr lang="en-US" sz="2800" dirty="0" smtClean="0"/>
              <a:t>%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Several surveys since say the same: most  don’t want wide sharing, or research use without consent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And there’s the Catholic Bishops’ Conference</a:t>
            </a:r>
          </a:p>
        </p:txBody>
      </p:sp>
    </p:spTree>
    <p:extLst>
      <p:ext uri="{BB962C8B-B14F-4D97-AF65-F5344CB8AC3E}">
        <p14:creationId xmlns:p14="http://schemas.microsoft.com/office/powerpoint/2010/main" val="17993680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Finland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European law based on s8 ECHR right to privacy, clarified in the I v Finland case</a:t>
            </a:r>
          </a:p>
          <a:p>
            <a:r>
              <a:rPr lang="en-US" dirty="0" err="1" smtClean="0"/>
              <a:t>Ms</a:t>
            </a:r>
            <a:r>
              <a:rPr lang="en-US" dirty="0" smtClean="0"/>
              <a:t> I was a nurse in Helsinki, and was HIV+</a:t>
            </a:r>
          </a:p>
          <a:p>
            <a:r>
              <a:rPr lang="en-US" dirty="0" smtClean="0"/>
              <a:t>Her hospital’s systems let all clinicians see all patients’ records</a:t>
            </a:r>
          </a:p>
          <a:p>
            <a:r>
              <a:rPr lang="en-US" dirty="0" smtClean="0"/>
              <a:t>So her colleagues noticed her status – and hounded her out of her job</a:t>
            </a:r>
          </a:p>
          <a:p>
            <a:r>
              <a:rPr lang="en-US" dirty="0" smtClean="0"/>
              <a:t>Finnish courts wouldn’t give her compensation but Strasbourg overruled them</a:t>
            </a:r>
          </a:p>
          <a:p>
            <a:r>
              <a:rPr lang="en-US" dirty="0" smtClean="0"/>
              <a:t>Now: we have the right to restrict our personal health information to the clinicians caring for us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408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Transparency</a:t>
            </a:r>
          </a:p>
        </p:txBody>
      </p:sp>
      <p:pic>
        <p:nvPicPr>
          <p:cNvPr id="6" name="Content Placeholder 5" descr="AoNi6t8CMAAn_3b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9" t="15378" r="169" b="45080"/>
          <a:stretch/>
        </p:blipFill>
        <p:spPr/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878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Research</a:t>
            </a:r>
          </a:p>
        </p:txBody>
      </p:sp>
      <p:pic>
        <p:nvPicPr>
          <p:cNvPr id="4" name="Content Placeholder 3" descr="ddddd_1733885c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130" r="-9130"/>
          <a:stretch>
            <a:fillRect/>
          </a:stretch>
        </p:blipFill>
        <p:spPr>
          <a:xfrm>
            <a:off x="611188" y="1916113"/>
            <a:ext cx="7772400" cy="41148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09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The science – inference </a:t>
            </a:r>
            <a:r>
              <a:rPr lang="en-US" dirty="0"/>
              <a:t>c</a:t>
            </a:r>
            <a:r>
              <a:rPr lang="en-US" dirty="0" smtClean="0">
                <a:cs typeface="+mj-cs"/>
              </a:rPr>
              <a:t>ontrol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Also known as </a:t>
            </a: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statistical security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r>
              <a:rPr lang="en-US" sz="2800" dirty="0" smtClean="0">
                <a:cs typeface="+mn-cs"/>
              </a:rPr>
              <a:t> or </a:t>
            </a: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statistical disclosure control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endParaRPr lang="en-US" sz="28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Started about 1980 with US census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Before then</a:t>
            </a:r>
            <a:r>
              <a:rPr lang="en-US" sz="2800" dirty="0" smtClean="0">
                <a:cs typeface="+mn-cs"/>
              </a:rPr>
              <a:t> only totals &amp; samples had been published, e.g. population and income per ward, plus one record out of 1000 with identifiers removed manually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Move to online database system changed the game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Dorothy Denning bet her boss at the US census that she could work out his salary – and won!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364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Inference Control (2)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Query set size controls are very common. E.g. in New Zealand a medical-records query must be answered from at least six records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Problem: tracker attacks. Find a set of queries that reveal the target. </a:t>
            </a:r>
            <a:r>
              <a:rPr lang="en-US" sz="2800" dirty="0" err="1" smtClean="0">
                <a:cs typeface="+mn-cs"/>
              </a:rPr>
              <a:t>E.g</a:t>
            </a:r>
            <a:r>
              <a:rPr lang="en-US" sz="2800" dirty="0" smtClean="0">
                <a:cs typeface="+mn-cs"/>
              </a:rPr>
              <a:t> for our female prof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r>
              <a:rPr lang="en-US" sz="2800" dirty="0" smtClean="0">
                <a:cs typeface="+mn-cs"/>
              </a:rPr>
              <a:t>s salary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sz="2400" dirty="0" smtClean="0">
                <a:latin typeface="Arial"/>
              </a:rPr>
              <a:t>‘</a:t>
            </a:r>
            <a:r>
              <a:rPr lang="en-US" sz="2400" dirty="0" smtClean="0"/>
              <a:t>Average salary professors</a:t>
            </a:r>
            <a:r>
              <a:rPr lang="en-GB" sz="2400" dirty="0" smtClean="0">
                <a:latin typeface="Arial"/>
              </a:rPr>
              <a:t>’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GB" sz="2400" dirty="0" smtClean="0">
                <a:latin typeface="Arial"/>
              </a:rPr>
              <a:t>‘</a:t>
            </a:r>
            <a:r>
              <a:rPr lang="en-US" sz="2400" dirty="0" smtClean="0"/>
              <a:t>Average salary male professors</a:t>
            </a:r>
            <a:r>
              <a:rPr lang="en-GB" sz="2400" dirty="0" smtClean="0">
                <a:latin typeface="Arial"/>
              </a:rPr>
              <a:t>’</a:t>
            </a:r>
            <a:endParaRPr lang="en-US" sz="24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Or even these figures for all </a:t>
            </a: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non-professors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r>
              <a:rPr lang="en-US" sz="2800" dirty="0" smtClean="0">
                <a:cs typeface="+mn-cs"/>
              </a:rPr>
              <a:t>!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On reasonable assumptions, trackers exist for almost all sensitive statistics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9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Inference Control (3)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01725"/>
            <a:ext cx="7772400" cy="1551075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cs typeface="+mn-cs"/>
              </a:rPr>
              <a:t>Contextual knowledge is really hard to deal with! For example in the</a:t>
            </a:r>
            <a:r>
              <a:rPr lang="en-US" sz="2400" dirty="0" smtClean="0"/>
              <a:t> </a:t>
            </a:r>
            <a:r>
              <a:rPr lang="en-US" sz="2400" dirty="0"/>
              <a:t>key UK law </a:t>
            </a:r>
            <a:r>
              <a:rPr lang="en-US" sz="2400" dirty="0" smtClean="0"/>
              <a:t>case,</a:t>
            </a:r>
            <a:r>
              <a:rPr lang="en-US" sz="2400" dirty="0" smtClean="0">
                <a:cs typeface="+mn-cs"/>
              </a:rPr>
              <a:t> Source Informatics (</a:t>
            </a:r>
            <a:r>
              <a:rPr lang="en-US" sz="2400" dirty="0" err="1" smtClean="0">
                <a:cs typeface="+mn-cs"/>
              </a:rPr>
              <a:t>sanitised</a:t>
            </a:r>
            <a:r>
              <a:rPr lang="en-US" sz="2400" dirty="0" smtClean="0">
                <a:cs typeface="+mn-cs"/>
              </a:rPr>
              <a:t> prescribing data):</a:t>
            </a:r>
            <a:endParaRPr lang="en-US" dirty="0" smtClean="0">
              <a:cs typeface="+mn-cs"/>
            </a:endParaRPr>
          </a:p>
        </p:txBody>
      </p:sp>
      <p:graphicFrame>
        <p:nvGraphicFramePr>
          <p:cNvPr id="102454" name="Group 54"/>
          <p:cNvGraphicFramePr>
            <a:graphicFrameLocks noGrp="1"/>
          </p:cNvGraphicFramePr>
          <p:nvPr/>
        </p:nvGraphicFramePr>
        <p:xfrm>
          <a:off x="1143000" y="3505200"/>
          <a:ext cx="6934200" cy="2438400"/>
        </p:xfrm>
        <a:graphic>
          <a:graphicData uri="http://schemas.openxmlformats.org/drawingml/2006/table">
            <a:tbl>
              <a:tblPr/>
              <a:tblGrid>
                <a:gridCol w="1676400"/>
                <a:gridCol w="1371600"/>
                <a:gridCol w="1295400"/>
                <a:gridCol w="1295400"/>
                <a:gridCol w="1295400"/>
              </a:tblGrid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" charset="0"/>
                        <a:ea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Week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Doctor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Doctor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Doctor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" charset="0"/>
                          <a:ea typeface="ＭＳ Ｐゴシック" charset="0"/>
                        </a:rPr>
                        <a:t>    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916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Inference Control (4)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Perturbation – add random noise (e.g. to mask small values)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Trimming – to remove outliers (the one HIV positive patient in </a:t>
            </a:r>
            <a:r>
              <a:rPr lang="en-US" sz="2800" dirty="0" err="1" smtClean="0">
                <a:cs typeface="+mn-cs"/>
              </a:rPr>
              <a:t>Chichester</a:t>
            </a:r>
            <a:r>
              <a:rPr lang="en-US" sz="2800" dirty="0" smtClean="0">
                <a:cs typeface="+mn-cs"/>
              </a:rPr>
              <a:t> in 1995)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We can also use different scales: practice figures for coronary artery disease, national figures for liver transplants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Random sampling – answer each query with respect to a subset of records, maybe chosen by hashing the query with a secret key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70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Synopsis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 the last 20 years, the NHS in England has been an object lesson in how not to do IT, from the London Ambulance Service disaster through </a:t>
            </a:r>
            <a:r>
              <a:rPr lang="en-US" dirty="0" err="1" smtClean="0"/>
              <a:t>NPfIT</a:t>
            </a:r>
            <a:r>
              <a:rPr lang="en-US" dirty="0" smtClean="0"/>
              <a:t> to the new Information Centre</a:t>
            </a:r>
          </a:p>
          <a:p>
            <a:r>
              <a:rPr lang="en-US" dirty="0" smtClean="0"/>
              <a:t>At least three things keep going wrong</a:t>
            </a:r>
          </a:p>
          <a:p>
            <a:pPr lvl="1"/>
            <a:r>
              <a:rPr lang="en-US" dirty="0" smtClean="0"/>
              <a:t>Architecture</a:t>
            </a:r>
          </a:p>
          <a:p>
            <a:pPr lvl="1"/>
            <a:r>
              <a:rPr lang="en-US" dirty="0"/>
              <a:t>Getting the incentives wrong</a:t>
            </a:r>
          </a:p>
          <a:p>
            <a:pPr lvl="1"/>
            <a:r>
              <a:rPr lang="en-US" dirty="0" smtClean="0"/>
              <a:t>Failure to understand the science</a:t>
            </a:r>
          </a:p>
          <a:p>
            <a:r>
              <a:rPr lang="en-US" dirty="0" smtClean="0"/>
              <a:t>Let’s look at each of these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927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cs typeface="+mj-cs"/>
              </a:rPr>
              <a:t>Inference Control (5)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Modern theory: differential privacy (pessimistic)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Practical problem in medical databases: context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dirty="0" smtClean="0">
                <a:latin typeface="Arial"/>
                <a:cs typeface="+mn-cs"/>
              </a:rPr>
              <a:t>‘</a:t>
            </a:r>
            <a:r>
              <a:rPr lang="en-US" sz="2800" dirty="0" smtClean="0">
                <a:cs typeface="+mn-cs"/>
              </a:rPr>
              <a:t>Show me all 42-yo women with 9-yo daughters where both have psoriasis</a:t>
            </a:r>
            <a:r>
              <a:rPr lang="en-GB" sz="2800" dirty="0" smtClean="0">
                <a:latin typeface="Arial"/>
                <a:cs typeface="+mn-cs"/>
              </a:rPr>
              <a:t>’</a:t>
            </a:r>
            <a:endParaRPr lang="en-US" sz="2800" dirty="0" smtClean="0"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If you link episodes into longitudinal records, most patients can be re-identified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Add demographic, family data: worse still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Active attacks: worse still (Iceland example)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Social-network stuff: worse still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>
                <a:cs typeface="+mn-cs"/>
              </a:rPr>
              <a:t>Paul Ohm’s paper has alerted lawyers at last!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65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– Iceland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Big row in 1998 when a startup (</a:t>
            </a:r>
            <a:r>
              <a:rPr lang="en-US" dirty="0" err="1" smtClean="0"/>
              <a:t>DeCODE</a:t>
            </a:r>
            <a:r>
              <a:rPr lang="en-US" dirty="0" smtClean="0"/>
              <a:t>) offered the health service free IT systems in return for access to records for research</a:t>
            </a:r>
          </a:p>
          <a:p>
            <a:r>
              <a:rPr lang="en-US" dirty="0" smtClean="0"/>
              <a:t>Funding was from Swiss drug company Roche</a:t>
            </a:r>
          </a:p>
          <a:p>
            <a:r>
              <a:rPr lang="en-US" dirty="0" smtClean="0"/>
              <a:t>Records to be ‘de-identified’ by encrypting the social security number, but would be linked to genetic, family data</a:t>
            </a:r>
          </a:p>
          <a:p>
            <a:r>
              <a:rPr lang="en-US" dirty="0" smtClean="0"/>
              <a:t>Icelandic Medical Association got 11% of citizens to opt out</a:t>
            </a:r>
          </a:p>
          <a:p>
            <a:r>
              <a:rPr lang="en-US" dirty="0" smtClean="0"/>
              <a:t>Eventually the supreme court ruled the system should be opt-in, and the scheme collapsed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560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building in England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NGO campaign building over secondary uses</a:t>
            </a:r>
          </a:p>
          <a:p>
            <a:r>
              <a:rPr lang="en-US" dirty="0" smtClean="0"/>
              <a:t>We’ve already had a laptop stolen in London with 8.63m people’s records on it</a:t>
            </a:r>
          </a:p>
          <a:p>
            <a:r>
              <a:rPr lang="en-US" dirty="0"/>
              <a:t>I</a:t>
            </a:r>
            <a:r>
              <a:rPr lang="en-US" dirty="0" smtClean="0"/>
              <a:t>n September 2012, CPRD went live – a gateway for making </a:t>
            </a:r>
            <a:r>
              <a:rPr lang="en-US" dirty="0" err="1" smtClean="0"/>
              <a:t>pseudonymised</a:t>
            </a:r>
            <a:r>
              <a:rPr lang="en-US" dirty="0" smtClean="0"/>
              <a:t> data available from both primary and secondary care</a:t>
            </a:r>
          </a:p>
          <a:p>
            <a:r>
              <a:rPr lang="en-US" dirty="0" smtClean="0"/>
              <a:t>Kelsey </a:t>
            </a:r>
            <a:r>
              <a:rPr lang="en-US" dirty="0" smtClean="0"/>
              <a:t>promised </a:t>
            </a:r>
            <a:r>
              <a:rPr lang="en-US" dirty="0" smtClean="0"/>
              <a:t>the </a:t>
            </a:r>
            <a:r>
              <a:rPr lang="en-US" dirty="0" err="1" smtClean="0"/>
              <a:t>anonymisation</a:t>
            </a:r>
            <a:r>
              <a:rPr lang="en-US" dirty="0" smtClean="0"/>
              <a:t> mechanisms would be public, but FOI requests refused 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Now the IC talks of supporting care too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70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very long term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modern service industries, you look for good practice, replicate it and deskill it</a:t>
            </a:r>
          </a:p>
          <a:p>
            <a:r>
              <a:rPr lang="en-US" dirty="0" smtClean="0"/>
              <a:t>My dad’s complaints about the local GPs</a:t>
            </a:r>
          </a:p>
          <a:p>
            <a:r>
              <a:rPr lang="en-US" dirty="0" smtClean="0"/>
              <a:t>Long-term, do doctors have a relationship with the patient, or are they interchangeable like staff at McDonald’s?</a:t>
            </a:r>
          </a:p>
          <a:p>
            <a:r>
              <a:rPr lang="en-US" dirty="0" smtClean="0"/>
              <a:t>What drives a patient’s care – the GP or the government computer?</a:t>
            </a:r>
          </a:p>
          <a:p>
            <a:r>
              <a:rPr lang="en-US" dirty="0" smtClean="0"/>
              <a:t>Patient access to data, or to a physician?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94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Scale</a:t>
            </a:r>
            <a:r>
              <a:rPr lang="en-US" dirty="0"/>
              <a:t> </a:t>
            </a:r>
            <a:r>
              <a:rPr lang="en-US" dirty="0" smtClean="0"/>
              <a:t>matters! A national system with 5,000,000 records is too big a </a:t>
            </a:r>
            <a:r>
              <a:rPr lang="en-US" dirty="0" smtClean="0"/>
              <a:t>target</a:t>
            </a:r>
          </a:p>
          <a:p>
            <a:r>
              <a:rPr lang="en-US" dirty="0" smtClean="0"/>
              <a:t>Think safety and privacy together</a:t>
            </a:r>
            <a:endParaRPr lang="en-US" dirty="0" smtClean="0"/>
          </a:p>
          <a:p>
            <a:r>
              <a:rPr lang="en-US" dirty="0" smtClean="0"/>
              <a:t>Access controls are needed to limit the number of people who can read my stuff</a:t>
            </a:r>
          </a:p>
          <a:p>
            <a:r>
              <a:rPr lang="en-US" dirty="0" err="1" smtClean="0"/>
              <a:t>Anonymisation</a:t>
            </a:r>
            <a:r>
              <a:rPr lang="en-US" dirty="0" smtClean="0"/>
              <a:t> doesn’t work, though lots of people really want to believe it does</a:t>
            </a:r>
            <a:endParaRPr lang="en-US" dirty="0"/>
          </a:p>
          <a:p>
            <a:r>
              <a:rPr lang="en-US" dirty="0" smtClean="0"/>
              <a:t>But as well as knowing the science and </a:t>
            </a:r>
            <a:r>
              <a:rPr lang="en-US" dirty="0" smtClean="0"/>
              <a:t>fixing</a:t>
            </a:r>
            <a:r>
              <a:rPr lang="en-US" dirty="0" smtClean="0"/>
              <a:t> </a:t>
            </a:r>
            <a:r>
              <a:rPr lang="en-US" dirty="0" smtClean="0"/>
              <a:t>architecture</a:t>
            </a:r>
            <a:r>
              <a:rPr lang="en-US" dirty="0" smtClean="0"/>
              <a:t>, </a:t>
            </a:r>
            <a:r>
              <a:rPr lang="en-US" dirty="0"/>
              <a:t>need </a:t>
            </a:r>
            <a:r>
              <a:rPr lang="en-US" dirty="0" smtClean="0"/>
              <a:t>the right </a:t>
            </a:r>
            <a:r>
              <a:rPr lang="en-US" dirty="0"/>
              <a:t>incentives</a:t>
            </a:r>
          </a:p>
          <a:p>
            <a:r>
              <a:rPr lang="en-US" dirty="0" smtClean="0"/>
              <a:t> Above all don’t lose sight of where we’re going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238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Scotland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725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 far, </a:t>
            </a:r>
            <a:r>
              <a:rPr lang="en-US" dirty="0" smtClean="0"/>
              <a:t>we’ve</a:t>
            </a:r>
            <a:r>
              <a:rPr lang="en-US" dirty="0" smtClean="0"/>
              <a:t> </a:t>
            </a:r>
            <a:r>
              <a:rPr lang="en-US" dirty="0" smtClean="0"/>
              <a:t>avoided the </a:t>
            </a:r>
            <a:r>
              <a:rPr lang="en-US" dirty="0" err="1" smtClean="0"/>
              <a:t>centralisation</a:t>
            </a:r>
            <a:r>
              <a:rPr lang="en-US" dirty="0" smtClean="0"/>
              <a:t> trap</a:t>
            </a:r>
          </a:p>
          <a:p>
            <a:r>
              <a:rPr lang="en-US" dirty="0" smtClean="0"/>
              <a:t>Access control in direct care is not too hard to solve (working in Hastings since 1996)</a:t>
            </a:r>
          </a:p>
          <a:p>
            <a:r>
              <a:rPr lang="en-US" dirty="0" smtClean="0"/>
              <a:t>Sharing stuff with social care, schools </a:t>
            </a:r>
            <a:r>
              <a:rPr lang="en-US" dirty="0" err="1" smtClean="0"/>
              <a:t>etc</a:t>
            </a:r>
            <a:r>
              <a:rPr lang="en-US" dirty="0" smtClean="0"/>
              <a:t> is harder and requires </a:t>
            </a:r>
            <a:r>
              <a:rPr lang="en-US" dirty="0" smtClean="0"/>
              <a:t>serious attention </a:t>
            </a:r>
            <a:r>
              <a:rPr lang="en-US" dirty="0" smtClean="0"/>
              <a:t>to detail</a:t>
            </a:r>
          </a:p>
          <a:p>
            <a:r>
              <a:rPr lang="en-US" dirty="0" smtClean="0"/>
              <a:t>Need to work out requirements rather than be driven hither and yon by IT salesmen!</a:t>
            </a:r>
          </a:p>
          <a:p>
            <a:r>
              <a:rPr lang="en-US" dirty="0" smtClean="0"/>
              <a:t>What are the problems we need to solve, rather than the “solutions” they want to sell</a:t>
            </a:r>
            <a:r>
              <a:rPr lang="en-US" dirty="0" smtClean="0"/>
              <a:t>?</a:t>
            </a:r>
          </a:p>
          <a:p>
            <a:r>
              <a:rPr lang="en-US" dirty="0" smtClean="0"/>
              <a:t>Engage the public now, rather than fighting later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86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>
              <a:cs typeface="+mj-cs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endParaRPr lang="en-US" smtClean="0">
              <a:cs typeface="+mn-cs"/>
            </a:endParaRPr>
          </a:p>
        </p:txBody>
      </p:sp>
      <p:pic>
        <p:nvPicPr>
          <p:cNvPr id="16387" name="Picture 4" descr="book2coverlarge.jpg                                            0007555AMacintosh HD                   C05C98D8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0"/>
            <a:ext cx="6019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3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error –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IM&amp;T strategy, 1992: “A single electronic health record throughout the NHS, shared by everyone with a need-to-know”</a:t>
            </a:r>
          </a:p>
          <a:p>
            <a:r>
              <a:rPr lang="en-US" dirty="0" smtClean="0"/>
              <a:t>This was a slogan used in the 1980s for metropolitan repositories in the USA, since abandoned; basically an IT sales pitch</a:t>
            </a:r>
          </a:p>
          <a:p>
            <a:r>
              <a:rPr lang="en-US" dirty="0" smtClean="0"/>
              <a:t>It’s unmanageably complicated to have everything together and no-one has the incentive to look after 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63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 an example of what goes wrong with the “single record”, psychiatric </a:t>
            </a:r>
            <a:r>
              <a:rPr lang="en-US" dirty="0" err="1" smtClean="0"/>
              <a:t>casenotes</a:t>
            </a:r>
            <a:r>
              <a:rPr lang="en-US" dirty="0" smtClean="0"/>
              <a:t> can be seen by receptionists in </a:t>
            </a:r>
            <a:r>
              <a:rPr lang="en-US" dirty="0" err="1" smtClean="0"/>
              <a:t>NPfIT</a:t>
            </a:r>
            <a:r>
              <a:rPr lang="en-US" dirty="0" smtClean="0"/>
              <a:t> systems</a:t>
            </a:r>
          </a:p>
          <a:p>
            <a:r>
              <a:rPr lang="en-US" dirty="0" smtClean="0"/>
              <a:t>Access = role + relationship</a:t>
            </a:r>
          </a:p>
          <a:p>
            <a:r>
              <a:rPr lang="en-US" dirty="0" smtClean="0"/>
              <a:t>The role “receptionist” needs access to some of the record</a:t>
            </a:r>
          </a:p>
          <a:p>
            <a:r>
              <a:rPr lang="en-US" dirty="0" smtClean="0"/>
              <a:t>So if there’s a relationship, they get all of it</a:t>
            </a:r>
          </a:p>
          <a:p>
            <a:r>
              <a:rPr lang="en-US" dirty="0" smtClean="0"/>
              <a:t>“Sealed records” a </a:t>
            </a:r>
            <a:r>
              <a:rPr lang="en-US" dirty="0" err="1" smtClean="0"/>
              <a:t>band-aid</a:t>
            </a:r>
            <a:r>
              <a:rPr lang="en-US" dirty="0" smtClean="0"/>
              <a:t> that was never really implemented. But we predicted this!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823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better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“Security in clinical information systems”, BMA, 1996</a:t>
            </a:r>
          </a:p>
          <a:p>
            <a:r>
              <a:rPr lang="en-US" dirty="0" smtClean="0"/>
              <a:t>Architecture: a record is that set of data about a patient that has the same access rules</a:t>
            </a:r>
          </a:p>
          <a:p>
            <a:r>
              <a:rPr lang="en-US" dirty="0" smtClean="0"/>
              <a:t>So a patient has a GP record, a psychiatric record, a record with their sports coach …</a:t>
            </a:r>
          </a:p>
          <a:p>
            <a:r>
              <a:rPr lang="en-US" dirty="0" smtClean="0"/>
              <a:t>Just like medicine has always worked!</a:t>
            </a:r>
          </a:p>
          <a:p>
            <a:r>
              <a:rPr lang="en-US" dirty="0" smtClean="0"/>
              <a:t>We </a:t>
            </a:r>
            <a:r>
              <a:rPr lang="en-US" dirty="0" err="1" smtClean="0"/>
              <a:t>formalised</a:t>
            </a:r>
            <a:r>
              <a:rPr lang="en-US" dirty="0" smtClean="0"/>
              <a:t> the rules, tested them, and versions were implemented in various hospitals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59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– Conquest Hospital, Hastings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Properly engineering role-based access control!</a:t>
            </a:r>
          </a:p>
          <a:p>
            <a:pPr lvl="1"/>
            <a:r>
              <a:rPr lang="en-US" dirty="0" smtClean="0"/>
              <a:t>A nurse can see the records of anyone who’s been on her ward in the last 30 days</a:t>
            </a:r>
          </a:p>
          <a:p>
            <a:pPr lvl="1"/>
            <a:r>
              <a:rPr lang="en-US" dirty="0" smtClean="0"/>
              <a:t>A junior doctor can see all records in his department</a:t>
            </a:r>
          </a:p>
          <a:p>
            <a:pPr lvl="1"/>
            <a:r>
              <a:rPr lang="en-US" dirty="0" smtClean="0"/>
              <a:t>A consultant can look at anything, but cross-department reads are notified and audited</a:t>
            </a:r>
          </a:p>
          <a:p>
            <a:r>
              <a:rPr lang="en-US" dirty="0" smtClean="0"/>
              <a:t>It worked well for over a decade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129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error – incentives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There’s a large and growing literature on the interaction between incentives, and dependability / security / fitness for purpose</a:t>
            </a:r>
          </a:p>
          <a:p>
            <a:r>
              <a:rPr lang="en-US" dirty="0" smtClean="0"/>
              <a:t>If Alice buys a system, it will help her do her job better than it helps Bob</a:t>
            </a:r>
          </a:p>
          <a:p>
            <a:r>
              <a:rPr lang="en-US" dirty="0" smtClean="0"/>
              <a:t>If Alice maintains a system, while Bob pays the cost of failure, then things will go wrong</a:t>
            </a:r>
          </a:p>
          <a:p>
            <a:r>
              <a:rPr lang="en-US" dirty="0" smtClean="0"/>
              <a:t>So systems bought by GPs / hospitals work better than systems bought by Whitehall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472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screw up big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Tony Blair ordered a “National </a:t>
            </a:r>
            <a:r>
              <a:rPr lang="en-US" dirty="0" err="1" smtClean="0"/>
              <a:t>Programme</a:t>
            </a:r>
            <a:r>
              <a:rPr lang="en-US" dirty="0" smtClean="0"/>
              <a:t> for IT” in the English NHS in 2002</a:t>
            </a:r>
          </a:p>
          <a:p>
            <a:r>
              <a:rPr lang="en-US" dirty="0" smtClean="0"/>
              <a:t>Idea: replace all IT systems with standard ones, giving “a single electronic health record” with access for everyone with a “need to know”</a:t>
            </a:r>
          </a:p>
          <a:p>
            <a:r>
              <a:rPr lang="en-US" dirty="0" smtClean="0"/>
              <a:t>This turned into the biggest public-sector civilian IT disaster in history</a:t>
            </a:r>
          </a:p>
          <a:p>
            <a:r>
              <a:rPr lang="en-US" dirty="0" smtClean="0"/>
              <a:t>Billions wasted, suppliers dropped out, huge lawsuits, and the flagship software didn’t 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267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H</a:t>
            </a:r>
            <a:r>
              <a:rPr lang="en-US" dirty="0" smtClean="0"/>
              <a:t>ospital systems that let receptionists read all patients’ psychiatric </a:t>
            </a:r>
            <a:r>
              <a:rPr lang="en-US" dirty="0" err="1" smtClean="0"/>
              <a:t>casenotes</a:t>
            </a:r>
            <a:endParaRPr lang="en-US" dirty="0" smtClean="0"/>
          </a:p>
          <a:p>
            <a:r>
              <a:rPr lang="en-US" dirty="0" smtClean="0"/>
              <a:t>There’s PDS, an “address book” which is widely abused as 830,000 people have access – with a lawsuit pending from a woman who was traced by her ex-husband who broke her arm (No-one knew they could opt her out, or how)</a:t>
            </a:r>
          </a:p>
          <a:p>
            <a:r>
              <a:rPr lang="en-US" dirty="0" smtClean="0"/>
              <a:t>Police access to prescription data “to stop opiate prescribing abuse” from 96 (didn’t stop Shipman)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Edinburgh, February 25 2013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9333</TotalTime>
  <Words>1765</Words>
  <Application>Microsoft Macintosh PowerPoint</Application>
  <PresentationFormat>On-screen Show (4:3)</PresentationFormat>
  <Paragraphs>181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English NHS IT – The Three Big Mistakes</vt:lpstr>
      <vt:lpstr>Synopsis</vt:lpstr>
      <vt:lpstr>First error – architecture</vt:lpstr>
      <vt:lpstr>Consequences</vt:lpstr>
      <vt:lpstr>A better way</vt:lpstr>
      <vt:lpstr>Example – Conquest Hospital, Hastings</vt:lpstr>
      <vt:lpstr>Second error – incentives</vt:lpstr>
      <vt:lpstr>How to screw up big time</vt:lpstr>
      <vt:lpstr>Chaos</vt:lpstr>
      <vt:lpstr>Scope creep</vt:lpstr>
      <vt:lpstr>Third error – ignoring the science</vt:lpstr>
      <vt:lpstr>Public opinion</vt:lpstr>
      <vt:lpstr>Example – Finland</vt:lpstr>
      <vt:lpstr>Transparency</vt:lpstr>
      <vt:lpstr>Research</vt:lpstr>
      <vt:lpstr>The science – inference control</vt:lpstr>
      <vt:lpstr>Inference Control (2)</vt:lpstr>
      <vt:lpstr>Inference Control (3)</vt:lpstr>
      <vt:lpstr>Inference Control (4)</vt:lpstr>
      <vt:lpstr>Inference Control (5)</vt:lpstr>
      <vt:lpstr>Example – Iceland</vt:lpstr>
      <vt:lpstr>Problems building in England</vt:lpstr>
      <vt:lpstr>The very long term issue</vt:lpstr>
      <vt:lpstr>Lessons</vt:lpstr>
      <vt:lpstr>What can Scotland do?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Europe</dc:title>
  <dc:creator>Office 2004 Test Drive User</dc:creator>
  <cp:lastModifiedBy>Office 2004 Test Drive User</cp:lastModifiedBy>
  <cp:revision>80</cp:revision>
  <dcterms:created xsi:type="dcterms:W3CDTF">2012-06-02T13:02:18Z</dcterms:created>
  <dcterms:modified xsi:type="dcterms:W3CDTF">2013-02-25T10:06:39Z</dcterms:modified>
</cp:coreProperties>
</file>