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1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2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4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3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8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33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3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4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0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70E1-E3BB-7B45-9F19-B47BA7370CCB}" type="datetimeFigureOut">
              <a:rPr lang="en-US" smtClean="0"/>
              <a:t>19/02/16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CE809-549B-554F-8536-AA940A5D1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84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khaled.baqer@cl.cam.ac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802" y="2130425"/>
            <a:ext cx="8325288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Stressing Out: Bitcoin </a:t>
            </a:r>
            <a:r>
              <a:rPr lang="en-US" dirty="0" smtClean="0"/>
              <a:t>“Stress Testing”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haled</a:t>
            </a:r>
            <a:r>
              <a:rPr lang="en-US" dirty="0" smtClean="0"/>
              <a:t> </a:t>
            </a:r>
            <a:r>
              <a:rPr lang="en-US" dirty="0" err="1" smtClean="0"/>
              <a:t>Baqer</a:t>
            </a:r>
            <a:r>
              <a:rPr lang="en-US" dirty="0" smtClean="0"/>
              <a:t>, Danny </a:t>
            </a:r>
            <a:r>
              <a:rPr lang="en-US" dirty="0" err="1" smtClean="0"/>
              <a:t>Yuxing</a:t>
            </a:r>
            <a:r>
              <a:rPr lang="en-US" dirty="0" smtClean="0"/>
              <a:t> Huang, Damon McCoy and Nick Weaver</a:t>
            </a:r>
          </a:p>
          <a:p>
            <a:r>
              <a:rPr lang="en-US" dirty="0" smtClean="0"/>
              <a:t>(given by Ross Anderson)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183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on Bitcoin (IV):</a:t>
            </a:r>
            <a:br>
              <a:rPr lang="en-US" dirty="0" smtClean="0"/>
            </a:br>
            <a:r>
              <a:rPr lang="en-US" sz="3100" dirty="0"/>
              <a:t>Average transaction </a:t>
            </a:r>
            <a:r>
              <a:rPr lang="en-US" sz="3100" dirty="0" smtClean="0"/>
              <a:t>delay</a:t>
            </a:r>
            <a:endParaRPr lang="en-US" sz="3100" dirty="0"/>
          </a:p>
        </p:txBody>
      </p:sp>
      <p:pic>
        <p:nvPicPr>
          <p:cNvPr id="5" name="Content Placeholder 4" descr="spam_txn_delay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732" r="-227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607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on Bitcoin (V):</a:t>
            </a:r>
            <a:br>
              <a:rPr lang="en-US" dirty="0" smtClean="0"/>
            </a:br>
            <a:r>
              <a:rPr lang="en-US" sz="2800" dirty="0"/>
              <a:t>Average transaction fees per transaction per day </a:t>
            </a:r>
            <a:r>
              <a:rPr lang="en-US" sz="2800" dirty="0" smtClean="0"/>
              <a:t>(normalized)</a:t>
            </a:r>
            <a:endParaRPr lang="en-US" sz="3600" dirty="0"/>
          </a:p>
        </p:txBody>
      </p:sp>
      <p:pic>
        <p:nvPicPr>
          <p:cNvPr id="4" name="Content Placeholder 3" descr="spam_txn_fee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732" r="-227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83101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results</a:t>
            </a:r>
            <a:br>
              <a:rPr lang="en-US" dirty="0" smtClean="0"/>
            </a:br>
            <a:r>
              <a:rPr lang="en-US" sz="3300" dirty="0" smtClean="0"/>
              <a:t>(10-day spam campaign)</a:t>
            </a: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385,256 (23.41%) out of 1,645,667 total Bitcoin transactions were spam </a:t>
            </a:r>
            <a:endParaRPr lang="en-US" dirty="0" smtClean="0"/>
          </a:p>
          <a:p>
            <a:r>
              <a:rPr lang="en-US" dirty="0" smtClean="0"/>
              <a:t>Spam increased </a:t>
            </a:r>
            <a:r>
              <a:rPr lang="en-US" dirty="0"/>
              <a:t>average fees by 51% (from 45 to 68 </a:t>
            </a:r>
            <a:r>
              <a:rPr lang="en-US" dirty="0" err="1"/>
              <a:t>Satoshis</a:t>
            </a:r>
            <a:r>
              <a:rPr lang="en-US" dirty="0"/>
              <a:t>/byte) </a:t>
            </a:r>
            <a:endParaRPr lang="en-US" dirty="0" smtClean="0"/>
          </a:p>
          <a:p>
            <a:r>
              <a:rPr lang="en-US" dirty="0" smtClean="0"/>
              <a:t>Spam increased processing </a:t>
            </a:r>
            <a:r>
              <a:rPr lang="en-US" dirty="0"/>
              <a:t>delay by 7 times (from 0.33 to 2.67 hours) </a:t>
            </a:r>
            <a:endParaRPr lang="en-US" dirty="0" smtClean="0"/>
          </a:p>
          <a:p>
            <a:r>
              <a:rPr lang="en-US" dirty="0" smtClean="0"/>
              <a:t>Cost of this attack on</a:t>
            </a:r>
            <a:r>
              <a:rPr lang="en-US" dirty="0" smtClean="0"/>
              <a:t> </a:t>
            </a:r>
            <a:r>
              <a:rPr lang="en-US" dirty="0" smtClean="0"/>
              <a:t>Bitcoin: </a:t>
            </a:r>
            <a:r>
              <a:rPr lang="en-US" dirty="0" smtClean="0"/>
              <a:t>$49K, about half being </a:t>
            </a:r>
            <a:r>
              <a:rPr lang="en-US" dirty="0"/>
              <a:t>to pay higher </a:t>
            </a:r>
            <a:r>
              <a:rPr lang="en-US" dirty="0" smtClean="0"/>
              <a:t>fees</a:t>
            </a:r>
          </a:p>
        </p:txBody>
      </p:sp>
    </p:spTree>
    <p:extLst>
      <p:ext uri="{BB962C8B-B14F-4D97-AF65-F5344CB8AC3E}">
        <p14:creationId xmlns:p14="http://schemas.microsoft.com/office/powerpoint/2010/main" val="390651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</a:t>
            </a:r>
            <a:r>
              <a:rPr lang="en-US" dirty="0" err="1" smtClean="0"/>
              <a:t>skype</a:t>
            </a:r>
            <a:r>
              <a:rPr lang="en-US" dirty="0" smtClean="0"/>
              <a:t> doesn’t work,. e</a:t>
            </a:r>
            <a:r>
              <a:rPr lang="en-US" dirty="0" smtClean="0"/>
              <a:t>mail hard questions to </a:t>
            </a:r>
            <a:r>
              <a:rPr lang="en-US" dirty="0" smtClean="0">
                <a:hlinkClick r:id="rId2"/>
              </a:rPr>
              <a:t>khaled.baqer@cl.cam.ac.uk</a:t>
            </a:r>
            <a:r>
              <a:rPr lang="en-US" dirty="0" smtClean="0"/>
              <a:t> (who could not get a visa processed in time)</a:t>
            </a:r>
          </a:p>
          <a:p>
            <a:r>
              <a:rPr lang="en-US" dirty="0" smtClean="0"/>
              <a:t>Further possible discussions for the barbecue: sovereign risk and other emergent problems of governance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3633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Spam attack on Bitcoin (July 2015</a:t>
            </a:r>
            <a:r>
              <a:rPr lang="en-US" dirty="0" smtClean="0"/>
              <a:t>)</a:t>
            </a:r>
          </a:p>
          <a:p>
            <a:r>
              <a:rPr lang="en-US" dirty="0" smtClean="0"/>
              <a:t>Importance: block size debate! At present you can bring down </a:t>
            </a:r>
            <a:r>
              <a:rPr lang="en-US" dirty="0" err="1" smtClean="0"/>
              <a:t>Bitcoin</a:t>
            </a:r>
            <a:r>
              <a:rPr lang="en-US" dirty="0" smtClean="0"/>
              <a:t> for $50k</a:t>
            </a:r>
            <a:endParaRPr lang="en-US" dirty="0" smtClean="0"/>
          </a:p>
          <a:p>
            <a:r>
              <a:rPr lang="en-US" dirty="0" smtClean="0"/>
              <a:t>Goal here: </a:t>
            </a:r>
            <a:r>
              <a:rPr lang="en-US" dirty="0" smtClean="0"/>
              <a:t>highlight spam </a:t>
            </a:r>
            <a:r>
              <a:rPr lang="en-US" dirty="0" smtClean="0"/>
              <a:t>motifs, investigate impact, </a:t>
            </a:r>
            <a:r>
              <a:rPr lang="en-US" dirty="0" err="1" smtClean="0"/>
              <a:t>analyse</a:t>
            </a:r>
            <a:r>
              <a:rPr lang="en-US" dirty="0" smtClean="0"/>
              <a:t> security economics (fee income </a:t>
            </a:r>
            <a:r>
              <a:rPr lang="en-US" dirty="0"/>
              <a:t>increase, cost of spam campaign</a:t>
            </a:r>
            <a:r>
              <a:rPr lang="en-US" dirty="0" smtClean="0"/>
              <a:t>)</a:t>
            </a:r>
          </a:p>
          <a:p>
            <a:r>
              <a:rPr lang="en-US" dirty="0" smtClean="0"/>
              <a:t>Used a clustering method to group transactions and find patterns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936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Bitcoin spam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Fan</a:t>
            </a:r>
            <a:r>
              <a:rPr lang="en-US" b="1" dirty="0"/>
              <a:t>-in</a:t>
            </a:r>
            <a:r>
              <a:rPr lang="en-US" dirty="0"/>
              <a:t>: Transactions </a:t>
            </a:r>
            <a:r>
              <a:rPr lang="en-US" dirty="0" smtClean="0"/>
              <a:t>that</a:t>
            </a:r>
            <a:r>
              <a:rPr lang="en-US" dirty="0" smtClean="0"/>
              <a:t> </a:t>
            </a:r>
            <a:r>
              <a:rPr lang="en-US" dirty="0"/>
              <a:t>absorb a </a:t>
            </a:r>
            <a:r>
              <a:rPr lang="en-US" dirty="0" smtClean="0"/>
              <a:t>lot of </a:t>
            </a:r>
            <a:r>
              <a:rPr lang="en-US" dirty="0"/>
              <a:t>inputs reduce the </a:t>
            </a:r>
            <a:r>
              <a:rPr lang="en-US" dirty="0" smtClean="0"/>
              <a:t>unspent transaction output (UTXO) </a:t>
            </a:r>
            <a:r>
              <a:rPr lang="en-US" dirty="0"/>
              <a:t>set but still occupy substantial space in the </a:t>
            </a:r>
            <a:r>
              <a:rPr lang="en-US" dirty="0" smtClean="0"/>
              <a:t>blocks</a:t>
            </a:r>
          </a:p>
          <a:p>
            <a:r>
              <a:rPr lang="en-US" b="1" dirty="0"/>
              <a:t>Fan-out</a:t>
            </a:r>
            <a:r>
              <a:rPr lang="en-US" dirty="0"/>
              <a:t>: Transactions that split a few inputs into many outputs occupy space in blocks and also increase the UTXO set (</a:t>
            </a:r>
            <a:r>
              <a:rPr lang="en-US" dirty="0" err="1"/>
              <a:t>Mempool</a:t>
            </a:r>
            <a:r>
              <a:rPr lang="en-US" dirty="0"/>
              <a:t> impact)</a:t>
            </a:r>
          </a:p>
          <a:p>
            <a:r>
              <a:rPr lang="en-US" b="1" dirty="0" smtClean="0"/>
              <a:t>Dust </a:t>
            </a:r>
            <a:r>
              <a:rPr lang="en-US" b="1" dirty="0"/>
              <a:t>output</a:t>
            </a:r>
            <a:r>
              <a:rPr lang="en-US" dirty="0"/>
              <a:t>: </a:t>
            </a:r>
            <a:r>
              <a:rPr lang="en-US" dirty="0" smtClean="0"/>
              <a:t>“</a:t>
            </a:r>
            <a:r>
              <a:rPr lang="en-US" dirty="0"/>
              <a:t>D</a:t>
            </a:r>
            <a:r>
              <a:rPr lang="en-US" dirty="0" smtClean="0"/>
              <a:t>ust</a:t>
            </a:r>
            <a:r>
              <a:rPr lang="en-US" dirty="0"/>
              <a:t>” outputs convey a </a:t>
            </a:r>
            <a:r>
              <a:rPr lang="en-US" dirty="0" smtClean="0"/>
              <a:t>trivial amount </a:t>
            </a:r>
            <a:r>
              <a:rPr lang="en-US" dirty="0"/>
              <a:t>of value but occupy the same amount of resources in the Bitcoin </a:t>
            </a:r>
            <a:r>
              <a:rPr lang="en-US" dirty="0" smtClean="0"/>
              <a:t>network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294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campaign (July 2015)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Someone said, ‘stress testing </a:t>
            </a:r>
            <a:r>
              <a:rPr lang="en-US" dirty="0" err="1" smtClean="0"/>
              <a:t>Bitcoin</a:t>
            </a:r>
            <a:r>
              <a:rPr lang="en-US" dirty="0" smtClean="0"/>
              <a:t> </a:t>
            </a:r>
            <a:r>
              <a:rPr lang="en-US" dirty="0" smtClean="0"/>
              <a:t>network’ </a:t>
            </a:r>
            <a:endParaRPr lang="en-US" dirty="0" smtClean="0"/>
          </a:p>
          <a:p>
            <a:r>
              <a:rPr lang="en-US" dirty="0" smtClean="0"/>
              <a:t>Motivation </a:t>
            </a:r>
            <a:r>
              <a:rPr lang="en-US" dirty="0" smtClean="0"/>
              <a:t>(?): show Bitcoin is vulnerable to </a:t>
            </a:r>
            <a:r>
              <a:rPr lang="en-US" dirty="0" err="1" smtClean="0"/>
              <a:t>DoS</a:t>
            </a:r>
            <a:r>
              <a:rPr lang="en-US" dirty="0" smtClean="0"/>
              <a:t>, and get support to raise the block size</a:t>
            </a:r>
          </a:p>
          <a:p>
            <a:r>
              <a:rPr lang="en-US" dirty="0" err="1"/>
              <a:t>DoS</a:t>
            </a:r>
            <a:r>
              <a:rPr lang="en-US" dirty="0"/>
              <a:t>: send transactions with higher fees to deplete space in blocks</a:t>
            </a:r>
          </a:p>
          <a:p>
            <a:r>
              <a:rPr lang="en-US" dirty="0" smtClean="0"/>
              <a:t>Spam also uses </a:t>
            </a:r>
            <a:r>
              <a:rPr lang="en-US" dirty="0" smtClean="0"/>
              <a:t>many similar transa</a:t>
            </a:r>
            <a:r>
              <a:rPr lang="en-US" dirty="0" smtClean="0"/>
              <a:t>ctions to </a:t>
            </a:r>
            <a:r>
              <a:rPr lang="en-US" dirty="0" smtClean="0"/>
              <a:t>have </a:t>
            </a:r>
            <a:r>
              <a:rPr lang="en-US" dirty="0" smtClean="0"/>
              <a:t>a significant </a:t>
            </a:r>
            <a:r>
              <a:rPr lang="en-US" dirty="0" smtClean="0"/>
              <a:t>impa</a:t>
            </a:r>
            <a:r>
              <a:rPr lang="en-US" dirty="0" smtClean="0"/>
              <a:t>ct </a:t>
            </a:r>
            <a:r>
              <a:rPr lang="en-US" dirty="0" smtClean="0"/>
              <a:t>on the network </a:t>
            </a:r>
          </a:p>
          <a:p>
            <a:r>
              <a:rPr lang="en-US" dirty="0" smtClean="0"/>
              <a:t>But </a:t>
            </a:r>
            <a:r>
              <a:rPr lang="en-US" dirty="0" smtClean="0"/>
              <a:t>what does spam look like?</a:t>
            </a:r>
          </a:p>
        </p:txBody>
      </p:sp>
    </p:spTree>
    <p:extLst>
      <p:ext uri="{BB962C8B-B14F-4D97-AF65-F5344CB8AC3E}">
        <p14:creationId xmlns:p14="http://schemas.microsoft.com/office/powerpoint/2010/main" val="10058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k</a:t>
            </a:r>
            <a:r>
              <a:rPr lang="en-US" dirty="0" smtClean="0"/>
              <a:t>-means Clustering</a:t>
            </a:r>
            <a:endParaRPr lang="en-US" dirty="0"/>
          </a:p>
        </p:txBody>
      </p:sp>
      <p:pic>
        <p:nvPicPr>
          <p:cNvPr id="4" name="Content Placeholder 3" descr="transaction-feature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817" b="-118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4963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k</a:t>
            </a:r>
            <a:r>
              <a:rPr lang="en-US" dirty="0" smtClean="0"/>
              <a:t>-means Clustering (II)</a:t>
            </a:r>
            <a:endParaRPr lang="en-US" dirty="0"/>
          </a:p>
        </p:txBody>
      </p:sp>
      <p:pic>
        <p:nvPicPr>
          <p:cNvPr id="5" name="Content Placeholder 4" descr="cluster-centroid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413" b="-144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6176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on Bitcoin: </a:t>
            </a:r>
            <a:br>
              <a:rPr lang="en-US" dirty="0" smtClean="0"/>
            </a:br>
            <a:r>
              <a:rPr lang="en-US" sz="3100" dirty="0"/>
              <a:t>T</a:t>
            </a:r>
            <a:r>
              <a:rPr lang="en-US" sz="3100" dirty="0" smtClean="0"/>
              <a:t>he </a:t>
            </a:r>
            <a:r>
              <a:rPr lang="en-US" sz="3100" dirty="0"/>
              <a:t>number of transactions per day in the </a:t>
            </a:r>
            <a:r>
              <a:rPr lang="en-US" sz="3100" dirty="0" err="1"/>
              <a:t>blockchain</a:t>
            </a:r>
            <a:r>
              <a:rPr lang="en-US" sz="3100" dirty="0"/>
              <a:t> </a:t>
            </a:r>
            <a:endParaRPr lang="en-US" dirty="0"/>
          </a:p>
        </p:txBody>
      </p:sp>
      <p:pic>
        <p:nvPicPr>
          <p:cNvPr id="4" name="Content Placeholder 3" descr="blockchain_spam_count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" b="50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569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on Bitcoin (II):</a:t>
            </a:r>
            <a:br>
              <a:rPr lang="en-US" dirty="0" smtClean="0"/>
            </a:br>
            <a:r>
              <a:rPr lang="en-US" sz="3100" dirty="0"/>
              <a:t>T</a:t>
            </a:r>
            <a:r>
              <a:rPr lang="en-US" sz="3100" dirty="0" smtClean="0"/>
              <a:t>he average number of unconfirmed transactions</a:t>
            </a:r>
            <a:endParaRPr lang="en-US" sz="2700" dirty="0"/>
          </a:p>
        </p:txBody>
      </p:sp>
      <p:pic>
        <p:nvPicPr>
          <p:cNvPr id="5" name="Content Placeholder 4" descr="daily_mempool_size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732" r="-227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38672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on Bitcoin (III):</a:t>
            </a:r>
            <a:br>
              <a:rPr lang="en-US" dirty="0" smtClean="0"/>
            </a:br>
            <a:r>
              <a:rPr lang="en-US" sz="3100" dirty="0" smtClean="0"/>
              <a:t>The total </a:t>
            </a:r>
            <a:r>
              <a:rPr lang="en-US" sz="3100" dirty="0"/>
              <a:t>amount of transaction fees every </a:t>
            </a:r>
            <a:r>
              <a:rPr lang="en-US" sz="3100" dirty="0" smtClean="0"/>
              <a:t>day</a:t>
            </a:r>
            <a:endParaRPr lang="en-US" sz="3600" dirty="0"/>
          </a:p>
        </p:txBody>
      </p:sp>
      <p:pic>
        <p:nvPicPr>
          <p:cNvPr id="4" name="Content Placeholder 3" descr="daily_total_txn_fees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732" r="-227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05152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380</Words>
  <Application>Microsoft Macintosh PowerPoint</Application>
  <PresentationFormat>On-screen Show (4:3)</PresentationFormat>
  <Paragraphs>33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Stressing Out: Bitcoin “Stress Testing”  </vt:lpstr>
      <vt:lpstr>Overview</vt:lpstr>
      <vt:lpstr>Bitcoin spam</vt:lpstr>
      <vt:lpstr>Spam campaign (July 2015)</vt:lpstr>
      <vt:lpstr>k-means Clustering</vt:lpstr>
      <vt:lpstr>k-means Clustering (II)</vt:lpstr>
      <vt:lpstr>Impact on Bitcoin:  The number of transactions per day in the blockchain </vt:lpstr>
      <vt:lpstr>Impact on Bitcoin (II): The average number of unconfirmed transactions</vt:lpstr>
      <vt:lpstr>Impact on Bitcoin (III): The total amount of transaction fees every day</vt:lpstr>
      <vt:lpstr>Impact on Bitcoin (IV): Average transaction delay</vt:lpstr>
      <vt:lpstr>Impact on Bitcoin (V): Average transaction fees per transaction per day (normalized)</vt:lpstr>
      <vt:lpstr>Summary of results (10-day spam campaign)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Stressing Out: Bitcoin “Stress Testing”  </dc:title>
  <dc:creator>K</dc:creator>
  <cp:lastModifiedBy>Office  User</cp:lastModifiedBy>
  <cp:revision>24</cp:revision>
  <dcterms:created xsi:type="dcterms:W3CDTF">2016-02-11T07:42:32Z</dcterms:created>
  <dcterms:modified xsi:type="dcterms:W3CDTF">2016-02-19T15:08:52Z</dcterms:modified>
</cp:coreProperties>
</file>