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9" r:id="rId4"/>
    <p:sldId id="267" r:id="rId5"/>
    <p:sldId id="271" r:id="rId6"/>
    <p:sldId id="272" r:id="rId7"/>
    <p:sldId id="275" r:id="rId8"/>
    <p:sldId id="273" r:id="rId9"/>
    <p:sldId id="274" r:id="rId10"/>
    <p:sldId id="264" r:id="rId11"/>
    <p:sldId id="27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64" autoAdjust="0"/>
  </p:normalViewPr>
  <p:slideViewPr>
    <p:cSldViewPr snapToGrid="0" snapToObjects="1">
      <p:cViewPr varScale="1">
        <p:scale>
          <a:sx n="84" d="100"/>
          <a:sy n="84" d="100"/>
        </p:scale>
        <p:origin x="-1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81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70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294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23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71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55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98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87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6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68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560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27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9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5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3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F908-03A5-5243-880E-59C395233D2B}" type="datetimeFigureOut">
              <a:rPr lang="en-US" smtClean="0"/>
              <a:t>04/02/2016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DAF6-D19B-2742-9421-086963CF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4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02616-9D0A-2447-A961-E4CA1B3F2D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04/02/2016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459A-6746-4048-8685-1EE698A855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0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ipbillreview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udith.townend@sas.ac.uk" TargetMode="External"/><Relationship Id="rId4" Type="http://schemas.openxmlformats.org/officeDocument/2006/relationships/hyperlink" Target="http://bit.ly/infolawcentre" TargetMode="External"/><Relationship Id="rId5" Type="http://schemas.openxmlformats.org/officeDocument/2006/relationships/hyperlink" Target="http://infolawcentre.blogs.sas.ac.uk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4431"/>
            <a:ext cx="7772400" cy="1311491"/>
          </a:xfrm>
        </p:spPr>
        <p:txBody>
          <a:bodyPr/>
          <a:lstStyle/>
          <a:p>
            <a:r>
              <a:rPr lang="en-US" dirty="0" smtClean="0"/>
              <a:t>Ad hoc research group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679308"/>
            <a:ext cx="4249426" cy="1867202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http://bit.ly/ipbillreview</a:t>
            </a:r>
            <a:endParaRPr lang="en-US" dirty="0" smtClean="0"/>
          </a:p>
          <a:p>
            <a:r>
              <a:rPr lang="en-US" dirty="0"/>
              <a:t>Led by Prof Lorna </a:t>
            </a:r>
            <a:r>
              <a:rPr lang="en-US" dirty="0" smtClean="0"/>
              <a:t>Woods</a:t>
            </a:r>
          </a:p>
          <a:p>
            <a:r>
              <a:rPr lang="en-US" dirty="0" smtClean="0"/>
              <a:t>Hosted by Information Law &amp; Policy Centre, Institute of Advanced Legal Studies</a:t>
            </a:r>
            <a:endParaRPr lang="en-US" dirty="0"/>
          </a:p>
        </p:txBody>
      </p:sp>
      <p:pic>
        <p:nvPicPr>
          <p:cNvPr id="4" name="Content Placeholder 3" descr="IPB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7" r="13167"/>
          <a:stretch>
            <a:fillRect/>
          </a:stretch>
        </p:blipFill>
        <p:spPr>
          <a:xfrm>
            <a:off x="0" y="0"/>
            <a:ext cx="5970588" cy="328453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 descr="blog1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426" y="1886804"/>
            <a:ext cx="4894574" cy="365970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631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02927"/>
            <a:ext cx="7772400" cy="1362075"/>
          </a:xfrm>
        </p:spPr>
        <p:txBody>
          <a:bodyPr/>
          <a:lstStyle/>
          <a:p>
            <a:r>
              <a:rPr lang="en-US" dirty="0" smtClean="0"/>
              <a:t>Political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4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404040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judith.townend@sas.ac.uk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Twitter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jtownend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/@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infolawcentre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404040"/>
                </a:solidFill>
              </a:rPr>
              <a:t>Website / blog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http://bit.ly/infolawcentre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http://infolawcentre.blogs.sas.ac.uk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2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9" y="244202"/>
            <a:ext cx="9030031" cy="5453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Oversight:</a:t>
            </a:r>
          </a:p>
          <a:p>
            <a:r>
              <a:rPr lang="en-US" dirty="0" smtClean="0"/>
              <a:t>One of the important novelties of the draft IPB is the </a:t>
            </a:r>
            <a:r>
              <a:rPr lang="en-US" dirty="0" smtClean="0">
                <a:solidFill>
                  <a:schemeClr val="accent2"/>
                </a:solidFill>
              </a:rPr>
              <a:t>introduction of oversight mechanisms </a:t>
            </a:r>
            <a:r>
              <a:rPr lang="en-US" dirty="0" smtClean="0"/>
              <a:t>(via the Judicial Commissioner process: the ‘double lock’ mechanism, and the consolidation of various external review bodies into a new body, the IPC). </a:t>
            </a:r>
          </a:p>
          <a:p>
            <a:r>
              <a:rPr lang="en-US" dirty="0" smtClean="0"/>
              <a:t>While this is significant in terms of accountability and control, there will be </a:t>
            </a:r>
            <a:r>
              <a:rPr lang="en-US" dirty="0" smtClean="0">
                <a:solidFill>
                  <a:srgbClr val="C0504D"/>
                </a:solidFill>
              </a:rPr>
              <a:t>questions as to what the standards of judicial review actually are and whether ex post facto review is sufficient</a:t>
            </a:r>
            <a:r>
              <a:rPr lang="en-US" dirty="0" smtClean="0"/>
              <a:t> – questions that become increasingly important in the light of Grand Chamber judgments from both European courts. </a:t>
            </a:r>
          </a:p>
          <a:p>
            <a:r>
              <a:rPr lang="en-US" dirty="0" smtClean="0"/>
              <a:t>There are also questions about the </a:t>
            </a:r>
            <a:r>
              <a:rPr lang="en-US" dirty="0" smtClean="0">
                <a:solidFill>
                  <a:srgbClr val="C0504D"/>
                </a:solidFill>
              </a:rPr>
              <a:t>independence of the IPC and the scope of his/her review functions</a:t>
            </a:r>
            <a:r>
              <a:rPr lang="en-US" dirty="0" smtClean="0"/>
              <a:t>, and regarding the operation of the new error reporting provisions.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546509"/>
            <a:ext cx="7772400" cy="131149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AD HOC RESEARCH GROUP REVIEW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8818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07193"/>
            <a:ext cx="7772400" cy="1362075"/>
          </a:xfrm>
        </p:spPr>
        <p:txBody>
          <a:bodyPr/>
          <a:lstStyle/>
          <a:p>
            <a:r>
              <a:rPr lang="en-US" dirty="0" smtClean="0"/>
              <a:t>Oversight of Journalistic source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8010"/>
            <a:ext cx="7772400" cy="1362075"/>
          </a:xfrm>
        </p:spPr>
        <p:txBody>
          <a:bodyPr/>
          <a:lstStyle/>
          <a:p>
            <a:r>
              <a:rPr lang="en-US" dirty="0" smtClean="0"/>
              <a:t>Clause 61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71" y="407003"/>
            <a:ext cx="8466289" cy="508892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61. </a:t>
            </a:r>
            <a:r>
              <a:rPr lang="en-US" sz="2800" u="sng" dirty="0">
                <a:solidFill>
                  <a:srgbClr val="000000"/>
                </a:solidFill>
              </a:rPr>
              <a:t>Commissioner </a:t>
            </a:r>
            <a:r>
              <a:rPr lang="en-US" sz="2800" u="sng" dirty="0">
                <a:solidFill>
                  <a:schemeClr val="accent2"/>
                </a:solidFill>
              </a:rPr>
              <a:t>approval for </a:t>
            </a:r>
            <a:r>
              <a:rPr lang="en-US" sz="2800" u="sng" dirty="0" err="1">
                <a:solidFill>
                  <a:schemeClr val="accent2"/>
                </a:solidFill>
              </a:rPr>
              <a:t>authorisation</a:t>
            </a:r>
            <a:r>
              <a:rPr lang="en-US" sz="2800" u="sng" dirty="0" err="1">
                <a:solidFill>
                  <a:srgbClr val="C0504D"/>
                </a:solidFill>
              </a:rPr>
              <a:t>s</a:t>
            </a:r>
            <a:r>
              <a:rPr lang="en-US" sz="2800" u="sng" dirty="0">
                <a:solidFill>
                  <a:srgbClr val="000000"/>
                </a:solidFill>
              </a:rPr>
              <a:t> to identify or confirm journalistic sources </a:t>
            </a:r>
            <a:endParaRPr lang="en-GB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(1) </a:t>
            </a:r>
            <a:r>
              <a:rPr lang="en-US" sz="2800" dirty="0">
                <a:solidFill>
                  <a:srgbClr val="000000"/>
                </a:solidFill>
              </a:rPr>
              <a:t>Subsection (2) applies if—</a:t>
            </a:r>
            <a:endParaRPr lang="en-GB" sz="2800" dirty="0">
              <a:solidFill>
                <a:srgbClr val="000000"/>
              </a:solidFill>
            </a:endParaRPr>
          </a:p>
          <a:p>
            <a:pPr marL="400050" lvl="1"/>
            <a:r>
              <a:rPr lang="en-US" sz="2800" b="1" dirty="0">
                <a:solidFill>
                  <a:srgbClr val="000000"/>
                </a:solidFill>
              </a:rPr>
              <a:t>(a) </a:t>
            </a:r>
            <a:r>
              <a:rPr lang="en-US" sz="2800" dirty="0">
                <a:solidFill>
                  <a:srgbClr val="000000"/>
                </a:solidFill>
              </a:rPr>
              <a:t>a designated senior officer has granted an </a:t>
            </a:r>
            <a:r>
              <a:rPr lang="en-US" sz="2800" dirty="0" err="1">
                <a:solidFill>
                  <a:srgbClr val="000000"/>
                </a:solidFill>
              </a:rPr>
              <a:t>authorisation</a:t>
            </a:r>
            <a:r>
              <a:rPr lang="en-US" sz="2800" dirty="0">
                <a:solidFill>
                  <a:srgbClr val="000000"/>
                </a:solidFill>
              </a:rPr>
              <a:t> in relation to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the obtaining by a relevant public authority (</a:t>
            </a:r>
            <a:r>
              <a:rPr lang="en-US" sz="2800" dirty="0">
                <a:solidFill>
                  <a:srgbClr val="C0504D"/>
                </a:solidFill>
              </a:rPr>
              <a:t>other than an intelligence service</a:t>
            </a:r>
            <a:r>
              <a:rPr lang="en-US" sz="2800" dirty="0">
                <a:solidFill>
                  <a:srgbClr val="000000"/>
                </a:solidFill>
              </a:rPr>
              <a:t>) of communications data </a:t>
            </a:r>
            <a:r>
              <a:rPr lang="en-US" sz="2800" dirty="0">
                <a:solidFill>
                  <a:schemeClr val="accent2"/>
                </a:solidFill>
              </a:rPr>
              <a:t>for the purpose of identifying or confirming a source of journalistic information</a:t>
            </a:r>
            <a:r>
              <a:rPr lang="en-US" sz="2800" dirty="0">
                <a:solidFill>
                  <a:srgbClr val="000000"/>
                </a:solidFill>
              </a:rPr>
              <a:t>, and </a:t>
            </a:r>
          </a:p>
          <a:p>
            <a:pPr marL="400050" lvl="1"/>
            <a:r>
              <a:rPr lang="en-US" sz="2800" b="1" dirty="0">
                <a:solidFill>
                  <a:srgbClr val="000000"/>
                </a:solidFill>
              </a:rPr>
              <a:t>(b) </a:t>
            </a: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dirty="0" err="1">
                <a:solidFill>
                  <a:srgbClr val="000000"/>
                </a:solidFill>
              </a:rPr>
              <a:t>authorisation</a:t>
            </a:r>
            <a:r>
              <a:rPr lang="en-US" sz="2800" dirty="0">
                <a:solidFill>
                  <a:srgbClr val="000000"/>
                </a:solidFill>
              </a:rPr>
              <a:t> is not necessary because of an imminent threat to life.</a:t>
            </a:r>
            <a:endParaRPr lang="en-GB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2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US" dirty="0" smtClean="0"/>
              <a:t>Clause 61 (2,3)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71" y="927967"/>
            <a:ext cx="8466289" cy="375395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(2) </a:t>
            </a: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dirty="0" err="1">
                <a:solidFill>
                  <a:srgbClr val="000000"/>
                </a:solidFill>
              </a:rPr>
              <a:t>authorisation</a:t>
            </a:r>
            <a:r>
              <a:rPr lang="en-US" sz="2800" dirty="0">
                <a:solidFill>
                  <a:srgbClr val="000000"/>
                </a:solidFill>
              </a:rPr>
              <a:t> is not to take effect until such time (if any) as a Judicial Commissioner has made an order under this section approving it.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(3) </a:t>
            </a:r>
            <a:r>
              <a:rPr lang="en-US" sz="2800" dirty="0">
                <a:solidFill>
                  <a:srgbClr val="000000"/>
                </a:solidFill>
              </a:rPr>
              <a:t>The relevant public authority for which the </a:t>
            </a:r>
            <a:r>
              <a:rPr lang="en-US" sz="2800" dirty="0" err="1">
                <a:solidFill>
                  <a:srgbClr val="000000"/>
                </a:solidFill>
              </a:rPr>
              <a:t>authorisation</a:t>
            </a:r>
            <a:r>
              <a:rPr lang="en-US" sz="2800" dirty="0">
                <a:solidFill>
                  <a:srgbClr val="000000"/>
                </a:solidFill>
              </a:rPr>
              <a:t> has been granted may apply to a Judicial Commissioner for an order under this section approving the </a:t>
            </a:r>
            <a:r>
              <a:rPr lang="en-US" sz="2800" dirty="0" err="1">
                <a:solidFill>
                  <a:srgbClr val="000000"/>
                </a:solidFill>
              </a:rPr>
              <a:t>authorisation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6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US" dirty="0" smtClean="0"/>
              <a:t>Clause 61 (4)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71" y="1448930"/>
            <a:ext cx="8466289" cy="248410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(4) </a:t>
            </a:r>
            <a:r>
              <a:rPr lang="en-US" sz="2800" dirty="0">
                <a:solidFill>
                  <a:srgbClr val="C0504D"/>
                </a:solidFill>
              </a:rPr>
              <a:t>The applicant is not required to give notice of the application to</a:t>
            </a:r>
            <a:r>
              <a:rPr lang="en-US" sz="2800" dirty="0">
                <a:solidFill>
                  <a:srgbClr val="000000"/>
                </a:solidFill>
              </a:rPr>
              <a:t>—</a:t>
            </a:r>
          </a:p>
          <a:p>
            <a:pPr lvl="1"/>
            <a:r>
              <a:rPr lang="en-US" sz="2600" b="1" dirty="0">
                <a:solidFill>
                  <a:srgbClr val="000000"/>
                </a:solidFill>
              </a:rPr>
              <a:t>(a) </a:t>
            </a:r>
            <a:r>
              <a:rPr lang="en-US" sz="2600" dirty="0">
                <a:solidFill>
                  <a:srgbClr val="000000"/>
                </a:solidFill>
              </a:rPr>
              <a:t>any person to whom the </a:t>
            </a:r>
            <a:r>
              <a:rPr lang="en-US" sz="2600" dirty="0" err="1">
                <a:solidFill>
                  <a:srgbClr val="000000"/>
                </a:solidFill>
              </a:rPr>
              <a:t>authorisation</a:t>
            </a:r>
            <a:r>
              <a:rPr lang="en-US" sz="2600" dirty="0">
                <a:solidFill>
                  <a:srgbClr val="000000"/>
                </a:solidFill>
              </a:rPr>
              <a:t> relates, or</a:t>
            </a:r>
          </a:p>
          <a:p>
            <a:pPr lvl="1"/>
            <a:r>
              <a:rPr lang="en-US" sz="2600" b="1" dirty="0">
                <a:solidFill>
                  <a:srgbClr val="000000"/>
                </a:solidFill>
              </a:rPr>
              <a:t>(b) </a:t>
            </a:r>
            <a:r>
              <a:rPr lang="en-US" sz="2600" dirty="0">
                <a:solidFill>
                  <a:srgbClr val="000000"/>
                </a:solidFill>
              </a:rPr>
              <a:t>that person’s legal representatives.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US" dirty="0" smtClean="0"/>
              <a:t>Clause 61 (5,6)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33" y="195361"/>
            <a:ext cx="8824478" cy="542128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(</a:t>
            </a:r>
            <a:r>
              <a:rPr lang="en-US" sz="2800" b="1" dirty="0">
                <a:solidFill>
                  <a:srgbClr val="000000"/>
                </a:solidFill>
              </a:rPr>
              <a:t>5) </a:t>
            </a:r>
            <a:r>
              <a:rPr lang="en-US" sz="2800" dirty="0">
                <a:solidFill>
                  <a:srgbClr val="000000"/>
                </a:solidFill>
              </a:rPr>
              <a:t>A Judicial Commissioner may approve the </a:t>
            </a:r>
            <a:r>
              <a:rPr lang="en-US" sz="2800" dirty="0" err="1">
                <a:solidFill>
                  <a:srgbClr val="000000"/>
                </a:solidFill>
              </a:rPr>
              <a:t>authorisation</a:t>
            </a:r>
            <a:r>
              <a:rPr lang="en-US" sz="2800" dirty="0">
                <a:solidFill>
                  <a:srgbClr val="000000"/>
                </a:solidFill>
              </a:rPr>
              <a:t> if, and only if, the Judicial Commissioner considers that—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600" b="1" dirty="0" smtClean="0">
                <a:solidFill>
                  <a:srgbClr val="000000"/>
                </a:solidFill>
              </a:rPr>
              <a:t>(a) </a:t>
            </a:r>
            <a:r>
              <a:rPr lang="en-US" sz="2600" dirty="0" smtClean="0">
                <a:solidFill>
                  <a:srgbClr val="000000"/>
                </a:solidFill>
              </a:rPr>
              <a:t>at </a:t>
            </a:r>
            <a:r>
              <a:rPr lang="en-US" sz="2600" dirty="0">
                <a:solidFill>
                  <a:srgbClr val="000000"/>
                </a:solidFill>
              </a:rPr>
              <a:t>the time of the grant, there were reasonable grounds for considering that the requirements of this Part were satisfied in relation to the </a:t>
            </a:r>
            <a:r>
              <a:rPr lang="en-US" sz="2600" dirty="0" err="1">
                <a:solidFill>
                  <a:srgbClr val="000000"/>
                </a:solidFill>
              </a:rPr>
              <a:t>authorisation</a:t>
            </a:r>
            <a:r>
              <a:rPr lang="en-US" sz="2600" dirty="0">
                <a:solidFill>
                  <a:srgbClr val="000000"/>
                </a:solidFill>
              </a:rPr>
              <a:t>, and</a:t>
            </a:r>
          </a:p>
          <a:p>
            <a:pPr lvl="1"/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sz="2600" b="1" dirty="0" smtClean="0">
                <a:solidFill>
                  <a:srgbClr val="000000"/>
                </a:solidFill>
              </a:rPr>
              <a:t>(b) </a:t>
            </a:r>
            <a:r>
              <a:rPr lang="en-US" sz="2600" dirty="0" smtClean="0">
                <a:solidFill>
                  <a:srgbClr val="000000"/>
                </a:solidFill>
              </a:rPr>
              <a:t>at </a:t>
            </a:r>
            <a:r>
              <a:rPr lang="en-US" sz="2600" dirty="0">
                <a:solidFill>
                  <a:srgbClr val="000000"/>
                </a:solidFill>
              </a:rPr>
              <a:t>the time when the Judicial Commissioner is considering the matter, there are reasonable grounds for considering that the requirements of this Part would be satisfied if an equivalent new </a:t>
            </a:r>
            <a:r>
              <a:rPr lang="en-US" sz="2600" dirty="0" err="1">
                <a:solidFill>
                  <a:srgbClr val="000000"/>
                </a:solidFill>
              </a:rPr>
              <a:t>authorisation</a:t>
            </a:r>
            <a:r>
              <a:rPr lang="en-US" sz="2600" dirty="0">
                <a:solidFill>
                  <a:srgbClr val="000000"/>
                </a:solidFill>
              </a:rPr>
              <a:t> were granted at that time.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(6) </a:t>
            </a:r>
            <a:r>
              <a:rPr lang="en-US" sz="2800" dirty="0">
                <a:solidFill>
                  <a:srgbClr val="000000"/>
                </a:solidFill>
              </a:rPr>
              <a:t>Where, on an application under this section, the Judicial Commissioner refuses to approve the grant of the </a:t>
            </a:r>
            <a:r>
              <a:rPr lang="en-US" sz="2800" dirty="0" err="1">
                <a:solidFill>
                  <a:srgbClr val="000000"/>
                </a:solidFill>
              </a:rPr>
              <a:t>authorisation</a:t>
            </a:r>
            <a:r>
              <a:rPr lang="en-US" sz="2800" dirty="0">
                <a:solidFill>
                  <a:srgbClr val="000000"/>
                </a:solidFill>
              </a:rPr>
              <a:t>, the Judicial Commissioner may make an order quashing the </a:t>
            </a:r>
            <a:r>
              <a:rPr lang="en-US" sz="2800" dirty="0" err="1">
                <a:solidFill>
                  <a:srgbClr val="000000"/>
                </a:solidFill>
              </a:rPr>
              <a:t>authorisation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3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US" dirty="0" smtClean="0"/>
              <a:t>Clause 61 (7)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33" y="1774532"/>
            <a:ext cx="8824478" cy="236061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(7) </a:t>
            </a:r>
            <a:r>
              <a:rPr lang="en-US" sz="2800" dirty="0">
                <a:solidFill>
                  <a:srgbClr val="000000"/>
                </a:solidFill>
              </a:rPr>
              <a:t>In this Act “</a:t>
            </a:r>
            <a:r>
              <a:rPr lang="en-US" sz="2800" dirty="0">
                <a:solidFill>
                  <a:srgbClr val="C0504D"/>
                </a:solidFill>
              </a:rPr>
              <a:t>source of journalistic information</a:t>
            </a:r>
            <a:r>
              <a:rPr lang="en-US" sz="2800" dirty="0">
                <a:solidFill>
                  <a:srgbClr val="000000"/>
                </a:solidFill>
              </a:rPr>
              <a:t>” </a:t>
            </a:r>
            <a:r>
              <a:rPr lang="en-US" sz="2800" dirty="0">
                <a:solidFill>
                  <a:srgbClr val="C0504D"/>
                </a:solidFill>
              </a:rPr>
              <a:t>means an individual who provides material intending the recipient to use it for the purposes of journalism or knowing that it is likely to be so used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8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4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490913"/>
            <a:ext cx="7772400" cy="1362075"/>
          </a:xfrm>
        </p:spPr>
        <p:txBody>
          <a:bodyPr/>
          <a:lstStyle/>
          <a:p>
            <a:r>
              <a:rPr lang="en-US" dirty="0" smtClean="0"/>
              <a:t>Transparency of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0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542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Ad hoc research group review</vt:lpstr>
      <vt:lpstr>AD HOC RESEARCH GROUP REVIEW</vt:lpstr>
      <vt:lpstr>Oversight of Journalistic source protection</vt:lpstr>
      <vt:lpstr>Clause 61 (1)</vt:lpstr>
      <vt:lpstr>Clause 61 (2,3)</vt:lpstr>
      <vt:lpstr>Clause 61 (4)</vt:lpstr>
      <vt:lpstr>Clause 61 (5,6)</vt:lpstr>
      <vt:lpstr>Clause 61 (7)</vt:lpstr>
      <vt:lpstr>Transparency of interpretation</vt:lpstr>
      <vt:lpstr>Political context</vt:lpstr>
      <vt:lpstr>Contact</vt:lpstr>
    </vt:vector>
  </TitlesOfParts>
  <Company>University of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http://bit.ly/ipbillreview</dc:title>
  <dc:creator>Judith Townend</dc:creator>
  <cp:lastModifiedBy>Judith Townend</cp:lastModifiedBy>
  <cp:revision>19</cp:revision>
  <dcterms:created xsi:type="dcterms:W3CDTF">2016-02-04T11:47:23Z</dcterms:created>
  <dcterms:modified xsi:type="dcterms:W3CDTF">2016-02-04T19:43:50Z</dcterms:modified>
</cp:coreProperties>
</file>