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60" r:id="rId6"/>
    <p:sldId id="286" r:id="rId7"/>
    <p:sldId id="283" r:id="rId8"/>
    <p:sldId id="284" r:id="rId9"/>
    <p:sldId id="285" r:id="rId10"/>
    <p:sldId id="261" r:id="rId11"/>
    <p:sldId id="262" r:id="rId12"/>
    <p:sldId id="263" r:id="rId13"/>
    <p:sldId id="265" r:id="rId14"/>
    <p:sldId id="267" r:id="rId15"/>
    <p:sldId id="288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78" r:id="rId29"/>
    <p:sldId id="290" r:id="rId30"/>
    <p:sldId id="289" r:id="rId31"/>
    <p:sldId id="280" r:id="rId32"/>
    <p:sldId id="287" r:id="rId33"/>
    <p:sldId id="281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AA508-FA84-304A-8FC8-A9A7D9E72D00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62BF6-50A3-BD4F-9161-AA0BA77C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1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Swansea 12 Feb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4AB2-F865-F84F-9C9E-EB9EAB4E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56E8A3-87E7-A144-AA96-7CD0B51F6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8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5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7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8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7204-EEA2-5E40-B0C9-4EA95E8881F1}" type="datetimeFigureOut">
              <a:rPr lang="en-US" smtClean="0"/>
              <a:t>01/03/2014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EEE1-91D0-554F-8132-AE65FE279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ghtbluetouchpaper.org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EMV: Why Payment Systems Fail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Ross Anderson</a:t>
            </a:r>
          </a:p>
          <a:p>
            <a:r>
              <a:rPr lang="en-US" dirty="0" smtClean="0"/>
              <a:t>Cambridge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2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Tamper-proofing of the PED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981200"/>
            <a:ext cx="5029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 EMV, PIN sent from PIN Entry Device (PED) to card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Card data flow the other way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PED supposed to be tamper resistant according to VISA, APACS (UK banks), PCI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‘Evaluated under Common Criteria’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Should cost $25,000 per PED to defeat</a:t>
            </a:r>
          </a:p>
        </p:txBody>
      </p:sp>
      <p:pic>
        <p:nvPicPr>
          <p:cNvPr id="23557" name="Picture 5" descr="commoncriteria.jpg                                             002218F7&#10;Untitled 1                     C6122419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02250"/>
            <a:ext cx="2438400" cy="755650"/>
          </a:xfrm>
        </p:spPr>
      </p:pic>
      <p:pic>
        <p:nvPicPr>
          <p:cNvPr id="23558" name="Picture 6" descr="pcilogo.png                                                    002218F7&#10;Untitled 1                     C6122419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438400" cy="94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visalogo.png                                                   002218F7&#10;Untitled 1                     C6122419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438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 apacs.png                                                      002218F7&#10;Untitled 1                     C6122419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5146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Tamper switches </a:t>
            </a:r>
            <a:r>
              <a:rPr lang="en-US" dirty="0"/>
              <a:t>(</a:t>
            </a:r>
            <a:r>
              <a:rPr lang="en-US" dirty="0" err="1"/>
              <a:t>Ingenico</a:t>
            </a:r>
            <a:r>
              <a:rPr lang="en-US" dirty="0"/>
              <a:t> i3300)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 </a:t>
            </a:r>
          </a:p>
        </p:txBody>
      </p:sp>
      <p:pic>
        <p:nvPicPr>
          <p:cNvPr id="28678" name="Picture 6" descr="ing_keypad.jpg                                                 002218F7&#10;Untitled 1                     C6122419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3198813" cy="4648200"/>
          </a:xfrm>
        </p:spPr>
      </p:pic>
      <p:pic>
        <p:nvPicPr>
          <p:cNvPr id="28679" name="Picture 7" descr="ing_mesh_layer.jpg                                             002218F7&#10;Untitled 1                     C6122419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4100513" cy="4648200"/>
          </a:xfrm>
        </p:spPr>
      </p:pic>
    </p:spTree>
    <p:extLst>
      <p:ext uri="{BB962C8B-B14F-4D97-AF65-F5344CB8AC3E}">
        <p14:creationId xmlns:p14="http://schemas.microsoft.com/office/powerpoint/2010/main" val="236231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</a:t>
            </a:r>
            <a:r>
              <a:rPr lang="en-US" dirty="0" smtClean="0"/>
              <a:t>and tamper meshes too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 </a:t>
            </a:r>
          </a:p>
        </p:txBody>
      </p:sp>
      <p:pic>
        <p:nvPicPr>
          <p:cNvPr id="29702" name="Picture 6" descr="ing_mesh.jpg                                                   002218F7&#10;Untitled 1                     C6122419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4648200" cy="4284663"/>
          </a:xfrm>
        </p:spPr>
      </p:pic>
      <p:pic>
        <p:nvPicPr>
          <p:cNvPr id="29703" name="Picture 7" descr="ing_mesh_exposed.jpg                                           002218F7&#10;Untitled 1                     C6122419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529013" cy="4267200"/>
          </a:xfrm>
        </p:spPr>
      </p:pic>
    </p:spTree>
    <p:extLst>
      <p:ext uri="{BB962C8B-B14F-4D97-AF65-F5344CB8AC3E}">
        <p14:creationId xmlns:p14="http://schemas.microsoft.com/office/powerpoint/2010/main" val="382400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TV demo: Feb 26 2008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PEDs </a:t>
            </a:r>
            <a:r>
              <a:rPr lang="ja-JP" altLang="en-US" sz="2800" dirty="0">
                <a:latin typeface="Arial"/>
              </a:rPr>
              <a:t>‘</a:t>
            </a:r>
            <a:r>
              <a:rPr lang="en-US" sz="2800" dirty="0"/>
              <a:t>evaluated under the Common Criteria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 were trivial to tap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Acquirers, issuers have different incentives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GCHQ </a:t>
            </a:r>
            <a:r>
              <a:rPr lang="en-US" sz="2800" dirty="0" err="1" smtClean="0"/>
              <a:t>wouldn</a:t>
            </a:r>
            <a:r>
              <a:rPr lang="en-GB" sz="2800" dirty="0" smtClean="0">
                <a:latin typeface="Arial"/>
              </a:rPr>
              <a:t>’</a:t>
            </a:r>
            <a:r>
              <a:rPr lang="en-US" sz="2800" dirty="0" smtClean="0"/>
              <a:t>t </a:t>
            </a:r>
            <a:r>
              <a:rPr lang="en-US" sz="2800" dirty="0"/>
              <a:t>defend the </a:t>
            </a:r>
            <a:r>
              <a:rPr lang="en-US" sz="2800" dirty="0" smtClean="0"/>
              <a:t>CC brand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APACS said (Feb 08) it </a:t>
            </a:r>
            <a:r>
              <a:rPr lang="en-US" sz="2800" dirty="0" err="1" smtClean="0"/>
              <a:t>wasn</a:t>
            </a:r>
            <a:r>
              <a:rPr lang="en-GB" sz="2800" dirty="0" smtClean="0">
                <a:latin typeface="Arial"/>
              </a:rPr>
              <a:t>’</a:t>
            </a:r>
            <a:r>
              <a:rPr lang="en-US" sz="2800" dirty="0" smtClean="0"/>
              <a:t>t </a:t>
            </a:r>
            <a:r>
              <a:rPr lang="en-US" sz="2800" dirty="0"/>
              <a:t>a problem</a:t>
            </a:r>
            <a:r>
              <a:rPr lang="en-US" sz="2800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Khan case (July 2008)</a:t>
            </a:r>
            <a:endParaRPr lang="en-US" sz="2800" dirty="0"/>
          </a:p>
        </p:txBody>
      </p:sp>
      <p:pic>
        <p:nvPicPr>
          <p:cNvPr id="26628" name="Picture 4" descr="ing_tap.jpg                                                    0007555AMacintosh HD                   C05C98D8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89175"/>
            <a:ext cx="3810000" cy="3497263"/>
          </a:xfrm>
        </p:spPr>
      </p:pic>
    </p:spTree>
    <p:extLst>
      <p:ext uri="{BB962C8B-B14F-4D97-AF65-F5344CB8AC3E}">
        <p14:creationId xmlns:p14="http://schemas.microsoft.com/office/powerpoint/2010/main" val="270965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 smtClean="0"/>
              <a:t>No-PIN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attack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How could </a:t>
            </a:r>
            <a:r>
              <a:rPr lang="en-US" sz="2800" dirty="0"/>
              <a:t>crooks use a stolen card without knowing the </a:t>
            </a:r>
            <a:r>
              <a:rPr lang="en-US" sz="2800" dirty="0" smtClean="0"/>
              <a:t>PIN?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We found: </a:t>
            </a:r>
            <a:r>
              <a:rPr lang="en-US" sz="2800" dirty="0"/>
              <a:t>insert a device between card &amp; terminal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Card thinks: signature; terminal thinks: </a:t>
            </a:r>
            <a:r>
              <a:rPr lang="en-US" sz="2800" dirty="0" smtClean="0"/>
              <a:t>pin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</a:t>
            </a:r>
            <a:r>
              <a:rPr lang="en-US" sz="2800" dirty="0" smtClean="0"/>
              <a:t>V: Feb 11 2010</a:t>
            </a:r>
            <a:endParaRPr lang="en-US" sz="2800" dirty="0"/>
          </a:p>
        </p:txBody>
      </p:sp>
      <p:pic>
        <p:nvPicPr>
          <p:cNvPr id="33797" name="Picture 5" descr="video-accepted.png                                             002218F7&#10;Untitled 1                     C6122419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1981200"/>
            <a:ext cx="3429000" cy="4114800"/>
          </a:xfrm>
        </p:spPr>
      </p:pic>
    </p:spTree>
    <p:extLst>
      <p:ext uri="{BB962C8B-B14F-4D97-AF65-F5344CB8AC3E}">
        <p14:creationId xmlns:p14="http://schemas.microsoft.com/office/powerpoint/2010/main" val="27996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normal EMV transaction</a:t>
            </a:r>
            <a:endParaRPr lang="en-US" dirty="0"/>
          </a:p>
        </p:txBody>
      </p:sp>
      <p:pic>
        <p:nvPicPr>
          <p:cNvPr id="7" name="Content Placeholder 6" descr="simplified-transac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6" r="-1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16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No-PIN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transaction</a:t>
            </a:r>
          </a:p>
        </p:txBody>
      </p:sp>
      <p:pic>
        <p:nvPicPr>
          <p:cNvPr id="47108" name="Picture 4" descr="nopin-transaction.png                                          0006AD08&#10;Untitled 1                     C6122419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0275" y="1981200"/>
            <a:ext cx="7281863" cy="4114800"/>
          </a:xfrm>
        </p:spPr>
      </p:pic>
    </p:spTree>
    <p:extLst>
      <p:ext uri="{BB962C8B-B14F-4D97-AF65-F5344CB8AC3E}">
        <p14:creationId xmlns:p14="http://schemas.microsoft.com/office/powerpoint/2010/main" val="226258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the </a:t>
            </a:r>
            <a:r>
              <a:rPr lang="ja-JP" altLang="en-US" dirty="0">
                <a:latin typeface="Arial"/>
              </a:rPr>
              <a:t>‘</a:t>
            </a:r>
            <a:r>
              <a:rPr lang="en-US" dirty="0" smtClean="0"/>
              <a:t>No-PIN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 attack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89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 </a:t>
            </a:r>
            <a:r>
              <a:rPr lang="en-US" sz="2800" dirty="0"/>
              <a:t>theory: might block at terminal, acquirer, issuer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practice: may have to be the issuer (as with terminal tampering, acquirer incentives are poor)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Barclays blocked it July 2010 until Dec 2010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Real problem: EMV </a:t>
            </a:r>
            <a:r>
              <a:rPr lang="en-US" sz="2800" dirty="0" smtClean="0"/>
              <a:t>spec </a:t>
            </a:r>
            <a:r>
              <a:rPr lang="en-US" sz="2800" dirty="0"/>
              <a:t>vastly too complex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With 100+ vendors, 20,000 banks, millions of merchants … a tragedy of the </a:t>
            </a:r>
            <a:r>
              <a:rPr lang="en-US" sz="2800" dirty="0" smtClean="0"/>
              <a:t>commons!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Later bank reaction: wrote to university PR department asking for Omar </a:t>
            </a:r>
            <a:r>
              <a:rPr lang="en-US" sz="2800" dirty="0" err="1" smtClean="0"/>
              <a:t>Chaudary’s</a:t>
            </a:r>
            <a:r>
              <a:rPr lang="en-US" sz="2800" dirty="0" smtClean="0"/>
              <a:t> thesis to be taken down from the website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Currently only HSBC seems to block it in the UK!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401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dirty="0" smtClean="0"/>
              <a:t>Card Authentication Protocol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0075" y="1600200"/>
            <a:ext cx="4276725" cy="48124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Lets banks use EMV in online banking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Users compute codes for access, </a:t>
            </a:r>
            <a:r>
              <a:rPr lang="en-US" sz="2800" dirty="0" err="1" smtClean="0"/>
              <a:t>authorisation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dirty="0"/>
              <a:t>good </a:t>
            </a:r>
            <a:r>
              <a:rPr lang="en-US" sz="2800" dirty="0" smtClean="0"/>
              <a:t>design would take </a:t>
            </a:r>
            <a:r>
              <a:rPr lang="en-US" sz="2800" dirty="0"/>
              <a:t>PIN and </a:t>
            </a:r>
            <a:r>
              <a:rPr lang="en-US" sz="2800" dirty="0" smtClean="0"/>
              <a:t>challenge / data, encrypt </a:t>
            </a:r>
            <a:r>
              <a:rPr lang="en-US" sz="2800" dirty="0"/>
              <a:t>to get response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But the UK one first tells you if the PIN is correct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puts your </a:t>
            </a:r>
            <a:r>
              <a:rPr lang="en-US" sz="2800" dirty="0" smtClean="0"/>
              <a:t>personal safety </a:t>
            </a:r>
            <a:r>
              <a:rPr lang="en-US" sz="2800" dirty="0"/>
              <a:t>at </a:t>
            </a:r>
            <a:r>
              <a:rPr lang="en-US" sz="2800" dirty="0" smtClean="0"/>
              <a:t>risk …</a:t>
            </a:r>
            <a:endParaRPr lang="en-US" sz="2800" dirty="0"/>
          </a:p>
        </p:txBody>
      </p:sp>
      <p:pic>
        <p:nvPicPr>
          <p:cNvPr id="71684" name="Picture 4" descr="cap_natwest_small.jpg                                          0007555AMacintosh HD                   C05C98D8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1600200"/>
            <a:ext cx="2995612" cy="4530725"/>
          </a:xfrm>
        </p:spPr>
      </p:pic>
    </p:spTree>
    <p:extLst>
      <p:ext uri="{BB962C8B-B14F-4D97-AF65-F5344CB8AC3E}">
        <p14:creationId xmlns:p14="http://schemas.microsoft.com/office/powerpoint/2010/main" val="45135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victims tortured for PINs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</a:t>
            </a:r>
          </a:p>
        </p:txBody>
      </p:sp>
      <p:pic>
        <p:nvPicPr>
          <p:cNvPr id="72708" name="Picture 4" descr="&#10;pinmurder.png                                                  0007555AMacintosh HD                   C05C98D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828800"/>
            <a:ext cx="6550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5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EMV protocol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for </a:t>
            </a:r>
            <a:r>
              <a:rPr lang="en-US" dirty="0" err="1" smtClean="0"/>
              <a:t>Europay</a:t>
            </a:r>
            <a:r>
              <a:rPr lang="en-US" dirty="0" smtClean="0"/>
              <a:t>-MasterCard-Visa; also known as ‘chip and PIN’</a:t>
            </a:r>
          </a:p>
          <a:p>
            <a:r>
              <a:rPr lang="en-US" dirty="0" smtClean="0"/>
              <a:t>Developed late 1990s; deployed in UK ten years ago (2003–5; mandatory 2006)</a:t>
            </a:r>
          </a:p>
          <a:p>
            <a:r>
              <a:rPr lang="en-US" dirty="0" smtClean="0"/>
              <a:t>Europe, Canada followed</a:t>
            </a:r>
          </a:p>
          <a:p>
            <a:r>
              <a:rPr lang="en-US" dirty="0" smtClean="0"/>
              <a:t>About to be deployed in the USA (by 2015)</a:t>
            </a:r>
          </a:p>
          <a:p>
            <a:r>
              <a:rPr lang="en-US" dirty="0" smtClean="0"/>
              <a:t>Fascinating story of failures and frauds</a:t>
            </a:r>
          </a:p>
          <a:p>
            <a:r>
              <a:rPr lang="en-US" dirty="0" smtClean="0"/>
              <a:t>Many lessons for security engineers!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0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Phishing attacks?</a:t>
            </a:r>
            <a:endParaRPr lang="en-US" dirty="0"/>
          </a:p>
        </p:txBody>
      </p:sp>
      <p:pic>
        <p:nvPicPr>
          <p:cNvPr id="19460" name="Picture 4" descr="&#10;ebuyer.png                                                     0006AD08&#10;Untitled 1                     C6122419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0"/>
            <a:ext cx="6934200" cy="4787900"/>
          </a:xfrm>
        </p:spPr>
      </p:pic>
    </p:spTree>
    <p:extLst>
      <p:ext uri="{BB962C8B-B14F-4D97-AF65-F5344CB8AC3E}">
        <p14:creationId xmlns:p14="http://schemas.microsoft.com/office/powerpoint/2010/main" val="202270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Less suspicious than this …</a:t>
            </a:r>
            <a:endParaRPr lang="en-US" dirty="0"/>
          </a:p>
        </p:txBody>
      </p:sp>
      <p:pic>
        <p:nvPicPr>
          <p:cNvPr id="10244" name="Picture 4" descr="&#10;phish2.png                                                     0006AD08&#10;Untitled 1                     C6122419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5410200" cy="4724400"/>
          </a:xfrm>
        </p:spPr>
      </p:pic>
    </p:spTree>
    <p:extLst>
      <p:ext uri="{BB962C8B-B14F-4D97-AF65-F5344CB8AC3E}">
        <p14:creationId xmlns:p14="http://schemas.microsoft.com/office/powerpoint/2010/main" val="119570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attacks through wicked shops</a:t>
            </a:r>
            <a:endParaRPr lang="en-US" dirty="0"/>
          </a:p>
        </p:txBody>
      </p:sp>
      <p:pic>
        <p:nvPicPr>
          <p:cNvPr id="4" name="Content Placeholder 3" descr="shop-attack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94" b="-9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13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4632" cy="1275928"/>
          </a:xfrm>
        </p:spPr>
        <p:txBody>
          <a:bodyPr/>
          <a:lstStyle/>
          <a:p>
            <a:r>
              <a:rPr lang="en-US" dirty="0" smtClean="0"/>
              <a:t>EMV</a:t>
            </a:r>
            <a:r>
              <a:rPr lang="en-US" dirty="0" smtClean="0"/>
              <a:t> </a:t>
            </a:r>
            <a:r>
              <a:rPr lang="en-US" dirty="0" smtClean="0"/>
              <a:t>and Random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4632" cy="4467200"/>
          </a:xfrm>
        </p:spPr>
        <p:txBody>
          <a:bodyPr/>
          <a:lstStyle/>
          <a:p>
            <a:r>
              <a:rPr lang="en-US" dirty="0" smtClean="0"/>
              <a:t>In EMV, the terminal sends a random number N to the card along with the date d and the amount X</a:t>
            </a:r>
          </a:p>
          <a:p>
            <a:r>
              <a:rPr lang="en-US" dirty="0" smtClean="0"/>
              <a:t>The card computes an authentication request cryptogram (ARQC) on N, d, X</a:t>
            </a:r>
          </a:p>
          <a:p>
            <a:r>
              <a:rPr lang="en-US" dirty="0" smtClean="0"/>
              <a:t>What happens if I can predict N for d?</a:t>
            </a:r>
          </a:p>
          <a:p>
            <a:r>
              <a:rPr lang="en-US" dirty="0" smtClean="0"/>
              <a:t>Answer: if I have access to your card I can </a:t>
            </a:r>
            <a:r>
              <a:rPr lang="en-US" dirty="0" err="1" smtClean="0"/>
              <a:t>precompute</a:t>
            </a:r>
            <a:r>
              <a:rPr lang="en-US" dirty="0" smtClean="0"/>
              <a:t> an ARQC for amount X, date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Swansea 12 Feb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ATMs and Random Numbers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of disputed transactions at Majorca: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 is a 17 bit constant followed by a 15 bit counter cycling every 3 minutes</a:t>
            </a:r>
            <a:endParaRPr lang="en-US" dirty="0"/>
          </a:p>
          <a:p>
            <a:r>
              <a:rPr lang="en-US" dirty="0" smtClean="0"/>
              <a:t>We test, &amp; find half of ATMs use counters!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Swansea 12 Feb 2013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401443"/>
              </p:ext>
            </p:extLst>
          </p:nvPr>
        </p:nvGraphicFramePr>
        <p:xfrm>
          <a:off x="1403648" y="2292454"/>
          <a:ext cx="6096000" cy="1595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98856">
                <a:tc>
                  <a:txBody>
                    <a:bodyPr/>
                    <a:lstStyle/>
                    <a:p>
                      <a:r>
                        <a:rPr lang="en-US" dirty="0" smtClean="0"/>
                        <a:t>2011-06-28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10:37:24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F1246E04</a:t>
                      </a:r>
                      <a:endParaRPr lang="en-US" dirty="0"/>
                    </a:p>
                  </a:txBody>
                  <a:tcPr/>
                </a:tc>
              </a:tr>
              <a:tr h="398856">
                <a:tc>
                  <a:txBody>
                    <a:bodyPr/>
                    <a:lstStyle/>
                    <a:p>
                      <a:r>
                        <a:rPr lang="en-US" dirty="0" smtClean="0"/>
                        <a:t>2011-06-28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10:37:59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F1241354</a:t>
                      </a:r>
                      <a:endParaRPr lang="en-US" dirty="0"/>
                    </a:p>
                  </a:txBody>
                  <a:tcPr/>
                </a:tc>
              </a:tr>
              <a:tr h="398856">
                <a:tc>
                  <a:txBody>
                    <a:bodyPr/>
                    <a:lstStyle/>
                    <a:p>
                      <a:r>
                        <a:rPr lang="en-US" dirty="0" smtClean="0"/>
                        <a:t>2011-06-28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10:38:34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F1244328</a:t>
                      </a:r>
                      <a:endParaRPr lang="en-US" dirty="0"/>
                    </a:p>
                  </a:txBody>
                  <a:tcPr/>
                </a:tc>
              </a:tr>
              <a:tr h="3988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2011-06-28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10:39:08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F1247348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75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82154"/>
          </a:xfrm>
        </p:spPr>
        <p:txBody>
          <a:bodyPr/>
          <a:lstStyle/>
          <a:p>
            <a:r>
              <a:rPr lang="en-US" dirty="0"/>
              <a:t>ATMs and Random Numbers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Content Placeholder 10" descr="triton-mainboar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r="11784"/>
          <a:stretch>
            <a:fillRect/>
          </a:stretch>
        </p:blipFill>
        <p:spPr>
          <a:xfrm>
            <a:off x="4644008" y="1988840"/>
            <a:ext cx="4040188" cy="395128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atms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r="5865"/>
          <a:stretch>
            <a:fillRect/>
          </a:stretch>
        </p:blipFill>
        <p:spPr>
          <a:xfrm>
            <a:off x="539552" y="1988840"/>
            <a:ext cx="4041775" cy="39512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Swansea 12 Feb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6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ATMs and Random Numbers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 descr="card-circui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1656"/>
          <a:stretch>
            <a:fillRect/>
          </a:stretch>
        </p:blipFill>
        <p:spPr>
          <a:xfrm>
            <a:off x="467544" y="1844824"/>
            <a:ext cx="4040188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8" descr="debug_26a2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>
          <a:xfrm>
            <a:off x="4644008" y="1844824"/>
            <a:ext cx="4041775" cy="395128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Swansea 12 Feb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4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preplay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6392"/>
          </a:xfrm>
        </p:spPr>
        <p:txBody>
          <a:bodyPr>
            <a:normAutofit/>
          </a:bodyPr>
          <a:lstStyle/>
          <a:p>
            <a:r>
              <a:rPr lang="en-US" dirty="0" smtClean="0"/>
              <a:t>Collect ARQCs from a target card</a:t>
            </a:r>
          </a:p>
          <a:p>
            <a:r>
              <a:rPr lang="en-US" dirty="0" smtClean="0"/>
              <a:t>Use them in a wicked terminal at a collusive merchant, which fixes up </a:t>
            </a:r>
            <a:r>
              <a:rPr lang="en-US" dirty="0" err="1" smtClean="0"/>
              <a:t>nonces</a:t>
            </a:r>
            <a:r>
              <a:rPr lang="en-US" dirty="0" smtClean="0"/>
              <a:t> to match</a:t>
            </a:r>
          </a:p>
          <a:p>
            <a:r>
              <a:rPr lang="en-US" dirty="0" smtClean="0"/>
              <a:t>Paper accepted at Oakland this year</a:t>
            </a:r>
          </a:p>
          <a:p>
            <a:r>
              <a:rPr lang="en-US" dirty="0" smtClean="0"/>
              <a:t>Since then, we have a live case…</a:t>
            </a:r>
          </a:p>
          <a:p>
            <a:r>
              <a:rPr lang="en-US" dirty="0" smtClean="0"/>
              <a:t>Sailor spent €33 on a drink in a Spanish bar. He got hit with six transactions for €3300, an hour apart, from one terminal, through three different acquirers, with ATC 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2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end failures too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case</a:t>
            </a:r>
            <a:r>
              <a:rPr lang="en-US" dirty="0" smtClean="0"/>
              <a:t> </a:t>
            </a:r>
            <a:r>
              <a:rPr lang="en-US" dirty="0" smtClean="0"/>
              <a:t>in R v Parsons</a:t>
            </a:r>
            <a:r>
              <a:rPr lang="en-US" dirty="0" smtClean="0"/>
              <a:t>, </a:t>
            </a:r>
            <a:r>
              <a:rPr lang="en-US" dirty="0" smtClean="0"/>
              <a:t>Manchester crown </a:t>
            </a:r>
            <a:r>
              <a:rPr lang="en-US" dirty="0" smtClean="0"/>
              <a:t>court, 2013</a:t>
            </a:r>
            <a:endParaRPr lang="en-US" dirty="0" smtClean="0"/>
          </a:p>
          <a:p>
            <a:r>
              <a:rPr lang="en-US" dirty="0" err="1" smtClean="0"/>
              <a:t>Authorisation</a:t>
            </a:r>
            <a:r>
              <a:rPr lang="en-US" dirty="0" smtClean="0"/>
              <a:t> and settlement are different systems with different transaction flows</a:t>
            </a:r>
          </a:p>
          <a:p>
            <a:r>
              <a:rPr lang="en-US" dirty="0" err="1" smtClean="0"/>
              <a:t>Authorisation</a:t>
            </a:r>
            <a:r>
              <a:rPr lang="en-US" dirty="0" smtClean="0"/>
              <a:t> reversals not authenticated</a:t>
            </a:r>
          </a:p>
          <a:p>
            <a:r>
              <a:rPr lang="en-US" dirty="0" smtClean="0"/>
              <a:t>How to take the banks for maybe £7.5m (and the banks only noticed £2.5m of it …)</a:t>
            </a:r>
          </a:p>
          <a:p>
            <a:r>
              <a:rPr lang="en-US" dirty="0" smtClean="0"/>
              <a:t>Parsons now a fugitive from justice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Swansea 12 Feb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the </a:t>
            </a:r>
            <a:r>
              <a:rPr lang="en-US" dirty="0" smtClean="0"/>
              <a:t>UK we have no </a:t>
            </a:r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/>
              <a:t>E, </a:t>
            </a:r>
            <a:r>
              <a:rPr lang="en-US" dirty="0" smtClean="0"/>
              <a:t>and no breach </a:t>
            </a:r>
            <a:r>
              <a:rPr lang="en-US" dirty="0"/>
              <a:t>reporting laws…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</a:t>
            </a:r>
          </a:p>
        </p:txBody>
      </p:sp>
      <p:pic>
        <p:nvPicPr>
          <p:cNvPr id="56325" name="Picture 5" descr="&#10;tesco.tiff                                                     0007555AMacintosh HD                   C05C98D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324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42925" y="965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9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forgery harder by replacing the mag strip with a chip, which authenticates card</a:t>
            </a:r>
          </a:p>
          <a:p>
            <a:r>
              <a:rPr lang="en-US" dirty="0" smtClean="0"/>
              <a:t>Make authentication of cardholder stronger by replacing the signature with a PIN</a:t>
            </a:r>
          </a:p>
          <a:p>
            <a:r>
              <a:rPr lang="en-US" dirty="0" smtClean="0"/>
              <a:t>Keep verifying PINs online at ATMs, but verify on the chip at merchant terminals</a:t>
            </a:r>
          </a:p>
          <a:p>
            <a:r>
              <a:rPr lang="en-US" dirty="0" smtClean="0"/>
              <a:t>Encourage deployment</a:t>
            </a:r>
            <a:r>
              <a:rPr lang="en-US" dirty="0" smtClean="0"/>
              <a:t> by making the merchant liable if PIN not used (‘liability shift’)</a:t>
            </a:r>
          </a:p>
        </p:txBody>
      </p:sp>
    </p:spTree>
    <p:extLst>
      <p:ext uri="{BB962C8B-B14F-4D97-AF65-F5344CB8AC3E}">
        <p14:creationId xmlns:p14="http://schemas.microsoft.com/office/powerpoint/2010/main" val="428655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Small: a specialist team can demonstrate it to a </a:t>
            </a:r>
            <a:r>
              <a:rPr lang="en-US" dirty="0"/>
              <a:t>T</a:t>
            </a:r>
            <a:r>
              <a:rPr lang="en-US" dirty="0" smtClean="0"/>
              <a:t>V journalist</a:t>
            </a:r>
          </a:p>
          <a:p>
            <a:r>
              <a:rPr lang="en-US" dirty="0" smtClean="0"/>
              <a:t>Medium: a gang of crooks can take a few million before they get caught</a:t>
            </a:r>
          </a:p>
          <a:p>
            <a:r>
              <a:rPr lang="en-US" dirty="0" smtClean="0"/>
              <a:t>Large: scales to nine / ten figures and forces industry action</a:t>
            </a:r>
          </a:p>
          <a:p>
            <a:r>
              <a:rPr lang="en-US" dirty="0" smtClean="0"/>
              <a:t>Most of the discussed attacks are ‘medium’</a:t>
            </a:r>
          </a:p>
          <a:p>
            <a:r>
              <a:rPr lang="en-US" dirty="0" smtClean="0"/>
              <a:t>‘Large’ might be contained using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1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Swansea 12 Feb 2013</a:t>
            </a:r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2728"/>
            <a:ext cx="8001000" cy="11212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What does EMV hold for the USA?</a:t>
            </a:r>
            <a:endParaRPr lang="en-US" dirty="0" smtClean="0"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09549"/>
            <a:ext cx="7772400" cy="494680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It looks like the effects of the liability shift will be mitigated by </a:t>
            </a:r>
            <a:r>
              <a:rPr lang="en-US" dirty="0" err="1" smtClean="0">
                <a:cs typeface="+mn-cs"/>
              </a:rPr>
              <a:t>Reg</a:t>
            </a:r>
            <a:r>
              <a:rPr lang="en-US" dirty="0" smtClean="0">
                <a:cs typeface="+mn-cs"/>
              </a:rPr>
              <a:t> E, </a:t>
            </a:r>
            <a:r>
              <a:rPr lang="en-US" dirty="0" err="1" smtClean="0">
                <a:cs typeface="+mn-cs"/>
              </a:rPr>
              <a:t>Reg</a:t>
            </a:r>
            <a:r>
              <a:rPr lang="en-US" dirty="0" smtClean="0">
                <a:cs typeface="+mn-cs"/>
              </a:rPr>
              <a:t> Z, &amp; the Fed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Many banks may </a:t>
            </a:r>
            <a:r>
              <a:rPr lang="en-US" smtClean="0"/>
              <a:t>use chip-</a:t>
            </a:r>
            <a:r>
              <a:rPr lang="en-US" dirty="0"/>
              <a:t>and-</a:t>
            </a:r>
            <a:r>
              <a:rPr lang="en-US" dirty="0" smtClean="0"/>
              <a:t>signature, as in Singapore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Consumer protection</a:t>
            </a:r>
            <a:r>
              <a:rPr lang="en-US" dirty="0" smtClean="0">
                <a:cs typeface="+mn-cs"/>
              </a:rPr>
              <a:t> might still be undermined by payment innovation, e.g. move from credit cards to PIN debit, or phone payments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EMV with less liability shift will be an interesting natural experiment!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92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79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Governance at global scale is hard</a:t>
            </a:r>
          </a:p>
          <a:p>
            <a:r>
              <a:rPr lang="en-US" dirty="0" err="1" smtClean="0"/>
              <a:t>EMVCo</a:t>
            </a:r>
            <a:r>
              <a:rPr lang="en-US" dirty="0" smtClean="0"/>
              <a:t> largely superseded by vendor lobby …</a:t>
            </a:r>
          </a:p>
          <a:p>
            <a:r>
              <a:rPr lang="en-US" dirty="0" err="1" smtClean="0"/>
              <a:t>Featuritis</a:t>
            </a:r>
            <a:r>
              <a:rPr lang="en-US" dirty="0" smtClean="0"/>
              <a:t> can break anything!</a:t>
            </a:r>
          </a:p>
          <a:p>
            <a:r>
              <a:rPr lang="en-US" dirty="0" smtClean="0"/>
              <a:t>Issuers, acquirers have different interests (even if departments of the same bank)</a:t>
            </a:r>
          </a:p>
          <a:p>
            <a:r>
              <a:rPr lang="en-US" dirty="0" smtClean="0"/>
              <a:t>No-one represents the poor consumer</a:t>
            </a:r>
          </a:p>
          <a:p>
            <a:r>
              <a:rPr lang="en-US" dirty="0" smtClean="0"/>
              <a:t>Key: proper documentation, including breach notification and responsible vulnerability disclosure (NOT the NIS Directive!)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3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Swansea 12 Feb 2013</a:t>
            </a:r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GB" smtClean="0">
                <a:cs typeface="+mj-cs"/>
              </a:rPr>
              <a:t>More …</a:t>
            </a:r>
            <a:endParaRPr kumimoji="1" lang="en-US" smtClean="0"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1" lang="en-GB" sz="2800" dirty="0" smtClean="0">
                <a:cs typeface="+mn-cs"/>
              </a:rPr>
              <a:t>Steven Murdoch’s talk on evidence, this morning</a:t>
            </a:r>
          </a:p>
          <a:p>
            <a:pPr>
              <a:defRPr/>
            </a:pPr>
            <a:r>
              <a:rPr kumimoji="1" lang="en-GB" sz="2800" dirty="0" smtClean="0"/>
              <a:t>Our Oakland paper on the </a:t>
            </a:r>
            <a:r>
              <a:rPr kumimoji="1" lang="en-GB" sz="2800" dirty="0" err="1" smtClean="0"/>
              <a:t>preplay</a:t>
            </a:r>
            <a:r>
              <a:rPr kumimoji="1" lang="en-GB" sz="2800" dirty="0" smtClean="0"/>
              <a:t> attack (based on </a:t>
            </a:r>
            <a:r>
              <a:rPr kumimoji="1" lang="en-GB" sz="2800" dirty="0" err="1" smtClean="0"/>
              <a:t>arxiv</a:t>
            </a:r>
            <a:r>
              <a:rPr kumimoji="1" lang="en-GB" sz="2800" dirty="0" smtClean="0"/>
              <a:t> paper but with new material)</a:t>
            </a:r>
          </a:p>
          <a:p>
            <a:pPr>
              <a:defRPr/>
            </a:pPr>
            <a:r>
              <a:rPr kumimoji="1" lang="en-GB" sz="2800" dirty="0" smtClean="0">
                <a:cs typeface="+mn-cs"/>
              </a:rPr>
              <a:t>See </a:t>
            </a:r>
            <a:r>
              <a:rPr kumimoji="1" lang="en-GB" sz="2800" dirty="0" smtClean="0">
                <a:cs typeface="+mn-cs"/>
                <a:hlinkClick r:id="rId2"/>
              </a:rPr>
              <a:t>www.lightbluetouchpaper.org</a:t>
            </a:r>
            <a:r>
              <a:rPr kumimoji="1" lang="en-GB" sz="2800" dirty="0" smtClean="0">
                <a:cs typeface="+mn-cs"/>
              </a:rPr>
              <a:t> </a:t>
            </a:r>
            <a:r>
              <a:rPr kumimoji="1" lang="en-GB" sz="2800" dirty="0" smtClean="0">
                <a:cs typeface="+mn-cs"/>
              </a:rPr>
              <a:t>for our </a:t>
            </a:r>
            <a:r>
              <a:rPr kumimoji="1" lang="en-GB" sz="2800" dirty="0" smtClean="0">
                <a:cs typeface="+mn-cs"/>
              </a:rPr>
              <a:t>blog</a:t>
            </a:r>
          </a:p>
          <a:p>
            <a:pPr>
              <a:defRPr/>
            </a:pPr>
            <a:r>
              <a:rPr kumimoji="1" lang="en-GB" sz="2800" dirty="0" smtClean="0"/>
              <a:t>And </a:t>
            </a:r>
            <a:r>
              <a:rPr kumimoji="1" lang="en-GB" sz="2800" u="sng" dirty="0" smtClean="0">
                <a:solidFill>
                  <a:srgbClr val="0000FF"/>
                </a:solidFill>
              </a:rPr>
              <a:t>http://</a:t>
            </a:r>
            <a:r>
              <a:rPr kumimoji="1" lang="en-GB" sz="2800" u="sng" dirty="0" err="1" smtClean="0">
                <a:solidFill>
                  <a:srgbClr val="0000FF"/>
                </a:solidFill>
              </a:rPr>
              <a:t>www.cl.cam.ac.uk</a:t>
            </a:r>
            <a:r>
              <a:rPr kumimoji="1" lang="en-GB" sz="2800" u="sng" dirty="0" smtClean="0">
                <a:solidFill>
                  <a:srgbClr val="0000FF"/>
                </a:solidFill>
              </a:rPr>
              <a:t>/~rja14/</a:t>
            </a:r>
            <a:r>
              <a:rPr kumimoji="1" lang="en-GB" sz="2800" u="sng" dirty="0" err="1" smtClean="0">
                <a:solidFill>
                  <a:srgbClr val="0000FF"/>
                </a:solidFill>
              </a:rPr>
              <a:t>banksec.html</a:t>
            </a:r>
            <a:endParaRPr kumimoji="1" lang="en-GB" sz="2800" u="sng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kumimoji="1" lang="en-GB" sz="2800" dirty="0" smtClean="0">
                <a:cs typeface="+mn-cs"/>
              </a:rPr>
              <a:t>Workshop on Economics and Information Security (WEIS)</a:t>
            </a:r>
            <a:r>
              <a:rPr kumimoji="1" lang="en-GB" sz="2800" dirty="0" smtClean="0">
                <a:cs typeface="+mn-cs"/>
              </a:rPr>
              <a:t>: Penn State, </a:t>
            </a:r>
            <a:r>
              <a:rPr kumimoji="1" lang="en-GB" sz="2800" dirty="0" smtClean="0">
                <a:cs typeface="+mn-cs"/>
              </a:rPr>
              <a:t>June </a:t>
            </a:r>
          </a:p>
          <a:p>
            <a:pPr>
              <a:defRPr/>
            </a:pPr>
            <a:r>
              <a:rPr kumimoji="1" lang="en-GB" sz="2800" dirty="0" smtClean="0">
                <a:cs typeface="+mn-cs"/>
              </a:rPr>
              <a:t>My book ‘Security Engineering – A Guide to Building Dependable Distributed Systems’ </a:t>
            </a:r>
          </a:p>
        </p:txBody>
      </p:sp>
    </p:spTree>
    <p:extLst>
      <p:ext uri="{BB962C8B-B14F-4D97-AF65-F5344CB8AC3E}">
        <p14:creationId xmlns:p14="http://schemas.microsoft.com/office/powerpoint/2010/main" val="364319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54276" name="Picture 4" descr="book2coverlarge.jpg                                            0007555AMacintosh HD                   C05C98D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7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Swansea 12 Feb 2013</a:t>
            </a:r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Fraud history, UK</a:t>
            </a:r>
            <a:endParaRPr lang="en-US" dirty="0" smtClean="0">
              <a:cs typeface="+mj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844675"/>
            <a:ext cx="3563937" cy="447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Cardholder </a:t>
            </a:r>
            <a:r>
              <a:rPr lang="en-US" sz="2800" dirty="0" smtClean="0">
                <a:cs typeface="+mn-cs"/>
              </a:rPr>
              <a:t>liable if PIN used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Else merchant pays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Banks hoped fraud would go down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It went up </a:t>
            </a:r>
            <a:r>
              <a:rPr lang="en-US" sz="2800" dirty="0" smtClean="0">
                <a:cs typeface="+mn-cs"/>
              </a:rPr>
              <a:t>…</a:t>
            </a:r>
          </a:p>
          <a:p>
            <a:pPr eaLnBrk="1" hangingPunct="1">
              <a:defRPr/>
            </a:pPr>
            <a:r>
              <a:rPr lang="en-US" sz="2800" dirty="0" smtClean="0"/>
              <a:t>Then down, then up again</a:t>
            </a:r>
            <a:endParaRPr lang="en-US" sz="2800" dirty="0" smtClean="0"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</p:txBody>
      </p:sp>
      <p:pic>
        <p:nvPicPr>
          <p:cNvPr id="3" name="Picture 2" descr="apacs-frau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675"/>
            <a:ext cx="5580063" cy="3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EMV shifted the landscape…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Like bulldozing a floodplain, it </a:t>
            </a:r>
            <a:r>
              <a:rPr lang="en-US" dirty="0"/>
              <a:t>caused the fraud to find new channels</a:t>
            </a:r>
          </a:p>
          <a:p>
            <a:pPr>
              <a:lnSpc>
                <a:spcPct val="90000"/>
              </a:lnSpc>
            </a:pPr>
            <a:r>
              <a:rPr lang="en-US" dirty="0"/>
              <a:t>Card-not-present fraud shot up rapidly</a:t>
            </a:r>
          </a:p>
          <a:p>
            <a:pPr>
              <a:lnSpc>
                <a:spcPct val="90000"/>
              </a:lnSpc>
            </a:pPr>
            <a:r>
              <a:rPr lang="en-US" dirty="0"/>
              <a:t>Counterfeit took a couple of years, then took off once the crooks </a:t>
            </a:r>
            <a:r>
              <a:rPr lang="en-US" dirty="0" err="1"/>
              <a:t>realised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</a:t>
            </a:r>
            <a:r>
              <a:rPr lang="en-GB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easier to steal card and pin details once pins are used everywhere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 can still use mag-strip fallback overseas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Tamper-resistance </a:t>
            </a:r>
            <a:r>
              <a:rPr lang="en-US" dirty="0" err="1" smtClean="0"/>
              <a:t>doesn</a:t>
            </a:r>
            <a:r>
              <a:rPr lang="en-GB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84969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the </a:t>
            </a:r>
            <a:r>
              <a:rPr lang="en-US" dirty="0" err="1" smtClean="0"/>
              <a:t>optimisations</a:t>
            </a:r>
            <a:endParaRPr lang="en-US" dirty="0"/>
          </a:p>
        </p:txBody>
      </p:sp>
      <p:pic>
        <p:nvPicPr>
          <p:cNvPr id="7" name="Content Placeholder 6" descr="yescar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465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4624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Cheap cards are SDA (no public key capability, so static certificate)</a:t>
            </a:r>
          </a:p>
          <a:p>
            <a:r>
              <a:rPr lang="en-US" dirty="0" smtClean="0"/>
              <a:t>A ‘yes card’ can impersonate in an offline terminal</a:t>
            </a:r>
          </a:p>
          <a:p>
            <a:r>
              <a:rPr lang="en-US" dirty="0" smtClean="0"/>
              <a:t>Fairly easy to do, but not seen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56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a false terminal?</a:t>
            </a: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0386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Replace a terminal’s insides with your own electronics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Capture cards and PINs from victims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Use them to do a man-in-the-middle attack in real time on a remote terminal in a merchant selling expensive goods</a:t>
            </a:r>
          </a:p>
        </p:txBody>
      </p:sp>
      <p:pic>
        <p:nvPicPr>
          <p:cNvPr id="31749" name="Picture 5" descr="&#10;tetris.jpg                                                     002218F7&#10;Untitled 1                     C6122419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1981200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40731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relay attack (2007)</a:t>
            </a:r>
            <a:endParaRPr lang="en-US" dirty="0"/>
          </a:p>
        </p:txBody>
      </p:sp>
      <p:pic>
        <p:nvPicPr>
          <p:cNvPr id="7" name="Content Placeholder 6" descr="relay-attack-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29" b="-26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540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in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relay attack is almost unstoppable, and we showed it in TV in February 2007</a:t>
            </a:r>
          </a:p>
          <a:p>
            <a:r>
              <a:rPr lang="en-US" dirty="0" smtClean="0"/>
              <a:t>But it seems never to have happened!</a:t>
            </a:r>
          </a:p>
          <a:p>
            <a:r>
              <a:rPr lang="en-US" dirty="0" smtClean="0"/>
              <a:t>So far, mag-strip fallback fraud has been easy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PEDs tampered at Shell garages by </a:t>
            </a:r>
            <a:r>
              <a:rPr lang="ja-JP" altLang="en-US" dirty="0" smtClean="0">
                <a:latin typeface="Arial"/>
              </a:rPr>
              <a:t>‘</a:t>
            </a:r>
            <a:r>
              <a:rPr lang="en-US" dirty="0" smtClean="0"/>
              <a:t>service engineers’ (PED supplier was blamed)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Then</a:t>
            </a:r>
            <a:r>
              <a:rPr lang="ja-JP" altLang="en-US" dirty="0" smtClean="0">
                <a:latin typeface="Arial"/>
              </a:rPr>
              <a:t>‘</a:t>
            </a:r>
            <a:r>
              <a:rPr lang="en-US" dirty="0" smtClean="0"/>
              <a:t>Tamil Tigers</a:t>
            </a:r>
            <a:r>
              <a:rPr lang="ja-JP" altLang="en-US" dirty="0" smtClean="0">
                <a:latin typeface="Arial"/>
              </a:rPr>
              <a:t>’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After fraud at BP </a:t>
            </a:r>
            <a:r>
              <a:rPr lang="en-US" dirty="0" err="1" smtClean="0"/>
              <a:t>Girton</a:t>
            </a:r>
            <a:r>
              <a:rPr lang="en-US" dirty="0" smtClean="0"/>
              <a:t>: we investigate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6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1365</Words>
  <Application>Microsoft Macintosh PowerPoint</Application>
  <PresentationFormat>On-screen Show (4:3)</PresentationFormat>
  <Paragraphs>164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EMV: Why Payment Systems Fail</vt:lpstr>
      <vt:lpstr>The EMV protocol suite</vt:lpstr>
      <vt:lpstr>Concept of operations</vt:lpstr>
      <vt:lpstr>Fraud history, UK</vt:lpstr>
      <vt:lpstr>EMV shifted the landscape…</vt:lpstr>
      <vt:lpstr>Attack the optimisations</vt:lpstr>
      <vt:lpstr>What about a false terminal?</vt:lpstr>
      <vt:lpstr>The relay attack (2007)</vt:lpstr>
      <vt:lpstr>Attacks in the real world</vt:lpstr>
      <vt:lpstr>Tamper-proofing of the PED</vt:lpstr>
      <vt:lpstr>Tamper switches (Ingenico i3300)</vt:lpstr>
      <vt:lpstr>… and tamper meshes too</vt:lpstr>
      <vt:lpstr>TV demo: Feb 26 2008</vt:lpstr>
      <vt:lpstr>The ‘No-PIN’ attack</vt:lpstr>
      <vt:lpstr>A normal EMV transaction</vt:lpstr>
      <vt:lpstr>A ‘No-PIN’ transaction</vt:lpstr>
      <vt:lpstr>Blocking the ‘No-PIN’ attack</vt:lpstr>
      <vt:lpstr>Card Authentication Protocol</vt:lpstr>
      <vt:lpstr>Crime victims tortured for PINs</vt:lpstr>
      <vt:lpstr>Phishing attacks?</vt:lpstr>
      <vt:lpstr>Less suspicious than this …</vt:lpstr>
      <vt:lpstr>CAP attacks through wicked shops</vt:lpstr>
      <vt:lpstr>EMV and Random Numbers</vt:lpstr>
      <vt:lpstr>ATMs and Random Numbers (2)</vt:lpstr>
      <vt:lpstr>ATMs and Random Numbers (3)</vt:lpstr>
      <vt:lpstr>ATMs and Random Numbers (4)</vt:lpstr>
      <vt:lpstr>The preplay attack</vt:lpstr>
      <vt:lpstr>Back end failures too …</vt:lpstr>
      <vt:lpstr>In the UK we have no Reg E, and no breach reporting laws…</vt:lpstr>
      <vt:lpstr>Attack scale</vt:lpstr>
      <vt:lpstr>What does EMV hold for the USA?</vt:lpstr>
      <vt:lpstr>Broader lessons</vt:lpstr>
      <vt:lpstr>More 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 2014 Talk</dc:title>
  <dc:creator>Office 2004 Test Drive User</dc:creator>
  <cp:lastModifiedBy>Office 2004 Test Drive User</cp:lastModifiedBy>
  <cp:revision>28</cp:revision>
  <dcterms:created xsi:type="dcterms:W3CDTF">2014-03-01T15:00:28Z</dcterms:created>
  <dcterms:modified xsi:type="dcterms:W3CDTF">2014-03-03T14:47:16Z</dcterms:modified>
</cp:coreProperties>
</file>