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sldIdLst>
    <p:sldId id="302" r:id="rId2"/>
    <p:sldId id="259" r:id="rId3"/>
    <p:sldId id="260" r:id="rId4"/>
    <p:sldId id="261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24" r:id="rId16"/>
    <p:sldId id="314" r:id="rId17"/>
    <p:sldId id="325" r:id="rId18"/>
    <p:sldId id="317" r:id="rId19"/>
    <p:sldId id="335" r:id="rId20"/>
    <p:sldId id="336" r:id="rId21"/>
    <p:sldId id="337" r:id="rId22"/>
    <p:sldId id="338" r:id="rId23"/>
    <p:sldId id="386" r:id="rId24"/>
    <p:sldId id="341" r:id="rId25"/>
    <p:sldId id="342" r:id="rId26"/>
    <p:sldId id="398" r:id="rId27"/>
    <p:sldId id="343" r:id="rId28"/>
    <p:sldId id="345" r:id="rId29"/>
    <p:sldId id="346" r:id="rId30"/>
    <p:sldId id="347" r:id="rId31"/>
    <p:sldId id="384" r:id="rId32"/>
    <p:sldId id="385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7" r:id="rId49"/>
    <p:sldId id="348" r:id="rId50"/>
    <p:sldId id="349" r:id="rId51"/>
    <p:sldId id="350" r:id="rId52"/>
    <p:sldId id="351" r:id="rId53"/>
    <p:sldId id="352" r:id="rId54"/>
    <p:sldId id="353" r:id="rId55"/>
    <p:sldId id="354" r:id="rId56"/>
    <p:sldId id="355" r:id="rId57"/>
    <p:sldId id="356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1FF"/>
    <a:srgbClr val="EBA3FF"/>
    <a:srgbClr val="FED6E0"/>
    <a:srgbClr val="D5FAFF"/>
    <a:srgbClr val="FFE8D5"/>
    <a:srgbClr val="D5F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574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9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2735D7A5-A228-45E2-93D4-D70F3D86B789}" type="datetimeFigureOut">
              <a:rPr lang="en-US" altLang="en-US"/>
              <a:pPr/>
              <a:t>4/7/2014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19A9B196-E210-4464-A55D-4E00A33FD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594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6104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EEB3D3-43F3-4F20-ABD7-9872C961F8A5}" type="slidenum">
              <a:rPr lang="zh-CN" altLang="en-US">
                <a:latin typeface="Calibri" panose="020F0502020204030204" pitchFamily="34" charset="0"/>
                <a:ea typeface="SimSun" panose="02010600030101010101" pitchFamily="2" charset="-122"/>
              </a:rPr>
              <a:pPr/>
              <a:t>15</a:t>
            </a:fld>
            <a:endParaRPr lang="zh-CN" altLang="en-US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0592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EEB3D3-43F3-4F20-ABD7-9872C961F8A5}" type="slidenum">
              <a:rPr lang="zh-CN" altLang="en-US">
                <a:latin typeface="Calibri" panose="020F0502020204030204" pitchFamily="34" charset="0"/>
                <a:ea typeface="SimSun" panose="02010600030101010101" pitchFamily="2" charset="-122"/>
              </a:rPr>
              <a:pPr/>
              <a:t>16</a:t>
            </a:fld>
            <a:endParaRPr lang="zh-CN" altLang="en-US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9698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EEB3D3-43F3-4F20-ABD7-9872C961F8A5}" type="slidenum">
              <a:rPr lang="zh-CN" altLang="en-US">
                <a:latin typeface="Calibri" panose="020F0502020204030204" pitchFamily="34" charset="0"/>
                <a:ea typeface="SimSun" panose="02010600030101010101" pitchFamily="2" charset="-122"/>
              </a:rPr>
              <a:pPr/>
              <a:t>17</a:t>
            </a:fld>
            <a:endParaRPr lang="zh-CN" altLang="en-US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92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FAE7B63-95B2-4837-9A9F-3485FC640DD6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solidFill>
            <a:srgbClr val="FFFFFF"/>
          </a:solidFill>
          <a:ln/>
        </p:spPr>
      </p:sp>
      <p:sp>
        <p:nvSpPr>
          <p:cNvPr id="2867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6463"/>
            <a:ext cx="4891088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7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28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11" tIns="47605" rIns="95211" bIns="47605"/>
          <a:lstStyle>
            <a:lvl1pPr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7E84EA-1DA7-4685-91B8-84E968D1D407}" type="slidenum">
              <a:rPr lang="en-US" altLang="en-US" sz="3200" b="1">
                <a:solidFill>
                  <a:srgbClr val="008000"/>
                </a:solidFill>
              </a:rPr>
              <a:pPr/>
              <a:t>37</a:t>
            </a:fld>
            <a:endParaRPr lang="en-US" altLang="en-US" sz="3200" b="1">
              <a:solidFill>
                <a:srgbClr val="008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21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36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3625"/>
            <a:ext cx="2971800" cy="45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27" tIns="41013" rIns="82027" bIns="41013"/>
          <a:lstStyle>
            <a:lvl1pPr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hangingPunct="0"/>
            <a:fld id="{17E5E8C3-8A8F-45D3-8EDE-9517AD7C2CF8}" type="slidenum">
              <a:rPr lang="en-GB" altLang="en-US" sz="3000" b="1">
                <a:solidFill>
                  <a:srgbClr val="008000"/>
                </a:solidFill>
              </a:rPr>
              <a:pPr algn="ctr" eaLnBrk="0" hangingPunct="0"/>
              <a:t>59</a:t>
            </a:fld>
            <a:endParaRPr lang="en-GB" altLang="en-US" sz="3000" b="1">
              <a:solidFill>
                <a:srgbClr val="008000"/>
              </a:solidFill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3225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53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3625"/>
            <a:ext cx="2971800" cy="45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27" tIns="41013" rIns="82027" bIns="41013"/>
          <a:lstStyle>
            <a:lvl1pPr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hangingPunct="0"/>
            <a:fld id="{47549A3D-6D8A-4F55-B380-483F09AF5529}" type="slidenum">
              <a:rPr lang="en-GB" altLang="en-US" sz="3000" b="1">
                <a:solidFill>
                  <a:srgbClr val="008000"/>
                </a:solidFill>
              </a:rPr>
              <a:pPr algn="ctr" eaLnBrk="0" hangingPunct="0"/>
              <a:t>63</a:t>
            </a:fld>
            <a:endParaRPr lang="en-GB" altLang="en-US" sz="3000" b="1">
              <a:solidFill>
                <a:srgbClr val="008000"/>
              </a:solidFill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3225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3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7237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35" tIns="43882" rIns="89335" bIns="43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1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1EB513D-F764-4153-A517-A30CB6325A42}" type="slidenum">
              <a:rPr lang="zh-CN" altLang="en-US" b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6</a:t>
            </a:fld>
            <a:endParaRPr lang="zh-CN" altLang="en-US" b="1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750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7237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35" tIns="43882" rIns="89335" bIns="43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10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7237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35" tIns="43882" rIns="89335" bIns="43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4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7237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35" tIns="43882" rIns="89335" bIns="43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6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326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7821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2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154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718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90600"/>
            <a:ext cx="41529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90600"/>
            <a:ext cx="41529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9018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956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855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1529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90600"/>
            <a:ext cx="41529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705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693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901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943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3679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7559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458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auto">
          <a:xfrm>
            <a:off x="568325" y="6167438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zh-CN" sz="3200" b="1" smtClean="0">
              <a:solidFill>
                <a:srgbClr val="008000"/>
              </a:solidFill>
              <a:ea typeface="SimSun" panose="02010600030101010101" pitchFamily="2" charset="-122"/>
            </a:endParaRPr>
          </a:p>
        </p:txBody>
      </p:sp>
      <p:sp>
        <p:nvSpPr>
          <p:cNvPr id="1029" name="Rectangle 1043"/>
          <p:cNvSpPr>
            <a:spLocks noChangeArrowheads="1"/>
          </p:cNvSpPr>
          <p:nvPr/>
        </p:nvSpPr>
        <p:spPr bwMode="auto">
          <a:xfrm>
            <a:off x="8613775" y="6664325"/>
            <a:ext cx="457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fld id="{196F6632-D6F1-4394-8360-664B6A7821EC}" type="slidenum">
              <a:rPr lang="en-US" altLang="en-US" sz="1200"/>
              <a:pPr algn="ctr">
                <a:spcBef>
                  <a:spcPts val="500"/>
                </a:spcBef>
                <a:spcAft>
                  <a:spcPts val="500"/>
                </a:spcAft>
              </a:pPr>
              <a:t>‹#›</a:t>
            </a:fld>
            <a:r>
              <a:rPr lang="en-US" altLang="en-US" sz="1200"/>
              <a:t> </a:t>
            </a:r>
          </a:p>
        </p:txBody>
      </p:sp>
      <p:pic>
        <p:nvPicPr>
          <p:cNvPr id="1030" name="Picture 6" descr="NetFPGA_Logo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559550"/>
            <a:ext cx="1052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10000"/>
        </a:spcBef>
        <a:spcAft>
          <a:spcPct val="0"/>
        </a:spcAft>
        <a:buChar char="•"/>
        <a:defRPr sz="3000" b="1">
          <a:solidFill>
            <a:srgbClr val="002060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1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10000"/>
        </a:spcBef>
        <a:spcAft>
          <a:spcPct val="0"/>
        </a:spcAft>
        <a:buChar char="•"/>
        <a:defRPr sz="2400">
          <a:solidFill>
            <a:srgbClr val="008000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</a:defRPr>
      </a:lvl6pPr>
      <a:lvl7pPr marL="29718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</a:defRPr>
      </a:lvl7pPr>
      <a:lvl8pPr marL="34290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</a:defRPr>
      </a:lvl8pPr>
      <a:lvl9pPr marL="38862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omp519.cs.rice.edu/" TargetMode="External"/><Relationship Id="rId2" Type="http://schemas.openxmlformats.org/officeDocument/2006/relationships/hyperlink" Target="http://cs344.stanford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.cam.ac.uk/teaching/0910/P33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lentinc.com/Products/Detail.cfm?NavPath=2,400,1228&amp;Prod=NETFPGA-1G-CML" TargetMode="External"/><Relationship Id="rId2" Type="http://schemas.openxmlformats.org/officeDocument/2006/relationships/hyperlink" Target="http://www.hitechglobal.com/Boards/PCIExpress_SFP+.ht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3.png"/><Relationship Id="rId10" Type="http://schemas.openxmlformats.org/officeDocument/2006/relationships/image" Target="../media/image48.emf"/><Relationship Id="rId4" Type="http://schemas.openxmlformats.org/officeDocument/2006/relationships/image" Target="../media/image52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5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ctrTitle"/>
          </p:nvPr>
        </p:nvSpPr>
        <p:spPr>
          <a:xfrm>
            <a:off x="685800" y="2139051"/>
            <a:ext cx="7772400" cy="1470025"/>
          </a:xfrm>
        </p:spPr>
        <p:txBody>
          <a:bodyPr/>
          <a:lstStyle/>
          <a:p>
            <a:r>
              <a:rPr lang="en-US" altLang="en-US" sz="2400" smtClean="0"/>
              <a:t>The Flexible Open-Source Networking Platform</a:t>
            </a:r>
          </a:p>
        </p:txBody>
      </p:sp>
      <p:sp>
        <p:nvSpPr>
          <p:cNvPr id="3074" name="Subtitle 2"/>
          <p:cNvSpPr>
            <a:spLocks noGrp="1"/>
          </p:cNvSpPr>
          <p:nvPr>
            <p:ph type="subTitle" idx="1"/>
          </p:nvPr>
        </p:nvSpPr>
        <p:spPr>
          <a:xfrm>
            <a:off x="1371600" y="3877574"/>
            <a:ext cx="6400800" cy="1752600"/>
          </a:xfrm>
        </p:spPr>
        <p:txBody>
          <a:bodyPr/>
          <a:lstStyle/>
          <a:p>
            <a:r>
              <a:rPr lang="en-US" altLang="en-US" b="0" dirty="0" err="1" smtClean="0"/>
              <a:t>Noa</a:t>
            </a:r>
            <a:r>
              <a:rPr lang="en-US" altLang="en-US" b="0" dirty="0" smtClean="0"/>
              <a:t> </a:t>
            </a:r>
            <a:r>
              <a:rPr lang="en-US" altLang="en-US" b="0" dirty="0" err="1" smtClean="0"/>
              <a:t>Zilberman</a:t>
            </a:r>
            <a:endParaRPr lang="en-US" altLang="en-US" b="0" dirty="0" smtClean="0"/>
          </a:p>
          <a:p>
            <a:r>
              <a:rPr lang="en-US" altLang="en-US" sz="2000" b="0" dirty="0" smtClean="0"/>
              <a:t>University of Cambridge</a:t>
            </a:r>
          </a:p>
        </p:txBody>
      </p:sp>
      <p:pic>
        <p:nvPicPr>
          <p:cNvPr id="3075" name="Picture 6" descr="NetFPGA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4438"/>
            <a:ext cx="38862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International Community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en-US" altLang="en-US" dirty="0" smtClean="0"/>
              <a:t>Over 1,000 users, using 3,115 cards at</a:t>
            </a:r>
          </a:p>
          <a:p>
            <a:pPr marL="0" indent="0" algn="ctr">
              <a:buFontTx/>
              <a:buNone/>
            </a:pPr>
            <a:r>
              <a:rPr lang="en-US" altLang="en-US" dirty="0" smtClean="0"/>
              <a:t>150 universities in 40 countries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2296477"/>
            <a:ext cx="70580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79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NetFPGA’s Defining Characteristics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105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u="sng" dirty="0" smtClean="0">
                <a:ea typeface="宋体" charset="0"/>
                <a:cs typeface="宋体" charset="0"/>
              </a:rPr>
              <a:t>Line-Rate</a:t>
            </a:r>
            <a:endParaRPr lang="en-US" altLang="zh-CN" sz="2400" dirty="0" smtClean="0">
              <a:ea typeface="宋体" charset="0"/>
              <a:cs typeface="宋体" charset="0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Processes back-to-back packets </a:t>
            </a:r>
            <a:endParaRPr lang="en-US" altLang="zh-CN" sz="1600" dirty="0" smtClean="0">
              <a:ea typeface="宋体" charset="0"/>
              <a:cs typeface="宋体" charset="0"/>
            </a:endParaRP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Without dropping packets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At full rate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Operating on packet headers </a:t>
            </a:r>
            <a:endParaRPr lang="en-US" altLang="zh-CN" sz="1600" dirty="0" smtClean="0">
              <a:ea typeface="宋体" charset="0"/>
              <a:cs typeface="宋体" charset="0"/>
            </a:endParaRP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800" dirty="0" smtClean="0">
                <a:ea typeface="宋体" charset="0"/>
                <a:cs typeface="宋体" charset="0"/>
              </a:rPr>
              <a:t>For switching, routing, and firewall rules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And packet payloads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800" dirty="0" smtClean="0">
                <a:ea typeface="宋体" charset="0"/>
                <a:cs typeface="宋体" charset="0"/>
              </a:rPr>
              <a:t>For content processing and intrusion prevention</a:t>
            </a:r>
            <a:br>
              <a:rPr lang="en-US" altLang="zh-CN" sz="1800" dirty="0" smtClean="0">
                <a:ea typeface="宋体" charset="0"/>
                <a:cs typeface="宋体" charset="0"/>
              </a:rPr>
            </a:br>
            <a:endParaRPr lang="en-US" altLang="zh-CN" sz="1800" dirty="0" smtClean="0">
              <a:ea typeface="宋体" charset="0"/>
              <a:cs typeface="宋体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u="sng" dirty="0" smtClean="0">
                <a:ea typeface="宋体" charset="0"/>
                <a:cs typeface="宋体" charset="0"/>
              </a:rPr>
              <a:t>Open-source Hardware</a:t>
            </a:r>
            <a:r>
              <a:rPr lang="en-US" altLang="zh-CN" sz="2400" dirty="0" smtClean="0">
                <a:ea typeface="宋体" charset="0"/>
                <a:cs typeface="宋体" charset="0"/>
              </a:rPr>
              <a:t>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Similar to open-source software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Full source code available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BSD-Style License for 1G and LGPL 2.1 for 10G 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But harder, because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Hardware modules must meeting timing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Verilog &amp; VHDL Components have more complex interfaces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Hardware designers need high confidence in specification of modules</a:t>
            </a:r>
          </a:p>
        </p:txBody>
      </p:sp>
    </p:spTree>
    <p:extLst>
      <p:ext uri="{BB962C8B-B14F-4D97-AF65-F5344CB8AC3E}">
        <p14:creationId xmlns:p14="http://schemas.microsoft.com/office/powerpoint/2010/main" val="3918189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Test-Driven Design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800" dirty="0" smtClean="0">
                <a:ea typeface="SimSun" panose="02010600030101010101" pitchFamily="2" charset="-122"/>
              </a:rPr>
              <a:t>Regression tests	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Have repeatable results 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Define the supported features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Provide clear expectation on functionality</a:t>
            </a:r>
          </a:p>
          <a:p>
            <a:pPr lvl="1">
              <a:lnSpc>
                <a:spcPct val="90000"/>
              </a:lnSpc>
            </a:pPr>
            <a:endParaRPr lang="en-US" altLang="zh-CN" sz="2400" dirty="0" smtClean="0"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i="1" dirty="0" smtClean="0">
                <a:ea typeface="SimSun" panose="02010600030101010101" pitchFamily="2" charset="-122"/>
              </a:rPr>
              <a:t>Example: </a:t>
            </a:r>
            <a:r>
              <a:rPr lang="en-US" altLang="zh-CN" sz="2800" dirty="0" smtClean="0">
                <a:ea typeface="SimSun" panose="02010600030101010101" pitchFamily="2" charset="-122"/>
              </a:rPr>
              <a:t>Internet Router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Drops packets with bad IP checksum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Performs Longest Prefix Matching on destination address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Forwards IPv4 packets of length 64-1500 bytes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Generates ICMP message for packets with TTL &lt;= 1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Defines how to handle packets with IP options or non IPv4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altLang="zh-CN" sz="2000" dirty="0" smtClean="0">
                <a:ea typeface="SimSun" panose="02010600030101010101" pitchFamily="2" charset="-122"/>
              </a:rPr>
              <a:t>… and dozens more … </a:t>
            </a:r>
            <a:br>
              <a:rPr lang="en-US" altLang="zh-CN" sz="2000" dirty="0" smtClean="0">
                <a:ea typeface="SimSun" panose="02010600030101010101" pitchFamily="2" charset="-122"/>
              </a:rPr>
            </a:br>
            <a:r>
              <a:rPr lang="en-US" altLang="zh-CN" sz="2000" b="1" i="1" dirty="0" smtClean="0">
                <a:ea typeface="SimSun" panose="02010600030101010101" pitchFamily="2" charset="-122"/>
              </a:rPr>
              <a:t>Every feature is defined by a regression test</a:t>
            </a:r>
          </a:p>
        </p:txBody>
      </p:sp>
    </p:spTree>
    <p:extLst>
      <p:ext uri="{BB962C8B-B14F-4D97-AF65-F5344CB8AC3E}">
        <p14:creationId xmlns:p14="http://schemas.microsoft.com/office/powerpoint/2010/main" val="185031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Who, How, Why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458200" cy="5105400"/>
          </a:xfrm>
        </p:spPr>
        <p:txBody>
          <a:bodyPr/>
          <a:lstStyle/>
          <a:p>
            <a:pPr marL="590550" indent="-533400">
              <a:lnSpc>
                <a:spcPct val="80000"/>
              </a:lnSpc>
              <a:buFontTx/>
              <a:buNone/>
            </a:pPr>
            <a:r>
              <a:rPr lang="en-US" altLang="zh-CN" sz="2600" dirty="0" smtClean="0">
                <a:ea typeface="SimSun" panose="02010600030101010101" pitchFamily="2" charset="-122"/>
              </a:rPr>
              <a:t>Who uses the </a:t>
            </a:r>
            <a:r>
              <a:rPr lang="en-US" altLang="zh-CN" sz="2600" dirty="0" err="1" smtClean="0">
                <a:ea typeface="SimSun" panose="02010600030101010101" pitchFamily="2" charset="-122"/>
              </a:rPr>
              <a:t>NetFPGA</a:t>
            </a:r>
            <a:r>
              <a:rPr lang="en-US" altLang="zh-CN" sz="2600" dirty="0" smtClean="0">
                <a:ea typeface="SimSun" panose="02010600030101010101" pitchFamily="2" charset="-122"/>
              </a:rPr>
              <a:t>?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>
                <a:ea typeface="SimSun" panose="02010600030101010101" pitchFamily="2" charset="-122"/>
              </a:rPr>
              <a:t>Researchers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Teachers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Students</a:t>
            </a:r>
          </a:p>
          <a:p>
            <a:pPr marL="990600" lvl="1" indent="-533400">
              <a:lnSpc>
                <a:spcPct val="80000"/>
              </a:lnSpc>
            </a:pPr>
            <a:endParaRPr lang="en-US" altLang="zh-CN" sz="2400" dirty="0" smtClean="0">
              <a:ea typeface="SimSun" panose="02010600030101010101" pitchFamily="2" charset="-122"/>
            </a:endParaRPr>
          </a:p>
          <a:p>
            <a:pPr marL="590550" indent="-533400">
              <a:lnSpc>
                <a:spcPct val="80000"/>
              </a:lnSpc>
              <a:buFontTx/>
              <a:buNone/>
            </a:pPr>
            <a:r>
              <a:rPr lang="en-US" altLang="zh-CN" sz="2600" dirty="0" smtClean="0">
                <a:ea typeface="SimSun" panose="02010600030101010101" pitchFamily="2" charset="-122"/>
              </a:rPr>
              <a:t>How do they use the </a:t>
            </a:r>
            <a:r>
              <a:rPr lang="en-US" altLang="zh-CN" sz="2600" dirty="0" err="1" smtClean="0">
                <a:ea typeface="SimSun" panose="02010600030101010101" pitchFamily="2" charset="-122"/>
              </a:rPr>
              <a:t>NetFPGA</a:t>
            </a:r>
            <a:r>
              <a:rPr lang="en-US" altLang="zh-CN" sz="2600" dirty="0" smtClean="0">
                <a:ea typeface="SimSun" panose="02010600030101010101" pitchFamily="2" charset="-122"/>
              </a:rPr>
              <a:t>?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To run the Router Kit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To build modular reference designs 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zh-CN" sz="2000" dirty="0" smtClean="0">
                <a:ea typeface="SimSun" panose="02010600030101010101" pitchFamily="2" charset="-122"/>
              </a:rPr>
              <a:t>IPv4 router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zh-CN" sz="2000" dirty="0" smtClean="0">
                <a:ea typeface="SimSun" panose="02010600030101010101" pitchFamily="2" charset="-122"/>
              </a:rPr>
              <a:t>4-port NIC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zh-CN" sz="2000" dirty="0" smtClean="0">
                <a:ea typeface="SimSun" panose="02010600030101010101" pitchFamily="2" charset="-122"/>
              </a:rPr>
              <a:t>Ethernet switch, …</a:t>
            </a:r>
          </a:p>
          <a:p>
            <a:pPr marL="1390650" lvl="2" indent="-533400">
              <a:lnSpc>
                <a:spcPct val="80000"/>
              </a:lnSpc>
            </a:pPr>
            <a:endParaRPr lang="en-US" altLang="zh-CN" sz="1600" dirty="0" smtClean="0">
              <a:ea typeface="SimSun" panose="02010600030101010101" pitchFamily="2" charset="-122"/>
            </a:endParaRPr>
          </a:p>
          <a:p>
            <a:pPr marL="590550" indent="-533400">
              <a:lnSpc>
                <a:spcPct val="80000"/>
              </a:lnSpc>
              <a:buFontTx/>
              <a:buNone/>
            </a:pPr>
            <a:r>
              <a:rPr lang="en-US" altLang="zh-CN" sz="2600" dirty="0" smtClean="0">
                <a:ea typeface="SimSun" panose="02010600030101010101" pitchFamily="2" charset="-122"/>
              </a:rPr>
              <a:t>Why do they use the </a:t>
            </a:r>
            <a:r>
              <a:rPr lang="en-US" altLang="zh-CN" sz="2600" dirty="0" err="1" smtClean="0">
                <a:ea typeface="SimSun" panose="02010600030101010101" pitchFamily="2" charset="-122"/>
              </a:rPr>
              <a:t>NetFPGA</a:t>
            </a:r>
            <a:r>
              <a:rPr lang="en-US" altLang="zh-CN" sz="2600" dirty="0" smtClean="0">
                <a:ea typeface="SimSun" panose="02010600030101010101" pitchFamily="2" charset="-122"/>
              </a:rPr>
              <a:t>?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To measure performance of Internet systems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To prototype new networking systems</a:t>
            </a:r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endParaRPr lang="en-US" altLang="zh-CN" sz="2400" dirty="0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8731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smtClean="0">
                <a:ea typeface="+mn-ea"/>
                <a:cs typeface="ＭＳ Ｐゴシック" charset="0"/>
              </a:rPr>
              <a:t>Section II: Hardware Overview</a:t>
            </a:r>
          </a:p>
        </p:txBody>
      </p:sp>
    </p:spTree>
    <p:extLst>
      <p:ext uri="{BB962C8B-B14F-4D97-AF65-F5344CB8AC3E}">
        <p14:creationId xmlns:p14="http://schemas.microsoft.com/office/powerpoint/2010/main" val="380141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SimSun" panose="02010600030101010101" pitchFamily="2" charset="-122"/>
              </a:rPr>
              <a:t>NetFPGA-1G-CML</a:t>
            </a:r>
            <a:endParaRPr lang="zh-CN" altLang="en-US" dirty="0" smtClean="0">
              <a:ea typeface="SimSun" panose="02010600030101010101" pitchFamily="2" charset="-122"/>
            </a:endParaRPr>
          </a:p>
        </p:txBody>
      </p:sp>
      <p:sp>
        <p:nvSpPr>
          <p:cNvPr id="10242" name="内容占位符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419600" cy="5105400"/>
          </a:xfrm>
        </p:spPr>
        <p:txBody>
          <a:bodyPr/>
          <a:lstStyle/>
          <a:p>
            <a:endParaRPr lang="en-US" altLang="zh-CN" dirty="0" smtClean="0"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FPGA Xilinx </a:t>
            </a:r>
            <a:r>
              <a:rPr lang="en-US" altLang="zh-CN" dirty="0" smtClean="0">
                <a:latin typeface="Arial" panose="020B0604020202020204" pitchFamily="34" charset="0"/>
                <a:ea typeface="SimSun" panose="02010600030101010101" pitchFamily="2" charset="-122"/>
              </a:rPr>
              <a:t>Kintex7</a:t>
            </a:r>
          </a:p>
          <a:p>
            <a:r>
              <a:rPr lang="en-GB" dirty="0" smtClean="0">
                <a:latin typeface="Arial" panose="020B0604020202020204" pitchFamily="34" charset="0"/>
                <a:ea typeface="SimSun" panose="02010600030101010101" pitchFamily="2" charset="-122"/>
              </a:rPr>
              <a:t>4x 10/100/1000 Ports</a:t>
            </a:r>
            <a:endParaRPr lang="en-GB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 err="1" smtClean="0">
                <a:latin typeface="Arial" panose="020B0604020202020204" pitchFamily="34" charset="0"/>
                <a:ea typeface="SimSun" panose="02010600030101010101" pitchFamily="2" charset="-122"/>
              </a:rPr>
              <a:t>PCIe</a:t>
            </a:r>
            <a:r>
              <a:rPr lang="en-US" altLang="zh-CN" dirty="0" smtClean="0">
                <a:latin typeface="Arial" panose="020B0604020202020204" pitchFamily="34" charset="0"/>
                <a:ea typeface="SimSun" panose="02010600030101010101" pitchFamily="2" charset="-122"/>
              </a:rPr>
              <a:t> Gen.2 x4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QDRII+-SRAM, 4.5MB</a:t>
            </a:r>
            <a:endParaRPr lang="en-US" altLang="zh-CN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DDR3, 512MB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SD Card</a:t>
            </a:r>
            <a:endParaRPr lang="en-US" altLang="zh-CN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Expansion </a:t>
            </a:r>
            <a:r>
              <a:rPr lang="en-US" altLang="zh-CN" dirty="0">
                <a:cs typeface="ＭＳ Ｐゴシック" charset="0"/>
              </a:rPr>
              <a:t>Slot</a:t>
            </a:r>
          </a:p>
          <a:p>
            <a:endParaRPr lang="en-US" altLang="zh-CN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Picture 2" descr="http://www.digilentinc.com/Data/Products/NETFPGA-1G-CML/NetFPGA7-obl-6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40" y="2180065"/>
            <a:ext cx="4531360" cy="31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8993567">
            <a:off x="-761006" y="412287"/>
            <a:ext cx="2880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Available Now</a:t>
            </a:r>
            <a:endParaRPr 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99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075" b="-67075"/>
          <a:stretch>
            <a:fillRect/>
          </a:stretch>
        </p:blipFill>
        <p:spPr bwMode="auto">
          <a:xfrm>
            <a:off x="4724400" y="1280319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SimSun" panose="02010600030101010101" pitchFamily="2" charset="-122"/>
              </a:rPr>
              <a:t>NetFPGA-10G</a:t>
            </a:r>
            <a:endParaRPr lang="zh-CN" altLang="en-US" dirty="0" smtClean="0">
              <a:ea typeface="SimSun" panose="02010600030101010101" pitchFamily="2" charset="-122"/>
            </a:endParaRPr>
          </a:p>
        </p:txBody>
      </p:sp>
      <p:sp>
        <p:nvSpPr>
          <p:cNvPr id="10242" name="内容占位符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419600" cy="5105400"/>
          </a:xfrm>
        </p:spPr>
        <p:txBody>
          <a:bodyPr/>
          <a:lstStyle/>
          <a:p>
            <a:endParaRPr lang="en-US" altLang="zh-CN" dirty="0" smtClean="0"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FPGA Xilinx </a:t>
            </a:r>
            <a:r>
              <a:rPr lang="en-US" altLang="zh-CN" dirty="0" smtClean="0">
                <a:latin typeface="Arial" panose="020B0604020202020204" pitchFamily="34" charset="0"/>
                <a:ea typeface="SimSun" panose="02010600030101010101" pitchFamily="2" charset="-122"/>
              </a:rPr>
              <a:t>Virtex5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4 SFP+ Cages</a:t>
            </a:r>
          </a:p>
          <a:p>
            <a:pPr lvl="1"/>
            <a:r>
              <a:rPr lang="en-US" altLang="zh-CN" dirty="0" smtClean="0">
                <a:ea typeface="SimSun" panose="02010600030101010101" pitchFamily="2" charset="-122"/>
              </a:rPr>
              <a:t>10G </a:t>
            </a:r>
            <a:r>
              <a:rPr lang="en-US" altLang="zh-CN" dirty="0">
                <a:ea typeface="SimSun" panose="02010600030101010101" pitchFamily="2" charset="-122"/>
              </a:rPr>
              <a:t>Support</a:t>
            </a:r>
          </a:p>
          <a:p>
            <a:pPr lvl="1"/>
            <a:r>
              <a:rPr lang="en-US" altLang="zh-CN" dirty="0" smtClean="0">
                <a:ea typeface="SimSun" panose="02010600030101010101" pitchFamily="2" charset="-122"/>
              </a:rPr>
              <a:t>1G </a:t>
            </a:r>
            <a:r>
              <a:rPr lang="en-US" altLang="zh-CN" dirty="0">
                <a:ea typeface="SimSun" panose="02010600030101010101" pitchFamily="2" charset="-122"/>
              </a:rPr>
              <a:t>Support</a:t>
            </a:r>
          </a:p>
          <a:p>
            <a:r>
              <a:rPr lang="en-US" altLang="zh-CN" dirty="0" err="1" smtClean="0">
                <a:latin typeface="Arial" panose="020B0604020202020204" pitchFamily="34" charset="0"/>
                <a:ea typeface="SimSun" panose="02010600030101010101" pitchFamily="2" charset="-122"/>
              </a:rPr>
              <a:t>PCIe</a:t>
            </a:r>
            <a:r>
              <a:rPr lang="en-US" altLang="zh-CN" dirty="0" smtClean="0">
                <a:latin typeface="Arial" panose="020B0604020202020204" pitchFamily="34" charset="0"/>
                <a:ea typeface="SimSun" panose="02010600030101010101" pitchFamily="2" charset="-122"/>
              </a:rPr>
              <a:t> Gen.1 x8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QDRII-SRAM, 27MB</a:t>
            </a:r>
            <a:endParaRPr lang="en-US" altLang="zh-CN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RLDRAM-II, 288MB</a:t>
            </a:r>
            <a:endParaRPr lang="en-US" altLang="zh-CN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Expansion </a:t>
            </a:r>
            <a:r>
              <a:rPr lang="en-US" altLang="zh-CN" dirty="0">
                <a:cs typeface="ＭＳ Ｐゴシック" charset="0"/>
              </a:rPr>
              <a:t>Slot</a:t>
            </a:r>
          </a:p>
          <a:p>
            <a:endParaRPr lang="en-US" altLang="zh-CN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 rot="18993567">
            <a:off x="-754201" y="420915"/>
            <a:ext cx="2880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Available Now</a:t>
            </a:r>
            <a:endParaRPr 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4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ea typeface="SimSun" panose="02010600030101010101" pitchFamily="2" charset="-122"/>
              </a:rPr>
              <a:t>NetFPGA</a:t>
            </a:r>
            <a:r>
              <a:rPr lang="en-US" altLang="zh-CN" dirty="0">
                <a:ea typeface="SimSun" panose="02010600030101010101" pitchFamily="2" charset="-122"/>
              </a:rPr>
              <a:t> </a:t>
            </a:r>
            <a:r>
              <a:rPr lang="en-US" altLang="zh-CN" dirty="0" smtClean="0">
                <a:ea typeface="SimSun" panose="02010600030101010101" pitchFamily="2" charset="-122"/>
              </a:rPr>
              <a:t>SUME</a:t>
            </a:r>
            <a:endParaRPr lang="zh-CN" altLang="en-US" dirty="0" smtClean="0">
              <a:ea typeface="SimSun" panose="02010600030101010101" pitchFamily="2" charset="-122"/>
            </a:endParaRPr>
          </a:p>
        </p:txBody>
      </p:sp>
      <p:sp>
        <p:nvSpPr>
          <p:cNvPr id="10242" name="内容占位符 2"/>
          <p:cNvSpPr>
            <a:spLocks noGrp="1"/>
          </p:cNvSpPr>
          <p:nvPr>
            <p:ph sz="half" idx="1"/>
          </p:nvPr>
        </p:nvSpPr>
        <p:spPr>
          <a:xfrm>
            <a:off x="233680" y="807720"/>
            <a:ext cx="6664960" cy="5105400"/>
          </a:xfrm>
        </p:spPr>
        <p:txBody>
          <a:bodyPr/>
          <a:lstStyle/>
          <a:p>
            <a:r>
              <a:rPr lang="en-US" altLang="zh-CN" sz="2400" dirty="0" smtClean="0">
                <a:latin typeface="Arial" panose="020B0604020202020204" pitchFamily="34" charset="0"/>
                <a:ea typeface="SimSun" panose="02010600030101010101" pitchFamily="2" charset="-122"/>
              </a:rPr>
              <a:t>FPGA </a:t>
            </a:r>
            <a:r>
              <a:rPr lang="en-US" altLang="zh-CN" sz="2400" dirty="0">
                <a:latin typeface="Arial" panose="020B0604020202020204" pitchFamily="34" charset="0"/>
                <a:ea typeface="SimSun" panose="02010600030101010101" pitchFamily="2" charset="-122"/>
              </a:rPr>
              <a:t>Xilinx </a:t>
            </a:r>
            <a:r>
              <a:rPr lang="en-US" altLang="zh-CN" sz="2400" dirty="0" smtClean="0">
                <a:latin typeface="Arial" panose="020B0604020202020204" pitchFamily="34" charset="0"/>
                <a:ea typeface="SimSun" panose="02010600030101010101" pitchFamily="2" charset="-122"/>
              </a:rPr>
              <a:t>Virtex7</a:t>
            </a:r>
          </a:p>
          <a:p>
            <a:r>
              <a:rPr lang="en-US" altLang="zh-CN" sz="2400" dirty="0">
                <a:ea typeface="SimSun" panose="02010600030101010101" pitchFamily="2" charset="-122"/>
              </a:rPr>
              <a:t>4 SFP+ Cages</a:t>
            </a:r>
          </a:p>
          <a:p>
            <a:pPr lvl="1"/>
            <a:r>
              <a:rPr lang="en-US" altLang="zh-CN" sz="2000" dirty="0" smtClean="0">
                <a:ea typeface="SimSun" panose="02010600030101010101" pitchFamily="2" charset="-122"/>
              </a:rPr>
              <a:t>10G Support</a:t>
            </a:r>
          </a:p>
          <a:p>
            <a:pPr lvl="1"/>
            <a:r>
              <a:rPr lang="en-US" altLang="zh-CN" sz="2000" dirty="0" smtClean="0">
                <a:ea typeface="SimSun" panose="02010600030101010101" pitchFamily="2" charset="-122"/>
              </a:rPr>
              <a:t>1G Support</a:t>
            </a:r>
          </a:p>
          <a:p>
            <a:r>
              <a:rPr lang="en-US" altLang="zh-CN" sz="2400" dirty="0">
                <a:latin typeface="Arial" panose="020B0604020202020204" pitchFamily="34" charset="0"/>
                <a:ea typeface="SimSun" panose="02010600030101010101" pitchFamily="2" charset="-122"/>
              </a:rPr>
              <a:t>18x13.1Gb/s Additional Serial Links</a:t>
            </a:r>
          </a:p>
          <a:p>
            <a:r>
              <a:rPr lang="en-US" altLang="zh-CN" sz="2400" dirty="0" err="1" smtClean="0">
                <a:latin typeface="Arial" panose="020B0604020202020204" pitchFamily="34" charset="0"/>
                <a:ea typeface="SimSun" panose="02010600030101010101" pitchFamily="2" charset="-122"/>
              </a:rPr>
              <a:t>PCIe</a:t>
            </a:r>
            <a:r>
              <a:rPr lang="en-US" altLang="zh-CN" sz="2400" dirty="0" smtClean="0">
                <a:latin typeface="Arial" panose="020B0604020202020204" pitchFamily="34" charset="0"/>
                <a:ea typeface="SimSun" panose="02010600030101010101" pitchFamily="2" charset="-122"/>
              </a:rPr>
              <a:t> Gen.3 x8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dirty="0" smtClean="0">
                <a:cs typeface="ＭＳ Ｐゴシック" charset="0"/>
              </a:rPr>
              <a:t>QDRII+-SRAM, 3x72Mb, 500MHz</a:t>
            </a:r>
            <a:endParaRPr lang="en-US" altLang="zh-CN" sz="2400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dirty="0" smtClean="0">
                <a:cs typeface="ＭＳ Ｐゴシック" charset="0"/>
              </a:rPr>
              <a:t>DDR3 </a:t>
            </a:r>
            <a:r>
              <a:rPr lang="en-US" altLang="zh-CN" sz="2400" dirty="0" err="1" smtClean="0">
                <a:cs typeface="ＭＳ Ｐゴシック" charset="0"/>
              </a:rPr>
              <a:t>SoDIMM</a:t>
            </a:r>
            <a:r>
              <a:rPr lang="en-US" altLang="zh-CN" sz="2400" dirty="0" smtClean="0">
                <a:cs typeface="ＭＳ Ｐゴシック" charset="0"/>
              </a:rPr>
              <a:t>, 2x4GB, 1866MT/s</a:t>
            </a:r>
            <a:endParaRPr lang="en-US" altLang="zh-CN" sz="2400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dirty="0" smtClean="0">
                <a:cs typeface="ＭＳ Ｐゴシック" charset="0"/>
              </a:rPr>
              <a:t>Expansion Slot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ea typeface="SimSun" panose="02010600030101010101" pitchFamily="2" charset="-122"/>
              </a:rPr>
              <a:t>Micro-SD</a:t>
            </a:r>
          </a:p>
          <a:p>
            <a:endParaRPr lang="en-US" altLang="zh-CN" sz="2400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sz="2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92" y="3968121"/>
            <a:ext cx="6052969" cy="275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8993567">
            <a:off x="-821391" y="464046"/>
            <a:ext cx="2880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Available Q3/14</a:t>
            </a:r>
            <a:endParaRPr 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59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>
            <a:spLocks noChangeArrowheads="1"/>
          </p:cNvSpPr>
          <p:nvPr/>
        </p:nvSpPr>
        <p:spPr bwMode="auto">
          <a:xfrm>
            <a:off x="2506663" y="3446463"/>
            <a:ext cx="1079500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4" name="圆角矩形 13"/>
          <p:cNvSpPr>
            <a:spLocks noChangeArrowheads="1"/>
          </p:cNvSpPr>
          <p:nvPr/>
        </p:nvSpPr>
        <p:spPr bwMode="auto">
          <a:xfrm>
            <a:off x="2700338" y="3627438"/>
            <a:ext cx="1079500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395288" y="3446463"/>
            <a:ext cx="1944687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1" name="圆角矩形 10"/>
          <p:cNvSpPr>
            <a:spLocks noChangeArrowheads="1"/>
          </p:cNvSpPr>
          <p:nvPr/>
        </p:nvSpPr>
        <p:spPr bwMode="auto">
          <a:xfrm>
            <a:off x="533400" y="3627438"/>
            <a:ext cx="1951038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348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Beyond Hardware</a:t>
            </a:r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13318" name="内容占位符 3"/>
          <p:cNvSpPr>
            <a:spLocks noGrp="1"/>
          </p:cNvSpPr>
          <p:nvPr>
            <p:ph sz="half" idx="1"/>
          </p:nvPr>
        </p:nvSpPr>
        <p:spPr>
          <a:xfrm>
            <a:off x="4267200" y="1295400"/>
            <a:ext cx="4752975" cy="3921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err="1" smtClean="0">
                <a:ea typeface="+mn-ea"/>
                <a:cs typeface="ＭＳ Ｐゴシック" charset="0"/>
              </a:rPr>
              <a:t>NetFPGA</a:t>
            </a:r>
            <a:r>
              <a:rPr lang="en-IE" altLang="zh-CN" dirty="0" smtClean="0">
                <a:ea typeface="+mn-ea"/>
                <a:cs typeface="ＭＳ Ｐゴシック" charset="0"/>
              </a:rPr>
              <a:t> Board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Xilinx EDK based IDE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Reference designs with ARM AXI4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Software (embedded and PC)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Public Repository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Public Wiki</a:t>
            </a:r>
          </a:p>
        </p:txBody>
      </p:sp>
      <p:pic>
        <p:nvPicPr>
          <p:cNvPr id="348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25938"/>
            <a:ext cx="2303462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 9"/>
          <p:cNvSpPr>
            <a:spLocks noChangeArrowheads="1"/>
          </p:cNvSpPr>
          <p:nvPr/>
        </p:nvSpPr>
        <p:spPr bwMode="auto">
          <a:xfrm>
            <a:off x="685800" y="3789363"/>
            <a:ext cx="2014538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0000"/>
                </a:solidFill>
                <a:latin typeface="+mn-lt"/>
                <a:ea typeface="+mn-ea"/>
              </a:rPr>
              <a:t>Reference Designs</a:t>
            </a:r>
            <a:endParaRPr lang="zh-CN" altLang="en-US" sz="16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3" name="圆角矩形 12"/>
          <p:cNvSpPr>
            <a:spLocks noChangeArrowheads="1"/>
          </p:cNvSpPr>
          <p:nvPr/>
        </p:nvSpPr>
        <p:spPr bwMode="auto">
          <a:xfrm>
            <a:off x="2843213" y="3795713"/>
            <a:ext cx="1081087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>
                <a:solidFill>
                  <a:srgbClr val="000000"/>
                </a:solidFill>
                <a:latin typeface="+mn-lt"/>
                <a:ea typeface="+mn-ea"/>
              </a:rPr>
              <a:t>AXI4 IPs</a:t>
            </a: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6" name="圆角矩形 15"/>
          <p:cNvSpPr>
            <a:spLocks noChangeArrowheads="1"/>
          </p:cNvSpPr>
          <p:nvPr/>
        </p:nvSpPr>
        <p:spPr bwMode="auto">
          <a:xfrm>
            <a:off x="395288" y="2924175"/>
            <a:ext cx="3529012" cy="433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>
                <a:solidFill>
                  <a:srgbClr val="000000"/>
                </a:solidFill>
                <a:latin typeface="+mn-lt"/>
                <a:ea typeface="+mn-ea"/>
              </a:rPr>
              <a:t>Xilinx EDK</a:t>
            </a: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9" name="圆角矩形 18"/>
          <p:cNvSpPr>
            <a:spLocks noChangeArrowheads="1"/>
          </p:cNvSpPr>
          <p:nvPr/>
        </p:nvSpPr>
        <p:spPr bwMode="auto">
          <a:xfrm>
            <a:off x="395288" y="2438400"/>
            <a:ext cx="1655762" cy="3603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>
                <a:solidFill>
                  <a:srgbClr val="000000"/>
                </a:solidFill>
                <a:latin typeface="+mn-lt"/>
                <a:ea typeface="+mn-ea"/>
              </a:rPr>
              <a:t>MicroBlaze SW</a:t>
            </a: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20" name="圆角矩形 19"/>
          <p:cNvSpPr>
            <a:spLocks noChangeArrowheads="1"/>
          </p:cNvSpPr>
          <p:nvPr/>
        </p:nvSpPr>
        <p:spPr bwMode="auto">
          <a:xfrm>
            <a:off x="2268538" y="2438400"/>
            <a:ext cx="1655762" cy="3603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>
                <a:solidFill>
                  <a:srgbClr val="000000"/>
                </a:solidFill>
                <a:latin typeface="+mn-lt"/>
                <a:ea typeface="+mn-ea"/>
              </a:rPr>
              <a:t>PC SW</a:t>
            </a: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21" name="圆角矩形 20"/>
          <p:cNvSpPr>
            <a:spLocks noChangeArrowheads="1"/>
          </p:cNvSpPr>
          <p:nvPr/>
        </p:nvSpPr>
        <p:spPr bwMode="auto">
          <a:xfrm>
            <a:off x="395288" y="1785938"/>
            <a:ext cx="3529012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err="1">
                <a:solidFill>
                  <a:srgbClr val="000000"/>
                </a:solidFill>
                <a:latin typeface="+mn-lt"/>
                <a:ea typeface="+mn-ea"/>
              </a:rPr>
              <a:t>GitHub</a:t>
            </a:r>
            <a:r>
              <a:rPr lang="en-US" altLang="zh-CN" sz="1600" dirty="0">
                <a:solidFill>
                  <a:srgbClr val="000000"/>
                </a:solidFill>
                <a:latin typeface="+mn-lt"/>
                <a:ea typeface="+mn-ea"/>
              </a:rPr>
              <a:t>, User Community</a:t>
            </a:r>
            <a:endParaRPr lang="zh-CN" altLang="en-US" sz="16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827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Section III: 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3564047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304800" y="2792413"/>
            <a:ext cx="8458200" cy="3303587"/>
          </a:xfrm>
        </p:spPr>
        <p:txBody>
          <a:bodyPr/>
          <a:lstStyle/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Overview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Hardware overview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Research projects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Teaching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Community and Events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Conclusion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OpenFlow</a:t>
            </a:r>
            <a:endParaRPr lang="en-US" altLang="en-US" dirty="0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The most </a:t>
            </a:r>
            <a:r>
              <a:rPr lang="en-GB" altLang="en-US" dirty="0"/>
              <a:t>prominent </a:t>
            </a:r>
            <a:r>
              <a:rPr lang="en-GB" altLang="en-US" dirty="0" err="1"/>
              <a:t>NetFPGA</a:t>
            </a:r>
            <a:r>
              <a:rPr lang="en-GB" altLang="en-US" dirty="0"/>
              <a:t> success </a:t>
            </a:r>
            <a:endParaRPr lang="en-GB" altLang="en-US" dirty="0" smtClean="0"/>
          </a:p>
          <a:p>
            <a:r>
              <a:rPr lang="en-GB" altLang="en-US" dirty="0" smtClean="0"/>
              <a:t>Has </a:t>
            </a:r>
            <a:r>
              <a:rPr lang="en-GB" altLang="en-US" dirty="0"/>
              <a:t>reignited the Software Defined Networking </a:t>
            </a:r>
            <a:r>
              <a:rPr lang="en-GB" altLang="en-US" dirty="0" smtClean="0"/>
              <a:t>movement</a:t>
            </a:r>
          </a:p>
          <a:p>
            <a:r>
              <a:rPr lang="en-GB" altLang="en-US" dirty="0" err="1" smtClean="0"/>
              <a:t>NetFPGA</a:t>
            </a:r>
            <a:r>
              <a:rPr lang="en-GB" altLang="en-US" dirty="0" smtClean="0"/>
              <a:t> </a:t>
            </a:r>
            <a:r>
              <a:rPr lang="en-GB" altLang="en-US" dirty="0"/>
              <a:t>enabled </a:t>
            </a:r>
            <a:r>
              <a:rPr lang="en-GB" altLang="en-US" dirty="0" err="1"/>
              <a:t>OpenFlow</a:t>
            </a:r>
            <a:r>
              <a:rPr lang="en-GB" altLang="en-US" dirty="0"/>
              <a:t> 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A </a:t>
            </a:r>
            <a:r>
              <a:rPr lang="en-GB" altLang="en-US" dirty="0"/>
              <a:t>widely available open-source development platform 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Capable </a:t>
            </a:r>
            <a:r>
              <a:rPr lang="en-GB" altLang="en-US" dirty="0"/>
              <a:t>of line-rate and </a:t>
            </a:r>
            <a:endParaRPr lang="en-GB" altLang="en-US" dirty="0" smtClean="0"/>
          </a:p>
          <a:p>
            <a:r>
              <a:rPr lang="en-GB" altLang="en-US" dirty="0" smtClean="0"/>
              <a:t>was</a:t>
            </a:r>
            <a:r>
              <a:rPr lang="en-GB" altLang="en-US" dirty="0"/>
              <a:t>, until its commercial uptake, the reference platform for </a:t>
            </a:r>
            <a:r>
              <a:rPr lang="en-GB" altLang="en-US" dirty="0" err="1"/>
              <a:t>OpenFlow</a:t>
            </a:r>
            <a:r>
              <a:rPr lang="en-GB" altLang="en-US" dirty="0"/>
              <a:t>.</a:t>
            </a: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 rot="18993567">
            <a:off x="-693145" y="233689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9532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Contributed Projects</a:t>
            </a:r>
          </a:p>
        </p:txBody>
      </p:sp>
      <p:sp>
        <p:nvSpPr>
          <p:cNvPr id="2" name="Rectangle 1"/>
          <p:cNvSpPr/>
          <p:nvPr/>
        </p:nvSpPr>
        <p:spPr>
          <a:xfrm rot="18993567">
            <a:off x="-617041" y="233689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715984"/>
              </p:ext>
            </p:extLst>
          </p:nvPr>
        </p:nvGraphicFramePr>
        <p:xfrm>
          <a:off x="822960" y="990600"/>
          <a:ext cx="7874000" cy="4754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483360"/>
                <a:gridCol w="3088640"/>
                <a:gridCol w="3302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Platform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Project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65" charset="-128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Contributor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rowSpan="7">
                  <a:txBody>
                    <a:bodyPr/>
                    <a:lstStyle/>
                    <a:p>
                      <a:r>
                        <a:rPr lang="en-GB" sz="2000" dirty="0" smtClean="0"/>
                        <a:t>1G</a:t>
                      </a:r>
                      <a:endParaRPr lang="en-GB" sz="2000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OpenFlow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switch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Stanford University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Packet generator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Stanford University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NetFlow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Probe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Brno University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NetThreads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University of Toronto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zFilter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Sp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)router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Ericsson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Traffic Monitor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University of Catania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DFA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UMass Lowell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rowSpan="4">
                  <a:txBody>
                    <a:bodyPr/>
                    <a:lstStyle/>
                    <a:p>
                      <a:r>
                        <a:rPr lang="en-GB" sz="2000" dirty="0" smtClean="0"/>
                        <a:t>10G</a:t>
                      </a:r>
                      <a:endParaRPr lang="en-GB" sz="2000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Bluespec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switch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MIT/SRI International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Traffic Monitor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University of Pisa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NF1G legacy on NF10G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Uni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Pisa &amp;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Uni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Cambridge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Simple/better DMA core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Stanford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RAMcloud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project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409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Ongoing Projects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075" b="-67075"/>
          <a:stretch>
            <a:fillRect/>
          </a:stretch>
        </p:blipFill>
        <p:spPr bwMode="auto">
          <a:xfrm>
            <a:off x="5363605" y="3402599"/>
            <a:ext cx="3704195" cy="415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05400"/>
          </a:xfrm>
        </p:spPr>
        <p:txBody>
          <a:bodyPr/>
          <a:lstStyle/>
          <a:p>
            <a:r>
              <a:rPr lang="en-GB" altLang="en-US" dirty="0" smtClean="0"/>
              <a:t>Computing</a:t>
            </a:r>
          </a:p>
          <a:p>
            <a:pPr lvl="1"/>
            <a:r>
              <a:rPr lang="en-GB" altLang="en-US" dirty="0" smtClean="0"/>
              <a:t>Stand alone computing unit (CHERI soft core)</a:t>
            </a:r>
          </a:p>
          <a:p>
            <a:pPr lvl="1"/>
            <a:r>
              <a:rPr lang="en-GB" altLang="en-US" dirty="0" smtClean="0"/>
              <a:t>Security and capabilities over NetFPGA-10G</a:t>
            </a:r>
          </a:p>
          <a:p>
            <a:pPr marL="457200" lvl="1" indent="0">
              <a:buNone/>
            </a:pPr>
            <a:r>
              <a:rPr lang="en-GB" altLang="en-US" dirty="0" smtClean="0"/>
              <a:t>  (Cambridge &amp; SRI)</a:t>
            </a:r>
          </a:p>
          <a:p>
            <a:r>
              <a:rPr lang="en-GB" altLang="en-US" dirty="0" smtClean="0"/>
              <a:t>Measurements</a:t>
            </a:r>
          </a:p>
          <a:p>
            <a:pPr lvl="1"/>
            <a:r>
              <a:rPr lang="en-GB" altLang="en-US" dirty="0" smtClean="0"/>
              <a:t>Open Source Network Tester (6 </a:t>
            </a:r>
            <a:r>
              <a:rPr lang="en-GB" altLang="en-US" dirty="0" err="1" smtClean="0"/>
              <a:t>contrib</a:t>
            </a:r>
            <a:r>
              <a:rPr lang="en-GB" altLang="en-US" dirty="0" smtClean="0"/>
              <a:t> groups)</a:t>
            </a:r>
          </a:p>
          <a:p>
            <a:pPr lvl="1"/>
            <a:r>
              <a:rPr lang="en-GB" altLang="en-US" dirty="0" smtClean="0"/>
              <a:t>Accurate Internet measurements (Cambridge &amp; TAU)</a:t>
            </a:r>
          </a:p>
          <a:p>
            <a:r>
              <a:rPr lang="en-GB" altLang="en-US" dirty="0"/>
              <a:t>SDN</a:t>
            </a:r>
          </a:p>
          <a:p>
            <a:pPr lvl="1"/>
            <a:r>
              <a:rPr lang="en-GB" altLang="en-US" dirty="0" err="1"/>
              <a:t>OpenFlow</a:t>
            </a:r>
            <a:r>
              <a:rPr lang="en-GB" altLang="en-US" dirty="0"/>
              <a:t> </a:t>
            </a:r>
            <a:r>
              <a:rPr lang="en-GB" altLang="en-US" dirty="0" smtClean="0"/>
              <a:t>switch 1.4 </a:t>
            </a:r>
            <a:br>
              <a:rPr lang="en-GB" altLang="en-US" dirty="0" smtClean="0"/>
            </a:br>
            <a:r>
              <a:rPr lang="en-GB" altLang="en-US" dirty="0" smtClean="0"/>
              <a:t>(</a:t>
            </a:r>
            <a:r>
              <a:rPr lang="en-GB" altLang="en-US" dirty="0"/>
              <a:t>Cambridge &amp; SRI)</a:t>
            </a:r>
          </a:p>
          <a:p>
            <a:pPr lvl="1"/>
            <a:endParaRPr lang="en-GB" altLang="en-US" dirty="0" smtClean="0"/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719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17"/>
          <p:cNvGrpSpPr>
            <a:grpSpLocks/>
          </p:cNvGrpSpPr>
          <p:nvPr/>
        </p:nvGrpSpPr>
        <p:grpSpPr bwMode="auto">
          <a:xfrm>
            <a:off x="3702050" y="1282700"/>
            <a:ext cx="1968500" cy="2201863"/>
            <a:chOff x="0" y="0"/>
            <a:chExt cx="1240" cy="1386"/>
          </a:xfrm>
        </p:grpSpPr>
        <p:grpSp>
          <p:nvGrpSpPr>
            <p:cNvPr id="63509" name="Group 15"/>
            <p:cNvGrpSpPr>
              <a:grpSpLocks/>
            </p:cNvGrpSpPr>
            <p:nvPr/>
          </p:nvGrpSpPr>
          <p:grpSpPr bwMode="auto">
            <a:xfrm>
              <a:off x="0" y="0"/>
              <a:ext cx="1240" cy="1386"/>
              <a:chOff x="0" y="0"/>
              <a:chExt cx="1240" cy="1386"/>
            </a:xfrm>
          </p:grpSpPr>
          <p:pic>
            <p:nvPicPr>
              <p:cNvPr id="63511" name="Picture 1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3"/>
                <a:ext cx="1240" cy="1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12" name="Rectangle 14"/>
              <p:cNvSpPr>
                <a:spLocks/>
              </p:cNvSpPr>
              <p:nvPr/>
            </p:nvSpPr>
            <p:spPr bwMode="auto">
              <a:xfrm>
                <a:off x="347" y="0"/>
                <a:ext cx="475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100" tIns="38100" rIns="81675" bIns="38100">
                <a:spAutoFit/>
              </a:bodyPr>
              <a:lstStyle>
                <a:lvl1pPr marL="4763">
                  <a:spcBef>
                    <a:spcPct val="10000"/>
                  </a:spcBef>
                  <a:buChar char="•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FFFF"/>
                    </a:solidFill>
                    <a:latin typeface="Times New Roman Bold" panose="02020803070505020304" pitchFamily="18" charset="0"/>
                    <a:sym typeface="Times New Roman Bold" panose="02020803070505020304" pitchFamily="18" charset="0"/>
                  </a:rPr>
                  <a:t>FPGA</a:t>
                </a:r>
              </a:p>
            </p:txBody>
          </p:sp>
        </p:grpSp>
        <p:sp>
          <p:nvSpPr>
            <p:cNvPr id="63510" name="Freeform 16"/>
            <p:cNvSpPr>
              <a:spLocks/>
            </p:cNvSpPr>
            <p:nvPr/>
          </p:nvSpPr>
          <p:spPr bwMode="auto">
            <a:xfrm>
              <a:off x="43" y="182"/>
              <a:ext cx="566" cy="11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600" h="21600">
                  <a:moveTo>
                    <a:pt x="64" y="0"/>
                  </a:moveTo>
                  <a:lnTo>
                    <a:pt x="64" y="0"/>
                  </a:lnTo>
                  <a:cubicBezTo>
                    <a:pt x="29" y="0"/>
                    <a:pt x="0" y="14"/>
                    <a:pt x="0" y="32"/>
                  </a:cubicBezTo>
                  <a:lnTo>
                    <a:pt x="0" y="21568"/>
                  </a:lnTo>
                  <a:cubicBezTo>
                    <a:pt x="0" y="21586"/>
                    <a:pt x="29" y="21600"/>
                    <a:pt x="64" y="21600"/>
                  </a:cubicBezTo>
                  <a:lnTo>
                    <a:pt x="21536" y="21600"/>
                  </a:lnTo>
                  <a:cubicBezTo>
                    <a:pt x="21571" y="21600"/>
                    <a:pt x="21600" y="21586"/>
                    <a:pt x="21600" y="21568"/>
                  </a:cubicBezTo>
                  <a:lnTo>
                    <a:pt x="21600" y="32"/>
                  </a:lnTo>
                  <a:cubicBezTo>
                    <a:pt x="21600" y="14"/>
                    <a:pt x="21571" y="0"/>
                    <a:pt x="21536" y="0"/>
                  </a:cubicBezTo>
                  <a:lnTo>
                    <a:pt x="64" y="0"/>
                  </a:lnTo>
                  <a:close/>
                  <a:moveTo>
                    <a:pt x="64" y="0"/>
                  </a:moveTo>
                </a:path>
              </a:pathLst>
            </a:custGeom>
            <a:solidFill>
              <a:srgbClr val="00FF00">
                <a:alpha val="27451"/>
              </a:srgbClr>
            </a:solidFill>
            <a:ln w="792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63491" name="Rectangle 18"/>
          <p:cNvSpPr>
            <a:spLocks/>
          </p:cNvSpPr>
          <p:nvPr/>
        </p:nvSpPr>
        <p:spPr bwMode="auto">
          <a:xfrm>
            <a:off x="609600" y="3810000"/>
            <a:ext cx="8305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81720" bIns="38100"/>
          <a:lstStyle>
            <a:lvl1pPr marL="4763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1000"/>
              </a:lnSpc>
              <a:spcBef>
                <a:spcPts val="638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500" b="0">
                <a:solidFill>
                  <a:srgbClr val="00007D"/>
                </a:solidFill>
              </a:rPr>
              <a:t>Soft processors: processors in the</a:t>
            </a:r>
            <a:r>
              <a:rPr lang="en-US" altLang="en-US" sz="2200" b="0">
                <a:solidFill>
                  <a:srgbClr val="FFFFFF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 </a:t>
            </a:r>
            <a:r>
              <a:rPr lang="en-US" altLang="en-US" sz="2500" b="0">
                <a:solidFill>
                  <a:srgbClr val="00007D"/>
                </a:solidFill>
              </a:rPr>
              <a:t>FPGA fabric</a:t>
            </a:r>
            <a:endParaRPr lang="en-US" altLang="en-US" sz="1800" b="0">
              <a:solidFill>
                <a:schemeClr val="tx1"/>
              </a:solidFill>
            </a:endParaRPr>
          </a:p>
          <a:p>
            <a:pPr eaLnBrk="1" hangingPunct="1">
              <a:lnSpc>
                <a:spcPct val="101000"/>
              </a:lnSpc>
              <a:spcBef>
                <a:spcPts val="638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500" b="0">
                <a:solidFill>
                  <a:srgbClr val="00007D"/>
                </a:solidFill>
              </a:rPr>
              <a:t>User uploads program to soft processor</a:t>
            </a:r>
          </a:p>
          <a:p>
            <a:pPr eaLnBrk="1" hangingPunct="1">
              <a:lnSpc>
                <a:spcPct val="101000"/>
              </a:lnSpc>
              <a:spcBef>
                <a:spcPts val="638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500" b="0">
                <a:solidFill>
                  <a:srgbClr val="00007D"/>
                </a:solidFill>
              </a:rPr>
              <a:t>Easier to program software than hardware in the FPGA</a:t>
            </a:r>
          </a:p>
          <a:p>
            <a:pPr eaLnBrk="1" hangingPunct="1">
              <a:lnSpc>
                <a:spcPct val="101000"/>
              </a:lnSpc>
              <a:spcBef>
                <a:spcPts val="638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500" b="0">
                <a:solidFill>
                  <a:srgbClr val="00007D"/>
                </a:solidFill>
              </a:rPr>
              <a:t>Could be customized at the instruction level</a:t>
            </a:r>
          </a:p>
        </p:txBody>
      </p:sp>
      <p:grpSp>
        <p:nvGrpSpPr>
          <p:cNvPr id="63492" name="Group 24"/>
          <p:cNvGrpSpPr>
            <a:grpSpLocks/>
          </p:cNvGrpSpPr>
          <p:nvPr/>
        </p:nvGrpSpPr>
        <p:grpSpPr bwMode="auto">
          <a:xfrm>
            <a:off x="4724400" y="1379538"/>
            <a:ext cx="4354513" cy="1768475"/>
            <a:chOff x="0" y="0"/>
            <a:chExt cx="2742" cy="1114"/>
          </a:xfrm>
        </p:grpSpPr>
        <p:sp>
          <p:nvSpPr>
            <p:cNvPr id="63504" name="Rectangle 19"/>
            <p:cNvSpPr>
              <a:spLocks/>
            </p:cNvSpPr>
            <p:nvPr/>
          </p:nvSpPr>
          <p:spPr bwMode="auto">
            <a:xfrm>
              <a:off x="1575" y="906"/>
              <a:ext cx="899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81696" bIns="38100">
              <a:spAutoFit/>
            </a:bodyPr>
            <a:lstStyle>
              <a:lvl1pPr marL="4763">
                <a:spcBef>
                  <a:spcPct val="10000"/>
                </a:spcBef>
                <a:buChar char="•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tx1"/>
                  </a:solidFill>
                </a:rPr>
                <a:t>Processor(s)</a:t>
              </a:r>
            </a:p>
          </p:txBody>
        </p:sp>
        <p:sp>
          <p:nvSpPr>
            <p:cNvPr id="63505" name="Freeform 20"/>
            <p:cNvSpPr>
              <a:spLocks/>
            </p:cNvSpPr>
            <p:nvPr/>
          </p:nvSpPr>
          <p:spPr bwMode="auto">
            <a:xfrm>
              <a:off x="0" y="398"/>
              <a:ext cx="305" cy="30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600" h="21600">
                  <a:moveTo>
                    <a:pt x="64" y="0"/>
                  </a:moveTo>
                  <a:lnTo>
                    <a:pt x="64" y="0"/>
                  </a:lnTo>
                  <a:cubicBezTo>
                    <a:pt x="29" y="0"/>
                    <a:pt x="0" y="29"/>
                    <a:pt x="0" y="64"/>
                  </a:cubicBezTo>
                  <a:lnTo>
                    <a:pt x="0" y="21536"/>
                  </a:lnTo>
                  <a:cubicBezTo>
                    <a:pt x="0" y="21571"/>
                    <a:pt x="29" y="21600"/>
                    <a:pt x="64" y="21600"/>
                  </a:cubicBezTo>
                  <a:lnTo>
                    <a:pt x="21536" y="21600"/>
                  </a:lnTo>
                  <a:cubicBezTo>
                    <a:pt x="21571" y="21600"/>
                    <a:pt x="21600" y="21571"/>
                    <a:pt x="21600" y="21536"/>
                  </a:cubicBezTo>
                  <a:lnTo>
                    <a:pt x="21600" y="64"/>
                  </a:lnTo>
                  <a:cubicBezTo>
                    <a:pt x="21600" y="29"/>
                    <a:pt x="21571" y="0"/>
                    <a:pt x="21536" y="0"/>
                  </a:cubicBezTo>
                  <a:lnTo>
                    <a:pt x="64" y="0"/>
                  </a:lnTo>
                  <a:close/>
                  <a:moveTo>
                    <a:pt x="64" y="0"/>
                  </a:moveTo>
                </a:path>
              </a:pathLst>
            </a:custGeom>
            <a:solidFill>
              <a:srgbClr val="333399">
                <a:alpha val="22745"/>
              </a:srgbClr>
            </a:solidFill>
            <a:ln w="5724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63506" name="Line 21"/>
            <p:cNvSpPr>
              <a:spLocks noChangeShapeType="1"/>
            </p:cNvSpPr>
            <p:nvPr/>
          </p:nvSpPr>
          <p:spPr bwMode="auto">
            <a:xfrm flipH="1">
              <a:off x="296" y="122"/>
              <a:ext cx="629" cy="276"/>
            </a:xfrm>
            <a:prstGeom prst="line">
              <a:avLst/>
            </a:prstGeom>
            <a:noFill/>
            <a:ln w="5724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63507" name="Line 22"/>
            <p:cNvSpPr>
              <a:spLocks noChangeShapeType="1"/>
            </p:cNvSpPr>
            <p:nvPr/>
          </p:nvSpPr>
          <p:spPr bwMode="auto">
            <a:xfrm rot="10800000">
              <a:off x="296" y="695"/>
              <a:ext cx="629" cy="215"/>
            </a:xfrm>
            <a:prstGeom prst="line">
              <a:avLst/>
            </a:prstGeom>
            <a:noFill/>
            <a:ln w="5724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63508" name="Picture 2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0"/>
              <a:ext cx="1734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3" name="Rectangle 25"/>
          <p:cNvSpPr>
            <a:spLocks/>
          </p:cNvSpPr>
          <p:nvPr/>
        </p:nvSpPr>
        <p:spPr bwMode="auto">
          <a:xfrm>
            <a:off x="1797050" y="2743200"/>
            <a:ext cx="16303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81699" bIns="38100">
            <a:spAutoFit/>
          </a:bodyPr>
          <a:lstStyle>
            <a:lvl1pPr marL="4763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DDR controller</a:t>
            </a:r>
          </a:p>
        </p:txBody>
      </p:sp>
      <p:grpSp>
        <p:nvGrpSpPr>
          <p:cNvPr id="63494" name="Group 30"/>
          <p:cNvGrpSpPr>
            <a:grpSpLocks/>
          </p:cNvGrpSpPr>
          <p:nvPr/>
        </p:nvGrpSpPr>
        <p:grpSpPr bwMode="auto">
          <a:xfrm>
            <a:off x="1827213" y="1768475"/>
            <a:ext cx="1600200" cy="360363"/>
            <a:chOff x="0" y="0"/>
            <a:chExt cx="1007" cy="227"/>
          </a:xfrm>
        </p:grpSpPr>
        <p:sp>
          <p:nvSpPr>
            <p:cNvPr id="63500" name="Freeform 26"/>
            <p:cNvSpPr>
              <a:spLocks/>
            </p:cNvSpPr>
            <p:nvPr/>
          </p:nvSpPr>
          <p:spPr bwMode="auto">
            <a:xfrm>
              <a:off x="0" y="0"/>
              <a:ext cx="993" cy="2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600" h="21600">
                  <a:moveTo>
                    <a:pt x="20" y="0"/>
                  </a:moveTo>
                  <a:lnTo>
                    <a:pt x="20" y="0"/>
                  </a:lnTo>
                  <a:cubicBezTo>
                    <a:pt x="9" y="0"/>
                    <a:pt x="0" y="39"/>
                    <a:pt x="0" y="86"/>
                  </a:cubicBezTo>
                  <a:lnTo>
                    <a:pt x="0" y="21514"/>
                  </a:lnTo>
                  <a:cubicBezTo>
                    <a:pt x="0" y="21561"/>
                    <a:pt x="9" y="21600"/>
                    <a:pt x="20" y="21600"/>
                  </a:cubicBezTo>
                  <a:lnTo>
                    <a:pt x="21580" y="21600"/>
                  </a:lnTo>
                  <a:cubicBezTo>
                    <a:pt x="21591" y="21600"/>
                    <a:pt x="21600" y="21561"/>
                    <a:pt x="21600" y="21514"/>
                  </a:cubicBezTo>
                  <a:lnTo>
                    <a:pt x="21600" y="86"/>
                  </a:lnTo>
                  <a:cubicBezTo>
                    <a:pt x="21600" y="39"/>
                    <a:pt x="21591" y="0"/>
                    <a:pt x="21580" y="0"/>
                  </a:cubicBezTo>
                  <a:lnTo>
                    <a:pt x="20" y="0"/>
                  </a:lnTo>
                  <a:close/>
                  <a:moveTo>
                    <a:pt x="2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grpSp>
          <p:nvGrpSpPr>
            <p:cNvPr id="63501" name="Group 29"/>
            <p:cNvGrpSpPr>
              <a:grpSpLocks/>
            </p:cNvGrpSpPr>
            <p:nvPr/>
          </p:nvGrpSpPr>
          <p:grpSpPr bwMode="auto">
            <a:xfrm>
              <a:off x="0" y="0"/>
              <a:ext cx="1007" cy="227"/>
              <a:chOff x="0" y="0"/>
              <a:chExt cx="1007" cy="227"/>
            </a:xfrm>
          </p:grpSpPr>
          <p:sp>
            <p:nvSpPr>
              <p:cNvPr id="63502" name="AutoShape 27"/>
              <p:cNvSpPr>
                <a:spLocks/>
              </p:cNvSpPr>
              <p:nvPr/>
            </p:nvSpPr>
            <p:spPr bwMode="auto">
              <a:xfrm>
                <a:off x="0" y="0"/>
                <a:ext cx="1007" cy="2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00" h="21600">
                    <a:moveTo>
                      <a:pt x="19" y="0"/>
                    </a:moveTo>
                    <a:lnTo>
                      <a:pt x="19" y="0"/>
                    </a:lnTo>
                    <a:cubicBezTo>
                      <a:pt x="9" y="0"/>
                      <a:pt x="0" y="39"/>
                      <a:pt x="0" y="86"/>
                    </a:cubicBezTo>
                    <a:lnTo>
                      <a:pt x="0" y="21514"/>
                    </a:lnTo>
                    <a:cubicBezTo>
                      <a:pt x="0" y="21561"/>
                      <a:pt x="9" y="21600"/>
                      <a:pt x="19" y="21600"/>
                    </a:cubicBezTo>
                    <a:lnTo>
                      <a:pt x="21581" y="21600"/>
                    </a:lnTo>
                    <a:cubicBezTo>
                      <a:pt x="21591" y="21600"/>
                      <a:pt x="21600" y="21561"/>
                      <a:pt x="21600" y="21514"/>
                    </a:cubicBezTo>
                    <a:lnTo>
                      <a:pt x="21600" y="86"/>
                    </a:lnTo>
                    <a:cubicBezTo>
                      <a:pt x="21600" y="39"/>
                      <a:pt x="21591" y="0"/>
                      <a:pt x="21581" y="0"/>
                    </a:cubicBezTo>
                    <a:lnTo>
                      <a:pt x="19" y="0"/>
                    </a:lnTo>
                    <a:close/>
                    <a:moveTo>
                      <a:pt x="19" y="0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63503" name="Rectangle 28"/>
              <p:cNvSpPr>
                <a:spLocks/>
              </p:cNvSpPr>
              <p:nvPr/>
            </p:nvSpPr>
            <p:spPr bwMode="auto">
              <a:xfrm>
                <a:off x="0" y="0"/>
                <a:ext cx="988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100" tIns="38100" rIns="81698" bIns="38100">
                <a:spAutoFit/>
              </a:bodyPr>
              <a:lstStyle>
                <a:lvl1pPr marL="4763">
                  <a:spcBef>
                    <a:spcPct val="10000"/>
                  </a:spcBef>
                  <a:buChar char="•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chemeClr val="tx1"/>
                    </a:solidFill>
                  </a:rPr>
                  <a:t>Ethernet MAC</a:t>
                </a:r>
              </a:p>
            </p:txBody>
          </p:sp>
        </p:grpSp>
      </p:grpSp>
      <p:sp>
        <p:nvSpPr>
          <p:cNvPr id="63495" name="Line 31"/>
          <p:cNvSpPr>
            <a:spLocks noChangeShapeType="1"/>
          </p:cNvSpPr>
          <p:nvPr/>
        </p:nvSpPr>
        <p:spPr bwMode="auto">
          <a:xfrm rot="10800000">
            <a:off x="2989263" y="1501775"/>
            <a:ext cx="704850" cy="357188"/>
          </a:xfrm>
          <a:prstGeom prst="line">
            <a:avLst/>
          </a:prstGeom>
          <a:noFill/>
          <a:ln w="5724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63496" name="Line 32"/>
          <p:cNvSpPr>
            <a:spLocks noChangeShapeType="1"/>
          </p:cNvSpPr>
          <p:nvPr/>
        </p:nvSpPr>
        <p:spPr bwMode="auto">
          <a:xfrm flipH="1">
            <a:off x="3003550" y="3028950"/>
            <a:ext cx="703263" cy="276225"/>
          </a:xfrm>
          <a:prstGeom prst="line">
            <a:avLst/>
          </a:prstGeom>
          <a:noFill/>
          <a:ln w="5724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63497" name="Picture 3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643188"/>
            <a:ext cx="13223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Rectangle 3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0425"/>
          </a:xfrm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40639"/>
          <a:lstStyle/>
          <a:p>
            <a:pPr marL="39688"/>
            <a:r>
              <a:rPr lang="en-US" altLang="en-US" sz="4000" smtClean="0">
                <a:latin typeface="Calibri" panose="020F0502020204030204" pitchFamily="34" charset="0"/>
              </a:rPr>
              <a:t>Soft Processors in FPGAs</a:t>
            </a:r>
          </a:p>
        </p:txBody>
      </p:sp>
      <p:pic>
        <p:nvPicPr>
          <p:cNvPr id="63499" name="Picture 3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906588"/>
            <a:ext cx="254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4723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621588" cy="534988"/>
          </a:xfrm>
        </p:spPr>
        <p:txBody>
          <a:bodyPr lIns="90000" tIns="46800" rIns="90000" bIns="468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>
                <a:latin typeface="Arial" charset="0"/>
                <a:ea typeface="ＭＳ Ｐゴシック" charset="0"/>
              </a:rPr>
              <a:t>Open Source Network Tester</a:t>
            </a:r>
          </a:p>
        </p:txBody>
      </p:sp>
      <p:pic>
        <p:nvPicPr>
          <p:cNvPr id="27650" name="Picture 1" descr="osnt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3162300"/>
            <a:ext cx="38735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ontent Placeholder 3"/>
          <p:cNvSpPr>
            <a:spLocks noGrp="1"/>
          </p:cNvSpPr>
          <p:nvPr>
            <p:ph idx="1"/>
          </p:nvPr>
        </p:nvSpPr>
        <p:spPr>
          <a:xfrm>
            <a:off x="525463" y="2159000"/>
            <a:ext cx="8229600" cy="1328738"/>
          </a:xfrm>
        </p:spPr>
        <p:txBody>
          <a:bodyPr/>
          <a:lstStyle/>
          <a:p>
            <a:pPr algn="ctr" eaLnBrk="1" hangingPunct="1"/>
            <a:r>
              <a:rPr lang="en-US" altLang="en-US" sz="2800" b="1" dirty="0" smtClean="0"/>
              <a:t>Open-source hardware platform</a:t>
            </a:r>
          </a:p>
          <a:p>
            <a:pPr algn="ctr" eaLnBrk="1" hangingPunct="1"/>
            <a:r>
              <a:rPr lang="en-US" altLang="en-US" sz="2800" b="1" dirty="0" smtClean="0"/>
              <a:t>For research and teaching community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27652" name="Content Placeholder 1"/>
          <p:cNvSpPr txBox="1">
            <a:spLocks/>
          </p:cNvSpPr>
          <p:nvPr/>
        </p:nvSpPr>
        <p:spPr bwMode="auto">
          <a:xfrm>
            <a:off x="457200" y="8890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0" i="1">
                <a:latin typeface="Calibri" panose="020F0502020204030204" pitchFamily="34" charset="0"/>
              </a:rPr>
              <a:t>Long development cycles and high cost create a requirement for open-source network testing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800" y="5740400"/>
            <a:ext cx="3241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1" dirty="0" err="1">
                <a:solidFill>
                  <a:schemeClr val="accent4">
                    <a:lumMod val="75000"/>
                  </a:schemeClr>
                </a:solidFill>
                <a:latin typeface="Courier New" charset="0"/>
                <a:ea typeface="ＭＳ Ｐゴシック" charset="0"/>
                <a:cs typeface="ＭＳ Ｐゴシック" charset="0"/>
              </a:rPr>
              <a:t>www.osnt.org</a:t>
            </a:r>
            <a:endParaRPr lang="en-US" sz="3200" i="1" dirty="0">
              <a:solidFill>
                <a:schemeClr val="accent4">
                  <a:lumMod val="75000"/>
                </a:schemeClr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4" name="Content Placeholder 4"/>
          <p:cNvSpPr txBox="1">
            <a:spLocks/>
          </p:cNvSpPr>
          <p:nvPr/>
        </p:nvSpPr>
        <p:spPr bwMode="auto">
          <a:xfrm>
            <a:off x="4318000" y="3582988"/>
            <a:ext cx="491013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high-performance (40GbE support)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low-cost ($1600, cost of NF board)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flexible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scalable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open-source community</a:t>
            </a:r>
          </a:p>
        </p:txBody>
      </p:sp>
      <p:sp>
        <p:nvSpPr>
          <p:cNvPr id="8" name="Rectangle 7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190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621588" cy="534988"/>
          </a:xfrm>
        </p:spPr>
        <p:txBody>
          <a:bodyPr lIns="90000" tIns="46800" rIns="90000" bIns="468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>
                <a:latin typeface="Arial" charset="0"/>
                <a:ea typeface="ＭＳ Ｐゴシック" charset="0"/>
              </a:rPr>
              <a:t>OSNT Use Cases</a:t>
            </a:r>
          </a:p>
        </p:txBody>
      </p:sp>
      <p:sp>
        <p:nvSpPr>
          <p:cNvPr id="40962" name="Content Placeholder 1"/>
          <p:cNvSpPr txBox="1">
            <a:spLocks/>
          </p:cNvSpPr>
          <p:nvPr/>
        </p:nvSpPr>
        <p:spPr bwMode="auto">
          <a:xfrm>
            <a:off x="457200" y="688633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0" i="1" dirty="0">
                <a:latin typeface="Calibri" panose="020F0502020204030204" pitchFamily="34" charset="0"/>
              </a:rPr>
              <a:t>OSNT flexibility provides support for a wide range of use-cases</a:t>
            </a:r>
          </a:p>
        </p:txBody>
      </p:sp>
      <p:sp>
        <p:nvSpPr>
          <p:cNvPr id="40963" name="Content Placeholder 1"/>
          <p:cNvSpPr>
            <a:spLocks noGrp="1"/>
          </p:cNvSpPr>
          <p:nvPr>
            <p:ph idx="1"/>
          </p:nvPr>
        </p:nvSpPr>
        <p:spPr>
          <a:xfrm>
            <a:off x="439738" y="1679233"/>
            <a:ext cx="8338502" cy="4525962"/>
          </a:xfrm>
        </p:spPr>
        <p:txBody>
          <a:bodyPr/>
          <a:lstStyle/>
          <a:p>
            <a:pPr eaLnBrk="1" hangingPunct="1"/>
            <a:r>
              <a:rPr lang="en-US" altLang="en-US" sz="2800" b="1" dirty="0" smtClean="0"/>
              <a:t>OSNT-TG (Traffic Generator)</a:t>
            </a:r>
          </a:p>
          <a:p>
            <a:pPr lvl="1" eaLnBrk="1" hangingPunct="1"/>
            <a:r>
              <a:rPr lang="en-US" altLang="en-US" sz="2400" dirty="0" smtClean="0"/>
              <a:t>A single card, generating packets on four 10GbE ports</a:t>
            </a:r>
            <a:endParaRPr lang="en-US" altLang="en-US" sz="2800" dirty="0" smtClean="0"/>
          </a:p>
          <a:p>
            <a:pPr eaLnBrk="1" hangingPunct="1"/>
            <a:r>
              <a:rPr lang="en-US" altLang="en-US" sz="2800" b="1" dirty="0" smtClean="0"/>
              <a:t>OSNT-MON (Traffic Monitor)</a:t>
            </a:r>
          </a:p>
          <a:p>
            <a:pPr lvl="1" eaLnBrk="1" hangingPunct="1"/>
            <a:r>
              <a:rPr lang="en-US" altLang="en-US" sz="2400" dirty="0" smtClean="0"/>
              <a:t>a single card, capturing packets from four 10GbE ports</a:t>
            </a:r>
          </a:p>
          <a:p>
            <a:r>
              <a:rPr lang="en-US" altLang="en-US" sz="2800" dirty="0"/>
              <a:t>Hybrid OSNT</a:t>
            </a:r>
          </a:p>
          <a:p>
            <a:pPr lvl="1"/>
            <a:r>
              <a:rPr lang="en-US" altLang="en-US" sz="2400" dirty="0"/>
              <a:t>the combination of </a:t>
            </a:r>
            <a:r>
              <a:rPr lang="en-US" altLang="en-US" sz="2400" dirty="0" smtClean="0"/>
              <a:t>OSNT-TG and OSNT-MON</a:t>
            </a:r>
          </a:p>
          <a:p>
            <a:pPr lvl="1"/>
            <a:r>
              <a:rPr lang="en-US" altLang="en-US" sz="2400" dirty="0" smtClean="0"/>
              <a:t>On a single card</a:t>
            </a:r>
            <a:endParaRPr lang="en-US" altLang="en-US" sz="2400" dirty="0"/>
          </a:p>
          <a:p>
            <a:r>
              <a:rPr lang="en-US" altLang="en-US" sz="2800" dirty="0" smtClean="0"/>
              <a:t>Scalable </a:t>
            </a:r>
            <a:r>
              <a:rPr lang="en-US" altLang="en-US" sz="2800" dirty="0"/>
              <a:t>OSNT</a:t>
            </a:r>
          </a:p>
          <a:p>
            <a:pPr lvl="1"/>
            <a:r>
              <a:rPr lang="en-US" altLang="en-US" sz="2400" dirty="0" smtClean="0"/>
              <a:t>Coordinating multiple </a:t>
            </a:r>
            <a:r>
              <a:rPr lang="en-US" altLang="en-US" sz="2400" dirty="0"/>
              <a:t>generators and monitors </a:t>
            </a:r>
            <a:endParaRPr lang="en-US" altLang="en-US" sz="2400" dirty="0" smtClean="0"/>
          </a:p>
          <a:p>
            <a:pPr lvl="1"/>
            <a:r>
              <a:rPr lang="en-US" altLang="en-US" sz="2400" dirty="0" smtClean="0"/>
              <a:t>Synchronized </a:t>
            </a:r>
            <a:r>
              <a:rPr lang="en-US" altLang="en-US" sz="2400" dirty="0"/>
              <a:t>by a common time-base</a:t>
            </a:r>
          </a:p>
          <a:p>
            <a:pPr lvl="1" eaLnBrk="1" hangingPunct="1"/>
            <a:endParaRPr lang="en-US" altLang="en-US" sz="2400" dirty="0" smtClean="0"/>
          </a:p>
          <a:p>
            <a:pPr marL="457200" lvl="1" indent="0" eaLnBrk="1" hangingPunct="1">
              <a:buNone/>
            </a:pPr>
            <a:endParaRPr lang="en-US" altLang="en-US" sz="2400" dirty="0" smtClean="0"/>
          </a:p>
        </p:txBody>
      </p:sp>
      <p:sp>
        <p:nvSpPr>
          <p:cNvPr id="5" name="Rectangle 4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8949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621588" cy="534988"/>
          </a:xfrm>
        </p:spPr>
        <p:txBody>
          <a:bodyPr lIns="90000" tIns="46800" rIns="90000" bIns="468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>
                <a:latin typeface="Arial" charset="0"/>
                <a:ea typeface="ＭＳ Ｐゴシック" charset="0"/>
              </a:rPr>
              <a:t>OSNT-Mon Performance</a:t>
            </a:r>
            <a:endParaRPr lang="en-GB" dirty="0" smtClean="0">
              <a:latin typeface="Arial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test_bw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8" y="783716"/>
            <a:ext cx="8043862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915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5920"/>
          </a:xfrm>
        </p:spPr>
        <p:txBody>
          <a:bodyPr/>
          <a:lstStyle/>
          <a:p>
            <a:r>
              <a:rPr lang="en-GB" dirty="0" err="1" smtClean="0"/>
              <a:t>NetFPGA</a:t>
            </a:r>
            <a:r>
              <a:rPr lang="en-GB" dirty="0" smtClean="0"/>
              <a:t> SUME</a:t>
            </a:r>
            <a:br>
              <a:rPr lang="en-GB" dirty="0" smtClean="0"/>
            </a:br>
            <a:r>
              <a:rPr lang="en-GB" dirty="0" smtClean="0"/>
              <a:t>A Technology Enabler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4240" y="3205732"/>
            <a:ext cx="4357389" cy="198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Oval Callout 9"/>
          <p:cNvSpPr/>
          <p:nvPr/>
        </p:nvSpPr>
        <p:spPr bwMode="auto">
          <a:xfrm>
            <a:off x="314960" y="1709762"/>
            <a:ext cx="3251200" cy="929412"/>
          </a:xfrm>
          <a:prstGeom prst="wedgeEllipseCallout">
            <a:avLst>
              <a:gd name="adj1" fmla="val 27255"/>
              <a:gd name="adj2" fmla="val 109506"/>
            </a:avLst>
          </a:prstGeom>
          <a:solidFill>
            <a:srgbClr val="D5FFF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11" name="Oval Callout 10"/>
          <p:cNvSpPr/>
          <p:nvPr/>
        </p:nvSpPr>
        <p:spPr bwMode="auto">
          <a:xfrm>
            <a:off x="314960" y="5289201"/>
            <a:ext cx="3251200" cy="929412"/>
          </a:xfrm>
          <a:prstGeom prst="wedgeEllipseCallout">
            <a:avLst>
              <a:gd name="adj1" fmla="val 25380"/>
              <a:gd name="adj2" fmla="val -71959"/>
            </a:avLst>
          </a:prstGeom>
          <a:solidFill>
            <a:srgbClr val="F2C1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12" name="Oval Callout 11"/>
          <p:cNvSpPr/>
          <p:nvPr/>
        </p:nvSpPr>
        <p:spPr bwMode="auto">
          <a:xfrm>
            <a:off x="4277360" y="1762016"/>
            <a:ext cx="3251200" cy="929412"/>
          </a:xfrm>
          <a:prstGeom prst="wedgeEllipseCallout">
            <a:avLst>
              <a:gd name="adj1" fmla="val -35557"/>
              <a:gd name="adj2" fmla="val 105133"/>
            </a:avLst>
          </a:prstGeom>
          <a:solidFill>
            <a:srgbClr val="FFE8D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13" name="Oval Callout 12"/>
          <p:cNvSpPr/>
          <p:nvPr/>
        </p:nvSpPr>
        <p:spPr bwMode="auto">
          <a:xfrm>
            <a:off x="6634480" y="3007600"/>
            <a:ext cx="2367280" cy="929412"/>
          </a:xfrm>
          <a:prstGeom prst="wedgeEllipseCallout">
            <a:avLst>
              <a:gd name="adj1" fmla="val -46182"/>
              <a:gd name="adj2" fmla="val 79991"/>
            </a:avLst>
          </a:prstGeom>
          <a:solidFill>
            <a:srgbClr val="D5FA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14" name="Oval Callout 13"/>
          <p:cNvSpPr/>
          <p:nvPr/>
        </p:nvSpPr>
        <p:spPr bwMode="auto">
          <a:xfrm>
            <a:off x="5801360" y="5388559"/>
            <a:ext cx="2280293" cy="929412"/>
          </a:xfrm>
          <a:prstGeom prst="wedgeEllipseCallout">
            <a:avLst>
              <a:gd name="adj1" fmla="val -27745"/>
              <a:gd name="adj2" fmla="val -91636"/>
            </a:avLst>
          </a:prstGeom>
          <a:solidFill>
            <a:srgbClr val="FED6E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935708"/>
            <a:ext cx="3271520" cy="477520"/>
          </a:xfrm>
        </p:spPr>
        <p:txBody>
          <a:bodyPr/>
          <a:lstStyle/>
          <a:p>
            <a:pPr marL="0" indent="0">
              <a:buNone/>
            </a:pPr>
            <a:r>
              <a:rPr lang="en-GB" sz="2400" b="0" dirty="0" smtClean="0">
                <a:solidFill>
                  <a:schemeClr val="tx1"/>
                </a:solidFill>
              </a:rPr>
              <a:t>Stand Alone Device</a:t>
            </a:r>
            <a:endParaRPr lang="en-GB" sz="2400" b="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6720" y="5562828"/>
            <a:ext cx="3271520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3000" b="1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GB" sz="2400" b="0" kern="0" dirty="0" err="1" smtClean="0">
                <a:solidFill>
                  <a:schemeClr val="tx1"/>
                </a:solidFill>
              </a:rPr>
              <a:t>PCIe</a:t>
            </a:r>
            <a:r>
              <a:rPr lang="en-GB" sz="2400" b="0" kern="0" dirty="0" smtClean="0">
                <a:solidFill>
                  <a:schemeClr val="tx1"/>
                </a:solidFill>
              </a:rPr>
              <a:t> Host Interface</a:t>
            </a:r>
            <a:endParaRPr lang="en-GB" sz="2400" b="0" kern="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10133" y="1969843"/>
            <a:ext cx="3271520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3000" b="1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GB" sz="2400" b="0" kern="0" dirty="0" smtClean="0">
                <a:solidFill>
                  <a:schemeClr val="tx1"/>
                </a:solidFill>
              </a:rPr>
              <a:t>100Gb/s Switch</a:t>
            </a:r>
            <a:endParaRPr lang="en-GB" sz="2400" b="0" kern="0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07200" y="3233546"/>
            <a:ext cx="3271520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3000" b="1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GB" sz="2400" b="0" kern="0" dirty="0" smtClean="0">
                <a:solidFill>
                  <a:schemeClr val="tx1"/>
                </a:solidFill>
              </a:rPr>
              <a:t>PHY &amp; MAC</a:t>
            </a:r>
            <a:endParaRPr lang="en-GB" sz="2400" b="0" kern="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14720" y="5583584"/>
            <a:ext cx="3271520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3000" b="1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GB" sz="2400" b="0" kern="0" dirty="0" smtClean="0">
                <a:solidFill>
                  <a:schemeClr val="tx1"/>
                </a:solidFill>
              </a:rPr>
              <a:t>Interconnect</a:t>
            </a:r>
            <a:endParaRPr lang="en-GB" sz="2400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49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100Gb/s </a:t>
            </a:r>
            <a:r>
              <a:rPr lang="en-GB" dirty="0"/>
              <a:t>Aggregation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321" y="993927"/>
            <a:ext cx="8374063" cy="3050381"/>
          </a:xfrm>
        </p:spPr>
        <p:txBody>
          <a:bodyPr/>
          <a:lstStyle/>
          <a:p>
            <a:r>
              <a:rPr lang="en-GB" dirty="0" smtClean="0"/>
              <a:t>Need </a:t>
            </a:r>
            <a:r>
              <a:rPr lang="en-GB" dirty="0"/>
              <a:t>a development platform that can aggregate 100Gb/s for:</a:t>
            </a:r>
          </a:p>
          <a:p>
            <a:pPr lvl="1"/>
            <a:r>
              <a:rPr lang="en-GB" dirty="0"/>
              <a:t>Operating systems </a:t>
            </a:r>
          </a:p>
          <a:p>
            <a:pPr lvl="1"/>
            <a:r>
              <a:rPr lang="en-GB" dirty="0"/>
              <a:t>Protocols beyond </a:t>
            </a:r>
            <a:r>
              <a:rPr lang="en-GB" dirty="0" smtClean="0"/>
              <a:t>TCP</a:t>
            </a:r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 err="1" smtClean="0"/>
              <a:t>NetFPGA</a:t>
            </a:r>
            <a:r>
              <a:rPr lang="en-GB" dirty="0" smtClean="0"/>
              <a:t> SUME can:</a:t>
            </a:r>
          </a:p>
          <a:p>
            <a:pPr lvl="1"/>
            <a:r>
              <a:rPr lang="en-GB" dirty="0" smtClean="0"/>
              <a:t>Aggregate 100Gb/s </a:t>
            </a:r>
            <a:br>
              <a:rPr lang="en-GB" dirty="0" smtClean="0"/>
            </a:br>
            <a:r>
              <a:rPr lang="en-GB" dirty="0" smtClean="0"/>
              <a:t>as Host Bus Adapter</a:t>
            </a:r>
          </a:p>
          <a:p>
            <a:pPr lvl="1"/>
            <a:r>
              <a:rPr lang="en-GB" dirty="0" smtClean="0"/>
              <a:t>Be used to create large scale switches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862" y="2865120"/>
            <a:ext cx="4494843" cy="2779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7933" y="5284572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Cost: ~$5000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9109" y="2385509"/>
            <a:ext cx="21755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Non-Blocking </a:t>
            </a:r>
          </a:p>
          <a:p>
            <a:r>
              <a:rPr lang="en-GB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300Gb/s Switch</a:t>
            </a:r>
          </a:p>
        </p:txBody>
      </p:sp>
      <p:sp>
        <p:nvSpPr>
          <p:cNvPr id="7" name="Rectangle 6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583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Power Efficient MAC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68" y="1153979"/>
            <a:ext cx="8374063" cy="3050381"/>
          </a:xfrm>
          <a:ln>
            <a:noFill/>
          </a:ln>
        </p:spPr>
        <p:txBody>
          <a:bodyPr/>
          <a:lstStyle/>
          <a:p>
            <a:r>
              <a:rPr lang="en-GB" dirty="0"/>
              <a:t>Need for 100Gb/s </a:t>
            </a:r>
            <a:r>
              <a:rPr lang="en-GB" dirty="0" smtClean="0"/>
              <a:t>power-saving MAC design (e.g. lights-out MAC)</a:t>
            </a:r>
          </a:p>
          <a:p>
            <a:r>
              <a:rPr lang="en-GB" dirty="0" smtClean="0"/>
              <a:t>Porting MAC design to SUME permits:</a:t>
            </a:r>
          </a:p>
          <a:p>
            <a:pPr lvl="1"/>
            <a:r>
              <a:rPr lang="en-GB" dirty="0" smtClean="0"/>
              <a:t>Power measurements</a:t>
            </a:r>
          </a:p>
          <a:p>
            <a:pPr lvl="1"/>
            <a:r>
              <a:rPr lang="en-GB" dirty="0" smtClean="0"/>
              <a:t>Testing protocol’s response </a:t>
            </a:r>
          </a:p>
          <a:p>
            <a:pPr lvl="1"/>
            <a:r>
              <a:rPr lang="en-GB" dirty="0" smtClean="0"/>
              <a:t>Reconsideration of power-saving mechanisms</a:t>
            </a:r>
          </a:p>
          <a:p>
            <a:pPr lvl="1"/>
            <a:r>
              <a:rPr lang="en-GB" dirty="0" smtClean="0"/>
              <a:t>Evaluating suitability for complex architectures and systems</a:t>
            </a:r>
          </a:p>
          <a:p>
            <a:pPr lvl="3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0" y="4612534"/>
            <a:ext cx="4958080" cy="21820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6411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Section I: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94" y="1756679"/>
            <a:ext cx="3510443" cy="370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Interconnect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321" y="993927"/>
            <a:ext cx="8374063" cy="3050381"/>
          </a:xfrm>
        </p:spPr>
        <p:txBody>
          <a:bodyPr/>
          <a:lstStyle/>
          <a:p>
            <a:r>
              <a:rPr lang="en-GB" dirty="0" smtClean="0"/>
              <a:t>Novel Architectures with line-rate performance </a:t>
            </a:r>
            <a:endParaRPr lang="en-GB" dirty="0"/>
          </a:p>
          <a:p>
            <a:pPr lvl="1"/>
            <a:r>
              <a:rPr lang="en-GB" dirty="0"/>
              <a:t>A lot of networking equipment</a:t>
            </a:r>
          </a:p>
          <a:p>
            <a:pPr lvl="1"/>
            <a:r>
              <a:rPr lang="en-GB" dirty="0" smtClean="0"/>
              <a:t>Extremely complex </a:t>
            </a:r>
          </a:p>
          <a:p>
            <a:endParaRPr lang="en-GB" dirty="0" smtClean="0"/>
          </a:p>
          <a:p>
            <a:r>
              <a:rPr lang="en-GB" dirty="0" err="1" smtClean="0"/>
              <a:t>NetFPGA</a:t>
            </a:r>
            <a:r>
              <a:rPr lang="en-GB" dirty="0" smtClean="0"/>
              <a:t> SUME allows</a:t>
            </a:r>
            <a:br>
              <a:rPr lang="en-GB" dirty="0" smtClean="0"/>
            </a:br>
            <a:r>
              <a:rPr lang="en-GB" dirty="0" smtClean="0"/>
              <a:t>prototyping a </a:t>
            </a:r>
            <a:r>
              <a:rPr lang="en-GB" i="1" dirty="0" smtClean="0"/>
              <a:t>complete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solution</a:t>
            </a:r>
          </a:p>
        </p:txBody>
      </p:sp>
      <p:sp>
        <p:nvSpPr>
          <p:cNvPr id="7" name="Rectangle 6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7186" y="5465079"/>
            <a:ext cx="28456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Camcube</a:t>
            </a:r>
            <a:endParaRPr lang="en-GB" sz="2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x N </a:t>
            </a:r>
            <a:r>
              <a:rPr lang="en-GB" sz="2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xN</a:t>
            </a:r>
            <a:r>
              <a:rPr lang="en-GB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Hyper-cube</a:t>
            </a:r>
            <a:endParaRPr lang="en-GB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782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0"/>
            <a:ext cx="8458200" cy="6429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Build an accurate, fast, line-rate NetDummy/nistnet element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 flexible home-grown monitoring card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Evaluate new packet classifiers 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200" smtClean="0">
                <a:latin typeface="Calibri" panose="020F0502020204030204" pitchFamily="34" charset="0"/>
              </a:rPr>
              <a:t>(and application classifiers, and other neat network apps….)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Prototype a full line-rate next-generation Ethernet-type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Trying any of Jon Crowcrofts’ ideas (Sourceless IP routing for example)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Demonstrate the wonders of Metarouting in a different implementation (dedicated hardware)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Provable hardware (using a C# implementation and kiwi with NetFPGA as target h/w)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>
                <a:latin typeface="Calibri" panose="020F0502020204030204" pitchFamily="34" charset="0"/>
              </a:rPr>
              <a:t>Hardware supporting Virtual Routers</a:t>
            </a: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Check that some brave new idea actually works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altLang="en-US" sz="1200" smtClean="0">
                <a:latin typeface="Calibri" panose="020F0502020204030204" pitchFamily="34" charset="0"/>
              </a:rPr>
              <a:t>e.g. Rate Control Protocol (RCP), Multipath TCP, 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toolkit for hardware hashing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MOOSE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 address anonymization 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SSL decoding “bump in the wire”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Xen specialist nic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computational co-processor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Distributed computational co-processor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IPv6 anything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IPv6 – IPv4 gateway (6in4, 4in6, 6over4, 4over6, ….)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Netflow v9 reference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PSAMP reference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IPFIX reference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Different driver/buffer interfaces (e.g. PFRING)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or “escalators” (from gridprobe) for faster network monitors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Firewall reference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GPS packet-timestamp things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High-Speed Host Bus Adapter reference implementations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Infiniband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iSCSI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Myranet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Fiber Channel</a:t>
            </a:r>
          </a:p>
          <a:p>
            <a:pPr lvl="1" eaLnBrk="1" hangingPunct="1">
              <a:lnSpc>
                <a:spcPct val="80000"/>
              </a:lnSpc>
            </a:pPr>
            <a:endParaRPr lang="en-GB" altLang="en-US" sz="14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Smart Disk adapter (presuming a direct-disk interface)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Software Defined Radio (SDR) directly on the FPGA (probably UWB only)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Routing accelerator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Hardware route-reflector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Internet exchange route accelerator</a:t>
            </a:r>
          </a:p>
          <a:p>
            <a:pPr lvl="1" eaLnBrk="1" hangingPunct="1">
              <a:lnSpc>
                <a:spcPct val="80000"/>
              </a:lnSpc>
            </a:pPr>
            <a:endParaRPr lang="en-GB" altLang="en-US" sz="14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Hardware channel bonding reference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TCP sanitizer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Other protocol sanitizer (applications… UDP DCCP, etc.)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Full and complete Crypto NIC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IPSec endpoint/ VPN appliance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VLAN reference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metarouting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virtual &lt;pick-something&gt;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intelligent proxy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application embargo-er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Layer-4 gateway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h/w gateway for VoIP/SIP/skype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h/w gateway for video conference spaces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security pattern/rules matching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Anti-spoof traceback implementations (e.g. BBN stuff)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IPtv multicast controller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Intelligent IP-enabled device controller (e.g. IP cameras or IP powermeters)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DES breaker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platform for flexible NIC API evaluations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snmp statistics reference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sflow (hp) reference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trajectory sampling (reference implementation)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implementation of zeroconf/netconf configuration language for routers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h/w openflow and (simple) NOX controller in one…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Network RAID (multicast TCP with redundancy)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inline compression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hardware accelorator for TOR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load-balancer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openflow with (netflow, ACL, ….)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reference NAT device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active measurement kit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network discovery tool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passive performance measurement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active sender control (e.g. performance feedback fed to endpoints for control)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Prototype platform for NON-Ethernet or near-Ethernet MACs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Optical LAN (no buffers)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</p:txBody>
      </p:sp>
      <p:sp useBgFill="1">
        <p:nvSpPr>
          <p:cNvPr id="4" name="Rectangle 3"/>
          <p:cNvSpPr/>
          <p:nvPr/>
        </p:nvSpPr>
        <p:spPr>
          <a:xfrm>
            <a:off x="11113" y="0"/>
            <a:ext cx="9144000" cy="177323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Calibri" panose="020F0502020204030204" pitchFamily="34" charset="0"/>
              </a:rPr>
              <a:t>How might we use NetFPGA?</a:t>
            </a:r>
            <a:endParaRPr lang="en-GB" altLang="en-US" sz="280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947738"/>
            <a:ext cx="838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Calibri" panose="020F0502020204030204" pitchFamily="34" charset="0"/>
              </a:rPr>
              <a:t>Well I</a:t>
            </a:r>
            <a:r>
              <a:rPr lang="ja-JP" altLang="en-US" sz="1800" b="0">
                <a:solidFill>
                  <a:schemeClr val="tx1"/>
                </a:solidFill>
                <a:latin typeface="Calibri" panose="020F0502020204030204" pitchFamily="34" charset="0"/>
              </a:rPr>
              <a:t>’</a:t>
            </a:r>
            <a:r>
              <a:rPr lang="en-US" altLang="ja-JP" sz="1800" b="0">
                <a:solidFill>
                  <a:schemeClr val="tx1"/>
                </a:solidFill>
                <a:latin typeface="Calibri" panose="020F0502020204030204" pitchFamily="34" charset="0"/>
              </a:rPr>
              <a:t>m not sure about you but here is a list I created:</a:t>
            </a:r>
            <a:endParaRPr lang="en-US" altLang="en-US" sz="1800" b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400" y="381000"/>
            <a:ext cx="84582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Build an accurate, fast, line-rate NetDummy/nistnet element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 flexible home-grown monitoring card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Evaluate new packet classifiers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800">
                <a:latin typeface="Calibri" panose="020F0502020204030204" pitchFamily="34" charset="0"/>
              </a:rPr>
              <a:t>(and application classifiers, and other neat network apps….)</a:t>
            </a:r>
            <a:endParaRPr lang="en-GB" altLang="en-US" sz="100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Prototype a full line-rate next-generation Ethernet-type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Trying any of Jon Crowcrofts’ ideas (Sourceless IP routing for example)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Demonstrate the wonders of Metarouting in a different implementation (dedicated hardware)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Provable hardware (using a C# implementation and kiwi with NetFPGA as target h/w)</a:t>
            </a:r>
            <a:endParaRPr lang="en-US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supporting Virtual Routers</a:t>
            </a: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Check that some brave new idea actually works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GB" altLang="en-US" sz="800">
                <a:latin typeface="Calibri" panose="020F0502020204030204" pitchFamily="34" charset="0"/>
              </a:rPr>
              <a:t>e.g. Rate Control Protocol (RCP), Multipath TCP, </a:t>
            </a:r>
            <a:endParaRPr lang="en-GB" altLang="en-US" sz="100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toolkit for hardware hashing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MOOSE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 address anonymization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SSL decoding “bump in the wire”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Xen specialist nic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computational co-processor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Distributed computational co-processor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IPv6 anything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IPv6 – IPv4 gateway (6in4, 4in6, 6over4, 4over6, ….)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Netflow v9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PSAMP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IPFIX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Different driver/buffer interfaces (e.g. PFRING)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or “escalators” (from gridprobe) for faster network monitors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Firewall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GPS packet-timestamp things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High-Speed Host Bus Adapter reference implementations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Infiniband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iSCSI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Myranet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Fiber Channel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Smart Disk adapter (presuming a direct-disk interface)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Software Defined Radio (SDR) directly on the FPGA (probably UWB only)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Routing accelerator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Hardware route-reflector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Internet exchange route accelerator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GB" altLang="en-US" sz="9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90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132388" y="533400"/>
            <a:ext cx="84582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channel bonding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TCP sanitizer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Other protocol sanitizer (applications… UDP DCCP, etc.)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Full and complete Crypto NIC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IPSec endpoint/ VPN appliance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VLAN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metarouting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virtual &lt;pick-something&gt;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intelligent proxy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application embargo-er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Layer-4 gateway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gateway for VoIP/SIP/skype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gateway for video conference spaces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security pattern/rules matching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Anti-spoof traceback implementations (e.g. BBN stuff)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IPtv multicast controller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Intelligent IP-enabled device controller (e.g. IP cameras or IP powermeters)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DES breaker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platform for flexible NIC API evaluations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snmp statistics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sflow (hp)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trajectory sampling (reference implementation)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implementation of zeroconf/netconf configuration language for routers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openflow and (simple) NOX controller in one…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Network RAID (multicast TCP with redundancy)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inline compression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accelorator for TOR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load-balancer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openflow with (netflow, ACL, ….)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reference NAT device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active measurement kit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network discovery tool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passive performance measurement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active sender control (e.g. performance feedback fed to endpoints for control)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Prototype platform for NON-Ethernet or near-Ethernet MACs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Optical LAN (no buffers)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49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/>
      <p:bldP spid="124931" grpId="1"/>
      <p:bldP spid="5" grpId="0"/>
      <p:bldP spid="5" grpId="1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/>
        </p:nvSpPr>
        <p:spPr>
          <a:xfrm>
            <a:off x="11113" y="0"/>
            <a:ext cx="9144000" cy="177323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Calibri" panose="020F0502020204030204" pitchFamily="34" charset="0"/>
              </a:rPr>
              <a:t>How might YOU use NetFPGA?</a:t>
            </a:r>
            <a:endParaRPr lang="en-GB" altLang="en-US" sz="2800" smtClean="0">
              <a:latin typeface="Calibri" panose="020F0502020204030204" pitchFamily="34" charset="0"/>
            </a:endParaRPr>
          </a:p>
        </p:txBody>
      </p:sp>
      <p:sp>
        <p:nvSpPr>
          <p:cNvPr id="69636" name="Rectangle 3"/>
          <p:cNvSpPr txBox="1">
            <a:spLocks noChangeArrowheads="1"/>
          </p:cNvSpPr>
          <p:nvPr/>
        </p:nvSpPr>
        <p:spPr bwMode="auto">
          <a:xfrm>
            <a:off x="25400" y="381000"/>
            <a:ext cx="84582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Build an accurate, fast, line-rate NetDummy/nistnet element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 flexible home-grown monitoring card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Evaluate new packet classifiers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800">
                <a:latin typeface="Calibri" panose="020F0502020204030204" pitchFamily="34" charset="0"/>
              </a:rPr>
              <a:t>(and application classifiers, and other neat network apps….)</a:t>
            </a:r>
            <a:endParaRPr lang="en-GB" altLang="en-US" sz="100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Prototype a full line-rate next-generation Ethernet-type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Trying any of Jon Crowcrofts’ ideas (Sourceless IP routing for example)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Demonstrate the wonders of Metarouting in a different implementation (dedicated hardware)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Provable hardware (using a C# implementation and kiwi with NetFPGA as target h/w)</a:t>
            </a:r>
            <a:endParaRPr lang="en-US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supporting Virtual Routers</a:t>
            </a: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Check that some brave new idea actually works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GB" altLang="en-US" sz="800">
                <a:latin typeface="Calibri" panose="020F0502020204030204" pitchFamily="34" charset="0"/>
              </a:rPr>
              <a:t>e.g. Rate Control Protocol (RCP), Multipath TCP, </a:t>
            </a:r>
            <a:endParaRPr lang="en-GB" altLang="en-US" sz="100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toolkit for hardware hashing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MOOSE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 address anonymization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SSL decoding “bump in the wire”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Xen specialist nic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computational co-processor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Distributed computational co-processor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IPv6 anything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IPv6 – IPv4 gateway (6in4, 4in6, 6over4, 4over6, ….)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Netflow v9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PSAMP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IPFIX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Different driver/buffer interfaces (e.g. PFRING)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or “escalators” (from gridprobe) for faster network monitors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Firewall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GPS packet-timestamp things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High-Speed Host Bus Adapter reference implementations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Infiniband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iSCSI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Myranet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Fiber Channel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Smart Disk adapter (presuming a direct-disk interface)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Software Defined Radio (SDR) directly on the FPGA (probably UWB only)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Routing accelerator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Hardware route-reflector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Internet exchange route accelerator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GB" altLang="en-US" sz="9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900">
              <a:latin typeface="Calibri" panose="020F0502020204030204" pitchFamily="34" charset="0"/>
            </a:endParaRPr>
          </a:p>
        </p:txBody>
      </p:sp>
      <p:sp>
        <p:nvSpPr>
          <p:cNvPr id="69637" name="Rectangle 3"/>
          <p:cNvSpPr txBox="1">
            <a:spLocks noChangeArrowheads="1"/>
          </p:cNvSpPr>
          <p:nvPr/>
        </p:nvSpPr>
        <p:spPr bwMode="auto">
          <a:xfrm>
            <a:off x="5132388" y="533400"/>
            <a:ext cx="84582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channel bonding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TCP sanitizer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Other protocol sanitizer (applications… UDP DCCP, etc.)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Full and complete Crypto NIC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IPSec endpoint/ VPN appliance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VLAN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metarouting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virtual &lt;pick-something&gt;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intelligent proxy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application embargo-er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Layer-4 gateway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gateway for VoIP/SIP/skype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gateway for video conference spaces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security pattern/rules matching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Anti-spoof traceback implementations (e.g. BBN stuff)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IPtv multicast controller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Intelligent IP-enabled device controller (e.g. IP cameras or IP powermeters)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DES breaker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platform for flexible NIC API evaluations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snmp statistics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sflow (hp)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trajectory sampling (reference implementation)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implementation of zeroconf/netconf configuration language for routers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openflow and (simple) NOX controller in one…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Network RAID (multicast TCP with redundancy)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inline compression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accelorator for TOR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load-balancer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openflow with (netflow, ACL, ….)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reference NAT device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active measurement kit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network discovery tool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passive performance measurement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active sender control (e.g. performance feedback fed to endpoints for control)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Prototype platform for NON-Ethernet or near-Ethernet MACs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Optical LAN (no buffers)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36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Section IV: Teaching</a:t>
            </a:r>
          </a:p>
        </p:txBody>
      </p:sp>
    </p:spTree>
    <p:extLst>
      <p:ext uri="{BB962C8B-B14F-4D97-AF65-F5344CB8AC3E}">
        <p14:creationId xmlns:p14="http://schemas.microsoft.com/office/powerpoint/2010/main" val="3513853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NetFPGA in the Classroom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457200" y="1143000"/>
            <a:ext cx="83058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Stanford University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EE109 </a:t>
            </a:r>
            <a:r>
              <a:rPr lang="ja-JP" altLang="en-US" sz="1400" b="1"/>
              <a:t>“</a:t>
            </a:r>
            <a:r>
              <a:rPr lang="en-US" altLang="ja-JP" sz="1400" b="1"/>
              <a:t>Build an Ethernet Switch</a:t>
            </a:r>
            <a:r>
              <a:rPr lang="ja-JP" altLang="en-US" sz="1400" b="1"/>
              <a:t>”</a:t>
            </a:r>
            <a:endParaRPr lang="en-US" altLang="ja-JP" sz="1400" b="1"/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Undergraduate course for all EE students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http://www.stanford.edu/class/ee109/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CS344 </a:t>
            </a:r>
            <a:r>
              <a:rPr lang="ja-JP" altLang="en-US" sz="1400" b="1"/>
              <a:t>“</a:t>
            </a:r>
            <a:r>
              <a:rPr lang="en-US" altLang="ja-JP" sz="1400" b="1"/>
              <a:t>Building an Internet Router</a:t>
            </a:r>
            <a:r>
              <a:rPr lang="ja-JP" altLang="en-US" sz="1400" b="1"/>
              <a:t>”</a:t>
            </a:r>
            <a:r>
              <a:rPr lang="en-US" altLang="ja-JP" sz="1400" b="1"/>
              <a:t> (since </a:t>
            </a:r>
            <a:r>
              <a:rPr lang="ja-JP" altLang="en-US" sz="1400" b="1"/>
              <a:t>‘</a:t>
            </a:r>
            <a:r>
              <a:rPr lang="en-US" altLang="ja-JP" sz="1400" b="1"/>
              <a:t>05)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Quarter-long course targeted at graduates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hlinkClick r:id="rId2"/>
              </a:rPr>
              <a:t>http://cs344.stanford.edu</a:t>
            </a:r>
            <a:endParaRPr lang="en-US" altLang="en-US" sz="1200" b="1"/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/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Rice University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Network Systems Architecture (since </a:t>
            </a:r>
            <a:r>
              <a:rPr lang="ja-JP" altLang="en-US" sz="1400" b="1"/>
              <a:t>‘</a:t>
            </a:r>
            <a:r>
              <a:rPr lang="en-US" altLang="ja-JP" sz="1400" b="1"/>
              <a:t>08)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hlinkClick r:id="rId3"/>
              </a:rPr>
              <a:t>http://comp519.cs.rice.edu/</a:t>
            </a:r>
            <a:endParaRPr lang="en-US" altLang="en-US" sz="1200" b="1"/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/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Cambridge University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Build an Internet Router (since </a:t>
            </a:r>
            <a:r>
              <a:rPr lang="ja-JP" altLang="en-US" sz="1400" b="1"/>
              <a:t>‘</a:t>
            </a:r>
            <a:r>
              <a:rPr lang="en-US" altLang="ja-JP" sz="1400" b="1"/>
              <a:t>09)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Quarter-long course targeted at graduates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hlinkClick r:id="rId4"/>
              </a:rPr>
              <a:t>http://www.cl.cam.ac.uk/teaching/current/P33/</a:t>
            </a:r>
            <a:endParaRPr lang="en-US" altLang="en-US" sz="1200" b="1"/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/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University of Wisconsin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CS838 </a:t>
            </a:r>
            <a:r>
              <a:rPr lang="ja-JP" altLang="en-US" sz="1400" b="1"/>
              <a:t>“</a:t>
            </a:r>
            <a:r>
              <a:rPr lang="en-US" altLang="ja-JP" sz="1400" b="1"/>
              <a:t>Rethinking the Internet Architecture</a:t>
            </a:r>
            <a:r>
              <a:rPr lang="ja-JP" altLang="en-US" sz="1400" b="1"/>
              <a:t>”</a:t>
            </a:r>
            <a:endParaRPr lang="en-US" altLang="ja-JP" sz="1400" b="1"/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http://pages.cs.wisc.edu/~akella/CS838/F09/ 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/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University of Bonn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ja-JP" altLang="en-US" sz="1400" b="1"/>
              <a:t>“</a:t>
            </a:r>
            <a:r>
              <a:rPr lang="en-GB" altLang="ja-JP" sz="1400" b="1"/>
              <a:t>Building a Hardware Router</a:t>
            </a:r>
            <a:r>
              <a:rPr lang="ja-JP" altLang="en-US" sz="1400" b="1"/>
              <a:t>”</a:t>
            </a:r>
            <a:endParaRPr lang="en-US" altLang="ja-JP" sz="1200" b="1">
              <a:solidFill>
                <a:srgbClr val="008000"/>
              </a:solidFill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http://bit.ly/Kmo0rA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262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62699"/>
                </a:solidFill>
              </a:rPr>
              <a:t>See: </a:t>
            </a:r>
            <a:r>
              <a:rPr lang="en-US" altLang="en-US" sz="1600" u="sng">
                <a:solidFill>
                  <a:srgbClr val="262699"/>
                </a:solidFill>
              </a:rPr>
              <a:t>http://netfpga.org/teachers.html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3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Components of NetFPGA Course</a:t>
            </a:r>
          </a:p>
        </p:txBody>
      </p:sp>
      <p:sp>
        <p:nvSpPr>
          <p:cNvPr id="22630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>
                <a:ea typeface="ＭＳ Ｐゴシック" charset="0"/>
                <a:cs typeface="ＭＳ Ｐゴシック" charset="0"/>
              </a:rPr>
              <a:t>Documentation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System Design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Implementation Plan</a:t>
            </a:r>
          </a:p>
          <a:p>
            <a:pPr>
              <a:defRPr/>
            </a:pPr>
            <a:r>
              <a:rPr lang="en-US" sz="2800">
                <a:ea typeface="ＭＳ Ｐゴシック" charset="0"/>
                <a:cs typeface="ＭＳ Ｐゴシック" charset="0"/>
              </a:rPr>
              <a:t>Deliverables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Hardware Circuits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System Software 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Milestones</a:t>
            </a:r>
          </a:p>
          <a:p>
            <a:pPr>
              <a:defRPr/>
            </a:pPr>
            <a:r>
              <a:rPr lang="en-US" sz="2800">
                <a:ea typeface="ＭＳ Ｐゴシック" charset="0"/>
                <a:cs typeface="ＭＳ Ｐゴシック" charset="0"/>
              </a:rPr>
              <a:t>Testing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Proof of Correctness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Integrated Testing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Interoperabilty</a:t>
            </a:r>
          </a:p>
          <a:p>
            <a:pPr>
              <a:defRPr/>
            </a:pPr>
            <a:r>
              <a:rPr lang="en-US" sz="2800">
                <a:ea typeface="ＭＳ Ｐゴシック" charset="0"/>
                <a:cs typeface="ＭＳ Ｐゴシック" charset="0"/>
              </a:rPr>
              <a:t>Post Mortem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Lessons Learned</a:t>
            </a:r>
          </a:p>
          <a:p>
            <a:pPr lvl="1">
              <a:defRPr/>
            </a:pPr>
            <a:endParaRPr lang="en-US" sz="2400">
              <a:ea typeface="ＭＳ Ｐゴシック" charset="0"/>
            </a:endParaRPr>
          </a:p>
          <a:p>
            <a:pPr lvl="1">
              <a:defRPr/>
            </a:pPr>
            <a:endParaRPr lang="en-US" sz="24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67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8"/>
            <a:ext cx="8229600" cy="1143000"/>
          </a:xfrm>
        </p:spPr>
        <p:txBody>
          <a:bodyPr/>
          <a:lstStyle/>
          <a:p>
            <a:r>
              <a:rPr lang="en-US" altLang="en-US" smtClean="0"/>
              <a:t>NetFPGA in the Classroom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8458200" cy="5105400"/>
          </a:xfrm>
        </p:spPr>
        <p:txBody>
          <a:bodyPr/>
          <a:lstStyle/>
          <a:p>
            <a:r>
              <a:rPr lang="en-US" altLang="en-US" smtClean="0"/>
              <a:t>Stanford CS344: </a:t>
            </a:r>
            <a:r>
              <a:rPr lang="ja-JP" altLang="en-US" smtClean="0"/>
              <a:t>“</a:t>
            </a:r>
            <a:r>
              <a:rPr lang="en-US" altLang="ja-JP" smtClean="0"/>
              <a:t>Build an Internet Router</a:t>
            </a:r>
            <a:r>
              <a:rPr lang="ja-JP" altLang="en-US" smtClean="0"/>
              <a:t>”</a:t>
            </a:r>
            <a:endParaRPr lang="en-US" altLang="ja-JP" smtClean="0"/>
          </a:p>
          <a:p>
            <a:pPr lvl="1"/>
            <a:r>
              <a:rPr lang="en-US" altLang="en-US" smtClean="0"/>
              <a:t>Courseware available on-line</a:t>
            </a:r>
          </a:p>
          <a:p>
            <a:pPr lvl="1"/>
            <a:r>
              <a:rPr lang="en-US" altLang="en-US" smtClean="0"/>
              <a:t>Students work in teams of three </a:t>
            </a:r>
          </a:p>
          <a:p>
            <a:pPr lvl="2"/>
            <a:r>
              <a:rPr lang="en-US" altLang="en-US" smtClean="0"/>
              <a:t>1-2 software</a:t>
            </a:r>
          </a:p>
          <a:p>
            <a:pPr lvl="2"/>
            <a:r>
              <a:rPr lang="en-US" altLang="en-US" smtClean="0"/>
              <a:t>1-2 hardware</a:t>
            </a:r>
          </a:p>
          <a:p>
            <a:pPr lvl="1"/>
            <a:r>
              <a:rPr lang="en-US" altLang="en-US" smtClean="0"/>
              <a:t>Design and implement router in 8 weeks</a:t>
            </a:r>
          </a:p>
          <a:p>
            <a:pPr lvl="1"/>
            <a:r>
              <a:rPr lang="en-US" altLang="en-US" smtClean="0"/>
              <a:t>Write software for CLI and PW-OSPF</a:t>
            </a:r>
          </a:p>
          <a:p>
            <a:pPr lvl="1"/>
            <a:r>
              <a:rPr lang="en-US" altLang="en-US" smtClean="0"/>
              <a:t>Show interoperability with other groups </a:t>
            </a:r>
          </a:p>
          <a:p>
            <a:pPr lvl="1"/>
            <a:r>
              <a:rPr lang="en-US" altLang="en-US" smtClean="0"/>
              <a:t>Add new features in remaining two weeks</a:t>
            </a:r>
          </a:p>
          <a:p>
            <a:pPr lvl="2"/>
            <a:r>
              <a:rPr lang="en-US" altLang="en-US" smtClean="0"/>
              <a:t>Firewall, NAT, DRR, Packet capture, Data generator, …</a:t>
            </a:r>
          </a:p>
        </p:txBody>
      </p:sp>
    </p:spTree>
    <p:extLst>
      <p:ext uri="{BB962C8B-B14F-4D97-AF65-F5344CB8AC3E}">
        <p14:creationId xmlns:p14="http://schemas.microsoft.com/office/powerpoint/2010/main" val="2244824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altLang="en-US" sz="2800" smtClean="0"/>
              <a:t>CS344 Milestones</a:t>
            </a:r>
          </a:p>
        </p:txBody>
      </p:sp>
      <p:sp>
        <p:nvSpPr>
          <p:cNvPr id="50179" name="Line 2"/>
          <p:cNvSpPr>
            <a:spLocks noChangeShapeType="1"/>
          </p:cNvSpPr>
          <p:nvPr/>
        </p:nvSpPr>
        <p:spPr bwMode="auto">
          <a:xfrm>
            <a:off x="90488" y="3657600"/>
            <a:ext cx="8991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76200" y="3384550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Comic Sans MS" panose="030F0702030302020204" pitchFamily="66" charset="0"/>
              </a:rPr>
              <a:t>software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79375" y="3625850"/>
            <a:ext cx="1077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Comic Sans MS" panose="030F0702030302020204" pitchFamily="66" charset="0"/>
              </a:rPr>
              <a:t>hardware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292600" y="2819400"/>
            <a:ext cx="1371600" cy="1717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4411663" y="2901950"/>
            <a:ext cx="1143000" cy="7683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184" name="Rectangle 7"/>
          <p:cNvSpPr>
            <a:spLocks noChangeArrowheads="1"/>
          </p:cNvSpPr>
          <p:nvPr/>
        </p:nvSpPr>
        <p:spPr bwMode="auto">
          <a:xfrm>
            <a:off x="4411663" y="3752850"/>
            <a:ext cx="1143000" cy="687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185" name="Rectangle 8"/>
          <p:cNvSpPr>
            <a:spLocks noChangeArrowheads="1"/>
          </p:cNvSpPr>
          <p:nvPr/>
        </p:nvSpPr>
        <p:spPr bwMode="auto">
          <a:xfrm>
            <a:off x="5016500" y="3917950"/>
            <a:ext cx="504825" cy="274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Switching</a:t>
            </a:r>
          </a:p>
        </p:txBody>
      </p:sp>
      <p:sp>
        <p:nvSpPr>
          <p:cNvPr id="50186" name="Rectangle 9"/>
          <p:cNvSpPr>
            <a:spLocks noChangeArrowheads="1"/>
          </p:cNvSpPr>
          <p:nvPr/>
        </p:nvSpPr>
        <p:spPr bwMode="auto">
          <a:xfrm>
            <a:off x="4446588" y="3917950"/>
            <a:ext cx="569912" cy="274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Forwarding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Table</a:t>
            </a:r>
          </a:p>
        </p:txBody>
      </p:sp>
      <p:sp>
        <p:nvSpPr>
          <p:cNvPr id="50187" name="Rectangle 10"/>
          <p:cNvSpPr>
            <a:spLocks noChangeArrowheads="1"/>
          </p:cNvSpPr>
          <p:nvPr/>
        </p:nvSpPr>
        <p:spPr bwMode="auto">
          <a:xfrm>
            <a:off x="4964113" y="3395663"/>
            <a:ext cx="571500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Routing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  Table</a:t>
            </a:r>
          </a:p>
        </p:txBody>
      </p:sp>
      <p:sp>
        <p:nvSpPr>
          <p:cNvPr id="50188" name="Rectangle 11"/>
          <p:cNvSpPr>
            <a:spLocks noChangeArrowheads="1"/>
          </p:cNvSpPr>
          <p:nvPr/>
        </p:nvSpPr>
        <p:spPr bwMode="auto">
          <a:xfrm>
            <a:off x="4964113" y="3176588"/>
            <a:ext cx="571500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chemeClr val="tx1"/>
                </a:solidFill>
                <a:latin typeface="Comic Sans MS" panose="030F0702030302020204" pitchFamily="66" charset="0"/>
              </a:rPr>
              <a:t>Routing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chemeClr val="tx1"/>
                </a:solidFill>
                <a:latin typeface="Comic Sans MS" panose="030F0702030302020204" pitchFamily="66" charset="0"/>
              </a:rPr>
              <a:t>Protocols</a:t>
            </a:r>
          </a:p>
        </p:txBody>
      </p:sp>
      <p:sp>
        <p:nvSpPr>
          <p:cNvPr id="50189" name="Rectangle 12"/>
          <p:cNvSpPr>
            <a:spLocks noChangeArrowheads="1"/>
          </p:cNvSpPr>
          <p:nvPr/>
        </p:nvSpPr>
        <p:spPr bwMode="auto">
          <a:xfrm>
            <a:off x="4629150" y="2928938"/>
            <a:ext cx="704850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Management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&amp; CLI</a:t>
            </a:r>
          </a:p>
        </p:txBody>
      </p:sp>
      <p:sp>
        <p:nvSpPr>
          <p:cNvPr id="50190" name="Rectangle 13"/>
          <p:cNvSpPr>
            <a:spLocks noChangeArrowheads="1"/>
          </p:cNvSpPr>
          <p:nvPr/>
        </p:nvSpPr>
        <p:spPr bwMode="auto">
          <a:xfrm>
            <a:off x="4460875" y="3259138"/>
            <a:ext cx="469900" cy="301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chemeClr val="tx1"/>
                </a:solidFill>
                <a:latin typeface="Comic Sans MS" panose="030F0702030302020204" pitchFamily="66" charset="0"/>
              </a:rPr>
              <a:t>Exception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chemeClr val="tx1"/>
                </a:solidFill>
                <a:latin typeface="Comic Sans MS" panose="030F0702030302020204" pitchFamily="66" charset="0"/>
              </a:rPr>
              <a:t>Processing</a:t>
            </a:r>
          </a:p>
        </p:txBody>
      </p:sp>
      <p:sp>
        <p:nvSpPr>
          <p:cNvPr id="50191" name="Line 14"/>
          <p:cNvSpPr>
            <a:spLocks noChangeShapeType="1"/>
          </p:cNvSpPr>
          <p:nvPr/>
        </p:nvSpPr>
        <p:spPr bwMode="auto">
          <a:xfrm>
            <a:off x="1625600" y="838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2" name="Line 15"/>
          <p:cNvSpPr>
            <a:spLocks noChangeShapeType="1"/>
          </p:cNvSpPr>
          <p:nvPr/>
        </p:nvSpPr>
        <p:spPr bwMode="auto">
          <a:xfrm>
            <a:off x="2844800" y="838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3" name="Line 16"/>
          <p:cNvSpPr>
            <a:spLocks noChangeShapeType="1"/>
          </p:cNvSpPr>
          <p:nvPr/>
        </p:nvSpPr>
        <p:spPr bwMode="auto">
          <a:xfrm>
            <a:off x="4140200" y="838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4" name="Line 17"/>
          <p:cNvSpPr>
            <a:spLocks noChangeShapeType="1"/>
          </p:cNvSpPr>
          <p:nvPr/>
        </p:nvSpPr>
        <p:spPr bwMode="auto">
          <a:xfrm>
            <a:off x="5816600" y="838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5" name="Line 18"/>
          <p:cNvSpPr>
            <a:spLocks noChangeShapeType="1"/>
          </p:cNvSpPr>
          <p:nvPr/>
        </p:nvSpPr>
        <p:spPr bwMode="auto">
          <a:xfrm>
            <a:off x="7470775" y="838200"/>
            <a:ext cx="11113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6" name="Text Box 19"/>
          <p:cNvSpPr txBox="1">
            <a:spLocks noChangeArrowheads="1"/>
          </p:cNvSpPr>
          <p:nvPr/>
        </p:nvSpPr>
        <p:spPr bwMode="auto">
          <a:xfrm>
            <a:off x="5818188" y="1081088"/>
            <a:ext cx="145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</a:rPr>
              <a:t>Interoperability</a:t>
            </a:r>
          </a:p>
        </p:txBody>
      </p:sp>
      <p:sp>
        <p:nvSpPr>
          <p:cNvPr id="50197" name="Text Box 20"/>
          <p:cNvSpPr txBox="1">
            <a:spLocks noChangeArrowheads="1"/>
          </p:cNvSpPr>
          <p:nvPr/>
        </p:nvSpPr>
        <p:spPr bwMode="auto">
          <a:xfrm>
            <a:off x="90488" y="1081088"/>
            <a:ext cx="1458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Build basic router</a:t>
            </a:r>
          </a:p>
        </p:txBody>
      </p:sp>
      <p:sp>
        <p:nvSpPr>
          <p:cNvPr id="50198" name="Text Box 21"/>
          <p:cNvSpPr txBox="1">
            <a:spLocks noChangeArrowheads="1"/>
          </p:cNvSpPr>
          <p:nvPr/>
        </p:nvSpPr>
        <p:spPr bwMode="auto">
          <a:xfrm>
            <a:off x="2768600" y="1081088"/>
            <a:ext cx="1403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Routing Protocol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(PWOSPF)</a:t>
            </a:r>
          </a:p>
        </p:txBody>
      </p:sp>
      <p:sp>
        <p:nvSpPr>
          <p:cNvPr id="50199" name="Text Box 22"/>
          <p:cNvSpPr txBox="1">
            <a:spLocks noChangeArrowheads="1"/>
          </p:cNvSpPr>
          <p:nvPr/>
        </p:nvSpPr>
        <p:spPr bwMode="auto">
          <a:xfrm>
            <a:off x="4173538" y="1081088"/>
            <a:ext cx="156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Integrate with H/W</a:t>
            </a:r>
          </a:p>
        </p:txBody>
      </p:sp>
      <p:grpSp>
        <p:nvGrpSpPr>
          <p:cNvPr id="50200" name="Group 23"/>
          <p:cNvGrpSpPr>
            <a:grpSpLocks/>
          </p:cNvGrpSpPr>
          <p:nvPr/>
        </p:nvGrpSpPr>
        <p:grpSpPr bwMode="auto">
          <a:xfrm>
            <a:off x="177800" y="1676400"/>
            <a:ext cx="1371600" cy="1717675"/>
            <a:chOff x="432" y="768"/>
            <a:chExt cx="864" cy="1082"/>
          </a:xfrm>
        </p:grpSpPr>
        <p:sp>
          <p:nvSpPr>
            <p:cNvPr id="50251" name="Rectangle 24"/>
            <p:cNvSpPr>
              <a:spLocks noChangeArrowheads="1"/>
            </p:cNvSpPr>
            <p:nvPr/>
          </p:nvSpPr>
          <p:spPr bwMode="auto">
            <a:xfrm>
              <a:off x="432" y="768"/>
              <a:ext cx="864" cy="108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0252" name="Rectangle 25"/>
            <p:cNvSpPr>
              <a:spLocks noChangeArrowheads="1"/>
            </p:cNvSpPr>
            <p:nvPr/>
          </p:nvSpPr>
          <p:spPr bwMode="auto">
            <a:xfrm>
              <a:off x="507" y="820"/>
              <a:ext cx="720" cy="48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50253" name="Rectangle 26"/>
            <p:cNvSpPr>
              <a:spLocks noChangeArrowheads="1"/>
            </p:cNvSpPr>
            <p:nvPr/>
          </p:nvSpPr>
          <p:spPr bwMode="auto">
            <a:xfrm>
              <a:off x="507" y="1356"/>
              <a:ext cx="720" cy="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tx1"/>
                  </a:solidFill>
                  <a:latin typeface="Times New Roman" panose="02020603050405020304" pitchFamily="18" charset="0"/>
                </a:rPr>
                <a:t>Emulated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tx1"/>
                  </a:solidFill>
                  <a:latin typeface="Times New Roman" panose="02020603050405020304" pitchFamily="18" charset="0"/>
                </a:rPr>
                <a:t>h/w in VNS</a:t>
              </a:r>
            </a:p>
          </p:txBody>
        </p:sp>
        <p:sp>
          <p:nvSpPr>
            <p:cNvPr id="50254" name="Rectangle 27"/>
            <p:cNvSpPr>
              <a:spLocks noChangeArrowheads="1"/>
            </p:cNvSpPr>
            <p:nvPr/>
          </p:nvSpPr>
          <p:spPr bwMode="auto">
            <a:xfrm>
              <a:off x="855" y="1131"/>
              <a:ext cx="360" cy="13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Routing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  Table</a:t>
              </a:r>
            </a:p>
          </p:txBody>
        </p:sp>
        <p:sp>
          <p:nvSpPr>
            <p:cNvPr id="50255" name="Rectangle 28"/>
            <p:cNvSpPr>
              <a:spLocks noChangeArrowheads="1"/>
            </p:cNvSpPr>
            <p:nvPr/>
          </p:nvSpPr>
          <p:spPr bwMode="auto">
            <a:xfrm>
              <a:off x="855" y="993"/>
              <a:ext cx="360" cy="13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Routing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Protocols</a:t>
              </a:r>
            </a:p>
          </p:txBody>
        </p:sp>
        <p:sp>
          <p:nvSpPr>
            <p:cNvPr id="50256" name="Rectangle 29"/>
            <p:cNvSpPr>
              <a:spLocks noChangeArrowheads="1"/>
            </p:cNvSpPr>
            <p:nvPr/>
          </p:nvSpPr>
          <p:spPr bwMode="auto">
            <a:xfrm>
              <a:off x="644" y="837"/>
              <a:ext cx="444" cy="13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Management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&amp; CLI</a:t>
              </a:r>
            </a:p>
          </p:txBody>
        </p:sp>
        <p:sp>
          <p:nvSpPr>
            <p:cNvPr id="50257" name="Rectangle 30"/>
            <p:cNvSpPr>
              <a:spLocks noChangeArrowheads="1"/>
            </p:cNvSpPr>
            <p:nvPr/>
          </p:nvSpPr>
          <p:spPr bwMode="auto">
            <a:xfrm>
              <a:off x="538" y="1045"/>
              <a:ext cx="296" cy="19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Exception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Processing</a:t>
              </a:r>
            </a:p>
          </p:txBody>
        </p:sp>
      </p:grpSp>
      <p:sp>
        <p:nvSpPr>
          <p:cNvPr id="50201" name="Rectangle 31"/>
          <p:cNvSpPr>
            <a:spLocks noChangeArrowheads="1"/>
          </p:cNvSpPr>
          <p:nvPr/>
        </p:nvSpPr>
        <p:spPr bwMode="auto">
          <a:xfrm>
            <a:off x="1778000" y="2057400"/>
            <a:ext cx="914400" cy="1336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02" name="Rectangle 32"/>
          <p:cNvSpPr>
            <a:spLocks noChangeArrowheads="1"/>
          </p:cNvSpPr>
          <p:nvPr/>
        </p:nvSpPr>
        <p:spPr bwMode="auto">
          <a:xfrm>
            <a:off x="1857375" y="2120900"/>
            <a:ext cx="762000" cy="598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03" name="Rectangle 33"/>
          <p:cNvSpPr>
            <a:spLocks noChangeArrowheads="1"/>
          </p:cNvSpPr>
          <p:nvPr/>
        </p:nvSpPr>
        <p:spPr bwMode="auto">
          <a:xfrm>
            <a:off x="1857375" y="2784475"/>
            <a:ext cx="762000" cy="534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  <a:t>Emulated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  <a:t>h/w in VNS</a:t>
            </a:r>
          </a:p>
        </p:txBody>
      </p:sp>
      <p:sp>
        <p:nvSpPr>
          <p:cNvPr id="50204" name="Rectangle 34"/>
          <p:cNvSpPr>
            <a:spLocks noChangeArrowheads="1"/>
          </p:cNvSpPr>
          <p:nvPr/>
        </p:nvSpPr>
        <p:spPr bwMode="auto">
          <a:xfrm>
            <a:off x="2225675" y="2505075"/>
            <a:ext cx="381000" cy="1730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" b="0">
                <a:solidFill>
                  <a:schemeClr val="tx1"/>
                </a:solidFill>
                <a:latin typeface="Comic Sans MS" panose="030F0702030302020204" pitchFamily="66" charset="0"/>
              </a:rPr>
              <a:t>Routing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" b="0">
                <a:solidFill>
                  <a:schemeClr val="tx1"/>
                </a:solidFill>
                <a:latin typeface="Comic Sans MS" panose="030F0702030302020204" pitchFamily="66" charset="0"/>
              </a:rPr>
              <a:t>  Table</a:t>
            </a:r>
          </a:p>
        </p:txBody>
      </p:sp>
      <p:sp>
        <p:nvSpPr>
          <p:cNvPr id="50205" name="Rectangle 35"/>
          <p:cNvSpPr>
            <a:spLocks noChangeArrowheads="1"/>
          </p:cNvSpPr>
          <p:nvPr/>
        </p:nvSpPr>
        <p:spPr bwMode="auto">
          <a:xfrm>
            <a:off x="2225675" y="2335213"/>
            <a:ext cx="381000" cy="1698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Routing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Protocols</a:t>
            </a:r>
          </a:p>
        </p:txBody>
      </p:sp>
      <p:sp>
        <p:nvSpPr>
          <p:cNvPr id="50206" name="Rectangle 36"/>
          <p:cNvSpPr>
            <a:spLocks noChangeArrowheads="1"/>
          </p:cNvSpPr>
          <p:nvPr/>
        </p:nvSpPr>
        <p:spPr bwMode="auto">
          <a:xfrm>
            <a:off x="2001838" y="2143125"/>
            <a:ext cx="469900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Management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&amp; CLI</a:t>
            </a:r>
          </a:p>
        </p:txBody>
      </p:sp>
      <p:sp>
        <p:nvSpPr>
          <p:cNvPr id="50207" name="Rectangle 37"/>
          <p:cNvSpPr>
            <a:spLocks noChangeArrowheads="1"/>
          </p:cNvSpPr>
          <p:nvPr/>
        </p:nvSpPr>
        <p:spPr bwMode="auto">
          <a:xfrm>
            <a:off x="1890713" y="2400300"/>
            <a:ext cx="312737" cy="2333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Exception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Processing</a:t>
            </a:r>
          </a:p>
        </p:txBody>
      </p:sp>
      <p:sp>
        <p:nvSpPr>
          <p:cNvPr id="50208" name="Rectangle 38"/>
          <p:cNvSpPr>
            <a:spLocks noChangeArrowheads="1"/>
          </p:cNvSpPr>
          <p:nvPr/>
        </p:nvSpPr>
        <p:spPr bwMode="auto">
          <a:xfrm>
            <a:off x="2997200" y="2057400"/>
            <a:ext cx="914400" cy="1336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09" name="Rectangle 39"/>
          <p:cNvSpPr>
            <a:spLocks noChangeArrowheads="1"/>
          </p:cNvSpPr>
          <p:nvPr/>
        </p:nvSpPr>
        <p:spPr bwMode="auto">
          <a:xfrm>
            <a:off x="3076575" y="2120900"/>
            <a:ext cx="762000" cy="598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10" name="Rectangle 40"/>
          <p:cNvSpPr>
            <a:spLocks noChangeArrowheads="1"/>
          </p:cNvSpPr>
          <p:nvPr/>
        </p:nvSpPr>
        <p:spPr bwMode="auto">
          <a:xfrm>
            <a:off x="3076575" y="2784475"/>
            <a:ext cx="762000" cy="534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  <a:t>Emulated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  <a:t>h/w in VNS</a:t>
            </a:r>
          </a:p>
        </p:txBody>
      </p:sp>
      <p:sp>
        <p:nvSpPr>
          <p:cNvPr id="50211" name="Rectangle 41"/>
          <p:cNvSpPr>
            <a:spLocks noChangeArrowheads="1"/>
          </p:cNvSpPr>
          <p:nvPr/>
        </p:nvSpPr>
        <p:spPr bwMode="auto">
          <a:xfrm>
            <a:off x="3444875" y="2505075"/>
            <a:ext cx="381000" cy="173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Routing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  Table</a:t>
            </a:r>
          </a:p>
        </p:txBody>
      </p:sp>
      <p:sp>
        <p:nvSpPr>
          <p:cNvPr id="50212" name="Rectangle 42"/>
          <p:cNvSpPr>
            <a:spLocks noChangeArrowheads="1"/>
          </p:cNvSpPr>
          <p:nvPr/>
        </p:nvSpPr>
        <p:spPr bwMode="auto">
          <a:xfrm>
            <a:off x="3444875" y="2335213"/>
            <a:ext cx="381000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Routing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Protocols</a:t>
            </a:r>
          </a:p>
        </p:txBody>
      </p:sp>
      <p:sp>
        <p:nvSpPr>
          <p:cNvPr id="50213" name="Rectangle 43"/>
          <p:cNvSpPr>
            <a:spLocks noChangeArrowheads="1"/>
          </p:cNvSpPr>
          <p:nvPr/>
        </p:nvSpPr>
        <p:spPr bwMode="auto">
          <a:xfrm>
            <a:off x="3221038" y="2143125"/>
            <a:ext cx="469900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Management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&amp; CLI</a:t>
            </a:r>
          </a:p>
        </p:txBody>
      </p:sp>
      <p:sp>
        <p:nvSpPr>
          <p:cNvPr id="50214" name="Rectangle 44"/>
          <p:cNvSpPr>
            <a:spLocks noChangeArrowheads="1"/>
          </p:cNvSpPr>
          <p:nvPr/>
        </p:nvSpPr>
        <p:spPr bwMode="auto">
          <a:xfrm>
            <a:off x="3109913" y="2400300"/>
            <a:ext cx="312737" cy="2333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Exception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Processing</a:t>
            </a:r>
          </a:p>
        </p:txBody>
      </p:sp>
      <p:sp>
        <p:nvSpPr>
          <p:cNvPr id="50215" name="Text Box 45"/>
          <p:cNvSpPr txBox="1">
            <a:spLocks noChangeArrowheads="1"/>
          </p:cNvSpPr>
          <p:nvPr/>
        </p:nvSpPr>
        <p:spPr bwMode="auto">
          <a:xfrm>
            <a:off x="1585913" y="1081088"/>
            <a:ext cx="1339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Command Line </a:t>
            </a:r>
            <a:b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50216" name="Text Box 46"/>
          <p:cNvSpPr txBox="1">
            <a:spLocks noChangeArrowheads="1"/>
          </p:cNvSpPr>
          <p:nvPr/>
        </p:nvSpPr>
        <p:spPr bwMode="auto">
          <a:xfrm>
            <a:off x="711200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0217" name="Text Box 47"/>
          <p:cNvSpPr txBox="1">
            <a:spLocks noChangeArrowheads="1"/>
          </p:cNvSpPr>
          <p:nvPr/>
        </p:nvSpPr>
        <p:spPr bwMode="auto">
          <a:xfrm>
            <a:off x="2051050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0218" name="Text Box 48"/>
          <p:cNvSpPr txBox="1">
            <a:spLocks noChangeArrowheads="1"/>
          </p:cNvSpPr>
          <p:nvPr/>
        </p:nvSpPr>
        <p:spPr bwMode="auto">
          <a:xfrm>
            <a:off x="3390900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0219" name="Text Box 49"/>
          <p:cNvSpPr txBox="1">
            <a:spLocks noChangeArrowheads="1"/>
          </p:cNvSpPr>
          <p:nvPr/>
        </p:nvSpPr>
        <p:spPr bwMode="auto">
          <a:xfrm>
            <a:off x="4730750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0220" name="Text Box 50"/>
          <p:cNvSpPr txBox="1">
            <a:spLocks noChangeArrowheads="1"/>
          </p:cNvSpPr>
          <p:nvPr/>
        </p:nvSpPr>
        <p:spPr bwMode="auto">
          <a:xfrm>
            <a:off x="6415088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0221" name="Text Box 51"/>
          <p:cNvSpPr txBox="1">
            <a:spLocks noChangeArrowheads="1"/>
          </p:cNvSpPr>
          <p:nvPr/>
        </p:nvSpPr>
        <p:spPr bwMode="auto">
          <a:xfrm>
            <a:off x="7754938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0222" name="Line 52"/>
          <p:cNvSpPr>
            <a:spLocks noChangeShapeType="1"/>
          </p:cNvSpPr>
          <p:nvPr/>
        </p:nvSpPr>
        <p:spPr bwMode="auto">
          <a:xfrm>
            <a:off x="6350000" y="25146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3" name="Line 53"/>
          <p:cNvSpPr>
            <a:spLocks noChangeShapeType="1"/>
          </p:cNvSpPr>
          <p:nvPr/>
        </p:nvSpPr>
        <p:spPr bwMode="auto">
          <a:xfrm flipH="1">
            <a:off x="6121400" y="25146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4" name="Line 54"/>
          <p:cNvSpPr>
            <a:spLocks noChangeShapeType="1"/>
          </p:cNvSpPr>
          <p:nvPr/>
        </p:nvSpPr>
        <p:spPr bwMode="auto">
          <a:xfrm flipH="1">
            <a:off x="6350000" y="28194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5" name="Line 55"/>
          <p:cNvSpPr>
            <a:spLocks noChangeShapeType="1"/>
          </p:cNvSpPr>
          <p:nvPr/>
        </p:nvSpPr>
        <p:spPr bwMode="auto">
          <a:xfrm flipH="1">
            <a:off x="6197600" y="34290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6" name="Line 56"/>
          <p:cNvSpPr>
            <a:spLocks noChangeShapeType="1"/>
          </p:cNvSpPr>
          <p:nvPr/>
        </p:nvSpPr>
        <p:spPr bwMode="auto">
          <a:xfrm>
            <a:off x="6350000" y="33528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7" name="Line 57"/>
          <p:cNvSpPr>
            <a:spLocks noChangeShapeType="1"/>
          </p:cNvSpPr>
          <p:nvPr/>
        </p:nvSpPr>
        <p:spPr bwMode="auto">
          <a:xfrm flipV="1">
            <a:off x="6426200" y="32004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8" name="Line 58"/>
          <p:cNvSpPr>
            <a:spLocks noChangeShapeType="1"/>
          </p:cNvSpPr>
          <p:nvPr/>
        </p:nvSpPr>
        <p:spPr bwMode="auto">
          <a:xfrm>
            <a:off x="6654800" y="28956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9" name="Line 59"/>
          <p:cNvSpPr>
            <a:spLocks noChangeShapeType="1"/>
          </p:cNvSpPr>
          <p:nvPr/>
        </p:nvSpPr>
        <p:spPr bwMode="auto">
          <a:xfrm>
            <a:off x="6654800" y="38100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30" name="Line 60"/>
          <p:cNvSpPr>
            <a:spLocks noChangeShapeType="1"/>
          </p:cNvSpPr>
          <p:nvPr/>
        </p:nvSpPr>
        <p:spPr bwMode="auto">
          <a:xfrm>
            <a:off x="6197600" y="4191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31" name="Line 61"/>
          <p:cNvSpPr>
            <a:spLocks noChangeShapeType="1"/>
          </p:cNvSpPr>
          <p:nvPr/>
        </p:nvSpPr>
        <p:spPr bwMode="auto">
          <a:xfrm flipV="1">
            <a:off x="6654800" y="33528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32" name="Line 62"/>
          <p:cNvSpPr>
            <a:spLocks noChangeShapeType="1"/>
          </p:cNvSpPr>
          <p:nvPr/>
        </p:nvSpPr>
        <p:spPr bwMode="auto">
          <a:xfrm flipH="1">
            <a:off x="6350000" y="38100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33" name="AutoShape 63"/>
          <p:cNvSpPr>
            <a:spLocks noChangeArrowheads="1"/>
          </p:cNvSpPr>
          <p:nvPr/>
        </p:nvSpPr>
        <p:spPr bwMode="auto">
          <a:xfrm>
            <a:off x="6121400" y="22860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4" name="AutoShape 64"/>
          <p:cNvSpPr>
            <a:spLocks noChangeArrowheads="1"/>
          </p:cNvSpPr>
          <p:nvPr/>
        </p:nvSpPr>
        <p:spPr bwMode="auto">
          <a:xfrm>
            <a:off x="6273800" y="26670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5" name="AutoShape 65"/>
          <p:cNvSpPr>
            <a:spLocks noChangeArrowheads="1"/>
          </p:cNvSpPr>
          <p:nvPr/>
        </p:nvSpPr>
        <p:spPr bwMode="auto">
          <a:xfrm>
            <a:off x="6045200" y="32004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6" name="AutoShape 66"/>
          <p:cNvSpPr>
            <a:spLocks noChangeArrowheads="1"/>
          </p:cNvSpPr>
          <p:nvPr/>
        </p:nvSpPr>
        <p:spPr bwMode="auto">
          <a:xfrm>
            <a:off x="6350000" y="35814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7" name="AutoShape 67"/>
          <p:cNvSpPr>
            <a:spLocks noChangeArrowheads="1"/>
          </p:cNvSpPr>
          <p:nvPr/>
        </p:nvSpPr>
        <p:spPr bwMode="auto">
          <a:xfrm>
            <a:off x="5969000" y="39624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8" name="AutoShape 68"/>
          <p:cNvSpPr>
            <a:spLocks noChangeArrowheads="1"/>
          </p:cNvSpPr>
          <p:nvPr/>
        </p:nvSpPr>
        <p:spPr bwMode="auto">
          <a:xfrm>
            <a:off x="6883400" y="43434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9" name="AutoShape 69"/>
          <p:cNvSpPr>
            <a:spLocks noChangeArrowheads="1"/>
          </p:cNvSpPr>
          <p:nvPr/>
        </p:nvSpPr>
        <p:spPr bwMode="auto">
          <a:xfrm>
            <a:off x="6883400" y="30480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40" name="Text Box 71"/>
          <p:cNvSpPr txBox="1">
            <a:spLocks noChangeArrowheads="1"/>
          </p:cNvSpPr>
          <p:nvPr/>
        </p:nvSpPr>
        <p:spPr bwMode="auto">
          <a:xfrm>
            <a:off x="7507288" y="2286000"/>
            <a:ext cx="1574800" cy="7302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Innovate and add!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Presentations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Judges</a:t>
            </a:r>
          </a:p>
        </p:txBody>
      </p:sp>
      <p:sp>
        <p:nvSpPr>
          <p:cNvPr id="50241" name="Text Box 72"/>
          <p:cNvSpPr txBox="1">
            <a:spLocks noChangeArrowheads="1"/>
          </p:cNvSpPr>
          <p:nvPr/>
        </p:nvSpPr>
        <p:spPr bwMode="auto">
          <a:xfrm>
            <a:off x="90488" y="5715000"/>
            <a:ext cx="15700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4-port non-learning</a:t>
            </a:r>
            <a:b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switch</a:t>
            </a:r>
          </a:p>
        </p:txBody>
      </p:sp>
      <p:sp>
        <p:nvSpPr>
          <p:cNvPr id="50242" name="Text Box 73"/>
          <p:cNvSpPr txBox="1">
            <a:spLocks noChangeArrowheads="1"/>
          </p:cNvSpPr>
          <p:nvPr/>
        </p:nvSpPr>
        <p:spPr bwMode="auto">
          <a:xfrm>
            <a:off x="1654175" y="5715000"/>
            <a:ext cx="1244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4-port learning</a:t>
            </a:r>
            <a:b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switch</a:t>
            </a:r>
          </a:p>
        </p:txBody>
      </p:sp>
      <p:sp>
        <p:nvSpPr>
          <p:cNvPr id="50243" name="Text Box 74"/>
          <p:cNvSpPr txBox="1">
            <a:spLocks noChangeArrowheads="1"/>
          </p:cNvSpPr>
          <p:nvPr/>
        </p:nvSpPr>
        <p:spPr bwMode="auto">
          <a:xfrm>
            <a:off x="2833688" y="5715000"/>
            <a:ext cx="13239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IPv4 router</a:t>
            </a:r>
            <a:b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forwarding path</a:t>
            </a:r>
          </a:p>
        </p:txBody>
      </p:sp>
      <p:sp>
        <p:nvSpPr>
          <p:cNvPr id="50244" name="Text Box 75"/>
          <p:cNvSpPr txBox="1">
            <a:spLocks noChangeArrowheads="1"/>
          </p:cNvSpPr>
          <p:nvPr/>
        </p:nvSpPr>
        <p:spPr bwMode="auto">
          <a:xfrm>
            <a:off x="4179888" y="5715000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Integrate with S/W</a:t>
            </a:r>
          </a:p>
        </p:txBody>
      </p:sp>
      <p:sp>
        <p:nvSpPr>
          <p:cNvPr id="50245" name="Text Box 76"/>
          <p:cNvSpPr txBox="1">
            <a:spLocks noChangeArrowheads="1"/>
          </p:cNvSpPr>
          <p:nvPr/>
        </p:nvSpPr>
        <p:spPr bwMode="auto">
          <a:xfrm>
            <a:off x="5873750" y="5715000"/>
            <a:ext cx="145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</a:rPr>
              <a:t>Interoperability</a:t>
            </a:r>
          </a:p>
        </p:txBody>
      </p:sp>
      <p:sp>
        <p:nvSpPr>
          <p:cNvPr id="50246" name="Rectangle 78"/>
          <p:cNvSpPr>
            <a:spLocks noChangeArrowheads="1"/>
          </p:cNvSpPr>
          <p:nvPr/>
        </p:nvSpPr>
        <p:spPr bwMode="auto">
          <a:xfrm>
            <a:off x="2909888" y="4494213"/>
            <a:ext cx="1143000" cy="6873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47" name="Rectangle 79"/>
          <p:cNvSpPr>
            <a:spLocks noChangeArrowheads="1"/>
          </p:cNvSpPr>
          <p:nvPr/>
        </p:nvSpPr>
        <p:spPr bwMode="auto">
          <a:xfrm>
            <a:off x="3514725" y="4659313"/>
            <a:ext cx="504825" cy="274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Switching</a:t>
            </a:r>
          </a:p>
        </p:txBody>
      </p:sp>
      <p:sp>
        <p:nvSpPr>
          <p:cNvPr id="50248" name="Rectangle 80"/>
          <p:cNvSpPr>
            <a:spLocks noChangeArrowheads="1"/>
          </p:cNvSpPr>
          <p:nvPr/>
        </p:nvSpPr>
        <p:spPr bwMode="auto">
          <a:xfrm>
            <a:off x="2944813" y="4659313"/>
            <a:ext cx="569912" cy="274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Forwarding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Table</a:t>
            </a:r>
          </a:p>
        </p:txBody>
      </p:sp>
      <p:sp>
        <p:nvSpPr>
          <p:cNvPr id="50249" name="Text Box 81"/>
          <p:cNvSpPr txBox="1">
            <a:spLocks noChangeArrowheads="1"/>
          </p:cNvSpPr>
          <p:nvPr/>
        </p:nvSpPr>
        <p:spPr bwMode="auto">
          <a:xfrm>
            <a:off x="166688" y="4495800"/>
            <a:ext cx="2514600" cy="7302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Learning Environment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Modular design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Testing</a:t>
            </a:r>
          </a:p>
        </p:txBody>
      </p:sp>
      <p:sp>
        <p:nvSpPr>
          <p:cNvPr id="50250" name="Text Box 19"/>
          <p:cNvSpPr txBox="1">
            <a:spLocks noChangeArrowheads="1"/>
          </p:cNvSpPr>
          <p:nvPr/>
        </p:nvSpPr>
        <p:spPr bwMode="auto">
          <a:xfrm>
            <a:off x="7510463" y="1089025"/>
            <a:ext cx="1328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</a:rPr>
              <a:t>Final Project</a:t>
            </a:r>
          </a:p>
        </p:txBody>
      </p:sp>
    </p:spTree>
    <p:extLst>
      <p:ext uri="{BB962C8B-B14F-4D97-AF65-F5344CB8AC3E}">
        <p14:creationId xmlns:p14="http://schemas.microsoft.com/office/powerpoint/2010/main" val="2291115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Typical NetFPGA Course Plan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914400"/>
          <a:ext cx="8686800" cy="5527678"/>
        </p:xfrm>
        <a:graphic>
          <a:graphicData uri="http://schemas.openxmlformats.org/drawingml/2006/table">
            <a:tbl>
              <a:tblPr/>
              <a:tblGrid>
                <a:gridCol w="1138238"/>
                <a:gridCol w="2443162"/>
                <a:gridCol w="2776538"/>
                <a:gridCol w="2328862"/>
              </a:tblGrid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Software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Hardware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Deliver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649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Verify Software Tools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Verify CAD Tools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Write Design Document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649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Build Software Router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Build Non-Learning Switch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Run Software Router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Cmd. Line Interface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Build Learning Switch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Run Basic Switch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Router Protocols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Output Queues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Run Learning Switch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Implement Protocol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Forwarding Path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Interface SW &amp; HW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Control Hardware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Hardware Registers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HW/SW Test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Interoperate Software &amp; Hardware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Router Submission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Plan New Advanced Feature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Project Design Plan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Show new Advanced Feature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Demonstration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460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Presentations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4267200" cy="2386013"/>
          </a:xfrm>
          <a:prstGeom prst="rect">
            <a:avLst/>
          </a:prstGeom>
          <a:noFill/>
          <a:ln>
            <a:noFill/>
          </a:ln>
          <a:effectLst>
            <a:outerShdw blurRad="63500" dist="17961" dir="13500000" algn="ctr" rotWithShape="0">
              <a:srgbClr val="007A5C">
                <a:alpha val="74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4572000" y="2286000"/>
            <a:ext cx="5943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http://cs344.stanford.edu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0" y="1600200"/>
            <a:ext cx="59436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Stanford CS344</a:t>
            </a:r>
          </a:p>
        </p:txBody>
      </p:sp>
      <p:pic>
        <p:nvPicPr>
          <p:cNvPr id="53255" name="Picture 6" descr="\\.PSF\.Home\Desktop\netfpga-spring10\IMAGE_048-Panorama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5715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4876800"/>
            <a:ext cx="59436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Cambridge P33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600" y="5562600"/>
            <a:ext cx="8001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http://www.cl.cam.ac.uk/</a:t>
            </a:r>
            <a:r>
              <a:rPr lang="en-US" sz="2400" u="sng">
                <a:solidFill>
                  <a:schemeClr val="accent2">
                    <a:lumMod val="75000"/>
                  </a:schemeClr>
                </a:solidFill>
                <a:ea typeface="+mn-ea"/>
              </a:rPr>
              <a:t>teaching/0910/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P33/</a:t>
            </a:r>
          </a:p>
        </p:txBody>
      </p:sp>
    </p:spTree>
    <p:extLst>
      <p:ext uri="{BB962C8B-B14F-4D97-AF65-F5344CB8AC3E}">
        <p14:creationId xmlns:p14="http://schemas.microsoft.com/office/powerpoint/2010/main" val="1593163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NetFPGA = Networked FPGA</a:t>
            </a:r>
          </a:p>
        </p:txBody>
      </p:sp>
      <p:sp>
        <p:nvSpPr>
          <p:cNvPr id="6146" name="Content Placeholder 7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914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CN" sz="2400" smtClean="0">
                <a:ea typeface="SimSun" panose="02010600030101010101" pitchFamily="2" charset="-122"/>
              </a:rPr>
              <a:t>	A line-rate, flexible, </a:t>
            </a:r>
            <a:r>
              <a:rPr lang="en-US" altLang="zh-CN" sz="2400" u="sng" smtClean="0">
                <a:ea typeface="SimSun" panose="02010600030101010101" pitchFamily="2" charset="-122"/>
              </a:rPr>
              <a:t>open networking </a:t>
            </a:r>
            <a:br>
              <a:rPr lang="en-US" altLang="zh-CN" sz="2400" u="sng" smtClean="0">
                <a:ea typeface="SimSun" panose="02010600030101010101" pitchFamily="2" charset="-122"/>
              </a:rPr>
            </a:br>
            <a:r>
              <a:rPr lang="en-US" altLang="zh-CN" sz="2400" u="sng" smtClean="0">
                <a:ea typeface="SimSun" panose="02010600030101010101" pitchFamily="2" charset="-122"/>
              </a:rPr>
              <a:t>platform</a:t>
            </a:r>
            <a:r>
              <a:rPr lang="en-US" altLang="zh-CN" sz="2400" smtClean="0">
                <a:ea typeface="SimSun" panose="02010600030101010101" pitchFamily="2" charset="-122"/>
              </a:rPr>
              <a:t> for teaching and research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981200"/>
            <a:ext cx="79930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Section VI: Where Next?</a:t>
            </a:r>
          </a:p>
        </p:txBody>
      </p:sp>
    </p:spTree>
    <p:extLst>
      <p:ext uri="{BB962C8B-B14F-4D97-AF65-F5344CB8AC3E}">
        <p14:creationId xmlns:p14="http://schemas.microsoft.com/office/powerpoint/2010/main" val="146559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2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mtClean="0">
                <a:latin typeface="Calibri" panose="020F0502020204030204" pitchFamily="34" charset="0"/>
              </a:rPr>
              <a:t>To get started with your project</a:t>
            </a:r>
          </a:p>
        </p:txBody>
      </p:sp>
      <p:sp>
        <p:nvSpPr>
          <p:cNvPr id="71683" name="Rectangle 13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458200" cy="4908550"/>
          </a:xfrm>
        </p:spPr>
        <p:txBody>
          <a:bodyPr rIns="132080"/>
          <a:lstStyle/>
          <a:p>
            <a:pPr marL="554038" indent="-514350">
              <a:buSzPct val="99000"/>
              <a:buFontTx/>
              <a:buAutoNum type="arabicPeriod"/>
            </a:pPr>
            <a:r>
              <a:rPr lang="en-US" altLang="en-US" smtClean="0">
                <a:latin typeface="Calibri" panose="020F0502020204030204" pitchFamily="34" charset="0"/>
              </a:rPr>
              <a:t>New Software ideas? get familiar with the host-systems of the current reference (C and java)</a:t>
            </a:r>
          </a:p>
          <a:p>
            <a:pPr marL="554038" indent="-514350">
              <a:buSzPct val="99000"/>
              <a:buFontTx/>
              <a:buAutoNum type="arabicPeriod"/>
            </a:pPr>
            <a:r>
              <a:rPr lang="en-US" altLang="en-US" smtClean="0">
                <a:latin typeface="Calibri" panose="020F0502020204030204" pitchFamily="34" charset="0"/>
              </a:rPr>
              <a:t>replace them at will; no egos will be hurt</a:t>
            </a:r>
          </a:p>
          <a:p>
            <a:pPr marL="554038" indent="-514350">
              <a:buSzPct val="99000"/>
              <a:buFontTx/>
              <a:buNone/>
            </a:pPr>
            <a:r>
              <a:rPr lang="en-US" altLang="en-US" smtClean="0">
                <a:latin typeface="Calibri" panose="020F0502020204030204" pitchFamily="34" charset="0"/>
              </a:rPr>
              <a:t>OR</a:t>
            </a:r>
          </a:p>
          <a:p>
            <a:pPr marL="554038" indent="-514350">
              <a:buSzPct val="99000"/>
              <a:buFontTx/>
              <a:buAutoNum type="arabicPeriod"/>
            </a:pPr>
            <a:r>
              <a:rPr lang="en-US" altLang="en-US" smtClean="0">
                <a:latin typeface="Calibri" panose="020F0502020204030204" pitchFamily="34" charset="0"/>
              </a:rPr>
              <a:t>New Hardware ideas? get familiar with </a:t>
            </a:r>
            <a:r>
              <a:rPr lang="en-US" altLang="en-US" smtClean="0">
                <a:latin typeface="MS PGothic" panose="020B0600070205080204" pitchFamily="34" charset="-128"/>
                <a:sym typeface="MS PGothic" panose="020B0600070205080204" pitchFamily="34" charset="-128"/>
              </a:rPr>
              <a:t/>
            </a:r>
            <a:br>
              <a:rPr lang="en-US" altLang="en-US" smtClean="0">
                <a:latin typeface="MS PGothic" panose="020B0600070205080204" pitchFamily="34" charset="-128"/>
                <a:sym typeface="MS PGothic" panose="020B0600070205080204" pitchFamily="34" charset="-128"/>
              </a:rPr>
            </a:br>
            <a:r>
              <a:rPr lang="en-US" altLang="en-US" smtClean="0">
                <a:latin typeface="Calibri" panose="020F0502020204030204" pitchFamily="34" charset="0"/>
              </a:rPr>
              <a:t>hardware description language</a:t>
            </a:r>
          </a:p>
          <a:p>
            <a:pPr marL="554038" indent="-514350">
              <a:buSzPct val="99000"/>
              <a:buFontTx/>
              <a:buAutoNum type="arabicPeriod"/>
            </a:pPr>
            <a:r>
              <a:rPr lang="en-US" altLang="en-US" smtClean="0">
                <a:latin typeface="Calibri" panose="020F0502020204030204" pitchFamily="34" charset="0"/>
              </a:rPr>
              <a:t>Prepare for your project</a:t>
            </a:r>
          </a:p>
          <a:p>
            <a:pPr marL="954088" lvl="1" indent="-514350">
              <a:buSzPct val="99000"/>
              <a:buFontTx/>
              <a:buAutoNum type="alphaLcParenR"/>
            </a:pPr>
            <a:r>
              <a:rPr lang="en-US" altLang="en-US" smtClean="0">
                <a:solidFill>
                  <a:srgbClr val="0000FF"/>
                </a:solidFill>
                <a:latin typeface="Calibri" panose="020F0502020204030204" pitchFamily="34" charset="0"/>
              </a:rPr>
              <a:t>Become familiar with the NetFPGA yourself</a:t>
            </a:r>
          </a:p>
          <a:p>
            <a:pPr marL="954088" lvl="1" indent="-514350">
              <a:buSzPct val="99000"/>
              <a:buFontTx/>
              <a:buAutoNum type="alphaLcParenR"/>
            </a:pPr>
            <a:r>
              <a:rPr lang="en-US" altLang="en-US" smtClean="0">
                <a:solidFill>
                  <a:srgbClr val="0000FF"/>
                </a:solidFill>
                <a:latin typeface="Calibri" panose="020F0502020204030204" pitchFamily="34" charset="0"/>
              </a:rPr>
              <a:t>Go to a hands-on event</a:t>
            </a:r>
          </a:p>
          <a:p>
            <a:pPr marL="954088" lvl="1" indent="-514350">
              <a:buSzPct val="99000"/>
              <a:buFontTx/>
              <a:buAutoNum type="alphaLcParenR"/>
            </a:pPr>
            <a:endParaRPr lang="en-US" altLang="en-US" sz="100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554038" indent="-514350">
              <a:buSzPct val="99000"/>
              <a:buFontTx/>
              <a:buNone/>
            </a:pPr>
            <a:r>
              <a:rPr lang="en-US" altLang="en-US" smtClean="0">
                <a:latin typeface="Calibri" panose="020F0502020204030204" pitchFamily="34" charset="0"/>
              </a:rPr>
              <a:t>Good practice is familiarity with hardware and</a:t>
            </a:r>
          </a:p>
          <a:p>
            <a:pPr marL="554038" indent="-514350">
              <a:buSzPct val="99000"/>
              <a:buFontTx/>
              <a:buNone/>
            </a:pPr>
            <a:r>
              <a:rPr lang="en-US" altLang="en-US" smtClean="0">
                <a:latin typeface="Calibri" panose="020F0502020204030204" pitchFamily="34" charset="0"/>
              </a:rPr>
              <a:t>	software…. (and it isn’t that scary - honest)</a:t>
            </a:r>
          </a:p>
        </p:txBody>
      </p:sp>
    </p:spTree>
    <p:extLst>
      <p:ext uri="{BB962C8B-B14F-4D97-AF65-F5344CB8AC3E}">
        <p14:creationId xmlns:p14="http://schemas.microsoft.com/office/powerpoint/2010/main" val="3483002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3"/>
          <p:cNvSpPr>
            <a:spLocks/>
          </p:cNvSpPr>
          <p:nvPr/>
        </p:nvSpPr>
        <p:spPr bwMode="auto">
          <a:xfrm>
            <a:off x="533400" y="6172200"/>
            <a:ext cx="45704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Support for NetFPGA enhancements provided by</a:t>
            </a:r>
          </a:p>
        </p:txBody>
      </p:sp>
      <p:sp>
        <p:nvSpPr>
          <p:cNvPr id="72707" name="Rectangle 14"/>
          <p:cNvSpPr>
            <a:spLocks/>
          </p:cNvSpPr>
          <p:nvPr/>
        </p:nvSpPr>
        <p:spPr bwMode="auto">
          <a:xfrm>
            <a:off x="0" y="155575"/>
            <a:ext cx="9156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23520" bIns="0" anchor="ctr"/>
          <a:lstStyle>
            <a:lvl1pPr marL="22225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0">
                <a:latin typeface="Arial Bold" panose="020B0704020202020204" pitchFamily="34" charset="0"/>
                <a:sym typeface="Arial Bold" panose="020B0704020202020204" pitchFamily="34" charset="0"/>
              </a:rPr>
              <a:t>Scared by Verilog? Try our</a:t>
            </a:r>
          </a:p>
        </p:txBody>
      </p:sp>
      <p:sp>
        <p:nvSpPr>
          <p:cNvPr id="72708" name="Rectangle 15"/>
          <p:cNvSpPr>
            <a:spLocks/>
          </p:cNvSpPr>
          <p:nvPr/>
        </p:nvSpPr>
        <p:spPr bwMode="auto">
          <a:xfrm>
            <a:off x="-76200" y="977900"/>
            <a:ext cx="9156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23520" bIns="0" anchor="ctr"/>
          <a:lstStyle>
            <a:lvl1pPr marL="22225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0">
                <a:latin typeface="Arial Bold" panose="020B0704020202020204" pitchFamily="34" charset="0"/>
                <a:sym typeface="Arial Bold" panose="020B0704020202020204" pitchFamily="34" charset="0"/>
              </a:rPr>
              <a:t>Online Verilog tutor (with NetFPGA extensions)</a:t>
            </a:r>
          </a:p>
        </p:txBody>
      </p:sp>
      <p:pic>
        <p:nvPicPr>
          <p:cNvPr id="72709" name="Picture 1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0"/>
            <a:ext cx="1371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" descr="Screen shot 2013-03-30 at 22.47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308225"/>
            <a:ext cx="91440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Box 2"/>
          <p:cNvSpPr txBox="1">
            <a:spLocks noChangeArrowheads="1"/>
          </p:cNvSpPr>
          <p:nvPr/>
        </p:nvSpPr>
        <p:spPr bwMode="auto">
          <a:xfrm>
            <a:off x="449263" y="1851025"/>
            <a:ext cx="818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Courier" charset="0"/>
              </a:rPr>
              <a:t>www-netfpga.cl.cam.ac.uk</a:t>
            </a:r>
          </a:p>
        </p:txBody>
      </p:sp>
    </p:spTree>
    <p:extLst>
      <p:ext uri="{BB962C8B-B14F-4D97-AF65-F5344CB8AC3E}">
        <p14:creationId xmlns:p14="http://schemas.microsoft.com/office/powerpoint/2010/main" val="3006427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Ins="497840"/>
          <a:lstStyle/>
          <a:p>
            <a:pPr marL="222250"/>
            <a:r>
              <a:rPr lang="en-US" altLang="en-US" sz="3200" smtClean="0">
                <a:latin typeface="Calibri" panose="020F0502020204030204" pitchFamily="34" charset="0"/>
              </a:rPr>
              <a:t>Go to a hands-on camp</a:t>
            </a:r>
          </a:p>
        </p:txBody>
      </p:sp>
      <p:pic>
        <p:nvPicPr>
          <p:cNvPr id="73731" name="Picture 1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0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2" name="Group 16"/>
          <p:cNvGrpSpPr>
            <a:grpSpLocks/>
          </p:cNvGrpSpPr>
          <p:nvPr/>
        </p:nvGrpSpPr>
        <p:grpSpPr bwMode="auto">
          <a:xfrm>
            <a:off x="152400" y="3048000"/>
            <a:ext cx="1219200" cy="595313"/>
            <a:chOff x="0" y="0"/>
            <a:chExt cx="768" cy="375"/>
          </a:xfrm>
        </p:grpSpPr>
        <p:sp>
          <p:nvSpPr>
            <p:cNvPr id="73742" name="AutoShape 14"/>
            <p:cNvSpPr>
              <a:spLocks/>
            </p:cNvSpPr>
            <p:nvPr/>
          </p:nvSpPr>
          <p:spPr bwMode="auto">
            <a:xfrm>
              <a:off x="0" y="0"/>
              <a:ext cx="768" cy="3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6444"/>
                  </a:lnTo>
                  <a:lnTo>
                    <a:pt x="0" y="9206"/>
                  </a:lnTo>
                  <a:lnTo>
                    <a:pt x="0" y="11047"/>
                  </a:lnTo>
                  <a:lnTo>
                    <a:pt x="12600" y="11047"/>
                  </a:lnTo>
                  <a:lnTo>
                    <a:pt x="21370" y="21600"/>
                  </a:lnTo>
                  <a:lnTo>
                    <a:pt x="18000" y="11047"/>
                  </a:lnTo>
                  <a:lnTo>
                    <a:pt x="21600" y="11047"/>
                  </a:lnTo>
                  <a:lnTo>
                    <a:pt x="21600" y="9206"/>
                  </a:lnTo>
                  <a:lnTo>
                    <a:pt x="21600" y="6444"/>
                  </a:lnTo>
                  <a:lnTo>
                    <a:pt x="21600" y="0"/>
                  </a:lnTo>
                  <a:lnTo>
                    <a:pt x="18000" y="0"/>
                  </a:lnTo>
                  <a:lnTo>
                    <a:pt x="12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73743" name="Rectangle 15"/>
            <p:cNvSpPr>
              <a:spLocks/>
            </p:cNvSpPr>
            <p:nvPr/>
          </p:nvSpPr>
          <p:spPr bwMode="auto">
            <a:xfrm>
              <a:off x="0" y="8"/>
              <a:ext cx="768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chemeClr val="tx1"/>
                  </a:solidFill>
                  <a:latin typeface="Arial Bold" panose="020B0704020202020204" pitchFamily="34" charset="0"/>
                  <a:sym typeface="Arial Bold" panose="020B0704020202020204" pitchFamily="34" charset="0"/>
                </a:rPr>
                <a:t>Stanford</a:t>
              </a:r>
            </a:p>
          </p:txBody>
        </p:sp>
      </p:grpSp>
      <p:pic>
        <p:nvPicPr>
          <p:cNvPr id="73733" name="Picture 2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457325"/>
            <a:ext cx="31702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2" descr="netfpga-cambridge-20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40" y="2270919"/>
            <a:ext cx="3008313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>
            <a:spLocks noChangeArrowheads="1"/>
          </p:cNvSpPr>
          <p:nvPr/>
        </p:nvSpPr>
        <p:spPr bwMode="auto">
          <a:xfrm>
            <a:off x="6700838" y="1735138"/>
            <a:ext cx="1350962" cy="309562"/>
          </a:xfrm>
          <a:prstGeom prst="wedgeRectCallout">
            <a:avLst>
              <a:gd name="adj1" fmla="val -6727"/>
              <a:gd name="adj2" fmla="val 259759"/>
            </a:avLst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736" name="Rectangle 18"/>
          <p:cNvSpPr>
            <a:spLocks/>
          </p:cNvSpPr>
          <p:nvPr/>
        </p:nvSpPr>
        <p:spPr bwMode="auto">
          <a:xfrm>
            <a:off x="6618288" y="1747838"/>
            <a:ext cx="152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Cambridge</a:t>
            </a:r>
          </a:p>
        </p:txBody>
      </p:sp>
      <p:sp>
        <p:nvSpPr>
          <p:cNvPr id="73740" name="TextBox 1"/>
          <p:cNvSpPr txBox="1">
            <a:spLocks noChangeArrowheads="1"/>
          </p:cNvSpPr>
          <p:nvPr/>
        </p:nvSpPr>
        <p:spPr bwMode="auto">
          <a:xfrm>
            <a:off x="2768600" y="6407150"/>
            <a:ext cx="5068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Check out http://www.netfpga.org/events.html</a:t>
            </a:r>
          </a:p>
        </p:txBody>
      </p:sp>
    </p:spTree>
    <p:extLst>
      <p:ext uri="{BB962C8B-B14F-4D97-AF65-F5344CB8AC3E}">
        <p14:creationId xmlns:p14="http://schemas.microsoft.com/office/powerpoint/2010/main" val="4058609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047" t="12700" r="15237" b="9808"/>
          <a:stretch/>
        </p:blipFill>
        <p:spPr>
          <a:xfrm>
            <a:off x="375642" y="1130086"/>
            <a:ext cx="8392715" cy="5483444"/>
          </a:xfrm>
          <a:prstGeom prst="rect">
            <a:avLst/>
          </a:prstGeom>
        </p:spPr>
      </p:pic>
      <p:sp>
        <p:nvSpPr>
          <p:cNvPr id="74755" name="Rectangle 12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z="3200" smtClean="0">
                <a:latin typeface="Calibri" panose="020F0502020204030204" pitchFamily="34" charset="0"/>
              </a:rPr>
              <a:t>Get a hands-on tutorial</a:t>
            </a:r>
          </a:p>
        </p:txBody>
      </p:sp>
      <p:sp>
        <p:nvSpPr>
          <p:cNvPr id="86030" name="Oval 14"/>
          <p:cNvSpPr>
            <a:spLocks/>
          </p:cNvSpPr>
          <p:nvPr/>
        </p:nvSpPr>
        <p:spPr bwMode="auto">
          <a:xfrm>
            <a:off x="4419600" y="1327150"/>
            <a:ext cx="1143000" cy="381000"/>
          </a:xfrm>
          <a:prstGeom prst="ellipse">
            <a:avLst/>
          </a:prstGeom>
          <a:solidFill>
            <a:srgbClr val="FFFF00">
              <a:alpha val="8627"/>
            </a:srgbClr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86031" name="Rectangle 15"/>
          <p:cNvSpPr>
            <a:spLocks/>
          </p:cNvSpPr>
          <p:nvPr/>
        </p:nvSpPr>
        <p:spPr bwMode="auto">
          <a:xfrm>
            <a:off x="5105400" y="1250950"/>
            <a:ext cx="852488" cy="355600"/>
          </a:xfrm>
          <a:prstGeom prst="rect">
            <a:avLst/>
          </a:prstGeom>
          <a:solidFill>
            <a:srgbClr val="FFFF00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Events</a:t>
            </a:r>
          </a:p>
        </p:txBody>
      </p:sp>
      <p:grpSp>
        <p:nvGrpSpPr>
          <p:cNvPr id="86034" name="Group 18"/>
          <p:cNvGrpSpPr>
            <a:grpSpLocks/>
          </p:cNvGrpSpPr>
          <p:nvPr/>
        </p:nvGrpSpPr>
        <p:grpSpPr bwMode="auto">
          <a:xfrm>
            <a:off x="1143000" y="5105400"/>
            <a:ext cx="7162800" cy="685800"/>
            <a:chOff x="0" y="0"/>
            <a:chExt cx="4512" cy="432"/>
          </a:xfrm>
        </p:grpSpPr>
        <p:sp>
          <p:nvSpPr>
            <p:cNvPr id="74759" name="Rectangle 16"/>
            <p:cNvSpPr>
              <a:spLocks/>
            </p:cNvSpPr>
            <p:nvPr/>
          </p:nvSpPr>
          <p:spPr bwMode="auto">
            <a:xfrm>
              <a:off x="0" y="0"/>
              <a:ext cx="4512" cy="432"/>
            </a:xfrm>
            <a:prstGeom prst="rect">
              <a:avLst/>
            </a:prstGeom>
            <a:solidFill>
              <a:srgbClr val="CCFFCC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74760" name="Rectangle 17"/>
            <p:cNvSpPr>
              <a:spLocks/>
            </p:cNvSpPr>
            <p:nvPr/>
          </p:nvSpPr>
          <p:spPr bwMode="auto">
            <a:xfrm>
              <a:off x="0" y="0"/>
              <a:ext cx="451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554038" indent="-514350"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ts val="338"/>
                </a:spcBef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Arial Bold" panose="020B0704020202020204" pitchFamily="34" charset="0"/>
                  <a:sym typeface="Arial Bold" panose="020B0704020202020204" pitchFamily="34" charset="0"/>
                </a:rPr>
                <a:t>NetFPGA website (www.netfpga.org)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810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68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0" grpId="0" animBg="1"/>
      <p:bldP spid="86031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Start with a board….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u="sng" dirty="0" smtClean="0"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For US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Universities (donations available)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dirty="0">
                <a:ea typeface="ＭＳ Ｐゴシック" charset="0"/>
                <a:cs typeface="ＭＳ Ｐゴシック" charset="0"/>
              </a:rPr>
              <a:t>http://netfpga.org/donation_request.html</a:t>
            </a:r>
          </a:p>
          <a:p>
            <a:pPr>
              <a:defRPr/>
            </a:pPr>
            <a:endParaRPr lang="en-US" u="sng" dirty="0"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For Non-US Universities </a:t>
            </a:r>
            <a:r>
              <a:rPr lang="en-US" dirty="0">
                <a:ea typeface="ＭＳ Ｐゴシック" charset="0"/>
                <a:cs typeface="ＭＳ Ｐゴシック" charset="0"/>
              </a:rPr>
              <a:t>(donations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available)</a:t>
            </a:r>
          </a:p>
          <a:p>
            <a:pPr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http://www.xilinx.com/member/xup/donation/request.htm</a:t>
            </a:r>
          </a:p>
          <a:p>
            <a:pPr marL="0" indent="0">
              <a:buFontTx/>
              <a:buNone/>
              <a:defRPr/>
            </a:pP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For Non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-Universities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dirty="0">
                <a:ea typeface="ＭＳ Ｐゴシック" charset="0"/>
                <a:cs typeface="ＭＳ Ｐゴシック" charset="0"/>
                <a:hlinkClick r:id="rId2"/>
              </a:rPr>
              <a:t>http://www.hitechglobal.com/Boards/PCIExpress_SFP+.</a:t>
            </a:r>
            <a:r>
              <a:rPr lang="en-US" sz="2000" dirty="0" smtClean="0">
                <a:ea typeface="ＭＳ Ｐゴシック" charset="0"/>
                <a:cs typeface="ＭＳ Ｐゴシック" charset="0"/>
                <a:hlinkClick r:id="rId2"/>
              </a:rPr>
              <a:t>htm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hlinkClick r:id="rId3"/>
              </a:rPr>
              <a:t>http</a:t>
            </a:r>
            <a:r>
              <a:rPr lang="en-US" sz="2000" dirty="0">
                <a:ea typeface="ＭＳ Ｐゴシック" charset="0"/>
                <a:cs typeface="ＭＳ Ｐゴシック" charset="0"/>
                <a:hlinkClick r:id="rId3"/>
              </a:rPr>
              <a:t>://</a:t>
            </a:r>
            <a:r>
              <a:rPr lang="en-US" sz="2000" dirty="0" smtClean="0">
                <a:ea typeface="ＭＳ Ｐゴシック" charset="0"/>
                <a:cs typeface="ＭＳ Ｐゴシック" charset="0"/>
                <a:hlinkClick r:id="rId3"/>
              </a:rPr>
              <a:t>www.digilentinc.com/Products/Detail.cfm?NavPath=2,400,1228&amp;Prod=NETFPGA-1G-CML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11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7"/>
          <p:cNvSpPr txBox="1">
            <a:spLocks noChangeArrowheads="1"/>
          </p:cNvSpPr>
          <p:nvPr/>
        </p:nvSpPr>
        <p:spPr bwMode="auto">
          <a:xfrm>
            <a:off x="0" y="1152525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Nick McKeown, Glen Gibb,</a:t>
            </a:r>
            <a:r>
              <a:rPr lang="en-US" altLang="zh-CN" sz="3200" b="0">
                <a:solidFill>
                  <a:srgbClr val="008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Jad Naous, David Erickson,</a:t>
            </a:r>
            <a:r>
              <a:rPr lang="en-US" altLang="zh-CN" sz="2000" b="0">
                <a:solidFill>
                  <a:srgbClr val="008000"/>
                </a:solidFill>
                <a:ea typeface="SimSun" panose="02010600030101010101" pitchFamily="2" charset="-122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G. Adam Covington, John W. Lockwood, Jianying Luo,</a:t>
            </a:r>
            <a:r>
              <a:rPr lang="en-US" altLang="zh-CN" sz="2000" b="0">
                <a:solidFill>
                  <a:srgbClr val="008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Brandon Heller, Paul Hartke, Neda Beheshti, Sara Bolouki, James Zeng,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Jonathan Ellithorpe, Sachidanandan Sambandan, Eric 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2000" b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2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Acknowledgments (I)</a:t>
            </a:r>
          </a:p>
        </p:txBody>
      </p:sp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588963" y="847725"/>
            <a:ext cx="7488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i="1">
                <a:solidFill>
                  <a:schemeClr val="tx1"/>
                </a:solidFill>
                <a:ea typeface="SimSun" panose="02010600030101010101" pitchFamily="2" charset="-122"/>
              </a:rPr>
              <a:t>NetFPGA Team at Stanford University (Past and Present):</a:t>
            </a:r>
          </a:p>
        </p:txBody>
      </p:sp>
      <p:sp>
        <p:nvSpPr>
          <p:cNvPr id="76805" name="Rectangle 6"/>
          <p:cNvSpPr>
            <a:spLocks noChangeArrowheads="1"/>
          </p:cNvSpPr>
          <p:nvPr/>
        </p:nvSpPr>
        <p:spPr bwMode="auto">
          <a:xfrm>
            <a:off x="228600" y="2590800"/>
            <a:ext cx="8069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i="1">
                <a:solidFill>
                  <a:schemeClr val="tx1"/>
                </a:solidFill>
                <a:ea typeface="SimSun" panose="02010600030101010101" pitchFamily="2" charset="-122"/>
              </a:rPr>
              <a:t>NetFPGA Team at University of Cambridge (Past and Present):</a:t>
            </a: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2971800"/>
            <a:ext cx="95704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Andrew Moore, David Miller, Muhammad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Shahbaz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Martin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Zadnik</a:t>
            </a:r>
            <a:endParaRPr lang="en-US" altLang="zh-CN" sz="2000" b="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Matthew Grosvenor,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Yury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Audzevich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Neelakandan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Manihatty-Bojan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Georgina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Kalogeridou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Jong Hun Han,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Noa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en-US" sz="2000" b="0" dirty="0" err="1" smtClean="0">
                <a:solidFill>
                  <a:schemeClr val="tx1"/>
                </a:solidFill>
                <a:ea typeface="SimSun" panose="02010600030101010101" pitchFamily="2" charset="-122"/>
              </a:rPr>
              <a:t>Zilberman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</a:t>
            </a:r>
            <a:r>
              <a:rPr lang="en-US" altLang="en-US" sz="2000" b="0" dirty="0" smtClean="0">
                <a:solidFill>
                  <a:schemeClr val="tx1"/>
                </a:solidFill>
                <a:ea typeface="SimSun" panose="02010600030101010101" pitchFamily="2" charset="-122"/>
              </a:rPr>
              <a:t>Gianni </a:t>
            </a:r>
            <a:r>
              <a:rPr lang="en-US" altLang="en-US" sz="2000" b="0" dirty="0" err="1" smtClean="0">
                <a:solidFill>
                  <a:schemeClr val="tx1"/>
                </a:solidFill>
                <a:ea typeface="SimSun" panose="02010600030101010101" pitchFamily="2" charset="-122"/>
              </a:rPr>
              <a:t>Antichi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Marco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Forconesi</a:t>
            </a:r>
            <a:endParaRPr lang="en-US" altLang="en-US" sz="2000" b="0" dirty="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727075" y="4304030"/>
            <a:ext cx="7253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i="1" dirty="0">
                <a:solidFill>
                  <a:schemeClr val="tx1"/>
                </a:solidFill>
                <a:ea typeface="SimSun" panose="02010600030101010101" pitchFamily="2" charset="-122"/>
              </a:rPr>
              <a:t>All Community members (including but not limited to):</a:t>
            </a:r>
          </a:p>
        </p:txBody>
      </p:sp>
      <p:sp>
        <p:nvSpPr>
          <p:cNvPr id="76808" name="Rectangle 6"/>
          <p:cNvSpPr>
            <a:spLocks noChangeArrowheads="1"/>
          </p:cNvSpPr>
          <p:nvPr/>
        </p:nvSpPr>
        <p:spPr bwMode="auto">
          <a:xfrm>
            <a:off x="900113" y="4732655"/>
            <a:ext cx="6907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Paul Rodman, Kumar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Sanghvi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Wojciech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 A.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Koszek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Yahsar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Ganjali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Martin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Labrecque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Jeff Shafer,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Eric Keller , Tatsuya Yabe, Bilal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Anwer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Yashar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Ganjali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Martin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Labrecque</a:t>
            </a:r>
            <a:endParaRPr lang="en-US" altLang="zh-CN" sz="2000" b="0" dirty="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sp>
        <p:nvSpPr>
          <p:cNvPr id="76809" name="Rectangle 6"/>
          <p:cNvSpPr>
            <a:spLocks noChangeArrowheads="1"/>
          </p:cNvSpPr>
          <p:nvPr/>
        </p:nvSpPr>
        <p:spPr bwMode="auto">
          <a:xfrm>
            <a:off x="1524000" y="6209030"/>
            <a:ext cx="5618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Kees Vissers, Michaela Blott, Shep Siegel</a:t>
            </a:r>
          </a:p>
        </p:txBody>
      </p:sp>
    </p:spTree>
    <p:extLst>
      <p:ext uri="{BB962C8B-B14F-4D97-AF65-F5344CB8AC3E}">
        <p14:creationId xmlns:p14="http://schemas.microsoft.com/office/powerpoint/2010/main" val="4060731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</a:rPr>
              <a:t>Acknowledgements (II)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1200" i="1" u="sng" dirty="0" smtClean="0">
                <a:ea typeface="SimSun" panose="02010600030101010101" pitchFamily="2" charset="-122"/>
              </a:rPr>
              <a:t>Disclaimer:</a:t>
            </a:r>
            <a:r>
              <a:rPr lang="en-US" altLang="zh-CN" sz="1200" i="1" dirty="0" smtClean="0">
                <a:ea typeface="SimSun" panose="02010600030101010101" pitchFamily="2" charset="-122"/>
              </a:rPr>
              <a:t> Any opinions, findings, conclusions, or recommendations expressed in these materials do not necessarily reflect the views of the National Science Foundation or of any other sponsors supporting this project.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 dirty="0" smtClean="0"/>
              <a:t>	</a:t>
            </a:r>
            <a:r>
              <a:rPr lang="en-US" altLang="en-US" sz="1200" i="1" dirty="0" smtClean="0">
                <a:ea typeface="SimSun" panose="02010600030101010101" pitchFamily="2" charset="-122"/>
              </a:rPr>
              <a:t>This effort is also sponsored by the Defense Advanced Research Projects Agency (DARPA) and the Air Force Research Laboratory (AFRL), under contract FA8750-11-C-0249. </a:t>
            </a:r>
            <a:r>
              <a:rPr lang="en-US" altLang="en-US" sz="1200" i="1" dirty="0" smtClean="0">
                <a:ea typeface="SimSun" panose="02010600030101010101" pitchFamily="2" charset="-122"/>
                <a:sym typeface="Helvetica" panose="020B0604020202020204" pitchFamily="34" charset="0"/>
              </a:rPr>
              <a:t>This material is approved for public release, distribution </a:t>
            </a:r>
            <a:r>
              <a:rPr lang="en-US" altLang="en-US" sz="1200" i="1" dirty="0" smtClean="0">
                <a:ea typeface="SimSun" panose="02010600030101010101" pitchFamily="2" charset="-122"/>
              </a:rPr>
              <a:t>unlimited. The views expressed are those of the authors and do not reflect the official policy or position of the Department of Defense or the U.S. Government.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33E16D-8CAF-4DAB-84D7-323DD39DE0D4}" type="slidenum">
              <a:rPr lang="en-US" altLang="en-US" sz="32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3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78853" name="Picture 5" descr="Xilinx_Log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50" y="2092065"/>
            <a:ext cx="3310771" cy="98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3" descr="Cambridge_University_of_Cambri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469" y="1036574"/>
            <a:ext cx="3028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6" descr="http://upload.wikimedia.org/wikipedia/en/thumb/3/34/Stanford_University_seal.svg/200px-Stanford_University_seal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05" y="818212"/>
            <a:ext cx="1220604" cy="122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2" descr="http://algo-logic.com/images/algoLogic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53" y="4177557"/>
            <a:ext cx="2583372" cy="22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4" descr="http://www.bluespec.com/images/AtomicRulesLogo2008092604_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05" y="4589032"/>
            <a:ext cx="11525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8" descr="http://math.arizona.edu/~cemela/images/sm_nsf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19288"/>
            <a:ext cx="12350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10" descr="http://insanetek.com/images/news/micron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52" y="3318734"/>
            <a:ext cx="2134621" cy="6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12" descr="http://fie-conference.org/fie2008/Images/CY_CAP_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28" y="3414713"/>
            <a:ext cx="1687323" cy="69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www.trenz-electronic.de/fileadmin/content/PIC/Hersteller-Logos/DigilentIn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1" y="4454084"/>
            <a:ext cx="2633539" cy="5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epsrc.ac.uk/SiteCollectionImages/epsrc-logos/master-hire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63" y="2088253"/>
            <a:ext cx="1822054" cy="10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iTech Global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9"/>
          <a:stretch/>
        </p:blipFill>
        <p:spPr bwMode="auto">
          <a:xfrm>
            <a:off x="7023593" y="4518666"/>
            <a:ext cx="1596519" cy="5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encrypted-tbn2.gstatic.com/images?q=tbn:ANd9GcRcmuAno3uyWMII3F4amt_-8guxbFm_421WVh20en54FAacqOp2zQ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6" t="11924" r="5507"/>
          <a:stretch/>
        </p:blipFill>
        <p:spPr bwMode="auto">
          <a:xfrm>
            <a:off x="947737" y="3266401"/>
            <a:ext cx="1697513" cy="1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s://encrypted-tbn3.gstatic.com/images?q=tbn:ANd9GcSlqvAmjDlSgPVgW7Jl0S2j60tKP6j8fYauLPX_mTKYZvBawvH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59" y="4602670"/>
            <a:ext cx="1869651" cy="7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76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57576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Appendix I: Example </a:t>
            </a:r>
          </a:p>
        </p:txBody>
      </p:sp>
    </p:spTree>
    <p:extLst>
      <p:ext uri="{BB962C8B-B14F-4D97-AF65-F5344CB8AC3E}">
        <p14:creationId xmlns:p14="http://schemas.microsoft.com/office/powerpoint/2010/main" val="3110384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59" y="1196528"/>
            <a:ext cx="4285599" cy="2210694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NetFPGA consists of…</a:t>
            </a:r>
            <a:endParaRPr lang="en-US" altLang="zh-CN" sz="1600" smtClean="0">
              <a:ea typeface="SimSun" panose="02010600030101010101" pitchFamily="2" charset="-122"/>
            </a:endParaRPr>
          </a:p>
        </p:txBody>
      </p:sp>
      <p:sp>
        <p:nvSpPr>
          <p:cNvPr id="6148" name="Content Placeholder 35"/>
          <p:cNvSpPr>
            <a:spLocks noGrp="1"/>
          </p:cNvSpPr>
          <p:nvPr>
            <p:ph idx="1"/>
          </p:nvPr>
        </p:nvSpPr>
        <p:spPr>
          <a:xfrm>
            <a:off x="228600" y="990600"/>
            <a:ext cx="6354763" cy="5105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smtClean="0">
                <a:ea typeface="+mn-ea"/>
                <a:cs typeface="+mn-cs"/>
              </a:rPr>
              <a:t>Four elements: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NetFPGA board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Tools + reference designs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Contributed projects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Community</a:t>
            </a:r>
          </a:p>
        </p:txBody>
      </p:sp>
      <p:sp>
        <p:nvSpPr>
          <p:cNvPr id="8197" name="TextBox 33"/>
          <p:cNvSpPr txBox="1">
            <a:spLocks noChangeArrowheads="1"/>
          </p:cNvSpPr>
          <p:nvPr/>
        </p:nvSpPr>
        <p:spPr bwMode="auto">
          <a:xfrm>
            <a:off x="1414463" y="1717675"/>
            <a:ext cx="185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32" y="5194014"/>
            <a:ext cx="5313772" cy="82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54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Operational IPv4 router</a:t>
            </a: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609600" y="1219200"/>
            <a:ext cx="4211638" cy="51054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4572000" y="5791200"/>
            <a:ext cx="2057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0" y="5780088"/>
            <a:ext cx="838200" cy="11112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0" name="Freeform 9"/>
          <p:cNvSpPr>
            <a:spLocks/>
          </p:cNvSpPr>
          <p:nvPr/>
        </p:nvSpPr>
        <p:spPr bwMode="auto">
          <a:xfrm>
            <a:off x="6629400" y="3886200"/>
            <a:ext cx="152400" cy="1828800"/>
          </a:xfrm>
          <a:custGeom>
            <a:avLst/>
            <a:gdLst>
              <a:gd name="T0" fmla="*/ 0 w 96"/>
              <a:gd name="T1" fmla="*/ 0 h 1056"/>
              <a:gd name="T2" fmla="*/ 2147483646 w 96"/>
              <a:gd name="T3" fmla="*/ 2147483646 h 1056"/>
              <a:gd name="T4" fmla="*/ 2147483646 w 96"/>
              <a:gd name="T5" fmla="*/ 2147483646 h 1056"/>
              <a:gd name="T6" fmla="*/ 2147483646 w 96"/>
              <a:gd name="T7" fmla="*/ 2147483646 h 1056"/>
              <a:gd name="T8" fmla="*/ 2147483646 w 96"/>
              <a:gd name="T9" fmla="*/ 2147483646 h 1056"/>
              <a:gd name="T10" fmla="*/ 2147483646 w 96"/>
              <a:gd name="T11" fmla="*/ 2147483646 h 1056"/>
              <a:gd name="T12" fmla="*/ 0 w 96"/>
              <a:gd name="T13" fmla="*/ 2147483646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248400" y="2828925"/>
            <a:ext cx="2495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0">
                <a:solidFill>
                  <a:schemeClr val="tx2"/>
                </a:solidFill>
                <a:ea typeface="SimSun" panose="02010600030101010101" pitchFamily="2" charset="-122"/>
              </a:rPr>
              <a:t>Control Plane</a:t>
            </a:r>
            <a:endParaRPr lang="en-US" altLang="zh-CN" sz="2400" b="0">
              <a:solidFill>
                <a:schemeClr val="tx2"/>
              </a:solidFill>
              <a:ea typeface="SimSun" panose="02010600030101010101" pitchFamily="2" charset="-122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616700" y="4891088"/>
            <a:ext cx="1963738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0">
                <a:solidFill>
                  <a:schemeClr val="tx2"/>
                </a:solidFill>
                <a:ea typeface="SimSun" panose="02010600030101010101" pitchFamily="2" charset="-122"/>
              </a:rPr>
              <a:t>Data Plane</a:t>
            </a:r>
            <a:endParaRPr lang="en-US" altLang="zh-CN" sz="2400" b="0">
              <a:solidFill>
                <a:schemeClr val="tx2"/>
              </a:solidFill>
              <a:ea typeface="SimSun" panose="02010600030101010101" pitchFamily="2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0">
                <a:solidFill>
                  <a:schemeClr val="tx2"/>
                </a:solidFill>
                <a:ea typeface="SimSun" panose="02010600030101010101" pitchFamily="2" charset="-122"/>
              </a:rPr>
              <a:t>per-packet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0">
                <a:solidFill>
                  <a:schemeClr val="tx2"/>
                </a:solidFill>
                <a:ea typeface="SimSun" panose="02010600030101010101" pitchFamily="2" charset="-122"/>
              </a:rPr>
              <a:t>processing</a:t>
            </a:r>
          </a:p>
        </p:txBody>
      </p:sp>
      <p:sp>
        <p:nvSpPr>
          <p:cNvPr id="18" name="AutoShape 18"/>
          <p:cNvSpPr>
            <a:spLocks/>
          </p:cNvSpPr>
          <p:nvPr/>
        </p:nvSpPr>
        <p:spPr bwMode="auto">
          <a:xfrm>
            <a:off x="4953000" y="1528763"/>
            <a:ext cx="228600" cy="3119437"/>
          </a:xfrm>
          <a:prstGeom prst="rightBrace">
            <a:avLst>
              <a:gd name="adj1" fmla="val 77769"/>
              <a:gd name="adj2" fmla="val 4932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 rot="5400000">
            <a:off x="4791075" y="2859088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0">
                <a:solidFill>
                  <a:srgbClr val="FF3300"/>
                </a:solidFill>
                <a:ea typeface="SimSun" panose="02010600030101010101" pitchFamily="2" charset="-122"/>
              </a:rPr>
              <a:t>Software</a:t>
            </a:r>
          </a:p>
        </p:txBody>
      </p:sp>
      <p:sp>
        <p:nvSpPr>
          <p:cNvPr id="20" name="AutoShape 20"/>
          <p:cNvSpPr>
            <a:spLocks/>
          </p:cNvSpPr>
          <p:nvPr/>
        </p:nvSpPr>
        <p:spPr bwMode="auto">
          <a:xfrm>
            <a:off x="4953000" y="4872038"/>
            <a:ext cx="228600" cy="1300162"/>
          </a:xfrm>
          <a:prstGeom prst="rightBrace">
            <a:avLst>
              <a:gd name="adj1" fmla="val 69461"/>
              <a:gd name="adj2" fmla="val 4932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 rot="5400000">
            <a:off x="4732338" y="5294313"/>
            <a:ext cx="1504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0">
                <a:solidFill>
                  <a:srgbClr val="FF3300"/>
                </a:solidFill>
                <a:ea typeface="SimSun" panose="02010600030101010101" pitchFamily="2" charset="-122"/>
              </a:rPr>
              <a:t>Hardware</a:t>
            </a:r>
          </a:p>
        </p:txBody>
      </p:sp>
      <p:grpSp>
        <p:nvGrpSpPr>
          <p:cNvPr id="36877" name="Group 2"/>
          <p:cNvGrpSpPr>
            <a:grpSpLocks/>
          </p:cNvGrpSpPr>
          <p:nvPr/>
        </p:nvGrpSpPr>
        <p:grpSpPr bwMode="auto">
          <a:xfrm>
            <a:off x="1828800" y="2205038"/>
            <a:ext cx="1752600" cy="2443162"/>
            <a:chOff x="1828800" y="1748135"/>
            <a:chExt cx="1752600" cy="2442865"/>
          </a:xfrm>
        </p:grpSpPr>
        <p:sp>
          <p:nvSpPr>
            <p:cNvPr id="36887" name="Rectangle 5"/>
            <p:cNvSpPr>
              <a:spLocks noChangeArrowheads="1"/>
            </p:cNvSpPr>
            <p:nvPr/>
          </p:nvSpPr>
          <p:spPr bwMode="auto">
            <a:xfrm>
              <a:off x="1828800" y="1752600"/>
              <a:ext cx="1752600" cy="24384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6888" name="Rectangle 14"/>
            <p:cNvSpPr>
              <a:spLocks noChangeArrowheads="1"/>
            </p:cNvSpPr>
            <p:nvPr/>
          </p:nvSpPr>
          <p:spPr bwMode="auto">
            <a:xfrm>
              <a:off x="1905000" y="3505200"/>
              <a:ext cx="16002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Routing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  Table</a:t>
              </a:r>
            </a:p>
          </p:txBody>
        </p:sp>
        <p:sp>
          <p:nvSpPr>
            <p:cNvPr id="36889" name="Rectangle 15"/>
            <p:cNvSpPr>
              <a:spLocks noChangeArrowheads="1"/>
            </p:cNvSpPr>
            <p:nvPr/>
          </p:nvSpPr>
          <p:spPr bwMode="auto">
            <a:xfrm>
              <a:off x="1905000" y="2895600"/>
              <a:ext cx="16002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Routing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Protocols</a:t>
              </a:r>
            </a:p>
          </p:txBody>
        </p:sp>
        <p:sp>
          <p:nvSpPr>
            <p:cNvPr id="36890" name="Rectangle 16"/>
            <p:cNvSpPr>
              <a:spLocks noChangeArrowheads="1"/>
            </p:cNvSpPr>
            <p:nvPr/>
          </p:nvSpPr>
          <p:spPr bwMode="auto">
            <a:xfrm>
              <a:off x="1905000" y="2209800"/>
              <a:ext cx="16002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Management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&amp; CLI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1828800" y="1748135"/>
              <a:ext cx="1279525" cy="4619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宋体"/>
                  <a:cs typeface="宋体"/>
                </a:rPr>
                <a:t>SCONE</a:t>
              </a:r>
            </a:p>
          </p:txBody>
        </p:sp>
      </p:grpSp>
      <p:grpSp>
        <p:nvGrpSpPr>
          <p:cNvPr id="36878" name="Group 1"/>
          <p:cNvGrpSpPr>
            <a:grpSpLocks/>
          </p:cNvGrpSpPr>
          <p:nvPr/>
        </p:nvGrpSpPr>
        <p:grpSpPr bwMode="auto">
          <a:xfrm>
            <a:off x="838200" y="4872038"/>
            <a:ext cx="3733800" cy="1300162"/>
            <a:chOff x="838200" y="4415134"/>
            <a:chExt cx="3733800" cy="1299865"/>
          </a:xfrm>
        </p:grpSpPr>
        <p:sp>
          <p:nvSpPr>
            <p:cNvPr id="36882" name="Rectangle 6"/>
            <p:cNvSpPr>
              <a:spLocks noChangeArrowheads="1"/>
            </p:cNvSpPr>
            <p:nvPr/>
          </p:nvSpPr>
          <p:spPr bwMode="auto">
            <a:xfrm>
              <a:off x="838200" y="4415134"/>
              <a:ext cx="3733800" cy="129986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6883" name="Rectangle 12"/>
            <p:cNvSpPr>
              <a:spLocks noChangeArrowheads="1"/>
            </p:cNvSpPr>
            <p:nvPr/>
          </p:nvSpPr>
          <p:spPr bwMode="auto">
            <a:xfrm>
              <a:off x="2209800" y="4876800"/>
              <a:ext cx="1143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Switching</a:t>
              </a:r>
            </a:p>
          </p:txBody>
        </p:sp>
        <p:sp>
          <p:nvSpPr>
            <p:cNvPr id="36884" name="Rectangle 13"/>
            <p:cNvSpPr>
              <a:spLocks noChangeArrowheads="1"/>
            </p:cNvSpPr>
            <p:nvPr/>
          </p:nvSpPr>
          <p:spPr bwMode="auto">
            <a:xfrm>
              <a:off x="914400" y="4876800"/>
              <a:ext cx="12954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Forwarding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Table</a:t>
              </a:r>
            </a:p>
          </p:txBody>
        </p:sp>
        <p:sp>
          <p:nvSpPr>
            <p:cNvPr id="36885" name="Rectangle 12"/>
            <p:cNvSpPr>
              <a:spLocks noChangeArrowheads="1"/>
            </p:cNvSpPr>
            <p:nvPr/>
          </p:nvSpPr>
          <p:spPr bwMode="auto">
            <a:xfrm>
              <a:off x="3352800" y="4876800"/>
              <a:ext cx="1143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Queuing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857250" y="4415134"/>
              <a:ext cx="2495550" cy="4618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宋体"/>
                  <a:cs typeface="宋体"/>
                </a:rPr>
                <a:t>Reference router</a:t>
              </a:r>
            </a:p>
          </p:txBody>
        </p:sp>
      </p:grpSp>
      <p:grpSp>
        <p:nvGrpSpPr>
          <p:cNvPr id="36879" name="Group 7"/>
          <p:cNvGrpSpPr>
            <a:grpSpLocks/>
          </p:cNvGrpSpPr>
          <p:nvPr/>
        </p:nvGrpSpPr>
        <p:grpSpPr bwMode="auto">
          <a:xfrm>
            <a:off x="1828800" y="1524000"/>
            <a:ext cx="1752600" cy="461963"/>
            <a:chOff x="6324600" y="1551285"/>
            <a:chExt cx="1752600" cy="461665"/>
          </a:xfrm>
        </p:grpSpPr>
        <p:sp>
          <p:nvSpPr>
            <p:cNvPr id="36880" name="Rectangle 24"/>
            <p:cNvSpPr>
              <a:spLocks noChangeArrowheads="1"/>
            </p:cNvSpPr>
            <p:nvPr/>
          </p:nvSpPr>
          <p:spPr bwMode="auto">
            <a:xfrm>
              <a:off x="6324600" y="1555750"/>
              <a:ext cx="1752600" cy="457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6324600" y="1551285"/>
              <a:ext cx="1466850" cy="4616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宋体"/>
                  <a:cs typeface="宋体"/>
                </a:rPr>
                <a:t>Java GUI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5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  <p:bldP spid="18" grpId="0" animBg="1"/>
      <p:bldP spid="19" grpId="0"/>
      <p:bldP spid="20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77"/>
          <p:cNvSpPr>
            <a:spLocks noChangeShapeType="1"/>
          </p:cNvSpPr>
          <p:nvPr/>
        </p:nvSpPr>
        <p:spPr bwMode="auto">
          <a:xfrm flipV="1">
            <a:off x="2590800" y="4800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1" name="Line 78"/>
          <p:cNvSpPr>
            <a:spLocks noChangeShapeType="1"/>
          </p:cNvSpPr>
          <p:nvPr/>
        </p:nvSpPr>
        <p:spPr bwMode="auto">
          <a:xfrm flipV="1">
            <a:off x="4572000" y="4800600"/>
            <a:ext cx="15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2" name="Line 79"/>
          <p:cNvSpPr>
            <a:spLocks noChangeShapeType="1"/>
          </p:cNvSpPr>
          <p:nvPr/>
        </p:nvSpPr>
        <p:spPr bwMode="auto">
          <a:xfrm flipV="1">
            <a:off x="6705600" y="4876800"/>
            <a:ext cx="1588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3" name="Line 13"/>
          <p:cNvSpPr>
            <a:spLocks noChangeShapeType="1"/>
          </p:cNvSpPr>
          <p:nvPr/>
        </p:nvSpPr>
        <p:spPr bwMode="auto">
          <a:xfrm>
            <a:off x="35798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4" name="Line 21"/>
          <p:cNvSpPr>
            <a:spLocks noChangeShapeType="1"/>
          </p:cNvSpPr>
          <p:nvPr/>
        </p:nvSpPr>
        <p:spPr bwMode="auto">
          <a:xfrm>
            <a:off x="54086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Streaming video</a:t>
            </a:r>
          </a:p>
        </p:txBody>
      </p:sp>
      <p:sp>
        <p:nvSpPr>
          <p:cNvPr id="37896" name="AutoShape 12"/>
          <p:cNvSpPr>
            <a:spLocks noChangeAspect="1" noChangeArrowheads="1"/>
          </p:cNvSpPr>
          <p:nvPr/>
        </p:nvSpPr>
        <p:spPr bwMode="auto">
          <a:xfrm>
            <a:off x="3259138" y="1419225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897" name="Line 16"/>
          <p:cNvSpPr>
            <a:spLocks noChangeShapeType="1"/>
          </p:cNvSpPr>
          <p:nvPr/>
        </p:nvSpPr>
        <p:spPr bwMode="auto">
          <a:xfrm>
            <a:off x="3581400" y="2590800"/>
            <a:ext cx="1828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8" name="AutoShape 20"/>
          <p:cNvSpPr>
            <a:spLocks noChangeAspect="1" noChangeArrowheads="1"/>
          </p:cNvSpPr>
          <p:nvPr/>
        </p:nvSpPr>
        <p:spPr bwMode="auto">
          <a:xfrm>
            <a:off x="5095875" y="1419225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899" name="AutoShape 50"/>
          <p:cNvSpPr>
            <a:spLocks noChangeAspect="1" noChangeArrowheads="1"/>
          </p:cNvSpPr>
          <p:nvPr/>
        </p:nvSpPr>
        <p:spPr bwMode="auto">
          <a:xfrm>
            <a:off x="2282825" y="5391150"/>
            <a:ext cx="633413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900" name="Line 53"/>
          <p:cNvSpPr>
            <a:spLocks noChangeShapeType="1"/>
          </p:cNvSpPr>
          <p:nvPr/>
        </p:nvSpPr>
        <p:spPr bwMode="auto">
          <a:xfrm flipV="1">
            <a:off x="2590800" y="47244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901" name="AutoShape 57"/>
          <p:cNvSpPr>
            <a:spLocks noChangeAspect="1" noChangeArrowheads="1"/>
          </p:cNvSpPr>
          <p:nvPr/>
        </p:nvSpPr>
        <p:spPr bwMode="auto">
          <a:xfrm>
            <a:off x="4268788" y="5391150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902" name="Line 60"/>
          <p:cNvSpPr>
            <a:spLocks noChangeShapeType="1"/>
          </p:cNvSpPr>
          <p:nvPr/>
        </p:nvSpPr>
        <p:spPr bwMode="auto">
          <a:xfrm flipV="1">
            <a:off x="4648200" y="4724400"/>
            <a:ext cx="213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903" name="AutoShape 64"/>
          <p:cNvSpPr>
            <a:spLocks noChangeAspect="1" noChangeArrowheads="1"/>
          </p:cNvSpPr>
          <p:nvPr/>
        </p:nvSpPr>
        <p:spPr bwMode="auto">
          <a:xfrm>
            <a:off x="6375400" y="5391150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904" name="Line 67"/>
          <p:cNvSpPr>
            <a:spLocks noChangeShapeType="1"/>
          </p:cNvSpPr>
          <p:nvPr/>
        </p:nvSpPr>
        <p:spPr bwMode="auto">
          <a:xfrm flipH="1" flipV="1">
            <a:off x="5410200" y="2514600"/>
            <a:ext cx="1295400" cy="2209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905" name="Line 110"/>
          <p:cNvSpPr>
            <a:spLocks noChangeShapeType="1"/>
          </p:cNvSpPr>
          <p:nvPr/>
        </p:nvSpPr>
        <p:spPr bwMode="auto">
          <a:xfrm flipH="1">
            <a:off x="2590800" y="2590800"/>
            <a:ext cx="990600" cy="213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grpSp>
        <p:nvGrpSpPr>
          <p:cNvPr id="37906" name="Group 128"/>
          <p:cNvGrpSpPr>
            <a:grpSpLocks noChangeAspect="1"/>
          </p:cNvGrpSpPr>
          <p:nvPr/>
        </p:nvGrpSpPr>
        <p:grpSpPr bwMode="auto">
          <a:xfrm>
            <a:off x="3200400" y="2362200"/>
            <a:ext cx="825500" cy="636588"/>
            <a:chOff x="3490561" y="2379130"/>
            <a:chExt cx="493920" cy="336995"/>
          </a:xfrm>
        </p:grpSpPr>
        <p:sp>
          <p:nvSpPr>
            <p:cNvPr id="37919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20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7907" name="Group 135"/>
          <p:cNvGrpSpPr>
            <a:grpSpLocks noChangeAspect="1"/>
          </p:cNvGrpSpPr>
          <p:nvPr/>
        </p:nvGrpSpPr>
        <p:grpSpPr bwMode="auto">
          <a:xfrm>
            <a:off x="5041900" y="2362200"/>
            <a:ext cx="825500" cy="636588"/>
            <a:chOff x="3490561" y="2379130"/>
            <a:chExt cx="493920" cy="336995"/>
          </a:xfrm>
        </p:grpSpPr>
        <p:sp>
          <p:nvSpPr>
            <p:cNvPr id="37917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18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7908" name="Group 153"/>
          <p:cNvGrpSpPr>
            <a:grpSpLocks noChangeAspect="1"/>
          </p:cNvGrpSpPr>
          <p:nvPr/>
        </p:nvGrpSpPr>
        <p:grpSpPr bwMode="auto">
          <a:xfrm>
            <a:off x="6337300" y="4495800"/>
            <a:ext cx="825500" cy="636588"/>
            <a:chOff x="3490561" y="2379130"/>
            <a:chExt cx="493920" cy="336995"/>
          </a:xfrm>
        </p:grpSpPr>
        <p:sp>
          <p:nvSpPr>
            <p:cNvPr id="37915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16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7909" name="Group 156"/>
          <p:cNvGrpSpPr>
            <a:grpSpLocks noChangeAspect="1"/>
          </p:cNvGrpSpPr>
          <p:nvPr/>
        </p:nvGrpSpPr>
        <p:grpSpPr bwMode="auto">
          <a:xfrm>
            <a:off x="4203700" y="4495800"/>
            <a:ext cx="825500" cy="636588"/>
            <a:chOff x="3490561" y="2379130"/>
            <a:chExt cx="493920" cy="336995"/>
          </a:xfrm>
        </p:grpSpPr>
        <p:sp>
          <p:nvSpPr>
            <p:cNvPr id="37913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14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7910" name="Group 159"/>
          <p:cNvGrpSpPr>
            <a:grpSpLocks noChangeAspect="1"/>
          </p:cNvGrpSpPr>
          <p:nvPr/>
        </p:nvGrpSpPr>
        <p:grpSpPr bwMode="auto">
          <a:xfrm>
            <a:off x="2209800" y="4495800"/>
            <a:ext cx="825500" cy="636588"/>
            <a:chOff x="3490561" y="2379130"/>
            <a:chExt cx="493920" cy="336995"/>
          </a:xfrm>
        </p:grpSpPr>
        <p:sp>
          <p:nvSpPr>
            <p:cNvPr id="37911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12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1850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77"/>
          <p:cNvSpPr>
            <a:spLocks noChangeShapeType="1"/>
          </p:cNvSpPr>
          <p:nvPr/>
        </p:nvSpPr>
        <p:spPr bwMode="auto">
          <a:xfrm flipV="1">
            <a:off x="2590800" y="4800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5" name="Line 78"/>
          <p:cNvSpPr>
            <a:spLocks noChangeShapeType="1"/>
          </p:cNvSpPr>
          <p:nvPr/>
        </p:nvSpPr>
        <p:spPr bwMode="auto">
          <a:xfrm flipV="1">
            <a:off x="4572000" y="4800600"/>
            <a:ext cx="15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6" name="Line 79"/>
          <p:cNvSpPr>
            <a:spLocks noChangeShapeType="1"/>
          </p:cNvSpPr>
          <p:nvPr/>
        </p:nvSpPr>
        <p:spPr bwMode="auto">
          <a:xfrm flipV="1">
            <a:off x="6705600" y="4876800"/>
            <a:ext cx="1588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7" name="Line 13"/>
          <p:cNvSpPr>
            <a:spLocks noChangeShapeType="1"/>
          </p:cNvSpPr>
          <p:nvPr/>
        </p:nvSpPr>
        <p:spPr bwMode="auto">
          <a:xfrm>
            <a:off x="35798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8" name="Line 21"/>
          <p:cNvSpPr>
            <a:spLocks noChangeShapeType="1"/>
          </p:cNvSpPr>
          <p:nvPr/>
        </p:nvSpPr>
        <p:spPr bwMode="auto">
          <a:xfrm>
            <a:off x="54086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Streaming video</a:t>
            </a:r>
          </a:p>
        </p:txBody>
      </p:sp>
      <p:sp>
        <p:nvSpPr>
          <p:cNvPr id="38920" name="AutoShape 12"/>
          <p:cNvSpPr>
            <a:spLocks noChangeAspect="1" noChangeArrowheads="1"/>
          </p:cNvSpPr>
          <p:nvPr/>
        </p:nvSpPr>
        <p:spPr bwMode="auto">
          <a:xfrm>
            <a:off x="3259138" y="1419225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1" name="Line 16"/>
          <p:cNvSpPr>
            <a:spLocks noChangeShapeType="1"/>
          </p:cNvSpPr>
          <p:nvPr/>
        </p:nvSpPr>
        <p:spPr bwMode="auto">
          <a:xfrm>
            <a:off x="3581400" y="2590800"/>
            <a:ext cx="1828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22" name="AutoShape 20"/>
          <p:cNvSpPr>
            <a:spLocks noChangeAspect="1" noChangeArrowheads="1"/>
          </p:cNvSpPr>
          <p:nvPr/>
        </p:nvSpPr>
        <p:spPr bwMode="auto">
          <a:xfrm>
            <a:off x="5095875" y="1419225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3" name="AutoShape 50"/>
          <p:cNvSpPr>
            <a:spLocks noChangeAspect="1" noChangeArrowheads="1"/>
          </p:cNvSpPr>
          <p:nvPr/>
        </p:nvSpPr>
        <p:spPr bwMode="auto">
          <a:xfrm>
            <a:off x="2282825" y="5391150"/>
            <a:ext cx="633413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4" name="Line 53"/>
          <p:cNvSpPr>
            <a:spLocks noChangeShapeType="1"/>
          </p:cNvSpPr>
          <p:nvPr/>
        </p:nvSpPr>
        <p:spPr bwMode="auto">
          <a:xfrm flipV="1">
            <a:off x="2590800" y="47244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25" name="AutoShape 57"/>
          <p:cNvSpPr>
            <a:spLocks noChangeAspect="1" noChangeArrowheads="1"/>
          </p:cNvSpPr>
          <p:nvPr/>
        </p:nvSpPr>
        <p:spPr bwMode="auto">
          <a:xfrm>
            <a:off x="4268788" y="5391150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6" name="Line 60"/>
          <p:cNvSpPr>
            <a:spLocks noChangeShapeType="1"/>
          </p:cNvSpPr>
          <p:nvPr/>
        </p:nvSpPr>
        <p:spPr bwMode="auto">
          <a:xfrm flipV="1">
            <a:off x="4648200" y="4724400"/>
            <a:ext cx="213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27" name="AutoShape 64"/>
          <p:cNvSpPr>
            <a:spLocks noChangeAspect="1" noChangeArrowheads="1"/>
          </p:cNvSpPr>
          <p:nvPr/>
        </p:nvSpPr>
        <p:spPr bwMode="auto">
          <a:xfrm>
            <a:off x="6375400" y="5391150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8" name="Line 67"/>
          <p:cNvSpPr>
            <a:spLocks noChangeShapeType="1"/>
          </p:cNvSpPr>
          <p:nvPr/>
        </p:nvSpPr>
        <p:spPr bwMode="auto">
          <a:xfrm flipH="1" flipV="1">
            <a:off x="5410200" y="2514600"/>
            <a:ext cx="1295400" cy="2209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29" name="Line 110"/>
          <p:cNvSpPr>
            <a:spLocks noChangeShapeType="1"/>
          </p:cNvSpPr>
          <p:nvPr/>
        </p:nvSpPr>
        <p:spPr bwMode="auto">
          <a:xfrm flipH="1">
            <a:off x="2590800" y="2590800"/>
            <a:ext cx="990600" cy="213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grpSp>
        <p:nvGrpSpPr>
          <p:cNvPr id="38930" name="Group 128"/>
          <p:cNvGrpSpPr>
            <a:grpSpLocks noChangeAspect="1"/>
          </p:cNvGrpSpPr>
          <p:nvPr/>
        </p:nvGrpSpPr>
        <p:grpSpPr bwMode="auto">
          <a:xfrm>
            <a:off x="3200400" y="2362200"/>
            <a:ext cx="825500" cy="636588"/>
            <a:chOff x="3490561" y="2379130"/>
            <a:chExt cx="493920" cy="336995"/>
          </a:xfrm>
        </p:grpSpPr>
        <p:sp>
          <p:nvSpPr>
            <p:cNvPr id="38954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55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8931" name="Group 135"/>
          <p:cNvGrpSpPr>
            <a:grpSpLocks noChangeAspect="1"/>
          </p:cNvGrpSpPr>
          <p:nvPr/>
        </p:nvGrpSpPr>
        <p:grpSpPr bwMode="auto">
          <a:xfrm>
            <a:off x="5041900" y="2362200"/>
            <a:ext cx="825500" cy="636588"/>
            <a:chOff x="3490561" y="2379130"/>
            <a:chExt cx="493920" cy="336995"/>
          </a:xfrm>
        </p:grpSpPr>
        <p:sp>
          <p:nvSpPr>
            <p:cNvPr id="38952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53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8932" name="Group 153"/>
          <p:cNvGrpSpPr>
            <a:grpSpLocks noChangeAspect="1"/>
          </p:cNvGrpSpPr>
          <p:nvPr/>
        </p:nvGrpSpPr>
        <p:grpSpPr bwMode="auto">
          <a:xfrm>
            <a:off x="6337300" y="4495800"/>
            <a:ext cx="825500" cy="636588"/>
            <a:chOff x="3490561" y="2379130"/>
            <a:chExt cx="493920" cy="336995"/>
          </a:xfrm>
        </p:grpSpPr>
        <p:sp>
          <p:nvSpPr>
            <p:cNvPr id="38950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51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8933" name="Group 156"/>
          <p:cNvGrpSpPr>
            <a:grpSpLocks noChangeAspect="1"/>
          </p:cNvGrpSpPr>
          <p:nvPr/>
        </p:nvGrpSpPr>
        <p:grpSpPr bwMode="auto">
          <a:xfrm>
            <a:off x="4203700" y="4495800"/>
            <a:ext cx="825500" cy="636588"/>
            <a:chOff x="3490561" y="2379130"/>
            <a:chExt cx="493920" cy="336995"/>
          </a:xfrm>
        </p:grpSpPr>
        <p:sp>
          <p:nvSpPr>
            <p:cNvPr id="38948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49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8934" name="Group 159"/>
          <p:cNvGrpSpPr>
            <a:grpSpLocks noChangeAspect="1"/>
          </p:cNvGrpSpPr>
          <p:nvPr/>
        </p:nvGrpSpPr>
        <p:grpSpPr bwMode="auto">
          <a:xfrm>
            <a:off x="2209800" y="4495800"/>
            <a:ext cx="825500" cy="636588"/>
            <a:chOff x="3490561" y="2379130"/>
            <a:chExt cx="493920" cy="336995"/>
          </a:xfrm>
        </p:grpSpPr>
        <p:sp>
          <p:nvSpPr>
            <p:cNvPr id="38946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47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sp>
        <p:nvSpPr>
          <p:cNvPr id="38935" name="Rectangle 143"/>
          <p:cNvSpPr>
            <a:spLocks noChangeArrowheads="1"/>
          </p:cNvSpPr>
          <p:nvPr/>
        </p:nvSpPr>
        <p:spPr bwMode="auto">
          <a:xfrm>
            <a:off x="0" y="1047750"/>
            <a:ext cx="9144000" cy="5181600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38936" name="Rectangle 141"/>
          <p:cNvSpPr>
            <a:spLocks noChangeArrowheads="1"/>
          </p:cNvSpPr>
          <p:nvPr/>
        </p:nvSpPr>
        <p:spPr bwMode="auto">
          <a:xfrm>
            <a:off x="2038350" y="4267200"/>
            <a:ext cx="1238250" cy="1905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38937" name="TextBox 142"/>
          <p:cNvSpPr txBox="1">
            <a:spLocks noChangeArrowheads="1"/>
          </p:cNvSpPr>
          <p:nvPr/>
        </p:nvSpPr>
        <p:spPr bwMode="auto">
          <a:xfrm>
            <a:off x="1752600" y="3713163"/>
            <a:ext cx="1774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PC &amp; NetFPGA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</a:rPr>
              <a:t>(NetFPGA in PC)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38938" name="TextBox 150"/>
          <p:cNvSpPr txBox="1">
            <a:spLocks noChangeArrowheads="1"/>
          </p:cNvSpPr>
          <p:nvPr/>
        </p:nvSpPr>
        <p:spPr bwMode="auto">
          <a:xfrm>
            <a:off x="152400" y="2590800"/>
            <a:ext cx="1992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NetFPGA running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reference router</a:t>
            </a:r>
          </a:p>
        </p:txBody>
      </p:sp>
      <p:cxnSp>
        <p:nvCxnSpPr>
          <p:cNvPr id="38939" name="Straight Arrow Connector 156"/>
          <p:cNvCxnSpPr>
            <a:cxnSpLocks noChangeShapeType="1"/>
            <a:stCxn id="38938" idx="2"/>
          </p:cNvCxnSpPr>
          <p:nvPr/>
        </p:nvCxnSpPr>
        <p:spPr bwMode="auto">
          <a:xfrm rot="16200000" flipH="1">
            <a:off x="896938" y="3487738"/>
            <a:ext cx="1563687" cy="1062037"/>
          </a:xfrm>
          <a:prstGeom prst="bentConnector3">
            <a:avLst>
              <a:gd name="adj1" fmla="val 99671"/>
            </a:avLst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8940" name="Group 43"/>
          <p:cNvGrpSpPr>
            <a:grpSpLocks/>
          </p:cNvGrpSpPr>
          <p:nvPr/>
        </p:nvGrpSpPr>
        <p:grpSpPr bwMode="auto">
          <a:xfrm>
            <a:off x="2209800" y="4495800"/>
            <a:ext cx="825500" cy="1530350"/>
            <a:chOff x="2362200" y="4648196"/>
            <a:chExt cx="825477" cy="1530727"/>
          </a:xfrm>
        </p:grpSpPr>
        <p:sp>
          <p:nvSpPr>
            <p:cNvPr id="38941" name="Line 77"/>
            <p:cNvSpPr>
              <a:spLocks noChangeShapeType="1"/>
            </p:cNvSpPr>
            <p:nvPr/>
          </p:nvSpPr>
          <p:spPr bwMode="auto">
            <a:xfrm flipV="1">
              <a:off x="2743200" y="4953000"/>
              <a:ext cx="0" cy="762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38942" name="AutoShape 50"/>
            <p:cNvSpPr>
              <a:spLocks noChangeAspect="1" noChangeArrowheads="1"/>
            </p:cNvSpPr>
            <p:nvPr/>
          </p:nvSpPr>
          <p:spPr bwMode="auto">
            <a:xfrm>
              <a:off x="2435226" y="5543547"/>
              <a:ext cx="632949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grpSp>
          <p:nvGrpSpPr>
            <p:cNvPr id="38943" name="Group 159"/>
            <p:cNvGrpSpPr>
              <a:grpSpLocks noChangeAspect="1"/>
            </p:cNvGrpSpPr>
            <p:nvPr/>
          </p:nvGrpSpPr>
          <p:grpSpPr bwMode="auto">
            <a:xfrm>
              <a:off x="2362200" y="4648196"/>
              <a:ext cx="825477" cy="637024"/>
              <a:chOff x="3490561" y="2379130"/>
              <a:chExt cx="493920" cy="336995"/>
            </a:xfrm>
          </p:grpSpPr>
          <p:sp>
            <p:nvSpPr>
              <p:cNvPr id="38944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945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0748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77"/>
          <p:cNvSpPr>
            <a:spLocks noChangeShapeType="1"/>
          </p:cNvSpPr>
          <p:nvPr/>
        </p:nvSpPr>
        <p:spPr bwMode="auto">
          <a:xfrm flipV="1">
            <a:off x="2590800" y="4800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39" name="Line 78"/>
          <p:cNvSpPr>
            <a:spLocks noChangeShapeType="1"/>
          </p:cNvSpPr>
          <p:nvPr/>
        </p:nvSpPr>
        <p:spPr bwMode="auto">
          <a:xfrm flipV="1">
            <a:off x="4572000" y="4800600"/>
            <a:ext cx="15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0" name="Line 79"/>
          <p:cNvSpPr>
            <a:spLocks noChangeShapeType="1"/>
          </p:cNvSpPr>
          <p:nvPr/>
        </p:nvSpPr>
        <p:spPr bwMode="auto">
          <a:xfrm flipV="1">
            <a:off x="6705600" y="4876800"/>
            <a:ext cx="1588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1" name="Line 13"/>
          <p:cNvSpPr>
            <a:spLocks noChangeShapeType="1"/>
          </p:cNvSpPr>
          <p:nvPr/>
        </p:nvSpPr>
        <p:spPr bwMode="auto">
          <a:xfrm>
            <a:off x="35798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2" name="Line 21"/>
          <p:cNvSpPr>
            <a:spLocks noChangeShapeType="1"/>
          </p:cNvSpPr>
          <p:nvPr/>
        </p:nvSpPr>
        <p:spPr bwMode="auto">
          <a:xfrm>
            <a:off x="54086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Streaming video</a:t>
            </a:r>
          </a:p>
        </p:txBody>
      </p:sp>
      <p:sp>
        <p:nvSpPr>
          <p:cNvPr id="39944" name="AutoShape 12"/>
          <p:cNvSpPr>
            <a:spLocks noChangeAspect="1" noChangeArrowheads="1"/>
          </p:cNvSpPr>
          <p:nvPr/>
        </p:nvSpPr>
        <p:spPr bwMode="auto">
          <a:xfrm>
            <a:off x="3259138" y="1419225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45" name="Line 16"/>
          <p:cNvSpPr>
            <a:spLocks noChangeShapeType="1"/>
          </p:cNvSpPr>
          <p:nvPr/>
        </p:nvSpPr>
        <p:spPr bwMode="auto">
          <a:xfrm>
            <a:off x="3581400" y="2590800"/>
            <a:ext cx="1828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6" name="AutoShape 20"/>
          <p:cNvSpPr>
            <a:spLocks noChangeAspect="1" noChangeArrowheads="1"/>
          </p:cNvSpPr>
          <p:nvPr/>
        </p:nvSpPr>
        <p:spPr bwMode="auto">
          <a:xfrm>
            <a:off x="5095875" y="1419225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47" name="AutoShape 50"/>
          <p:cNvSpPr>
            <a:spLocks noChangeAspect="1" noChangeArrowheads="1"/>
          </p:cNvSpPr>
          <p:nvPr/>
        </p:nvSpPr>
        <p:spPr bwMode="auto">
          <a:xfrm>
            <a:off x="2282825" y="5391150"/>
            <a:ext cx="633413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48" name="Line 53"/>
          <p:cNvSpPr>
            <a:spLocks noChangeShapeType="1"/>
          </p:cNvSpPr>
          <p:nvPr/>
        </p:nvSpPr>
        <p:spPr bwMode="auto">
          <a:xfrm flipV="1">
            <a:off x="2590800" y="47244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9" name="AutoShape 57"/>
          <p:cNvSpPr>
            <a:spLocks noChangeAspect="1" noChangeArrowheads="1"/>
          </p:cNvSpPr>
          <p:nvPr/>
        </p:nvSpPr>
        <p:spPr bwMode="auto">
          <a:xfrm>
            <a:off x="4268788" y="5391150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50" name="Line 60"/>
          <p:cNvSpPr>
            <a:spLocks noChangeShapeType="1"/>
          </p:cNvSpPr>
          <p:nvPr/>
        </p:nvSpPr>
        <p:spPr bwMode="auto">
          <a:xfrm flipV="1">
            <a:off x="4648200" y="4724400"/>
            <a:ext cx="213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51" name="AutoShape 64"/>
          <p:cNvSpPr>
            <a:spLocks noChangeAspect="1" noChangeArrowheads="1"/>
          </p:cNvSpPr>
          <p:nvPr/>
        </p:nvSpPr>
        <p:spPr bwMode="auto">
          <a:xfrm>
            <a:off x="6375400" y="5391150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52" name="Line 67"/>
          <p:cNvSpPr>
            <a:spLocks noChangeShapeType="1"/>
          </p:cNvSpPr>
          <p:nvPr/>
        </p:nvSpPr>
        <p:spPr bwMode="auto">
          <a:xfrm flipH="1" flipV="1">
            <a:off x="5410200" y="2514600"/>
            <a:ext cx="1295400" cy="2209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53" name="Line 110"/>
          <p:cNvSpPr>
            <a:spLocks noChangeShapeType="1"/>
          </p:cNvSpPr>
          <p:nvPr/>
        </p:nvSpPr>
        <p:spPr bwMode="auto">
          <a:xfrm flipH="1">
            <a:off x="2590800" y="2590800"/>
            <a:ext cx="990600" cy="213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grpSp>
        <p:nvGrpSpPr>
          <p:cNvPr id="39954" name="Group 128"/>
          <p:cNvGrpSpPr>
            <a:grpSpLocks noChangeAspect="1"/>
          </p:cNvGrpSpPr>
          <p:nvPr/>
        </p:nvGrpSpPr>
        <p:grpSpPr bwMode="auto">
          <a:xfrm>
            <a:off x="3200400" y="2362200"/>
            <a:ext cx="825500" cy="636588"/>
            <a:chOff x="3490561" y="2379130"/>
            <a:chExt cx="493920" cy="336995"/>
          </a:xfrm>
        </p:grpSpPr>
        <p:sp>
          <p:nvSpPr>
            <p:cNvPr id="39975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76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9955" name="Group 135"/>
          <p:cNvGrpSpPr>
            <a:grpSpLocks noChangeAspect="1"/>
          </p:cNvGrpSpPr>
          <p:nvPr/>
        </p:nvGrpSpPr>
        <p:grpSpPr bwMode="auto">
          <a:xfrm>
            <a:off x="5041900" y="2362200"/>
            <a:ext cx="825500" cy="636588"/>
            <a:chOff x="3490561" y="2379130"/>
            <a:chExt cx="493920" cy="336995"/>
          </a:xfrm>
        </p:grpSpPr>
        <p:sp>
          <p:nvSpPr>
            <p:cNvPr id="39973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74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9956" name="Group 153"/>
          <p:cNvGrpSpPr>
            <a:grpSpLocks noChangeAspect="1"/>
          </p:cNvGrpSpPr>
          <p:nvPr/>
        </p:nvGrpSpPr>
        <p:grpSpPr bwMode="auto">
          <a:xfrm>
            <a:off x="6337300" y="4495800"/>
            <a:ext cx="825500" cy="636588"/>
            <a:chOff x="3490561" y="2379130"/>
            <a:chExt cx="493920" cy="336995"/>
          </a:xfrm>
        </p:grpSpPr>
        <p:sp>
          <p:nvSpPr>
            <p:cNvPr id="39971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72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9957" name="Group 156"/>
          <p:cNvGrpSpPr>
            <a:grpSpLocks noChangeAspect="1"/>
          </p:cNvGrpSpPr>
          <p:nvPr/>
        </p:nvGrpSpPr>
        <p:grpSpPr bwMode="auto">
          <a:xfrm>
            <a:off x="4203700" y="4495800"/>
            <a:ext cx="825500" cy="636588"/>
            <a:chOff x="3490561" y="2379130"/>
            <a:chExt cx="493920" cy="336995"/>
          </a:xfrm>
        </p:grpSpPr>
        <p:sp>
          <p:nvSpPr>
            <p:cNvPr id="39969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70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9958" name="Group 159"/>
          <p:cNvGrpSpPr>
            <a:grpSpLocks noChangeAspect="1"/>
          </p:cNvGrpSpPr>
          <p:nvPr/>
        </p:nvGrpSpPr>
        <p:grpSpPr bwMode="auto">
          <a:xfrm>
            <a:off x="2209800" y="4495800"/>
            <a:ext cx="825500" cy="636588"/>
            <a:chOff x="3490561" y="2379130"/>
            <a:chExt cx="493920" cy="336995"/>
          </a:xfrm>
        </p:grpSpPr>
        <p:sp>
          <p:nvSpPr>
            <p:cNvPr id="39967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68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sp>
        <p:nvSpPr>
          <p:cNvPr id="33" name="TextBox 62"/>
          <p:cNvSpPr txBox="1">
            <a:spLocks noChangeArrowheads="1"/>
          </p:cNvSpPr>
          <p:nvPr/>
        </p:nvSpPr>
        <p:spPr bwMode="auto">
          <a:xfrm>
            <a:off x="3429000" y="3657600"/>
            <a:ext cx="2392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 streaming over shortest path</a:t>
            </a:r>
          </a:p>
        </p:txBody>
      </p:sp>
      <p:sp>
        <p:nvSpPr>
          <p:cNvPr id="39960" name="TextBox 64"/>
          <p:cNvSpPr txBox="1">
            <a:spLocks noChangeArrowheads="1"/>
          </p:cNvSpPr>
          <p:nvPr/>
        </p:nvSpPr>
        <p:spPr bwMode="auto">
          <a:xfrm>
            <a:off x="7015163" y="4953000"/>
            <a:ext cx="808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client</a:t>
            </a:r>
          </a:p>
        </p:txBody>
      </p:sp>
      <p:pic>
        <p:nvPicPr>
          <p:cNvPr id="39961" name="Picture 3" descr="C:\Documents and Settings\Glen Gibb\Local Settings\Temporary Internet Files\Content.IE5\MF4H0H4D\MC9004316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1975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2" name="Picture 5" descr="C:\Documents and Settings\Glen Gibb\Local Settings\Temporary Internet Files\Content.IE5\MF4H0H4D\MC90043798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5675313"/>
            <a:ext cx="6731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36"/>
          <p:cNvCxnSpPr/>
          <p:nvPr/>
        </p:nvCxnSpPr>
        <p:spPr bwMode="auto">
          <a:xfrm flipV="1">
            <a:off x="2476500" y="4343400"/>
            <a:ext cx="0" cy="10096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2476500" y="4343400"/>
            <a:ext cx="4359275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6835775" y="4343400"/>
            <a:ext cx="1588" cy="10620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66" name="TextBox 74"/>
          <p:cNvSpPr txBox="1">
            <a:spLocks noChangeArrowheads="1"/>
          </p:cNvSpPr>
          <p:nvPr/>
        </p:nvSpPr>
        <p:spPr bwMode="auto">
          <a:xfrm>
            <a:off x="1438275" y="5029200"/>
            <a:ext cx="87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561253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77"/>
          <p:cNvSpPr>
            <a:spLocks noChangeShapeType="1"/>
          </p:cNvSpPr>
          <p:nvPr/>
        </p:nvSpPr>
        <p:spPr bwMode="auto">
          <a:xfrm flipV="1">
            <a:off x="2590800" y="4800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3" name="Line 78"/>
          <p:cNvSpPr>
            <a:spLocks noChangeShapeType="1"/>
          </p:cNvSpPr>
          <p:nvPr/>
        </p:nvSpPr>
        <p:spPr bwMode="auto">
          <a:xfrm flipV="1">
            <a:off x="4572000" y="4800600"/>
            <a:ext cx="15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4" name="Line 79"/>
          <p:cNvSpPr>
            <a:spLocks noChangeShapeType="1"/>
          </p:cNvSpPr>
          <p:nvPr/>
        </p:nvSpPr>
        <p:spPr bwMode="auto">
          <a:xfrm flipV="1">
            <a:off x="6705600" y="4876800"/>
            <a:ext cx="1588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5" name="Line 13"/>
          <p:cNvSpPr>
            <a:spLocks noChangeShapeType="1"/>
          </p:cNvSpPr>
          <p:nvPr/>
        </p:nvSpPr>
        <p:spPr bwMode="auto">
          <a:xfrm>
            <a:off x="35798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6" name="Line 21"/>
          <p:cNvSpPr>
            <a:spLocks noChangeShapeType="1"/>
          </p:cNvSpPr>
          <p:nvPr/>
        </p:nvSpPr>
        <p:spPr bwMode="auto">
          <a:xfrm>
            <a:off x="54086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Streaming video</a:t>
            </a:r>
          </a:p>
        </p:txBody>
      </p:sp>
      <p:sp>
        <p:nvSpPr>
          <p:cNvPr id="40968" name="AutoShape 12"/>
          <p:cNvSpPr>
            <a:spLocks noChangeAspect="1" noChangeArrowheads="1"/>
          </p:cNvSpPr>
          <p:nvPr/>
        </p:nvSpPr>
        <p:spPr bwMode="auto">
          <a:xfrm>
            <a:off x="3259138" y="1419225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69" name="Line 16"/>
          <p:cNvSpPr>
            <a:spLocks noChangeShapeType="1"/>
          </p:cNvSpPr>
          <p:nvPr/>
        </p:nvSpPr>
        <p:spPr bwMode="auto">
          <a:xfrm>
            <a:off x="3581400" y="2590800"/>
            <a:ext cx="1828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70" name="AutoShape 20"/>
          <p:cNvSpPr>
            <a:spLocks noChangeAspect="1" noChangeArrowheads="1"/>
          </p:cNvSpPr>
          <p:nvPr/>
        </p:nvSpPr>
        <p:spPr bwMode="auto">
          <a:xfrm>
            <a:off x="5095875" y="1419225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71" name="AutoShape 50"/>
          <p:cNvSpPr>
            <a:spLocks noChangeAspect="1" noChangeArrowheads="1"/>
          </p:cNvSpPr>
          <p:nvPr/>
        </p:nvSpPr>
        <p:spPr bwMode="auto">
          <a:xfrm>
            <a:off x="2282825" y="5391150"/>
            <a:ext cx="633413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72" name="Line 53"/>
          <p:cNvSpPr>
            <a:spLocks noChangeShapeType="1"/>
          </p:cNvSpPr>
          <p:nvPr/>
        </p:nvSpPr>
        <p:spPr bwMode="auto">
          <a:xfrm flipV="1">
            <a:off x="2590800" y="47244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73" name="AutoShape 57"/>
          <p:cNvSpPr>
            <a:spLocks noChangeAspect="1" noChangeArrowheads="1"/>
          </p:cNvSpPr>
          <p:nvPr/>
        </p:nvSpPr>
        <p:spPr bwMode="auto">
          <a:xfrm>
            <a:off x="4268788" y="5391150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74" name="Line 60"/>
          <p:cNvSpPr>
            <a:spLocks noChangeShapeType="1"/>
          </p:cNvSpPr>
          <p:nvPr/>
        </p:nvSpPr>
        <p:spPr bwMode="auto">
          <a:xfrm flipV="1">
            <a:off x="4648200" y="4724400"/>
            <a:ext cx="213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75" name="AutoShape 64"/>
          <p:cNvSpPr>
            <a:spLocks noChangeAspect="1" noChangeArrowheads="1"/>
          </p:cNvSpPr>
          <p:nvPr/>
        </p:nvSpPr>
        <p:spPr bwMode="auto">
          <a:xfrm>
            <a:off x="6375400" y="5391150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76" name="Line 67"/>
          <p:cNvSpPr>
            <a:spLocks noChangeShapeType="1"/>
          </p:cNvSpPr>
          <p:nvPr/>
        </p:nvSpPr>
        <p:spPr bwMode="auto">
          <a:xfrm flipH="1" flipV="1">
            <a:off x="5410200" y="2514600"/>
            <a:ext cx="1295400" cy="2209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77" name="Line 110"/>
          <p:cNvSpPr>
            <a:spLocks noChangeShapeType="1"/>
          </p:cNvSpPr>
          <p:nvPr/>
        </p:nvSpPr>
        <p:spPr bwMode="auto">
          <a:xfrm flipH="1">
            <a:off x="2590800" y="2590800"/>
            <a:ext cx="990600" cy="213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grpSp>
        <p:nvGrpSpPr>
          <p:cNvPr id="40978" name="Group 128"/>
          <p:cNvGrpSpPr>
            <a:grpSpLocks noChangeAspect="1"/>
          </p:cNvGrpSpPr>
          <p:nvPr/>
        </p:nvGrpSpPr>
        <p:grpSpPr bwMode="auto">
          <a:xfrm>
            <a:off x="3200400" y="2362200"/>
            <a:ext cx="825500" cy="636588"/>
            <a:chOff x="3490561" y="2379130"/>
            <a:chExt cx="493920" cy="336995"/>
          </a:xfrm>
        </p:grpSpPr>
        <p:sp>
          <p:nvSpPr>
            <p:cNvPr id="41004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1005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40979" name="Group 135"/>
          <p:cNvGrpSpPr>
            <a:grpSpLocks noChangeAspect="1"/>
          </p:cNvGrpSpPr>
          <p:nvPr/>
        </p:nvGrpSpPr>
        <p:grpSpPr bwMode="auto">
          <a:xfrm>
            <a:off x="5041900" y="2362200"/>
            <a:ext cx="825500" cy="636588"/>
            <a:chOff x="3490561" y="2379130"/>
            <a:chExt cx="493920" cy="336995"/>
          </a:xfrm>
        </p:grpSpPr>
        <p:sp>
          <p:nvSpPr>
            <p:cNvPr id="41002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1003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40980" name="Group 153"/>
          <p:cNvGrpSpPr>
            <a:grpSpLocks noChangeAspect="1"/>
          </p:cNvGrpSpPr>
          <p:nvPr/>
        </p:nvGrpSpPr>
        <p:grpSpPr bwMode="auto">
          <a:xfrm>
            <a:off x="6337300" y="4495800"/>
            <a:ext cx="825500" cy="636588"/>
            <a:chOff x="3490561" y="2379130"/>
            <a:chExt cx="493920" cy="336995"/>
          </a:xfrm>
        </p:grpSpPr>
        <p:sp>
          <p:nvSpPr>
            <p:cNvPr id="41000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1001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40981" name="Group 156"/>
          <p:cNvGrpSpPr>
            <a:grpSpLocks noChangeAspect="1"/>
          </p:cNvGrpSpPr>
          <p:nvPr/>
        </p:nvGrpSpPr>
        <p:grpSpPr bwMode="auto">
          <a:xfrm>
            <a:off x="4203700" y="4495800"/>
            <a:ext cx="825500" cy="636588"/>
            <a:chOff x="3490561" y="2379130"/>
            <a:chExt cx="493920" cy="336995"/>
          </a:xfrm>
        </p:grpSpPr>
        <p:sp>
          <p:nvSpPr>
            <p:cNvPr id="40998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0999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40982" name="Group 159"/>
          <p:cNvGrpSpPr>
            <a:grpSpLocks noChangeAspect="1"/>
          </p:cNvGrpSpPr>
          <p:nvPr/>
        </p:nvGrpSpPr>
        <p:grpSpPr bwMode="auto">
          <a:xfrm>
            <a:off x="2209800" y="4495800"/>
            <a:ext cx="825500" cy="636588"/>
            <a:chOff x="3490561" y="2379130"/>
            <a:chExt cx="493920" cy="336995"/>
          </a:xfrm>
        </p:grpSpPr>
        <p:sp>
          <p:nvSpPr>
            <p:cNvPr id="40996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0997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sp>
        <p:nvSpPr>
          <p:cNvPr id="40983" name="TextBox 64"/>
          <p:cNvSpPr txBox="1">
            <a:spLocks noChangeArrowheads="1"/>
          </p:cNvSpPr>
          <p:nvPr/>
        </p:nvSpPr>
        <p:spPr bwMode="auto">
          <a:xfrm>
            <a:off x="7015163" y="4953000"/>
            <a:ext cx="808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client</a:t>
            </a:r>
          </a:p>
        </p:txBody>
      </p:sp>
      <p:pic>
        <p:nvPicPr>
          <p:cNvPr id="40984" name="Picture 3" descr="C:\Documents and Settings\Glen Gibb\Local Settings\Temporary Internet Files\Content.IE5\MF4H0H4D\MC9004316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1975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5" name="Picture 5" descr="C:\Documents and Settings\Glen Gibb\Local Settings\Temporary Internet Files\Content.IE5\MF4H0H4D\MC90043798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5675313"/>
            <a:ext cx="6731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/>
          <p:nvPr/>
        </p:nvCxnSpPr>
        <p:spPr bwMode="auto">
          <a:xfrm flipV="1">
            <a:off x="2476500" y="4343400"/>
            <a:ext cx="0" cy="10096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4808538" y="4343400"/>
            <a:ext cx="202723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6835775" y="4343400"/>
            <a:ext cx="1588" cy="10620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989" name="TextBox 74"/>
          <p:cNvSpPr txBox="1">
            <a:spLocks noChangeArrowheads="1"/>
          </p:cNvSpPr>
          <p:nvPr/>
        </p:nvSpPr>
        <p:spPr bwMode="auto">
          <a:xfrm>
            <a:off x="1438275" y="5029200"/>
            <a:ext cx="87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2478088" y="4343400"/>
            <a:ext cx="233045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5400000" flipH="1" flipV="1">
            <a:off x="2069306" y="3075782"/>
            <a:ext cx="1692275" cy="8747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41002" idx="4"/>
          </p:cNvCxnSpPr>
          <p:nvPr/>
        </p:nvCxnSpPr>
        <p:spPr bwMode="auto">
          <a:xfrm>
            <a:off x="3352800" y="2667000"/>
            <a:ext cx="2514600" cy="142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>
            <a:stCxn id="41002" idx="4"/>
          </p:cNvCxnSpPr>
          <p:nvPr/>
        </p:nvCxnSpPr>
        <p:spPr bwMode="auto">
          <a:xfrm>
            <a:off x="5867400" y="2681288"/>
            <a:ext cx="969963" cy="16621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216275"/>
            <a:ext cx="15621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Explosion 1 40"/>
          <p:cNvSpPr>
            <a:spLocks noChangeArrowheads="1"/>
          </p:cNvSpPr>
          <p:nvPr/>
        </p:nvSpPr>
        <p:spPr bwMode="auto">
          <a:xfrm>
            <a:off x="3311525" y="3962400"/>
            <a:ext cx="868363" cy="762000"/>
          </a:xfrm>
          <a:prstGeom prst="irregularSeal1">
            <a:avLst/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71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3" descr="router11_broken_res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47244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Observing the routing tables</a:t>
            </a:r>
          </a:p>
        </p:txBody>
      </p:sp>
      <p:sp>
        <p:nvSpPr>
          <p:cNvPr id="41988" name="Rectangle 64"/>
          <p:cNvSpPr>
            <a:spLocks noChangeArrowheads="1"/>
          </p:cNvSpPr>
          <p:nvPr/>
        </p:nvSpPr>
        <p:spPr bwMode="auto">
          <a:xfrm>
            <a:off x="76200" y="3352800"/>
            <a:ext cx="854075" cy="129540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47725" y="4721225"/>
            <a:ext cx="2089150" cy="1476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Columns: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Subnet address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Subnet mask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Next hop IP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Output ports</a:t>
            </a:r>
          </a:p>
        </p:txBody>
      </p:sp>
      <p:grpSp>
        <p:nvGrpSpPr>
          <p:cNvPr id="41990" name="Group 102"/>
          <p:cNvGrpSpPr>
            <a:grpSpLocks/>
          </p:cNvGrpSpPr>
          <p:nvPr/>
        </p:nvGrpSpPr>
        <p:grpSpPr bwMode="auto">
          <a:xfrm>
            <a:off x="152400" y="1295400"/>
            <a:ext cx="4114800" cy="3276600"/>
            <a:chOff x="2209800" y="1419222"/>
            <a:chExt cx="4953000" cy="4607301"/>
          </a:xfrm>
        </p:grpSpPr>
        <p:sp>
          <p:nvSpPr>
            <p:cNvPr id="41994" name="Line 77"/>
            <p:cNvSpPr>
              <a:spLocks noChangeShapeType="1"/>
            </p:cNvSpPr>
            <p:nvPr/>
          </p:nvSpPr>
          <p:spPr bwMode="auto">
            <a:xfrm flipV="1">
              <a:off x="2590800" y="4800600"/>
              <a:ext cx="0" cy="762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5" name="Line 78"/>
            <p:cNvSpPr>
              <a:spLocks noChangeShapeType="1"/>
            </p:cNvSpPr>
            <p:nvPr/>
          </p:nvSpPr>
          <p:spPr bwMode="auto">
            <a:xfrm flipV="1">
              <a:off x="4572000" y="4800600"/>
              <a:ext cx="1587" cy="762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6" name="Line 79"/>
            <p:cNvSpPr>
              <a:spLocks noChangeShapeType="1"/>
            </p:cNvSpPr>
            <p:nvPr/>
          </p:nvSpPr>
          <p:spPr bwMode="auto">
            <a:xfrm flipV="1">
              <a:off x="6705600" y="4876800"/>
              <a:ext cx="1587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7" name="Line 13"/>
            <p:cNvSpPr>
              <a:spLocks noChangeShapeType="1"/>
            </p:cNvSpPr>
            <p:nvPr/>
          </p:nvSpPr>
          <p:spPr bwMode="auto">
            <a:xfrm>
              <a:off x="3579813" y="1835150"/>
              <a:ext cx="1587" cy="544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8" name="Line 21"/>
            <p:cNvSpPr>
              <a:spLocks noChangeShapeType="1"/>
            </p:cNvSpPr>
            <p:nvPr/>
          </p:nvSpPr>
          <p:spPr bwMode="auto">
            <a:xfrm>
              <a:off x="5408613" y="1835150"/>
              <a:ext cx="1587" cy="544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9" name="AutoShape 12"/>
            <p:cNvSpPr>
              <a:spLocks noChangeAspect="1" noChangeArrowheads="1"/>
            </p:cNvSpPr>
            <p:nvPr/>
          </p:nvSpPr>
          <p:spPr bwMode="auto">
            <a:xfrm>
              <a:off x="3259138" y="1419222"/>
              <a:ext cx="632948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>
              <a:off x="3581400" y="2590800"/>
              <a:ext cx="18288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2001" name="AutoShape 20"/>
            <p:cNvSpPr>
              <a:spLocks noChangeAspect="1" noChangeArrowheads="1"/>
            </p:cNvSpPr>
            <p:nvPr/>
          </p:nvSpPr>
          <p:spPr bwMode="auto">
            <a:xfrm>
              <a:off x="5095905" y="1419222"/>
              <a:ext cx="635376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2" name="AutoShape 50"/>
            <p:cNvSpPr>
              <a:spLocks noChangeAspect="1" noChangeArrowheads="1"/>
            </p:cNvSpPr>
            <p:nvPr/>
          </p:nvSpPr>
          <p:spPr bwMode="auto">
            <a:xfrm>
              <a:off x="2282826" y="5391147"/>
              <a:ext cx="632949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3" name="Line 53"/>
            <p:cNvSpPr>
              <a:spLocks noChangeShapeType="1"/>
            </p:cNvSpPr>
            <p:nvPr/>
          </p:nvSpPr>
          <p:spPr bwMode="auto">
            <a:xfrm flipV="1">
              <a:off x="2590800" y="4724400"/>
              <a:ext cx="198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2004" name="AutoShape 57"/>
            <p:cNvSpPr>
              <a:spLocks noChangeAspect="1" noChangeArrowheads="1"/>
            </p:cNvSpPr>
            <p:nvPr/>
          </p:nvSpPr>
          <p:spPr bwMode="auto">
            <a:xfrm>
              <a:off x="4268811" y="5391147"/>
              <a:ext cx="632948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5" name="Line 60"/>
            <p:cNvSpPr>
              <a:spLocks noChangeShapeType="1"/>
            </p:cNvSpPr>
            <p:nvPr/>
          </p:nvSpPr>
          <p:spPr bwMode="auto">
            <a:xfrm flipV="1">
              <a:off x="4648200" y="4724400"/>
              <a:ext cx="213359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2006" name="AutoShape 64"/>
            <p:cNvSpPr>
              <a:spLocks noChangeAspect="1" noChangeArrowheads="1"/>
            </p:cNvSpPr>
            <p:nvPr/>
          </p:nvSpPr>
          <p:spPr bwMode="auto">
            <a:xfrm>
              <a:off x="6375430" y="5391147"/>
              <a:ext cx="635376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7" name="Line 67"/>
            <p:cNvSpPr>
              <a:spLocks noChangeShapeType="1"/>
            </p:cNvSpPr>
            <p:nvPr/>
          </p:nvSpPr>
          <p:spPr bwMode="auto">
            <a:xfrm flipH="1" flipV="1">
              <a:off x="5410200" y="2514600"/>
              <a:ext cx="1295400" cy="2209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2008" name="Line 110"/>
            <p:cNvSpPr>
              <a:spLocks noChangeShapeType="1"/>
            </p:cNvSpPr>
            <p:nvPr/>
          </p:nvSpPr>
          <p:spPr bwMode="auto">
            <a:xfrm flipH="1">
              <a:off x="2590799" y="2590800"/>
              <a:ext cx="990600" cy="21335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grpSp>
          <p:nvGrpSpPr>
            <p:cNvPr id="42009" name="Group 128"/>
            <p:cNvGrpSpPr>
              <a:grpSpLocks noChangeAspect="1"/>
            </p:cNvGrpSpPr>
            <p:nvPr/>
          </p:nvGrpSpPr>
          <p:grpSpPr bwMode="auto">
            <a:xfrm>
              <a:off x="3200400" y="2362196"/>
              <a:ext cx="825477" cy="637024"/>
              <a:chOff x="3490561" y="2379130"/>
              <a:chExt cx="493920" cy="336995"/>
            </a:xfrm>
          </p:grpSpPr>
          <p:sp>
            <p:nvSpPr>
              <p:cNvPr id="42022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23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  <p:grpSp>
          <p:nvGrpSpPr>
            <p:cNvPr id="42010" name="Group 135"/>
            <p:cNvGrpSpPr>
              <a:grpSpLocks noChangeAspect="1"/>
            </p:cNvGrpSpPr>
            <p:nvPr/>
          </p:nvGrpSpPr>
          <p:grpSpPr bwMode="auto">
            <a:xfrm>
              <a:off x="5041923" y="2362196"/>
              <a:ext cx="825477" cy="637024"/>
              <a:chOff x="3490561" y="2379130"/>
              <a:chExt cx="493920" cy="336995"/>
            </a:xfrm>
          </p:grpSpPr>
          <p:sp>
            <p:nvSpPr>
              <p:cNvPr id="42020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21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  <p:grpSp>
          <p:nvGrpSpPr>
            <p:cNvPr id="42011" name="Group 153"/>
            <p:cNvGrpSpPr>
              <a:grpSpLocks noChangeAspect="1"/>
            </p:cNvGrpSpPr>
            <p:nvPr/>
          </p:nvGrpSpPr>
          <p:grpSpPr bwMode="auto">
            <a:xfrm>
              <a:off x="6337323" y="4495796"/>
              <a:ext cx="825477" cy="637024"/>
              <a:chOff x="3490561" y="2379130"/>
              <a:chExt cx="493920" cy="336995"/>
            </a:xfrm>
          </p:grpSpPr>
          <p:sp>
            <p:nvSpPr>
              <p:cNvPr id="42018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19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  <p:grpSp>
          <p:nvGrpSpPr>
            <p:cNvPr id="42012" name="Group 156"/>
            <p:cNvGrpSpPr>
              <a:grpSpLocks noChangeAspect="1"/>
            </p:cNvGrpSpPr>
            <p:nvPr/>
          </p:nvGrpSpPr>
          <p:grpSpPr bwMode="auto">
            <a:xfrm>
              <a:off x="4203723" y="4495796"/>
              <a:ext cx="825477" cy="637024"/>
              <a:chOff x="3490561" y="2379130"/>
              <a:chExt cx="493920" cy="336995"/>
            </a:xfrm>
          </p:grpSpPr>
          <p:sp>
            <p:nvSpPr>
              <p:cNvPr id="42016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17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  <p:grpSp>
          <p:nvGrpSpPr>
            <p:cNvPr id="42013" name="Group 159"/>
            <p:cNvGrpSpPr>
              <a:grpSpLocks noChangeAspect="1"/>
            </p:cNvGrpSpPr>
            <p:nvPr/>
          </p:nvGrpSpPr>
          <p:grpSpPr bwMode="auto">
            <a:xfrm>
              <a:off x="2209800" y="4495796"/>
              <a:ext cx="825477" cy="637024"/>
              <a:chOff x="3490561" y="2379130"/>
              <a:chExt cx="493920" cy="336995"/>
            </a:xfrm>
          </p:grpSpPr>
          <p:sp>
            <p:nvSpPr>
              <p:cNvPr id="42014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15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</p:grpSp>
      <p:sp>
        <p:nvSpPr>
          <p:cNvPr id="105" name="Rounded Rectangle 104"/>
          <p:cNvSpPr>
            <a:spLocks noChangeArrowheads="1"/>
          </p:cNvSpPr>
          <p:nvPr/>
        </p:nvSpPr>
        <p:spPr bwMode="auto">
          <a:xfrm>
            <a:off x="4419600" y="1828800"/>
            <a:ext cx="4724400" cy="914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106" name="Rounded Rectangle 105"/>
          <p:cNvSpPr>
            <a:spLocks noChangeArrowheads="1"/>
          </p:cNvSpPr>
          <p:nvPr/>
        </p:nvSpPr>
        <p:spPr bwMode="auto">
          <a:xfrm>
            <a:off x="4419600" y="2743200"/>
            <a:ext cx="4724400" cy="1447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107" name="Rounded Rectangle 106"/>
          <p:cNvSpPr>
            <a:spLocks noChangeArrowheads="1"/>
          </p:cNvSpPr>
          <p:nvPr/>
        </p:nvSpPr>
        <p:spPr bwMode="auto">
          <a:xfrm>
            <a:off x="4419600" y="4267200"/>
            <a:ext cx="4724400" cy="1905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71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6" grpId="3" animBg="1"/>
      <p:bldP spid="107" grpId="0" animBg="1"/>
      <p:bldP spid="107" grpId="1" animBg="1"/>
      <p:bldP spid="107" grpId="2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3011" name="NetFPGA-Exercise_1-1.mo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182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NetFPGA as IPv4 router:</a:t>
            </a:r>
          </a:p>
          <a:p>
            <a:pPr marL="0" indent="0"/>
            <a:r>
              <a:rPr lang="en-US" altLang="en-US" smtClean="0"/>
              <a:t>Reference hardware + SCONE software</a:t>
            </a:r>
          </a:p>
          <a:p>
            <a:pPr marL="0" indent="0"/>
            <a:r>
              <a:rPr lang="en-US" altLang="en-US" smtClean="0"/>
              <a:t>Routing protocol discovers topology</a:t>
            </a:r>
          </a:p>
          <a:p>
            <a:pPr marL="0" indent="0"/>
            <a:endParaRPr lang="en-US" altLang="en-US" smtClean="0"/>
          </a:p>
          <a:p>
            <a:pPr marL="0" indent="0">
              <a:buFontTx/>
              <a:buNone/>
            </a:pPr>
            <a:r>
              <a:rPr lang="en-US" altLang="en-US" smtClean="0"/>
              <a:t>Demo:</a:t>
            </a:r>
          </a:p>
          <a:p>
            <a:pPr marL="0" indent="0"/>
            <a:r>
              <a:rPr lang="en-US" altLang="en-US" smtClean="0"/>
              <a:t>Ring topology</a:t>
            </a:r>
          </a:p>
          <a:p>
            <a:pPr marL="0" indent="0"/>
            <a:r>
              <a:rPr lang="en-US" altLang="en-US" smtClean="0"/>
              <a:t>Traffic flows over shortest path</a:t>
            </a:r>
          </a:p>
          <a:p>
            <a:pPr marL="0" indent="0"/>
            <a:r>
              <a:rPr lang="en-US" altLang="en-US" smtClean="0"/>
              <a:t>Broken link: automatically route around failure</a:t>
            </a:r>
          </a:p>
        </p:txBody>
      </p:sp>
    </p:spTree>
    <p:extLst>
      <p:ext uri="{BB962C8B-B14F-4D97-AF65-F5344CB8AC3E}">
        <p14:creationId xmlns:p14="http://schemas.microsoft.com/office/powerpoint/2010/main" val="625831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cs typeface="ＭＳ Ｐゴシック" charset="0"/>
            </a:endParaRPr>
          </a:p>
        </p:txBody>
      </p:sp>
      <p:sp>
        <p:nvSpPr>
          <p:cNvPr id="7987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200" dirty="0" smtClean="0"/>
              <a:t>Appendix II: Example II</a:t>
            </a:r>
          </a:p>
        </p:txBody>
      </p:sp>
    </p:spTree>
    <p:extLst>
      <p:ext uri="{BB962C8B-B14F-4D97-AF65-F5344CB8AC3E}">
        <p14:creationId xmlns:p14="http://schemas.microsoft.com/office/powerpoint/2010/main" val="3773137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4188" y="0"/>
            <a:ext cx="8224837" cy="1060450"/>
          </a:xfrm>
        </p:spPr>
        <p:txBody>
          <a:bodyPr/>
          <a:lstStyle/>
          <a:p>
            <a:pPr eaLnBrk="1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altLang="en-US" smtClean="0"/>
              <a:t>Buffers in Routers</a:t>
            </a:r>
          </a:p>
        </p:txBody>
      </p:sp>
      <p:sp>
        <p:nvSpPr>
          <p:cNvPr id="80899" name="Content Placeholder 35"/>
          <p:cNvSpPr txBox="1">
            <a:spLocks/>
          </p:cNvSpPr>
          <p:nvPr/>
        </p:nvSpPr>
        <p:spPr bwMode="auto">
          <a:xfrm>
            <a:off x="228600" y="990600"/>
            <a:ext cx="63547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endParaRPr lang="en-US" altLang="en-US"/>
          </a:p>
        </p:txBody>
      </p:sp>
      <p:grpSp>
        <p:nvGrpSpPr>
          <p:cNvPr id="80900" name="Group 236"/>
          <p:cNvGrpSpPr>
            <a:grpSpLocks/>
          </p:cNvGrpSpPr>
          <p:nvPr/>
        </p:nvGrpSpPr>
        <p:grpSpPr bwMode="auto">
          <a:xfrm rot="-5400000">
            <a:off x="2188369" y="3880644"/>
            <a:ext cx="484188" cy="914400"/>
            <a:chOff x="2093913" y="1096963"/>
            <a:chExt cx="484187" cy="914400"/>
          </a:xfrm>
        </p:grpSpPr>
        <p:sp>
          <p:nvSpPr>
            <p:cNvPr id="238" name="Flowchart: Process 237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Rx</a:t>
              </a:r>
            </a:p>
          </p:txBody>
        </p:sp>
        <p:grpSp>
          <p:nvGrpSpPr>
            <p:cNvPr id="80962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40" name="Rectangle 239"/>
              <p:cNvSpPr>
                <a:spLocks noChangeArrowheads="1"/>
              </p:cNvSpPr>
              <p:nvPr/>
            </p:nvSpPr>
            <p:spPr bwMode="auto">
              <a:xfrm>
                <a:off x="6373421" y="4334926"/>
                <a:ext cx="1066808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41" name="Straight Connector 24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5344" y="4257668"/>
                <a:ext cx="2688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2" name="Straight Connector 2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142" y="4219568"/>
                <a:ext cx="1926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3" name="Rectangle 242"/>
              <p:cNvSpPr>
                <a:spLocks noChangeArrowheads="1"/>
              </p:cNvSpPr>
              <p:nvPr/>
            </p:nvSpPr>
            <p:spPr bwMode="auto">
              <a:xfrm>
                <a:off x="6352503" y="4487326"/>
                <a:ext cx="1066812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1" name="Group 243"/>
          <p:cNvGrpSpPr>
            <a:grpSpLocks/>
          </p:cNvGrpSpPr>
          <p:nvPr/>
        </p:nvGrpSpPr>
        <p:grpSpPr bwMode="auto">
          <a:xfrm rot="-5400000">
            <a:off x="2193131" y="4550569"/>
            <a:ext cx="484188" cy="914400"/>
            <a:chOff x="2093913" y="1096963"/>
            <a:chExt cx="484187" cy="914400"/>
          </a:xfrm>
        </p:grpSpPr>
        <p:sp>
          <p:nvSpPr>
            <p:cNvPr id="245" name="Flowchart: Process 244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Rx</a:t>
              </a:r>
            </a:p>
          </p:txBody>
        </p:sp>
        <p:grpSp>
          <p:nvGrpSpPr>
            <p:cNvPr id="80956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47" name="Rectangle 246"/>
              <p:cNvSpPr>
                <a:spLocks noChangeArrowheads="1"/>
              </p:cNvSpPr>
              <p:nvPr/>
            </p:nvSpPr>
            <p:spPr bwMode="auto">
              <a:xfrm>
                <a:off x="6373421" y="4334926"/>
                <a:ext cx="1066808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49" name="Straight Connector 24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5343" y="4257668"/>
                <a:ext cx="2688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0" name="Straight Connector 24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142" y="4219568"/>
                <a:ext cx="1926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1" name="Rectangle 250"/>
              <p:cNvSpPr>
                <a:spLocks noChangeArrowheads="1"/>
              </p:cNvSpPr>
              <p:nvPr/>
            </p:nvSpPr>
            <p:spPr bwMode="auto">
              <a:xfrm>
                <a:off x="6352503" y="4487326"/>
                <a:ext cx="1066812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2" name="Group 251"/>
          <p:cNvGrpSpPr>
            <a:grpSpLocks/>
          </p:cNvGrpSpPr>
          <p:nvPr/>
        </p:nvGrpSpPr>
        <p:grpSpPr bwMode="auto">
          <a:xfrm rot="-5400000">
            <a:off x="2193131" y="5209382"/>
            <a:ext cx="484187" cy="914400"/>
            <a:chOff x="2093913" y="1096963"/>
            <a:chExt cx="484187" cy="914400"/>
          </a:xfrm>
        </p:grpSpPr>
        <p:sp>
          <p:nvSpPr>
            <p:cNvPr id="253" name="Flowchart: Process 252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Rx</a:t>
              </a:r>
            </a:p>
          </p:txBody>
        </p:sp>
        <p:grpSp>
          <p:nvGrpSpPr>
            <p:cNvPr id="80950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55" name="Rectangle 254"/>
              <p:cNvSpPr>
                <a:spLocks noChangeArrowheads="1"/>
              </p:cNvSpPr>
              <p:nvPr/>
            </p:nvSpPr>
            <p:spPr bwMode="auto">
              <a:xfrm>
                <a:off x="6373421" y="4334927"/>
                <a:ext cx="1066816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56" name="Straight Connector 25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5341" y="4257669"/>
                <a:ext cx="2688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" name="Straight Connector 25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148" y="4219569"/>
                <a:ext cx="1926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8" name="Rectangle 257"/>
              <p:cNvSpPr>
                <a:spLocks noChangeArrowheads="1"/>
              </p:cNvSpPr>
              <p:nvPr/>
            </p:nvSpPr>
            <p:spPr bwMode="auto">
              <a:xfrm>
                <a:off x="6352504" y="4487326"/>
                <a:ext cx="1066812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3" name="Group 266"/>
          <p:cNvGrpSpPr>
            <a:grpSpLocks/>
          </p:cNvGrpSpPr>
          <p:nvPr/>
        </p:nvGrpSpPr>
        <p:grpSpPr bwMode="auto">
          <a:xfrm rot="-5400000">
            <a:off x="6026944" y="3877469"/>
            <a:ext cx="484187" cy="917575"/>
            <a:chOff x="2093913" y="1096963"/>
            <a:chExt cx="484187" cy="914400"/>
          </a:xfrm>
        </p:grpSpPr>
        <p:sp>
          <p:nvSpPr>
            <p:cNvPr id="268" name="Flowchart: Process 267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</a:t>
              </a:r>
              <a:r>
                <a:rPr lang="en-US" sz="1400" dirty="0" err="1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Tx</a:t>
              </a: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grpSp>
          <p:nvGrpSpPr>
            <p:cNvPr id="80944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70" name="Rectangle 269"/>
              <p:cNvSpPr>
                <a:spLocks noChangeArrowheads="1"/>
              </p:cNvSpPr>
              <p:nvPr/>
            </p:nvSpPr>
            <p:spPr bwMode="auto">
              <a:xfrm>
                <a:off x="6373419" y="4334252"/>
                <a:ext cx="1066816" cy="153983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71" name="Straight Connector 27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4750" y="4256207"/>
                <a:ext cx="26999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2" name="Straight Connector 27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479" y="4219294"/>
                <a:ext cx="191951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3" name="Rectangle 272"/>
              <p:cNvSpPr>
                <a:spLocks noChangeArrowheads="1"/>
              </p:cNvSpPr>
              <p:nvPr/>
            </p:nvSpPr>
            <p:spPr bwMode="auto">
              <a:xfrm>
                <a:off x="6352501" y="4488234"/>
                <a:ext cx="1066812" cy="151873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4" name="Group 273"/>
          <p:cNvGrpSpPr>
            <a:grpSpLocks/>
          </p:cNvGrpSpPr>
          <p:nvPr/>
        </p:nvGrpSpPr>
        <p:grpSpPr bwMode="auto">
          <a:xfrm rot="-5400000">
            <a:off x="6028531" y="4548982"/>
            <a:ext cx="484187" cy="914400"/>
            <a:chOff x="2093913" y="1096963"/>
            <a:chExt cx="484187" cy="914400"/>
          </a:xfrm>
        </p:grpSpPr>
        <p:sp>
          <p:nvSpPr>
            <p:cNvPr id="275" name="Flowchart: Process 274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</a:t>
              </a:r>
              <a:r>
                <a:rPr lang="en-US" sz="1400" dirty="0" err="1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Tx</a:t>
              </a: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grpSp>
          <p:nvGrpSpPr>
            <p:cNvPr id="80938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77" name="Rectangle 276"/>
              <p:cNvSpPr>
                <a:spLocks noChangeArrowheads="1"/>
              </p:cNvSpPr>
              <p:nvPr/>
            </p:nvSpPr>
            <p:spPr bwMode="auto">
              <a:xfrm>
                <a:off x="6373421" y="4334927"/>
                <a:ext cx="1066816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78" name="Straight Connector 27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5342" y="4247086"/>
                <a:ext cx="2688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9" name="Straight Connector 27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148" y="4219569"/>
                <a:ext cx="1926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0" name="Rectangle 279"/>
              <p:cNvSpPr>
                <a:spLocks noChangeArrowheads="1"/>
              </p:cNvSpPr>
              <p:nvPr/>
            </p:nvSpPr>
            <p:spPr bwMode="auto">
              <a:xfrm>
                <a:off x="6352504" y="4487326"/>
                <a:ext cx="1066812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5" name="Group 280"/>
          <p:cNvGrpSpPr>
            <a:grpSpLocks/>
          </p:cNvGrpSpPr>
          <p:nvPr/>
        </p:nvGrpSpPr>
        <p:grpSpPr bwMode="auto">
          <a:xfrm rot="-5400000">
            <a:off x="6029325" y="5207000"/>
            <a:ext cx="482600" cy="914400"/>
            <a:chOff x="2093913" y="1096963"/>
            <a:chExt cx="484187" cy="914400"/>
          </a:xfrm>
        </p:grpSpPr>
        <p:sp>
          <p:nvSpPr>
            <p:cNvPr id="282" name="Flowchart: Process 281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</a:t>
              </a:r>
              <a:r>
                <a:rPr lang="en-US" sz="1400" dirty="0" err="1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Tx</a:t>
              </a: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grpSp>
          <p:nvGrpSpPr>
            <p:cNvPr id="80932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84" name="Rectangle 283"/>
              <p:cNvSpPr>
                <a:spLocks noChangeArrowheads="1"/>
              </p:cNvSpPr>
              <p:nvPr/>
            </p:nvSpPr>
            <p:spPr bwMode="auto">
              <a:xfrm>
                <a:off x="6375596" y="4334926"/>
                <a:ext cx="1063326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85" name="Straight Connector 28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220203" y="4247084"/>
                <a:ext cx="2688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6" name="Straight Connector 28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49611" y="4219568"/>
                <a:ext cx="1926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7" name="Rectangle 286"/>
              <p:cNvSpPr>
                <a:spLocks noChangeArrowheads="1"/>
              </p:cNvSpPr>
              <p:nvPr/>
            </p:nvSpPr>
            <p:spPr bwMode="auto">
              <a:xfrm>
                <a:off x="6354611" y="4487326"/>
                <a:ext cx="1063326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cxnSp>
        <p:nvCxnSpPr>
          <p:cNvPr id="80906" name="Straight Arrow Connector 6"/>
          <p:cNvCxnSpPr>
            <a:cxnSpLocks noChangeShapeType="1"/>
            <a:stCxn id="238" idx="2"/>
            <a:endCxn id="268" idx="0"/>
          </p:cNvCxnSpPr>
          <p:nvPr/>
        </p:nvCxnSpPr>
        <p:spPr bwMode="auto">
          <a:xfrm flipV="1">
            <a:off x="2887663" y="4337050"/>
            <a:ext cx="2922587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7" name="Straight Arrow Connector 8"/>
          <p:cNvCxnSpPr>
            <a:cxnSpLocks noChangeShapeType="1"/>
            <a:stCxn id="238" idx="2"/>
            <a:endCxn id="275" idx="0"/>
          </p:cNvCxnSpPr>
          <p:nvPr/>
        </p:nvCxnSpPr>
        <p:spPr bwMode="auto">
          <a:xfrm>
            <a:off x="2887663" y="4338638"/>
            <a:ext cx="2925762" cy="666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8" name="Straight Arrow Connector 10"/>
          <p:cNvCxnSpPr>
            <a:cxnSpLocks noChangeShapeType="1"/>
            <a:stCxn id="238" idx="2"/>
            <a:endCxn id="282" idx="0"/>
          </p:cNvCxnSpPr>
          <p:nvPr/>
        </p:nvCxnSpPr>
        <p:spPr bwMode="auto">
          <a:xfrm>
            <a:off x="2887663" y="4338638"/>
            <a:ext cx="2925762" cy="1325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9" name="Straight Arrow Connector 14"/>
          <p:cNvCxnSpPr>
            <a:cxnSpLocks noChangeShapeType="1"/>
            <a:stCxn id="245" idx="2"/>
            <a:endCxn id="268" idx="0"/>
          </p:cNvCxnSpPr>
          <p:nvPr/>
        </p:nvCxnSpPr>
        <p:spPr bwMode="auto">
          <a:xfrm flipV="1">
            <a:off x="2892425" y="4337050"/>
            <a:ext cx="2917825" cy="6699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0" name="Straight Arrow Connector 17"/>
          <p:cNvCxnSpPr>
            <a:cxnSpLocks noChangeShapeType="1"/>
            <a:stCxn id="245" idx="2"/>
            <a:endCxn id="275" idx="0"/>
          </p:cNvCxnSpPr>
          <p:nvPr/>
        </p:nvCxnSpPr>
        <p:spPr bwMode="auto">
          <a:xfrm flipV="1">
            <a:off x="2892425" y="5005388"/>
            <a:ext cx="29210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1" name="Straight Arrow Connector 19"/>
          <p:cNvCxnSpPr>
            <a:cxnSpLocks noChangeShapeType="1"/>
            <a:stCxn id="245" idx="2"/>
            <a:endCxn id="282" idx="0"/>
          </p:cNvCxnSpPr>
          <p:nvPr/>
        </p:nvCxnSpPr>
        <p:spPr bwMode="auto">
          <a:xfrm>
            <a:off x="2892425" y="5006975"/>
            <a:ext cx="2921000" cy="6572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2" name="Straight Arrow Connector 23"/>
          <p:cNvCxnSpPr>
            <a:cxnSpLocks noChangeShapeType="1"/>
            <a:stCxn id="253" idx="2"/>
            <a:endCxn id="268" idx="0"/>
          </p:cNvCxnSpPr>
          <p:nvPr/>
        </p:nvCxnSpPr>
        <p:spPr bwMode="auto">
          <a:xfrm flipV="1">
            <a:off x="2892425" y="4337050"/>
            <a:ext cx="2917825" cy="13287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3" name="Straight Arrow Connector 25"/>
          <p:cNvCxnSpPr>
            <a:cxnSpLocks noChangeShapeType="1"/>
            <a:stCxn id="253" idx="2"/>
            <a:endCxn id="275" idx="0"/>
          </p:cNvCxnSpPr>
          <p:nvPr/>
        </p:nvCxnSpPr>
        <p:spPr bwMode="auto">
          <a:xfrm flipV="1">
            <a:off x="2892425" y="5005388"/>
            <a:ext cx="2921000" cy="6604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4" name="Straight Arrow Connector 27"/>
          <p:cNvCxnSpPr>
            <a:cxnSpLocks noChangeShapeType="1"/>
            <a:stCxn id="253" idx="2"/>
            <a:endCxn id="282" idx="0"/>
          </p:cNvCxnSpPr>
          <p:nvPr/>
        </p:nvCxnSpPr>
        <p:spPr bwMode="auto">
          <a:xfrm flipV="1">
            <a:off x="2892425" y="5664200"/>
            <a:ext cx="29210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oup 272"/>
          <p:cNvGrpSpPr>
            <a:grpSpLocks/>
          </p:cNvGrpSpPr>
          <p:nvPr/>
        </p:nvGrpSpPr>
        <p:grpSpPr bwMode="auto">
          <a:xfrm>
            <a:off x="-666750" y="4211638"/>
            <a:ext cx="541337" cy="228600"/>
            <a:chOff x="244" y="1056"/>
            <a:chExt cx="341" cy="144"/>
          </a:xfrm>
        </p:grpSpPr>
        <p:sp>
          <p:nvSpPr>
            <p:cNvPr id="80929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30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272"/>
          <p:cNvGrpSpPr>
            <a:grpSpLocks/>
          </p:cNvGrpSpPr>
          <p:nvPr/>
        </p:nvGrpSpPr>
        <p:grpSpPr bwMode="auto">
          <a:xfrm>
            <a:off x="-712788" y="4891088"/>
            <a:ext cx="541338" cy="228600"/>
            <a:chOff x="244" y="1056"/>
            <a:chExt cx="341" cy="144"/>
          </a:xfrm>
        </p:grpSpPr>
        <p:sp>
          <p:nvSpPr>
            <p:cNvPr id="80927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28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272"/>
          <p:cNvGrpSpPr>
            <a:grpSpLocks/>
          </p:cNvGrpSpPr>
          <p:nvPr/>
        </p:nvGrpSpPr>
        <p:grpSpPr bwMode="auto">
          <a:xfrm>
            <a:off x="-595313" y="5530850"/>
            <a:ext cx="541338" cy="228600"/>
            <a:chOff x="244" y="1056"/>
            <a:chExt cx="341" cy="144"/>
          </a:xfrm>
        </p:grpSpPr>
        <p:sp>
          <p:nvSpPr>
            <p:cNvPr id="80925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26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272"/>
          <p:cNvGrpSpPr>
            <a:grpSpLocks/>
          </p:cNvGrpSpPr>
          <p:nvPr/>
        </p:nvGrpSpPr>
        <p:grpSpPr bwMode="auto">
          <a:xfrm>
            <a:off x="-1295400" y="4205288"/>
            <a:ext cx="541337" cy="228600"/>
            <a:chOff x="244" y="1056"/>
            <a:chExt cx="341" cy="144"/>
          </a:xfrm>
        </p:grpSpPr>
        <p:sp>
          <p:nvSpPr>
            <p:cNvPr id="80923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24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272"/>
          <p:cNvGrpSpPr>
            <a:grpSpLocks/>
          </p:cNvGrpSpPr>
          <p:nvPr/>
        </p:nvGrpSpPr>
        <p:grpSpPr bwMode="auto">
          <a:xfrm>
            <a:off x="-1924050" y="4202113"/>
            <a:ext cx="541337" cy="228600"/>
            <a:chOff x="244" y="1056"/>
            <a:chExt cx="341" cy="144"/>
          </a:xfrm>
        </p:grpSpPr>
        <p:sp>
          <p:nvSpPr>
            <p:cNvPr id="80921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22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sp>
        <p:nvSpPr>
          <p:cNvPr id="70" name="Rectangle 13"/>
          <p:cNvSpPr>
            <a:spLocks/>
          </p:cNvSpPr>
          <p:nvPr/>
        </p:nvSpPr>
        <p:spPr bwMode="auto">
          <a:xfrm>
            <a:off x="220663" y="1231900"/>
            <a:ext cx="6362700" cy="33782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39" bIns="0"/>
          <a:lstStyle/>
          <a:p>
            <a:pPr marL="496888" indent="-4572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Internal Contention</a:t>
            </a:r>
          </a:p>
          <a:p>
            <a:pPr marL="382588" indent="-3429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 charset="0"/>
              <a:buChar char="•"/>
              <a:defRPr/>
            </a:pPr>
            <a:endParaRPr lang="en-US" sz="3000" dirty="0">
              <a:solidFill>
                <a:srgbClr val="00206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marL="382588" indent="-3429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Pipelining</a:t>
            </a:r>
          </a:p>
          <a:p>
            <a:pPr marL="382588" indent="-3429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 charset="0"/>
              <a:buChar char="•"/>
              <a:defRPr/>
            </a:pPr>
            <a:endParaRPr lang="en-US" sz="3000" dirty="0">
              <a:solidFill>
                <a:srgbClr val="00206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marL="382588" indent="-3429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Congestion</a:t>
            </a:r>
          </a:p>
        </p:txBody>
      </p:sp>
    </p:spTree>
    <p:extLst>
      <p:ext uri="{BB962C8B-B14F-4D97-AF65-F5344CB8AC3E}">
        <p14:creationId xmlns:p14="http://schemas.microsoft.com/office/powerpoint/2010/main" val="2908700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11846E-6 L 0.30365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90282E-7 L 0.3724 -0.00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1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3484E-6 L 0.30868 -0.001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9658E-6 L 0.29583 0.005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5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65 -0.00278 L 0.76198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4 -0.00162 L 0.78907 -0.001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198 -0.00278 L 1.30365 -0.0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68 -0.00162 L 0.69201 -0.101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49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07 -0.00162 L 1.36407 -0.012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5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83 0.00509 L 0.6625 -0.194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999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0879 L 0.44115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201 -0.10157 L 1.30868 -0.1015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15 -0.00138 L 0.7974 0.000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1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17 -0.19482 L 1.36875 -0.1952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79" y="-2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74 -0.00115 L 0.7974 0.3341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2" name="标题 6"/>
          <p:cNvSpPr txBox="1">
            <a:spLocks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3600" dirty="0" err="1"/>
              <a:t>NetFPGA</a:t>
            </a:r>
            <a:r>
              <a:rPr lang="en-US" altLang="zh-CN" sz="3600" dirty="0"/>
              <a:t> </a:t>
            </a:r>
            <a:r>
              <a:rPr lang="en-US" altLang="zh-CN" sz="3600" dirty="0" smtClean="0"/>
              <a:t>Family of Boards</a:t>
            </a:r>
            <a:endParaRPr lang="zh-CN" altLang="en-US" sz="3600" dirty="0"/>
          </a:p>
        </p:txBody>
      </p:sp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810881" y="857173"/>
            <a:ext cx="3254029" cy="2098834"/>
            <a:chOff x="3168" y="2496"/>
            <a:chExt cx="2352" cy="1250"/>
          </a:xfrm>
        </p:grpSpPr>
        <p:pic>
          <p:nvPicPr>
            <p:cNvPr id="10265" name="Content Placeholder 4" descr="NetFPGA_uprigh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96"/>
              <a:ext cx="2352" cy="1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6" name="Text Box 25"/>
            <p:cNvSpPr txBox="1">
              <a:spLocks noChangeArrowheads="1"/>
            </p:cNvSpPr>
            <p:nvPr/>
          </p:nvSpPr>
          <p:spPr bwMode="auto">
            <a:xfrm>
              <a:off x="3888" y="3513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 b="0">
                <a:solidFill>
                  <a:srgbClr val="000000"/>
                </a:solidFill>
                <a:ea typeface="SimSun" panose="02010600030101010101" pitchFamily="2" charset="-122"/>
              </a:endParaRPr>
            </a:p>
          </p:txBody>
        </p:sp>
      </p:grpSp>
      <p:pic>
        <p:nvPicPr>
          <p:cNvPr id="102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62" y="988862"/>
            <a:ext cx="3844925" cy="198437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://www.digilentinc.com/Data/Products/NETFPGA-1G-CML/NetFPGA7-obl-6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7" y="3913974"/>
            <a:ext cx="2876545" cy="19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810880" y="881407"/>
            <a:ext cx="3254029" cy="2098834"/>
            <a:chOff x="3168" y="2496"/>
            <a:chExt cx="2352" cy="1250"/>
          </a:xfrm>
        </p:grpSpPr>
        <p:pic>
          <p:nvPicPr>
            <p:cNvPr id="10" name="Content Placeholder 4" descr="NetFPGA_upright.jp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96"/>
              <a:ext cx="2352" cy="1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3888" y="3513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 b="0">
                <a:solidFill>
                  <a:srgbClr val="000000"/>
                </a:solidFill>
                <a:ea typeface="SimSun" panose="02010600030101010101" pitchFamily="2" charset="-122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452" y="3913974"/>
            <a:ext cx="4586210" cy="2018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7094" y="265430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NetFPGA-1G (2006)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73729" y="5908379"/>
            <a:ext cx="284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NetFPGA-1G-CML (2014)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47758" y="3123899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NetFPGA-10G (2010)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221706" y="6301621"/>
            <a:ext cx="262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NetFPGA</a:t>
            </a:r>
            <a:r>
              <a:rPr lang="en-GB" dirty="0" smtClean="0"/>
              <a:t> SUME (2014)</a:t>
            </a:r>
            <a:endParaRPr lang="en-GB" dirty="0"/>
          </a:p>
        </p:txBody>
      </p:sp>
      <p:sp>
        <p:nvSpPr>
          <p:cNvPr id="5" name="Down Arrow 4"/>
          <p:cNvSpPr/>
          <p:nvPr/>
        </p:nvSpPr>
        <p:spPr bwMode="auto">
          <a:xfrm>
            <a:off x="1844088" y="3060388"/>
            <a:ext cx="431321" cy="853586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rgbClr val="00B0F0"/>
              </a:gs>
              <a:gs pos="100000">
                <a:srgbClr val="0070C0"/>
              </a:gs>
            </a:gsLst>
            <a:lin ang="5400000" scaled="1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31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3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mtClean="0"/>
              <a:t>Buffer Sizing Story</a:t>
            </a:r>
          </a:p>
        </p:txBody>
      </p:sp>
      <p:pic>
        <p:nvPicPr>
          <p:cNvPr id="82947" name="Picture 1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48" name="Group 17"/>
          <p:cNvGrpSpPr>
            <a:grpSpLocks/>
          </p:cNvGrpSpPr>
          <p:nvPr/>
        </p:nvGrpSpPr>
        <p:grpSpPr bwMode="auto">
          <a:xfrm>
            <a:off x="3729038" y="962025"/>
            <a:ext cx="1055687" cy="1244600"/>
            <a:chOff x="0" y="0"/>
            <a:chExt cx="664" cy="783"/>
          </a:xfrm>
        </p:grpSpPr>
        <p:pic>
          <p:nvPicPr>
            <p:cNvPr id="82958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9" name="Picture 1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13"/>
              <a:ext cx="51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49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82956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7" name="Picture 1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0" name="Group 23"/>
          <p:cNvGrpSpPr>
            <a:grpSpLocks/>
          </p:cNvGrpSpPr>
          <p:nvPr/>
        </p:nvGrpSpPr>
        <p:grpSpPr bwMode="auto">
          <a:xfrm>
            <a:off x="6203950" y="962025"/>
            <a:ext cx="1062038" cy="1244600"/>
            <a:chOff x="0" y="0"/>
            <a:chExt cx="668" cy="783"/>
          </a:xfrm>
        </p:grpSpPr>
        <p:pic>
          <p:nvPicPr>
            <p:cNvPr id="82954" name="Picture 21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8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5" name="Picture 2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83"/>
              <a:ext cx="51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2951" name="Object 2"/>
          <p:cNvGraphicFramePr>
            <a:graphicFrameLocks noChangeAspect="1"/>
          </p:cNvGraphicFramePr>
          <p:nvPr/>
        </p:nvGraphicFramePr>
        <p:xfrm>
          <a:off x="2465388" y="1736725"/>
          <a:ext cx="10969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1" name="Equation" r:id="rId9" imgW="457200" imgH="165100" progId="Equation.3">
                  <p:embed/>
                </p:oleObj>
              </mc:Choice>
              <mc:Fallback>
                <p:oleObj name="Equation" r:id="rId9" imgW="4572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5388" y="1736725"/>
                        <a:ext cx="10969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2" name="Object 29"/>
          <p:cNvGraphicFramePr>
            <a:graphicFrameLocks noChangeAspect="1"/>
          </p:cNvGraphicFramePr>
          <p:nvPr/>
        </p:nvGraphicFramePr>
        <p:xfrm>
          <a:off x="5084763" y="1577975"/>
          <a:ext cx="889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2" name="Equation" r:id="rId11" imgW="482600" imgH="419100" progId="Equation.3">
                  <p:embed/>
                </p:oleObj>
              </mc:Choice>
              <mc:Fallback>
                <p:oleObj name="Equation" r:id="rId11" imgW="482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4763" y="1577975"/>
                        <a:ext cx="8890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3" name="Object 30"/>
          <p:cNvGraphicFramePr>
            <a:graphicFrameLocks noChangeAspect="1"/>
          </p:cNvGraphicFramePr>
          <p:nvPr/>
        </p:nvGraphicFramePr>
        <p:xfrm>
          <a:off x="7265988" y="1719263"/>
          <a:ext cx="146050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3" name="Equation" r:id="rId13" imgW="609600" imgH="203200" progId="Equation.3">
                  <p:embed/>
                </p:oleObj>
              </mc:Choice>
              <mc:Fallback>
                <p:oleObj name="Equation" r:id="rId13" imgW="609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5988" y="1719263"/>
                        <a:ext cx="1460500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8779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2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mtClean="0"/>
              <a:t>Using NetFPGA to explore buffer size</a:t>
            </a:r>
          </a:p>
        </p:txBody>
      </p:sp>
      <p:sp>
        <p:nvSpPr>
          <p:cNvPr id="8397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458200" cy="5867400"/>
          </a:xfrm>
        </p:spPr>
        <p:txBody>
          <a:bodyPr rIns="132080"/>
          <a:lstStyle/>
          <a:p>
            <a:pPr>
              <a:buClr>
                <a:srgbClr val="002060"/>
              </a:buClr>
            </a:pPr>
            <a:r>
              <a:rPr lang="en-US" altLang="en-US" smtClean="0"/>
              <a:t>Need to reduce buffer size and measure occupancy</a:t>
            </a:r>
          </a:p>
          <a:p>
            <a:pPr>
              <a:buClr>
                <a:srgbClr val="002060"/>
              </a:buClr>
            </a:pPr>
            <a:r>
              <a:rPr lang="en-US" altLang="en-US" smtClean="0"/>
              <a:t>Alas, not possible in commercial routers</a:t>
            </a:r>
          </a:p>
          <a:p>
            <a:pPr>
              <a:buClr>
                <a:srgbClr val="002060"/>
              </a:buClr>
            </a:pPr>
            <a:r>
              <a:rPr lang="en-US" altLang="en-US" smtClean="0"/>
              <a:t>So, we will use the NetFPGA instead</a:t>
            </a:r>
          </a:p>
          <a:p>
            <a:pPr>
              <a:buClr>
                <a:srgbClr val="002060"/>
              </a:buClr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Objective:</a:t>
            </a:r>
          </a:p>
          <a:p>
            <a:pPr marL="782638" lvl="1">
              <a:buClr>
                <a:srgbClr val="000000"/>
              </a:buClr>
            </a:pPr>
            <a:r>
              <a:rPr lang="en-US" altLang="en-US" smtClean="0"/>
              <a:t>Use the NetFPGA to understand how large a buffer we need for a </a:t>
            </a:r>
            <a:r>
              <a:rPr lang="en-US" altLang="en-US" smtClean="0">
                <a:solidFill>
                  <a:srgbClr val="3333CC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single</a:t>
            </a:r>
            <a:r>
              <a:rPr lang="en-US" altLang="en-US" smtClean="0"/>
              <a:t> TCP flow. </a:t>
            </a:r>
          </a:p>
        </p:txBody>
      </p:sp>
      <p:pic>
        <p:nvPicPr>
          <p:cNvPr id="83972" name="Picture 1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951413"/>
            <a:ext cx="274320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76800"/>
            <a:ext cx="3048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5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2"/>
          <p:cNvSpPr>
            <a:spLocks noGrp="1" noChangeArrowheads="1"/>
          </p:cNvSpPr>
          <p:nvPr>
            <p:ph type="title"/>
          </p:nvPr>
        </p:nvSpPr>
        <p:spPr>
          <a:xfrm>
            <a:off x="461963" y="-152400"/>
            <a:ext cx="8224837" cy="1060450"/>
          </a:xfrm>
        </p:spPr>
        <p:txBody>
          <a:bodyPr rIns="497840"/>
          <a:lstStyle/>
          <a:p>
            <a:pPr marL="222250">
              <a:tabLst>
                <a:tab pos="228600" algn="l"/>
                <a:tab pos="635000" algn="l"/>
                <a:tab pos="1054100" algn="l"/>
                <a:tab pos="1460500" algn="l"/>
                <a:tab pos="1879600" algn="l"/>
                <a:tab pos="2298700" algn="l"/>
                <a:tab pos="2705100" algn="l"/>
                <a:tab pos="3124200" algn="l"/>
                <a:tab pos="3543300" algn="l"/>
                <a:tab pos="3949700" algn="l"/>
                <a:tab pos="4368800" algn="l"/>
                <a:tab pos="4787900" algn="l"/>
                <a:tab pos="5194300" algn="l"/>
                <a:tab pos="5613400" algn="l"/>
                <a:tab pos="6032500" algn="l"/>
                <a:tab pos="6438900" algn="l"/>
                <a:tab pos="6858000" algn="l"/>
                <a:tab pos="7277100" algn="l"/>
                <a:tab pos="7683500" algn="l"/>
                <a:tab pos="8102600" algn="l"/>
                <a:tab pos="8521700" algn="l"/>
                <a:tab pos="9372600" algn="l"/>
              </a:tabLst>
            </a:pPr>
            <a:r>
              <a:rPr lang="en-US" altLang="en-US" smtClean="0">
                <a:solidFill>
                  <a:srgbClr val="16165D"/>
                </a:solidFill>
              </a:rPr>
              <a:t>Reference Router Pipeline</a:t>
            </a:r>
          </a:p>
        </p:txBody>
      </p:sp>
      <p:sp>
        <p:nvSpPr>
          <p:cNvPr id="8499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4470400" cy="5867400"/>
          </a:xfrm>
        </p:spPr>
        <p:txBody>
          <a:bodyPr rIns="132080"/>
          <a:lstStyle/>
          <a:p>
            <a:pPr>
              <a:buClr>
                <a:srgbClr val="00206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z="2800" smtClean="0"/>
              <a:t>Five stages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Input interfaces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Input arbitration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Routing decision and packet modification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Output queuing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Output interfaces</a:t>
            </a:r>
          </a:p>
          <a:p>
            <a:pPr>
              <a:buClr>
                <a:srgbClr val="00206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z="2800" smtClean="0"/>
              <a:t>Packet-based </a:t>
            </a:r>
            <a:r>
              <a:rPr lang="en-US" altLang="en-US" sz="2800" smtClean="0">
                <a:latin typeface="MS PGothic" panose="020B0600070205080204" pitchFamily="34" charset="-128"/>
                <a:sym typeface="MS PGothic" panose="020B0600070205080204" pitchFamily="34" charset="-128"/>
              </a:rPr>
              <a:t/>
            </a:r>
            <a:br>
              <a:rPr lang="en-US" altLang="en-US" sz="2800" smtClean="0">
                <a:latin typeface="MS PGothic" panose="020B0600070205080204" pitchFamily="34" charset="-128"/>
                <a:sym typeface="MS PGothic" panose="020B0600070205080204" pitchFamily="34" charset="-128"/>
              </a:rPr>
            </a:br>
            <a:r>
              <a:rPr lang="en-US" altLang="en-US" sz="2800" smtClean="0"/>
              <a:t>module interface</a:t>
            </a:r>
          </a:p>
          <a:p>
            <a:pPr>
              <a:buClr>
                <a:srgbClr val="00206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z="2800" smtClean="0"/>
              <a:t>Pluggable design</a:t>
            </a:r>
          </a:p>
        </p:txBody>
      </p:sp>
      <p:grpSp>
        <p:nvGrpSpPr>
          <p:cNvPr id="84996" name="Group 203"/>
          <p:cNvGrpSpPr>
            <a:grpSpLocks/>
          </p:cNvGrpSpPr>
          <p:nvPr/>
        </p:nvGrpSpPr>
        <p:grpSpPr bwMode="auto">
          <a:xfrm>
            <a:off x="4038600" y="914400"/>
            <a:ext cx="4876800" cy="5257800"/>
            <a:chOff x="0" y="0"/>
            <a:chExt cx="3072" cy="3312"/>
          </a:xfrm>
        </p:grpSpPr>
        <p:grpSp>
          <p:nvGrpSpPr>
            <p:cNvPr id="84997" name="Group 16"/>
            <p:cNvGrpSpPr>
              <a:grpSpLocks/>
            </p:cNvGrpSpPr>
            <p:nvPr/>
          </p:nvGrpSpPr>
          <p:grpSpPr bwMode="auto">
            <a:xfrm>
              <a:off x="48" y="0"/>
              <a:ext cx="336" cy="576"/>
              <a:chOff x="0" y="0"/>
              <a:chExt cx="336" cy="576"/>
            </a:xfrm>
          </p:grpSpPr>
          <p:sp>
            <p:nvSpPr>
              <p:cNvPr id="63502" name="AutoShape 1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85" name="Rectangle 1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4998" name="Group 21"/>
            <p:cNvGrpSpPr>
              <a:grpSpLocks/>
            </p:cNvGrpSpPr>
            <p:nvPr/>
          </p:nvGrpSpPr>
          <p:grpSpPr bwMode="auto">
            <a:xfrm>
              <a:off x="143" y="0"/>
              <a:ext cx="169" cy="240"/>
              <a:chOff x="0" y="0"/>
              <a:chExt cx="169" cy="239"/>
            </a:xfrm>
          </p:grpSpPr>
          <p:sp>
            <p:nvSpPr>
              <p:cNvPr id="51388" name="Rectangle 17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89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90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91" name="Rectangle 20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4999" name="Group 24"/>
            <p:cNvGrpSpPr>
              <a:grpSpLocks/>
            </p:cNvGrpSpPr>
            <p:nvPr/>
          </p:nvGrpSpPr>
          <p:grpSpPr bwMode="auto">
            <a:xfrm>
              <a:off x="432" y="0"/>
              <a:ext cx="336" cy="576"/>
              <a:chOff x="0" y="0"/>
              <a:chExt cx="336" cy="576"/>
            </a:xfrm>
          </p:grpSpPr>
          <p:sp>
            <p:nvSpPr>
              <p:cNvPr id="63510" name="AutoShape 2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79" name="Rectangle 2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0" name="Group 29"/>
            <p:cNvGrpSpPr>
              <a:grpSpLocks/>
            </p:cNvGrpSpPr>
            <p:nvPr/>
          </p:nvGrpSpPr>
          <p:grpSpPr bwMode="auto">
            <a:xfrm>
              <a:off x="527" y="0"/>
              <a:ext cx="169" cy="240"/>
              <a:chOff x="0" y="0"/>
              <a:chExt cx="169" cy="239"/>
            </a:xfrm>
          </p:grpSpPr>
          <p:sp>
            <p:nvSpPr>
              <p:cNvPr id="51382" name="Rectangle 25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83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84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85" name="Rectangle 28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1" name="Group 32"/>
            <p:cNvGrpSpPr>
              <a:grpSpLocks/>
            </p:cNvGrpSpPr>
            <p:nvPr/>
          </p:nvGrpSpPr>
          <p:grpSpPr bwMode="auto">
            <a:xfrm>
              <a:off x="816" y="0"/>
              <a:ext cx="336" cy="576"/>
              <a:chOff x="0" y="0"/>
              <a:chExt cx="336" cy="576"/>
            </a:xfrm>
          </p:grpSpPr>
          <p:sp>
            <p:nvSpPr>
              <p:cNvPr id="63518" name="AutoShape 3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73" name="Rectangle 3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2" name="Group 37"/>
            <p:cNvGrpSpPr>
              <a:grpSpLocks/>
            </p:cNvGrpSpPr>
            <p:nvPr/>
          </p:nvGrpSpPr>
          <p:grpSpPr bwMode="auto">
            <a:xfrm>
              <a:off x="911" y="0"/>
              <a:ext cx="169" cy="240"/>
              <a:chOff x="0" y="0"/>
              <a:chExt cx="169" cy="239"/>
            </a:xfrm>
          </p:grpSpPr>
          <p:sp>
            <p:nvSpPr>
              <p:cNvPr id="51376" name="Rectangle 33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7" name="Line 3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8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9" name="Rectangle 36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3" name="Group 40"/>
            <p:cNvGrpSpPr>
              <a:grpSpLocks/>
            </p:cNvGrpSpPr>
            <p:nvPr/>
          </p:nvGrpSpPr>
          <p:grpSpPr bwMode="auto">
            <a:xfrm>
              <a:off x="1200" y="0"/>
              <a:ext cx="336" cy="576"/>
              <a:chOff x="0" y="0"/>
              <a:chExt cx="336" cy="576"/>
            </a:xfrm>
          </p:grpSpPr>
          <p:sp>
            <p:nvSpPr>
              <p:cNvPr id="63526" name="AutoShape 38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67" name="Rectangle 39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4" name="Group 45"/>
            <p:cNvGrpSpPr>
              <a:grpSpLocks/>
            </p:cNvGrpSpPr>
            <p:nvPr/>
          </p:nvGrpSpPr>
          <p:grpSpPr bwMode="auto">
            <a:xfrm>
              <a:off x="1295" y="0"/>
              <a:ext cx="169" cy="240"/>
              <a:chOff x="0" y="0"/>
              <a:chExt cx="169" cy="239"/>
            </a:xfrm>
          </p:grpSpPr>
          <p:sp>
            <p:nvSpPr>
              <p:cNvPr id="51370" name="Rectangle 41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1" name="Line 4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2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3" name="Rectangle 44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5" name="Group 48"/>
            <p:cNvGrpSpPr>
              <a:grpSpLocks/>
            </p:cNvGrpSpPr>
            <p:nvPr/>
          </p:nvGrpSpPr>
          <p:grpSpPr bwMode="auto">
            <a:xfrm>
              <a:off x="1584" y="0"/>
              <a:ext cx="336" cy="576"/>
              <a:chOff x="0" y="0"/>
              <a:chExt cx="336" cy="576"/>
            </a:xfrm>
          </p:grpSpPr>
          <p:sp>
            <p:nvSpPr>
              <p:cNvPr id="63534" name="AutoShape 4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61" name="Rectangle 47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6" name="Group 53"/>
            <p:cNvGrpSpPr>
              <a:grpSpLocks/>
            </p:cNvGrpSpPr>
            <p:nvPr/>
          </p:nvGrpSpPr>
          <p:grpSpPr bwMode="auto">
            <a:xfrm>
              <a:off x="1679" y="0"/>
              <a:ext cx="169" cy="240"/>
              <a:chOff x="0" y="0"/>
              <a:chExt cx="169" cy="239"/>
            </a:xfrm>
          </p:grpSpPr>
          <p:sp>
            <p:nvSpPr>
              <p:cNvPr id="51364" name="Rectangle 49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5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6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7" name="Rectangle 52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7" name="Group 56"/>
            <p:cNvGrpSpPr>
              <a:grpSpLocks/>
            </p:cNvGrpSpPr>
            <p:nvPr/>
          </p:nvGrpSpPr>
          <p:grpSpPr bwMode="auto">
            <a:xfrm>
              <a:off x="1968" y="0"/>
              <a:ext cx="336" cy="576"/>
              <a:chOff x="0" y="0"/>
              <a:chExt cx="336" cy="576"/>
            </a:xfrm>
          </p:grpSpPr>
          <p:sp>
            <p:nvSpPr>
              <p:cNvPr id="63542" name="AutoShape 5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55" name="Rectangle 5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8" name="Group 61"/>
            <p:cNvGrpSpPr>
              <a:grpSpLocks/>
            </p:cNvGrpSpPr>
            <p:nvPr/>
          </p:nvGrpSpPr>
          <p:grpSpPr bwMode="auto">
            <a:xfrm>
              <a:off x="2063" y="0"/>
              <a:ext cx="169" cy="240"/>
              <a:chOff x="0" y="0"/>
              <a:chExt cx="169" cy="239"/>
            </a:xfrm>
          </p:grpSpPr>
          <p:sp>
            <p:nvSpPr>
              <p:cNvPr id="51358" name="Rectangle 57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59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0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1" name="Rectangle 60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9" name="Group 64"/>
            <p:cNvGrpSpPr>
              <a:grpSpLocks/>
            </p:cNvGrpSpPr>
            <p:nvPr/>
          </p:nvGrpSpPr>
          <p:grpSpPr bwMode="auto">
            <a:xfrm>
              <a:off x="2352" y="0"/>
              <a:ext cx="336" cy="576"/>
              <a:chOff x="0" y="0"/>
              <a:chExt cx="336" cy="576"/>
            </a:xfrm>
          </p:grpSpPr>
          <p:sp>
            <p:nvSpPr>
              <p:cNvPr id="63550" name="AutoShape 6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9" name="Rectangle 6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10" name="Group 69"/>
            <p:cNvGrpSpPr>
              <a:grpSpLocks/>
            </p:cNvGrpSpPr>
            <p:nvPr/>
          </p:nvGrpSpPr>
          <p:grpSpPr bwMode="auto">
            <a:xfrm>
              <a:off x="2447" y="0"/>
              <a:ext cx="169" cy="240"/>
              <a:chOff x="0" y="0"/>
              <a:chExt cx="169" cy="239"/>
            </a:xfrm>
          </p:grpSpPr>
          <p:sp>
            <p:nvSpPr>
              <p:cNvPr id="51352" name="Rectangle 65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53" name="Line 6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54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55" name="Rectangle 68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11" name="Group 72"/>
            <p:cNvGrpSpPr>
              <a:grpSpLocks/>
            </p:cNvGrpSpPr>
            <p:nvPr/>
          </p:nvGrpSpPr>
          <p:grpSpPr bwMode="auto">
            <a:xfrm>
              <a:off x="2736" y="0"/>
              <a:ext cx="336" cy="576"/>
              <a:chOff x="0" y="0"/>
              <a:chExt cx="336" cy="576"/>
            </a:xfrm>
          </p:grpSpPr>
          <p:sp>
            <p:nvSpPr>
              <p:cNvPr id="63558" name="AutoShape 7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3" name="Rectangle 7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12" name="Group 77"/>
            <p:cNvGrpSpPr>
              <a:grpSpLocks/>
            </p:cNvGrpSpPr>
            <p:nvPr/>
          </p:nvGrpSpPr>
          <p:grpSpPr bwMode="auto">
            <a:xfrm>
              <a:off x="2831" y="0"/>
              <a:ext cx="169" cy="240"/>
              <a:chOff x="0" y="0"/>
              <a:chExt cx="169" cy="239"/>
            </a:xfrm>
          </p:grpSpPr>
          <p:sp>
            <p:nvSpPr>
              <p:cNvPr id="51346" name="Rectangle 73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47" name="Line 7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48" name="Line 75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49" name="Rectangle 76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13" name="Group 80"/>
            <p:cNvGrpSpPr>
              <a:grpSpLocks/>
            </p:cNvGrpSpPr>
            <p:nvPr/>
          </p:nvGrpSpPr>
          <p:grpSpPr bwMode="auto">
            <a:xfrm>
              <a:off x="1008" y="864"/>
              <a:ext cx="1104" cy="384"/>
              <a:chOff x="0" y="0"/>
              <a:chExt cx="1104" cy="384"/>
            </a:xfrm>
          </p:grpSpPr>
          <p:sp>
            <p:nvSpPr>
              <p:cNvPr id="63566" name="AutoShape 78"/>
              <p:cNvSpPr>
                <a:spLocks/>
              </p:cNvSpPr>
              <p:nvPr/>
            </p:nvSpPr>
            <p:spPr bwMode="auto">
              <a:xfrm>
                <a:off x="0" y="0"/>
                <a:ext cx="1104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7 h 21600"/>
                  <a:gd name="T4" fmla="*/ 56 w 21600"/>
                  <a:gd name="T5" fmla="*/ 7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37" name="Rectangle 79"/>
              <p:cNvSpPr>
                <a:spLocks/>
              </p:cNvSpPr>
              <p:nvPr/>
            </p:nvSpPr>
            <p:spPr bwMode="auto">
              <a:xfrm>
                <a:off x="0" y="96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Input Arbiter</a:t>
                </a:r>
              </a:p>
            </p:txBody>
          </p:sp>
        </p:grpSp>
        <p:grpSp>
          <p:nvGrpSpPr>
            <p:cNvPr id="85014" name="Group 83"/>
            <p:cNvGrpSpPr>
              <a:grpSpLocks/>
            </p:cNvGrpSpPr>
            <p:nvPr/>
          </p:nvGrpSpPr>
          <p:grpSpPr bwMode="auto">
            <a:xfrm>
              <a:off x="1008" y="1440"/>
              <a:ext cx="1104" cy="384"/>
              <a:chOff x="0" y="0"/>
              <a:chExt cx="1104" cy="384"/>
            </a:xfrm>
          </p:grpSpPr>
          <p:sp>
            <p:nvSpPr>
              <p:cNvPr id="63569" name="AutoShape 81"/>
              <p:cNvSpPr>
                <a:spLocks/>
              </p:cNvSpPr>
              <p:nvPr/>
            </p:nvSpPr>
            <p:spPr bwMode="auto">
              <a:xfrm>
                <a:off x="0" y="0"/>
                <a:ext cx="1104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7 h 21600"/>
                  <a:gd name="T4" fmla="*/ 56 w 21600"/>
                  <a:gd name="T5" fmla="*/ 7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35" name="Rectangle 82"/>
              <p:cNvSpPr>
                <a:spLocks/>
              </p:cNvSpPr>
              <p:nvPr/>
            </p:nvSpPr>
            <p:spPr bwMode="auto">
              <a:xfrm>
                <a:off x="0" y="96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Output Port Lookup</a:t>
                </a:r>
              </a:p>
            </p:txBody>
          </p:sp>
        </p:grpSp>
        <p:grpSp>
          <p:nvGrpSpPr>
            <p:cNvPr id="85015" name="Group 86"/>
            <p:cNvGrpSpPr>
              <a:grpSpLocks/>
            </p:cNvGrpSpPr>
            <p:nvPr/>
          </p:nvGrpSpPr>
          <p:grpSpPr bwMode="auto">
            <a:xfrm>
              <a:off x="0" y="2736"/>
              <a:ext cx="336" cy="576"/>
              <a:chOff x="0" y="0"/>
              <a:chExt cx="336" cy="576"/>
            </a:xfrm>
          </p:grpSpPr>
          <p:sp>
            <p:nvSpPr>
              <p:cNvPr id="63572" name="AutoShape 8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33" name="Rectangle 8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16" name="Group 91"/>
            <p:cNvGrpSpPr>
              <a:grpSpLocks/>
            </p:cNvGrpSpPr>
            <p:nvPr/>
          </p:nvGrpSpPr>
          <p:grpSpPr bwMode="auto">
            <a:xfrm>
              <a:off x="95" y="2736"/>
              <a:ext cx="169" cy="240"/>
              <a:chOff x="0" y="0"/>
              <a:chExt cx="169" cy="239"/>
            </a:xfrm>
          </p:grpSpPr>
          <p:sp>
            <p:nvSpPr>
              <p:cNvPr id="51336" name="Rectangle 87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7" name="Line 8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8" name="Line 89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9" name="Rectangle 90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17" name="Group 94"/>
            <p:cNvGrpSpPr>
              <a:grpSpLocks/>
            </p:cNvGrpSpPr>
            <p:nvPr/>
          </p:nvGrpSpPr>
          <p:grpSpPr bwMode="auto">
            <a:xfrm>
              <a:off x="384" y="2736"/>
              <a:ext cx="336" cy="576"/>
              <a:chOff x="0" y="0"/>
              <a:chExt cx="336" cy="576"/>
            </a:xfrm>
          </p:grpSpPr>
          <p:sp>
            <p:nvSpPr>
              <p:cNvPr id="63580" name="AutoShape 9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27" name="Rectangle 9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18" name="Group 99"/>
            <p:cNvGrpSpPr>
              <a:grpSpLocks/>
            </p:cNvGrpSpPr>
            <p:nvPr/>
          </p:nvGrpSpPr>
          <p:grpSpPr bwMode="auto">
            <a:xfrm>
              <a:off x="479" y="2736"/>
              <a:ext cx="169" cy="240"/>
              <a:chOff x="0" y="0"/>
              <a:chExt cx="169" cy="239"/>
            </a:xfrm>
          </p:grpSpPr>
          <p:sp>
            <p:nvSpPr>
              <p:cNvPr id="51330" name="Rectangle 95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1" name="Line 9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2" name="Line 97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3" name="Rectangle 98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19" name="Group 102"/>
            <p:cNvGrpSpPr>
              <a:grpSpLocks/>
            </p:cNvGrpSpPr>
            <p:nvPr/>
          </p:nvGrpSpPr>
          <p:grpSpPr bwMode="auto">
            <a:xfrm>
              <a:off x="768" y="2736"/>
              <a:ext cx="336" cy="576"/>
              <a:chOff x="0" y="0"/>
              <a:chExt cx="336" cy="576"/>
            </a:xfrm>
          </p:grpSpPr>
          <p:sp>
            <p:nvSpPr>
              <p:cNvPr id="63588" name="AutoShape 10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21" name="Rectangle 10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0" name="Group 107"/>
            <p:cNvGrpSpPr>
              <a:grpSpLocks/>
            </p:cNvGrpSpPr>
            <p:nvPr/>
          </p:nvGrpSpPr>
          <p:grpSpPr bwMode="auto">
            <a:xfrm>
              <a:off x="863" y="2736"/>
              <a:ext cx="169" cy="240"/>
              <a:chOff x="0" y="0"/>
              <a:chExt cx="169" cy="239"/>
            </a:xfrm>
          </p:grpSpPr>
          <p:sp>
            <p:nvSpPr>
              <p:cNvPr id="51324" name="Rectangle 103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5" name="Line 10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6" name="Line 105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7" name="Rectangle 106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1" name="Group 110"/>
            <p:cNvGrpSpPr>
              <a:grpSpLocks/>
            </p:cNvGrpSpPr>
            <p:nvPr/>
          </p:nvGrpSpPr>
          <p:grpSpPr bwMode="auto">
            <a:xfrm>
              <a:off x="1152" y="2736"/>
              <a:ext cx="336" cy="576"/>
              <a:chOff x="0" y="0"/>
              <a:chExt cx="336" cy="576"/>
            </a:xfrm>
          </p:grpSpPr>
          <p:sp>
            <p:nvSpPr>
              <p:cNvPr id="63596" name="AutoShape 108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15" name="Rectangle 109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2" name="Group 115"/>
            <p:cNvGrpSpPr>
              <a:grpSpLocks/>
            </p:cNvGrpSpPr>
            <p:nvPr/>
          </p:nvGrpSpPr>
          <p:grpSpPr bwMode="auto">
            <a:xfrm>
              <a:off x="1247" y="2736"/>
              <a:ext cx="169" cy="240"/>
              <a:chOff x="0" y="0"/>
              <a:chExt cx="169" cy="239"/>
            </a:xfrm>
          </p:grpSpPr>
          <p:sp>
            <p:nvSpPr>
              <p:cNvPr id="51318" name="Rectangle 111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19" name="Line 11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0" name="Line 113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1" name="Rectangle 114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3" name="Group 118"/>
            <p:cNvGrpSpPr>
              <a:grpSpLocks/>
            </p:cNvGrpSpPr>
            <p:nvPr/>
          </p:nvGrpSpPr>
          <p:grpSpPr bwMode="auto">
            <a:xfrm>
              <a:off x="1536" y="2736"/>
              <a:ext cx="336" cy="576"/>
              <a:chOff x="0" y="0"/>
              <a:chExt cx="336" cy="576"/>
            </a:xfrm>
          </p:grpSpPr>
          <p:sp>
            <p:nvSpPr>
              <p:cNvPr id="63604" name="AutoShape 11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09" name="Rectangle 117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4" name="Group 123"/>
            <p:cNvGrpSpPr>
              <a:grpSpLocks/>
            </p:cNvGrpSpPr>
            <p:nvPr/>
          </p:nvGrpSpPr>
          <p:grpSpPr bwMode="auto">
            <a:xfrm>
              <a:off x="1631" y="2736"/>
              <a:ext cx="169" cy="240"/>
              <a:chOff x="0" y="0"/>
              <a:chExt cx="169" cy="239"/>
            </a:xfrm>
          </p:grpSpPr>
          <p:sp>
            <p:nvSpPr>
              <p:cNvPr id="51312" name="Rectangle 119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13" name="Line 12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14" name="Line 121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15" name="Rectangle 122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5" name="Group 126"/>
            <p:cNvGrpSpPr>
              <a:grpSpLocks/>
            </p:cNvGrpSpPr>
            <p:nvPr/>
          </p:nvGrpSpPr>
          <p:grpSpPr bwMode="auto">
            <a:xfrm>
              <a:off x="1920" y="2736"/>
              <a:ext cx="336" cy="576"/>
              <a:chOff x="0" y="0"/>
              <a:chExt cx="336" cy="576"/>
            </a:xfrm>
          </p:grpSpPr>
          <p:sp>
            <p:nvSpPr>
              <p:cNvPr id="63612" name="AutoShape 12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03" name="Rectangle 12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6" name="Group 131"/>
            <p:cNvGrpSpPr>
              <a:grpSpLocks/>
            </p:cNvGrpSpPr>
            <p:nvPr/>
          </p:nvGrpSpPr>
          <p:grpSpPr bwMode="auto">
            <a:xfrm>
              <a:off x="2015" y="2736"/>
              <a:ext cx="169" cy="240"/>
              <a:chOff x="0" y="0"/>
              <a:chExt cx="169" cy="239"/>
            </a:xfrm>
          </p:grpSpPr>
          <p:sp>
            <p:nvSpPr>
              <p:cNvPr id="51306" name="Rectangle 127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7" name="Line 12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8" name="Line 129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9" name="Rectangle 130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7" name="Group 134"/>
            <p:cNvGrpSpPr>
              <a:grpSpLocks/>
            </p:cNvGrpSpPr>
            <p:nvPr/>
          </p:nvGrpSpPr>
          <p:grpSpPr bwMode="auto">
            <a:xfrm>
              <a:off x="2304" y="2736"/>
              <a:ext cx="336" cy="576"/>
              <a:chOff x="0" y="0"/>
              <a:chExt cx="336" cy="576"/>
            </a:xfrm>
          </p:grpSpPr>
          <p:sp>
            <p:nvSpPr>
              <p:cNvPr id="63620" name="AutoShape 13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097" name="Rectangle 13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8" name="Group 139"/>
            <p:cNvGrpSpPr>
              <a:grpSpLocks/>
            </p:cNvGrpSpPr>
            <p:nvPr/>
          </p:nvGrpSpPr>
          <p:grpSpPr bwMode="auto">
            <a:xfrm>
              <a:off x="2399" y="2736"/>
              <a:ext cx="169" cy="240"/>
              <a:chOff x="0" y="0"/>
              <a:chExt cx="169" cy="239"/>
            </a:xfrm>
          </p:grpSpPr>
          <p:sp>
            <p:nvSpPr>
              <p:cNvPr id="51300" name="Rectangle 135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1" name="Line 1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2" name="Line 137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3" name="Rectangle 138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9" name="Group 142"/>
            <p:cNvGrpSpPr>
              <a:grpSpLocks/>
            </p:cNvGrpSpPr>
            <p:nvPr/>
          </p:nvGrpSpPr>
          <p:grpSpPr bwMode="auto">
            <a:xfrm>
              <a:off x="2688" y="2736"/>
              <a:ext cx="336" cy="576"/>
              <a:chOff x="0" y="0"/>
              <a:chExt cx="336" cy="576"/>
            </a:xfrm>
          </p:grpSpPr>
          <p:sp>
            <p:nvSpPr>
              <p:cNvPr id="63628" name="AutoShape 14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091" name="Rectangle 14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30" name="Group 147"/>
            <p:cNvGrpSpPr>
              <a:grpSpLocks/>
            </p:cNvGrpSpPr>
            <p:nvPr/>
          </p:nvGrpSpPr>
          <p:grpSpPr bwMode="auto">
            <a:xfrm>
              <a:off x="2783" y="2736"/>
              <a:ext cx="169" cy="240"/>
              <a:chOff x="0" y="0"/>
              <a:chExt cx="169" cy="239"/>
            </a:xfrm>
          </p:grpSpPr>
          <p:sp>
            <p:nvSpPr>
              <p:cNvPr id="51294" name="Rectangle 143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295" name="Line 14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296" name="Line 145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297" name="Rectangle 146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51239" name="Line 148"/>
            <p:cNvSpPr>
              <a:spLocks noChangeShapeType="1"/>
            </p:cNvSpPr>
            <p:nvPr/>
          </p:nvSpPr>
          <p:spPr bwMode="auto">
            <a:xfrm>
              <a:off x="216" y="576"/>
              <a:ext cx="88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0" name="Line 149"/>
            <p:cNvSpPr>
              <a:spLocks noChangeShapeType="1"/>
            </p:cNvSpPr>
            <p:nvPr/>
          </p:nvSpPr>
          <p:spPr bwMode="auto">
            <a:xfrm>
              <a:off x="600" y="576"/>
              <a:ext cx="64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1" name="Line 150"/>
            <p:cNvSpPr>
              <a:spLocks noChangeShapeType="1"/>
            </p:cNvSpPr>
            <p:nvPr/>
          </p:nvSpPr>
          <p:spPr bwMode="auto">
            <a:xfrm>
              <a:off x="984" y="576"/>
              <a:ext cx="40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2" name="Line 151"/>
            <p:cNvSpPr>
              <a:spLocks noChangeShapeType="1"/>
            </p:cNvSpPr>
            <p:nvPr/>
          </p:nvSpPr>
          <p:spPr bwMode="auto">
            <a:xfrm>
              <a:off x="1368" y="576"/>
              <a:ext cx="120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3" name="Line 152"/>
            <p:cNvSpPr>
              <a:spLocks noChangeShapeType="1"/>
            </p:cNvSpPr>
            <p:nvPr/>
          </p:nvSpPr>
          <p:spPr bwMode="auto">
            <a:xfrm flipH="1">
              <a:off x="1632" y="576"/>
              <a:ext cx="120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4" name="Line 153"/>
            <p:cNvSpPr>
              <a:spLocks noChangeShapeType="1"/>
            </p:cNvSpPr>
            <p:nvPr/>
          </p:nvSpPr>
          <p:spPr bwMode="auto">
            <a:xfrm flipH="1">
              <a:off x="1728" y="576"/>
              <a:ext cx="40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5" name="Line 154"/>
            <p:cNvSpPr>
              <a:spLocks noChangeShapeType="1"/>
            </p:cNvSpPr>
            <p:nvPr/>
          </p:nvSpPr>
          <p:spPr bwMode="auto">
            <a:xfrm flipH="1">
              <a:off x="1872" y="576"/>
              <a:ext cx="64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6" name="Line 155"/>
            <p:cNvSpPr>
              <a:spLocks noChangeShapeType="1"/>
            </p:cNvSpPr>
            <p:nvPr/>
          </p:nvSpPr>
          <p:spPr bwMode="auto">
            <a:xfrm flipH="1">
              <a:off x="2016" y="576"/>
              <a:ext cx="88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7" name="Line 156"/>
            <p:cNvSpPr>
              <a:spLocks noChangeShapeType="1"/>
            </p:cNvSpPr>
            <p:nvPr/>
          </p:nvSpPr>
          <p:spPr bwMode="auto">
            <a:xfrm flipH="1">
              <a:off x="1559" y="1249"/>
              <a:ext cx="2" cy="192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8" name="Line 157"/>
            <p:cNvSpPr>
              <a:spLocks noChangeShapeType="1"/>
            </p:cNvSpPr>
            <p:nvPr/>
          </p:nvSpPr>
          <p:spPr bwMode="auto">
            <a:xfrm flipH="1">
              <a:off x="1559" y="1825"/>
              <a:ext cx="2" cy="192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9" name="Line 158"/>
            <p:cNvSpPr>
              <a:spLocks noChangeShapeType="1"/>
            </p:cNvSpPr>
            <p:nvPr/>
          </p:nvSpPr>
          <p:spPr bwMode="auto">
            <a:xfrm flipH="1">
              <a:off x="168" y="2448"/>
              <a:ext cx="984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0" name="Line 159"/>
            <p:cNvSpPr>
              <a:spLocks noChangeShapeType="1"/>
            </p:cNvSpPr>
            <p:nvPr/>
          </p:nvSpPr>
          <p:spPr bwMode="auto">
            <a:xfrm flipH="1">
              <a:off x="552" y="2448"/>
              <a:ext cx="696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1" name="Line 160"/>
            <p:cNvSpPr>
              <a:spLocks noChangeShapeType="1"/>
            </p:cNvSpPr>
            <p:nvPr/>
          </p:nvSpPr>
          <p:spPr bwMode="auto">
            <a:xfrm flipH="1">
              <a:off x="936" y="2448"/>
              <a:ext cx="40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2" name="Line 161"/>
            <p:cNvSpPr>
              <a:spLocks noChangeShapeType="1"/>
            </p:cNvSpPr>
            <p:nvPr/>
          </p:nvSpPr>
          <p:spPr bwMode="auto">
            <a:xfrm flipH="1">
              <a:off x="1320" y="2448"/>
              <a:ext cx="16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3" name="Line 162"/>
            <p:cNvSpPr>
              <a:spLocks noChangeShapeType="1"/>
            </p:cNvSpPr>
            <p:nvPr/>
          </p:nvSpPr>
          <p:spPr bwMode="auto">
            <a:xfrm>
              <a:off x="1632" y="2448"/>
              <a:ext cx="72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4" name="Line 163"/>
            <p:cNvSpPr>
              <a:spLocks noChangeShapeType="1"/>
            </p:cNvSpPr>
            <p:nvPr/>
          </p:nvSpPr>
          <p:spPr bwMode="auto">
            <a:xfrm>
              <a:off x="1776" y="2448"/>
              <a:ext cx="312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5" name="Line 164"/>
            <p:cNvSpPr>
              <a:spLocks noChangeShapeType="1"/>
            </p:cNvSpPr>
            <p:nvPr/>
          </p:nvSpPr>
          <p:spPr bwMode="auto">
            <a:xfrm>
              <a:off x="1920" y="2448"/>
              <a:ext cx="552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6" name="Line 165"/>
            <p:cNvSpPr>
              <a:spLocks noChangeShapeType="1"/>
            </p:cNvSpPr>
            <p:nvPr/>
          </p:nvSpPr>
          <p:spPr bwMode="auto">
            <a:xfrm>
              <a:off x="2016" y="2448"/>
              <a:ext cx="840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grpSp>
          <p:nvGrpSpPr>
            <p:cNvPr id="85049" name="Group 202"/>
            <p:cNvGrpSpPr>
              <a:grpSpLocks/>
            </p:cNvGrpSpPr>
            <p:nvPr/>
          </p:nvGrpSpPr>
          <p:grpSpPr bwMode="auto">
            <a:xfrm>
              <a:off x="1007" y="2008"/>
              <a:ext cx="1105" cy="448"/>
              <a:chOff x="0" y="0"/>
              <a:chExt cx="1105" cy="448"/>
            </a:xfrm>
          </p:grpSpPr>
          <p:grpSp>
            <p:nvGrpSpPr>
              <p:cNvPr id="85050" name="Group 168"/>
              <p:cNvGrpSpPr>
                <a:grpSpLocks/>
              </p:cNvGrpSpPr>
              <p:nvPr/>
            </p:nvGrpSpPr>
            <p:grpSpPr bwMode="auto">
              <a:xfrm>
                <a:off x="0" y="0"/>
                <a:ext cx="1104" cy="448"/>
                <a:chOff x="0" y="0"/>
                <a:chExt cx="1104" cy="448"/>
              </a:xfrm>
            </p:grpSpPr>
            <p:sp>
              <p:nvSpPr>
                <p:cNvPr id="63654" name="AutoShape 166"/>
                <p:cNvSpPr>
                  <a:spLocks/>
                </p:cNvSpPr>
                <p:nvPr/>
              </p:nvSpPr>
              <p:spPr bwMode="auto">
                <a:xfrm>
                  <a:off x="0" y="8"/>
                  <a:ext cx="1104" cy="4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9 h 21600"/>
                    <a:gd name="T4" fmla="*/ 56 w 21600"/>
                    <a:gd name="T5" fmla="*/ 9 h 21600"/>
                    <a:gd name="T6" fmla="*/ 56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E4E4F8"/>
                </a:solidFill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25399" dir="5400000" algn="ctr" rotWithShape="0">
                    <a:srgbClr val="80808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85085" name="Rectangle 167"/>
                <p:cNvSpPr>
                  <a:spLocks/>
                </p:cNvSpPr>
                <p:nvPr/>
              </p:nvSpPr>
              <p:spPr bwMode="auto">
                <a:xfrm>
                  <a:off x="0" y="0"/>
                  <a:ext cx="1104" cy="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40639" bIns="0" anchor="ctr"/>
                <a:lstStyle>
                  <a:lvl1pPr marL="39688">
                    <a:spcBef>
                      <a:spcPct val="10000"/>
                    </a:spcBef>
                    <a:buChar char="•"/>
                    <a:defRPr sz="3000" b="1">
                      <a:solidFill>
                        <a:srgbClr val="00206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1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10000"/>
                    </a:spcBef>
                    <a:buChar char="•"/>
                    <a:defRPr sz="2400">
                      <a:solidFill>
                        <a:srgbClr val="008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1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10000"/>
                    </a:spcBef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0">
                      <a:solidFill>
                        <a:schemeClr val="tx1"/>
                      </a:solidFill>
                      <a:latin typeface="Arial Narrow" panose="020B0606020202030204" pitchFamily="34" charset="0"/>
                      <a:sym typeface="Arial Narrow" panose="020B0606020202030204" pitchFamily="34" charset="0"/>
                    </a:rPr>
                    <a:t>Output Queues</a:t>
                  </a:r>
                </a:p>
              </p:txBody>
            </p:sp>
          </p:grpSp>
          <p:grpSp>
            <p:nvGrpSpPr>
              <p:cNvPr id="85051" name="Group 201"/>
              <p:cNvGrpSpPr>
                <a:grpSpLocks/>
              </p:cNvGrpSpPr>
              <p:nvPr/>
            </p:nvGrpSpPr>
            <p:grpSpPr bwMode="auto">
              <a:xfrm>
                <a:off x="0" y="8"/>
                <a:ext cx="1105" cy="240"/>
                <a:chOff x="0" y="0"/>
                <a:chExt cx="1105" cy="239"/>
              </a:xfrm>
            </p:grpSpPr>
            <p:sp>
              <p:nvSpPr>
                <p:cNvPr id="51260" name="Rectangle 169"/>
                <p:cNvSpPr>
                  <a:spLocks/>
                </p:cNvSpPr>
                <p:nvPr/>
              </p:nvSpPr>
              <p:spPr bwMode="auto">
                <a:xfrm>
                  <a:off x="0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1" name="Line 17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2" name="Line 17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96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3" name="Rectangle 172"/>
                <p:cNvSpPr>
                  <a:spLocks/>
                </p:cNvSpPr>
                <p:nvPr/>
              </p:nvSpPr>
              <p:spPr bwMode="auto">
                <a:xfrm>
                  <a:off x="0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4" name="Rectangle 173"/>
                <p:cNvSpPr>
                  <a:spLocks/>
                </p:cNvSpPr>
                <p:nvPr/>
              </p:nvSpPr>
              <p:spPr bwMode="auto">
                <a:xfrm>
                  <a:off x="144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5" name="Line 17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44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6" name="Line 17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0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7" name="Rectangle 176"/>
                <p:cNvSpPr>
                  <a:spLocks/>
                </p:cNvSpPr>
                <p:nvPr/>
              </p:nvSpPr>
              <p:spPr bwMode="auto">
                <a:xfrm>
                  <a:off x="144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8" name="Rectangle 177"/>
                <p:cNvSpPr>
                  <a:spLocks/>
                </p:cNvSpPr>
                <p:nvPr/>
              </p:nvSpPr>
              <p:spPr bwMode="auto">
                <a:xfrm>
                  <a:off x="288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9" name="Line 17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88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0" name="Line 17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384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1" name="Rectangle 180"/>
                <p:cNvSpPr>
                  <a:spLocks/>
                </p:cNvSpPr>
                <p:nvPr/>
              </p:nvSpPr>
              <p:spPr bwMode="auto">
                <a:xfrm>
                  <a:off x="288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2" name="Rectangle 181"/>
                <p:cNvSpPr>
                  <a:spLocks/>
                </p:cNvSpPr>
                <p:nvPr/>
              </p:nvSpPr>
              <p:spPr bwMode="auto">
                <a:xfrm>
                  <a:off x="432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3" name="Line 18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2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4" name="Line 18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28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5" name="Rectangle 184"/>
                <p:cNvSpPr>
                  <a:spLocks/>
                </p:cNvSpPr>
                <p:nvPr/>
              </p:nvSpPr>
              <p:spPr bwMode="auto">
                <a:xfrm>
                  <a:off x="432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6" name="Rectangle 185"/>
                <p:cNvSpPr>
                  <a:spLocks/>
                </p:cNvSpPr>
                <p:nvPr/>
              </p:nvSpPr>
              <p:spPr bwMode="auto">
                <a:xfrm>
                  <a:off x="576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7" name="Line 18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76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8" name="Line 187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72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9" name="Rectangle 188"/>
                <p:cNvSpPr>
                  <a:spLocks/>
                </p:cNvSpPr>
                <p:nvPr/>
              </p:nvSpPr>
              <p:spPr bwMode="auto">
                <a:xfrm>
                  <a:off x="576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0" name="Rectangle 189"/>
                <p:cNvSpPr>
                  <a:spLocks/>
                </p:cNvSpPr>
                <p:nvPr/>
              </p:nvSpPr>
              <p:spPr bwMode="auto">
                <a:xfrm>
                  <a:off x="720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1" name="Line 19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20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2" name="Line 19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16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3" name="Rectangle 192"/>
                <p:cNvSpPr>
                  <a:spLocks/>
                </p:cNvSpPr>
                <p:nvPr/>
              </p:nvSpPr>
              <p:spPr bwMode="auto">
                <a:xfrm>
                  <a:off x="720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4" name="Rectangle 193"/>
                <p:cNvSpPr>
                  <a:spLocks/>
                </p:cNvSpPr>
                <p:nvPr/>
              </p:nvSpPr>
              <p:spPr bwMode="auto">
                <a:xfrm>
                  <a:off x="864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5" name="Line 19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64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6" name="Line 19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960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7" name="Rectangle 196"/>
                <p:cNvSpPr>
                  <a:spLocks/>
                </p:cNvSpPr>
                <p:nvPr/>
              </p:nvSpPr>
              <p:spPr bwMode="auto">
                <a:xfrm>
                  <a:off x="864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8" name="Rectangle 197"/>
                <p:cNvSpPr>
                  <a:spLocks/>
                </p:cNvSpPr>
                <p:nvPr/>
              </p:nvSpPr>
              <p:spPr bwMode="auto">
                <a:xfrm>
                  <a:off x="1008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9" name="Line 19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008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90" name="Line 19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104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91" name="Rectangle 200"/>
                <p:cNvSpPr>
                  <a:spLocks/>
                </p:cNvSpPr>
                <p:nvPr/>
              </p:nvSpPr>
              <p:spPr bwMode="auto">
                <a:xfrm>
                  <a:off x="1008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31659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Straight Arrow Connector 262"/>
          <p:cNvCxnSpPr>
            <a:cxnSpLocks noChangeShapeType="1"/>
            <a:stCxn id="71" idx="2"/>
            <a:endCxn id="107" idx="0"/>
          </p:cNvCxnSpPr>
          <p:nvPr/>
        </p:nvCxnSpPr>
        <p:spPr bwMode="auto">
          <a:xfrm>
            <a:off x="4470400" y="3382963"/>
            <a:ext cx="0" cy="9144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01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4188" y="0"/>
            <a:ext cx="8224837" cy="1060450"/>
          </a:xfrm>
        </p:spPr>
        <p:txBody>
          <a:bodyPr/>
          <a:lstStyle/>
          <a:p>
            <a:pPr eaLnBrk="1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altLang="en-US" smtClean="0"/>
              <a:t>Extending the Reference Pipeline</a:t>
            </a:r>
          </a:p>
        </p:txBody>
      </p:sp>
      <p:sp>
        <p:nvSpPr>
          <p:cNvPr id="54" name="Flowchart: Process 53"/>
          <p:cNvSpPr>
            <a:spLocks noChangeArrowheads="1"/>
          </p:cNvSpPr>
          <p:nvPr/>
        </p:nvSpPr>
        <p:spPr bwMode="auto">
          <a:xfrm>
            <a:off x="20939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1" name="Group 7"/>
          <p:cNvGrpSpPr>
            <a:grpSpLocks/>
          </p:cNvGrpSpPr>
          <p:nvPr/>
        </p:nvGrpSpPr>
        <p:grpSpPr bwMode="auto">
          <a:xfrm>
            <a:off x="2233613" y="1096963"/>
            <a:ext cx="242887" cy="381000"/>
            <a:chOff x="6324613" y="4140193"/>
            <a:chExt cx="1066812" cy="508000"/>
          </a:xfrm>
        </p:grpSpPr>
        <p:sp>
          <p:nvSpPr>
            <p:cNvPr id="201" name="Rectangle 200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202" name="Straight Connector 201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3" name="Straight Connector 202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" name="Rectangle 203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56" name="Flowchart: Process 140"/>
          <p:cNvSpPr>
            <a:spLocks noChangeArrowheads="1"/>
          </p:cNvSpPr>
          <p:nvPr/>
        </p:nvSpPr>
        <p:spPr bwMode="auto">
          <a:xfrm>
            <a:off x="27035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3" name="Group 7"/>
          <p:cNvGrpSpPr>
            <a:grpSpLocks/>
          </p:cNvGrpSpPr>
          <p:nvPr/>
        </p:nvGrpSpPr>
        <p:grpSpPr bwMode="auto">
          <a:xfrm>
            <a:off x="2843213" y="1096963"/>
            <a:ext cx="242887" cy="381000"/>
            <a:chOff x="6324613" y="4140193"/>
            <a:chExt cx="1066812" cy="508000"/>
          </a:xfrm>
        </p:grpSpPr>
        <p:sp>
          <p:nvSpPr>
            <p:cNvPr id="197" name="Rectangle 196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98" name="Straight Connector 197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9" name="Straight Connector 198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0" name="Rectangle 199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58" name="Flowchart: Process 57"/>
          <p:cNvSpPr>
            <a:spLocks noChangeArrowheads="1"/>
          </p:cNvSpPr>
          <p:nvPr/>
        </p:nvSpPr>
        <p:spPr bwMode="auto">
          <a:xfrm>
            <a:off x="33131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5" name="Group 58"/>
          <p:cNvGrpSpPr>
            <a:grpSpLocks/>
          </p:cNvGrpSpPr>
          <p:nvPr/>
        </p:nvGrpSpPr>
        <p:grpSpPr bwMode="auto">
          <a:xfrm>
            <a:off x="3452813" y="1096963"/>
            <a:ext cx="242887" cy="381000"/>
            <a:chOff x="6324613" y="4140193"/>
            <a:chExt cx="1066812" cy="508000"/>
          </a:xfrm>
        </p:grpSpPr>
        <p:sp>
          <p:nvSpPr>
            <p:cNvPr id="193" name="Rectangle 192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94" name="Straight Connector 193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5" name="Straight Connector 194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6" name="Rectangle 152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0" name="Flowchart: Process 59"/>
          <p:cNvSpPr>
            <a:spLocks noChangeArrowheads="1"/>
          </p:cNvSpPr>
          <p:nvPr/>
        </p:nvSpPr>
        <p:spPr bwMode="auto">
          <a:xfrm>
            <a:off x="39227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7" name="Group 7"/>
          <p:cNvGrpSpPr>
            <a:grpSpLocks/>
          </p:cNvGrpSpPr>
          <p:nvPr/>
        </p:nvGrpSpPr>
        <p:grpSpPr bwMode="auto">
          <a:xfrm>
            <a:off x="4062413" y="1096963"/>
            <a:ext cx="242887" cy="381000"/>
            <a:chOff x="6324613" y="4140193"/>
            <a:chExt cx="1066812" cy="508000"/>
          </a:xfrm>
        </p:grpSpPr>
        <p:sp>
          <p:nvSpPr>
            <p:cNvPr id="189" name="Rectangle 188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90" name="Straight Connector 189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1" name="Straight Connector 190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2" name="Rectangle 191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2" name="Flowchart: Process 61"/>
          <p:cNvSpPr>
            <a:spLocks noChangeArrowheads="1"/>
          </p:cNvSpPr>
          <p:nvPr/>
        </p:nvSpPr>
        <p:spPr bwMode="auto">
          <a:xfrm>
            <a:off x="45323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9" name="Group 7"/>
          <p:cNvGrpSpPr>
            <a:grpSpLocks/>
          </p:cNvGrpSpPr>
          <p:nvPr/>
        </p:nvGrpSpPr>
        <p:grpSpPr bwMode="auto">
          <a:xfrm>
            <a:off x="4672013" y="1096963"/>
            <a:ext cx="242887" cy="381000"/>
            <a:chOff x="6324613" y="4140193"/>
            <a:chExt cx="1066812" cy="508000"/>
          </a:xfrm>
        </p:grpSpPr>
        <p:sp>
          <p:nvSpPr>
            <p:cNvPr id="185" name="Rectangle 184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86" name="Straight Connector 185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7" name="Straight Connector 186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8" name="Rectangle 187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4" name="Flowchart: Process 63"/>
          <p:cNvSpPr>
            <a:spLocks noChangeArrowheads="1"/>
          </p:cNvSpPr>
          <p:nvPr/>
        </p:nvSpPr>
        <p:spPr bwMode="auto">
          <a:xfrm>
            <a:off x="51419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31" name="Group 7"/>
          <p:cNvGrpSpPr>
            <a:grpSpLocks/>
          </p:cNvGrpSpPr>
          <p:nvPr/>
        </p:nvGrpSpPr>
        <p:grpSpPr bwMode="auto">
          <a:xfrm>
            <a:off x="5281613" y="1096963"/>
            <a:ext cx="242887" cy="381000"/>
            <a:chOff x="6324613" y="4140193"/>
            <a:chExt cx="1066812" cy="508000"/>
          </a:xfrm>
        </p:grpSpPr>
        <p:sp>
          <p:nvSpPr>
            <p:cNvPr id="181" name="Rectangle 180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82" name="Straight Connector 181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" name="Straight Connector 182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" name="Rectangle 183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6" name="Flowchart: Process 65"/>
          <p:cNvSpPr>
            <a:spLocks noChangeArrowheads="1"/>
          </p:cNvSpPr>
          <p:nvPr/>
        </p:nvSpPr>
        <p:spPr bwMode="auto">
          <a:xfrm>
            <a:off x="57515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33" name="Group 7"/>
          <p:cNvGrpSpPr>
            <a:grpSpLocks/>
          </p:cNvGrpSpPr>
          <p:nvPr/>
        </p:nvGrpSpPr>
        <p:grpSpPr bwMode="auto">
          <a:xfrm>
            <a:off x="5891213" y="1096963"/>
            <a:ext cx="242887" cy="381000"/>
            <a:chOff x="6324613" y="4140193"/>
            <a:chExt cx="1066812" cy="508000"/>
          </a:xfrm>
        </p:grpSpPr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78" name="Straight Connector 177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9" name="Straight Connector 178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0" name="Rectangle 179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8" name="Flowchart: Process 67"/>
          <p:cNvSpPr>
            <a:spLocks noChangeArrowheads="1"/>
          </p:cNvSpPr>
          <p:nvPr/>
        </p:nvSpPr>
        <p:spPr bwMode="auto">
          <a:xfrm>
            <a:off x="63611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35" name="Group 883"/>
          <p:cNvGrpSpPr>
            <a:grpSpLocks/>
          </p:cNvGrpSpPr>
          <p:nvPr/>
        </p:nvGrpSpPr>
        <p:grpSpPr bwMode="auto">
          <a:xfrm>
            <a:off x="6500813" y="1096963"/>
            <a:ext cx="242887" cy="381000"/>
            <a:chOff x="8534397" y="304800"/>
            <a:chExt cx="266700" cy="381000"/>
          </a:xfrm>
        </p:grpSpPr>
        <p:sp>
          <p:nvSpPr>
            <p:cNvPr id="173" name="Rectangle 172"/>
            <p:cNvSpPr>
              <a:spLocks noChangeArrowheads="1"/>
            </p:cNvSpPr>
            <p:nvPr/>
          </p:nvSpPr>
          <p:spPr bwMode="auto">
            <a:xfrm>
              <a:off x="8534397" y="457200"/>
              <a:ext cx="266700" cy="1143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74" name="Straight Connector 173"/>
            <p:cNvCxnSpPr>
              <a:cxnSpLocks noChangeShapeType="1"/>
            </p:cNvCxnSpPr>
            <p:nvPr/>
          </p:nvCxnSpPr>
          <p:spPr bwMode="auto">
            <a:xfrm rot="5400000" flipH="1" flipV="1">
              <a:off x="8433591" y="405606"/>
              <a:ext cx="201612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5" name="Straight Connector 174"/>
            <p:cNvCxnSpPr>
              <a:cxnSpLocks noChangeShapeType="1"/>
            </p:cNvCxnSpPr>
            <p:nvPr/>
          </p:nvCxnSpPr>
          <p:spPr bwMode="auto">
            <a:xfrm rot="5400000" flipH="1" flipV="1">
              <a:off x="8728866" y="377031"/>
              <a:ext cx="144462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8534397" y="571500"/>
              <a:ext cx="266700" cy="1143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70" name="Flowchart: Process 69"/>
          <p:cNvSpPr>
            <a:spLocks noChangeArrowheads="1"/>
          </p:cNvSpPr>
          <p:nvPr/>
        </p:nvSpPr>
        <p:spPr bwMode="auto">
          <a:xfrm>
            <a:off x="3673475" y="2239963"/>
            <a:ext cx="1592263" cy="4572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0000"/>
                </a:solidFill>
                <a:latin typeface="Arial Narrow" pitchFamily="34" charset="0"/>
                <a:ea typeface="+mn-ea"/>
              </a:rPr>
              <a:t>Input Arbiter</a:t>
            </a:r>
          </a:p>
        </p:txBody>
      </p:sp>
      <p:sp>
        <p:nvSpPr>
          <p:cNvPr id="71" name="Flowchart: Process 70"/>
          <p:cNvSpPr>
            <a:spLocks noChangeArrowheads="1"/>
          </p:cNvSpPr>
          <p:nvPr/>
        </p:nvSpPr>
        <p:spPr bwMode="auto">
          <a:xfrm>
            <a:off x="3673475" y="2925763"/>
            <a:ext cx="1592263" cy="4572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0000"/>
                </a:solidFill>
                <a:latin typeface="Arial Narrow" pitchFamily="34" charset="0"/>
                <a:ea typeface="+mn-ea"/>
              </a:rPr>
              <a:t>Output Port Lookup</a:t>
            </a:r>
          </a:p>
        </p:txBody>
      </p:sp>
      <p:sp>
        <p:nvSpPr>
          <p:cNvPr id="72" name="Flowchart: Process 71"/>
          <p:cNvSpPr>
            <a:spLocks noChangeArrowheads="1"/>
          </p:cNvSpPr>
          <p:nvPr/>
        </p:nvSpPr>
        <p:spPr bwMode="auto">
          <a:xfrm>
            <a:off x="17891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39" name="Group 7"/>
          <p:cNvGrpSpPr>
            <a:grpSpLocks/>
          </p:cNvGrpSpPr>
          <p:nvPr/>
        </p:nvGrpSpPr>
        <p:grpSpPr bwMode="auto">
          <a:xfrm>
            <a:off x="1928813" y="5135563"/>
            <a:ext cx="242887" cy="381000"/>
            <a:chOff x="6324613" y="4140193"/>
            <a:chExt cx="1066812" cy="508000"/>
          </a:xfrm>
        </p:grpSpPr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70" name="Straight Connector 169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1" name="Straight Connector 170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74" name="Flowchart: Process 73"/>
          <p:cNvSpPr>
            <a:spLocks noChangeArrowheads="1"/>
          </p:cNvSpPr>
          <p:nvPr/>
        </p:nvSpPr>
        <p:spPr bwMode="auto">
          <a:xfrm>
            <a:off x="23987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41" name="Group 7"/>
          <p:cNvGrpSpPr>
            <a:grpSpLocks/>
          </p:cNvGrpSpPr>
          <p:nvPr/>
        </p:nvGrpSpPr>
        <p:grpSpPr bwMode="auto">
          <a:xfrm>
            <a:off x="2538413" y="5135563"/>
            <a:ext cx="242887" cy="381000"/>
            <a:chOff x="6324613" y="4140193"/>
            <a:chExt cx="1066812" cy="508000"/>
          </a:xfrm>
        </p:grpSpPr>
        <p:sp>
          <p:nvSpPr>
            <p:cNvPr id="165" name="Rectangle 164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66" name="Straight Connector 165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7" name="Straight Connector 166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3160713" y="5135563"/>
            <a:ext cx="484187" cy="914400"/>
            <a:chOff x="5334000" y="5638800"/>
            <a:chExt cx="533400" cy="914400"/>
          </a:xfrm>
        </p:grpSpPr>
        <p:sp>
          <p:nvSpPr>
            <p:cNvPr id="76" name="Flowchart: Process 75"/>
            <p:cNvSpPr>
              <a:spLocks noChangeArrowheads="1"/>
            </p:cNvSpPr>
            <p:nvPr/>
          </p:nvSpPr>
          <p:spPr bwMode="auto">
            <a:xfrm>
              <a:off x="5334000" y="5638800"/>
              <a:ext cx="533400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MAC</a:t>
              </a:r>
            </a:p>
            <a:p>
              <a:pPr algn="ctr">
                <a:defRPr/>
              </a:pPr>
              <a:r>
                <a:rPr lang="en-US" sz="1200" b="1" dirty="0" err="1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TxQ</a:t>
              </a:r>
              <a:endPara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grpSp>
          <p:nvGrpSpPr>
            <p:cNvPr id="86131" name="Group 7"/>
            <p:cNvGrpSpPr>
              <a:grpSpLocks/>
            </p:cNvGrpSpPr>
            <p:nvPr/>
          </p:nvGrpSpPr>
          <p:grpSpPr bwMode="auto">
            <a:xfrm>
              <a:off x="5486397" y="5638800"/>
              <a:ext cx="266700" cy="381000"/>
              <a:chOff x="6324613" y="4140193"/>
              <a:chExt cx="1066812" cy="508000"/>
            </a:xfrm>
          </p:grpSpPr>
          <p:sp>
            <p:nvSpPr>
              <p:cNvPr id="161" name="Rectangle 160"/>
              <p:cNvSpPr>
                <a:spLocks noChangeArrowheads="1"/>
              </p:cNvSpPr>
              <p:nvPr/>
            </p:nvSpPr>
            <p:spPr bwMode="auto">
              <a:xfrm>
                <a:off x="6323626" y="4343393"/>
                <a:ext cx="1070311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62" name="Straight Connector 16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89218" y="4274601"/>
                <a:ext cx="2688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3" name="Straight Connector 16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97629" y="4236501"/>
                <a:ext cx="1926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4" name="Rectangle 163"/>
              <p:cNvSpPr>
                <a:spLocks noChangeArrowheads="1"/>
              </p:cNvSpPr>
              <p:nvPr/>
            </p:nvSpPr>
            <p:spPr bwMode="auto">
              <a:xfrm>
                <a:off x="6323626" y="4495793"/>
                <a:ext cx="1070311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sp>
        <p:nvSpPr>
          <p:cNvPr id="78" name="Flowchart: Process 77"/>
          <p:cNvSpPr>
            <a:spLocks noChangeArrowheads="1"/>
          </p:cNvSpPr>
          <p:nvPr/>
        </p:nvSpPr>
        <p:spPr bwMode="auto">
          <a:xfrm>
            <a:off x="39227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44" name="Group 7"/>
          <p:cNvGrpSpPr>
            <a:grpSpLocks/>
          </p:cNvGrpSpPr>
          <p:nvPr/>
        </p:nvGrpSpPr>
        <p:grpSpPr bwMode="auto">
          <a:xfrm>
            <a:off x="4062413" y="5135563"/>
            <a:ext cx="242887" cy="381000"/>
            <a:chOff x="6324613" y="4140193"/>
            <a:chExt cx="1066812" cy="508000"/>
          </a:xfrm>
        </p:grpSpPr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58" name="Straight Connector 157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Straight Connector 158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80" name="Flowchart: Process 79"/>
          <p:cNvSpPr>
            <a:spLocks noChangeArrowheads="1"/>
          </p:cNvSpPr>
          <p:nvPr/>
        </p:nvSpPr>
        <p:spPr bwMode="auto">
          <a:xfrm>
            <a:off x="45323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46" name="Group 7"/>
          <p:cNvGrpSpPr>
            <a:grpSpLocks/>
          </p:cNvGrpSpPr>
          <p:nvPr/>
        </p:nvGrpSpPr>
        <p:grpSpPr bwMode="auto">
          <a:xfrm>
            <a:off x="4672013" y="5135563"/>
            <a:ext cx="242887" cy="381000"/>
            <a:chOff x="6324613" y="4140193"/>
            <a:chExt cx="1066812" cy="508000"/>
          </a:xfrm>
        </p:grpSpPr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54" name="Straight Connector 153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5" name="Straight Connector 154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82" name="Flowchart: Process 81"/>
          <p:cNvSpPr>
            <a:spLocks noChangeArrowheads="1"/>
          </p:cNvSpPr>
          <p:nvPr/>
        </p:nvSpPr>
        <p:spPr bwMode="auto">
          <a:xfrm>
            <a:off x="51419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48" name="Group 7"/>
          <p:cNvGrpSpPr>
            <a:grpSpLocks/>
          </p:cNvGrpSpPr>
          <p:nvPr/>
        </p:nvGrpSpPr>
        <p:grpSpPr bwMode="auto">
          <a:xfrm>
            <a:off x="5281613" y="5135563"/>
            <a:ext cx="242887" cy="381000"/>
            <a:chOff x="6324613" y="4140193"/>
            <a:chExt cx="1066812" cy="508000"/>
          </a:xfrm>
        </p:grpSpPr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50" name="Straight Connector 149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Straight Connector 150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84" name="Flowchart: Process 83"/>
          <p:cNvSpPr>
            <a:spLocks noChangeArrowheads="1"/>
          </p:cNvSpPr>
          <p:nvPr/>
        </p:nvSpPr>
        <p:spPr bwMode="auto">
          <a:xfrm>
            <a:off x="57515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50" name="Group 7"/>
          <p:cNvGrpSpPr>
            <a:grpSpLocks/>
          </p:cNvGrpSpPr>
          <p:nvPr/>
        </p:nvGrpSpPr>
        <p:grpSpPr bwMode="auto">
          <a:xfrm>
            <a:off x="5891213" y="5135563"/>
            <a:ext cx="242887" cy="381000"/>
            <a:chOff x="6324613" y="4140193"/>
            <a:chExt cx="1066812" cy="508000"/>
          </a:xfrm>
        </p:grpSpPr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46" name="Straight Connector 145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" name="Straight Connector 146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86" name="Flowchart: Process 85"/>
          <p:cNvSpPr>
            <a:spLocks noChangeArrowheads="1"/>
          </p:cNvSpPr>
          <p:nvPr/>
        </p:nvSpPr>
        <p:spPr bwMode="auto">
          <a:xfrm>
            <a:off x="63611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52" name="Group 7"/>
          <p:cNvGrpSpPr>
            <a:grpSpLocks/>
          </p:cNvGrpSpPr>
          <p:nvPr/>
        </p:nvGrpSpPr>
        <p:grpSpPr bwMode="auto">
          <a:xfrm>
            <a:off x="6500813" y="5135563"/>
            <a:ext cx="242887" cy="381000"/>
            <a:chOff x="6324613" y="4140193"/>
            <a:chExt cx="1066812" cy="508000"/>
          </a:xfrm>
        </p:grpSpPr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42" name="Straight Connector 141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Straight Connector 142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cxnSp>
        <p:nvCxnSpPr>
          <p:cNvPr id="88" name="Straight Arrow Connector 87"/>
          <p:cNvCxnSpPr>
            <a:cxnSpLocks noChangeShapeType="1"/>
            <a:stCxn id="54" idx="2"/>
          </p:cNvCxnSpPr>
          <p:nvPr/>
        </p:nvCxnSpPr>
        <p:spPr bwMode="auto">
          <a:xfrm>
            <a:off x="2336800" y="2011363"/>
            <a:ext cx="135890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Arrow Connector 88"/>
          <p:cNvCxnSpPr>
            <a:cxnSpLocks noChangeShapeType="1"/>
            <a:stCxn id="56" idx="2"/>
          </p:cNvCxnSpPr>
          <p:nvPr/>
        </p:nvCxnSpPr>
        <p:spPr bwMode="auto">
          <a:xfrm>
            <a:off x="2946400" y="2011363"/>
            <a:ext cx="976313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Arrow Connector 89"/>
          <p:cNvCxnSpPr>
            <a:cxnSpLocks noChangeShapeType="1"/>
            <a:stCxn id="58" idx="2"/>
          </p:cNvCxnSpPr>
          <p:nvPr/>
        </p:nvCxnSpPr>
        <p:spPr bwMode="auto">
          <a:xfrm>
            <a:off x="3581400" y="2011363"/>
            <a:ext cx="519113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Arrow Connector 90"/>
          <p:cNvCxnSpPr>
            <a:cxnSpLocks noChangeShapeType="1"/>
            <a:stCxn id="60" idx="2"/>
          </p:cNvCxnSpPr>
          <p:nvPr/>
        </p:nvCxnSpPr>
        <p:spPr bwMode="auto">
          <a:xfrm>
            <a:off x="4173538" y="2011363"/>
            <a:ext cx="173037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Arrow Connector 91"/>
          <p:cNvCxnSpPr>
            <a:cxnSpLocks noChangeShapeType="1"/>
            <a:stCxn id="62" idx="2"/>
          </p:cNvCxnSpPr>
          <p:nvPr/>
        </p:nvCxnSpPr>
        <p:spPr bwMode="auto">
          <a:xfrm flipH="1">
            <a:off x="4592638" y="2011363"/>
            <a:ext cx="182562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Arrow Connector 92"/>
          <p:cNvCxnSpPr>
            <a:cxnSpLocks noChangeShapeType="1"/>
            <a:stCxn id="64" idx="2"/>
          </p:cNvCxnSpPr>
          <p:nvPr/>
        </p:nvCxnSpPr>
        <p:spPr bwMode="auto">
          <a:xfrm flipH="1">
            <a:off x="4765675" y="2011363"/>
            <a:ext cx="619125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Straight Arrow Connector 93"/>
          <p:cNvCxnSpPr>
            <a:cxnSpLocks noChangeShapeType="1"/>
            <a:stCxn id="66" idx="2"/>
          </p:cNvCxnSpPr>
          <p:nvPr/>
        </p:nvCxnSpPr>
        <p:spPr bwMode="auto">
          <a:xfrm flipH="1">
            <a:off x="5016500" y="2011363"/>
            <a:ext cx="97790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Arrow Connector 94"/>
          <p:cNvCxnSpPr>
            <a:cxnSpLocks noChangeShapeType="1"/>
            <a:stCxn id="68" idx="2"/>
          </p:cNvCxnSpPr>
          <p:nvPr/>
        </p:nvCxnSpPr>
        <p:spPr bwMode="auto">
          <a:xfrm flipH="1">
            <a:off x="5265738" y="2011363"/>
            <a:ext cx="1338262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Straight Arrow Connector 95"/>
          <p:cNvCxnSpPr>
            <a:cxnSpLocks noChangeShapeType="1"/>
            <a:stCxn id="70" idx="2"/>
            <a:endCxn id="71" idx="0"/>
          </p:cNvCxnSpPr>
          <p:nvPr/>
        </p:nvCxnSpPr>
        <p:spPr bwMode="auto">
          <a:xfrm>
            <a:off x="4470400" y="2697163"/>
            <a:ext cx="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Straight Arrow Connector 97"/>
          <p:cNvCxnSpPr>
            <a:cxnSpLocks noChangeShapeType="1"/>
            <a:endCxn id="72" idx="0"/>
          </p:cNvCxnSpPr>
          <p:nvPr/>
        </p:nvCxnSpPr>
        <p:spPr bwMode="auto">
          <a:xfrm flipH="1">
            <a:off x="2032000" y="4906963"/>
            <a:ext cx="166370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Straight Arrow Connector 98"/>
          <p:cNvCxnSpPr>
            <a:cxnSpLocks noChangeShapeType="1"/>
            <a:endCxn id="74" idx="0"/>
          </p:cNvCxnSpPr>
          <p:nvPr/>
        </p:nvCxnSpPr>
        <p:spPr bwMode="auto">
          <a:xfrm flipH="1">
            <a:off x="2641600" y="4906963"/>
            <a:ext cx="1198563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Straight Arrow Connector 99"/>
          <p:cNvCxnSpPr>
            <a:cxnSpLocks noChangeShapeType="1"/>
            <a:endCxn id="222" idx="0"/>
          </p:cNvCxnSpPr>
          <p:nvPr/>
        </p:nvCxnSpPr>
        <p:spPr bwMode="auto">
          <a:xfrm flipH="1">
            <a:off x="3403600" y="4906963"/>
            <a:ext cx="617538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Straight Arrow Connector 100"/>
          <p:cNvCxnSpPr>
            <a:cxnSpLocks noChangeShapeType="1"/>
            <a:endCxn id="78" idx="0"/>
          </p:cNvCxnSpPr>
          <p:nvPr/>
        </p:nvCxnSpPr>
        <p:spPr bwMode="auto">
          <a:xfrm flipH="1">
            <a:off x="4173538" y="4906963"/>
            <a:ext cx="173037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Straight Arrow Connector 101"/>
          <p:cNvCxnSpPr>
            <a:cxnSpLocks noChangeShapeType="1"/>
            <a:endCxn id="80" idx="0"/>
          </p:cNvCxnSpPr>
          <p:nvPr/>
        </p:nvCxnSpPr>
        <p:spPr bwMode="auto">
          <a:xfrm>
            <a:off x="4592638" y="4906963"/>
            <a:ext cx="173037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Straight Arrow Connector 102"/>
          <p:cNvCxnSpPr>
            <a:cxnSpLocks noChangeShapeType="1"/>
            <a:endCxn id="82" idx="0"/>
          </p:cNvCxnSpPr>
          <p:nvPr/>
        </p:nvCxnSpPr>
        <p:spPr bwMode="auto">
          <a:xfrm>
            <a:off x="4838700" y="4906963"/>
            <a:ext cx="519113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Straight Arrow Connector 103"/>
          <p:cNvCxnSpPr>
            <a:cxnSpLocks noChangeShapeType="1"/>
            <a:endCxn id="84" idx="0"/>
          </p:cNvCxnSpPr>
          <p:nvPr/>
        </p:nvCxnSpPr>
        <p:spPr bwMode="auto">
          <a:xfrm>
            <a:off x="5075238" y="4906963"/>
            <a:ext cx="919162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Straight Arrow Connector 104"/>
          <p:cNvCxnSpPr>
            <a:cxnSpLocks noChangeShapeType="1"/>
            <a:endCxn id="86" idx="0"/>
          </p:cNvCxnSpPr>
          <p:nvPr/>
        </p:nvCxnSpPr>
        <p:spPr bwMode="auto">
          <a:xfrm>
            <a:off x="5265738" y="4906963"/>
            <a:ext cx="1338262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6070" name="Group 894"/>
          <p:cNvGrpSpPr>
            <a:grpSpLocks/>
          </p:cNvGrpSpPr>
          <p:nvPr/>
        </p:nvGrpSpPr>
        <p:grpSpPr bwMode="auto">
          <a:xfrm>
            <a:off x="3673475" y="4297363"/>
            <a:ext cx="1592263" cy="609600"/>
            <a:chOff x="5638800" y="4343400"/>
            <a:chExt cx="1752600" cy="685800"/>
          </a:xfrm>
        </p:grpSpPr>
        <p:sp>
          <p:nvSpPr>
            <p:cNvPr id="107" name="Flowchart: Process 106"/>
            <p:cNvSpPr>
              <a:spLocks noChangeArrowheads="1"/>
            </p:cNvSpPr>
            <p:nvPr/>
          </p:nvSpPr>
          <p:spPr bwMode="auto">
            <a:xfrm>
              <a:off x="5638800" y="4343400"/>
              <a:ext cx="1752600" cy="6858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40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endParaRPr lang="en-US" sz="140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Output Queues</a:t>
              </a:r>
            </a:p>
          </p:txBody>
        </p:sp>
        <p:grpSp>
          <p:nvGrpSpPr>
            <p:cNvPr id="86077" name="Group 882"/>
            <p:cNvGrpSpPr>
              <a:grpSpLocks/>
            </p:cNvGrpSpPr>
            <p:nvPr/>
          </p:nvGrpSpPr>
          <p:grpSpPr bwMode="auto">
            <a:xfrm>
              <a:off x="5638800" y="4343402"/>
              <a:ext cx="1752600" cy="381000"/>
              <a:chOff x="5638800" y="4343402"/>
              <a:chExt cx="1752600" cy="381000"/>
            </a:xfrm>
          </p:grpSpPr>
          <p:sp>
            <p:nvSpPr>
              <p:cNvPr id="109" name="Rectangle 108"/>
              <p:cNvSpPr>
                <a:spLocks noChangeArrowheads="1"/>
              </p:cNvSpPr>
              <p:nvPr/>
            </p:nvSpPr>
            <p:spPr bwMode="auto">
              <a:xfrm>
                <a:off x="5638800" y="44952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10" name="Straight Connector 10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537894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1" name="Straight Connector 11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718490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auto">
              <a:xfrm>
                <a:off x="5638800" y="46095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auto">
              <a:xfrm>
                <a:off x="5867704" y="4495204"/>
                <a:ext cx="152020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14" name="Straight Connector 11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766799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5" name="Straight Connector 11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947393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auto">
              <a:xfrm>
                <a:off x="5867704" y="4609504"/>
                <a:ext cx="152020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auto">
              <a:xfrm>
                <a:off x="6096608" y="44952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18" name="Straight Connector 11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995702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9" name="Straight Connector 11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76298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6096608" y="46095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auto">
              <a:xfrm>
                <a:off x="6323764" y="4495204"/>
                <a:ext cx="153767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22" name="Straight Connector 12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222858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" name="Straight Connector 12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405201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6323764" y="4609504"/>
                <a:ext cx="153767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auto">
              <a:xfrm>
                <a:off x="6552668" y="4495204"/>
                <a:ext cx="153767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26" name="Straight Connector 12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451763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Straight Connector 1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634105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auto">
              <a:xfrm>
                <a:off x="6552668" y="4609504"/>
                <a:ext cx="153767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auto">
              <a:xfrm>
                <a:off x="6781572" y="44952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30" name="Straight Connector 12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680666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Straight Connector 1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861262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2" name="Rectangle 131"/>
              <p:cNvSpPr>
                <a:spLocks noChangeArrowheads="1"/>
              </p:cNvSpPr>
              <p:nvPr/>
            </p:nvSpPr>
            <p:spPr bwMode="auto">
              <a:xfrm>
                <a:off x="6781572" y="46095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33" name="Rectangle 132"/>
              <p:cNvSpPr>
                <a:spLocks noChangeArrowheads="1"/>
              </p:cNvSpPr>
              <p:nvPr/>
            </p:nvSpPr>
            <p:spPr bwMode="auto">
              <a:xfrm>
                <a:off x="7010476" y="4495204"/>
                <a:ext cx="152020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34" name="Straight Connector 13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909570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5" name="Straight Connector 13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090165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6" name="Rectangle 135"/>
              <p:cNvSpPr>
                <a:spLocks noChangeArrowheads="1"/>
              </p:cNvSpPr>
              <p:nvPr/>
            </p:nvSpPr>
            <p:spPr bwMode="auto">
              <a:xfrm>
                <a:off x="7010476" y="4609504"/>
                <a:ext cx="152020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37" name="Rectangle 136"/>
              <p:cNvSpPr>
                <a:spLocks noChangeArrowheads="1"/>
              </p:cNvSpPr>
              <p:nvPr/>
            </p:nvSpPr>
            <p:spPr bwMode="auto">
              <a:xfrm>
                <a:off x="7239379" y="44952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38" name="Straight Connector 13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138474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9" name="Straight Connector 13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19069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0" name="Rectangle 139"/>
              <p:cNvSpPr>
                <a:spLocks noChangeArrowheads="1"/>
              </p:cNvSpPr>
              <p:nvPr/>
            </p:nvSpPr>
            <p:spPr bwMode="auto">
              <a:xfrm>
                <a:off x="7239379" y="46095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sp>
        <p:nvSpPr>
          <p:cNvPr id="222" name="Flowchart: Process 221"/>
          <p:cNvSpPr>
            <a:spLocks noChangeArrowheads="1"/>
          </p:cNvSpPr>
          <p:nvPr/>
        </p:nvSpPr>
        <p:spPr bwMode="auto">
          <a:xfrm>
            <a:off x="3022600" y="5135563"/>
            <a:ext cx="762000" cy="4572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0000"/>
                </a:solidFill>
                <a:latin typeface="Arial Narrow" pitchFamily="34" charset="0"/>
                <a:ea typeface="+mn-ea"/>
              </a:rPr>
              <a:t>Rate</a:t>
            </a:r>
          </a:p>
          <a:p>
            <a:pPr algn="ctr">
              <a:defRPr/>
            </a:pPr>
            <a:r>
              <a:rPr lang="en-US" sz="1400">
                <a:solidFill>
                  <a:srgbClr val="000000"/>
                </a:solidFill>
                <a:latin typeface="Arial Narrow" pitchFamily="34" charset="0"/>
                <a:ea typeface="+mn-ea"/>
              </a:rPr>
              <a:t>Limiter</a:t>
            </a:r>
          </a:p>
        </p:txBody>
      </p:sp>
      <p:cxnSp>
        <p:nvCxnSpPr>
          <p:cNvPr id="226" name="Straight Arrow Connector 225"/>
          <p:cNvCxnSpPr>
            <a:cxnSpLocks noChangeShapeType="1"/>
            <a:stCxn id="222" idx="2"/>
          </p:cNvCxnSpPr>
          <p:nvPr/>
        </p:nvCxnSpPr>
        <p:spPr bwMode="auto">
          <a:xfrm>
            <a:off x="3403600" y="5592763"/>
            <a:ext cx="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" name="Straight Arrow Connector 204"/>
          <p:cNvCxnSpPr>
            <a:cxnSpLocks noChangeShapeType="1"/>
            <a:endCxn id="206" idx="0"/>
          </p:cNvCxnSpPr>
          <p:nvPr/>
        </p:nvCxnSpPr>
        <p:spPr bwMode="auto">
          <a:xfrm>
            <a:off x="4470400" y="3382963"/>
            <a:ext cx="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" name="Flowchart: Process 205"/>
          <p:cNvSpPr>
            <a:spLocks noChangeArrowheads="1"/>
          </p:cNvSpPr>
          <p:nvPr/>
        </p:nvSpPr>
        <p:spPr bwMode="auto">
          <a:xfrm>
            <a:off x="3673475" y="3611563"/>
            <a:ext cx="1592263" cy="4572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Event Capture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38200" y="3048000"/>
            <a:ext cx="95091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85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3156E-6 L 0 0.09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206" grpId="0" animBg="1"/>
      <p:bldP spid="206" grpId="1" animBg="1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Grp="1" noChangeArrowheads="1"/>
          </p:cNvSpPr>
          <p:nvPr>
            <p:ph type="title"/>
          </p:nvPr>
        </p:nvSpPr>
        <p:spPr>
          <a:xfrm>
            <a:off x="919163" y="-76200"/>
            <a:ext cx="8224837" cy="876300"/>
          </a:xfrm>
        </p:spPr>
        <p:txBody>
          <a:bodyPr rIns="497840"/>
          <a:lstStyle/>
          <a:p>
            <a:pPr marL="222250">
              <a:tabLst>
                <a:tab pos="228600" algn="l"/>
                <a:tab pos="635000" algn="l"/>
                <a:tab pos="1054100" algn="l"/>
                <a:tab pos="1460500" algn="l"/>
                <a:tab pos="1879600" algn="l"/>
                <a:tab pos="2298700" algn="l"/>
                <a:tab pos="2705100" algn="l"/>
                <a:tab pos="3124200" algn="l"/>
                <a:tab pos="3543300" algn="l"/>
                <a:tab pos="3949700" algn="l"/>
                <a:tab pos="4368800" algn="l"/>
                <a:tab pos="4787900" algn="l"/>
                <a:tab pos="5194300" algn="l"/>
                <a:tab pos="5613400" algn="l"/>
                <a:tab pos="6032500" algn="l"/>
                <a:tab pos="6438900" algn="l"/>
                <a:tab pos="6858000" algn="l"/>
                <a:tab pos="7277100" algn="l"/>
                <a:tab pos="7683500" algn="l"/>
                <a:tab pos="8102600" algn="l"/>
                <a:tab pos="8521700" algn="l"/>
                <a:tab pos="9372600" algn="l"/>
              </a:tabLst>
            </a:pPr>
            <a:r>
              <a:rPr lang="en-US" altLang="en-US" smtClean="0"/>
              <a:t>Enhanced Router Pipeline</a:t>
            </a:r>
          </a:p>
        </p:txBody>
      </p:sp>
      <p:sp>
        <p:nvSpPr>
          <p:cNvPr id="8806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1103313"/>
            <a:ext cx="3886200" cy="5754687"/>
          </a:xfrm>
        </p:spPr>
        <p:txBody>
          <a:bodyPr rIns="132080"/>
          <a:lstStyle/>
          <a:p>
            <a:pPr marL="611188" indent="-571500">
              <a:lnSpc>
                <a:spcPct val="90000"/>
              </a:lnSpc>
              <a:buFontTx/>
              <a:buNone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z="2800" smtClean="0"/>
              <a:t>Two modules added</a:t>
            </a:r>
          </a:p>
          <a:p>
            <a:pPr marL="611188" indent="-571500">
              <a:lnSpc>
                <a:spcPct val="90000"/>
              </a:lnSpc>
              <a:buFontTx/>
              <a:buNone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endParaRPr lang="en-US" altLang="en-US" sz="2800" smtClean="0"/>
          </a:p>
          <a:p>
            <a:pPr marL="1030288" lvl="1" indent="-533400">
              <a:lnSpc>
                <a:spcPct val="90000"/>
              </a:lnSpc>
              <a:buSzPct val="99000"/>
              <a:buFontTx/>
              <a:buAutoNum type="arabicPeriod"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>
                <a:solidFill>
                  <a:srgbClr val="3333CC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Event Capture</a:t>
            </a:r>
            <a:r>
              <a:rPr lang="en-US" altLang="en-US" smtClean="0"/>
              <a:t> to capture output queue events (writes, reads, drops)</a:t>
            </a:r>
            <a:br>
              <a:rPr lang="en-US" altLang="en-US" smtClean="0"/>
            </a:br>
            <a:endParaRPr lang="en-US" altLang="en-US" smtClean="0"/>
          </a:p>
          <a:p>
            <a:pPr marL="1030288" lvl="1" indent="-533400">
              <a:lnSpc>
                <a:spcPct val="90000"/>
              </a:lnSpc>
              <a:buSzPct val="99000"/>
              <a:buFontTx/>
              <a:buAutoNum type="arabicPeriod"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endParaRPr lang="en-US" altLang="en-US" smtClean="0"/>
          </a:p>
          <a:p>
            <a:pPr marL="1030288" lvl="1" indent="-533400">
              <a:lnSpc>
                <a:spcPct val="90000"/>
              </a:lnSpc>
              <a:buSzPct val="99000"/>
              <a:buFontTx/>
              <a:buAutoNum type="arabicPeriod" startAt="2"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>
                <a:solidFill>
                  <a:srgbClr val="3333CC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Rate Limiter</a:t>
            </a:r>
            <a:r>
              <a:rPr lang="en-US" altLang="en-US" smtClean="0"/>
              <a:t> to create a bottleneck</a:t>
            </a:r>
          </a:p>
        </p:txBody>
      </p:sp>
      <p:sp>
        <p:nvSpPr>
          <p:cNvPr id="88068" name="Line 14"/>
          <p:cNvSpPr>
            <a:spLocks noChangeShapeType="1"/>
          </p:cNvSpPr>
          <p:nvPr/>
        </p:nvSpPr>
        <p:spPr bwMode="auto">
          <a:xfrm>
            <a:off x="3505200" y="2743200"/>
            <a:ext cx="2286000" cy="83820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88069" name="Group 212"/>
          <p:cNvGrpSpPr>
            <a:grpSpLocks/>
          </p:cNvGrpSpPr>
          <p:nvPr/>
        </p:nvGrpSpPr>
        <p:grpSpPr bwMode="auto">
          <a:xfrm>
            <a:off x="3962400" y="914400"/>
            <a:ext cx="5105400" cy="5638800"/>
            <a:chOff x="0" y="0"/>
            <a:chExt cx="3216" cy="3552"/>
          </a:xfrm>
        </p:grpSpPr>
        <p:grpSp>
          <p:nvGrpSpPr>
            <p:cNvPr id="88071" name="Group 17"/>
            <p:cNvGrpSpPr>
              <a:grpSpLocks/>
            </p:cNvGrpSpPr>
            <p:nvPr/>
          </p:nvGrpSpPr>
          <p:grpSpPr bwMode="auto">
            <a:xfrm>
              <a:off x="192" y="0"/>
              <a:ext cx="336" cy="576"/>
              <a:chOff x="0" y="0"/>
              <a:chExt cx="336" cy="576"/>
            </a:xfrm>
          </p:grpSpPr>
          <p:sp>
            <p:nvSpPr>
              <p:cNvPr id="66575" name="AutoShape 1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67" name="Rectangle 1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72" name="Group 22"/>
            <p:cNvGrpSpPr>
              <a:grpSpLocks/>
            </p:cNvGrpSpPr>
            <p:nvPr/>
          </p:nvGrpSpPr>
          <p:grpSpPr bwMode="auto">
            <a:xfrm>
              <a:off x="287" y="0"/>
              <a:ext cx="169" cy="240"/>
              <a:chOff x="0" y="0"/>
              <a:chExt cx="169" cy="239"/>
            </a:xfrm>
          </p:grpSpPr>
          <p:sp>
            <p:nvSpPr>
              <p:cNvPr id="54470" name="Rectangle 18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71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72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73" name="Rectangle 21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73" name="Group 25"/>
            <p:cNvGrpSpPr>
              <a:grpSpLocks/>
            </p:cNvGrpSpPr>
            <p:nvPr/>
          </p:nvGrpSpPr>
          <p:grpSpPr bwMode="auto">
            <a:xfrm>
              <a:off x="576" y="0"/>
              <a:ext cx="336" cy="576"/>
              <a:chOff x="0" y="0"/>
              <a:chExt cx="336" cy="576"/>
            </a:xfrm>
          </p:grpSpPr>
          <p:sp>
            <p:nvSpPr>
              <p:cNvPr id="66583" name="AutoShape 2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61" name="Rectangle 2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74" name="Group 30"/>
            <p:cNvGrpSpPr>
              <a:grpSpLocks/>
            </p:cNvGrpSpPr>
            <p:nvPr/>
          </p:nvGrpSpPr>
          <p:grpSpPr bwMode="auto">
            <a:xfrm>
              <a:off x="671" y="0"/>
              <a:ext cx="169" cy="240"/>
              <a:chOff x="0" y="0"/>
              <a:chExt cx="169" cy="239"/>
            </a:xfrm>
          </p:grpSpPr>
          <p:sp>
            <p:nvSpPr>
              <p:cNvPr id="54464" name="Rectangle 26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5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6" name="Line 28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7" name="Rectangle 29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75" name="Group 33"/>
            <p:cNvGrpSpPr>
              <a:grpSpLocks/>
            </p:cNvGrpSpPr>
            <p:nvPr/>
          </p:nvGrpSpPr>
          <p:grpSpPr bwMode="auto">
            <a:xfrm>
              <a:off x="960" y="0"/>
              <a:ext cx="336" cy="576"/>
              <a:chOff x="0" y="0"/>
              <a:chExt cx="336" cy="576"/>
            </a:xfrm>
          </p:grpSpPr>
          <p:sp>
            <p:nvSpPr>
              <p:cNvPr id="66591" name="AutoShape 3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55" name="Rectangle 3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76" name="Group 38"/>
            <p:cNvGrpSpPr>
              <a:grpSpLocks/>
            </p:cNvGrpSpPr>
            <p:nvPr/>
          </p:nvGrpSpPr>
          <p:grpSpPr bwMode="auto">
            <a:xfrm>
              <a:off x="1055" y="0"/>
              <a:ext cx="169" cy="240"/>
              <a:chOff x="0" y="0"/>
              <a:chExt cx="169" cy="239"/>
            </a:xfrm>
          </p:grpSpPr>
          <p:sp>
            <p:nvSpPr>
              <p:cNvPr id="54458" name="Rectangle 34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59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1" name="Rectangle 37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77" name="Group 41"/>
            <p:cNvGrpSpPr>
              <a:grpSpLocks/>
            </p:cNvGrpSpPr>
            <p:nvPr/>
          </p:nvGrpSpPr>
          <p:grpSpPr bwMode="auto">
            <a:xfrm>
              <a:off x="1344" y="0"/>
              <a:ext cx="336" cy="576"/>
              <a:chOff x="0" y="0"/>
              <a:chExt cx="336" cy="576"/>
            </a:xfrm>
          </p:grpSpPr>
          <p:sp>
            <p:nvSpPr>
              <p:cNvPr id="66599" name="AutoShape 39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49" name="Rectangle 4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78" name="Group 46"/>
            <p:cNvGrpSpPr>
              <a:grpSpLocks/>
            </p:cNvGrpSpPr>
            <p:nvPr/>
          </p:nvGrpSpPr>
          <p:grpSpPr bwMode="auto">
            <a:xfrm>
              <a:off x="1439" y="0"/>
              <a:ext cx="169" cy="240"/>
              <a:chOff x="0" y="0"/>
              <a:chExt cx="169" cy="239"/>
            </a:xfrm>
          </p:grpSpPr>
          <p:sp>
            <p:nvSpPr>
              <p:cNvPr id="54452" name="Rectangle 42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53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54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55" name="Rectangle 45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79" name="Group 49"/>
            <p:cNvGrpSpPr>
              <a:grpSpLocks/>
            </p:cNvGrpSpPr>
            <p:nvPr/>
          </p:nvGrpSpPr>
          <p:grpSpPr bwMode="auto">
            <a:xfrm>
              <a:off x="1728" y="0"/>
              <a:ext cx="336" cy="576"/>
              <a:chOff x="0" y="0"/>
              <a:chExt cx="336" cy="576"/>
            </a:xfrm>
          </p:grpSpPr>
          <p:sp>
            <p:nvSpPr>
              <p:cNvPr id="66607" name="AutoShape 47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43" name="Rectangle 48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80" name="Group 54"/>
            <p:cNvGrpSpPr>
              <a:grpSpLocks/>
            </p:cNvGrpSpPr>
            <p:nvPr/>
          </p:nvGrpSpPr>
          <p:grpSpPr bwMode="auto">
            <a:xfrm>
              <a:off x="1823" y="0"/>
              <a:ext cx="169" cy="240"/>
              <a:chOff x="0" y="0"/>
              <a:chExt cx="169" cy="239"/>
            </a:xfrm>
          </p:grpSpPr>
          <p:sp>
            <p:nvSpPr>
              <p:cNvPr id="54446" name="Rectangle 50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7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8" name="Line 52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9" name="Rectangle 53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81" name="Group 57"/>
            <p:cNvGrpSpPr>
              <a:grpSpLocks/>
            </p:cNvGrpSpPr>
            <p:nvPr/>
          </p:nvGrpSpPr>
          <p:grpSpPr bwMode="auto">
            <a:xfrm>
              <a:off x="2112" y="0"/>
              <a:ext cx="336" cy="576"/>
              <a:chOff x="0" y="0"/>
              <a:chExt cx="336" cy="576"/>
            </a:xfrm>
          </p:grpSpPr>
          <p:sp>
            <p:nvSpPr>
              <p:cNvPr id="66615" name="AutoShape 5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37" name="Rectangle 5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82" name="Group 62"/>
            <p:cNvGrpSpPr>
              <a:grpSpLocks/>
            </p:cNvGrpSpPr>
            <p:nvPr/>
          </p:nvGrpSpPr>
          <p:grpSpPr bwMode="auto">
            <a:xfrm>
              <a:off x="2207" y="0"/>
              <a:ext cx="169" cy="240"/>
              <a:chOff x="0" y="0"/>
              <a:chExt cx="169" cy="239"/>
            </a:xfrm>
          </p:grpSpPr>
          <p:sp>
            <p:nvSpPr>
              <p:cNvPr id="54440" name="Rectangle 58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1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2" name="Line 60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3" name="Rectangle 61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83" name="Group 65"/>
            <p:cNvGrpSpPr>
              <a:grpSpLocks/>
            </p:cNvGrpSpPr>
            <p:nvPr/>
          </p:nvGrpSpPr>
          <p:grpSpPr bwMode="auto">
            <a:xfrm>
              <a:off x="2496" y="0"/>
              <a:ext cx="336" cy="576"/>
              <a:chOff x="0" y="0"/>
              <a:chExt cx="336" cy="576"/>
            </a:xfrm>
          </p:grpSpPr>
          <p:sp>
            <p:nvSpPr>
              <p:cNvPr id="66623" name="AutoShape 6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31" name="Rectangle 6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84" name="Group 70"/>
            <p:cNvGrpSpPr>
              <a:grpSpLocks/>
            </p:cNvGrpSpPr>
            <p:nvPr/>
          </p:nvGrpSpPr>
          <p:grpSpPr bwMode="auto">
            <a:xfrm>
              <a:off x="2591" y="0"/>
              <a:ext cx="169" cy="240"/>
              <a:chOff x="0" y="0"/>
              <a:chExt cx="169" cy="239"/>
            </a:xfrm>
          </p:grpSpPr>
          <p:sp>
            <p:nvSpPr>
              <p:cNvPr id="54434" name="Rectangle 66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5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6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7" name="Rectangle 69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85" name="Group 73"/>
            <p:cNvGrpSpPr>
              <a:grpSpLocks/>
            </p:cNvGrpSpPr>
            <p:nvPr/>
          </p:nvGrpSpPr>
          <p:grpSpPr bwMode="auto">
            <a:xfrm>
              <a:off x="2880" y="0"/>
              <a:ext cx="336" cy="576"/>
              <a:chOff x="0" y="0"/>
              <a:chExt cx="336" cy="576"/>
            </a:xfrm>
          </p:grpSpPr>
          <p:sp>
            <p:nvSpPr>
              <p:cNvPr id="66631" name="AutoShape 7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25" name="Rectangle 7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86" name="Group 78"/>
            <p:cNvGrpSpPr>
              <a:grpSpLocks/>
            </p:cNvGrpSpPr>
            <p:nvPr/>
          </p:nvGrpSpPr>
          <p:grpSpPr bwMode="auto">
            <a:xfrm>
              <a:off x="2975" y="0"/>
              <a:ext cx="169" cy="240"/>
              <a:chOff x="0" y="0"/>
              <a:chExt cx="169" cy="239"/>
            </a:xfrm>
          </p:grpSpPr>
          <p:sp>
            <p:nvSpPr>
              <p:cNvPr id="54428" name="Rectangle 74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29" name="Line 7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0" name="Line 76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1" name="Rectangle 77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87" name="Group 81"/>
            <p:cNvGrpSpPr>
              <a:grpSpLocks/>
            </p:cNvGrpSpPr>
            <p:nvPr/>
          </p:nvGrpSpPr>
          <p:grpSpPr bwMode="auto">
            <a:xfrm>
              <a:off x="1152" y="720"/>
              <a:ext cx="1104" cy="288"/>
              <a:chOff x="0" y="0"/>
              <a:chExt cx="1104" cy="288"/>
            </a:xfrm>
          </p:grpSpPr>
          <p:sp>
            <p:nvSpPr>
              <p:cNvPr id="66639" name="AutoShape 79"/>
              <p:cNvSpPr>
                <a:spLocks/>
              </p:cNvSpPr>
              <p:nvPr/>
            </p:nvSpPr>
            <p:spPr bwMode="auto">
              <a:xfrm>
                <a:off x="0" y="0"/>
                <a:ext cx="110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4 h 21600"/>
                  <a:gd name="T4" fmla="*/ 56 w 21600"/>
                  <a:gd name="T5" fmla="*/ 4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19" name="Rectangle 80"/>
              <p:cNvSpPr>
                <a:spLocks/>
              </p:cNvSpPr>
              <p:nvPr/>
            </p:nvSpPr>
            <p:spPr bwMode="auto">
              <a:xfrm>
                <a:off x="0" y="48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Input Arbiter</a:t>
                </a:r>
              </a:p>
            </p:txBody>
          </p:sp>
        </p:grpSp>
        <p:grpSp>
          <p:nvGrpSpPr>
            <p:cNvPr id="88088" name="Group 84"/>
            <p:cNvGrpSpPr>
              <a:grpSpLocks/>
            </p:cNvGrpSpPr>
            <p:nvPr/>
          </p:nvGrpSpPr>
          <p:grpSpPr bwMode="auto">
            <a:xfrm>
              <a:off x="1152" y="1152"/>
              <a:ext cx="1104" cy="288"/>
              <a:chOff x="0" y="0"/>
              <a:chExt cx="1104" cy="288"/>
            </a:xfrm>
          </p:grpSpPr>
          <p:sp>
            <p:nvSpPr>
              <p:cNvPr id="66642" name="AutoShape 82"/>
              <p:cNvSpPr>
                <a:spLocks/>
              </p:cNvSpPr>
              <p:nvPr/>
            </p:nvSpPr>
            <p:spPr bwMode="auto">
              <a:xfrm>
                <a:off x="0" y="0"/>
                <a:ext cx="110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4 h 21600"/>
                  <a:gd name="T4" fmla="*/ 56 w 21600"/>
                  <a:gd name="T5" fmla="*/ 4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17" name="Rectangle 83"/>
              <p:cNvSpPr>
                <a:spLocks/>
              </p:cNvSpPr>
              <p:nvPr/>
            </p:nvSpPr>
            <p:spPr bwMode="auto">
              <a:xfrm>
                <a:off x="0" y="48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Output Port Lookup</a:t>
                </a:r>
              </a:p>
            </p:txBody>
          </p:sp>
        </p:grpSp>
        <p:grpSp>
          <p:nvGrpSpPr>
            <p:cNvPr id="88089" name="Group 87"/>
            <p:cNvGrpSpPr>
              <a:grpSpLocks/>
            </p:cNvGrpSpPr>
            <p:nvPr/>
          </p:nvGrpSpPr>
          <p:grpSpPr bwMode="auto">
            <a:xfrm>
              <a:off x="0" y="2544"/>
              <a:ext cx="336" cy="576"/>
              <a:chOff x="0" y="0"/>
              <a:chExt cx="336" cy="576"/>
            </a:xfrm>
          </p:grpSpPr>
          <p:sp>
            <p:nvSpPr>
              <p:cNvPr id="66645" name="AutoShape 8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15" name="Rectangle 8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0" name="Group 92"/>
            <p:cNvGrpSpPr>
              <a:grpSpLocks/>
            </p:cNvGrpSpPr>
            <p:nvPr/>
          </p:nvGrpSpPr>
          <p:grpSpPr bwMode="auto">
            <a:xfrm>
              <a:off x="95" y="2544"/>
              <a:ext cx="169" cy="240"/>
              <a:chOff x="0" y="0"/>
              <a:chExt cx="169" cy="239"/>
            </a:xfrm>
          </p:grpSpPr>
          <p:sp>
            <p:nvSpPr>
              <p:cNvPr id="54418" name="Rectangle 88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19" name="Line 8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20" name="Line 90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21" name="Rectangle 91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1" name="Group 95"/>
            <p:cNvGrpSpPr>
              <a:grpSpLocks/>
            </p:cNvGrpSpPr>
            <p:nvPr/>
          </p:nvGrpSpPr>
          <p:grpSpPr bwMode="auto">
            <a:xfrm>
              <a:off x="384" y="2544"/>
              <a:ext cx="336" cy="576"/>
              <a:chOff x="0" y="0"/>
              <a:chExt cx="336" cy="576"/>
            </a:xfrm>
          </p:grpSpPr>
          <p:sp>
            <p:nvSpPr>
              <p:cNvPr id="66653" name="AutoShape 9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09" name="Rectangle 9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2" name="Group 100"/>
            <p:cNvGrpSpPr>
              <a:grpSpLocks/>
            </p:cNvGrpSpPr>
            <p:nvPr/>
          </p:nvGrpSpPr>
          <p:grpSpPr bwMode="auto">
            <a:xfrm>
              <a:off x="479" y="2544"/>
              <a:ext cx="169" cy="240"/>
              <a:chOff x="0" y="0"/>
              <a:chExt cx="169" cy="239"/>
            </a:xfrm>
          </p:grpSpPr>
          <p:sp>
            <p:nvSpPr>
              <p:cNvPr id="54412" name="Rectangle 96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13" name="Line 9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14" name="Line 98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15" name="Rectangle 99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3" name="Group 103"/>
            <p:cNvGrpSpPr>
              <a:grpSpLocks/>
            </p:cNvGrpSpPr>
            <p:nvPr/>
          </p:nvGrpSpPr>
          <p:grpSpPr bwMode="auto">
            <a:xfrm>
              <a:off x="864" y="2976"/>
              <a:ext cx="336" cy="576"/>
              <a:chOff x="0" y="0"/>
              <a:chExt cx="336" cy="576"/>
            </a:xfrm>
          </p:grpSpPr>
          <p:sp>
            <p:nvSpPr>
              <p:cNvPr id="66661" name="AutoShape 10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03" name="Rectangle 10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4" name="Group 108"/>
            <p:cNvGrpSpPr>
              <a:grpSpLocks/>
            </p:cNvGrpSpPr>
            <p:nvPr/>
          </p:nvGrpSpPr>
          <p:grpSpPr bwMode="auto">
            <a:xfrm>
              <a:off x="959" y="2976"/>
              <a:ext cx="169" cy="240"/>
              <a:chOff x="0" y="0"/>
              <a:chExt cx="169" cy="239"/>
            </a:xfrm>
          </p:grpSpPr>
          <p:sp>
            <p:nvSpPr>
              <p:cNvPr id="54406" name="Rectangle 104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7" name="Line 10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8" name="Line 106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9" name="Rectangle 107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5" name="Group 111"/>
            <p:cNvGrpSpPr>
              <a:grpSpLocks/>
            </p:cNvGrpSpPr>
            <p:nvPr/>
          </p:nvGrpSpPr>
          <p:grpSpPr bwMode="auto">
            <a:xfrm>
              <a:off x="1344" y="2544"/>
              <a:ext cx="336" cy="576"/>
              <a:chOff x="0" y="0"/>
              <a:chExt cx="336" cy="576"/>
            </a:xfrm>
          </p:grpSpPr>
          <p:sp>
            <p:nvSpPr>
              <p:cNvPr id="66669" name="AutoShape 109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97" name="Rectangle 11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6" name="Group 116"/>
            <p:cNvGrpSpPr>
              <a:grpSpLocks/>
            </p:cNvGrpSpPr>
            <p:nvPr/>
          </p:nvGrpSpPr>
          <p:grpSpPr bwMode="auto">
            <a:xfrm>
              <a:off x="1439" y="2544"/>
              <a:ext cx="169" cy="240"/>
              <a:chOff x="0" y="0"/>
              <a:chExt cx="169" cy="239"/>
            </a:xfrm>
          </p:grpSpPr>
          <p:sp>
            <p:nvSpPr>
              <p:cNvPr id="54400" name="Rectangle 112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1" name="Line 1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2" name="Line 114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3" name="Rectangle 115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7" name="Group 119"/>
            <p:cNvGrpSpPr>
              <a:grpSpLocks/>
            </p:cNvGrpSpPr>
            <p:nvPr/>
          </p:nvGrpSpPr>
          <p:grpSpPr bwMode="auto">
            <a:xfrm>
              <a:off x="1728" y="2544"/>
              <a:ext cx="336" cy="576"/>
              <a:chOff x="0" y="0"/>
              <a:chExt cx="336" cy="576"/>
            </a:xfrm>
          </p:grpSpPr>
          <p:sp>
            <p:nvSpPr>
              <p:cNvPr id="66677" name="AutoShape 117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91" name="Rectangle 118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8" name="Group 124"/>
            <p:cNvGrpSpPr>
              <a:grpSpLocks/>
            </p:cNvGrpSpPr>
            <p:nvPr/>
          </p:nvGrpSpPr>
          <p:grpSpPr bwMode="auto">
            <a:xfrm>
              <a:off x="1823" y="2544"/>
              <a:ext cx="169" cy="240"/>
              <a:chOff x="0" y="0"/>
              <a:chExt cx="169" cy="239"/>
            </a:xfrm>
          </p:grpSpPr>
          <p:sp>
            <p:nvSpPr>
              <p:cNvPr id="54394" name="Rectangle 120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5" name="Line 121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6" name="Line 122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7" name="Rectangle 123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9" name="Group 127"/>
            <p:cNvGrpSpPr>
              <a:grpSpLocks/>
            </p:cNvGrpSpPr>
            <p:nvPr/>
          </p:nvGrpSpPr>
          <p:grpSpPr bwMode="auto">
            <a:xfrm>
              <a:off x="2112" y="2544"/>
              <a:ext cx="336" cy="576"/>
              <a:chOff x="0" y="0"/>
              <a:chExt cx="336" cy="576"/>
            </a:xfrm>
          </p:grpSpPr>
          <p:sp>
            <p:nvSpPr>
              <p:cNvPr id="66685" name="AutoShape 12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85" name="Rectangle 12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100" name="Group 132"/>
            <p:cNvGrpSpPr>
              <a:grpSpLocks/>
            </p:cNvGrpSpPr>
            <p:nvPr/>
          </p:nvGrpSpPr>
          <p:grpSpPr bwMode="auto">
            <a:xfrm>
              <a:off x="2207" y="2544"/>
              <a:ext cx="169" cy="240"/>
              <a:chOff x="0" y="0"/>
              <a:chExt cx="169" cy="239"/>
            </a:xfrm>
          </p:grpSpPr>
          <p:sp>
            <p:nvSpPr>
              <p:cNvPr id="54388" name="Rectangle 128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89" name="Line 12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0" name="Line 130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1" name="Rectangle 131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101" name="Group 135"/>
            <p:cNvGrpSpPr>
              <a:grpSpLocks/>
            </p:cNvGrpSpPr>
            <p:nvPr/>
          </p:nvGrpSpPr>
          <p:grpSpPr bwMode="auto">
            <a:xfrm>
              <a:off x="2496" y="2544"/>
              <a:ext cx="336" cy="576"/>
              <a:chOff x="0" y="0"/>
              <a:chExt cx="336" cy="576"/>
            </a:xfrm>
          </p:grpSpPr>
          <p:sp>
            <p:nvSpPr>
              <p:cNvPr id="66693" name="AutoShape 13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79" name="Rectangle 13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102" name="Group 140"/>
            <p:cNvGrpSpPr>
              <a:grpSpLocks/>
            </p:cNvGrpSpPr>
            <p:nvPr/>
          </p:nvGrpSpPr>
          <p:grpSpPr bwMode="auto">
            <a:xfrm>
              <a:off x="2591" y="2544"/>
              <a:ext cx="169" cy="240"/>
              <a:chOff x="0" y="0"/>
              <a:chExt cx="169" cy="239"/>
            </a:xfrm>
          </p:grpSpPr>
          <p:sp>
            <p:nvSpPr>
              <p:cNvPr id="54382" name="Rectangle 136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83" name="Line 13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84" name="Line 138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85" name="Rectangle 139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103" name="Group 143"/>
            <p:cNvGrpSpPr>
              <a:grpSpLocks/>
            </p:cNvGrpSpPr>
            <p:nvPr/>
          </p:nvGrpSpPr>
          <p:grpSpPr bwMode="auto">
            <a:xfrm>
              <a:off x="2880" y="2544"/>
              <a:ext cx="336" cy="576"/>
              <a:chOff x="0" y="0"/>
              <a:chExt cx="336" cy="576"/>
            </a:xfrm>
          </p:grpSpPr>
          <p:sp>
            <p:nvSpPr>
              <p:cNvPr id="66701" name="AutoShape 14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73" name="Rectangle 14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104" name="Group 148"/>
            <p:cNvGrpSpPr>
              <a:grpSpLocks/>
            </p:cNvGrpSpPr>
            <p:nvPr/>
          </p:nvGrpSpPr>
          <p:grpSpPr bwMode="auto">
            <a:xfrm>
              <a:off x="2975" y="2544"/>
              <a:ext cx="169" cy="240"/>
              <a:chOff x="0" y="0"/>
              <a:chExt cx="169" cy="239"/>
            </a:xfrm>
          </p:grpSpPr>
          <p:sp>
            <p:nvSpPr>
              <p:cNvPr id="54376" name="Rectangle 144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77" name="Line 14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78" name="Line 146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79" name="Rectangle 147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54313" name="Line 149"/>
            <p:cNvSpPr>
              <a:spLocks noChangeShapeType="1"/>
            </p:cNvSpPr>
            <p:nvPr/>
          </p:nvSpPr>
          <p:spPr bwMode="auto">
            <a:xfrm>
              <a:off x="360" y="576"/>
              <a:ext cx="79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4" name="Line 150"/>
            <p:cNvSpPr>
              <a:spLocks noChangeShapeType="1"/>
            </p:cNvSpPr>
            <p:nvPr/>
          </p:nvSpPr>
          <p:spPr bwMode="auto">
            <a:xfrm>
              <a:off x="744" y="576"/>
              <a:ext cx="60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5" name="Line 151"/>
            <p:cNvSpPr>
              <a:spLocks noChangeShapeType="1"/>
            </p:cNvSpPr>
            <p:nvPr/>
          </p:nvSpPr>
          <p:spPr bwMode="auto">
            <a:xfrm>
              <a:off x="1128" y="576"/>
              <a:ext cx="36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6" name="Line 152"/>
            <p:cNvSpPr>
              <a:spLocks noChangeShapeType="1"/>
            </p:cNvSpPr>
            <p:nvPr/>
          </p:nvSpPr>
          <p:spPr bwMode="auto">
            <a:xfrm>
              <a:off x="1512" y="576"/>
              <a:ext cx="12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7" name="Line 153"/>
            <p:cNvSpPr>
              <a:spLocks noChangeShapeType="1"/>
            </p:cNvSpPr>
            <p:nvPr/>
          </p:nvSpPr>
          <p:spPr bwMode="auto">
            <a:xfrm flipH="1">
              <a:off x="1776" y="576"/>
              <a:ext cx="12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8" name="Line 154"/>
            <p:cNvSpPr>
              <a:spLocks noChangeShapeType="1"/>
            </p:cNvSpPr>
            <p:nvPr/>
          </p:nvSpPr>
          <p:spPr bwMode="auto">
            <a:xfrm flipH="1">
              <a:off x="1920" y="576"/>
              <a:ext cx="36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9" name="Line 155"/>
            <p:cNvSpPr>
              <a:spLocks noChangeShapeType="1"/>
            </p:cNvSpPr>
            <p:nvPr/>
          </p:nvSpPr>
          <p:spPr bwMode="auto">
            <a:xfrm flipH="1">
              <a:off x="2064" y="576"/>
              <a:ext cx="60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0" name="Line 156"/>
            <p:cNvSpPr>
              <a:spLocks noChangeShapeType="1"/>
            </p:cNvSpPr>
            <p:nvPr/>
          </p:nvSpPr>
          <p:spPr bwMode="auto">
            <a:xfrm flipH="1">
              <a:off x="2256" y="576"/>
              <a:ext cx="79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1" name="Line 157"/>
            <p:cNvSpPr>
              <a:spLocks noChangeShapeType="1"/>
            </p:cNvSpPr>
            <p:nvPr/>
          </p:nvSpPr>
          <p:spPr bwMode="auto">
            <a:xfrm flipH="1">
              <a:off x="1703" y="1009"/>
              <a:ext cx="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2" name="Line 158"/>
            <p:cNvSpPr>
              <a:spLocks noChangeShapeType="1"/>
            </p:cNvSpPr>
            <p:nvPr/>
          </p:nvSpPr>
          <p:spPr bwMode="auto">
            <a:xfrm flipH="1">
              <a:off x="1703" y="1441"/>
              <a:ext cx="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3" name="Line 159"/>
            <p:cNvSpPr>
              <a:spLocks noChangeShapeType="1"/>
            </p:cNvSpPr>
            <p:nvPr/>
          </p:nvSpPr>
          <p:spPr bwMode="auto">
            <a:xfrm flipH="1">
              <a:off x="168" y="2400"/>
              <a:ext cx="984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4" name="Line 160"/>
            <p:cNvSpPr>
              <a:spLocks noChangeShapeType="1"/>
            </p:cNvSpPr>
            <p:nvPr/>
          </p:nvSpPr>
          <p:spPr bwMode="auto">
            <a:xfrm flipH="1">
              <a:off x="552" y="2400"/>
              <a:ext cx="744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5" name="Line 161"/>
            <p:cNvSpPr>
              <a:spLocks noChangeShapeType="1"/>
            </p:cNvSpPr>
            <p:nvPr/>
          </p:nvSpPr>
          <p:spPr bwMode="auto">
            <a:xfrm flipH="1">
              <a:off x="1032" y="2400"/>
              <a:ext cx="408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6" name="Line 162"/>
            <p:cNvSpPr>
              <a:spLocks noChangeShapeType="1"/>
            </p:cNvSpPr>
            <p:nvPr/>
          </p:nvSpPr>
          <p:spPr bwMode="auto">
            <a:xfrm flipH="1">
              <a:off x="1512" y="2400"/>
              <a:ext cx="12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7" name="Line 163"/>
            <p:cNvSpPr>
              <a:spLocks noChangeShapeType="1"/>
            </p:cNvSpPr>
            <p:nvPr/>
          </p:nvSpPr>
          <p:spPr bwMode="auto">
            <a:xfrm>
              <a:off x="1776" y="2400"/>
              <a:ext cx="12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8" name="Line 164"/>
            <p:cNvSpPr>
              <a:spLocks noChangeShapeType="1"/>
            </p:cNvSpPr>
            <p:nvPr/>
          </p:nvSpPr>
          <p:spPr bwMode="auto">
            <a:xfrm>
              <a:off x="1920" y="2400"/>
              <a:ext cx="36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9" name="Line 165"/>
            <p:cNvSpPr>
              <a:spLocks noChangeShapeType="1"/>
            </p:cNvSpPr>
            <p:nvPr/>
          </p:nvSpPr>
          <p:spPr bwMode="auto">
            <a:xfrm>
              <a:off x="2112" y="2400"/>
              <a:ext cx="55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30" name="Line 166"/>
            <p:cNvSpPr>
              <a:spLocks noChangeShapeType="1"/>
            </p:cNvSpPr>
            <p:nvPr/>
          </p:nvSpPr>
          <p:spPr bwMode="auto">
            <a:xfrm>
              <a:off x="2256" y="2400"/>
              <a:ext cx="79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grpSp>
          <p:nvGrpSpPr>
            <p:cNvPr id="88123" name="Group 203"/>
            <p:cNvGrpSpPr>
              <a:grpSpLocks/>
            </p:cNvGrpSpPr>
            <p:nvPr/>
          </p:nvGrpSpPr>
          <p:grpSpPr bwMode="auto">
            <a:xfrm>
              <a:off x="1151" y="1984"/>
              <a:ext cx="1105" cy="448"/>
              <a:chOff x="0" y="0"/>
              <a:chExt cx="1105" cy="448"/>
            </a:xfrm>
          </p:grpSpPr>
          <p:grpSp>
            <p:nvGrpSpPr>
              <p:cNvPr id="88132" name="Group 169"/>
              <p:cNvGrpSpPr>
                <a:grpSpLocks/>
              </p:cNvGrpSpPr>
              <p:nvPr/>
            </p:nvGrpSpPr>
            <p:grpSpPr bwMode="auto">
              <a:xfrm>
                <a:off x="0" y="0"/>
                <a:ext cx="1104" cy="448"/>
                <a:chOff x="0" y="0"/>
                <a:chExt cx="1104" cy="448"/>
              </a:xfrm>
            </p:grpSpPr>
            <p:sp>
              <p:nvSpPr>
                <p:cNvPr id="66727" name="AutoShape 167"/>
                <p:cNvSpPr>
                  <a:spLocks/>
                </p:cNvSpPr>
                <p:nvPr/>
              </p:nvSpPr>
              <p:spPr bwMode="auto">
                <a:xfrm>
                  <a:off x="0" y="32"/>
                  <a:ext cx="1104" cy="38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7 h 21600"/>
                    <a:gd name="T4" fmla="*/ 56 w 21600"/>
                    <a:gd name="T5" fmla="*/ 7 h 21600"/>
                    <a:gd name="T6" fmla="*/ 56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E4E4F8"/>
                </a:solidFill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25399" dir="5400000" algn="ctr" rotWithShape="0">
                    <a:srgbClr val="80808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88167" name="Rectangle 168"/>
                <p:cNvSpPr>
                  <a:spLocks/>
                </p:cNvSpPr>
                <p:nvPr/>
              </p:nvSpPr>
              <p:spPr bwMode="auto">
                <a:xfrm>
                  <a:off x="0" y="0"/>
                  <a:ext cx="1104" cy="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40639" bIns="0" anchor="ctr"/>
                <a:lstStyle>
                  <a:lvl1pPr marL="39688">
                    <a:spcBef>
                      <a:spcPct val="10000"/>
                    </a:spcBef>
                    <a:buChar char="•"/>
                    <a:defRPr sz="3000" b="1">
                      <a:solidFill>
                        <a:srgbClr val="00206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1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10000"/>
                    </a:spcBef>
                    <a:buChar char="•"/>
                    <a:defRPr sz="2400">
                      <a:solidFill>
                        <a:srgbClr val="008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1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10000"/>
                    </a:spcBef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0">
                      <a:solidFill>
                        <a:schemeClr val="tx1"/>
                      </a:solidFill>
                      <a:latin typeface="Arial Narrow" panose="020B0606020202030204" pitchFamily="34" charset="0"/>
                      <a:sym typeface="Arial Narrow" panose="020B0606020202030204" pitchFamily="34" charset="0"/>
                    </a:rPr>
                    <a:t>Output Queues</a:t>
                  </a:r>
                </a:p>
              </p:txBody>
            </p:sp>
          </p:grpSp>
          <p:grpSp>
            <p:nvGrpSpPr>
              <p:cNvPr id="88133" name="Group 202"/>
              <p:cNvGrpSpPr>
                <a:grpSpLocks/>
              </p:cNvGrpSpPr>
              <p:nvPr/>
            </p:nvGrpSpPr>
            <p:grpSpPr bwMode="auto">
              <a:xfrm>
                <a:off x="0" y="32"/>
                <a:ext cx="1105" cy="213"/>
                <a:chOff x="0" y="0"/>
                <a:chExt cx="1105" cy="212"/>
              </a:xfrm>
            </p:grpSpPr>
            <p:sp>
              <p:nvSpPr>
                <p:cNvPr id="54342" name="Rectangle 170"/>
                <p:cNvSpPr>
                  <a:spLocks/>
                </p:cNvSpPr>
                <p:nvPr/>
              </p:nvSpPr>
              <p:spPr bwMode="auto">
                <a:xfrm>
                  <a:off x="0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3" name="Line 17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4" name="Line 17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96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5" name="Rectangle 173"/>
                <p:cNvSpPr>
                  <a:spLocks/>
                </p:cNvSpPr>
                <p:nvPr/>
              </p:nvSpPr>
              <p:spPr bwMode="auto">
                <a:xfrm>
                  <a:off x="0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6" name="Rectangle 174"/>
                <p:cNvSpPr>
                  <a:spLocks/>
                </p:cNvSpPr>
                <p:nvPr/>
              </p:nvSpPr>
              <p:spPr bwMode="auto">
                <a:xfrm>
                  <a:off x="144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7" name="Line 17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44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8" name="Line 17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0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9" name="Rectangle 177"/>
                <p:cNvSpPr>
                  <a:spLocks/>
                </p:cNvSpPr>
                <p:nvPr/>
              </p:nvSpPr>
              <p:spPr bwMode="auto">
                <a:xfrm>
                  <a:off x="144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0" name="Rectangle 178"/>
                <p:cNvSpPr>
                  <a:spLocks/>
                </p:cNvSpPr>
                <p:nvPr/>
              </p:nvSpPr>
              <p:spPr bwMode="auto">
                <a:xfrm>
                  <a:off x="288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1" name="Line 17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88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2" name="Line 18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384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3" name="Rectangle 181"/>
                <p:cNvSpPr>
                  <a:spLocks/>
                </p:cNvSpPr>
                <p:nvPr/>
              </p:nvSpPr>
              <p:spPr bwMode="auto">
                <a:xfrm>
                  <a:off x="288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4" name="Rectangle 182"/>
                <p:cNvSpPr>
                  <a:spLocks/>
                </p:cNvSpPr>
                <p:nvPr/>
              </p:nvSpPr>
              <p:spPr bwMode="auto">
                <a:xfrm>
                  <a:off x="432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5" name="Line 18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2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6" name="Line 18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28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7" name="Rectangle 185"/>
                <p:cNvSpPr>
                  <a:spLocks/>
                </p:cNvSpPr>
                <p:nvPr/>
              </p:nvSpPr>
              <p:spPr bwMode="auto">
                <a:xfrm>
                  <a:off x="432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8" name="Rectangle 186"/>
                <p:cNvSpPr>
                  <a:spLocks/>
                </p:cNvSpPr>
                <p:nvPr/>
              </p:nvSpPr>
              <p:spPr bwMode="auto">
                <a:xfrm>
                  <a:off x="576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9" name="Line 187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76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0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72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1" name="Rectangle 189"/>
                <p:cNvSpPr>
                  <a:spLocks/>
                </p:cNvSpPr>
                <p:nvPr/>
              </p:nvSpPr>
              <p:spPr bwMode="auto">
                <a:xfrm>
                  <a:off x="576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2" name="Rectangle 190"/>
                <p:cNvSpPr>
                  <a:spLocks/>
                </p:cNvSpPr>
                <p:nvPr/>
              </p:nvSpPr>
              <p:spPr bwMode="auto">
                <a:xfrm>
                  <a:off x="720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3" name="Line 19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20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4" name="Line 19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16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5" name="Rectangle 193"/>
                <p:cNvSpPr>
                  <a:spLocks/>
                </p:cNvSpPr>
                <p:nvPr/>
              </p:nvSpPr>
              <p:spPr bwMode="auto">
                <a:xfrm>
                  <a:off x="720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6" name="Rectangle 194"/>
                <p:cNvSpPr>
                  <a:spLocks/>
                </p:cNvSpPr>
                <p:nvPr/>
              </p:nvSpPr>
              <p:spPr bwMode="auto">
                <a:xfrm>
                  <a:off x="864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7" name="Line 19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64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8" name="Line 19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960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9" name="Rectangle 197"/>
                <p:cNvSpPr>
                  <a:spLocks/>
                </p:cNvSpPr>
                <p:nvPr/>
              </p:nvSpPr>
              <p:spPr bwMode="auto">
                <a:xfrm>
                  <a:off x="864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70" name="Rectangle 198"/>
                <p:cNvSpPr>
                  <a:spLocks/>
                </p:cNvSpPr>
                <p:nvPr/>
              </p:nvSpPr>
              <p:spPr bwMode="auto">
                <a:xfrm>
                  <a:off x="1008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71" name="Line 19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008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72" name="Line 20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104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73" name="Rectangle 201"/>
                <p:cNvSpPr>
                  <a:spLocks/>
                </p:cNvSpPr>
                <p:nvPr/>
              </p:nvSpPr>
              <p:spPr bwMode="auto">
                <a:xfrm>
                  <a:off x="1008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grpSp>
          <p:nvGrpSpPr>
            <p:cNvPr id="88124" name="Group 206"/>
            <p:cNvGrpSpPr>
              <a:grpSpLocks/>
            </p:cNvGrpSpPr>
            <p:nvPr/>
          </p:nvGrpSpPr>
          <p:grpSpPr bwMode="auto">
            <a:xfrm>
              <a:off x="768" y="2528"/>
              <a:ext cx="528" cy="320"/>
              <a:chOff x="0" y="0"/>
              <a:chExt cx="528" cy="320"/>
            </a:xfrm>
          </p:grpSpPr>
          <p:sp>
            <p:nvSpPr>
              <p:cNvPr id="66764" name="AutoShape 204"/>
              <p:cNvSpPr>
                <a:spLocks/>
              </p:cNvSpPr>
              <p:nvPr/>
            </p:nvSpPr>
            <p:spPr bwMode="auto">
              <a:xfrm>
                <a:off x="0" y="16"/>
                <a:ext cx="528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4 h 21600"/>
                  <a:gd name="T4" fmla="*/ 13 w 21600"/>
                  <a:gd name="T5" fmla="*/ 4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31" name="Rectangle 205"/>
              <p:cNvSpPr>
                <a:spLocks/>
              </p:cNvSpPr>
              <p:nvPr/>
            </p:nvSpPr>
            <p:spPr bwMode="auto">
              <a:xfrm>
                <a:off x="0" y="0"/>
                <a:ext cx="528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Rate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Limiter</a:t>
                </a:r>
              </a:p>
            </p:txBody>
          </p:sp>
        </p:grpSp>
        <p:sp>
          <p:nvSpPr>
            <p:cNvPr id="54333" name="Line 207"/>
            <p:cNvSpPr>
              <a:spLocks noChangeShapeType="1"/>
            </p:cNvSpPr>
            <p:nvPr/>
          </p:nvSpPr>
          <p:spPr bwMode="auto">
            <a:xfrm flipH="1">
              <a:off x="1031" y="2833"/>
              <a:ext cx="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grpSp>
          <p:nvGrpSpPr>
            <p:cNvPr id="88126" name="Group 210"/>
            <p:cNvGrpSpPr>
              <a:grpSpLocks/>
            </p:cNvGrpSpPr>
            <p:nvPr/>
          </p:nvGrpSpPr>
          <p:grpSpPr bwMode="auto">
            <a:xfrm>
              <a:off x="1152" y="1584"/>
              <a:ext cx="1104" cy="288"/>
              <a:chOff x="0" y="0"/>
              <a:chExt cx="1104" cy="288"/>
            </a:xfrm>
          </p:grpSpPr>
          <p:sp>
            <p:nvSpPr>
              <p:cNvPr id="66768" name="AutoShape 208"/>
              <p:cNvSpPr>
                <a:spLocks/>
              </p:cNvSpPr>
              <p:nvPr/>
            </p:nvSpPr>
            <p:spPr bwMode="auto">
              <a:xfrm>
                <a:off x="0" y="0"/>
                <a:ext cx="110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4 h 21600"/>
                  <a:gd name="T4" fmla="*/ 56 w 21600"/>
                  <a:gd name="T5" fmla="*/ 4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29" name="Rectangle 209"/>
              <p:cNvSpPr>
                <a:spLocks/>
              </p:cNvSpPr>
              <p:nvPr/>
            </p:nvSpPr>
            <p:spPr bwMode="auto">
              <a:xfrm>
                <a:off x="0" y="48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Event Capture</a:t>
                </a:r>
              </a:p>
            </p:txBody>
          </p:sp>
        </p:grpSp>
        <p:sp>
          <p:nvSpPr>
            <p:cNvPr id="54335" name="Line 211"/>
            <p:cNvSpPr>
              <a:spLocks noChangeShapeType="1"/>
            </p:cNvSpPr>
            <p:nvPr/>
          </p:nvSpPr>
          <p:spPr bwMode="auto">
            <a:xfrm flipH="1">
              <a:off x="1703" y="1873"/>
              <a:ext cx="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88070" name="Line 213"/>
          <p:cNvSpPr>
            <a:spLocks noChangeShapeType="1"/>
          </p:cNvSpPr>
          <p:nvPr/>
        </p:nvSpPr>
        <p:spPr bwMode="auto">
          <a:xfrm rot="10800000" flipH="1">
            <a:off x="3276600" y="5181600"/>
            <a:ext cx="1981200" cy="22860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491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-173038"/>
            <a:ext cx="8229600" cy="1068388"/>
          </a:xfrm>
        </p:spPr>
        <p:txBody>
          <a:bodyPr rIns="497840"/>
          <a:lstStyle/>
          <a:p>
            <a:pPr marL="222250">
              <a:lnSpc>
                <a:spcPct val="96000"/>
              </a:lnSpc>
              <a:tabLst>
                <a:tab pos="228600" algn="l"/>
                <a:tab pos="635000" algn="l"/>
                <a:tab pos="1054100" algn="l"/>
                <a:tab pos="1460500" algn="l"/>
                <a:tab pos="1879600" algn="l"/>
                <a:tab pos="2298700" algn="l"/>
                <a:tab pos="2705100" algn="l"/>
                <a:tab pos="3124200" algn="l"/>
                <a:tab pos="3543300" algn="l"/>
                <a:tab pos="3949700" algn="l"/>
                <a:tab pos="4368800" algn="l"/>
                <a:tab pos="4787900" algn="l"/>
                <a:tab pos="5194300" algn="l"/>
                <a:tab pos="5613400" algn="l"/>
                <a:tab pos="6032500" algn="l"/>
                <a:tab pos="6438900" algn="l"/>
                <a:tab pos="6858000" algn="l"/>
                <a:tab pos="7277100" algn="l"/>
                <a:tab pos="7683500" algn="l"/>
                <a:tab pos="8102600" algn="l"/>
                <a:tab pos="8521700" algn="l"/>
                <a:tab pos="9372600" algn="l"/>
              </a:tabLst>
            </a:pPr>
            <a:r>
              <a:rPr lang="en-US" altLang="en-US" smtClean="0">
                <a:solidFill>
                  <a:srgbClr val="16165D"/>
                </a:solidFill>
              </a:rPr>
              <a:t>Topology for Exercise 2</a:t>
            </a:r>
          </a:p>
        </p:txBody>
      </p:sp>
      <p:sp>
        <p:nvSpPr>
          <p:cNvPr id="89091" name="Rectangle 13"/>
          <p:cNvSpPr>
            <a:spLocks/>
          </p:cNvSpPr>
          <p:nvPr/>
        </p:nvSpPr>
        <p:spPr bwMode="auto">
          <a:xfrm>
            <a:off x="5181600" y="5181600"/>
            <a:ext cx="1003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Iperf Client</a:t>
            </a:r>
          </a:p>
        </p:txBody>
      </p:sp>
      <p:sp>
        <p:nvSpPr>
          <p:cNvPr id="89092" name="Rectangle 14"/>
          <p:cNvSpPr>
            <a:spLocks/>
          </p:cNvSpPr>
          <p:nvPr/>
        </p:nvSpPr>
        <p:spPr bwMode="auto">
          <a:xfrm>
            <a:off x="2895600" y="5257800"/>
            <a:ext cx="2222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Iperf</a:t>
            </a:r>
            <a:br>
              <a:rPr lang="en-US" altLang="en-US" sz="18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</a:br>
            <a:r>
              <a:rPr lang="en-US" altLang="en-US" sz="18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Server</a:t>
            </a:r>
          </a:p>
        </p:txBody>
      </p:sp>
      <p:sp>
        <p:nvSpPr>
          <p:cNvPr id="89093" name="Rectangle 15"/>
          <p:cNvSpPr>
            <a:spLocks/>
          </p:cNvSpPr>
          <p:nvPr/>
        </p:nvSpPr>
        <p:spPr bwMode="auto">
          <a:xfrm>
            <a:off x="152400" y="914400"/>
            <a:ext cx="39751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Recall: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NetFPGA host PC is life-support: power &amp; control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So: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The host PC may physically route its traffic through the local NetFPGA</a:t>
            </a:r>
          </a:p>
        </p:txBody>
      </p:sp>
      <p:sp>
        <p:nvSpPr>
          <p:cNvPr id="89094" name="Line 16"/>
          <p:cNvSpPr>
            <a:spLocks noChangeShapeType="1"/>
          </p:cNvSpPr>
          <p:nvPr/>
        </p:nvSpPr>
        <p:spPr bwMode="auto">
          <a:xfrm>
            <a:off x="5672138" y="3473450"/>
            <a:ext cx="1587" cy="10525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9095" name="Line 17"/>
          <p:cNvSpPr>
            <a:spLocks noChangeShapeType="1"/>
          </p:cNvSpPr>
          <p:nvPr/>
        </p:nvSpPr>
        <p:spPr bwMode="auto">
          <a:xfrm flipH="1">
            <a:off x="3973513" y="3473450"/>
            <a:ext cx="1285875" cy="10525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9096" name="Rectangle 18"/>
          <p:cNvSpPr>
            <a:spLocks/>
          </p:cNvSpPr>
          <p:nvPr/>
        </p:nvSpPr>
        <p:spPr bwMode="auto">
          <a:xfrm>
            <a:off x="5053013" y="2925763"/>
            <a:ext cx="1238250" cy="225583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89097" name="Rectangle 19"/>
          <p:cNvSpPr>
            <a:spLocks/>
          </p:cNvSpPr>
          <p:nvPr/>
        </p:nvSpPr>
        <p:spPr bwMode="auto">
          <a:xfrm>
            <a:off x="6505575" y="4241800"/>
            <a:ext cx="17287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PC &amp; NetFPGA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cs typeface="Arial" panose="020B0604020202020204" pitchFamily="34" charset="0"/>
              </a:rPr>
              <a:t>(NetFPGA in PC)</a:t>
            </a:r>
          </a:p>
        </p:txBody>
      </p:sp>
      <p:sp>
        <p:nvSpPr>
          <p:cNvPr id="89098" name="Rectangle 20"/>
          <p:cNvSpPr>
            <a:spLocks/>
          </p:cNvSpPr>
          <p:nvPr/>
        </p:nvSpPr>
        <p:spPr bwMode="auto">
          <a:xfrm>
            <a:off x="6238875" y="2163763"/>
            <a:ext cx="27844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NetFPGA running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extended reference router</a:t>
            </a:r>
          </a:p>
        </p:txBody>
      </p:sp>
      <p:grpSp>
        <p:nvGrpSpPr>
          <p:cNvPr id="89099" name="Group 29"/>
          <p:cNvGrpSpPr>
            <a:grpSpLocks/>
          </p:cNvGrpSpPr>
          <p:nvPr/>
        </p:nvGrpSpPr>
        <p:grpSpPr bwMode="auto">
          <a:xfrm>
            <a:off x="5259388" y="3154363"/>
            <a:ext cx="825500" cy="1828800"/>
            <a:chOff x="0" y="0"/>
            <a:chExt cx="520" cy="1151"/>
          </a:xfrm>
        </p:grpSpPr>
        <p:grpSp>
          <p:nvGrpSpPr>
            <p:cNvPr id="89108" name="Group 23"/>
            <p:cNvGrpSpPr>
              <a:grpSpLocks/>
            </p:cNvGrpSpPr>
            <p:nvPr/>
          </p:nvGrpSpPr>
          <p:grpSpPr bwMode="auto">
            <a:xfrm>
              <a:off x="46" y="751"/>
              <a:ext cx="398" cy="400"/>
              <a:chOff x="0" y="0"/>
              <a:chExt cx="398" cy="400"/>
            </a:xfrm>
          </p:grpSpPr>
          <p:sp>
            <p:nvSpPr>
              <p:cNvPr id="89114" name="Freeform 21"/>
              <p:cNvSpPr>
                <a:spLocks/>
              </p:cNvSpPr>
              <p:nvPr/>
            </p:nvSpPr>
            <p:spPr bwMode="auto">
              <a:xfrm>
                <a:off x="0" y="0"/>
                <a:ext cx="398" cy="4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1600" h="21600">
                    <a:moveTo>
                      <a:pt x="21022" y="20295"/>
                    </a:moveTo>
                    <a:lnTo>
                      <a:pt x="18828" y="18396"/>
                    </a:lnTo>
                    <a:lnTo>
                      <a:pt x="18828" y="13174"/>
                    </a:lnTo>
                    <a:lnTo>
                      <a:pt x="15478" y="13174"/>
                    </a:lnTo>
                    <a:lnTo>
                      <a:pt x="15478" y="11631"/>
                    </a:lnTo>
                    <a:lnTo>
                      <a:pt x="17326" y="11631"/>
                    </a:lnTo>
                    <a:lnTo>
                      <a:pt x="17326" y="11156"/>
                    </a:lnTo>
                    <a:lnTo>
                      <a:pt x="17326" y="0"/>
                    </a:lnTo>
                    <a:lnTo>
                      <a:pt x="10858" y="0"/>
                    </a:lnTo>
                    <a:lnTo>
                      <a:pt x="4274" y="0"/>
                    </a:lnTo>
                    <a:lnTo>
                      <a:pt x="4274" y="11037"/>
                    </a:lnTo>
                    <a:lnTo>
                      <a:pt x="4274" y="11631"/>
                    </a:lnTo>
                    <a:lnTo>
                      <a:pt x="6122" y="11631"/>
                    </a:lnTo>
                    <a:lnTo>
                      <a:pt x="6122" y="13174"/>
                    </a:lnTo>
                    <a:lnTo>
                      <a:pt x="2772" y="13174"/>
                    </a:lnTo>
                    <a:lnTo>
                      <a:pt x="2772" y="18514"/>
                    </a:lnTo>
                    <a:lnTo>
                      <a:pt x="693" y="20295"/>
                    </a:lnTo>
                    <a:lnTo>
                      <a:pt x="462" y="20413"/>
                    </a:lnTo>
                    <a:lnTo>
                      <a:pt x="231" y="20651"/>
                    </a:lnTo>
                    <a:lnTo>
                      <a:pt x="116" y="20888"/>
                    </a:lnTo>
                    <a:lnTo>
                      <a:pt x="0" y="21125"/>
                    </a:lnTo>
                    <a:lnTo>
                      <a:pt x="0" y="21244"/>
                    </a:lnTo>
                    <a:lnTo>
                      <a:pt x="116" y="21363"/>
                    </a:lnTo>
                    <a:lnTo>
                      <a:pt x="116" y="21481"/>
                    </a:lnTo>
                    <a:lnTo>
                      <a:pt x="231" y="21481"/>
                    </a:lnTo>
                    <a:lnTo>
                      <a:pt x="347" y="21600"/>
                    </a:lnTo>
                    <a:lnTo>
                      <a:pt x="578" y="21600"/>
                    </a:lnTo>
                    <a:lnTo>
                      <a:pt x="693" y="21600"/>
                    </a:lnTo>
                    <a:lnTo>
                      <a:pt x="10858" y="21600"/>
                    </a:lnTo>
                    <a:lnTo>
                      <a:pt x="20907" y="21600"/>
                    </a:lnTo>
                    <a:lnTo>
                      <a:pt x="21138" y="21600"/>
                    </a:lnTo>
                    <a:lnTo>
                      <a:pt x="21253" y="21600"/>
                    </a:lnTo>
                    <a:lnTo>
                      <a:pt x="21369" y="21481"/>
                    </a:lnTo>
                    <a:lnTo>
                      <a:pt x="21484" y="21481"/>
                    </a:lnTo>
                    <a:lnTo>
                      <a:pt x="21600" y="21363"/>
                    </a:lnTo>
                    <a:lnTo>
                      <a:pt x="21600" y="21244"/>
                    </a:lnTo>
                    <a:lnTo>
                      <a:pt x="21600" y="21125"/>
                    </a:lnTo>
                    <a:lnTo>
                      <a:pt x="21484" y="20888"/>
                    </a:lnTo>
                    <a:lnTo>
                      <a:pt x="21369" y="20651"/>
                    </a:lnTo>
                    <a:lnTo>
                      <a:pt x="21253" y="20413"/>
                    </a:lnTo>
                    <a:lnTo>
                      <a:pt x="21022" y="20295"/>
                    </a:lnTo>
                    <a:close/>
                    <a:moveTo>
                      <a:pt x="21022" y="20295"/>
                    </a:moveTo>
                  </a:path>
                </a:pathLst>
              </a:custGeom>
              <a:solidFill>
                <a:srgbClr val="FFFFCC"/>
              </a:solidFill>
              <a:ln w="936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89115" name="AutoShape 22"/>
              <p:cNvSpPr>
                <a:spLocks/>
              </p:cNvSpPr>
              <p:nvPr/>
            </p:nvSpPr>
            <p:spPr bwMode="auto">
              <a:xfrm>
                <a:off x="21" y="35"/>
                <a:ext cx="358" cy="3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1600" h="21600">
                    <a:moveTo>
                      <a:pt x="18772" y="19019"/>
                    </a:moveTo>
                    <a:lnTo>
                      <a:pt x="18000" y="18340"/>
                    </a:lnTo>
                    <a:lnTo>
                      <a:pt x="3600" y="18340"/>
                    </a:lnTo>
                    <a:lnTo>
                      <a:pt x="2828" y="19019"/>
                    </a:lnTo>
                    <a:lnTo>
                      <a:pt x="18772" y="19019"/>
                    </a:lnTo>
                    <a:close/>
                    <a:moveTo>
                      <a:pt x="20057" y="20377"/>
                    </a:moveTo>
                    <a:lnTo>
                      <a:pt x="19286" y="19699"/>
                    </a:lnTo>
                    <a:lnTo>
                      <a:pt x="2186" y="19699"/>
                    </a:lnTo>
                    <a:lnTo>
                      <a:pt x="1415" y="20377"/>
                    </a:lnTo>
                    <a:lnTo>
                      <a:pt x="20057" y="20377"/>
                    </a:lnTo>
                    <a:close/>
                    <a:moveTo>
                      <a:pt x="21600" y="21600"/>
                    </a:moveTo>
                    <a:lnTo>
                      <a:pt x="20829" y="20921"/>
                    </a:lnTo>
                    <a:lnTo>
                      <a:pt x="771" y="20921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  <a:moveTo>
                      <a:pt x="19672" y="18884"/>
                    </a:moveTo>
                    <a:lnTo>
                      <a:pt x="18129" y="17525"/>
                    </a:lnTo>
                    <a:lnTo>
                      <a:pt x="3343" y="17525"/>
                    </a:lnTo>
                    <a:lnTo>
                      <a:pt x="1800" y="19019"/>
                    </a:lnTo>
                    <a:moveTo>
                      <a:pt x="13372" y="13992"/>
                    </a:moveTo>
                    <a:lnTo>
                      <a:pt x="13372" y="14671"/>
                    </a:lnTo>
                    <a:lnTo>
                      <a:pt x="18514" y="14671"/>
                    </a:lnTo>
                    <a:lnTo>
                      <a:pt x="18514" y="13992"/>
                    </a:lnTo>
                    <a:lnTo>
                      <a:pt x="13372" y="13992"/>
                    </a:lnTo>
                    <a:close/>
                    <a:moveTo>
                      <a:pt x="5529" y="0"/>
                    </a:moveTo>
                    <a:lnTo>
                      <a:pt x="5529" y="8966"/>
                    </a:lnTo>
                    <a:lnTo>
                      <a:pt x="15943" y="8966"/>
                    </a:lnTo>
                    <a:lnTo>
                      <a:pt x="15943" y="0"/>
                    </a:lnTo>
                    <a:lnTo>
                      <a:pt x="5529" y="0"/>
                    </a:lnTo>
                    <a:moveTo>
                      <a:pt x="5529" y="11140"/>
                    </a:moveTo>
                    <a:lnTo>
                      <a:pt x="15943" y="11140"/>
                    </a:lnTo>
                    <a:lnTo>
                      <a:pt x="15943" y="12906"/>
                    </a:lnTo>
                    <a:lnTo>
                      <a:pt x="5529" y="12906"/>
                    </a:lnTo>
                    <a:lnTo>
                      <a:pt x="5529" y="11140"/>
                    </a:lnTo>
                    <a:close/>
                    <a:moveTo>
                      <a:pt x="5529" y="11140"/>
                    </a:moveTo>
                  </a:path>
                </a:pathLst>
              </a:custGeom>
              <a:noFill/>
              <a:ln w="936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grpSp>
          <p:nvGrpSpPr>
            <p:cNvPr id="89109" name="Group 28"/>
            <p:cNvGrpSpPr>
              <a:grpSpLocks/>
            </p:cNvGrpSpPr>
            <p:nvPr/>
          </p:nvGrpSpPr>
          <p:grpSpPr bwMode="auto">
            <a:xfrm>
              <a:off x="0" y="0"/>
              <a:ext cx="520" cy="401"/>
              <a:chOff x="0" y="0"/>
              <a:chExt cx="520" cy="401"/>
            </a:xfrm>
          </p:grpSpPr>
          <p:grpSp>
            <p:nvGrpSpPr>
              <p:cNvPr id="89110" name="Group 26"/>
              <p:cNvGrpSpPr>
                <a:grpSpLocks/>
              </p:cNvGrpSpPr>
              <p:nvPr/>
            </p:nvGrpSpPr>
            <p:grpSpPr bwMode="auto">
              <a:xfrm>
                <a:off x="0" y="0"/>
                <a:ext cx="520" cy="401"/>
                <a:chOff x="0" y="0"/>
                <a:chExt cx="520" cy="401"/>
              </a:xfrm>
            </p:grpSpPr>
            <p:sp>
              <p:nvSpPr>
                <p:cNvPr id="89112" name="AutoShape 24"/>
                <p:cNvSpPr>
                  <a:spLocks/>
                </p:cNvSpPr>
                <p:nvPr/>
              </p:nvSpPr>
              <p:spPr bwMode="auto">
                <a:xfrm>
                  <a:off x="0" y="0"/>
                  <a:ext cx="520" cy="40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CC3300"/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89113" name="AutoShape 25"/>
                <p:cNvSpPr>
                  <a:spLocks/>
                </p:cNvSpPr>
                <p:nvPr/>
              </p:nvSpPr>
              <p:spPr bwMode="auto">
                <a:xfrm>
                  <a:off x="0" y="0"/>
                  <a:ext cx="520" cy="2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</p:grpSp>
          <p:sp>
            <p:nvSpPr>
              <p:cNvPr id="89111" name="Freeform 27"/>
              <p:cNvSpPr>
                <a:spLocks/>
              </p:cNvSpPr>
              <p:nvPr/>
            </p:nvSpPr>
            <p:spPr bwMode="auto">
              <a:xfrm>
                <a:off x="15" y="23"/>
                <a:ext cx="485" cy="1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00000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</p:grpSp>
      <p:grpSp>
        <p:nvGrpSpPr>
          <p:cNvPr id="89100" name="Group 32"/>
          <p:cNvGrpSpPr>
            <a:grpSpLocks/>
          </p:cNvGrpSpPr>
          <p:nvPr/>
        </p:nvGrpSpPr>
        <p:grpSpPr bwMode="auto">
          <a:xfrm>
            <a:off x="3657600" y="4348163"/>
            <a:ext cx="633413" cy="635000"/>
            <a:chOff x="0" y="0"/>
            <a:chExt cx="399" cy="400"/>
          </a:xfrm>
        </p:grpSpPr>
        <p:sp>
          <p:nvSpPr>
            <p:cNvPr id="89106" name="Freeform 30"/>
            <p:cNvSpPr>
              <a:spLocks/>
            </p:cNvSpPr>
            <p:nvPr/>
          </p:nvSpPr>
          <p:spPr bwMode="auto">
            <a:xfrm>
              <a:off x="0" y="0"/>
              <a:ext cx="399" cy="4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600" h="2160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  <a:moveTo>
                    <a:pt x="21022" y="20295"/>
                  </a:moveTo>
                </a:path>
              </a:pathLst>
            </a:custGeom>
            <a:solidFill>
              <a:srgbClr val="FFFFCC"/>
            </a:solidFill>
            <a:ln w="936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89107" name="AutoShape 31"/>
            <p:cNvSpPr>
              <a:spLocks/>
            </p:cNvSpPr>
            <p:nvPr/>
          </p:nvSpPr>
          <p:spPr bwMode="auto">
            <a:xfrm>
              <a:off x="21" y="35"/>
              <a:ext cx="358" cy="3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600" h="21600">
                  <a:moveTo>
                    <a:pt x="18772" y="19019"/>
                  </a:moveTo>
                  <a:lnTo>
                    <a:pt x="18000" y="18340"/>
                  </a:lnTo>
                  <a:lnTo>
                    <a:pt x="3600" y="18340"/>
                  </a:lnTo>
                  <a:lnTo>
                    <a:pt x="2828" y="19019"/>
                  </a:lnTo>
                  <a:lnTo>
                    <a:pt x="18772" y="19019"/>
                  </a:lnTo>
                  <a:close/>
                  <a:moveTo>
                    <a:pt x="20057" y="20377"/>
                  </a:moveTo>
                  <a:lnTo>
                    <a:pt x="19286" y="19699"/>
                  </a:lnTo>
                  <a:lnTo>
                    <a:pt x="2186" y="19699"/>
                  </a:lnTo>
                  <a:lnTo>
                    <a:pt x="1415" y="20377"/>
                  </a:lnTo>
                  <a:lnTo>
                    <a:pt x="20057" y="20377"/>
                  </a:lnTo>
                  <a:close/>
                  <a:moveTo>
                    <a:pt x="21600" y="21600"/>
                  </a:moveTo>
                  <a:lnTo>
                    <a:pt x="20829" y="20921"/>
                  </a:lnTo>
                  <a:lnTo>
                    <a:pt x="771" y="20921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19672" y="18884"/>
                  </a:moveTo>
                  <a:lnTo>
                    <a:pt x="18129" y="17525"/>
                  </a:lnTo>
                  <a:lnTo>
                    <a:pt x="3343" y="17525"/>
                  </a:lnTo>
                  <a:lnTo>
                    <a:pt x="1800" y="19019"/>
                  </a:lnTo>
                  <a:moveTo>
                    <a:pt x="13372" y="13992"/>
                  </a:moveTo>
                  <a:lnTo>
                    <a:pt x="13372" y="14671"/>
                  </a:lnTo>
                  <a:lnTo>
                    <a:pt x="18514" y="14671"/>
                  </a:lnTo>
                  <a:lnTo>
                    <a:pt x="18514" y="13992"/>
                  </a:lnTo>
                  <a:lnTo>
                    <a:pt x="13372" y="13992"/>
                  </a:lnTo>
                  <a:close/>
                  <a:moveTo>
                    <a:pt x="5529" y="0"/>
                  </a:moveTo>
                  <a:lnTo>
                    <a:pt x="5529" y="8966"/>
                  </a:lnTo>
                  <a:lnTo>
                    <a:pt x="15943" y="8966"/>
                  </a:lnTo>
                  <a:lnTo>
                    <a:pt x="15943" y="0"/>
                  </a:lnTo>
                  <a:lnTo>
                    <a:pt x="5529" y="0"/>
                  </a:lnTo>
                  <a:moveTo>
                    <a:pt x="5529" y="11140"/>
                  </a:moveTo>
                  <a:lnTo>
                    <a:pt x="15943" y="11140"/>
                  </a:lnTo>
                  <a:lnTo>
                    <a:pt x="15943" y="12906"/>
                  </a:lnTo>
                  <a:lnTo>
                    <a:pt x="5529" y="12906"/>
                  </a:lnTo>
                  <a:lnTo>
                    <a:pt x="5529" y="11140"/>
                  </a:lnTo>
                  <a:close/>
                  <a:moveTo>
                    <a:pt x="5529" y="11140"/>
                  </a:moveTo>
                </a:path>
              </a:pathLst>
            </a:custGeom>
            <a:noFill/>
            <a:ln w="936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89101" name="Freeform 33"/>
          <p:cNvSpPr>
            <a:spLocks/>
          </p:cNvSpPr>
          <p:nvPr/>
        </p:nvSpPr>
        <p:spPr bwMode="auto">
          <a:xfrm rot="5400000">
            <a:off x="6605588" y="2495550"/>
            <a:ext cx="706438" cy="133508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9102" name="Rectangle 34"/>
          <p:cNvSpPr>
            <a:spLocks/>
          </p:cNvSpPr>
          <p:nvPr/>
        </p:nvSpPr>
        <p:spPr bwMode="auto">
          <a:xfrm>
            <a:off x="4506913" y="3449638"/>
            <a:ext cx="622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nf2c2</a:t>
            </a:r>
          </a:p>
        </p:txBody>
      </p:sp>
      <p:sp>
        <p:nvSpPr>
          <p:cNvPr id="89103" name="Rectangle 35"/>
          <p:cNvSpPr>
            <a:spLocks/>
          </p:cNvSpPr>
          <p:nvPr/>
        </p:nvSpPr>
        <p:spPr bwMode="auto">
          <a:xfrm>
            <a:off x="4049713" y="4297363"/>
            <a:ext cx="622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eth1</a:t>
            </a:r>
          </a:p>
        </p:txBody>
      </p:sp>
      <p:sp>
        <p:nvSpPr>
          <p:cNvPr id="89104" name="Rectangle 36"/>
          <p:cNvSpPr>
            <a:spLocks/>
          </p:cNvSpPr>
          <p:nvPr/>
        </p:nvSpPr>
        <p:spPr bwMode="auto">
          <a:xfrm>
            <a:off x="5573713" y="3763963"/>
            <a:ext cx="622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nf2c1</a:t>
            </a:r>
          </a:p>
        </p:txBody>
      </p:sp>
      <p:sp>
        <p:nvSpPr>
          <p:cNvPr id="89105" name="Rectangle 37"/>
          <p:cNvSpPr>
            <a:spLocks/>
          </p:cNvSpPr>
          <p:nvPr/>
        </p:nvSpPr>
        <p:spPr bwMode="auto">
          <a:xfrm>
            <a:off x="5192713" y="4135438"/>
            <a:ext cx="622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eth2</a:t>
            </a:r>
          </a:p>
        </p:txBody>
      </p:sp>
    </p:spTree>
    <p:extLst>
      <p:ext uri="{BB962C8B-B14F-4D97-AF65-F5344CB8AC3E}">
        <p14:creationId xmlns:p14="http://schemas.microsoft.com/office/powerpoint/2010/main" val="2990317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0115" name="NetFPGA-Exercise_2_nospeech.1st-section.mov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9153525" cy="5148263"/>
          </a:xfrm>
        </p:spPr>
      </p:pic>
    </p:spTree>
    <p:extLst>
      <p:ext uri="{BB962C8B-B14F-4D97-AF65-F5344CB8AC3E}">
        <p14:creationId xmlns:p14="http://schemas.microsoft.com/office/powerpoint/2010/main" val="1258160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2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mtClean="0"/>
              <a:t>R</a:t>
            </a:r>
            <a:r>
              <a:rPr lang="en-US" altLang="en-US" smtClean="0">
                <a:solidFill>
                  <a:srgbClr val="16165D"/>
                </a:solidFill>
              </a:rPr>
              <a:t>e</a:t>
            </a:r>
            <a:r>
              <a:rPr lang="en-US" altLang="en-US" smtClean="0"/>
              <a:t>view</a:t>
            </a:r>
          </a:p>
        </p:txBody>
      </p:sp>
      <p:sp>
        <p:nvSpPr>
          <p:cNvPr id="9113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839200" cy="5867400"/>
          </a:xfrm>
        </p:spPr>
        <p:txBody>
          <a:bodyPr rIns="132080"/>
          <a:lstStyle/>
          <a:p>
            <a:pPr marL="39688" indent="0">
              <a:buFontTx/>
              <a:buNone/>
            </a:pPr>
            <a:r>
              <a:rPr lang="en-US" altLang="en-US" smtClean="0"/>
              <a:t>NetFPGA as flexible platform:</a:t>
            </a:r>
          </a:p>
          <a:p>
            <a:pPr marL="39688" indent="0">
              <a:buClr>
                <a:srgbClr val="002060"/>
              </a:buClr>
            </a:pPr>
            <a:r>
              <a:rPr lang="en-US" altLang="en-US" smtClean="0"/>
              <a:t>Reference hardware + SCONE software</a:t>
            </a:r>
          </a:p>
          <a:p>
            <a:pPr marL="39688" indent="0">
              <a:buClr>
                <a:srgbClr val="002060"/>
              </a:buClr>
            </a:pPr>
            <a:r>
              <a:rPr lang="en-US" altLang="en-US" smtClean="0"/>
              <a:t>new modules: event capture and rate-limiting</a:t>
            </a:r>
          </a:p>
          <a:p>
            <a:pPr marL="39688" indent="0">
              <a:buClr>
                <a:srgbClr val="002060"/>
              </a:buClr>
            </a:pPr>
            <a:endParaRPr lang="en-US" altLang="en-US" smtClean="0"/>
          </a:p>
          <a:p>
            <a:pPr marL="39688" indent="0">
              <a:buFontTx/>
              <a:buNone/>
            </a:pPr>
            <a:r>
              <a:rPr lang="en-US" altLang="en-US" smtClean="0"/>
              <a:t>Example 2:</a:t>
            </a:r>
          </a:p>
          <a:p>
            <a:pPr marL="39688" indent="0">
              <a:buFontTx/>
              <a:buNone/>
            </a:pPr>
            <a:r>
              <a:rPr lang="en-US" altLang="en-US" smtClean="0"/>
              <a:t>Client   Router   Server topology</a:t>
            </a:r>
          </a:p>
          <a:p>
            <a:pPr marL="782638" lvl="1">
              <a:buClr>
                <a:srgbClr val="000000"/>
              </a:buClr>
            </a:pPr>
            <a:r>
              <a:rPr lang="en-US" altLang="en-US" sz="2400" smtClean="0"/>
              <a:t>Observed router with new modules</a:t>
            </a:r>
          </a:p>
          <a:p>
            <a:pPr marL="782638" lvl="1">
              <a:lnSpc>
                <a:spcPct val="96000"/>
              </a:lnSpc>
              <a:buClr>
                <a:srgbClr val="000000"/>
              </a:buClr>
            </a:pPr>
            <a:r>
              <a:rPr lang="en-US" altLang="en-US" sz="2400" smtClean="0"/>
              <a:t>Started tcp transfer, look at queue occupancy</a:t>
            </a:r>
          </a:p>
          <a:p>
            <a:pPr marL="782638" lvl="1">
              <a:lnSpc>
                <a:spcPct val="95000"/>
              </a:lnSpc>
              <a:buClr>
                <a:srgbClr val="000000"/>
              </a:buClr>
            </a:pPr>
            <a:r>
              <a:rPr lang="en-US" altLang="en-US" sz="2400" smtClean="0"/>
              <a:t>Observed queue change in response to TCP ARQ</a:t>
            </a:r>
          </a:p>
        </p:txBody>
      </p:sp>
      <p:sp>
        <p:nvSpPr>
          <p:cNvPr id="91140" name="AutoShape 14"/>
          <p:cNvSpPr>
            <a:spLocks/>
          </p:cNvSpPr>
          <p:nvPr/>
        </p:nvSpPr>
        <p:spPr bwMode="auto">
          <a:xfrm>
            <a:off x="1552575" y="3729038"/>
            <a:ext cx="228600" cy="152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2D2DB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91141" name="AutoShape 15"/>
          <p:cNvSpPr>
            <a:spLocks/>
          </p:cNvSpPr>
          <p:nvPr/>
        </p:nvSpPr>
        <p:spPr bwMode="auto">
          <a:xfrm>
            <a:off x="3076575" y="3729038"/>
            <a:ext cx="228600" cy="152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2D2DB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7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3752850"/>
            <a:ext cx="38449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70163" y="3581400"/>
            <a:ext cx="2547937" cy="1981200"/>
            <a:chOff x="1083" y="2400"/>
            <a:chExt cx="1605" cy="1248"/>
          </a:xfrm>
        </p:grpSpPr>
        <p:sp>
          <p:nvSpPr>
            <p:cNvPr id="12307" name="Rectangle 6"/>
            <p:cNvSpPr>
              <a:spLocks noChangeArrowheads="1"/>
            </p:cNvSpPr>
            <p:nvPr/>
          </p:nvSpPr>
          <p:spPr bwMode="auto">
            <a:xfrm>
              <a:off x="1083" y="2400"/>
              <a:ext cx="1605" cy="1248"/>
            </a:xfrm>
            <a:prstGeom prst="rect">
              <a:avLst/>
            </a:prstGeom>
            <a:solidFill>
              <a:srgbClr val="FA3D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3200">
                <a:solidFill>
                  <a:srgbClr val="FA3D2E"/>
                </a:solidFill>
              </a:endParaRPr>
            </a:p>
          </p:txBody>
        </p:sp>
        <p:sp>
          <p:nvSpPr>
            <p:cNvPr id="12308" name="AutoShape 4"/>
            <p:cNvSpPr>
              <a:spLocks noChangeArrowheads="1"/>
            </p:cNvSpPr>
            <p:nvPr/>
          </p:nvSpPr>
          <p:spPr bwMode="auto">
            <a:xfrm>
              <a:off x="1344" y="2544"/>
              <a:ext cx="528" cy="624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rgbClr val="FA3D2E"/>
                  </a:solidFill>
                  <a:ea typeface="SimSun" panose="02010600030101010101" pitchFamily="2" charset="-122"/>
                </a:rPr>
                <a:t>FPGA</a:t>
              </a:r>
            </a:p>
          </p:txBody>
        </p:sp>
        <p:sp>
          <p:nvSpPr>
            <p:cNvPr id="12309" name="AutoShape 5"/>
            <p:cNvSpPr>
              <a:spLocks noChangeArrowheads="1"/>
            </p:cNvSpPr>
            <p:nvPr/>
          </p:nvSpPr>
          <p:spPr bwMode="auto">
            <a:xfrm>
              <a:off x="1440" y="3216"/>
              <a:ext cx="384" cy="384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0">
                  <a:solidFill>
                    <a:srgbClr val="FA3D2E"/>
                  </a:solidFill>
                  <a:ea typeface="SimSun" panose="02010600030101010101" pitchFamily="2" charset="-122"/>
                </a:rPr>
                <a:t>Memory</a:t>
              </a:r>
            </a:p>
          </p:txBody>
        </p:sp>
        <p:sp>
          <p:nvSpPr>
            <p:cNvPr id="12310" name="Line 6"/>
            <p:cNvSpPr>
              <a:spLocks noChangeShapeType="1"/>
            </p:cNvSpPr>
            <p:nvPr/>
          </p:nvSpPr>
          <p:spPr bwMode="auto">
            <a:xfrm flipV="1">
              <a:off x="1872" y="2544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1" name="Line 7"/>
            <p:cNvSpPr>
              <a:spLocks noChangeShapeType="1"/>
            </p:cNvSpPr>
            <p:nvPr/>
          </p:nvSpPr>
          <p:spPr bwMode="auto">
            <a:xfrm>
              <a:off x="1872" y="2832"/>
              <a:ext cx="432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2" name="Line 8"/>
            <p:cNvSpPr>
              <a:spLocks noChangeShapeType="1"/>
            </p:cNvSpPr>
            <p:nvPr/>
          </p:nvSpPr>
          <p:spPr bwMode="auto">
            <a:xfrm>
              <a:off x="1872" y="2976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3" name="Line 9"/>
            <p:cNvSpPr>
              <a:spLocks noChangeShapeType="1"/>
            </p:cNvSpPr>
            <p:nvPr/>
          </p:nvSpPr>
          <p:spPr bwMode="auto">
            <a:xfrm>
              <a:off x="1872" y="3072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4" name="AutoShape 10"/>
            <p:cNvSpPr>
              <a:spLocks noChangeArrowheads="1"/>
            </p:cNvSpPr>
            <p:nvPr/>
          </p:nvSpPr>
          <p:spPr bwMode="auto">
            <a:xfrm>
              <a:off x="2304" y="2448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A3D2E"/>
                  </a:solidFill>
                  <a:ea typeface="SimSun" panose="02010600030101010101" pitchFamily="2" charset="-122"/>
                </a:rPr>
                <a:t>10GbE</a:t>
              </a:r>
            </a:p>
          </p:txBody>
        </p:sp>
        <p:sp>
          <p:nvSpPr>
            <p:cNvPr id="12315" name="AutoShape 11"/>
            <p:cNvSpPr>
              <a:spLocks noChangeArrowheads="1"/>
            </p:cNvSpPr>
            <p:nvPr/>
          </p:nvSpPr>
          <p:spPr bwMode="auto">
            <a:xfrm>
              <a:off x="2304" y="2736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A3D2E"/>
                  </a:solidFill>
                  <a:ea typeface="SimSun" panose="02010600030101010101" pitchFamily="2" charset="-122"/>
                </a:rPr>
                <a:t>10GbE</a:t>
              </a:r>
            </a:p>
          </p:txBody>
        </p:sp>
        <p:sp>
          <p:nvSpPr>
            <p:cNvPr id="12316" name="AutoShape 12"/>
            <p:cNvSpPr>
              <a:spLocks noChangeArrowheads="1"/>
            </p:cNvSpPr>
            <p:nvPr/>
          </p:nvSpPr>
          <p:spPr bwMode="auto">
            <a:xfrm>
              <a:off x="2304" y="3024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A3D2E"/>
                  </a:solidFill>
                  <a:ea typeface="SimSun" panose="02010600030101010101" pitchFamily="2" charset="-122"/>
                </a:rPr>
                <a:t>10GbE</a:t>
              </a:r>
            </a:p>
          </p:txBody>
        </p:sp>
        <p:sp>
          <p:nvSpPr>
            <p:cNvPr id="12317" name="AutoShape 13"/>
            <p:cNvSpPr>
              <a:spLocks noChangeArrowheads="1"/>
            </p:cNvSpPr>
            <p:nvPr/>
          </p:nvSpPr>
          <p:spPr bwMode="auto">
            <a:xfrm>
              <a:off x="2304" y="3312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A3D2E"/>
                  </a:solidFill>
                  <a:ea typeface="SimSun" panose="02010600030101010101" pitchFamily="2" charset="-122"/>
                </a:rPr>
                <a:t>10GbE</a:t>
              </a:r>
            </a:p>
          </p:txBody>
        </p:sp>
        <p:sp>
          <p:nvSpPr>
            <p:cNvPr id="12318" name="Line 14"/>
            <p:cNvSpPr>
              <a:spLocks noChangeShapeType="1"/>
            </p:cNvSpPr>
            <p:nvPr/>
          </p:nvSpPr>
          <p:spPr bwMode="auto">
            <a:xfrm flipH="1">
              <a:off x="1632" y="3120"/>
              <a:ext cx="0" cy="9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191" name="Rectangle 2"/>
          <p:cNvSpPr>
            <a:spLocks noChangeArrowheads="1"/>
          </p:cNvSpPr>
          <p:nvPr/>
        </p:nvSpPr>
        <p:spPr bwMode="auto">
          <a:xfrm>
            <a:off x="2298700" y="990600"/>
            <a:ext cx="3111500" cy="476567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3200">
              <a:solidFill>
                <a:srgbClr val="008000"/>
              </a:solidFill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570163" y="1219200"/>
            <a:ext cx="2590800" cy="21336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3200">
              <a:solidFill>
                <a:srgbClr val="008000"/>
              </a:solidFill>
            </a:endParaRPr>
          </a:p>
        </p:txBody>
      </p:sp>
      <p:sp>
        <p:nvSpPr>
          <p:cNvPr id="1229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NetFPGA board</a:t>
            </a:r>
            <a:endParaRPr lang="en-US" altLang="zh-CN" sz="1600" smtClean="0">
              <a:ea typeface="SimSun" panose="02010600030101010101" pitchFamily="2" charset="-122"/>
            </a:endParaRPr>
          </a:p>
        </p:txBody>
      </p:sp>
      <p:sp>
        <p:nvSpPr>
          <p:cNvPr id="12295" name="Line 22"/>
          <p:cNvSpPr>
            <a:spLocks noChangeShapeType="1"/>
          </p:cNvSpPr>
          <p:nvPr/>
        </p:nvSpPr>
        <p:spPr bwMode="auto">
          <a:xfrm flipV="1">
            <a:off x="3365500" y="32004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6" name="Line 19"/>
          <p:cNvSpPr>
            <a:spLocks noChangeShapeType="1"/>
          </p:cNvSpPr>
          <p:nvPr/>
        </p:nvSpPr>
        <p:spPr bwMode="auto">
          <a:xfrm>
            <a:off x="2755900" y="3200400"/>
            <a:ext cx="2133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3060700" y="2833688"/>
            <a:ext cx="1436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PCI-Express</a:t>
            </a:r>
          </a:p>
        </p:txBody>
      </p:sp>
      <p:sp>
        <p:nvSpPr>
          <p:cNvPr id="50197" name="AutoShape 21"/>
          <p:cNvSpPr>
            <a:spLocks noChangeArrowheads="1"/>
          </p:cNvSpPr>
          <p:nvPr/>
        </p:nvSpPr>
        <p:spPr bwMode="auto">
          <a:xfrm>
            <a:off x="2908300" y="1447800"/>
            <a:ext cx="762000" cy="838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prstShdw prst="shdw17" dist="17961" dir="2700000">
              <a:srgbClr val="4D4D4D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3333CC"/>
                </a:solidFill>
                <a:latin typeface="+mn-lt"/>
                <a:ea typeface="+mn-ea"/>
              </a:rPr>
              <a:t>CPU</a:t>
            </a:r>
          </a:p>
        </p:txBody>
      </p:sp>
      <p:sp>
        <p:nvSpPr>
          <p:cNvPr id="50198" name="AutoShape 22"/>
          <p:cNvSpPr>
            <a:spLocks noChangeArrowheads="1"/>
          </p:cNvSpPr>
          <p:nvPr/>
        </p:nvSpPr>
        <p:spPr bwMode="auto">
          <a:xfrm>
            <a:off x="4051300" y="1524000"/>
            <a:ext cx="609600" cy="6096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prstShdw prst="shdw17" dist="17961" dir="2700000">
              <a:srgbClr val="4D4D4D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3333CC"/>
                </a:solidFill>
                <a:latin typeface="+mn-lt"/>
                <a:ea typeface="+mn-ea"/>
              </a:rPr>
              <a:t>Memory</a:t>
            </a:r>
          </a:p>
        </p:txBody>
      </p:sp>
      <p:grpSp>
        <p:nvGrpSpPr>
          <p:cNvPr id="12300" name="Group 26"/>
          <p:cNvGrpSpPr>
            <a:grpSpLocks/>
          </p:cNvGrpSpPr>
          <p:nvPr/>
        </p:nvGrpSpPr>
        <p:grpSpPr bwMode="auto">
          <a:xfrm>
            <a:off x="5791200" y="936625"/>
            <a:ext cx="2895600" cy="2401888"/>
            <a:chOff x="3408" y="734"/>
            <a:chExt cx="1824" cy="1513"/>
          </a:xfrm>
        </p:grpSpPr>
        <p:pic>
          <p:nvPicPr>
            <p:cNvPr id="12305" name="Picture 2" descr="NetFPGA_system_tin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734"/>
              <a:ext cx="1824" cy="1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 Box 28"/>
            <p:cNvSpPr txBox="1">
              <a:spLocks noChangeArrowheads="1"/>
            </p:cNvSpPr>
            <p:nvPr/>
          </p:nvSpPr>
          <p:spPr bwMode="auto">
            <a:xfrm>
              <a:off x="3772" y="2016"/>
              <a:ext cx="12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0" dirty="0">
                  <a:solidFill>
                    <a:srgbClr val="000000"/>
                  </a:solidFill>
                  <a:ea typeface="SimSun" panose="02010600030101010101" pitchFamily="2" charset="-122"/>
                </a:rPr>
                <a:t>PC with </a:t>
              </a:r>
              <a:r>
                <a:rPr lang="en-US" altLang="zh-CN" sz="1800" b="0" dirty="0" err="1">
                  <a:solidFill>
                    <a:srgbClr val="000000"/>
                  </a:solidFill>
                  <a:ea typeface="SimSun" panose="02010600030101010101" pitchFamily="2" charset="-122"/>
                </a:rPr>
                <a:t>NetFPGA</a:t>
              </a:r>
              <a:endParaRPr lang="en-US" altLang="zh-CN" sz="1800" b="0" dirty="0">
                <a:solidFill>
                  <a:srgbClr val="000000"/>
                </a:solidFill>
                <a:ea typeface="SimSun" panose="02010600030101010101" pitchFamily="2" charset="-122"/>
              </a:endParaRPr>
            </a:p>
          </p:txBody>
        </p:sp>
      </p:grpSp>
      <p:sp>
        <p:nvSpPr>
          <p:cNvPr id="50205" name="Freeform 29"/>
          <p:cNvSpPr>
            <a:spLocks/>
          </p:cNvSpPr>
          <p:nvPr/>
        </p:nvSpPr>
        <p:spPr bwMode="auto">
          <a:xfrm>
            <a:off x="6019800" y="1717675"/>
            <a:ext cx="1219200" cy="1143000"/>
          </a:xfrm>
          <a:custGeom>
            <a:avLst/>
            <a:gdLst>
              <a:gd name="T0" fmla="*/ 0 w 768"/>
              <a:gd name="T1" fmla="*/ 0 h 576"/>
              <a:gd name="T2" fmla="*/ 2147483646 w 768"/>
              <a:gd name="T3" fmla="*/ 2147483646 h 576"/>
              <a:gd name="T4" fmla="*/ 2147483646 w 768"/>
              <a:gd name="T5" fmla="*/ 2147483646 h 576"/>
              <a:gd name="T6" fmla="*/ 0 w 768"/>
              <a:gd name="T7" fmla="*/ 2147483646 h 576"/>
              <a:gd name="T8" fmla="*/ 0 w 768"/>
              <a:gd name="T9" fmla="*/ 0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576"/>
              <a:gd name="T17" fmla="*/ 768 w 768"/>
              <a:gd name="T18" fmla="*/ 576 h 5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576">
                <a:moveTo>
                  <a:pt x="0" y="0"/>
                </a:moveTo>
                <a:lnTo>
                  <a:pt x="768" y="144"/>
                </a:lnTo>
                <a:lnTo>
                  <a:pt x="768" y="576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2" name="TextBox 29"/>
          <p:cNvSpPr txBox="1">
            <a:spLocks noChangeArrowheads="1"/>
          </p:cNvSpPr>
          <p:nvPr/>
        </p:nvSpPr>
        <p:spPr bwMode="auto">
          <a:xfrm>
            <a:off x="228600" y="1295400"/>
            <a:ext cx="21288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  <a:t>Networking</a:t>
            </a:r>
            <a:b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</a:br>
            <a: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  <a:t>Software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  <a:t>running on a </a:t>
            </a:r>
            <a:b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</a:br>
            <a: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  <a:t>standard PC </a:t>
            </a:r>
            <a:b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</a:br>
            <a:endParaRPr lang="en-US" altLang="zh-CN" sz="2400">
              <a:solidFill>
                <a:srgbClr val="3333CC"/>
              </a:solidFill>
              <a:ea typeface="SimSun" panose="02010600030101010101" pitchFamily="2" charset="-122"/>
            </a:endParaRPr>
          </a:p>
        </p:txBody>
      </p:sp>
      <p:sp>
        <p:nvSpPr>
          <p:cNvPr id="12303" name="TextBox 30"/>
          <p:cNvSpPr txBox="1">
            <a:spLocks noChangeArrowheads="1"/>
          </p:cNvSpPr>
          <p:nvPr/>
        </p:nvSpPr>
        <p:spPr bwMode="auto">
          <a:xfrm>
            <a:off x="152400" y="3505200"/>
            <a:ext cx="205056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A hardware </a:t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accelerator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built with Field </a:t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Programmable </a:t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Gate Array</a:t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driving </a:t>
            </a:r>
            <a:r>
              <a:rPr lang="en-US" altLang="zh-CN" sz="2000" dirty="0" smtClean="0">
                <a:solidFill>
                  <a:srgbClr val="C00000"/>
                </a:solidFill>
                <a:ea typeface="SimSun" panose="02010600030101010101" pitchFamily="2" charset="-122"/>
              </a:rPr>
              <a:t>1/10/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solidFill>
                  <a:srgbClr val="C00000"/>
                </a:solidFill>
                <a:ea typeface="SimSun" panose="02010600030101010101" pitchFamily="2" charset="-122"/>
              </a:rPr>
              <a:t>100Gb/s</a:t>
            </a: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/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network links </a:t>
            </a:r>
          </a:p>
        </p:txBody>
      </p:sp>
      <p:sp>
        <p:nvSpPr>
          <p:cNvPr id="12304" name="TextBox 31"/>
          <p:cNvSpPr txBox="1">
            <a:spLocks noChangeArrowheads="1"/>
          </p:cNvSpPr>
          <p:nvPr/>
        </p:nvSpPr>
        <p:spPr bwMode="auto">
          <a:xfrm>
            <a:off x="-314325" y="1463675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92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  <p:bldP spid="502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Tools + Reference Designs</a:t>
            </a:r>
            <a:endParaRPr lang="en-US" altLang="zh-CN" sz="1600" smtClean="0">
              <a:ea typeface="SimSun" panose="02010600030101010101" pitchFamily="2" charset="-122"/>
            </a:endParaRPr>
          </a:p>
        </p:txBody>
      </p:sp>
      <p:sp>
        <p:nvSpPr>
          <p:cNvPr id="11267" name="Content Placeholder 35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ea typeface="+mn-ea"/>
                <a:cs typeface="+mn-cs"/>
              </a:rPr>
              <a:t>Tools: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Compile designs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Verify designs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Interact with hardware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ea typeface="+mn-ea"/>
                <a:cs typeface="+mn-cs"/>
              </a:rPr>
              <a:t>Reference designs: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Router (HW)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Switch (HW)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Network Interface Card (HW)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Router Kit (SW)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SCONE (SW)</a:t>
            </a:r>
          </a:p>
        </p:txBody>
      </p:sp>
      <p:sp>
        <p:nvSpPr>
          <p:cNvPr id="14340" name="TextBox 33"/>
          <p:cNvSpPr txBox="1">
            <a:spLocks noChangeArrowheads="1"/>
          </p:cNvSpPr>
          <p:nvPr/>
        </p:nvSpPr>
        <p:spPr bwMode="auto">
          <a:xfrm>
            <a:off x="1414463" y="1717675"/>
            <a:ext cx="185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8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Community</a:t>
            </a:r>
            <a:endParaRPr lang="en-US" altLang="zh-CN" sz="1600" smtClean="0">
              <a:ea typeface="SimSun" panose="02010600030101010101" pitchFamily="2" charset="-122"/>
            </a:endParaRPr>
          </a:p>
        </p:txBody>
      </p:sp>
      <p:sp>
        <p:nvSpPr>
          <p:cNvPr id="16387" name="Content Placeholder 3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Wiki</a:t>
            </a:r>
          </a:p>
          <a:p>
            <a:r>
              <a:rPr lang="en-US" altLang="en-US" dirty="0" smtClean="0"/>
              <a:t>Documentation </a:t>
            </a:r>
          </a:p>
          <a:p>
            <a:pPr lvl="1"/>
            <a:r>
              <a:rPr lang="en-US" altLang="en-US" dirty="0" smtClean="0"/>
              <a:t>User</a:t>
            </a:r>
            <a:r>
              <a:rPr lang="en-GB" altLang="en-US" dirty="0" smtClean="0"/>
              <a:t>’</a:t>
            </a:r>
            <a:r>
              <a:rPr lang="en-US" altLang="ja-JP" dirty="0" smtClean="0"/>
              <a:t>s Guide </a:t>
            </a:r>
            <a:r>
              <a:rPr lang="en-US" altLang="en-US" sz="2400" i="1" dirty="0" smtClean="0"/>
              <a:t>“</a:t>
            </a:r>
            <a:r>
              <a:rPr lang="en-US" altLang="ja-JP" sz="2400" i="1" dirty="0" smtClean="0"/>
              <a:t>so you just got your first </a:t>
            </a:r>
            <a:r>
              <a:rPr lang="en-US" altLang="ja-JP" sz="2400" i="1" dirty="0" err="1" smtClean="0"/>
              <a:t>NetFPGA</a:t>
            </a:r>
            <a:r>
              <a:rPr lang="en-US" altLang="en-US" sz="2400" i="1" dirty="0" smtClean="0"/>
              <a:t>”</a:t>
            </a:r>
            <a:endParaRPr lang="en-US" altLang="ja-JP" dirty="0" smtClean="0"/>
          </a:p>
          <a:p>
            <a:pPr lvl="1"/>
            <a:r>
              <a:rPr lang="en-US" altLang="en-US" dirty="0" smtClean="0"/>
              <a:t>Developer</a:t>
            </a:r>
            <a:r>
              <a:rPr lang="en-GB" altLang="en-US" dirty="0" smtClean="0"/>
              <a:t>’</a:t>
            </a:r>
            <a:r>
              <a:rPr lang="en-US" altLang="ja-JP" dirty="0" smtClean="0"/>
              <a:t>s Guide </a:t>
            </a:r>
            <a:r>
              <a:rPr lang="en-US" altLang="en-US" sz="2400" i="1" dirty="0" smtClean="0"/>
              <a:t>“</a:t>
            </a:r>
            <a:r>
              <a:rPr lang="en-US" altLang="ja-JP" sz="2400" i="1" dirty="0" smtClean="0"/>
              <a:t>so you want to build a …</a:t>
            </a:r>
            <a:r>
              <a:rPr lang="en-US" altLang="en-US" sz="2400" i="1" dirty="0" smtClean="0"/>
              <a:t>”</a:t>
            </a:r>
            <a:endParaRPr lang="en-US" altLang="ja-JP" sz="2400" i="1" dirty="0" smtClean="0"/>
          </a:p>
          <a:p>
            <a:r>
              <a:rPr lang="en-US" altLang="en-US" dirty="0" smtClean="0"/>
              <a:t>Encourage users to contribute</a:t>
            </a:r>
          </a:p>
          <a:p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Forums</a:t>
            </a:r>
          </a:p>
          <a:p>
            <a:r>
              <a:rPr lang="en-US" altLang="en-US" dirty="0" smtClean="0"/>
              <a:t>Support by users for users</a:t>
            </a:r>
          </a:p>
          <a:p>
            <a:r>
              <a:rPr lang="en-US" altLang="en-US" dirty="0" smtClean="0"/>
              <a:t>Active community - 10s-100s of posts/week</a:t>
            </a:r>
          </a:p>
        </p:txBody>
      </p:sp>
      <p:sp>
        <p:nvSpPr>
          <p:cNvPr id="16388" name="TextBox 33"/>
          <p:cNvSpPr txBox="1">
            <a:spLocks noChangeArrowheads="1"/>
          </p:cNvSpPr>
          <p:nvPr/>
        </p:nvSpPr>
        <p:spPr bwMode="auto">
          <a:xfrm>
            <a:off x="1414463" y="1717675"/>
            <a:ext cx="185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0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point-video">
  <a:themeElements>
    <a:clrScheme name="ipoint-vide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point-vide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ipoint-vide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oint-vide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tfpga-template" id="{4676A2D5-F6E0-4437-A576-8E9DD5F9A431}" vid="{C20DE9C2-5D3E-4F12-8353-1DCD81B02D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netfpga-template</Template>
  <TotalTime>1465</TotalTime>
  <Words>3252</Words>
  <Application>Microsoft Office PowerPoint</Application>
  <PresentationFormat>On-screen Show (4:3)</PresentationFormat>
  <Paragraphs>1186</Paragraphs>
  <Slides>67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4" baseType="lpstr">
      <vt:lpstr>MS PGothic</vt:lpstr>
      <vt:lpstr>MS PGothic</vt:lpstr>
      <vt:lpstr>SimSun</vt:lpstr>
      <vt:lpstr>SimSun</vt:lpstr>
      <vt:lpstr>Arial</vt:lpstr>
      <vt:lpstr>Arial Bold</vt:lpstr>
      <vt:lpstr>Arial Narrow</vt:lpstr>
      <vt:lpstr>Calibri</vt:lpstr>
      <vt:lpstr>Comic Sans MS</vt:lpstr>
      <vt:lpstr>Courier</vt:lpstr>
      <vt:lpstr>Courier New</vt:lpstr>
      <vt:lpstr>Helvetica</vt:lpstr>
      <vt:lpstr>Times New Roman</vt:lpstr>
      <vt:lpstr>Times New Roman Bold</vt:lpstr>
      <vt:lpstr>Wingdings</vt:lpstr>
      <vt:lpstr>ipoint-video</vt:lpstr>
      <vt:lpstr>Equation</vt:lpstr>
      <vt:lpstr>The Flexible Open-Source Networking Platform</vt:lpstr>
      <vt:lpstr>PowerPoint Presentation</vt:lpstr>
      <vt:lpstr>PowerPoint Presentation</vt:lpstr>
      <vt:lpstr>NetFPGA = Networked FPGA</vt:lpstr>
      <vt:lpstr>NetFPGA consists of…</vt:lpstr>
      <vt:lpstr>PowerPoint Presentation</vt:lpstr>
      <vt:lpstr>NetFPGA board</vt:lpstr>
      <vt:lpstr>Tools + Reference Designs</vt:lpstr>
      <vt:lpstr>Community</vt:lpstr>
      <vt:lpstr>International Community</vt:lpstr>
      <vt:lpstr>NetFPGA’s Defining Characteristics</vt:lpstr>
      <vt:lpstr>Test-Driven Design</vt:lpstr>
      <vt:lpstr>Who, How, Why</vt:lpstr>
      <vt:lpstr>PowerPoint Presentation</vt:lpstr>
      <vt:lpstr>NetFPGA-1G-CML</vt:lpstr>
      <vt:lpstr>NetFPGA-10G</vt:lpstr>
      <vt:lpstr>NetFPGA SUME</vt:lpstr>
      <vt:lpstr>Beyond Hardware</vt:lpstr>
      <vt:lpstr>PowerPoint Presentation</vt:lpstr>
      <vt:lpstr>OpenFlow</vt:lpstr>
      <vt:lpstr>Contributed Projects</vt:lpstr>
      <vt:lpstr>Some Ongoing Projects</vt:lpstr>
      <vt:lpstr>Soft Processors in FPGAs</vt:lpstr>
      <vt:lpstr>Open Source Network Tester</vt:lpstr>
      <vt:lpstr>OSNT Use Cases</vt:lpstr>
      <vt:lpstr>OSNT-Mon Performance</vt:lpstr>
      <vt:lpstr>NetFPGA SUME A Technology Enabler</vt:lpstr>
      <vt:lpstr>100Gb/s Aggregation</vt:lpstr>
      <vt:lpstr>Power Efficient MAC</vt:lpstr>
      <vt:lpstr>Interconnect</vt:lpstr>
      <vt:lpstr>How might we use NetFPGA?</vt:lpstr>
      <vt:lpstr>How might YOU use NetFPGA?</vt:lpstr>
      <vt:lpstr>PowerPoint Presentation</vt:lpstr>
      <vt:lpstr>NetFPGA in the Classroom</vt:lpstr>
      <vt:lpstr>Components of NetFPGA Course</vt:lpstr>
      <vt:lpstr>NetFPGA in the Classroom</vt:lpstr>
      <vt:lpstr>CS344 Milestones</vt:lpstr>
      <vt:lpstr>Typical NetFPGA Course Plan</vt:lpstr>
      <vt:lpstr>Presentations</vt:lpstr>
      <vt:lpstr>PowerPoint Presentation</vt:lpstr>
      <vt:lpstr>To get started with your project</vt:lpstr>
      <vt:lpstr>PowerPoint Presentation</vt:lpstr>
      <vt:lpstr>Go to a hands-on camp</vt:lpstr>
      <vt:lpstr>Get a hands-on tutorial</vt:lpstr>
      <vt:lpstr>Start with a board….</vt:lpstr>
      <vt:lpstr>Acknowledgments (I)</vt:lpstr>
      <vt:lpstr>Acknowledgements (II)</vt:lpstr>
      <vt:lpstr>PowerPoint Presentation</vt:lpstr>
      <vt:lpstr>PowerPoint Presentation</vt:lpstr>
      <vt:lpstr>Operational IPv4 router</vt:lpstr>
      <vt:lpstr>Streaming video</vt:lpstr>
      <vt:lpstr>Streaming video</vt:lpstr>
      <vt:lpstr>Streaming video</vt:lpstr>
      <vt:lpstr>Streaming video</vt:lpstr>
      <vt:lpstr>Observing the routing tables</vt:lpstr>
      <vt:lpstr>PowerPoint Presentation</vt:lpstr>
      <vt:lpstr>Review</vt:lpstr>
      <vt:lpstr>PowerPoint Presentation</vt:lpstr>
      <vt:lpstr>Buffers in Routers</vt:lpstr>
      <vt:lpstr>Buffer Sizing Story</vt:lpstr>
      <vt:lpstr>Using NetFPGA to explore buffer size</vt:lpstr>
      <vt:lpstr>Reference Router Pipeline</vt:lpstr>
      <vt:lpstr>Extending the Reference Pipeline</vt:lpstr>
      <vt:lpstr>Enhanced Router Pipeline</vt:lpstr>
      <vt:lpstr>Topology for Exercise 2</vt:lpstr>
      <vt:lpstr>PowerPoint Presentation</vt:lpstr>
      <vt:lpstr>Review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Flexible Open-Source Networking Platform</dc:title>
  <dc:creator>User</dc:creator>
  <cp:lastModifiedBy>User</cp:lastModifiedBy>
  <cp:revision>37</cp:revision>
  <dcterms:created xsi:type="dcterms:W3CDTF">2014-04-02T11:40:18Z</dcterms:created>
  <dcterms:modified xsi:type="dcterms:W3CDTF">2014-04-07T20:43:56Z</dcterms:modified>
</cp:coreProperties>
</file>