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56" r:id="rId2"/>
    <p:sldId id="257" r:id="rId3"/>
    <p:sldId id="258" r:id="rId4"/>
    <p:sldId id="259" r:id="rId5"/>
    <p:sldId id="260" r:id="rId6"/>
    <p:sldId id="269" r:id="rId7"/>
    <p:sldId id="261" r:id="rId8"/>
    <p:sldId id="262" r:id="rId9"/>
    <p:sldId id="263" r:id="rId10"/>
    <p:sldId id="264" r:id="rId11"/>
    <p:sldId id="265" r:id="rId12"/>
    <p:sldId id="267" r:id="rId13"/>
    <p:sldId id="266" r:id="rId14"/>
    <p:sldId id="268" r:id="rId15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FF0000"/>
    <a:srgbClr val="003E72"/>
    <a:srgbClr val="6AADE4"/>
    <a:srgbClr val="00305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286" autoAdjust="0"/>
    <p:restoredTop sz="94660"/>
  </p:normalViewPr>
  <p:slideViewPr>
    <p:cSldViewPr>
      <p:cViewPr varScale="1">
        <p:scale>
          <a:sx n="74" d="100"/>
          <a:sy n="74" d="100"/>
        </p:scale>
        <p:origin x="-109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GB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E492A69-16D4-462A-95AF-23BB0C74BDCD}" type="slidenum">
              <a:rPr lang="en-GB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GB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143000" y="4343400"/>
            <a:ext cx="4556125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F37E1E06-E148-4E14-B3E5-8FA6D29DBC4D}" type="slidenum">
              <a:rPr lang="en-GB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B92EFCF-40C5-48E6-AC14-7F83F1C3FF70}" type="slidenum">
              <a:rPr lang="en-GB"/>
              <a:pPr/>
              <a:t>1</a:t>
            </a:fld>
            <a:endParaRPr lang="en-GB"/>
          </a:p>
        </p:txBody>
      </p:sp>
      <p:sp>
        <p:nvSpPr>
          <p:cNvPr id="11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 bwMode="auto"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3" name="Rectangle 13"/>
          <p:cNvSpPr>
            <a:spLocks noChangeArrowheads="1"/>
          </p:cNvSpPr>
          <p:nvPr/>
        </p:nvSpPr>
        <p:spPr bwMode="auto">
          <a:xfrm>
            <a:off x="0" y="5365750"/>
            <a:ext cx="9140825" cy="665163"/>
          </a:xfrm>
          <a:prstGeom prst="rect">
            <a:avLst/>
          </a:prstGeom>
          <a:solidFill>
            <a:srgbClr val="003E72"/>
          </a:solidFill>
          <a:ln w="127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5134" name="Rectangle 14"/>
          <p:cNvSpPr>
            <a:spLocks noChangeArrowheads="1"/>
          </p:cNvSpPr>
          <p:nvPr/>
        </p:nvSpPr>
        <p:spPr bwMode="auto">
          <a:xfrm>
            <a:off x="0" y="6030913"/>
            <a:ext cx="9140825" cy="173037"/>
          </a:xfrm>
          <a:prstGeom prst="rect">
            <a:avLst/>
          </a:prstGeom>
          <a:solidFill>
            <a:srgbClr val="6AADE4"/>
          </a:solidFill>
          <a:ln w="127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84175" y="2016125"/>
            <a:ext cx="8374063" cy="576263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84175" y="2774950"/>
            <a:ext cx="8374063" cy="539750"/>
          </a:xfrm>
        </p:spPr>
        <p:txBody>
          <a:bodyPr/>
          <a:lstStyle>
            <a:lvl1pPr marL="0" indent="0">
              <a:buFontTx/>
              <a:buNone/>
              <a:defRPr sz="1800" b="1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5130" name="Rectangle 10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862888" y="6448425"/>
            <a:ext cx="900112" cy="179388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749B37A6-5015-4A7B-A828-E209033FFAF8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16900D7E-30CE-4D1B-84F8-E44707A1FA4D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65913" y="398463"/>
            <a:ext cx="2093912" cy="53768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4175" y="398463"/>
            <a:ext cx="6129338" cy="53768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C78DD4AF-7428-49C5-AB7B-69C726B31615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351442AE-4A87-4EA3-BA30-AA9689D19E5A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E7E8A6E-8B00-4E2D-B38F-7AB57119B5AC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4175" y="1708150"/>
            <a:ext cx="4110038" cy="40671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6613" y="1708150"/>
            <a:ext cx="4111625" cy="40671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F8080467-6803-4890-B2C3-50A4B263C02B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AC96219C-39D6-413C-8B05-48CB3519142A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772D5FB4-C4DC-4436-B2B5-69CE7C069DDD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4613A18B-5198-4995-9980-7DAB2AA36C03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2877AF2-40E7-4983-A4F2-FD71331A906D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B388E206-13A5-404F-890E-6177F1CA3554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4175" y="398463"/>
            <a:ext cx="8375650" cy="423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GB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4175" y="1708150"/>
            <a:ext cx="8374063" cy="4067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smtClean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862888" y="6451600"/>
            <a:ext cx="900112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8963A5A0-89F3-4D6F-9F13-F92E3E8C65C4}" type="slidenum">
              <a:rPr lang="en-GB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Arial" charset="0"/>
        </a:defRPr>
      </a:lvl9pPr>
    </p:titleStyle>
    <p:bodyStyle>
      <a:lvl1pPr marL="269875" indent="-269875" algn="l" rtl="0" eaLnBrk="1" fontAlgn="base" hangingPunct="1">
        <a:spcBef>
          <a:spcPct val="0"/>
        </a:spcBef>
        <a:spcAft>
          <a:spcPct val="75000"/>
        </a:spcAft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538163" indent="-266700" algn="l" rtl="0" eaLnBrk="1" fontAlgn="base" hangingPunct="1">
        <a:spcBef>
          <a:spcPct val="0"/>
        </a:spcBef>
        <a:spcAft>
          <a:spcPct val="75000"/>
        </a:spcAft>
        <a:buChar char="•"/>
        <a:defRPr sz="2000">
          <a:solidFill>
            <a:schemeClr val="tx1"/>
          </a:solidFill>
          <a:latin typeface="+mn-lt"/>
        </a:defRPr>
      </a:lvl2pPr>
      <a:lvl3pPr marL="809625" indent="-269875" algn="l" rtl="0" eaLnBrk="1" fontAlgn="base" hangingPunct="1">
        <a:spcBef>
          <a:spcPct val="0"/>
        </a:spcBef>
        <a:spcAft>
          <a:spcPct val="75000"/>
        </a:spcAft>
        <a:buChar char="•"/>
        <a:defRPr sz="2000">
          <a:solidFill>
            <a:schemeClr val="tx1"/>
          </a:solidFill>
          <a:latin typeface="+mn-lt"/>
        </a:defRPr>
      </a:lvl3pPr>
      <a:lvl4pPr marL="1079500" indent="-268288" algn="l" rtl="0" eaLnBrk="1" fontAlgn="base" hangingPunct="1">
        <a:spcBef>
          <a:spcPct val="0"/>
        </a:spcBef>
        <a:spcAft>
          <a:spcPct val="75000"/>
        </a:spcAft>
        <a:buChar char="•"/>
        <a:defRPr sz="2000">
          <a:solidFill>
            <a:schemeClr val="tx1"/>
          </a:solidFill>
          <a:latin typeface="+mn-lt"/>
        </a:defRPr>
      </a:lvl4pPr>
      <a:lvl5pPr marL="1350963" indent="-269875" algn="l" rtl="0" eaLnBrk="1" fontAlgn="base" hangingPunct="1">
        <a:spcBef>
          <a:spcPct val="0"/>
        </a:spcBef>
        <a:spcAft>
          <a:spcPct val="75000"/>
        </a:spcAft>
        <a:buChar char="•"/>
        <a:defRPr sz="2000">
          <a:solidFill>
            <a:schemeClr val="tx1"/>
          </a:solidFill>
          <a:latin typeface="+mn-lt"/>
        </a:defRPr>
      </a:lvl5pPr>
      <a:lvl6pPr marL="1808163" indent="-269875" algn="l" rtl="0" eaLnBrk="1" fontAlgn="base" hangingPunct="1">
        <a:spcBef>
          <a:spcPct val="0"/>
        </a:spcBef>
        <a:spcAft>
          <a:spcPct val="75000"/>
        </a:spcAft>
        <a:buChar char="•"/>
        <a:defRPr sz="2000">
          <a:solidFill>
            <a:schemeClr val="tx1"/>
          </a:solidFill>
          <a:latin typeface="+mn-lt"/>
        </a:defRPr>
      </a:lvl6pPr>
      <a:lvl7pPr marL="2265363" indent="-269875" algn="l" rtl="0" eaLnBrk="1" fontAlgn="base" hangingPunct="1">
        <a:spcBef>
          <a:spcPct val="0"/>
        </a:spcBef>
        <a:spcAft>
          <a:spcPct val="75000"/>
        </a:spcAft>
        <a:buChar char="•"/>
        <a:defRPr sz="2000">
          <a:solidFill>
            <a:schemeClr val="tx1"/>
          </a:solidFill>
          <a:latin typeface="+mn-lt"/>
        </a:defRPr>
      </a:lvl7pPr>
      <a:lvl8pPr marL="2722563" indent="-269875" algn="l" rtl="0" eaLnBrk="1" fontAlgn="base" hangingPunct="1">
        <a:spcBef>
          <a:spcPct val="0"/>
        </a:spcBef>
        <a:spcAft>
          <a:spcPct val="75000"/>
        </a:spcAft>
        <a:buChar char="•"/>
        <a:defRPr sz="2000">
          <a:solidFill>
            <a:schemeClr val="tx1"/>
          </a:solidFill>
          <a:latin typeface="+mn-lt"/>
        </a:defRPr>
      </a:lvl8pPr>
      <a:lvl9pPr marL="3179763" indent="-269875" algn="l" rtl="0" eaLnBrk="1" fontAlgn="base" hangingPunct="1">
        <a:spcBef>
          <a:spcPct val="0"/>
        </a:spcBef>
        <a:spcAft>
          <a:spcPct val="75000"/>
        </a:spcAft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Development of Automatic Temperature Compensation Software for Optical </a:t>
            </a:r>
            <a:r>
              <a:rPr lang="en-GB" dirty="0" smtClean="0"/>
              <a:t>Fibre</a:t>
            </a:r>
            <a:r>
              <a:rPr lang="en-US" dirty="0" smtClean="0"/>
              <a:t> Sensing Data</a:t>
            </a:r>
            <a:endParaRPr lang="en-US" dirty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84175" y="4000504"/>
            <a:ext cx="8374063" cy="1143008"/>
          </a:xfrm>
        </p:spPr>
        <p:txBody>
          <a:bodyPr/>
          <a:lstStyle/>
          <a:p>
            <a:r>
              <a:rPr lang="en-US" dirty="0" smtClean="0"/>
              <a:t>M.Res in Photonic Systems Development</a:t>
            </a:r>
            <a:br>
              <a:rPr lang="en-US" dirty="0" smtClean="0"/>
            </a:br>
            <a:r>
              <a:rPr lang="en-US" dirty="0" smtClean="0"/>
              <a:t>Mini Project</a:t>
            </a:r>
          </a:p>
        </p:txBody>
      </p:sp>
      <p:sp>
        <p:nvSpPr>
          <p:cNvPr id="6148" name="Rectangle 4"/>
          <p:cNvSpPr>
            <a:spLocks noChangeArrowheads="1"/>
          </p:cNvSpPr>
          <p:nvPr/>
        </p:nvSpPr>
        <p:spPr bwMode="auto">
          <a:xfrm>
            <a:off x="384175" y="5548313"/>
            <a:ext cx="8374063" cy="261937"/>
          </a:xfrm>
          <a:prstGeom prst="rect">
            <a:avLst/>
          </a:prstGeom>
          <a:noFill/>
          <a:ln w="127">
            <a:noFill/>
            <a:miter lim="800000"/>
            <a:headEnd/>
            <a:tailEnd/>
          </a:ln>
          <a:effectLst/>
        </p:spPr>
        <p:txBody>
          <a:bodyPr wrap="none" lIns="0" tIns="0" rIns="0" bIns="0"/>
          <a:lstStyle/>
          <a:p>
            <a:r>
              <a:rPr lang="en-GB" b="1" dirty="0" smtClean="0">
                <a:solidFill>
                  <a:schemeClr val="tx2"/>
                </a:solidFill>
              </a:rPr>
              <a:t>Malcolm Scott				       Supervisor: Prof. Kenichi Soga</a:t>
            </a:r>
            <a:endParaRPr lang="en-GB" b="1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Data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b="1" dirty="0" smtClean="0"/>
              <a:t>One strain profile:</a:t>
            </a:r>
            <a:r>
              <a:rPr lang="en-GB" dirty="0" smtClean="0"/>
              <a:t> 10,000-100,000 points (calculated by equipment)</a:t>
            </a:r>
          </a:p>
          <a:p>
            <a:r>
              <a:rPr lang="en-GB" b="1" dirty="0" smtClean="0"/>
              <a:t>One pile/beam:</a:t>
            </a:r>
            <a:r>
              <a:rPr lang="en-GB" dirty="0" smtClean="0"/>
              <a:t> ~10 strain profiles (strain + temperature, repeated; also both ends where fibre is broken)</a:t>
            </a:r>
          </a:p>
          <a:p>
            <a:r>
              <a:rPr lang="en-GB" b="1" dirty="0" smtClean="0"/>
              <a:t>One day’s readings:</a:t>
            </a:r>
            <a:r>
              <a:rPr lang="en-GB" dirty="0" smtClean="0"/>
              <a:t> 2 beams + 7 piles</a:t>
            </a:r>
          </a:p>
          <a:p>
            <a:r>
              <a:rPr lang="en-GB" b="1" dirty="0" smtClean="0"/>
              <a:t>One project:</a:t>
            </a:r>
            <a:r>
              <a:rPr lang="en-GB" dirty="0" smtClean="0"/>
              <a:t> so far, 7 individual days of readings; more to come</a:t>
            </a:r>
          </a:p>
          <a:p>
            <a:pPr lvl="1"/>
            <a:r>
              <a:rPr lang="en-GB" dirty="0" smtClean="0"/>
              <a:t>Potentially on the order of </a:t>
            </a:r>
            <a:r>
              <a:rPr lang="en-GB" b="1" dirty="0" smtClean="0"/>
              <a:t>hundreds of millions of points</a:t>
            </a:r>
          </a:p>
          <a:p>
            <a:pPr lvl="1"/>
            <a:r>
              <a:rPr lang="en-GB" dirty="0" smtClean="0"/>
              <a:t>Processing and analysing this data is time-consuming</a:t>
            </a:r>
            <a:endParaRPr lang="en-GB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Analysis the Hard Way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spcAft>
                <a:spcPts val="400"/>
              </a:spcAft>
              <a:buFont typeface="+mj-lt"/>
              <a:buAutoNum type="arabicPeriod"/>
            </a:pPr>
            <a:r>
              <a:rPr lang="en-GB" dirty="0" smtClean="0"/>
              <a:t>Parse data</a:t>
            </a:r>
          </a:p>
          <a:p>
            <a:pPr marL="457200" indent="-457200">
              <a:spcAft>
                <a:spcPts val="400"/>
              </a:spcAft>
              <a:buFont typeface="+mj-lt"/>
              <a:buAutoNum type="arabicPeriod"/>
            </a:pPr>
            <a:r>
              <a:rPr lang="en-GB" dirty="0" smtClean="0"/>
              <a:t>Remove bogus data from beyond the end of the fibre</a:t>
            </a:r>
          </a:p>
          <a:p>
            <a:pPr marL="457200" indent="-457200">
              <a:spcAft>
                <a:spcPts val="400"/>
              </a:spcAft>
              <a:buFont typeface="+mj-lt"/>
              <a:buAutoNum type="arabicPeriod"/>
            </a:pPr>
            <a:r>
              <a:rPr lang="en-GB" dirty="0" smtClean="0"/>
              <a:t>Align &amp; average repeat readings (fibre length may change: </a:t>
            </a:r>
            <a:r>
              <a:rPr lang="en-GB" dirty="0" err="1" smtClean="0"/>
              <a:t>resplicing</a:t>
            </a:r>
            <a:r>
              <a:rPr lang="en-GB" dirty="0" smtClean="0"/>
              <a:t>)</a:t>
            </a:r>
          </a:p>
          <a:p>
            <a:pPr marL="457200" indent="-457200">
              <a:spcAft>
                <a:spcPts val="400"/>
              </a:spcAft>
              <a:buFont typeface="+mj-lt"/>
              <a:buAutoNum type="arabicPeriod"/>
            </a:pPr>
            <a:r>
              <a:rPr lang="en-GB" dirty="0" smtClean="0"/>
              <a:t>Mark region of interest</a:t>
            </a:r>
          </a:p>
          <a:p>
            <a:pPr marL="457200" indent="-457200">
              <a:spcAft>
                <a:spcPts val="400"/>
              </a:spcAft>
              <a:buFont typeface="+mj-lt"/>
              <a:buAutoNum type="arabicPeriod"/>
            </a:pPr>
            <a:r>
              <a:rPr lang="en-GB" dirty="0" smtClean="0"/>
              <a:t>Correct for analyser </a:t>
            </a:r>
            <a:r>
              <a:rPr lang="en-GB" dirty="0" err="1" smtClean="0"/>
              <a:t>miscalibration</a:t>
            </a:r>
            <a:endParaRPr lang="en-GB" dirty="0" smtClean="0"/>
          </a:p>
          <a:p>
            <a:pPr marL="457200" indent="-457200">
              <a:spcAft>
                <a:spcPts val="400"/>
              </a:spcAft>
              <a:buFont typeface="+mj-lt"/>
              <a:buAutoNum type="arabicPeriod"/>
            </a:pPr>
            <a:r>
              <a:rPr lang="en-GB" dirty="0" smtClean="0"/>
              <a:t>Align temperature data and perform compensation</a:t>
            </a:r>
          </a:p>
          <a:p>
            <a:pPr marL="457200" indent="-457200">
              <a:spcAft>
                <a:spcPts val="400"/>
              </a:spcAft>
              <a:buFont typeface="+mj-lt"/>
              <a:buAutoNum type="arabicPeriod"/>
            </a:pPr>
            <a:r>
              <a:rPr lang="en-GB" dirty="0" smtClean="0"/>
              <a:t>Filter noise (</a:t>
            </a:r>
            <a:r>
              <a:rPr lang="en-GB" dirty="0" err="1" smtClean="0"/>
              <a:t>Savitzky-Golay</a:t>
            </a:r>
            <a:r>
              <a:rPr lang="en-GB" dirty="0" smtClean="0"/>
              <a:t>)</a:t>
            </a:r>
          </a:p>
          <a:p>
            <a:pPr marL="457200" indent="-457200">
              <a:spcAft>
                <a:spcPts val="400"/>
              </a:spcAft>
              <a:buFont typeface="+mj-lt"/>
              <a:buAutoNum type="arabicPeriod"/>
            </a:pPr>
            <a:r>
              <a:rPr lang="en-GB" dirty="0" smtClean="0"/>
              <a:t>Graph individual data sets</a:t>
            </a:r>
          </a:p>
          <a:p>
            <a:pPr marL="457200" indent="-457200">
              <a:spcAft>
                <a:spcPts val="400"/>
              </a:spcAft>
              <a:buFont typeface="+mj-lt"/>
              <a:buAutoNum type="arabicPeriod"/>
            </a:pPr>
            <a:r>
              <a:rPr lang="en-GB" dirty="0" smtClean="0"/>
              <a:t>Resample and align successive days’ data sets</a:t>
            </a:r>
          </a:p>
          <a:p>
            <a:pPr marL="457200" indent="-457200">
              <a:spcAft>
                <a:spcPts val="400"/>
              </a:spcAft>
              <a:buFont typeface="+mj-lt"/>
              <a:buAutoNum type="arabicPeriod"/>
            </a:pPr>
            <a:r>
              <a:rPr lang="en-GB" dirty="0" smtClean="0"/>
              <a:t>Compute and graph changes in strain profile over time</a:t>
            </a:r>
          </a:p>
          <a:p>
            <a:pPr>
              <a:spcBef>
                <a:spcPts val="1800"/>
              </a:spcBef>
              <a:spcAft>
                <a:spcPts val="0"/>
              </a:spcAft>
            </a:pPr>
            <a:r>
              <a:rPr lang="en-GB" i="1" dirty="0"/>
              <a:t>H</a:t>
            </a:r>
            <a:r>
              <a:rPr lang="en-GB" i="1" dirty="0" smtClean="0"/>
              <a:t>uge Excel spreadsheet!</a:t>
            </a:r>
            <a:endParaRPr lang="en-GB" i="1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Analysis the Easy Way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Software for use by geotechnical researchers and civil engineers</a:t>
            </a:r>
          </a:p>
          <a:p>
            <a:r>
              <a:rPr lang="en-GB" dirty="0" smtClean="0"/>
              <a:t>Open source software</a:t>
            </a:r>
          </a:p>
          <a:p>
            <a:r>
              <a:rPr lang="en-GB" dirty="0" smtClean="0"/>
              <a:t>Written in Python</a:t>
            </a:r>
          </a:p>
          <a:p>
            <a:pPr lvl="1"/>
            <a:r>
              <a:rPr lang="en-GB" dirty="0" smtClean="0"/>
              <a:t>Object-oriented, modular, model-view-controller based</a:t>
            </a:r>
          </a:p>
          <a:p>
            <a:pPr lvl="1"/>
            <a:r>
              <a:rPr lang="en-GB" dirty="0" smtClean="0"/>
              <a:t>Using scientific computing libraries: </a:t>
            </a:r>
            <a:r>
              <a:rPr lang="en-GB" dirty="0" err="1" smtClean="0"/>
              <a:t>NumPy</a:t>
            </a:r>
            <a:r>
              <a:rPr lang="en-GB" dirty="0" smtClean="0"/>
              <a:t>, </a:t>
            </a:r>
            <a:r>
              <a:rPr lang="en-GB" dirty="0" err="1" smtClean="0"/>
              <a:t>SciPy</a:t>
            </a:r>
            <a:r>
              <a:rPr lang="en-GB" dirty="0" smtClean="0"/>
              <a:t>, </a:t>
            </a:r>
            <a:r>
              <a:rPr lang="en-GB" dirty="0" err="1" smtClean="0"/>
              <a:t>Matplotlib</a:t>
            </a:r>
            <a:endParaRPr lang="en-GB" dirty="0" smtClean="0"/>
          </a:p>
          <a:p>
            <a:r>
              <a:rPr lang="en-GB" dirty="0" smtClean="0"/>
              <a:t>Easy to adapt and extend</a:t>
            </a:r>
          </a:p>
          <a:p>
            <a:r>
              <a:rPr lang="en-GB" dirty="0" smtClean="0"/>
              <a:t>Will be available online: http://strainanalyser.malc.org.uk/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screenshot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Thank you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4175" y="4643446"/>
            <a:ext cx="8374063" cy="357190"/>
          </a:xfrm>
        </p:spPr>
        <p:txBody>
          <a:bodyPr/>
          <a:lstStyle/>
          <a:p>
            <a:r>
              <a:rPr lang="en-GB" sz="2200" b="0" dirty="0" smtClean="0">
                <a:latin typeface="Lucida Console" pitchFamily="49" charset="0"/>
              </a:rPr>
              <a:t>http://strainanalyser.malc.org.uk/</a:t>
            </a:r>
            <a:endParaRPr lang="en-GB" sz="2200" b="0" dirty="0">
              <a:latin typeface="Lucida Console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Strain Sensing in Civil Engineering</a:t>
            </a:r>
            <a:endParaRPr lang="en-US" dirty="0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84175" y="1708150"/>
            <a:ext cx="4044949" cy="4067175"/>
          </a:xfrm>
        </p:spPr>
        <p:txBody>
          <a:bodyPr/>
          <a:lstStyle/>
          <a:p>
            <a:r>
              <a:rPr lang="en-US" sz="2400" dirty="0" smtClean="0"/>
              <a:t>Determine how a structure moves over time</a:t>
            </a:r>
          </a:p>
          <a:p>
            <a:pPr lvl="1"/>
            <a:r>
              <a:rPr lang="en-US" dirty="0" smtClean="0"/>
              <a:t>New structures – movement as soil settles, and as load increases</a:t>
            </a:r>
          </a:p>
          <a:p>
            <a:pPr lvl="1"/>
            <a:r>
              <a:rPr lang="en-US" dirty="0" smtClean="0"/>
              <a:t>Old structures – measure structural health as surroundings are redeveloped</a:t>
            </a:r>
          </a:p>
          <a:p>
            <a:pPr lvl="1"/>
            <a:r>
              <a:rPr lang="en-US" dirty="0" smtClean="0"/>
              <a:t>Piles, buildings, tunnels, bridges, …</a:t>
            </a:r>
          </a:p>
        </p:txBody>
      </p:sp>
      <p:pic>
        <p:nvPicPr>
          <p:cNvPr id="7175" name="Picture 7" descr="C:\Users\Malcolm\Documents\svn\papers\dtc-report-botdr\fig\thameslink-tunnel-cross-section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29190" y="1357298"/>
            <a:ext cx="4214810" cy="4831611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4929190" y="6215082"/>
            <a:ext cx="421481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1400" dirty="0" smtClean="0">
                <a:solidFill>
                  <a:schemeClr val="bg1"/>
                </a:solidFill>
              </a:rPr>
              <a:t>Reproduced from </a:t>
            </a:r>
            <a:r>
              <a:rPr lang="en-GB" sz="1400" dirty="0" err="1" smtClean="0">
                <a:solidFill>
                  <a:schemeClr val="bg1"/>
                </a:solidFill>
              </a:rPr>
              <a:t>Mohamad</a:t>
            </a:r>
            <a:r>
              <a:rPr lang="en-GB" sz="1400" dirty="0" smtClean="0">
                <a:solidFill>
                  <a:schemeClr val="bg1"/>
                </a:solidFill>
              </a:rPr>
              <a:t> (2008)</a:t>
            </a:r>
            <a:endParaRPr lang="en-GB" sz="1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Traditional Strain Sensors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4175" y="1708150"/>
            <a:ext cx="5045081" cy="4067175"/>
          </a:xfrm>
        </p:spPr>
        <p:txBody>
          <a:bodyPr/>
          <a:lstStyle/>
          <a:p>
            <a:r>
              <a:rPr lang="en-GB" sz="2400" dirty="0" smtClean="0"/>
              <a:t>Vibrating Wire Strain Gauge</a:t>
            </a:r>
          </a:p>
          <a:p>
            <a:pPr lvl="1"/>
            <a:r>
              <a:rPr lang="en-GB" dirty="0" smtClean="0"/>
              <a:t>Resonant frequency of taut wire changes with tension</a:t>
            </a:r>
          </a:p>
          <a:p>
            <a:pPr lvl="1"/>
            <a:r>
              <a:rPr lang="en-GB" dirty="0" smtClean="0"/>
              <a:t>Point sensor, individually installed</a:t>
            </a:r>
          </a:p>
          <a:p>
            <a:pPr lvl="2"/>
            <a:r>
              <a:rPr lang="en-GB" dirty="0" smtClean="0"/>
              <a:t>Only a few points per structure</a:t>
            </a:r>
          </a:p>
          <a:p>
            <a:pPr lvl="2"/>
            <a:r>
              <a:rPr lang="en-GB" dirty="0" smtClean="0"/>
              <a:t>May miss important features in the spaces between sensors</a:t>
            </a:r>
            <a:endParaRPr lang="en-GB" dirty="0"/>
          </a:p>
        </p:txBody>
      </p:sp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86446" y="1714488"/>
            <a:ext cx="3024194" cy="40551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Distributed Optical Fibre Sensing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4175" y="1708150"/>
            <a:ext cx="4973643" cy="4067175"/>
          </a:xfrm>
        </p:spPr>
        <p:txBody>
          <a:bodyPr/>
          <a:lstStyle/>
          <a:p>
            <a:r>
              <a:rPr lang="en-GB" sz="2400" dirty="0" smtClean="0"/>
              <a:t>Strain </a:t>
            </a:r>
            <a:r>
              <a:rPr lang="en-GB" sz="2400" u="sng" dirty="0" smtClean="0"/>
              <a:t>profile</a:t>
            </a:r>
            <a:r>
              <a:rPr lang="en-GB" sz="2400" dirty="0"/>
              <a:t> </a:t>
            </a:r>
            <a:r>
              <a:rPr lang="en-GB" sz="2400" dirty="0" smtClean="0"/>
              <a:t>rather than point data</a:t>
            </a:r>
          </a:p>
          <a:p>
            <a:r>
              <a:rPr lang="en-GB" dirty="0" smtClean="0"/>
              <a:t>Measure along the length of the fibre</a:t>
            </a:r>
          </a:p>
          <a:p>
            <a:pPr lvl="1"/>
            <a:r>
              <a:rPr lang="en-GB" i="1" dirty="0" smtClean="0"/>
              <a:t>Fibre itself is sensor</a:t>
            </a:r>
          </a:p>
          <a:p>
            <a:r>
              <a:rPr lang="en-GB" dirty="0" err="1" smtClean="0"/>
              <a:t>Brillouin</a:t>
            </a:r>
            <a:r>
              <a:rPr lang="en-GB" dirty="0" smtClean="0"/>
              <a:t> Optical Time-Domain </a:t>
            </a:r>
            <a:r>
              <a:rPr lang="en-GB" dirty="0" err="1" smtClean="0"/>
              <a:t>Reflectometry</a:t>
            </a:r>
            <a:r>
              <a:rPr lang="en-GB" dirty="0" smtClean="0"/>
              <a:t> (BOTDR)</a:t>
            </a:r>
            <a:endParaRPr lang="en-GB" dirty="0"/>
          </a:p>
        </p:txBody>
      </p:sp>
      <p:pic>
        <p:nvPicPr>
          <p:cNvPr id="18434" name="Picture 2" descr="C:\Users\Malcolm\Documents\svn\papers\dtc-report-botdr\fig\vwsg-botdr-comparison.png"/>
          <p:cNvPicPr>
            <a:picLocks noChangeAspect="1" noChangeArrowheads="1"/>
          </p:cNvPicPr>
          <p:nvPr/>
        </p:nvPicPr>
        <p:blipFill>
          <a:blip r:embed="rId2" cstate="print"/>
          <a:srcRect l="10204" t="8939" r="2040"/>
          <a:stretch>
            <a:fillRect/>
          </a:stretch>
        </p:blipFill>
        <p:spPr bwMode="auto">
          <a:xfrm>
            <a:off x="5643570" y="1379719"/>
            <a:ext cx="3357586" cy="4772931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5715008" y="1428736"/>
            <a:ext cx="321471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dirty="0" smtClean="0"/>
              <a:t>Strain</a:t>
            </a:r>
            <a:endParaRPr lang="en-GB" sz="1600" dirty="0"/>
          </a:p>
        </p:txBody>
      </p:sp>
      <p:sp>
        <p:nvSpPr>
          <p:cNvPr id="6" name="TextBox 5"/>
          <p:cNvSpPr txBox="1"/>
          <p:nvPr/>
        </p:nvSpPr>
        <p:spPr>
          <a:xfrm rot="16200000">
            <a:off x="3455393" y="3616913"/>
            <a:ext cx="471490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dirty="0" smtClean="0"/>
              <a:t>Distance</a:t>
            </a:r>
            <a:endParaRPr lang="en-GB" sz="1600" dirty="0"/>
          </a:p>
        </p:txBody>
      </p:sp>
      <p:sp>
        <p:nvSpPr>
          <p:cNvPr id="7" name="TextBox 6"/>
          <p:cNvSpPr txBox="1"/>
          <p:nvPr/>
        </p:nvSpPr>
        <p:spPr>
          <a:xfrm>
            <a:off x="4929190" y="6215082"/>
            <a:ext cx="421481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1400" dirty="0" smtClean="0">
                <a:solidFill>
                  <a:schemeClr val="bg1"/>
                </a:solidFill>
              </a:rPr>
              <a:t>Reproduced from Bennett (2006)</a:t>
            </a:r>
            <a:endParaRPr lang="en-GB" sz="1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Optical Scattering</a:t>
            </a:r>
            <a:endParaRPr lang="en-GB" dirty="0"/>
          </a:p>
        </p:txBody>
      </p:sp>
      <p:pic>
        <p:nvPicPr>
          <p:cNvPr id="4" name="Content Placeholder 3" descr="backscattering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427140" y="1357299"/>
            <a:ext cx="6288132" cy="4768878"/>
          </a:xfrm>
        </p:spPr>
      </p:pic>
      <p:sp>
        <p:nvSpPr>
          <p:cNvPr id="5" name="Rectangle 4"/>
          <p:cNvSpPr/>
          <p:nvPr/>
        </p:nvSpPr>
        <p:spPr>
          <a:xfrm>
            <a:off x="3071802" y="5680800"/>
            <a:ext cx="2071702" cy="46800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/>
          <p:cNvSpPr txBox="1"/>
          <p:nvPr/>
        </p:nvSpPr>
        <p:spPr>
          <a:xfrm>
            <a:off x="4929190" y="6215082"/>
            <a:ext cx="421481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1400" dirty="0" smtClean="0">
                <a:solidFill>
                  <a:schemeClr val="bg1"/>
                </a:solidFill>
              </a:rPr>
              <a:t>Reproduced from </a:t>
            </a:r>
            <a:r>
              <a:rPr lang="en-GB" sz="1400" dirty="0" err="1" smtClean="0">
                <a:solidFill>
                  <a:schemeClr val="bg1"/>
                </a:solidFill>
              </a:rPr>
              <a:t>Mohamad</a:t>
            </a:r>
            <a:r>
              <a:rPr lang="en-GB" sz="1400" dirty="0" smtClean="0">
                <a:solidFill>
                  <a:schemeClr val="bg1"/>
                </a:solidFill>
              </a:rPr>
              <a:t> (2008)</a:t>
            </a:r>
            <a:endParaRPr lang="en-GB" sz="1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Brillouin</a:t>
            </a:r>
            <a:r>
              <a:rPr lang="en-GB" dirty="0" smtClean="0"/>
              <a:t> Optical Time-Domain </a:t>
            </a:r>
            <a:r>
              <a:rPr lang="en-GB" dirty="0" err="1" smtClean="0"/>
              <a:t>Reflectometry</a:t>
            </a:r>
            <a:r>
              <a:rPr lang="en-GB" dirty="0" smtClean="0"/>
              <a:t>  </a:t>
            </a:r>
            <a:r>
              <a:rPr lang="en-GB" sz="2000" dirty="0" smtClean="0"/>
              <a:t>(BOTDR)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Send a short, high-power laser pulse into sensing fibre</a:t>
            </a:r>
          </a:p>
          <a:p>
            <a:r>
              <a:rPr lang="en-GB" dirty="0" smtClean="0"/>
              <a:t>Watch for backscattered light within the </a:t>
            </a:r>
            <a:r>
              <a:rPr lang="en-GB" dirty="0" err="1" smtClean="0"/>
              <a:t>Brillouin</a:t>
            </a:r>
            <a:r>
              <a:rPr lang="en-GB" dirty="0" smtClean="0"/>
              <a:t> frequency range</a:t>
            </a:r>
          </a:p>
          <a:p>
            <a:pPr lvl="1"/>
            <a:r>
              <a:rPr lang="en-GB" sz="1800" dirty="0" smtClean="0"/>
              <a:t>(Could use forward scattering, but that requires access to both ends of fibre)</a:t>
            </a:r>
          </a:p>
          <a:p>
            <a:pPr lvl="1"/>
            <a:r>
              <a:rPr lang="en-GB" sz="1800" dirty="0" smtClean="0"/>
              <a:t>Very low power!</a:t>
            </a:r>
          </a:p>
          <a:p>
            <a:endParaRPr lang="en-GB" sz="1400" dirty="0" smtClean="0"/>
          </a:p>
          <a:p>
            <a:r>
              <a:rPr lang="en-GB" dirty="0" smtClean="0"/>
              <a:t>Time of arrival </a:t>
            </a:r>
            <a:r>
              <a:rPr lang="en-GB" dirty="0" smtClean="0">
                <a:sym typeface="Wingdings 3"/>
              </a:rPr>
              <a:t></a:t>
            </a:r>
            <a:r>
              <a:rPr lang="en-GB" dirty="0" smtClean="0"/>
              <a:t> </a:t>
            </a:r>
            <a:r>
              <a:rPr lang="en-GB" b="1" dirty="0" smtClean="0"/>
              <a:t>distance</a:t>
            </a:r>
          </a:p>
          <a:p>
            <a:r>
              <a:rPr lang="en-GB" dirty="0" smtClean="0"/>
              <a:t>Peak frequency </a:t>
            </a:r>
            <a:r>
              <a:rPr lang="en-GB" dirty="0" smtClean="0">
                <a:sym typeface="Wingdings 3"/>
              </a:rPr>
              <a:t> </a:t>
            </a:r>
            <a:r>
              <a:rPr lang="en-GB" b="1" dirty="0" smtClean="0"/>
              <a:t>strain</a:t>
            </a:r>
            <a:br>
              <a:rPr lang="en-GB" b="1" dirty="0" smtClean="0"/>
            </a:br>
            <a:r>
              <a:rPr lang="en-GB" i="1" dirty="0" smtClean="0"/>
              <a:t>(contaminated by temperature)</a:t>
            </a:r>
          </a:p>
        </p:txBody>
      </p:sp>
      <p:pic>
        <p:nvPicPr>
          <p:cNvPr id="4" name="Picture 3" descr="AQ860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775323" y="3286124"/>
            <a:ext cx="4029790" cy="2619363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Temperature Compensation (Our Way)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400" dirty="0" smtClean="0"/>
              <a:t>Two fibres</a:t>
            </a:r>
          </a:p>
          <a:p>
            <a:pPr lvl="1"/>
            <a:r>
              <a:rPr lang="en-GB" dirty="0" smtClean="0"/>
              <a:t>One measures strain and temperature</a:t>
            </a:r>
          </a:p>
          <a:p>
            <a:pPr lvl="1"/>
            <a:r>
              <a:rPr lang="en-GB" dirty="0" smtClean="0"/>
              <a:t>One measures temperature only: </a:t>
            </a:r>
            <a:r>
              <a:rPr lang="en-GB" dirty="0" err="1" smtClean="0"/>
              <a:t>Unitube</a:t>
            </a:r>
            <a:r>
              <a:rPr lang="en-GB" dirty="0" smtClean="0"/>
              <a:t> gel-filled cable</a:t>
            </a:r>
          </a:p>
          <a:p>
            <a:r>
              <a:rPr lang="en-GB" sz="2400" dirty="0" smtClean="0"/>
              <a:t>Perform BOTDR on both;</a:t>
            </a:r>
            <a:br>
              <a:rPr lang="en-GB" sz="2400" dirty="0" smtClean="0"/>
            </a:br>
            <a:r>
              <a:rPr lang="en-GB" sz="2400" dirty="0" smtClean="0"/>
              <a:t>can (nearly) just subtract</a:t>
            </a:r>
          </a:p>
          <a:p>
            <a:pPr lvl="1"/>
            <a:r>
              <a:rPr lang="en-GB" dirty="0" smtClean="0"/>
              <a:t>(Take into account differing cable</a:t>
            </a:r>
            <a:br>
              <a:rPr lang="en-GB" dirty="0" smtClean="0"/>
            </a:br>
            <a:r>
              <a:rPr lang="en-GB" dirty="0" smtClean="0"/>
              <a:t>properties: constant factor)</a:t>
            </a:r>
            <a:endParaRPr lang="en-GB" dirty="0"/>
          </a:p>
        </p:txBody>
      </p:sp>
      <p:pic>
        <p:nvPicPr>
          <p:cNvPr id="19458" name="Picture 2" descr="C:\Users\Malcolm\Documents\svn\papers\dtc-report-botdr\fig\unitube-cabl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857884" y="3500438"/>
            <a:ext cx="3060700" cy="25146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Case Study: </a:t>
            </a:r>
            <a:r>
              <a:rPr lang="en-GB" dirty="0" err="1" smtClean="0"/>
              <a:t>Addenbrooke’s</a:t>
            </a:r>
            <a:r>
              <a:rPr lang="en-GB" dirty="0" smtClean="0"/>
              <a:t> Access Road Bridge</a:t>
            </a:r>
            <a:endParaRPr lang="en-GB" dirty="0"/>
          </a:p>
        </p:txBody>
      </p:sp>
      <p:pic>
        <p:nvPicPr>
          <p:cNvPr id="4" name="Content Placeholder 3" descr="DSC01628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rcRect t="15724"/>
          <a:stretch>
            <a:fillRect/>
          </a:stretch>
        </p:blipFill>
        <p:spPr>
          <a:xfrm>
            <a:off x="0" y="1078331"/>
            <a:ext cx="9144000" cy="5779669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Case Study: </a:t>
            </a:r>
            <a:r>
              <a:rPr lang="en-GB" dirty="0" err="1" smtClean="0"/>
              <a:t>Addenbrooke’s</a:t>
            </a:r>
            <a:r>
              <a:rPr lang="en-GB" dirty="0" smtClean="0"/>
              <a:t> Access Road Bridge</a:t>
            </a:r>
            <a:endParaRPr lang="en-GB" dirty="0"/>
          </a:p>
        </p:txBody>
      </p:sp>
      <p:pic>
        <p:nvPicPr>
          <p:cNvPr id="4" name="Content Placeholder 3" descr="DSC01628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rcRect t="15724"/>
          <a:stretch>
            <a:fillRect/>
          </a:stretch>
        </p:blipFill>
        <p:spPr>
          <a:xfrm>
            <a:off x="0" y="1078331"/>
            <a:ext cx="9144000" cy="5779669"/>
          </a:xfrm>
        </p:spPr>
      </p:pic>
      <p:sp>
        <p:nvSpPr>
          <p:cNvPr id="5" name="Left Bracket 4"/>
          <p:cNvSpPr/>
          <p:nvPr/>
        </p:nvSpPr>
        <p:spPr>
          <a:xfrm rot="-11640000">
            <a:off x="2184838" y="3710574"/>
            <a:ext cx="2932447" cy="114458"/>
          </a:xfrm>
          <a:prstGeom prst="leftBracket">
            <a:avLst>
              <a:gd name="adj" fmla="val 31972"/>
            </a:avLst>
          </a:prstGeom>
          <a:ln w="5715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Left Bracket 5"/>
          <p:cNvSpPr/>
          <p:nvPr/>
        </p:nvSpPr>
        <p:spPr>
          <a:xfrm rot="16200000">
            <a:off x="5072078" y="6072194"/>
            <a:ext cx="1142984" cy="142876"/>
          </a:xfrm>
          <a:prstGeom prst="leftBracket">
            <a:avLst>
              <a:gd name="adj" fmla="val 31972"/>
            </a:avLst>
          </a:prstGeom>
          <a:ln w="5715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Left Bracket 6"/>
          <p:cNvSpPr/>
          <p:nvPr/>
        </p:nvSpPr>
        <p:spPr>
          <a:xfrm rot="10020000">
            <a:off x="3475724" y="3757362"/>
            <a:ext cx="2932447" cy="114458"/>
          </a:xfrm>
          <a:prstGeom prst="leftBracket">
            <a:avLst>
              <a:gd name="adj" fmla="val 31972"/>
            </a:avLst>
          </a:prstGeom>
          <a:ln w="5715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Left Bracket 7"/>
          <p:cNvSpPr/>
          <p:nvPr/>
        </p:nvSpPr>
        <p:spPr>
          <a:xfrm rot="16200000">
            <a:off x="6215086" y="6072194"/>
            <a:ext cx="1142984" cy="142876"/>
          </a:xfrm>
          <a:prstGeom prst="leftBracket">
            <a:avLst>
              <a:gd name="adj" fmla="val 31972"/>
            </a:avLst>
          </a:prstGeom>
          <a:ln w="5715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Left Bracket 8"/>
          <p:cNvSpPr/>
          <p:nvPr/>
        </p:nvSpPr>
        <p:spPr>
          <a:xfrm rot="16200000">
            <a:off x="7358094" y="6072194"/>
            <a:ext cx="1142984" cy="142876"/>
          </a:xfrm>
          <a:prstGeom prst="leftBracket">
            <a:avLst>
              <a:gd name="adj" fmla="val 31972"/>
            </a:avLst>
          </a:prstGeom>
          <a:ln w="5715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Left Bracket 9"/>
          <p:cNvSpPr/>
          <p:nvPr/>
        </p:nvSpPr>
        <p:spPr>
          <a:xfrm rot="16200000">
            <a:off x="2597931" y="5598335"/>
            <a:ext cx="1000132" cy="71438"/>
          </a:xfrm>
          <a:prstGeom prst="leftBracket">
            <a:avLst>
              <a:gd name="adj" fmla="val 31972"/>
            </a:avLst>
          </a:prstGeom>
          <a:ln w="5715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Left Bracket 10"/>
          <p:cNvSpPr/>
          <p:nvPr/>
        </p:nvSpPr>
        <p:spPr>
          <a:xfrm rot="16200000">
            <a:off x="3178959" y="5607859"/>
            <a:ext cx="1000132" cy="71438"/>
          </a:xfrm>
          <a:prstGeom prst="leftBracket">
            <a:avLst>
              <a:gd name="adj" fmla="val 31972"/>
            </a:avLst>
          </a:prstGeom>
          <a:ln w="5715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Left Bracket 11"/>
          <p:cNvSpPr/>
          <p:nvPr/>
        </p:nvSpPr>
        <p:spPr>
          <a:xfrm rot="16200000">
            <a:off x="3750463" y="5607859"/>
            <a:ext cx="1000132" cy="71438"/>
          </a:xfrm>
          <a:prstGeom prst="leftBracket">
            <a:avLst>
              <a:gd name="adj" fmla="val 31972"/>
            </a:avLst>
          </a:prstGeom>
          <a:ln w="5715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Left Bracket 12"/>
          <p:cNvSpPr/>
          <p:nvPr/>
        </p:nvSpPr>
        <p:spPr>
          <a:xfrm rot="10140000">
            <a:off x="4756606" y="3782011"/>
            <a:ext cx="2932447" cy="114458"/>
          </a:xfrm>
          <a:prstGeom prst="leftBracket">
            <a:avLst>
              <a:gd name="adj" fmla="val 31972"/>
            </a:avLst>
          </a:prstGeom>
          <a:ln w="5715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Left Bracket 13"/>
          <p:cNvSpPr/>
          <p:nvPr/>
        </p:nvSpPr>
        <p:spPr>
          <a:xfrm rot="16200000">
            <a:off x="5295916" y="6215070"/>
            <a:ext cx="1142984" cy="142876"/>
          </a:xfrm>
          <a:prstGeom prst="leftBracket">
            <a:avLst>
              <a:gd name="adj" fmla="val 31972"/>
            </a:avLst>
          </a:prstGeom>
          <a:ln w="5715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Left Bracket 14"/>
          <p:cNvSpPr/>
          <p:nvPr/>
        </p:nvSpPr>
        <p:spPr>
          <a:xfrm rot="16200000">
            <a:off x="6438924" y="6215070"/>
            <a:ext cx="1142984" cy="142876"/>
          </a:xfrm>
          <a:prstGeom prst="leftBracket">
            <a:avLst>
              <a:gd name="adj" fmla="val 31972"/>
            </a:avLst>
          </a:prstGeom>
          <a:ln w="5715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Left Bracket 15"/>
          <p:cNvSpPr/>
          <p:nvPr/>
        </p:nvSpPr>
        <p:spPr>
          <a:xfrm rot="16200000">
            <a:off x="7581932" y="6215070"/>
            <a:ext cx="1142984" cy="142876"/>
          </a:xfrm>
          <a:prstGeom prst="leftBracket">
            <a:avLst>
              <a:gd name="adj" fmla="val 31972"/>
            </a:avLst>
          </a:prstGeom>
          <a:ln w="5715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Left Bracket 16"/>
          <p:cNvSpPr/>
          <p:nvPr/>
        </p:nvSpPr>
        <p:spPr>
          <a:xfrm rot="16200000">
            <a:off x="2821769" y="5741211"/>
            <a:ext cx="1000132" cy="71438"/>
          </a:xfrm>
          <a:prstGeom prst="leftBracket">
            <a:avLst>
              <a:gd name="adj" fmla="val 31972"/>
            </a:avLst>
          </a:prstGeom>
          <a:ln w="5715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Left Bracket 17"/>
          <p:cNvSpPr/>
          <p:nvPr/>
        </p:nvSpPr>
        <p:spPr>
          <a:xfrm rot="16200000">
            <a:off x="3402797" y="5750735"/>
            <a:ext cx="1000132" cy="71438"/>
          </a:xfrm>
          <a:prstGeom prst="leftBracket">
            <a:avLst>
              <a:gd name="adj" fmla="val 31972"/>
            </a:avLst>
          </a:prstGeom>
          <a:ln w="5715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Left Bracket 18"/>
          <p:cNvSpPr/>
          <p:nvPr/>
        </p:nvSpPr>
        <p:spPr>
          <a:xfrm rot="16200000">
            <a:off x="3974301" y="5750735"/>
            <a:ext cx="1000132" cy="71438"/>
          </a:xfrm>
          <a:prstGeom prst="leftBracket">
            <a:avLst>
              <a:gd name="adj" fmla="val 31972"/>
            </a:avLst>
          </a:prstGeom>
          <a:ln w="5715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3" name="Picture 22" descr="AQ8603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14348" y="4572008"/>
            <a:ext cx="1611888" cy="1047727"/>
          </a:xfrm>
          <a:prstGeom prst="rect">
            <a:avLst/>
          </a:prstGeom>
          <a:ln>
            <a:solidFill>
              <a:schemeClr val="accent4"/>
            </a:solidFill>
          </a:ln>
        </p:spPr>
      </p:pic>
      <p:sp>
        <p:nvSpPr>
          <p:cNvPr id="26" name="Freeform 25"/>
          <p:cNvSpPr/>
          <p:nvPr/>
        </p:nvSpPr>
        <p:spPr>
          <a:xfrm>
            <a:off x="1815921" y="4601464"/>
            <a:ext cx="1278296" cy="941923"/>
          </a:xfrm>
          <a:custGeom>
            <a:avLst/>
            <a:gdLst>
              <a:gd name="connsiteX0" fmla="*/ 0 w 1270715"/>
              <a:gd name="connsiteY0" fmla="*/ 427150 h 500131"/>
              <a:gd name="connsiteX1" fmla="*/ 450761 w 1270715"/>
              <a:gd name="connsiteY1" fmla="*/ 440029 h 500131"/>
              <a:gd name="connsiteX2" fmla="*/ 953037 w 1270715"/>
              <a:gd name="connsiteY2" fmla="*/ 66541 h 500131"/>
              <a:gd name="connsiteX3" fmla="*/ 1223493 w 1270715"/>
              <a:gd name="connsiteY3" fmla="*/ 40784 h 500131"/>
              <a:gd name="connsiteX4" fmla="*/ 1236372 w 1270715"/>
              <a:gd name="connsiteY4" fmla="*/ 156693 h 500131"/>
              <a:gd name="connsiteX0" fmla="*/ 0 w 1287886"/>
              <a:gd name="connsiteY0" fmla="*/ 427150 h 500131"/>
              <a:gd name="connsiteX1" fmla="*/ 450761 w 1287886"/>
              <a:gd name="connsiteY1" fmla="*/ 440029 h 500131"/>
              <a:gd name="connsiteX2" fmla="*/ 953037 w 1287886"/>
              <a:gd name="connsiteY2" fmla="*/ 66541 h 500131"/>
              <a:gd name="connsiteX3" fmla="*/ 1223493 w 1287886"/>
              <a:gd name="connsiteY3" fmla="*/ 40784 h 500131"/>
              <a:gd name="connsiteX4" fmla="*/ 1270715 w 1287886"/>
              <a:gd name="connsiteY4" fmla="*/ 232973 h 500131"/>
              <a:gd name="connsiteX0" fmla="*/ 0 w 1287885"/>
              <a:gd name="connsiteY0" fmla="*/ 427150 h 500131"/>
              <a:gd name="connsiteX1" fmla="*/ 450761 w 1287885"/>
              <a:gd name="connsiteY1" fmla="*/ 440029 h 500131"/>
              <a:gd name="connsiteX2" fmla="*/ 953037 w 1287885"/>
              <a:gd name="connsiteY2" fmla="*/ 66541 h 500131"/>
              <a:gd name="connsiteX3" fmla="*/ 1223493 w 1287885"/>
              <a:gd name="connsiteY3" fmla="*/ 40784 h 500131"/>
              <a:gd name="connsiteX4" fmla="*/ 1270714 w 1287885"/>
              <a:gd name="connsiteY4" fmla="*/ 232973 h 500131"/>
              <a:gd name="connsiteX0" fmla="*/ 0 w 1587622"/>
              <a:gd name="connsiteY0" fmla="*/ 435131 h 508112"/>
              <a:gd name="connsiteX1" fmla="*/ 450761 w 1587622"/>
              <a:gd name="connsiteY1" fmla="*/ 448010 h 508112"/>
              <a:gd name="connsiteX2" fmla="*/ 953037 w 1587622"/>
              <a:gd name="connsiteY2" fmla="*/ 74522 h 508112"/>
              <a:gd name="connsiteX3" fmla="*/ 1223493 w 1587622"/>
              <a:gd name="connsiteY3" fmla="*/ 48765 h 508112"/>
              <a:gd name="connsiteX4" fmla="*/ 1270714 w 1587622"/>
              <a:gd name="connsiteY4" fmla="*/ 240954 h 508112"/>
              <a:gd name="connsiteX0" fmla="*/ 0 w 1305252"/>
              <a:gd name="connsiteY0" fmla="*/ 427150 h 500131"/>
              <a:gd name="connsiteX1" fmla="*/ 450761 w 1305252"/>
              <a:gd name="connsiteY1" fmla="*/ 440029 h 500131"/>
              <a:gd name="connsiteX2" fmla="*/ 953037 w 1305252"/>
              <a:gd name="connsiteY2" fmla="*/ 66541 h 500131"/>
              <a:gd name="connsiteX3" fmla="*/ 1223493 w 1305252"/>
              <a:gd name="connsiteY3" fmla="*/ 40784 h 500131"/>
              <a:gd name="connsiteX4" fmla="*/ 1270714 w 1305252"/>
              <a:gd name="connsiteY4" fmla="*/ 232973 h 500131"/>
              <a:gd name="connsiteX0" fmla="*/ 0 w 1270714"/>
              <a:gd name="connsiteY0" fmla="*/ 395118 h 468099"/>
              <a:gd name="connsiteX1" fmla="*/ 450761 w 1270714"/>
              <a:gd name="connsiteY1" fmla="*/ 407997 h 468099"/>
              <a:gd name="connsiteX2" fmla="*/ 953037 w 1270714"/>
              <a:gd name="connsiteY2" fmla="*/ 34509 h 468099"/>
              <a:gd name="connsiteX3" fmla="*/ 1270714 w 1270714"/>
              <a:gd name="connsiteY3" fmla="*/ 200941 h 468099"/>
              <a:gd name="connsiteX0" fmla="*/ 0 w 1275860"/>
              <a:gd name="connsiteY0" fmla="*/ 442222 h 515203"/>
              <a:gd name="connsiteX1" fmla="*/ 450761 w 1275860"/>
              <a:gd name="connsiteY1" fmla="*/ 455101 h 515203"/>
              <a:gd name="connsiteX2" fmla="*/ 953037 w 1275860"/>
              <a:gd name="connsiteY2" fmla="*/ 81613 h 515203"/>
              <a:gd name="connsiteX3" fmla="*/ 1270714 w 1275860"/>
              <a:gd name="connsiteY3" fmla="*/ 248045 h 515203"/>
              <a:gd name="connsiteX0" fmla="*/ 0 w 1270714"/>
              <a:gd name="connsiteY0" fmla="*/ 194177 h 239419"/>
              <a:gd name="connsiteX1" fmla="*/ 450761 w 1270714"/>
              <a:gd name="connsiteY1" fmla="*/ 207056 h 239419"/>
              <a:gd name="connsiteX2" fmla="*/ 1270714 w 1270714"/>
              <a:gd name="connsiteY2" fmla="*/ 0 h 239419"/>
              <a:gd name="connsiteX0" fmla="*/ 0 w 1270714"/>
              <a:gd name="connsiteY0" fmla="*/ 679690 h 724932"/>
              <a:gd name="connsiteX1" fmla="*/ 450761 w 1270714"/>
              <a:gd name="connsiteY1" fmla="*/ 692569 h 724932"/>
              <a:gd name="connsiteX2" fmla="*/ 1270714 w 1270714"/>
              <a:gd name="connsiteY2" fmla="*/ 485513 h 724932"/>
              <a:gd name="connsiteX0" fmla="*/ 0 w 1270714"/>
              <a:gd name="connsiteY0" fmla="*/ 679690 h 724932"/>
              <a:gd name="connsiteX1" fmla="*/ 450761 w 1270714"/>
              <a:gd name="connsiteY1" fmla="*/ 692569 h 724932"/>
              <a:gd name="connsiteX2" fmla="*/ 1270714 w 1270714"/>
              <a:gd name="connsiteY2" fmla="*/ 485513 h 724932"/>
              <a:gd name="connsiteX0" fmla="*/ 0 w 1270714"/>
              <a:gd name="connsiteY0" fmla="*/ 194177 h 194177"/>
              <a:gd name="connsiteX1" fmla="*/ 1270714 w 1270714"/>
              <a:gd name="connsiteY1" fmla="*/ 0 h 194177"/>
              <a:gd name="connsiteX0" fmla="*/ 0 w 1279881"/>
              <a:gd name="connsiteY0" fmla="*/ 706679 h 706679"/>
              <a:gd name="connsiteX1" fmla="*/ 1270714 w 1279881"/>
              <a:gd name="connsiteY1" fmla="*/ 512502 h 706679"/>
              <a:gd name="connsiteX0" fmla="*/ 0 w 1279881"/>
              <a:gd name="connsiteY0" fmla="*/ 706679 h 706679"/>
              <a:gd name="connsiteX1" fmla="*/ 1270714 w 1279881"/>
              <a:gd name="connsiteY1" fmla="*/ 512502 h 706679"/>
              <a:gd name="connsiteX0" fmla="*/ 0 w 1279881"/>
              <a:gd name="connsiteY0" fmla="*/ 706679 h 706679"/>
              <a:gd name="connsiteX1" fmla="*/ 1270714 w 1279881"/>
              <a:gd name="connsiteY1" fmla="*/ 512502 h 706679"/>
              <a:gd name="connsiteX0" fmla="*/ 0 w 1279881"/>
              <a:gd name="connsiteY0" fmla="*/ 706679 h 857177"/>
              <a:gd name="connsiteX1" fmla="*/ 1270714 w 1279881"/>
              <a:gd name="connsiteY1" fmla="*/ 512502 h 857177"/>
              <a:gd name="connsiteX0" fmla="*/ 0 w 1279881"/>
              <a:gd name="connsiteY0" fmla="*/ 706679 h 954317"/>
              <a:gd name="connsiteX1" fmla="*/ 1270714 w 1279881"/>
              <a:gd name="connsiteY1" fmla="*/ 512502 h 954317"/>
              <a:gd name="connsiteX0" fmla="*/ 0 w 1270714"/>
              <a:gd name="connsiteY0" fmla="*/ 544763 h 792401"/>
              <a:gd name="connsiteX1" fmla="*/ 1270714 w 1270714"/>
              <a:gd name="connsiteY1" fmla="*/ 350586 h 792401"/>
              <a:gd name="connsiteX0" fmla="*/ 0 w 1270714"/>
              <a:gd name="connsiteY0" fmla="*/ 544763 h 680943"/>
              <a:gd name="connsiteX1" fmla="*/ 1270714 w 1270714"/>
              <a:gd name="connsiteY1" fmla="*/ 350586 h 680943"/>
              <a:gd name="connsiteX0" fmla="*/ 0 w 1270714"/>
              <a:gd name="connsiteY0" fmla="*/ 544763 h 679023"/>
              <a:gd name="connsiteX1" fmla="*/ 1270714 w 1270714"/>
              <a:gd name="connsiteY1" fmla="*/ 350586 h 679023"/>
              <a:gd name="connsiteX0" fmla="*/ 0 w 1293395"/>
              <a:gd name="connsiteY0" fmla="*/ 807663 h 941923"/>
              <a:gd name="connsiteX1" fmla="*/ 1270714 w 1293395"/>
              <a:gd name="connsiteY1" fmla="*/ 613486 h 9419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293395" h="941923">
                <a:moveTo>
                  <a:pt x="0" y="807663"/>
                </a:moveTo>
                <a:cubicBezTo>
                  <a:pt x="369695" y="941923"/>
                  <a:pt x="1293395" y="0"/>
                  <a:pt x="1270714" y="613486"/>
                </a:cubicBezTo>
              </a:path>
            </a:pathLst>
          </a:custGeom>
          <a:ln w="5715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uoc-draft">
  <a:themeElements>
    <a:clrScheme name="blank 1">
      <a:dk1>
        <a:srgbClr val="003E72"/>
      </a:dk1>
      <a:lt1>
        <a:srgbClr val="FFFFFF"/>
      </a:lt1>
      <a:dk2>
        <a:srgbClr val="FFFFFF"/>
      </a:dk2>
      <a:lt2>
        <a:srgbClr val="00B3BE"/>
      </a:lt2>
      <a:accent1>
        <a:srgbClr val="0073CF"/>
      </a:accent1>
      <a:accent2>
        <a:srgbClr val="E37222"/>
      </a:accent2>
      <a:accent3>
        <a:srgbClr val="FFFFFF"/>
      </a:accent3>
      <a:accent4>
        <a:srgbClr val="003460"/>
      </a:accent4>
      <a:accent5>
        <a:srgbClr val="AABCE4"/>
      </a:accent5>
      <a:accent6>
        <a:srgbClr val="CE671E"/>
      </a:accent6>
      <a:hlink>
        <a:srgbClr val="58A618"/>
      </a:hlink>
      <a:folHlink>
        <a:srgbClr val="8E258D"/>
      </a:folHlink>
    </a:clrScheme>
    <a:fontScheme name="blank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lank 1">
        <a:dk1>
          <a:srgbClr val="003E72"/>
        </a:dk1>
        <a:lt1>
          <a:srgbClr val="FFFFFF"/>
        </a:lt1>
        <a:dk2>
          <a:srgbClr val="FFFFFF"/>
        </a:dk2>
        <a:lt2>
          <a:srgbClr val="00B3BE"/>
        </a:lt2>
        <a:accent1>
          <a:srgbClr val="0073CF"/>
        </a:accent1>
        <a:accent2>
          <a:srgbClr val="E37222"/>
        </a:accent2>
        <a:accent3>
          <a:srgbClr val="FFFFFF"/>
        </a:accent3>
        <a:accent4>
          <a:srgbClr val="003460"/>
        </a:accent4>
        <a:accent5>
          <a:srgbClr val="AABCE4"/>
        </a:accent5>
        <a:accent6>
          <a:srgbClr val="CE671E"/>
        </a:accent6>
        <a:hlink>
          <a:srgbClr val="58A618"/>
        </a:hlink>
        <a:folHlink>
          <a:srgbClr val="8E258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2">
        <a:dk1>
          <a:srgbClr val="003E72"/>
        </a:dk1>
        <a:lt1>
          <a:srgbClr val="FFFFFF"/>
        </a:lt1>
        <a:dk2>
          <a:srgbClr val="FFFFFF"/>
        </a:dk2>
        <a:lt2>
          <a:srgbClr val="83AFB4"/>
        </a:lt2>
        <a:accent1>
          <a:srgbClr val="6AADE4"/>
        </a:accent1>
        <a:accent2>
          <a:srgbClr val="EFBD47"/>
        </a:accent2>
        <a:accent3>
          <a:srgbClr val="FFFFFF"/>
        </a:accent3>
        <a:accent4>
          <a:srgbClr val="003460"/>
        </a:accent4>
        <a:accent5>
          <a:srgbClr val="B9D3EF"/>
        </a:accent5>
        <a:accent6>
          <a:srgbClr val="D9AB3F"/>
        </a:accent6>
        <a:hlink>
          <a:srgbClr val="A8B400"/>
        </a:hlink>
        <a:folHlink>
          <a:srgbClr val="6A406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3">
        <a:dk1>
          <a:srgbClr val="003E72"/>
        </a:dk1>
        <a:lt1>
          <a:srgbClr val="FFFFFF"/>
        </a:lt1>
        <a:dk2>
          <a:srgbClr val="FFFFFF"/>
        </a:dk2>
        <a:lt2>
          <a:srgbClr val="156570"/>
        </a:lt2>
        <a:accent1>
          <a:srgbClr val="003E72"/>
        </a:accent1>
        <a:accent2>
          <a:srgbClr val="C84E00"/>
        </a:accent2>
        <a:accent3>
          <a:srgbClr val="FFFFFF"/>
        </a:accent3>
        <a:accent4>
          <a:srgbClr val="003460"/>
        </a:accent4>
        <a:accent5>
          <a:srgbClr val="AAAFBC"/>
        </a:accent5>
        <a:accent6>
          <a:srgbClr val="B54600"/>
        </a:accent6>
        <a:hlink>
          <a:srgbClr val="435125"/>
        </a:hlink>
        <a:folHlink>
          <a:srgbClr val="412D5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uoc-draft</Template>
  <TotalTime>880</TotalTime>
  <Words>446</Words>
  <Application>Microsoft Office PowerPoint</Application>
  <PresentationFormat>On-screen Show (4:3)</PresentationFormat>
  <Paragraphs>71</Paragraphs>
  <Slides>14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uoc-draft</vt:lpstr>
      <vt:lpstr>Development of Automatic Temperature Compensation Software for Optical Fibre Sensing Data</vt:lpstr>
      <vt:lpstr>Strain Sensing in Civil Engineering</vt:lpstr>
      <vt:lpstr>Traditional Strain Sensors</vt:lpstr>
      <vt:lpstr>Distributed Optical Fibre Sensing</vt:lpstr>
      <vt:lpstr>Optical Scattering</vt:lpstr>
      <vt:lpstr>Brillouin Optical Time-Domain Reflectometry  (BOTDR)</vt:lpstr>
      <vt:lpstr>Temperature Compensation (Our Way)</vt:lpstr>
      <vt:lpstr>Case Study: Addenbrooke’s Access Road Bridge</vt:lpstr>
      <vt:lpstr>Case Study: Addenbrooke’s Access Road Bridge</vt:lpstr>
      <vt:lpstr>The Data</vt:lpstr>
      <vt:lpstr>Analysis the Hard Way</vt:lpstr>
      <vt:lpstr>Analysis the Easy Way</vt:lpstr>
      <vt:lpstr>Slide 13</vt:lpstr>
      <vt:lpstr>Thank you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Development of Automatic Temperature Compensation Software for Optical Fibre Sensing Data</dc:title>
  <dc:creator>Malcolm Scott</dc:creator>
  <cp:lastModifiedBy>Malcolm Scott</cp:lastModifiedBy>
  <cp:revision>22</cp:revision>
  <cp:lastPrinted>1601-01-01T00:00:00Z</cp:lastPrinted>
  <dcterms:created xsi:type="dcterms:W3CDTF">2010-05-26T09:16:19Z</dcterms:created>
  <dcterms:modified xsi:type="dcterms:W3CDTF">2010-05-27T13:38:14Z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