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74" r:id="rId2"/>
    <p:sldId id="275" r:id="rId3"/>
    <p:sldId id="276" r:id="rId4"/>
    <p:sldId id="301" r:id="rId5"/>
    <p:sldId id="298" r:id="rId6"/>
    <p:sldId id="277" r:id="rId7"/>
    <p:sldId id="278" r:id="rId8"/>
    <p:sldId id="279" r:id="rId9"/>
    <p:sldId id="283" r:id="rId10"/>
    <p:sldId id="280" r:id="rId11"/>
    <p:sldId id="281" r:id="rId12"/>
    <p:sldId id="282" r:id="rId13"/>
    <p:sldId id="302" r:id="rId14"/>
    <p:sldId id="284" r:id="rId15"/>
    <p:sldId id="308" r:id="rId16"/>
    <p:sldId id="303" r:id="rId17"/>
    <p:sldId id="285" r:id="rId18"/>
    <p:sldId id="287" r:id="rId19"/>
    <p:sldId id="290" r:id="rId20"/>
    <p:sldId id="295" r:id="rId21"/>
    <p:sldId id="306" r:id="rId22"/>
    <p:sldId id="304" r:id="rId23"/>
    <p:sldId id="305" r:id="rId24"/>
    <p:sldId id="269" r:id="rId25"/>
    <p:sldId id="288" r:id="rId26"/>
    <p:sldId id="270" r:id="rId27"/>
    <p:sldId id="289" r:id="rId28"/>
    <p:sldId id="272" r:id="rId29"/>
    <p:sldId id="291" r:id="rId30"/>
    <p:sldId id="292" r:id="rId31"/>
    <p:sldId id="307" r:id="rId32"/>
    <p:sldId id="294" r:id="rId33"/>
    <p:sldId id="296" r:id="rId34"/>
    <p:sldId id="297" r:id="rId35"/>
    <p:sldId id="273" r:id="rId36"/>
  </p:sldIdLst>
  <p:sldSz cx="9144000" cy="6858000" type="screen4x3"/>
  <p:notesSz cx="9931400" cy="6794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3300"/>
    <a:srgbClr val="009900"/>
    <a:srgbClr val="CC00CC"/>
    <a:srgbClr val="FF9900"/>
    <a:srgbClr val="C7E6A4"/>
    <a:srgbClr val="FFD44B"/>
    <a:srgbClr val="CC66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77" autoAdjust="0"/>
    <p:restoredTop sz="94622" autoAdjust="0"/>
  </p:normalViewPr>
  <p:slideViewPr>
    <p:cSldViewPr>
      <p:cViewPr varScale="1">
        <p:scale>
          <a:sx n="178" d="100"/>
          <a:sy n="178" d="100"/>
        </p:scale>
        <p:origin x="180" y="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4381" cy="3392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4702" y="0"/>
            <a:ext cx="4304381" cy="3392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8C548B-CD46-4958-881B-7828FC79A586}" type="datetimeFigureOut">
              <a:rPr lang="en-GB" smtClean="0"/>
              <a:t>08/12/2016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454127"/>
            <a:ext cx="4304381" cy="3392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4702" y="6454127"/>
            <a:ext cx="4304381" cy="3392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A060EA-5727-4FB9-A0DD-46DB2EA370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414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304381" cy="3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51" tIns="47876" rIns="95751" bIns="47876" numCol="1" anchor="t" anchorCtr="0" compatLnSpc="1">
            <a:prstTxWarp prst="textNoShape">
              <a:avLst/>
            </a:prstTxWarp>
          </a:bodyPr>
          <a:lstStyle>
            <a:lvl1pPr defTabSz="95817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702" y="1"/>
            <a:ext cx="4304381" cy="3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51" tIns="47876" rIns="95751" bIns="47876" numCol="1" anchor="t" anchorCtr="0" compatLnSpc="1">
            <a:prstTxWarp prst="textNoShape">
              <a:avLst/>
            </a:prstTxWarp>
          </a:bodyPr>
          <a:lstStyle>
            <a:lvl1pPr algn="r" defTabSz="95817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7075" y="511175"/>
            <a:ext cx="3397250" cy="2547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5463" y="3227605"/>
            <a:ext cx="7940479" cy="3056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51" tIns="47876" rIns="95751" bIns="478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454127"/>
            <a:ext cx="4304381" cy="339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51" tIns="47876" rIns="95751" bIns="47876" numCol="1" anchor="b" anchorCtr="0" compatLnSpc="1">
            <a:prstTxWarp prst="textNoShape">
              <a:avLst/>
            </a:prstTxWarp>
          </a:bodyPr>
          <a:lstStyle>
            <a:lvl1pPr defTabSz="95817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702" y="6454127"/>
            <a:ext cx="4304381" cy="339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51" tIns="47876" rIns="95751" bIns="47876" numCol="1" anchor="b" anchorCtr="0" compatLnSpc="1">
            <a:prstTxWarp prst="textNoShape">
              <a:avLst/>
            </a:prstTxWarp>
          </a:bodyPr>
          <a:lstStyle>
            <a:lvl1pPr algn="r" defTabSz="958170">
              <a:defRPr sz="1300"/>
            </a:lvl1pPr>
          </a:lstStyle>
          <a:p>
            <a:pPr>
              <a:defRPr/>
            </a:pPr>
            <a:fld id="{6563BE89-4473-4B38-A4EF-5B6CD39059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368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225DA-0BAB-4ADC-90D0-9EEA79DDB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40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B7FF6-110E-4F15-9F7B-797E5E15C5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8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786C1-FD92-4B55-BFCB-F4E359C34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20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28625" y="6429375"/>
            <a:ext cx="3929063" cy="261938"/>
          </a:xfrm>
        </p:spPr>
        <p:txBody>
          <a:bodyPr/>
          <a:lstStyle>
            <a:lvl1pPr algn="l">
              <a:defRPr sz="10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GB"/>
              <a:t>Footer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429375"/>
            <a:ext cx="2162175" cy="29210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F44AF9D6-496B-437E-8E2C-0A8FC330D2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976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D45EE-58FE-429A-A619-DCAEE65597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43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09081-FE4D-4179-A823-A4058904AD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65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73D88-0FAF-4806-8E75-32B755F1E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560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D00E6-6446-461E-B567-A7BF7C416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39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FF2E0-E23B-419E-9AC4-5C508750E5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49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F8681-9F04-427A-84CA-EB8E4F2617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77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AB014-561A-4947-B55F-4EC2F84EBE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080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GB"/>
              <a:t>Classical shared memory concurrency control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D5FBCB0-5E85-43AE-A0CB-9AF1ABD34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.cam.ac.uk/~jmb25" TargetMode="External"/><Relationship Id="rId2" Type="http://schemas.openxmlformats.org/officeDocument/2006/relationships/hyperlink" Target="mailto:jean.bacon@cl.cam.ac.u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cl.cam.ac.uk/research/srg/opera/publications" TargetMode="Externa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772400" cy="1470025"/>
          </a:xfrm>
        </p:spPr>
        <p:txBody>
          <a:bodyPr/>
          <a:lstStyle/>
          <a:p>
            <a:r>
              <a:rPr lang="en-GB" sz="3600" dirty="0" smtClean="0"/>
              <a:t>Information Flow Control and Audit </a:t>
            </a:r>
            <a:br>
              <a:rPr lang="en-GB" sz="3600" dirty="0" smtClean="0"/>
            </a:br>
            <a:r>
              <a:rPr lang="en-GB" sz="3600" dirty="0" smtClean="0"/>
              <a:t>for Cloud and </a:t>
            </a:r>
            <a:r>
              <a:rPr lang="en-GB" sz="3600" dirty="0" err="1" smtClean="0"/>
              <a:t>IoT</a:t>
            </a:r>
            <a:r>
              <a:rPr lang="en-GB" sz="3600" dirty="0" smtClean="0"/>
              <a:t>-Cloud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672" y="2060848"/>
            <a:ext cx="6296744" cy="4104456"/>
          </a:xfrm>
        </p:spPr>
        <p:txBody>
          <a:bodyPr/>
          <a:lstStyle/>
          <a:p>
            <a:r>
              <a:rPr lang="en-GB" sz="2800" dirty="0" smtClean="0"/>
              <a:t>Jean Bacon</a:t>
            </a:r>
            <a:endParaRPr lang="en-GB" sz="2400" dirty="0" smtClean="0"/>
          </a:p>
          <a:p>
            <a:r>
              <a:rPr lang="en-GB" sz="2800" dirty="0" smtClean="0"/>
              <a:t>Computer Laboratory</a:t>
            </a:r>
          </a:p>
          <a:p>
            <a:r>
              <a:rPr lang="en-GB" sz="2800" dirty="0" smtClean="0"/>
              <a:t>University of Cambridge</a:t>
            </a:r>
            <a:endParaRPr lang="en-GB" sz="2800" dirty="0"/>
          </a:p>
          <a:p>
            <a:endParaRPr lang="en-GB" sz="2800" dirty="0" smtClean="0"/>
          </a:p>
          <a:p>
            <a:endParaRPr lang="en-GB" sz="2400" i="1" dirty="0" smtClean="0">
              <a:hlinkClick r:id="rId2"/>
            </a:endParaRPr>
          </a:p>
          <a:p>
            <a:r>
              <a:rPr lang="en-GB" sz="2400" i="1" dirty="0" smtClean="0">
                <a:hlinkClick r:id="rId2"/>
              </a:rPr>
              <a:t>jean.bacon@cl.cam.ac.uk</a:t>
            </a:r>
            <a:endParaRPr lang="en-GB" sz="2400" i="1" dirty="0" smtClean="0"/>
          </a:p>
          <a:p>
            <a:r>
              <a:rPr lang="en-GB" sz="2800" i="1" dirty="0" smtClean="0">
                <a:hlinkClick r:id="rId3"/>
              </a:rPr>
              <a:t>www.cl.cam.ac.uk/~jmb25</a:t>
            </a:r>
            <a:endParaRPr lang="en-GB" sz="2800" i="1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1026" name="Picture 2" descr="C:\Users\jmb25\Desktop\cuarms-colour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645024"/>
            <a:ext cx="685800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013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Security for Cloud and Cloud-</a:t>
            </a:r>
            <a:r>
              <a:rPr lang="en-GB" sz="3200" dirty="0" err="1" smtClean="0"/>
              <a:t>IoT</a:t>
            </a:r>
            <a:r>
              <a:rPr lang="en-GB" sz="3200" dirty="0" smtClean="0"/>
              <a:t>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052736"/>
            <a:ext cx="8280920" cy="504056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Isolation technology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c</a:t>
            </a:r>
            <a:r>
              <a:rPr lang="en-GB" sz="2000" dirty="0" smtClean="0"/>
              <a:t>loud isolation technology can be used as needed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  for protection without sharing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a</a:t>
            </a:r>
            <a:r>
              <a:rPr lang="en-GB" sz="2000" dirty="0" smtClean="0"/>
              <a:t>s well as </a:t>
            </a:r>
            <a:r>
              <a:rPr lang="en-GB" sz="2000" dirty="0" smtClean="0">
                <a:solidFill>
                  <a:srgbClr val="C00000"/>
                </a:solidFill>
              </a:rPr>
              <a:t>data protection,</a:t>
            </a:r>
            <a:r>
              <a:rPr lang="en-GB" sz="2000" dirty="0" smtClean="0"/>
              <a:t> </a:t>
            </a:r>
            <a:r>
              <a:rPr lang="en-GB" sz="2000" dirty="0" smtClean="0">
                <a:solidFill>
                  <a:srgbClr val="C00000"/>
                </a:solidFill>
              </a:rPr>
              <a:t>data sharing </a:t>
            </a:r>
            <a:r>
              <a:rPr lang="en-GB" sz="2000" dirty="0" smtClean="0"/>
              <a:t>will also be needed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OTS/standard security technologies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point-to-point </a:t>
            </a:r>
            <a:r>
              <a:rPr lang="en-GB" sz="2000" dirty="0"/>
              <a:t>encryption for communications       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application-level encryption of data</a:t>
            </a:r>
          </a:p>
          <a:p>
            <a:pPr lvl="1" algn="l"/>
            <a:r>
              <a:rPr lang="en-GB" sz="2000" dirty="0"/>
              <a:t>     -  needs (complex) key management for processing and sharing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PKI to identify entities (`things’, `things’ owners, etc</a:t>
            </a:r>
            <a:r>
              <a:rPr lang="en-GB" sz="2000" dirty="0" smtClean="0"/>
              <a:t>.)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Access Control for cloud and cloud-</a:t>
            </a:r>
            <a:r>
              <a:rPr lang="en-GB" sz="2400" dirty="0" err="1" smtClean="0">
                <a:solidFill>
                  <a:srgbClr val="3333FF"/>
                </a:solidFill>
              </a:rPr>
              <a:t>IoT</a:t>
            </a:r>
            <a:r>
              <a:rPr lang="en-GB" sz="2400" dirty="0" smtClean="0">
                <a:solidFill>
                  <a:srgbClr val="3333FF"/>
                </a:solidFill>
              </a:rPr>
              <a:t>?</a:t>
            </a:r>
            <a:endParaRPr lang="en-GB" sz="2400" dirty="0">
              <a:solidFill>
                <a:srgbClr val="3333FF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3333FF"/>
              </a:solidFill>
            </a:endParaRPr>
          </a:p>
          <a:p>
            <a:pPr algn="l"/>
            <a:endParaRPr lang="en-GB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7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Traditional Access Controls - 1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052736"/>
            <a:ext cx="8280920" cy="504056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Authentication</a:t>
            </a:r>
          </a:p>
          <a:p>
            <a:pPr lvl="1" algn="l"/>
            <a:r>
              <a:rPr lang="en-GB" sz="2000" dirty="0" smtClean="0">
                <a:solidFill>
                  <a:srgbClr val="00B050"/>
                </a:solidFill>
              </a:rPr>
              <a:t>“</a:t>
            </a:r>
            <a:r>
              <a:rPr lang="en-GB" sz="2000" i="1" dirty="0" smtClean="0">
                <a:solidFill>
                  <a:srgbClr val="00B050"/>
                </a:solidFill>
              </a:rPr>
              <a:t>you are who you say you are”</a:t>
            </a:r>
          </a:p>
          <a:p>
            <a:pPr lvl="1" algn="l"/>
            <a:r>
              <a:rPr lang="en-GB" sz="2000" dirty="0"/>
              <a:t>u</a:t>
            </a:r>
            <a:r>
              <a:rPr lang="en-GB" sz="2000" dirty="0" smtClean="0"/>
              <a:t>se passwords, public/private key-pairs, biometrics … </a:t>
            </a:r>
            <a:endParaRPr lang="en-GB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Authorisation</a:t>
            </a:r>
          </a:p>
          <a:p>
            <a:pPr lvl="1" algn="l"/>
            <a:r>
              <a:rPr lang="en-GB" sz="2000" i="1" dirty="0" smtClean="0">
                <a:solidFill>
                  <a:srgbClr val="00B050"/>
                </a:solidFill>
              </a:rPr>
              <a:t>“you are entitled to carry out some action”</a:t>
            </a:r>
          </a:p>
          <a:p>
            <a:pPr lvl="1" algn="l"/>
            <a:r>
              <a:rPr lang="en-GB" sz="2000" dirty="0"/>
              <a:t>u</a:t>
            </a:r>
            <a:r>
              <a:rPr lang="en-GB" sz="2000" dirty="0" smtClean="0"/>
              <a:t>se ACLs, Role Certificates, Capabilities</a:t>
            </a:r>
          </a:p>
          <a:p>
            <a:pPr lvl="1" algn="l"/>
            <a:endParaRPr lang="en-GB" sz="2000" dirty="0"/>
          </a:p>
          <a:p>
            <a:pPr algn="l"/>
            <a:r>
              <a:rPr lang="en-GB" sz="2000" dirty="0" smtClean="0"/>
              <a:t>These are: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FF0000"/>
                </a:solidFill>
              </a:rPr>
              <a:t>Application – specific</a:t>
            </a:r>
          </a:p>
          <a:p>
            <a:pPr algn="l"/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smtClean="0">
                <a:solidFill>
                  <a:srgbClr val="FF0000"/>
                </a:solidFill>
              </a:rPr>
              <a:t>       </a:t>
            </a:r>
            <a:r>
              <a:rPr lang="en-GB" sz="2000" dirty="0" smtClean="0"/>
              <a:t>  policy consistency </a:t>
            </a:r>
            <a:r>
              <a:rPr lang="en-GB" sz="2000" dirty="0"/>
              <a:t>not </a:t>
            </a:r>
            <a:r>
              <a:rPr lang="en-GB" sz="2000" dirty="0" smtClean="0"/>
              <a:t>ensured across applications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 cloud-provided data stores are shared by apps</a:t>
            </a:r>
            <a:endParaRPr lang="en-GB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FF0000"/>
                </a:solidFill>
              </a:rPr>
              <a:t>Principal/Role - specific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Applied only at specific </a:t>
            </a:r>
            <a:r>
              <a:rPr lang="en-GB" sz="2000" dirty="0" smtClean="0">
                <a:solidFill>
                  <a:srgbClr val="FF0000"/>
                </a:solidFill>
              </a:rPr>
              <a:t>Policy Enforcement Points </a:t>
            </a:r>
            <a:r>
              <a:rPr lang="en-GB" sz="2000" dirty="0" smtClean="0"/>
              <a:t>(PEPs)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5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Traditional Access Controls - 2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568952" cy="5400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After access is granted: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No subsequent control over data-use by authorised party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No guarantee of consistent policy when apps are 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    combined/configured dynamically</a:t>
            </a:r>
          </a:p>
          <a:p>
            <a:pPr lvl="1" algn="l"/>
            <a:endParaRPr lang="en-GB" sz="2400" dirty="0">
              <a:solidFill>
                <a:srgbClr val="3333FF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err="1" smtClean="0">
                <a:solidFill>
                  <a:srgbClr val="3333FF"/>
                </a:solidFill>
              </a:rPr>
              <a:t>IoT</a:t>
            </a:r>
            <a:endParaRPr lang="en-GB" sz="2400" dirty="0" smtClean="0">
              <a:solidFill>
                <a:srgbClr val="3333FF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similarly – no control after data leaves personal domain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e</a:t>
            </a:r>
            <a:r>
              <a:rPr lang="en-GB" sz="2000" dirty="0" smtClean="0"/>
              <a:t>.g. I may </a:t>
            </a:r>
            <a:r>
              <a:rPr lang="en-GB" sz="2000" dirty="0" smtClean="0">
                <a:solidFill>
                  <a:srgbClr val="C00000"/>
                </a:solidFill>
              </a:rPr>
              <a:t>consent</a:t>
            </a:r>
            <a:r>
              <a:rPr lang="en-GB" sz="2000" dirty="0" smtClean="0"/>
              <a:t> to usage A of my data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but it may be used subsequently for B without my knowledge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3333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8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Legal/Regulatory Sanctions?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568952" cy="5400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Current cloud contracts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  </a:t>
            </a:r>
            <a:r>
              <a:rPr lang="en-GB" sz="2000" i="1" dirty="0" smtClean="0">
                <a:solidFill>
                  <a:srgbClr val="00B050"/>
                </a:solidFill>
              </a:rPr>
              <a:t>“take it or leave it” 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i="1" dirty="0"/>
              <a:t> </a:t>
            </a:r>
            <a:r>
              <a:rPr lang="en-GB" sz="2000" i="1" dirty="0" smtClean="0"/>
              <a:t> </a:t>
            </a:r>
            <a:r>
              <a:rPr lang="en-GB" sz="2000" i="1" dirty="0" smtClean="0">
                <a:solidFill>
                  <a:srgbClr val="009900"/>
                </a:solidFill>
              </a:rPr>
              <a:t>“if a </a:t>
            </a:r>
            <a:r>
              <a:rPr lang="en-GB" sz="2000" i="1" dirty="0" smtClean="0">
                <a:solidFill>
                  <a:srgbClr val="00B050"/>
                </a:solidFill>
              </a:rPr>
              <a:t>service is free, you’re not the customer, you’re the product”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   provider accepts no responsibility for data loss or data leakage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   you agree to data analytics and targeted advertising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lvl="1" algn="l"/>
            <a:r>
              <a:rPr lang="en-GB" sz="2000" i="1" dirty="0" smtClean="0">
                <a:solidFill>
                  <a:srgbClr val="009900"/>
                </a:solidFill>
              </a:rPr>
              <a:t>Ref “Cloud Computing Law”  OUP 2013, ed. C. Millard</a:t>
            </a:r>
            <a:endParaRPr lang="en-GB" sz="2000" i="1" dirty="0">
              <a:solidFill>
                <a:srgbClr val="0099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59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Audit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9024" y="1052736"/>
            <a:ext cx="8784976" cy="5400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Need for Audit for both Cloud and </a:t>
            </a:r>
            <a:r>
              <a:rPr lang="en-GB" sz="2400" dirty="0" err="1" smtClean="0">
                <a:solidFill>
                  <a:srgbClr val="3333FF"/>
                </a:solidFill>
              </a:rPr>
              <a:t>IoT</a:t>
            </a:r>
            <a:endParaRPr lang="en-GB" sz="2400" dirty="0" smtClean="0">
              <a:solidFill>
                <a:srgbClr val="3333FF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How has data been used as it flows system-wide?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Compliance with contract – if negotiated contracts were possible ….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Compliance with law and regulation, </a:t>
            </a:r>
            <a:r>
              <a:rPr lang="en-GB" sz="2000" i="1" dirty="0" smtClean="0">
                <a:solidFill>
                  <a:srgbClr val="009900"/>
                </a:solidFill>
              </a:rPr>
              <a:t>e.g. EU C7-0025/12 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</a:t>
            </a:r>
            <a:r>
              <a:rPr lang="en-GB" sz="2000" i="1" dirty="0" smtClean="0">
                <a:solidFill>
                  <a:srgbClr val="00B050"/>
                </a:solidFill>
              </a:rPr>
              <a:t>“personal data on EU citizens should not leave the EU”</a:t>
            </a:r>
          </a:p>
          <a:p>
            <a:pPr lvl="1" algn="l"/>
            <a:endParaRPr lang="en-GB" sz="2000" i="1" dirty="0" smtClean="0">
              <a:solidFill>
                <a:srgbClr val="00B050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M</a:t>
            </a:r>
            <a:r>
              <a:rPr lang="en-GB" sz="2000" dirty="0" smtClean="0"/>
              <a:t>anual compliance processes are very expensive (certification)</a:t>
            </a:r>
          </a:p>
          <a:p>
            <a:pPr lvl="1" algn="l"/>
            <a:endParaRPr lang="en-GB" sz="2000" dirty="0" smtClean="0"/>
          </a:p>
          <a:p>
            <a:pPr algn="l"/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022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err="1" smtClean="0"/>
              <a:t>CloudSafetyNet</a:t>
            </a:r>
            <a:r>
              <a:rPr lang="en-GB" sz="3200" dirty="0" smtClean="0"/>
              <a:t> Project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1052736"/>
            <a:ext cx="9433048" cy="5400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Clouds need </a:t>
            </a:r>
            <a:r>
              <a:rPr lang="en-GB" sz="2000" dirty="0" smtClean="0">
                <a:solidFill>
                  <a:srgbClr val="C00000"/>
                </a:solidFill>
              </a:rPr>
              <a:t>continuous, system-wide, data flow control </a:t>
            </a:r>
          </a:p>
          <a:p>
            <a:pPr algn="l"/>
            <a:r>
              <a:rPr lang="en-GB" sz="2000" dirty="0" smtClean="0"/>
              <a:t>     to provide </a:t>
            </a:r>
            <a:r>
              <a:rPr lang="en-GB" sz="2000" dirty="0" smtClean="0">
                <a:solidFill>
                  <a:srgbClr val="C00000"/>
                </a:solidFill>
              </a:rPr>
              <a:t>protection </a:t>
            </a:r>
            <a:r>
              <a:rPr lang="en-GB" sz="2000" dirty="0" smtClean="0"/>
              <a:t>AND (cross-application) </a:t>
            </a:r>
            <a:r>
              <a:rPr lang="en-GB" sz="2000" dirty="0" smtClean="0">
                <a:solidFill>
                  <a:srgbClr val="C00000"/>
                </a:solidFill>
              </a:rPr>
              <a:t>sharing</a:t>
            </a:r>
          </a:p>
          <a:p>
            <a:pPr algn="l"/>
            <a:r>
              <a:rPr lang="en-GB" sz="2000" dirty="0" smtClean="0"/>
              <a:t>     with </a:t>
            </a:r>
            <a:r>
              <a:rPr lang="en-GB" sz="2000" dirty="0" smtClean="0">
                <a:solidFill>
                  <a:srgbClr val="C00000"/>
                </a:solidFill>
              </a:rPr>
              <a:t>audit</a:t>
            </a:r>
            <a:r>
              <a:rPr lang="en-GB" sz="2000" dirty="0" smtClean="0"/>
              <a:t> for </a:t>
            </a:r>
            <a:r>
              <a:rPr lang="en-GB" sz="2000" dirty="0" smtClean="0">
                <a:solidFill>
                  <a:srgbClr val="C00000"/>
                </a:solidFill>
              </a:rPr>
              <a:t>accountability</a:t>
            </a:r>
            <a:r>
              <a:rPr lang="en-GB" sz="2000" dirty="0" smtClean="0"/>
              <a:t> to demonstrate compliance/provenance</a:t>
            </a:r>
          </a:p>
          <a:p>
            <a:pPr algn="l"/>
            <a:r>
              <a:rPr lang="en-GB" sz="2000" dirty="0" smtClean="0"/>
              <a:t>                            </a:t>
            </a:r>
            <a:r>
              <a:rPr lang="en-GB" sz="2000" i="1" dirty="0" smtClean="0">
                <a:solidFill>
                  <a:srgbClr val="3333FF"/>
                </a:solidFill>
              </a:rPr>
              <a:t>- investigate IFC for this purpose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Cloud-provided software is more </a:t>
            </a:r>
            <a:r>
              <a:rPr lang="en-GB" sz="2000" dirty="0" smtClean="0">
                <a:solidFill>
                  <a:srgbClr val="C00000"/>
                </a:solidFill>
              </a:rPr>
              <a:t>trustworthy and trusted</a:t>
            </a:r>
            <a:r>
              <a:rPr lang="en-GB" sz="2000" dirty="0" smtClean="0"/>
              <a:t> </a:t>
            </a:r>
          </a:p>
          <a:p>
            <a:pPr algn="l"/>
            <a:r>
              <a:rPr lang="en-GB" sz="2000" dirty="0" smtClean="0"/>
              <a:t>     than apps running as cloud tenants with end users</a:t>
            </a:r>
          </a:p>
          <a:p>
            <a:pPr algn="l"/>
            <a:r>
              <a:rPr lang="en-GB" sz="2000" i="1" dirty="0" smtClean="0">
                <a:solidFill>
                  <a:srgbClr val="3333FF"/>
                </a:solidFill>
              </a:rPr>
              <a:t>     -  investigate IFC as a cloud-OS mechanism for PaaS and SaaS clouds.</a:t>
            </a:r>
          </a:p>
          <a:p>
            <a:pPr marL="342900" indent="-342900" algn="l">
              <a:buFontTx/>
              <a:buChar char="-"/>
            </a:pPr>
            <a:endParaRPr lang="en-GB" sz="2000" i="1" dirty="0">
              <a:solidFill>
                <a:srgbClr val="3333FF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i="1" dirty="0">
              <a:solidFill>
                <a:srgbClr val="3333FF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33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Structure of the talk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8845" y="1196752"/>
            <a:ext cx="8784976" cy="4824536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Need for </a:t>
            </a:r>
            <a:r>
              <a:rPr lang="en-GB" sz="2400" dirty="0" smtClean="0">
                <a:solidFill>
                  <a:srgbClr val="C00000"/>
                </a:solidFill>
              </a:rPr>
              <a:t>protection</a:t>
            </a:r>
            <a:r>
              <a:rPr lang="en-GB" sz="2400" dirty="0" smtClean="0"/>
              <a:t>, </a:t>
            </a:r>
            <a:r>
              <a:rPr lang="en-GB" sz="2400" dirty="0" smtClean="0">
                <a:solidFill>
                  <a:srgbClr val="C00000"/>
                </a:solidFill>
              </a:rPr>
              <a:t>sharing</a:t>
            </a:r>
            <a:r>
              <a:rPr lang="en-GB" sz="2400" dirty="0" smtClean="0"/>
              <a:t> and </a:t>
            </a:r>
            <a:r>
              <a:rPr lang="en-GB" sz="2400" dirty="0" smtClean="0">
                <a:solidFill>
                  <a:srgbClr val="C00000"/>
                </a:solidFill>
              </a:rPr>
              <a:t>audit </a:t>
            </a:r>
            <a:r>
              <a:rPr lang="en-GB" sz="2400" dirty="0" smtClean="0"/>
              <a:t>in cloud and </a:t>
            </a:r>
            <a:r>
              <a:rPr lang="en-GB" sz="2400" dirty="0" err="1" smtClean="0"/>
              <a:t>IoT</a:t>
            </a:r>
            <a:r>
              <a:rPr lang="en-GB" sz="2400" dirty="0" smtClean="0"/>
              <a:t>-cloud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Why cloud services are good for </a:t>
            </a:r>
            <a:r>
              <a:rPr lang="en-GB" sz="2400" dirty="0" err="1" smtClean="0"/>
              <a:t>IoT</a:t>
            </a:r>
            <a:endParaRPr lang="en-GB" sz="24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Traditional security is necessary but not sufficient</a:t>
            </a:r>
          </a:p>
          <a:p>
            <a:pPr algn="l"/>
            <a:r>
              <a:rPr lang="en-GB" sz="2400" dirty="0" smtClean="0"/>
              <a:t>------------------------------</a:t>
            </a:r>
          </a:p>
          <a:p>
            <a:pPr algn="l"/>
            <a:endParaRPr lang="en-GB" sz="24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(Decentralised) Information </a:t>
            </a:r>
            <a:r>
              <a:rPr lang="en-GB" sz="2400" dirty="0"/>
              <a:t>Flow Control (IFC)</a:t>
            </a:r>
          </a:p>
          <a:p>
            <a:pPr algn="l"/>
            <a:r>
              <a:rPr lang="en-GB" sz="2400" dirty="0" smtClean="0"/>
              <a:t>           introduction and examples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IFC </a:t>
            </a:r>
            <a:r>
              <a:rPr lang="en-GB" sz="2400" b="1" dirty="0" err="1" smtClean="0">
                <a:solidFill>
                  <a:srgbClr val="009900"/>
                </a:solidFill>
              </a:rPr>
              <a:t>CamFlow</a:t>
            </a:r>
            <a:r>
              <a:rPr lang="en-GB" sz="2400" dirty="0" smtClean="0"/>
              <a:t> implementation (very brief)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What IFC can contribute – potential of IFC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Information Flow Control (IFC)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9024" y="1052736"/>
            <a:ext cx="8784976" cy="5400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Continuous, system-wide, data flow control with audit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Data is tagged – tags stay with (stick to) data as metadata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A tag represents a security concern e.g.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e.g. </a:t>
            </a:r>
            <a:r>
              <a:rPr lang="en-GB" sz="2000" dirty="0" smtClean="0">
                <a:solidFill>
                  <a:srgbClr val="C00000"/>
                </a:solidFill>
              </a:rPr>
              <a:t>source</a:t>
            </a:r>
            <a:r>
              <a:rPr lang="en-GB" sz="2000" dirty="0" smtClean="0"/>
              <a:t>,        </a:t>
            </a:r>
            <a:r>
              <a:rPr lang="en-GB" sz="2000" dirty="0" smtClean="0">
                <a:solidFill>
                  <a:srgbClr val="00B050"/>
                </a:solidFill>
              </a:rPr>
              <a:t>type</a:t>
            </a:r>
            <a:r>
              <a:rPr lang="en-GB" sz="2000" dirty="0" smtClean="0"/>
              <a:t>,          </a:t>
            </a:r>
            <a:r>
              <a:rPr lang="en-GB" sz="2000" dirty="0" smtClean="0">
                <a:solidFill>
                  <a:srgbClr val="CC00CC"/>
                </a:solidFill>
              </a:rPr>
              <a:t>sensitivity,</a:t>
            </a:r>
            <a:r>
              <a:rPr lang="en-GB" sz="2000" dirty="0" smtClean="0"/>
              <a:t>                </a:t>
            </a:r>
            <a:r>
              <a:rPr lang="en-GB" sz="2000" dirty="0" smtClean="0">
                <a:solidFill>
                  <a:srgbClr val="7030A0"/>
                </a:solidFill>
              </a:rPr>
              <a:t>state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</a:t>
            </a:r>
            <a:r>
              <a:rPr lang="en-GB" sz="2000" dirty="0" smtClean="0">
                <a:solidFill>
                  <a:srgbClr val="C00000"/>
                </a:solidFill>
              </a:rPr>
              <a:t>EU, </a:t>
            </a:r>
            <a:r>
              <a:rPr lang="en-GB" sz="2000" dirty="0" err="1" smtClean="0">
                <a:solidFill>
                  <a:srgbClr val="C00000"/>
                </a:solidFill>
              </a:rPr>
              <a:t>hosp</a:t>
            </a:r>
            <a:r>
              <a:rPr lang="en-GB" sz="2000" dirty="0" smtClean="0">
                <a:solidFill>
                  <a:srgbClr val="C00000"/>
                </a:solidFill>
              </a:rPr>
              <a:t>-dev,  </a:t>
            </a:r>
            <a:r>
              <a:rPr lang="en-GB" sz="2000" dirty="0" smtClean="0">
                <a:solidFill>
                  <a:srgbClr val="00B050"/>
                </a:solidFill>
              </a:rPr>
              <a:t>medical,</a:t>
            </a:r>
            <a:r>
              <a:rPr lang="en-GB" sz="2000" dirty="0" smtClean="0"/>
              <a:t>    </a:t>
            </a:r>
            <a:r>
              <a:rPr lang="en-GB" sz="2000" dirty="0" smtClean="0">
                <a:solidFill>
                  <a:srgbClr val="CC00CC"/>
                </a:solidFill>
              </a:rPr>
              <a:t>personal, </a:t>
            </a:r>
            <a:r>
              <a:rPr lang="en-GB" sz="2000" dirty="0" err="1" smtClean="0">
                <a:solidFill>
                  <a:srgbClr val="CC00CC"/>
                </a:solidFill>
              </a:rPr>
              <a:t>ann</a:t>
            </a:r>
            <a:r>
              <a:rPr lang="en-GB" sz="2000" dirty="0" smtClean="0">
                <a:solidFill>
                  <a:srgbClr val="CC00CC"/>
                </a:solidFill>
              </a:rPr>
              <a:t>,</a:t>
            </a:r>
            <a:r>
              <a:rPr lang="en-GB" sz="2000" dirty="0" smtClean="0"/>
              <a:t>   </a:t>
            </a:r>
            <a:r>
              <a:rPr lang="en-GB" sz="2000" dirty="0" smtClean="0">
                <a:solidFill>
                  <a:srgbClr val="7030A0"/>
                </a:solidFill>
              </a:rPr>
              <a:t>encrypted, anonymised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Tags are grouped into labels</a:t>
            </a:r>
          </a:p>
          <a:p>
            <a:pPr lvl="1" algn="l"/>
            <a:r>
              <a:rPr lang="en-GB" sz="2000" dirty="0" smtClean="0"/>
              <a:t>               </a:t>
            </a:r>
            <a:r>
              <a:rPr lang="en-GB" sz="2000" dirty="0" smtClean="0">
                <a:solidFill>
                  <a:srgbClr val="3333FF"/>
                </a:solidFill>
              </a:rPr>
              <a:t>Secrecy label S </a:t>
            </a:r>
            <a:r>
              <a:rPr lang="en-GB" sz="2000" dirty="0" smtClean="0"/>
              <a:t>and </a:t>
            </a:r>
            <a:r>
              <a:rPr lang="en-GB" sz="2000" dirty="0" smtClean="0">
                <a:solidFill>
                  <a:srgbClr val="3333FF"/>
                </a:solidFill>
              </a:rPr>
              <a:t>Integrity label I </a:t>
            </a:r>
            <a:r>
              <a:rPr lang="en-GB" sz="2000" dirty="0" smtClean="0"/>
              <a:t>are sets of tags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         e.g. S = {</a:t>
            </a:r>
            <a:r>
              <a:rPr lang="en-GB" sz="2000" dirty="0" smtClean="0">
                <a:solidFill>
                  <a:srgbClr val="CC00CC"/>
                </a:solidFill>
              </a:rPr>
              <a:t>medical, </a:t>
            </a:r>
            <a:r>
              <a:rPr lang="en-GB" sz="2000" dirty="0" err="1" smtClean="0">
                <a:solidFill>
                  <a:srgbClr val="CC00CC"/>
                </a:solidFill>
              </a:rPr>
              <a:t>ann</a:t>
            </a:r>
            <a:r>
              <a:rPr lang="en-GB" sz="2000" dirty="0" smtClean="0"/>
              <a:t>}  I = {</a:t>
            </a:r>
            <a:r>
              <a:rPr lang="en-GB" sz="2000" dirty="0" err="1" smtClean="0">
                <a:solidFill>
                  <a:srgbClr val="CC00CC"/>
                </a:solidFill>
              </a:rPr>
              <a:t>hosp</a:t>
            </a:r>
            <a:r>
              <a:rPr lang="en-GB" sz="2000" dirty="0" smtClean="0">
                <a:solidFill>
                  <a:srgbClr val="CC00CC"/>
                </a:solidFill>
              </a:rPr>
              <a:t>-dev, consent</a:t>
            </a:r>
            <a:r>
              <a:rPr lang="en-GB" sz="2000" dirty="0" smtClean="0"/>
              <a:t>}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All entities, whether active or passive, are labelled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(data, processes, pipes, files, messages etc.)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Definition: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the state of </a:t>
            </a:r>
            <a:r>
              <a:rPr lang="en-GB" sz="2000" b="1" dirty="0" smtClean="0">
                <a:solidFill>
                  <a:srgbClr val="3333FF"/>
                </a:solidFill>
              </a:rPr>
              <a:t>S and I </a:t>
            </a:r>
            <a:r>
              <a:rPr lang="en-GB" sz="2000" dirty="0" smtClean="0"/>
              <a:t>is the </a:t>
            </a:r>
            <a:r>
              <a:rPr lang="en-GB" sz="2400" b="1" dirty="0" smtClean="0">
                <a:solidFill>
                  <a:srgbClr val="3333FF"/>
                </a:solidFill>
              </a:rPr>
              <a:t>security context </a:t>
            </a:r>
            <a:r>
              <a:rPr lang="en-GB" sz="2000" dirty="0" smtClean="0"/>
              <a:t>of the entity</a:t>
            </a:r>
          </a:p>
          <a:p>
            <a:pPr lvl="1" algn="l"/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5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IFC</a:t>
            </a:r>
            <a:r>
              <a:rPr lang="en-GB" sz="3200" dirty="0"/>
              <a:t> </a:t>
            </a:r>
            <a:r>
              <a:rPr lang="en-GB" sz="3200" dirty="0" smtClean="0"/>
              <a:t>– Flow Rule </a:t>
            </a:r>
            <a:endParaRPr lang="en-GB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704588" y="1397572"/>
                <a:ext cx="7920880" cy="4608512"/>
              </a:xfrm>
            </p:spPr>
            <p:txBody>
              <a:bodyPr/>
              <a:lstStyle/>
              <a:p>
                <a:pPr algn="l"/>
                <a:r>
                  <a:rPr lang="en-GB" sz="2000" dirty="0" smtClean="0">
                    <a:solidFill>
                      <a:srgbClr val="3333FF"/>
                    </a:solidFill>
                  </a:rPr>
                  <a:t>Data can flow </a:t>
                </a:r>
                <a:r>
                  <a:rPr lang="en-GB" sz="2000" dirty="0" smtClean="0"/>
                  <a:t>from entity A to entity B  (</a:t>
                </a:r>
                <a:r>
                  <a:rPr lang="en-GB" sz="2000" dirty="0" smtClean="0">
                    <a:solidFill>
                      <a:srgbClr val="3333FF"/>
                    </a:solidFill>
                  </a:rPr>
                  <a:t>A </a:t>
                </a:r>
                <a14:m>
                  <m:oMath xmlns:m="http://schemas.openxmlformats.org/officeDocument/2006/math">
                    <m:r>
                      <a:rPr lang="en-GB" sz="2400" i="1">
                        <a:solidFill>
                          <a:srgbClr val="3333FF"/>
                        </a:solidFill>
                        <a:latin typeface="Cambria Math"/>
                      </a:rPr>
                      <m:t>→ </m:t>
                    </m:r>
                  </m:oMath>
                </a14:m>
                <a:r>
                  <a:rPr lang="en-GB" sz="2000" dirty="0" smtClean="0">
                    <a:solidFill>
                      <a:srgbClr val="3333FF"/>
                    </a:solidFill>
                  </a:rPr>
                  <a:t> B</a:t>
                </a:r>
                <a:r>
                  <a:rPr lang="en-GB" sz="2000" dirty="0" smtClean="0"/>
                  <a:t>)</a:t>
                </a:r>
              </a:p>
              <a:p>
                <a:pPr algn="l"/>
                <a:r>
                  <a:rPr lang="en-GB" sz="2000" dirty="0"/>
                  <a:t> </a:t>
                </a:r>
                <a:r>
                  <a:rPr lang="en-GB" sz="2000" dirty="0" smtClean="0"/>
                  <a:t>        where A has labels  secrecy S(A), integrity I(A) </a:t>
                </a:r>
              </a:p>
              <a:p>
                <a:pPr algn="l"/>
                <a:r>
                  <a:rPr lang="en-GB" sz="2000" dirty="0"/>
                  <a:t> </a:t>
                </a:r>
                <a:r>
                  <a:rPr lang="en-GB" sz="2000" dirty="0" smtClean="0"/>
                  <a:t>            and B has labels                S(B), I(B)</a:t>
                </a:r>
              </a:p>
              <a:p>
                <a:pPr algn="l"/>
                <a:endParaRPr lang="en-GB" sz="2400" dirty="0">
                  <a:solidFill>
                    <a:srgbClr val="3333FF"/>
                  </a:solidFill>
                </a:endParaRPr>
              </a:p>
              <a:p>
                <a:pPr algn="l"/>
                <a:r>
                  <a:rPr lang="en-GB" sz="2400" dirty="0" smtClean="0">
                    <a:solidFill>
                      <a:srgbClr val="3333FF"/>
                    </a:solidFill>
                  </a:rPr>
                  <a:t>     </a:t>
                </a:r>
                <a:r>
                  <a:rPr lang="en-GB" sz="2000" dirty="0" smtClean="0">
                    <a:solidFill>
                      <a:srgbClr val="3333FF"/>
                    </a:solidFill>
                  </a:rPr>
                  <a:t>A </a:t>
                </a:r>
                <a14:m>
                  <m:oMath xmlns:m="http://schemas.openxmlformats.org/officeDocument/2006/math">
                    <m:r>
                      <a:rPr lang="en-GB" sz="2400" i="1">
                        <a:solidFill>
                          <a:srgbClr val="3333FF"/>
                        </a:solidFill>
                        <a:latin typeface="Cambria Math"/>
                      </a:rPr>
                      <m:t>→</m:t>
                    </m:r>
                    <m:r>
                      <a:rPr lang="en-GB" sz="2400" b="0" i="1" smtClean="0">
                        <a:solidFill>
                          <a:srgbClr val="3333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GB" sz="2000" dirty="0" smtClean="0">
                    <a:solidFill>
                      <a:srgbClr val="3333FF"/>
                    </a:solidFill>
                  </a:rPr>
                  <a:t>B   if and only if   S(A)</a:t>
                </a:r>
                <a:r>
                  <a:rPr lang="en-GB" sz="2000" dirty="0">
                    <a:solidFill>
                      <a:srgbClr val="3333FF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i="1">
                        <a:solidFill>
                          <a:srgbClr val="3333FF"/>
                        </a:solidFill>
                        <a:latin typeface="Cambria Math"/>
                      </a:rPr>
                      <m:t>⊆</m:t>
                    </m:r>
                    <m:r>
                      <a:rPr lang="en-GB" sz="2400" b="0" i="0" smtClean="0">
                        <a:solidFill>
                          <a:srgbClr val="3333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GB" sz="2000" dirty="0" smtClean="0">
                    <a:solidFill>
                      <a:srgbClr val="3333FF"/>
                    </a:solidFill>
                  </a:rPr>
                  <a:t>S(B)  </a:t>
                </a:r>
              </a:p>
              <a:p>
                <a:pPr algn="l"/>
                <a:r>
                  <a:rPr lang="en-GB" sz="2000" dirty="0">
                    <a:solidFill>
                      <a:srgbClr val="3333FF"/>
                    </a:solidFill>
                  </a:rPr>
                  <a:t> </a:t>
                </a:r>
                <a:r>
                  <a:rPr lang="en-GB" sz="2000" dirty="0" smtClean="0">
                    <a:solidFill>
                      <a:srgbClr val="3333FF"/>
                    </a:solidFill>
                  </a:rPr>
                  <a:t>                                 AND  I(B) </a:t>
                </a:r>
                <a14:m>
                  <m:oMath xmlns:m="http://schemas.openxmlformats.org/officeDocument/2006/math">
                    <m:r>
                      <a:rPr lang="en-GB" sz="2400" i="1">
                        <a:solidFill>
                          <a:srgbClr val="3333FF"/>
                        </a:solidFill>
                        <a:latin typeface="Cambria Math"/>
                      </a:rPr>
                      <m:t>⊆</m:t>
                    </m:r>
                    <m:r>
                      <a:rPr lang="en-GB" sz="2400" b="0" i="0" smtClean="0">
                        <a:solidFill>
                          <a:srgbClr val="3333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GB" sz="2000" dirty="0" smtClean="0">
                    <a:solidFill>
                      <a:srgbClr val="3333FF"/>
                    </a:solidFill>
                  </a:rPr>
                  <a:t>I(A)</a:t>
                </a:r>
              </a:p>
              <a:p>
                <a:pPr algn="l"/>
                <a:endParaRPr lang="en-GB" sz="2000" dirty="0">
                  <a:solidFill>
                    <a:srgbClr val="3333FF"/>
                  </a:solidFill>
                </a:endParaRPr>
              </a:p>
              <a:p>
                <a:pPr algn="l"/>
                <a:r>
                  <a:rPr lang="en-GB" sz="2000" dirty="0" smtClean="0">
                    <a:solidFill>
                      <a:srgbClr val="3333FF"/>
                    </a:solidFill>
                  </a:rPr>
                  <a:t>S: </a:t>
                </a:r>
                <a:r>
                  <a:rPr lang="en-GB" sz="2000" i="1" dirty="0" smtClean="0">
                    <a:solidFill>
                      <a:srgbClr val="009900"/>
                    </a:solidFill>
                  </a:rPr>
                  <a:t>“anything I send to must have at least my secrecy tags”</a:t>
                </a:r>
              </a:p>
              <a:p>
                <a:pPr algn="l"/>
                <a:r>
                  <a:rPr lang="en-GB" sz="2000" dirty="0" smtClean="0">
                    <a:solidFill>
                      <a:srgbClr val="3333FF"/>
                    </a:solidFill>
                  </a:rPr>
                  <a:t>I</a:t>
                </a:r>
                <a:r>
                  <a:rPr lang="en-GB" sz="2000" i="1" dirty="0" smtClean="0">
                    <a:solidFill>
                      <a:srgbClr val="3333FF"/>
                    </a:solidFill>
                  </a:rPr>
                  <a:t>:  </a:t>
                </a:r>
                <a:r>
                  <a:rPr lang="en-GB" sz="2000" i="1" dirty="0" smtClean="0">
                    <a:solidFill>
                      <a:srgbClr val="009900"/>
                    </a:solidFill>
                  </a:rPr>
                  <a:t>“anything that sends to me must have at least my integrity tags”</a:t>
                </a:r>
                <a:endParaRPr lang="en-GB" sz="2000" i="1" dirty="0" smtClean="0"/>
              </a:p>
              <a:p>
                <a:pPr algn="l"/>
                <a:endParaRPr lang="en-GB" sz="2000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04588" y="1397572"/>
                <a:ext cx="7920880" cy="4608512"/>
              </a:xfrm>
              <a:blipFill rotWithShape="1">
                <a:blip r:embed="rId2"/>
                <a:stretch>
                  <a:fillRect l="-8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6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IFC</a:t>
            </a:r>
            <a:r>
              <a:rPr lang="en-GB" sz="3200" dirty="0"/>
              <a:t> </a:t>
            </a:r>
            <a:r>
              <a:rPr lang="en-GB" sz="3200" dirty="0" smtClean="0"/>
              <a:t>– Flow Rule (secrecy)</a:t>
            </a:r>
            <a:endParaRPr lang="en-GB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67544" y="1095713"/>
                <a:ext cx="8208912" cy="4536504"/>
              </a:xfrm>
            </p:spPr>
            <p:txBody>
              <a:bodyPr/>
              <a:lstStyle/>
              <a:p>
                <a:pPr algn="l"/>
                <a:r>
                  <a:rPr lang="en-GB" sz="2000" dirty="0" smtClean="0"/>
                  <a:t>  </a:t>
                </a:r>
                <a:r>
                  <a:rPr lang="en-GB" sz="2000" b="1" dirty="0" smtClean="0">
                    <a:solidFill>
                      <a:srgbClr val="3333FF"/>
                    </a:solidFill>
                  </a:rPr>
                  <a:t>Secrecy</a:t>
                </a:r>
                <a:r>
                  <a:rPr lang="en-GB" sz="2000" dirty="0" smtClean="0">
                    <a:solidFill>
                      <a:srgbClr val="3333FF"/>
                    </a:solidFill>
                  </a:rPr>
                  <a:t>:</a:t>
                </a:r>
                <a:r>
                  <a:rPr lang="en-GB" sz="2000" dirty="0" smtClean="0"/>
                  <a:t>  for privacy/confidentiality</a:t>
                </a:r>
              </a:p>
              <a:p>
                <a:pPr algn="l"/>
                <a:r>
                  <a:rPr lang="en-GB" sz="2000" dirty="0"/>
                  <a:t> </a:t>
                </a:r>
                <a:r>
                  <a:rPr lang="en-GB" sz="2000" dirty="0" smtClean="0"/>
                  <a:t>   for </a:t>
                </a:r>
                <a:r>
                  <a:rPr lang="en-GB" sz="2000" dirty="0">
                    <a:solidFill>
                      <a:srgbClr val="3333FF"/>
                    </a:solidFill>
                  </a:rPr>
                  <a:t>A </a:t>
                </a:r>
                <a14:m>
                  <m:oMath xmlns:m="http://schemas.openxmlformats.org/officeDocument/2006/math">
                    <m:r>
                      <a:rPr lang="en-GB" sz="2400" i="1">
                        <a:solidFill>
                          <a:srgbClr val="3333FF"/>
                        </a:solidFill>
                        <a:latin typeface="Cambria Math"/>
                      </a:rPr>
                      <m:t>→ </m:t>
                    </m:r>
                  </m:oMath>
                </a14:m>
                <a:r>
                  <a:rPr lang="en-GB" sz="2000" dirty="0">
                    <a:solidFill>
                      <a:srgbClr val="3333FF"/>
                    </a:solidFill>
                  </a:rPr>
                  <a:t> B</a:t>
                </a:r>
                <a:r>
                  <a:rPr lang="en-GB" sz="2000" dirty="0" smtClean="0"/>
                  <a:t> check whether </a:t>
                </a:r>
                <a:r>
                  <a:rPr lang="en-GB" sz="2000" dirty="0" smtClean="0">
                    <a:solidFill>
                      <a:srgbClr val="3333FF"/>
                    </a:solidFill>
                  </a:rPr>
                  <a:t>B</a:t>
                </a:r>
                <a:r>
                  <a:rPr lang="en-GB" sz="2000" dirty="0" smtClean="0"/>
                  <a:t> is entitled to receive this data</a:t>
                </a:r>
              </a:p>
              <a:p>
                <a:pPr algn="l"/>
                <a:r>
                  <a:rPr lang="en-GB" sz="2000" dirty="0"/>
                  <a:t> </a:t>
                </a:r>
                <a:r>
                  <a:rPr lang="en-GB" sz="2000" dirty="0" smtClean="0"/>
                  <a:t>          </a:t>
                </a:r>
              </a:p>
              <a:p>
                <a:pPr algn="l"/>
                <a:r>
                  <a:rPr lang="en-GB" sz="2000" dirty="0"/>
                  <a:t> </a:t>
                </a:r>
                <a:r>
                  <a:rPr lang="en-GB" sz="2000" dirty="0" smtClean="0"/>
                  <a:t>e.g. original use: Bell-</a:t>
                </a:r>
                <a:r>
                  <a:rPr lang="en-GB" sz="2000" dirty="0" err="1" smtClean="0"/>
                  <a:t>LaPadula</a:t>
                </a:r>
                <a:r>
                  <a:rPr lang="en-GB" sz="2000" dirty="0" smtClean="0"/>
                  <a:t> system-wide security classification </a:t>
                </a:r>
              </a:p>
              <a:p>
                <a:pPr algn="l"/>
                <a:r>
                  <a:rPr lang="en-GB" sz="2000" i="1" dirty="0" smtClean="0">
                    <a:solidFill>
                      <a:srgbClr val="009900"/>
                    </a:solidFill>
                  </a:rPr>
                  <a:t>“no read up, no write down”. </a:t>
                </a:r>
              </a:p>
              <a:p>
                <a:pPr algn="l"/>
                <a:r>
                  <a:rPr lang="en-GB" sz="2000" i="1" dirty="0">
                    <a:solidFill>
                      <a:srgbClr val="009900"/>
                    </a:solidFill>
                  </a:rPr>
                  <a:t> </a:t>
                </a:r>
                <a:r>
                  <a:rPr lang="en-GB" sz="2000" dirty="0" smtClean="0"/>
                  <a:t>Using tags rather than a class hierarchy:</a:t>
                </a:r>
              </a:p>
              <a:p>
                <a:pPr algn="l"/>
                <a:r>
                  <a:rPr lang="en-GB" sz="2000" dirty="0" smtClean="0">
                    <a:solidFill>
                      <a:srgbClr val="C00000"/>
                    </a:solidFill>
                  </a:rPr>
                  <a:t>    </a:t>
                </a:r>
                <a:r>
                  <a:rPr lang="en-GB" sz="2000" dirty="0" smtClean="0">
                    <a:solidFill>
                      <a:srgbClr val="CC00CC"/>
                    </a:solidFill>
                  </a:rPr>
                  <a:t>secret</a:t>
                </a:r>
                <a:r>
                  <a:rPr lang="en-GB" sz="2000" dirty="0" smtClean="0"/>
                  <a:t> data can flow to </a:t>
                </a:r>
                <a:r>
                  <a:rPr lang="en-GB" sz="2000" dirty="0" smtClean="0">
                    <a:solidFill>
                      <a:srgbClr val="CC00CC"/>
                    </a:solidFill>
                  </a:rPr>
                  <a:t>top-secret</a:t>
                </a:r>
                <a:r>
                  <a:rPr lang="en-GB" sz="2000" dirty="0" smtClean="0"/>
                  <a:t>:</a:t>
                </a:r>
                <a:r>
                  <a:rPr lang="en-GB" sz="2000" dirty="0" smtClean="0">
                    <a:solidFill>
                      <a:srgbClr val="C00000"/>
                    </a:solidFill>
                  </a:rPr>
                  <a:t> </a:t>
                </a:r>
              </a:p>
              <a:p>
                <a:pPr algn="l"/>
                <a:r>
                  <a:rPr lang="en-GB" sz="2000" dirty="0">
                    <a:solidFill>
                      <a:srgbClr val="C00000"/>
                    </a:solidFill>
                  </a:rPr>
                  <a:t> </a:t>
                </a:r>
                <a:r>
                  <a:rPr lang="en-GB" sz="2000" dirty="0" smtClean="0">
                    <a:solidFill>
                      <a:srgbClr val="C00000"/>
                    </a:solidFill>
                  </a:rPr>
                  <a:t>   </a:t>
                </a:r>
                <a:r>
                  <a:rPr lang="en-GB" sz="2000" dirty="0" smtClean="0"/>
                  <a:t>S(A) = {</a:t>
                </a:r>
                <a:r>
                  <a:rPr lang="en-GB" sz="2000" dirty="0" smtClean="0">
                    <a:solidFill>
                      <a:srgbClr val="CC00CC"/>
                    </a:solidFill>
                  </a:rPr>
                  <a:t>secret</a:t>
                </a:r>
                <a:r>
                  <a:rPr lang="en-GB" sz="2000" dirty="0" smtClean="0"/>
                  <a:t>}, S(B) = {</a:t>
                </a:r>
                <a:r>
                  <a:rPr lang="en-GB" sz="2000" dirty="0" smtClean="0">
                    <a:solidFill>
                      <a:srgbClr val="CC00CC"/>
                    </a:solidFill>
                  </a:rPr>
                  <a:t>confidential, secret, top-secret</a:t>
                </a:r>
                <a:r>
                  <a:rPr lang="en-GB" sz="2000" dirty="0" smtClean="0"/>
                  <a:t>}</a:t>
                </a:r>
                <a:r>
                  <a:rPr lang="en-GB" sz="2000" dirty="0">
                    <a:solidFill>
                      <a:srgbClr val="3333FF"/>
                    </a:solidFill>
                  </a:rPr>
                  <a:t> </a:t>
                </a:r>
                <a:r>
                  <a:rPr lang="en-GB" sz="2000" dirty="0" smtClean="0">
                    <a:solidFill>
                      <a:srgbClr val="3333FF"/>
                    </a:solidFill>
                  </a:rPr>
                  <a:t>  S(A</a:t>
                </a:r>
                <a:r>
                  <a:rPr lang="en-GB" sz="2000" dirty="0">
                    <a:solidFill>
                      <a:srgbClr val="3333FF"/>
                    </a:solidFill>
                  </a:rPr>
                  <a:t>) </a:t>
                </a:r>
                <a14:m>
                  <m:oMath xmlns:m="http://schemas.openxmlformats.org/officeDocument/2006/math">
                    <m:r>
                      <a:rPr lang="en-GB" sz="2400" i="1">
                        <a:solidFill>
                          <a:srgbClr val="3333FF"/>
                        </a:solidFill>
                        <a:latin typeface="Cambria Math"/>
                      </a:rPr>
                      <m:t>⊆</m:t>
                    </m:r>
                    <m:r>
                      <a:rPr lang="en-GB" sz="2400">
                        <a:solidFill>
                          <a:srgbClr val="3333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GB" sz="2000" dirty="0">
                    <a:solidFill>
                      <a:srgbClr val="3333FF"/>
                    </a:solidFill>
                  </a:rPr>
                  <a:t>S(B</a:t>
                </a:r>
                <a:r>
                  <a:rPr lang="en-GB" sz="2000" dirty="0" smtClean="0">
                    <a:solidFill>
                      <a:srgbClr val="3333FF"/>
                    </a:solidFill>
                  </a:rPr>
                  <a:t>)</a:t>
                </a:r>
              </a:p>
              <a:p>
                <a:pPr algn="l"/>
                <a:endParaRPr lang="en-GB" sz="2000" dirty="0"/>
              </a:p>
              <a:p>
                <a:pPr algn="l"/>
                <a:r>
                  <a:rPr lang="en-GB" sz="2000" dirty="0"/>
                  <a:t> </a:t>
                </a:r>
                <a:r>
                  <a:rPr lang="en-GB" sz="2000" dirty="0" smtClean="0"/>
                  <a:t>   </a:t>
                </a:r>
                <a:r>
                  <a:rPr lang="en-GB" sz="2000" dirty="0" smtClean="0">
                    <a:solidFill>
                      <a:srgbClr val="CC00CC"/>
                    </a:solidFill>
                  </a:rPr>
                  <a:t>top-secret</a:t>
                </a:r>
                <a:r>
                  <a:rPr lang="en-GB" sz="2000" dirty="0" smtClean="0"/>
                  <a:t> can’t flow to </a:t>
                </a:r>
                <a:r>
                  <a:rPr lang="en-GB" sz="2000" dirty="0" smtClean="0">
                    <a:solidFill>
                      <a:srgbClr val="CC00CC"/>
                    </a:solidFill>
                  </a:rPr>
                  <a:t>secret</a:t>
                </a:r>
                <a:r>
                  <a:rPr lang="en-GB" sz="2000" dirty="0" smtClean="0"/>
                  <a:t>: </a:t>
                </a:r>
              </a:p>
              <a:p>
                <a:pPr algn="l"/>
                <a:r>
                  <a:rPr lang="en-GB" sz="2000" dirty="0"/>
                  <a:t> </a:t>
                </a:r>
                <a:r>
                  <a:rPr lang="en-GB" sz="2000" dirty="0" smtClean="0"/>
                  <a:t>               S(B</a:t>
                </a:r>
                <a:r>
                  <a:rPr lang="en-GB" sz="2000" dirty="0"/>
                  <a:t>) = {</a:t>
                </a:r>
                <a:r>
                  <a:rPr lang="en-GB" sz="2000" dirty="0">
                    <a:solidFill>
                      <a:srgbClr val="CC00CC"/>
                    </a:solidFill>
                  </a:rPr>
                  <a:t>secret, top-secret</a:t>
                </a:r>
                <a:r>
                  <a:rPr lang="en-GB" sz="2000" dirty="0" smtClean="0"/>
                  <a:t>}   S(C) = </a:t>
                </a:r>
                <a:r>
                  <a:rPr lang="en-GB" sz="2000" dirty="0"/>
                  <a:t>{</a:t>
                </a:r>
                <a:r>
                  <a:rPr lang="en-GB" sz="2000" dirty="0">
                    <a:solidFill>
                      <a:srgbClr val="CC00CC"/>
                    </a:solidFill>
                  </a:rPr>
                  <a:t>secret</a:t>
                </a:r>
                <a:r>
                  <a:rPr lang="en-GB" sz="2000" dirty="0"/>
                  <a:t>} </a:t>
                </a:r>
                <a:r>
                  <a:rPr lang="en-GB" sz="2000" dirty="0" smtClean="0"/>
                  <a:t> </a:t>
                </a:r>
                <a:r>
                  <a:rPr lang="en-GB" sz="2000" dirty="0" smtClean="0">
                    <a:solidFill>
                      <a:srgbClr val="3333FF"/>
                    </a:solidFill>
                  </a:rPr>
                  <a:t>S(B) </a:t>
                </a:r>
                <a14:m>
                  <m:oMath xmlns:m="http://schemas.openxmlformats.org/officeDocument/2006/math">
                    <m:r>
                      <a:rPr lang="en-GB" sz="2400" i="1">
                        <a:solidFill>
                          <a:srgbClr val="3333FF"/>
                        </a:solidFill>
                        <a:latin typeface="Cambria Math"/>
                      </a:rPr>
                      <m:t>⊆</m:t>
                    </m:r>
                    <m:r>
                      <a:rPr lang="en-GB" sz="2400">
                        <a:solidFill>
                          <a:srgbClr val="3333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GB" sz="2000" dirty="0" smtClean="0">
                    <a:solidFill>
                      <a:srgbClr val="3333FF"/>
                    </a:solidFill>
                  </a:rPr>
                  <a:t>S(C)</a:t>
                </a:r>
                <a:endParaRPr lang="en-GB" sz="2000" dirty="0"/>
              </a:p>
              <a:p>
                <a:pPr algn="l"/>
                <a:r>
                  <a:rPr lang="en-GB" sz="2000" dirty="0" smtClean="0"/>
                  <a:t> </a:t>
                </a:r>
                <a:endParaRPr lang="en-GB" sz="2000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67544" y="1095713"/>
                <a:ext cx="8208912" cy="4536504"/>
              </a:xfrm>
              <a:blipFill rotWithShape="0">
                <a:blip r:embed="rId2"/>
                <a:stretch>
                  <a:fillRect l="-817" t="-672" r="-5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7236296" y="4936901"/>
            <a:ext cx="189084" cy="335814"/>
          </a:xfrm>
          <a:prstGeom prst="line">
            <a:avLst/>
          </a:prstGeom>
          <a:ln w="1905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75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Projects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052736"/>
            <a:ext cx="8280920" cy="5040560"/>
          </a:xfrm>
        </p:spPr>
        <p:txBody>
          <a:bodyPr/>
          <a:lstStyle/>
          <a:p>
            <a:pPr algn="l"/>
            <a:r>
              <a:rPr lang="en-GB" sz="2000" dirty="0" err="1" smtClean="0">
                <a:solidFill>
                  <a:srgbClr val="3333FF"/>
                </a:solidFill>
              </a:rPr>
              <a:t>CloudSafetyNet</a:t>
            </a:r>
            <a:r>
              <a:rPr lang="en-GB" sz="2000" dirty="0" smtClean="0"/>
              <a:t> (EPSRC), </a:t>
            </a:r>
            <a:r>
              <a:rPr lang="en-GB" sz="2000" i="1" dirty="0" smtClean="0"/>
              <a:t>with Imperial College, </a:t>
            </a:r>
            <a:r>
              <a:rPr lang="en-GB" sz="2000" i="1" dirty="0" err="1" smtClean="0"/>
              <a:t>Otago</a:t>
            </a:r>
            <a:r>
              <a:rPr lang="en-GB" sz="2000" i="1" dirty="0" smtClean="0"/>
              <a:t> NZ, PHE</a:t>
            </a:r>
          </a:p>
          <a:p>
            <a:pPr algn="l"/>
            <a:r>
              <a:rPr lang="en-GB" sz="2000" dirty="0" smtClean="0">
                <a:solidFill>
                  <a:srgbClr val="3333FF"/>
                </a:solidFill>
              </a:rPr>
              <a:t>End-to-End Application </a:t>
            </a:r>
            <a:r>
              <a:rPr lang="en-GB" sz="2000" dirty="0">
                <a:solidFill>
                  <a:srgbClr val="3333FF"/>
                </a:solidFill>
              </a:rPr>
              <a:t>S</a:t>
            </a:r>
            <a:r>
              <a:rPr lang="en-GB" sz="2000" dirty="0" smtClean="0">
                <a:solidFill>
                  <a:srgbClr val="3333FF"/>
                </a:solidFill>
              </a:rPr>
              <a:t>ecurity in the Cloud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investigate (Decentralised) Information Flow Control (IFC) as a security technology for cloud computing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err="1" smtClean="0"/>
              <a:t>Jatinder</a:t>
            </a:r>
            <a:r>
              <a:rPr lang="en-GB" sz="2000" dirty="0" smtClean="0"/>
              <a:t> Singh (PDRA), Thomas </a:t>
            </a:r>
            <a:r>
              <a:rPr lang="en-GB" sz="2000" dirty="0" err="1" smtClean="0"/>
              <a:t>Pasquier</a:t>
            </a:r>
            <a:r>
              <a:rPr lang="en-GB" sz="2000" dirty="0" smtClean="0"/>
              <a:t> (PGRA)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algn="l"/>
            <a:endParaRPr lang="en-GB" sz="2400" dirty="0"/>
          </a:p>
          <a:p>
            <a:pPr algn="l"/>
            <a:endParaRPr lang="en-GB" sz="2400" dirty="0" smtClean="0">
              <a:solidFill>
                <a:srgbClr val="3333FF"/>
              </a:solidFill>
            </a:endParaRPr>
          </a:p>
          <a:p>
            <a:pPr algn="l"/>
            <a:endParaRPr lang="en-GB" sz="2400" dirty="0">
              <a:solidFill>
                <a:srgbClr val="3333FF"/>
              </a:solidFill>
            </a:endParaRPr>
          </a:p>
          <a:p>
            <a:pPr algn="l"/>
            <a:endParaRPr lang="en-GB" sz="2000" dirty="0" smtClean="0">
              <a:solidFill>
                <a:srgbClr val="3333FF"/>
              </a:solidFill>
            </a:endParaRPr>
          </a:p>
          <a:p>
            <a:pPr algn="l"/>
            <a:r>
              <a:rPr lang="en-GB" sz="2000" dirty="0" smtClean="0">
                <a:solidFill>
                  <a:srgbClr val="3333FF"/>
                </a:solidFill>
              </a:rPr>
              <a:t>Microsoft Cloud Computing Research Centre</a:t>
            </a:r>
            <a:r>
              <a:rPr lang="en-GB" sz="2000" dirty="0" smtClean="0"/>
              <a:t>, </a:t>
            </a:r>
            <a:r>
              <a:rPr lang="en-GB" sz="2000" i="1" dirty="0" smtClean="0"/>
              <a:t>with QMUL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i</a:t>
            </a:r>
            <a:r>
              <a:rPr lang="en-GB" sz="2000" dirty="0" smtClean="0"/>
              <a:t>nvestigating technology to </a:t>
            </a:r>
            <a:r>
              <a:rPr lang="en-GB" sz="2000" b="1" dirty="0" smtClean="0"/>
              <a:t>enforce</a:t>
            </a:r>
            <a:r>
              <a:rPr lang="en-GB" sz="2000" dirty="0" smtClean="0"/>
              <a:t> laws/regulations and to </a:t>
            </a:r>
            <a:r>
              <a:rPr lang="en-GB" sz="2000" b="1" dirty="0" smtClean="0"/>
              <a:t>demonstrate compliance</a:t>
            </a:r>
            <a:r>
              <a:rPr lang="en-GB" sz="2000" dirty="0"/>
              <a:t> </a:t>
            </a:r>
            <a:r>
              <a:rPr lang="en-GB" sz="2000" dirty="0" smtClean="0"/>
              <a:t>and </a:t>
            </a:r>
            <a:r>
              <a:rPr lang="en-GB" sz="2000" b="1" dirty="0" smtClean="0"/>
              <a:t>accountability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6" name="Picture 2" descr="C:\Users\jmb25\Desktop\jat-sing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894924"/>
            <a:ext cx="1112092" cy="1532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jmb25\Desktop\thomas-pasqui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020" y="2894318"/>
            <a:ext cx="1091071" cy="1357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250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IFC</a:t>
            </a:r>
            <a:r>
              <a:rPr lang="en-GB" sz="3200" dirty="0"/>
              <a:t> </a:t>
            </a:r>
            <a:r>
              <a:rPr lang="en-GB" sz="3200" dirty="0" smtClean="0"/>
              <a:t>– Flow Rule (integrity 1)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784976" cy="3888432"/>
          </a:xfrm>
        </p:spPr>
        <p:txBody>
          <a:bodyPr/>
          <a:lstStyle/>
          <a:p>
            <a:pPr algn="l"/>
            <a:r>
              <a:rPr lang="en-GB" sz="2000" dirty="0" smtClean="0"/>
              <a:t>  </a:t>
            </a:r>
            <a:r>
              <a:rPr lang="en-GB" sz="2000" b="1" dirty="0" smtClean="0">
                <a:solidFill>
                  <a:srgbClr val="3333FF"/>
                </a:solidFill>
              </a:rPr>
              <a:t> Integrity</a:t>
            </a:r>
            <a:r>
              <a:rPr lang="en-GB" sz="2000" dirty="0" smtClean="0">
                <a:solidFill>
                  <a:srgbClr val="3333FF"/>
                </a:solidFill>
              </a:rPr>
              <a:t>:</a:t>
            </a:r>
            <a:r>
              <a:rPr lang="en-GB" sz="2000" dirty="0" smtClean="0"/>
              <a:t>  the </a:t>
            </a:r>
            <a:r>
              <a:rPr lang="en-GB" sz="2000" b="1" dirty="0" smtClean="0">
                <a:solidFill>
                  <a:srgbClr val="00B050"/>
                </a:solidFill>
              </a:rPr>
              <a:t>data quality/format</a:t>
            </a:r>
            <a:r>
              <a:rPr lang="en-GB" sz="2000" b="1" dirty="0" smtClean="0"/>
              <a:t>, </a:t>
            </a:r>
          </a:p>
          <a:p>
            <a:pPr algn="l"/>
            <a:r>
              <a:rPr lang="en-GB" sz="2000" b="1" dirty="0"/>
              <a:t> </a:t>
            </a:r>
            <a:r>
              <a:rPr lang="en-GB" sz="2000" b="1" dirty="0" smtClean="0"/>
              <a:t>                    </a:t>
            </a:r>
            <a:r>
              <a:rPr lang="en-GB" sz="2000" dirty="0" smtClean="0"/>
              <a:t>the </a:t>
            </a:r>
            <a:r>
              <a:rPr lang="en-GB" sz="2000" b="1" dirty="0" smtClean="0">
                <a:solidFill>
                  <a:srgbClr val="00B050"/>
                </a:solidFill>
              </a:rPr>
              <a:t>sender’s authority </a:t>
            </a:r>
            <a:r>
              <a:rPr lang="en-GB" sz="2000" dirty="0" smtClean="0"/>
              <a:t>to send,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            what the recipient will </a:t>
            </a:r>
            <a:r>
              <a:rPr lang="en-GB" sz="2000" b="1" dirty="0" smtClean="0">
                <a:solidFill>
                  <a:srgbClr val="00B050"/>
                </a:solidFill>
              </a:rPr>
              <a:t>take responsibility for </a:t>
            </a:r>
            <a:r>
              <a:rPr lang="en-GB" sz="2000" dirty="0" smtClean="0"/>
              <a:t>accepting</a:t>
            </a:r>
          </a:p>
          <a:p>
            <a:pPr algn="l"/>
            <a:endParaRPr lang="en-GB" sz="2000" dirty="0" smtClean="0"/>
          </a:p>
          <a:p>
            <a:pPr algn="l"/>
            <a:r>
              <a:rPr lang="en-GB" sz="2000" dirty="0" smtClean="0"/>
              <a:t>       </a:t>
            </a:r>
            <a:r>
              <a:rPr lang="en-GB" sz="2000" b="1" dirty="0">
                <a:solidFill>
                  <a:srgbClr val="00B050"/>
                </a:solidFill>
              </a:rPr>
              <a:t>d</a:t>
            </a:r>
            <a:r>
              <a:rPr lang="en-GB" sz="2000" b="1" dirty="0" smtClean="0">
                <a:solidFill>
                  <a:srgbClr val="00B050"/>
                </a:solidFill>
              </a:rPr>
              <a:t>ata quality/format</a:t>
            </a:r>
            <a:r>
              <a:rPr lang="en-GB" sz="2000" dirty="0" smtClean="0"/>
              <a:t>:</a:t>
            </a:r>
          </a:p>
          <a:p>
            <a:pPr marL="628650" lvl="1" indent="-1714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1800" dirty="0" smtClean="0"/>
              <a:t>data from across the network and user input are not trustworthy</a:t>
            </a:r>
          </a:p>
          <a:p>
            <a:pPr marL="628650" lvl="1" indent="-1714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1800" dirty="0"/>
              <a:t>d</a:t>
            </a:r>
            <a:r>
              <a:rPr lang="en-GB" sz="1800" dirty="0" smtClean="0"/>
              <a:t>ownloaded software may be from an untrusted source </a:t>
            </a:r>
          </a:p>
          <a:p>
            <a:pPr marL="628650" lvl="1" indent="-1714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1800" dirty="0" smtClean="0"/>
              <a:t>input code/scripts may be attacks</a:t>
            </a:r>
          </a:p>
          <a:p>
            <a:pPr marL="628650" lvl="1" indent="-1714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1800" dirty="0"/>
              <a:t>data </a:t>
            </a:r>
            <a:r>
              <a:rPr lang="en-GB" sz="1800" dirty="0" smtClean="0"/>
              <a:t>may be from a non-standard </a:t>
            </a:r>
            <a:r>
              <a:rPr lang="en-GB" sz="1800" dirty="0"/>
              <a:t>device (BYOD) </a:t>
            </a:r>
            <a:endParaRPr lang="en-GB" sz="1800" dirty="0" smtClean="0"/>
          </a:p>
          <a:p>
            <a:pPr lvl="1" algn="l">
              <a:lnSpc>
                <a:spcPct val="120000"/>
              </a:lnSpc>
            </a:pPr>
            <a:r>
              <a:rPr lang="en-GB" sz="1800" dirty="0"/>
              <a:t> </a:t>
            </a:r>
            <a:r>
              <a:rPr lang="en-GB" sz="1800" dirty="0" smtClean="0"/>
              <a:t>            and/or in a non-standard data format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31840" y="6237312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41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IFC</a:t>
            </a:r>
            <a:r>
              <a:rPr lang="en-GB" sz="3200" dirty="0"/>
              <a:t> </a:t>
            </a:r>
            <a:r>
              <a:rPr lang="en-GB" sz="3200" dirty="0" smtClean="0"/>
              <a:t>– Flow Rule (integrity 2)</a:t>
            </a:r>
            <a:endParaRPr lang="en-GB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07504" y="1052736"/>
                <a:ext cx="8784976" cy="5400600"/>
              </a:xfrm>
            </p:spPr>
            <p:txBody>
              <a:bodyPr/>
              <a:lstStyle/>
              <a:p>
                <a:pPr algn="l"/>
                <a:r>
                  <a:rPr lang="en-GB" sz="2000" dirty="0" smtClean="0"/>
                  <a:t>  </a:t>
                </a:r>
                <a:r>
                  <a:rPr lang="en-GB" sz="2000" b="1" dirty="0" smtClean="0">
                    <a:solidFill>
                      <a:srgbClr val="3333FF"/>
                    </a:solidFill>
                  </a:rPr>
                  <a:t>  </a:t>
                </a:r>
                <a:r>
                  <a:rPr lang="en-GB" sz="1800" b="1" dirty="0">
                    <a:solidFill>
                      <a:srgbClr val="3333FF"/>
                    </a:solidFill>
                  </a:rPr>
                  <a:t>Integrity</a:t>
                </a:r>
                <a:r>
                  <a:rPr lang="en-GB" sz="1800" dirty="0">
                    <a:solidFill>
                      <a:srgbClr val="3333FF"/>
                    </a:solidFill>
                  </a:rPr>
                  <a:t>:</a:t>
                </a:r>
                <a:r>
                  <a:rPr lang="en-GB" sz="1800" dirty="0"/>
                  <a:t>  </a:t>
                </a:r>
                <a:r>
                  <a:rPr lang="en-GB" sz="1800" dirty="0" smtClean="0"/>
                  <a:t>………… the </a:t>
                </a:r>
                <a:r>
                  <a:rPr lang="en-GB" sz="1800" b="1" dirty="0">
                    <a:solidFill>
                      <a:srgbClr val="00B050"/>
                    </a:solidFill>
                  </a:rPr>
                  <a:t>sender’s authority </a:t>
                </a:r>
                <a:r>
                  <a:rPr lang="en-GB" sz="1800" dirty="0"/>
                  <a:t>to send,</a:t>
                </a:r>
              </a:p>
              <a:p>
                <a:pPr algn="l"/>
                <a:r>
                  <a:rPr lang="en-GB" sz="1800" dirty="0"/>
                  <a:t>                    what the recipient will </a:t>
                </a:r>
                <a:r>
                  <a:rPr lang="en-GB" sz="1800" b="1" dirty="0">
                    <a:solidFill>
                      <a:srgbClr val="00B050"/>
                    </a:solidFill>
                  </a:rPr>
                  <a:t>take responsibility for </a:t>
                </a:r>
                <a:r>
                  <a:rPr lang="en-GB" sz="1800" dirty="0"/>
                  <a:t>accepting</a:t>
                </a:r>
              </a:p>
              <a:p>
                <a:pPr algn="l"/>
                <a:endParaRPr lang="en-GB" sz="1800" dirty="0" smtClean="0"/>
              </a:p>
              <a:p>
                <a:pPr marL="628650" lvl="1" indent="-171450" algn="l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en-GB" sz="1800" dirty="0" smtClean="0">
                    <a:solidFill>
                      <a:srgbClr val="FF3300"/>
                    </a:solidFill>
                  </a:rPr>
                  <a:t>actuation</a:t>
                </a:r>
                <a:r>
                  <a:rPr lang="en-GB" sz="1800" dirty="0" smtClean="0"/>
                  <a:t> commands can be </a:t>
                </a:r>
                <a:r>
                  <a:rPr lang="en-GB" sz="1800" dirty="0" smtClean="0">
                    <a:solidFill>
                      <a:srgbClr val="FF3300"/>
                    </a:solidFill>
                  </a:rPr>
                  <a:t>dangerous, </a:t>
                </a:r>
                <a:endParaRPr lang="en-GB" sz="1800" dirty="0" smtClean="0"/>
              </a:p>
              <a:p>
                <a:pPr lvl="1" algn="l">
                  <a:lnSpc>
                    <a:spcPct val="120000"/>
                  </a:lnSpc>
                </a:pPr>
                <a:r>
                  <a:rPr lang="en-GB" sz="1800" dirty="0" smtClean="0"/>
                  <a:t>       check who’s sending to internet-enabled `things’</a:t>
                </a:r>
                <a:endParaRPr lang="en-GB" sz="1800" dirty="0"/>
              </a:p>
              <a:p>
                <a:pPr lvl="1" algn="l">
                  <a:lnSpc>
                    <a:spcPct val="120000"/>
                  </a:lnSpc>
                </a:pPr>
                <a:r>
                  <a:rPr lang="en-GB" sz="1800" dirty="0" smtClean="0">
                    <a:solidFill>
                      <a:srgbClr val="FF3300"/>
                    </a:solidFill>
                  </a:rPr>
                  <a:t>       </a:t>
                </a:r>
                <a:r>
                  <a:rPr lang="en-GB" sz="1800" dirty="0" smtClean="0"/>
                  <a:t>e.g. vehicles, drones, hospital temperature control, door lock control</a:t>
                </a:r>
              </a:p>
              <a:p>
                <a:pPr lvl="1" algn="l">
                  <a:lnSpc>
                    <a:spcPct val="120000"/>
                  </a:lnSpc>
                </a:pPr>
                <a:r>
                  <a:rPr lang="en-GB" sz="1800" dirty="0" smtClean="0"/>
                  <a:t>       (entire </a:t>
                </a:r>
                <a:r>
                  <a:rPr lang="en-GB" sz="1800" dirty="0"/>
                  <a:t>path and data need </a:t>
                </a:r>
                <a:r>
                  <a:rPr lang="en-GB" sz="1800" dirty="0" smtClean="0"/>
                  <a:t>validation – more than point-to-point flow)</a:t>
                </a:r>
              </a:p>
              <a:p>
                <a:pPr lvl="1" algn="l">
                  <a:lnSpc>
                    <a:spcPct val="120000"/>
                  </a:lnSpc>
                </a:pPr>
                <a:endParaRPr lang="en-GB" sz="1800" dirty="0" smtClean="0"/>
              </a:p>
              <a:p>
                <a:pPr marL="742950" lvl="2" indent="-285750" algn="l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en-GB" sz="1800" i="1" dirty="0" smtClean="0">
                    <a:solidFill>
                      <a:srgbClr val="00B050"/>
                    </a:solidFill>
                  </a:rPr>
                  <a:t>“</a:t>
                </a:r>
                <a:r>
                  <a:rPr lang="en-GB" sz="1800" i="1" dirty="0">
                    <a:solidFill>
                      <a:srgbClr val="00B050"/>
                    </a:solidFill>
                  </a:rPr>
                  <a:t>personal data on EU citizens should not leave the EU”</a:t>
                </a:r>
                <a:endParaRPr lang="en-GB" sz="1800" dirty="0"/>
              </a:p>
              <a:p>
                <a:pPr algn="l">
                  <a:lnSpc>
                    <a:spcPct val="120000"/>
                  </a:lnSpc>
                </a:pPr>
                <a:r>
                  <a:rPr lang="en-GB" sz="1800" dirty="0" smtClean="0"/>
                  <a:t>              A: S={</a:t>
                </a:r>
                <a:r>
                  <a:rPr lang="en-GB" sz="1800" dirty="0" smtClean="0">
                    <a:solidFill>
                      <a:srgbClr val="CC00CC"/>
                    </a:solidFill>
                  </a:rPr>
                  <a:t>medical</a:t>
                </a:r>
                <a:r>
                  <a:rPr lang="en-GB" sz="1800" dirty="0" smtClean="0"/>
                  <a:t>}, I={</a:t>
                </a:r>
                <a:r>
                  <a:rPr lang="en-GB" sz="1800" dirty="0" smtClean="0">
                    <a:solidFill>
                      <a:srgbClr val="CC00CC"/>
                    </a:solidFill>
                  </a:rPr>
                  <a:t>EU</a:t>
                </a:r>
                <a:r>
                  <a:rPr lang="en-GB" sz="1800" dirty="0" smtClean="0"/>
                  <a:t>}       B: S={</a:t>
                </a:r>
                <a:r>
                  <a:rPr lang="en-GB" sz="1800" dirty="0" smtClean="0">
                    <a:solidFill>
                      <a:srgbClr val="CC00CC"/>
                    </a:solidFill>
                  </a:rPr>
                  <a:t>medical</a:t>
                </a:r>
                <a:r>
                  <a:rPr lang="en-GB" sz="1800" dirty="0" smtClean="0"/>
                  <a:t>}, I={</a:t>
                </a:r>
                <a:r>
                  <a:rPr lang="en-GB" sz="1800" dirty="0" smtClean="0">
                    <a:solidFill>
                      <a:srgbClr val="CC00CC"/>
                    </a:solidFill>
                  </a:rPr>
                  <a:t>US</a:t>
                </a:r>
                <a:r>
                  <a:rPr lang="en-GB" sz="1800" dirty="0" smtClean="0"/>
                  <a:t>}</a:t>
                </a:r>
              </a:p>
              <a:p>
                <a:pPr algn="l">
                  <a:lnSpc>
                    <a:spcPct val="120000"/>
                  </a:lnSpc>
                </a:pPr>
                <a:r>
                  <a:rPr lang="en-GB" sz="1800" dirty="0" smtClean="0"/>
                  <a:t>                                               </a:t>
                </a:r>
                <a:r>
                  <a:rPr lang="en-GB" sz="1800" dirty="0" smtClean="0">
                    <a:solidFill>
                      <a:srgbClr val="3333FF"/>
                    </a:solidFill>
                  </a:rPr>
                  <a:t>I(B</a:t>
                </a:r>
                <a:r>
                  <a:rPr lang="en-GB" sz="1800" dirty="0">
                    <a:solidFill>
                      <a:srgbClr val="3333FF"/>
                    </a:solidFill>
                  </a:rPr>
                  <a:t>) </a:t>
                </a:r>
                <a14:m>
                  <m:oMath xmlns:m="http://schemas.openxmlformats.org/officeDocument/2006/math">
                    <m:r>
                      <a:rPr lang="en-GB" sz="1800" i="1">
                        <a:solidFill>
                          <a:srgbClr val="3333FF"/>
                        </a:solidFill>
                        <a:latin typeface="Cambria Math"/>
                      </a:rPr>
                      <m:t>⊆</m:t>
                    </m:r>
                    <m:r>
                      <a:rPr lang="en-GB" sz="1800" b="0" i="0" smtClean="0">
                        <a:solidFill>
                          <a:srgbClr val="3333FF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GB" sz="1800" dirty="0" smtClean="0"/>
                  <a:t> </a:t>
                </a:r>
                <a:r>
                  <a:rPr lang="en-GB" sz="1800" dirty="0" smtClean="0">
                    <a:solidFill>
                      <a:srgbClr val="3333FF"/>
                    </a:solidFill>
                  </a:rPr>
                  <a:t>I(A)</a:t>
                </a:r>
              </a:p>
              <a:p>
                <a:pPr algn="l">
                  <a:lnSpc>
                    <a:spcPct val="120000"/>
                  </a:lnSpc>
                </a:pPr>
                <a:endParaRPr lang="en-GB" sz="1800" dirty="0">
                  <a:solidFill>
                    <a:srgbClr val="3333FF"/>
                  </a:solidFill>
                </a:endParaRPr>
              </a:p>
              <a:p>
                <a:pPr marL="628650" lvl="1" indent="-171450" algn="l">
                  <a:lnSpc>
                    <a:spcPct val="120000"/>
                  </a:lnSpc>
                  <a:buFont typeface="Arial" panose="020B0604020202020204" pitchFamily="34" charset="0"/>
                  <a:buChar char="•"/>
                </a:pPr>
                <a:r>
                  <a:rPr lang="en-GB" sz="1800" dirty="0"/>
                  <a:t>a statistics generator </a:t>
                </a:r>
                <a:r>
                  <a:rPr lang="en-GB" sz="1800" dirty="0" smtClean="0"/>
                  <a:t>can/will </a:t>
                </a:r>
                <a:r>
                  <a:rPr lang="en-GB" sz="1800" dirty="0"/>
                  <a:t>only input data from </a:t>
                </a:r>
                <a:r>
                  <a:rPr lang="en-GB" sz="1800" b="1" dirty="0"/>
                  <a:t>consenting</a:t>
                </a:r>
                <a:r>
                  <a:rPr lang="en-GB" sz="1800" dirty="0"/>
                  <a:t> people</a:t>
                </a:r>
              </a:p>
              <a:p>
                <a:pPr lvl="1" algn="l">
                  <a:lnSpc>
                    <a:spcPct val="120000"/>
                  </a:lnSpc>
                </a:pPr>
                <a:r>
                  <a:rPr lang="en-GB" sz="1800" dirty="0"/>
                  <a:t>        </a:t>
                </a:r>
                <a:r>
                  <a:rPr lang="en-GB" sz="1800" dirty="0" err="1"/>
                  <a:t>StatsGen</a:t>
                </a:r>
                <a:r>
                  <a:rPr lang="en-GB" sz="1800" dirty="0"/>
                  <a:t> Process: S={</a:t>
                </a:r>
                <a:r>
                  <a:rPr lang="en-GB" sz="1800" dirty="0">
                    <a:solidFill>
                      <a:srgbClr val="CC00CC"/>
                    </a:solidFill>
                  </a:rPr>
                  <a:t>medical</a:t>
                </a:r>
                <a:r>
                  <a:rPr lang="en-GB" sz="1800" dirty="0"/>
                  <a:t>}, I={</a:t>
                </a:r>
                <a:r>
                  <a:rPr lang="en-GB" sz="1800" dirty="0">
                    <a:solidFill>
                      <a:srgbClr val="CC00CC"/>
                    </a:solidFill>
                  </a:rPr>
                  <a:t>consent</a:t>
                </a:r>
                <a:r>
                  <a:rPr lang="en-GB" sz="1800" dirty="0"/>
                  <a:t>}</a:t>
                </a:r>
              </a:p>
              <a:p>
                <a:pPr algn="l">
                  <a:lnSpc>
                    <a:spcPct val="120000"/>
                  </a:lnSpc>
                </a:pPr>
                <a:endParaRPr lang="en-GB" sz="1800" dirty="0" smtClean="0">
                  <a:solidFill>
                    <a:srgbClr val="3333FF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07504" y="1052736"/>
                <a:ext cx="8784976" cy="5400600"/>
              </a:xfrm>
              <a:blipFill rotWithShape="0">
                <a:blip r:embed="rId2"/>
                <a:stretch>
                  <a:fillRect t="-1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31840" y="6237312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3663285" y="4869160"/>
            <a:ext cx="128410" cy="203910"/>
          </a:xfrm>
          <a:prstGeom prst="line">
            <a:avLst/>
          </a:prstGeom>
          <a:ln w="1905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67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1930067" y="1053356"/>
            <a:ext cx="2413994" cy="200571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4535429" y="1046972"/>
            <a:ext cx="2413994" cy="200571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463" y="188640"/>
            <a:ext cx="8229600" cy="706090"/>
          </a:xfrm>
        </p:spPr>
        <p:txBody>
          <a:bodyPr/>
          <a:lstStyle/>
          <a:p>
            <a:r>
              <a:rPr lang="en-GB" sz="3200" dirty="0" smtClean="0"/>
              <a:t>Reminder (slide 5): Isolation via Containers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9027" y="1037982"/>
            <a:ext cx="2458616" cy="576064"/>
          </a:xfrm>
        </p:spPr>
        <p:txBody>
          <a:bodyPr/>
          <a:lstStyle/>
          <a:p>
            <a:pPr marL="0" indent="0">
              <a:buNone/>
            </a:pPr>
            <a:r>
              <a:rPr lang="en-GB" sz="2400" u="sng" dirty="0" smtClean="0"/>
              <a:t>App A container</a:t>
            </a:r>
            <a:endParaRPr lang="en-GB" sz="2400" u="sn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44AF9D6-496B-437E-8E2C-0A8FC330D2B9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30068" y="3267113"/>
            <a:ext cx="5019355" cy="423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930068" y="1026730"/>
            <a:ext cx="0" cy="2016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344061" y="1026730"/>
            <a:ext cx="0" cy="2016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30068" y="3042954"/>
            <a:ext cx="24139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1930068" y="1618983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2400" kern="0" dirty="0" smtClean="0"/>
              <a:t>App A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Ann</a:t>
            </a:r>
            <a:endParaRPr lang="en-GB" sz="2400" kern="0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3101917" y="1618982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2400" kern="0" dirty="0" smtClean="0"/>
              <a:t>App A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Bob</a:t>
            </a:r>
            <a:endParaRPr lang="en-GB" sz="2400" kern="0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1944464" y="2466890"/>
            <a:ext cx="2413994" cy="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2308972" y="2467634"/>
            <a:ext cx="1656184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400" kern="0" dirty="0" smtClean="0"/>
              <a:t>Resources</a:t>
            </a:r>
            <a:endParaRPr lang="en-GB" sz="2400" kern="0" dirty="0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098882" y="1624167"/>
            <a:ext cx="3035" cy="842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930067" y="1623423"/>
            <a:ext cx="2413994" cy="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ontent Placeholder 2"/>
          <p:cNvSpPr txBox="1">
            <a:spLocks/>
          </p:cNvSpPr>
          <p:nvPr/>
        </p:nvSpPr>
        <p:spPr bwMode="auto">
          <a:xfrm>
            <a:off x="4514389" y="1048668"/>
            <a:ext cx="245861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400" u="sng" kern="0" dirty="0" smtClean="0"/>
              <a:t>App B container</a:t>
            </a:r>
            <a:endParaRPr lang="en-GB" sz="2400" u="sng" kern="0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4535430" y="1037416"/>
            <a:ext cx="0" cy="2016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949423" y="1037416"/>
            <a:ext cx="0" cy="2016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535430" y="3053640"/>
            <a:ext cx="24139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ontent Placeholder 2"/>
          <p:cNvSpPr txBox="1">
            <a:spLocks/>
          </p:cNvSpPr>
          <p:nvPr/>
        </p:nvSpPr>
        <p:spPr bwMode="auto">
          <a:xfrm>
            <a:off x="4535430" y="1629669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2400" kern="0" dirty="0" smtClean="0"/>
              <a:t>App B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Bob</a:t>
            </a:r>
            <a:endParaRPr lang="en-GB" sz="2400" kern="0" dirty="0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 bwMode="auto">
          <a:xfrm>
            <a:off x="5707279" y="1629668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2400" kern="0" dirty="0" smtClean="0"/>
              <a:t>App B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Carl</a:t>
            </a:r>
            <a:endParaRPr lang="en-GB" sz="2400" kern="0" dirty="0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549826" y="2477576"/>
            <a:ext cx="2413994" cy="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ontent Placeholder 2"/>
          <p:cNvSpPr txBox="1">
            <a:spLocks/>
          </p:cNvSpPr>
          <p:nvPr/>
        </p:nvSpPr>
        <p:spPr bwMode="auto">
          <a:xfrm>
            <a:off x="4914334" y="2478320"/>
            <a:ext cx="1656184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400" kern="0" dirty="0" smtClean="0"/>
              <a:t>Resources</a:t>
            </a:r>
            <a:endParaRPr lang="en-GB" sz="2400" kern="0" dirty="0"/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5704244" y="1634853"/>
            <a:ext cx="3035" cy="842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535429" y="1634109"/>
            <a:ext cx="2413994" cy="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ontent Placeholder 2"/>
          <p:cNvSpPr txBox="1">
            <a:spLocks/>
          </p:cNvSpPr>
          <p:nvPr/>
        </p:nvSpPr>
        <p:spPr bwMode="auto">
          <a:xfrm>
            <a:off x="3515969" y="3195105"/>
            <a:ext cx="1656184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400" kern="0" dirty="0" smtClean="0"/>
              <a:t>Cloud OS</a:t>
            </a:r>
            <a:endParaRPr lang="en-GB" sz="2400" kern="0" dirty="0"/>
          </a:p>
        </p:txBody>
      </p:sp>
      <p:sp>
        <p:nvSpPr>
          <p:cNvPr id="46" name="Content Placeholder 2"/>
          <p:cNvSpPr txBox="1">
            <a:spLocks/>
          </p:cNvSpPr>
          <p:nvPr/>
        </p:nvSpPr>
        <p:spPr bwMode="auto">
          <a:xfrm>
            <a:off x="222361" y="3786054"/>
            <a:ext cx="8888466" cy="25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GB" sz="2400" kern="0" dirty="0" smtClean="0"/>
              <a:t>From slide 5:</a:t>
            </a:r>
          </a:p>
          <a:p>
            <a:r>
              <a:rPr lang="en-GB" sz="2400" kern="0" dirty="0" smtClean="0"/>
              <a:t>Sharing requires mutual </a:t>
            </a:r>
            <a:r>
              <a:rPr lang="en-GB" sz="2400" kern="0" dirty="0" smtClean="0">
                <a:solidFill>
                  <a:srgbClr val="C00000"/>
                </a:solidFill>
              </a:rPr>
              <a:t>trust</a:t>
            </a:r>
            <a:r>
              <a:rPr lang="en-GB" sz="2400" kern="0" dirty="0" smtClean="0"/>
              <a:t> </a:t>
            </a:r>
            <a:endParaRPr lang="en-GB" sz="2400" kern="0" dirty="0"/>
          </a:p>
          <a:p>
            <a:pPr marL="0" indent="0">
              <a:buNone/>
            </a:pPr>
            <a:r>
              <a:rPr lang="en-GB" sz="2400" i="1" kern="0" dirty="0" smtClean="0">
                <a:solidFill>
                  <a:srgbClr val="009900"/>
                </a:solidFill>
              </a:rPr>
              <a:t>    </a:t>
            </a:r>
            <a:r>
              <a:rPr lang="en-GB" sz="2000" i="1" kern="0" dirty="0" smtClean="0">
                <a:solidFill>
                  <a:srgbClr val="009900"/>
                </a:solidFill>
              </a:rPr>
              <a:t>e.g. if Bob’s App A data is shared with App B, </a:t>
            </a:r>
          </a:p>
          <a:p>
            <a:pPr marL="0" indent="0">
              <a:buNone/>
            </a:pPr>
            <a:r>
              <a:rPr lang="en-GB" sz="2000" i="1" kern="0" dirty="0">
                <a:solidFill>
                  <a:srgbClr val="009900"/>
                </a:solidFill>
              </a:rPr>
              <a:t> </a:t>
            </a:r>
            <a:r>
              <a:rPr lang="en-GB" sz="2000" i="1" kern="0" dirty="0" smtClean="0">
                <a:solidFill>
                  <a:srgbClr val="009900"/>
                </a:solidFill>
              </a:rPr>
              <a:t>    App A must </a:t>
            </a:r>
            <a:r>
              <a:rPr lang="en-GB" sz="2000" b="1" i="1" kern="0" dirty="0" smtClean="0">
                <a:solidFill>
                  <a:srgbClr val="C00000"/>
                </a:solidFill>
              </a:rPr>
              <a:t>trust</a:t>
            </a:r>
            <a:r>
              <a:rPr lang="en-GB" sz="2000" i="1" kern="0" dirty="0" smtClean="0">
                <a:solidFill>
                  <a:srgbClr val="009900"/>
                </a:solidFill>
              </a:rPr>
              <a:t> App B not to leak it to Carl.</a:t>
            </a:r>
          </a:p>
          <a:p>
            <a:r>
              <a:rPr lang="en-GB" sz="2400" kern="0" dirty="0" smtClean="0">
                <a:solidFill>
                  <a:srgbClr val="C00000"/>
                </a:solidFill>
              </a:rPr>
              <a:t>No further control </a:t>
            </a:r>
            <a:r>
              <a:rPr lang="en-GB" sz="2400" kern="0" dirty="0" smtClean="0"/>
              <a:t>over data once access is granted</a:t>
            </a:r>
          </a:p>
        </p:txBody>
      </p:sp>
    </p:spTree>
    <p:extLst>
      <p:ext uri="{BB962C8B-B14F-4D97-AF65-F5344CB8AC3E}">
        <p14:creationId xmlns:p14="http://schemas.microsoft.com/office/powerpoint/2010/main" val="415003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6644926" y="898772"/>
            <a:ext cx="1743969" cy="85283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2700685" y="886888"/>
            <a:ext cx="1715453" cy="859338"/>
          </a:xfrm>
          <a:prstGeom prst="rect">
            <a:avLst/>
          </a:prstGeom>
          <a:solidFill>
            <a:srgbClr val="FFD4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551966" y="897051"/>
            <a:ext cx="1686062" cy="85933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4750615" y="883591"/>
            <a:ext cx="1640408" cy="862635"/>
          </a:xfrm>
          <a:prstGeom prst="rect">
            <a:avLst/>
          </a:prstGeom>
          <a:solidFill>
            <a:srgbClr val="C7E6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294" y="116632"/>
            <a:ext cx="8689066" cy="706090"/>
          </a:xfrm>
        </p:spPr>
        <p:txBody>
          <a:bodyPr/>
          <a:lstStyle/>
          <a:p>
            <a:r>
              <a:rPr lang="en-GB" sz="3200" dirty="0" smtClean="0"/>
              <a:t>Cloud Container Example redone with IFC (S)</a:t>
            </a:r>
            <a:endParaRPr lang="en-GB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44AF9D6-496B-437E-8E2C-0A8FC330D2B9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51966" y="2780928"/>
            <a:ext cx="7852457" cy="4760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804488" y="895168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1800" kern="0" smtClean="0"/>
              <a:t>AppA</a:t>
            </a:r>
            <a:r>
              <a:rPr lang="en-GB" sz="2400" kern="0" dirty="0" smtClean="0"/>
              <a:t>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Ann</a:t>
            </a:r>
            <a:endParaRPr lang="en-GB" sz="2400" kern="0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2985437" y="883109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1800" kern="0" dirty="0" err="1" smtClean="0"/>
              <a:t>AppA</a:t>
            </a:r>
            <a:r>
              <a:rPr lang="en-GB" sz="2400" kern="0" dirty="0" smtClean="0"/>
              <a:t>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Bob</a:t>
            </a:r>
          </a:p>
        </p:txBody>
      </p:sp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2519440" y="1740724"/>
            <a:ext cx="2011122" cy="660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1800" kern="0" dirty="0" smtClean="0"/>
              <a:t>S={</a:t>
            </a:r>
            <a:r>
              <a:rPr lang="en-GB" sz="1800" kern="0" dirty="0" err="1" smtClean="0"/>
              <a:t>cambsA</a:t>
            </a:r>
            <a:r>
              <a:rPr lang="en-GB" sz="1800" kern="0" dirty="0" smtClean="0"/>
              <a:t>,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GB" sz="1800" kern="0" dirty="0"/>
              <a:t> </a:t>
            </a:r>
            <a:r>
              <a:rPr lang="en-GB" sz="1800" kern="0" dirty="0" smtClean="0"/>
              <a:t>     bob,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GB" sz="1800" kern="0" dirty="0"/>
              <a:t> </a:t>
            </a:r>
            <a:r>
              <a:rPr lang="en-GB" sz="1800" kern="0" dirty="0" smtClean="0"/>
              <a:t>     </a:t>
            </a:r>
            <a:r>
              <a:rPr lang="en-GB" sz="1800" kern="0" dirty="0" err="1" smtClean="0"/>
              <a:t>cambsB</a:t>
            </a:r>
            <a:r>
              <a:rPr lang="en-GB" sz="1800" kern="0" dirty="0" smtClean="0"/>
              <a:t>}</a:t>
            </a:r>
            <a:endParaRPr lang="en-GB" sz="1800" kern="0" dirty="0"/>
          </a:p>
        </p:txBody>
      </p:sp>
      <p:sp>
        <p:nvSpPr>
          <p:cNvPr id="39" name="Content Placeholder 2"/>
          <p:cNvSpPr txBox="1">
            <a:spLocks/>
          </p:cNvSpPr>
          <p:nvPr/>
        </p:nvSpPr>
        <p:spPr bwMode="auto">
          <a:xfrm>
            <a:off x="6891605" y="908482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1800" kern="0" dirty="0" err="1" smtClean="0"/>
              <a:t>AppB</a:t>
            </a:r>
            <a:r>
              <a:rPr lang="en-GB" sz="2400" kern="0" dirty="0" smtClean="0"/>
              <a:t>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Carl</a:t>
            </a:r>
            <a:endParaRPr lang="en-GB" sz="2400" kern="0" dirty="0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 bwMode="auto">
          <a:xfrm>
            <a:off x="5023812" y="886888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1800" kern="0" dirty="0" err="1" smtClean="0"/>
              <a:t>AppB</a:t>
            </a:r>
            <a:r>
              <a:rPr lang="en-GB" sz="2400" kern="0" dirty="0" smtClean="0"/>
              <a:t>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Bob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375403" y="2864253"/>
            <a:ext cx="62716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976354" y="1640385"/>
            <a:ext cx="13107" cy="1223868"/>
          </a:xfrm>
          <a:prstGeom prst="line">
            <a:avLst/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375403" y="1640386"/>
            <a:ext cx="0" cy="1223867"/>
          </a:xfrm>
          <a:prstGeom prst="line">
            <a:avLst/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ontent Placeholder 2"/>
          <p:cNvSpPr txBox="1">
            <a:spLocks/>
          </p:cNvSpPr>
          <p:nvPr/>
        </p:nvSpPr>
        <p:spPr bwMode="auto">
          <a:xfrm>
            <a:off x="2352495" y="2885792"/>
            <a:ext cx="4943161" cy="493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000" kern="0" dirty="0" smtClean="0"/>
              <a:t>Cloud OS with IFC enforcement </a:t>
            </a:r>
            <a:endParaRPr lang="en-GB" sz="2000" kern="0" dirty="0"/>
          </a:p>
        </p:txBody>
      </p:sp>
      <p:sp>
        <p:nvSpPr>
          <p:cNvPr id="53" name="Content Placeholder 2"/>
          <p:cNvSpPr txBox="1">
            <a:spLocks/>
          </p:cNvSpPr>
          <p:nvPr/>
        </p:nvSpPr>
        <p:spPr bwMode="auto">
          <a:xfrm>
            <a:off x="4575827" y="1751609"/>
            <a:ext cx="1975098" cy="812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1800" kern="0" dirty="0" smtClean="0"/>
              <a:t>S= {</a:t>
            </a:r>
            <a:r>
              <a:rPr lang="en-GB" sz="1800" kern="0" dirty="0" err="1" smtClean="0"/>
              <a:t>cambsB</a:t>
            </a:r>
            <a:r>
              <a:rPr lang="en-GB" sz="1800" kern="0" dirty="0" smtClean="0"/>
              <a:t>,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GB" sz="1800" kern="0" dirty="0"/>
              <a:t> </a:t>
            </a:r>
            <a:r>
              <a:rPr lang="en-GB" sz="1800" kern="0" dirty="0" smtClean="0"/>
              <a:t>      bob,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GB" sz="1800" kern="0" dirty="0"/>
              <a:t> </a:t>
            </a:r>
            <a:r>
              <a:rPr lang="en-GB" sz="1800" kern="0" dirty="0" smtClean="0"/>
              <a:t>     </a:t>
            </a:r>
            <a:r>
              <a:rPr lang="en-GB" sz="1800" kern="0" dirty="0" err="1" smtClean="0"/>
              <a:t>cambsA</a:t>
            </a:r>
            <a:r>
              <a:rPr lang="en-GB" sz="1800" kern="0" dirty="0" smtClean="0"/>
              <a:t>}</a:t>
            </a:r>
            <a:endParaRPr lang="en-GB" sz="1800" kern="0" dirty="0"/>
          </a:p>
        </p:txBody>
      </p:sp>
      <p:sp>
        <p:nvSpPr>
          <p:cNvPr id="54" name="Content Placeholder 2"/>
          <p:cNvSpPr txBox="1">
            <a:spLocks/>
          </p:cNvSpPr>
          <p:nvPr/>
        </p:nvSpPr>
        <p:spPr bwMode="auto">
          <a:xfrm>
            <a:off x="335609" y="1770529"/>
            <a:ext cx="2016886" cy="47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1800" kern="0" dirty="0" smtClean="0"/>
              <a:t>S={</a:t>
            </a:r>
            <a:r>
              <a:rPr lang="en-GB" sz="1800" kern="0" dirty="0" err="1" smtClean="0"/>
              <a:t>cambsA</a:t>
            </a:r>
            <a:r>
              <a:rPr lang="en-GB" sz="1800" kern="0" dirty="0" smtClean="0"/>
              <a:t>,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GB" sz="1800" kern="0" dirty="0"/>
              <a:t> </a:t>
            </a:r>
            <a:r>
              <a:rPr lang="en-GB" sz="1800" kern="0" dirty="0" smtClean="0"/>
              <a:t>      </a:t>
            </a:r>
            <a:r>
              <a:rPr lang="en-GB" sz="1800" kern="0" dirty="0" err="1" smtClean="0"/>
              <a:t>ann</a:t>
            </a:r>
            <a:r>
              <a:rPr lang="en-GB" sz="1800" kern="0" dirty="0" smtClean="0"/>
              <a:t>}</a:t>
            </a:r>
            <a:endParaRPr lang="en-GB" sz="1800" kern="0" dirty="0"/>
          </a:p>
        </p:txBody>
      </p:sp>
      <p:sp>
        <p:nvSpPr>
          <p:cNvPr id="55" name="Content Placeholder 2"/>
          <p:cNvSpPr txBox="1">
            <a:spLocks/>
          </p:cNvSpPr>
          <p:nvPr/>
        </p:nvSpPr>
        <p:spPr bwMode="auto">
          <a:xfrm>
            <a:off x="6498340" y="1751609"/>
            <a:ext cx="2304257" cy="60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1800" kern="0" dirty="0" smtClean="0"/>
              <a:t>S={</a:t>
            </a:r>
            <a:r>
              <a:rPr lang="en-GB" sz="1800" kern="0" dirty="0" err="1" smtClean="0"/>
              <a:t>cambsB</a:t>
            </a:r>
            <a:r>
              <a:rPr lang="en-GB" sz="1800" kern="0" dirty="0" smtClean="0"/>
              <a:t>,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GB" sz="1800" kern="0" dirty="0"/>
              <a:t> </a:t>
            </a:r>
            <a:r>
              <a:rPr lang="en-GB" sz="1800" kern="0" dirty="0" smtClean="0"/>
              <a:t>     carl, 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GB" sz="1800" kern="0" dirty="0"/>
              <a:t> </a:t>
            </a:r>
            <a:r>
              <a:rPr lang="en-GB" sz="1800" kern="0" dirty="0" smtClean="0"/>
              <a:t>     </a:t>
            </a:r>
            <a:r>
              <a:rPr lang="en-GB" sz="1800" kern="0" dirty="0" err="1" smtClean="0"/>
              <a:t>cambsA</a:t>
            </a:r>
            <a:r>
              <a:rPr lang="en-GB" sz="1800" kern="0" dirty="0" smtClean="0"/>
              <a:t>, </a:t>
            </a:r>
            <a:r>
              <a:rPr lang="en-GB" sz="1800" kern="0" dirty="0" err="1" smtClean="0"/>
              <a:t>ann</a:t>
            </a:r>
            <a:r>
              <a:rPr lang="en-GB" sz="1800" kern="0" dirty="0" smtClean="0"/>
              <a:t>}</a:t>
            </a:r>
            <a:endParaRPr lang="en-GB" sz="1800" kern="0" dirty="0"/>
          </a:p>
        </p:txBody>
      </p:sp>
      <p:cxnSp>
        <p:nvCxnSpPr>
          <p:cNvPr id="58" name="Straight Connector 57"/>
          <p:cNvCxnSpPr/>
          <p:nvPr/>
        </p:nvCxnSpPr>
        <p:spPr>
          <a:xfrm>
            <a:off x="1721787" y="2944508"/>
            <a:ext cx="512688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6834440" y="1653292"/>
            <a:ext cx="0" cy="1293656"/>
          </a:xfrm>
          <a:prstGeom prst="line">
            <a:avLst/>
          </a:pr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721787" y="1740724"/>
            <a:ext cx="0" cy="1206224"/>
          </a:xfrm>
          <a:prstGeom prst="line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ontent Placeholder 2"/>
          <p:cNvSpPr txBox="1">
            <a:spLocks/>
          </p:cNvSpPr>
          <p:nvPr/>
        </p:nvSpPr>
        <p:spPr bwMode="auto">
          <a:xfrm>
            <a:off x="58930" y="3501008"/>
            <a:ext cx="8943263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sz="2000" kern="0" dirty="0" smtClean="0">
                <a:solidFill>
                  <a:srgbClr val="3333FF"/>
                </a:solidFill>
              </a:rPr>
              <a:t>Protection</a:t>
            </a:r>
            <a:r>
              <a:rPr lang="en-GB" sz="2000" kern="0" dirty="0" smtClean="0"/>
              <a:t> between App A and App B by secrecy tags </a:t>
            </a:r>
            <a:r>
              <a:rPr lang="en-GB" sz="1600" kern="0" dirty="0" err="1" smtClean="0"/>
              <a:t>cambsA</a:t>
            </a:r>
            <a:r>
              <a:rPr lang="en-GB" sz="1600" kern="0" dirty="0" smtClean="0"/>
              <a:t> and </a:t>
            </a:r>
            <a:r>
              <a:rPr lang="en-GB" sz="1600" kern="0" dirty="0" err="1" smtClean="0"/>
              <a:t>cambsB</a:t>
            </a:r>
            <a:r>
              <a:rPr lang="en-GB" sz="1800" kern="0" dirty="0" smtClean="0"/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800" kern="0" dirty="0"/>
              <a:t> </a:t>
            </a:r>
            <a:r>
              <a:rPr lang="en-GB" sz="1800" kern="0" dirty="0" smtClean="0"/>
              <a:t>    </a:t>
            </a:r>
            <a:r>
              <a:rPr lang="en-GB" sz="2000" kern="0" dirty="0" smtClean="0"/>
              <a:t>and between end users of apps by secrecy tags </a:t>
            </a:r>
            <a:r>
              <a:rPr lang="en-GB" sz="1600" kern="0" dirty="0" err="1" smtClean="0"/>
              <a:t>ann</a:t>
            </a:r>
            <a:r>
              <a:rPr lang="en-GB" sz="1600" kern="0" dirty="0" smtClean="0"/>
              <a:t>, bob, carl</a:t>
            </a:r>
          </a:p>
          <a:p>
            <a:pPr>
              <a:spcBef>
                <a:spcPts val="1200"/>
              </a:spcBef>
            </a:pPr>
            <a:r>
              <a:rPr lang="en-GB" sz="2000" kern="0" dirty="0" smtClean="0">
                <a:solidFill>
                  <a:srgbClr val="3333FF"/>
                </a:solidFill>
              </a:rPr>
              <a:t>Sharing </a:t>
            </a:r>
            <a:r>
              <a:rPr lang="en-GB" sz="2000" kern="0" dirty="0" smtClean="0"/>
              <a:t>only allowed when tags are propagated to App instances according to policy and negotiation </a:t>
            </a:r>
          </a:p>
          <a:p>
            <a:pPr>
              <a:spcBef>
                <a:spcPts val="1200"/>
              </a:spcBef>
            </a:pPr>
            <a:r>
              <a:rPr lang="en-GB" sz="2000" kern="0" dirty="0" smtClean="0"/>
              <a:t>Note: one-way or two-way flow can be set up</a:t>
            </a:r>
            <a:r>
              <a:rPr lang="en-GB" sz="1600" kern="0" dirty="0" smtClean="0"/>
              <a:t>. </a:t>
            </a:r>
            <a:r>
              <a:rPr lang="en-GB" sz="2000" kern="0" dirty="0" smtClean="0"/>
              <a:t>Two-way needs equal tags.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2000" kern="0" dirty="0"/>
              <a:t> </a:t>
            </a:r>
            <a:r>
              <a:rPr lang="en-GB" sz="2000" kern="0" dirty="0" smtClean="0"/>
              <a:t>    One way: </a:t>
            </a:r>
            <a:r>
              <a:rPr lang="en-GB" sz="1600" kern="0" dirty="0" smtClean="0"/>
              <a:t>S</a:t>
            </a:r>
            <a:r>
              <a:rPr lang="en-GB" sz="1600" kern="0" dirty="0"/>
              <a:t>={</a:t>
            </a:r>
            <a:r>
              <a:rPr lang="en-GB" sz="1600" kern="0" dirty="0" err="1" smtClean="0"/>
              <a:t>cambsA</a:t>
            </a:r>
            <a:r>
              <a:rPr lang="en-GB" sz="1600" kern="0" dirty="0" smtClean="0"/>
              <a:t>, </a:t>
            </a:r>
            <a:r>
              <a:rPr lang="en-GB" sz="1600" kern="0" dirty="0" err="1" smtClean="0"/>
              <a:t>ann</a:t>
            </a:r>
            <a:r>
              <a:rPr lang="en-GB" sz="1600" kern="0" dirty="0" smtClean="0"/>
              <a:t>} </a:t>
            </a:r>
            <a:r>
              <a:rPr lang="en-GB" sz="1800" kern="0" dirty="0" smtClean="0"/>
              <a:t>to </a:t>
            </a:r>
            <a:r>
              <a:rPr lang="en-GB" sz="1600" kern="0" dirty="0"/>
              <a:t>S={</a:t>
            </a:r>
            <a:r>
              <a:rPr lang="en-GB" sz="1600" kern="0" dirty="0" err="1" smtClean="0"/>
              <a:t>cambsB</a:t>
            </a:r>
            <a:r>
              <a:rPr lang="en-GB" sz="1600" kern="0" dirty="0" smtClean="0"/>
              <a:t>, carl, </a:t>
            </a:r>
            <a:r>
              <a:rPr lang="en-GB" sz="1600" kern="0" dirty="0" err="1" smtClean="0"/>
              <a:t>cambsA</a:t>
            </a:r>
            <a:r>
              <a:rPr lang="en-GB" sz="1600" kern="0" dirty="0" smtClean="0"/>
              <a:t>, </a:t>
            </a:r>
            <a:r>
              <a:rPr lang="en-GB" sz="1600" kern="0" dirty="0" err="1" smtClean="0"/>
              <a:t>ann</a:t>
            </a:r>
            <a:r>
              <a:rPr lang="en-GB" sz="1600" kern="0" dirty="0" smtClean="0"/>
              <a:t>} </a:t>
            </a:r>
            <a:r>
              <a:rPr lang="en-GB" sz="2000" kern="0" dirty="0" smtClean="0"/>
              <a:t>not vice-versa. </a:t>
            </a:r>
          </a:p>
          <a:p>
            <a:pPr>
              <a:spcBef>
                <a:spcPts val="1200"/>
              </a:spcBef>
            </a:pPr>
            <a:r>
              <a:rPr lang="en-GB" sz="2000" kern="0" dirty="0" smtClean="0">
                <a:solidFill>
                  <a:srgbClr val="3333FF"/>
                </a:solidFill>
              </a:rPr>
              <a:t>Carl can only send Ann’s data to a process with S containing </a:t>
            </a:r>
            <a:r>
              <a:rPr lang="en-GB" sz="1600" kern="0" dirty="0" smtClean="0">
                <a:solidFill>
                  <a:srgbClr val="3333FF"/>
                </a:solidFill>
              </a:rPr>
              <a:t>{</a:t>
            </a:r>
            <a:r>
              <a:rPr lang="en-GB" sz="1600" kern="0" dirty="0" err="1" smtClean="0">
                <a:solidFill>
                  <a:srgbClr val="3333FF"/>
                </a:solidFill>
              </a:rPr>
              <a:t>cambsA</a:t>
            </a:r>
            <a:r>
              <a:rPr lang="en-GB" sz="1600" kern="0" dirty="0">
                <a:solidFill>
                  <a:srgbClr val="3333FF"/>
                </a:solidFill>
              </a:rPr>
              <a:t>, </a:t>
            </a:r>
            <a:r>
              <a:rPr lang="en-GB" sz="1600" kern="0" dirty="0" err="1">
                <a:solidFill>
                  <a:srgbClr val="3333FF"/>
                </a:solidFill>
              </a:rPr>
              <a:t>ann</a:t>
            </a:r>
            <a:r>
              <a:rPr lang="en-GB" sz="1600" kern="0" dirty="0" smtClean="0">
                <a:solidFill>
                  <a:srgbClr val="3333FF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800" kern="0" dirty="0">
                <a:solidFill>
                  <a:srgbClr val="3333FF"/>
                </a:solidFill>
              </a:rPr>
              <a:t> </a:t>
            </a:r>
            <a:r>
              <a:rPr lang="en-GB" sz="1800" kern="0" dirty="0" smtClean="0">
                <a:solidFill>
                  <a:srgbClr val="3333FF"/>
                </a:solidFill>
              </a:rPr>
              <a:t>     (in fact, destination’s S label must contain tags </a:t>
            </a:r>
            <a:r>
              <a:rPr lang="en-GB" sz="1600" kern="0" dirty="0" smtClean="0">
                <a:solidFill>
                  <a:srgbClr val="3333FF"/>
                </a:solidFill>
              </a:rPr>
              <a:t>{</a:t>
            </a:r>
            <a:r>
              <a:rPr lang="en-GB" sz="1600" kern="0" dirty="0" err="1" smtClean="0">
                <a:solidFill>
                  <a:srgbClr val="3333FF"/>
                </a:solidFill>
              </a:rPr>
              <a:t>cambsB</a:t>
            </a:r>
            <a:r>
              <a:rPr lang="en-GB" sz="1600" kern="0" dirty="0" smtClean="0">
                <a:solidFill>
                  <a:srgbClr val="3333FF"/>
                </a:solidFill>
              </a:rPr>
              <a:t>, carl, </a:t>
            </a:r>
            <a:r>
              <a:rPr lang="en-GB" sz="1600" kern="0" dirty="0" err="1" smtClean="0">
                <a:solidFill>
                  <a:srgbClr val="3333FF"/>
                </a:solidFill>
              </a:rPr>
              <a:t>cambsA</a:t>
            </a:r>
            <a:r>
              <a:rPr lang="en-GB" sz="1600" kern="0" dirty="0" smtClean="0">
                <a:solidFill>
                  <a:srgbClr val="3333FF"/>
                </a:solidFill>
              </a:rPr>
              <a:t>, </a:t>
            </a:r>
            <a:r>
              <a:rPr lang="en-GB" sz="1600" kern="0" dirty="0" err="1" smtClean="0">
                <a:solidFill>
                  <a:srgbClr val="3333FF"/>
                </a:solidFill>
              </a:rPr>
              <a:t>ann</a:t>
            </a:r>
            <a:r>
              <a:rPr lang="en-GB" sz="1600" kern="0" dirty="0" smtClean="0">
                <a:solidFill>
                  <a:srgbClr val="3333FF"/>
                </a:solidFill>
              </a:rPr>
              <a:t>} </a:t>
            </a:r>
            <a:r>
              <a:rPr lang="en-GB" sz="1800" kern="0" dirty="0" smtClean="0">
                <a:solidFill>
                  <a:srgbClr val="3333FF"/>
                </a:solidFill>
              </a:rPr>
              <a:t>)</a:t>
            </a:r>
            <a:endParaRPr lang="en-GB" sz="1800" kern="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5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24</a:t>
            </a:r>
            <a:endParaRPr lang="en-US" altLang="en-US" sz="1200" dirty="0" smtClean="0"/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title"/>
          </p:nvPr>
        </p:nvSpPr>
        <p:spPr>
          <a:xfrm>
            <a:off x="356716" y="210766"/>
            <a:ext cx="8229600" cy="561975"/>
          </a:xfrm>
        </p:spPr>
        <p:txBody>
          <a:bodyPr/>
          <a:lstStyle/>
          <a:p>
            <a:pPr eaLnBrk="1" hangingPunct="1"/>
            <a:r>
              <a:rPr lang="en-GB" altLang="en-US" sz="3200" dirty="0" smtClean="0">
                <a:solidFill>
                  <a:schemeClr val="tx1"/>
                </a:solidFill>
                <a:latin typeface="Times New Roman" pitchFamily="18" charset="0"/>
              </a:rPr>
              <a:t>IFC: </a:t>
            </a:r>
            <a:r>
              <a:rPr lang="en-GB" altLang="en-US" sz="3200" dirty="0" err="1" smtClean="0">
                <a:solidFill>
                  <a:schemeClr val="tx1"/>
                </a:solidFill>
                <a:latin typeface="Times New Roman" pitchFamily="18" charset="0"/>
              </a:rPr>
              <a:t>IoT</a:t>
            </a:r>
            <a:r>
              <a:rPr lang="en-GB" altLang="en-US" sz="3200" dirty="0" smtClean="0">
                <a:solidFill>
                  <a:schemeClr val="tx1"/>
                </a:solidFill>
                <a:latin typeface="Times New Roman" pitchFamily="18" charset="0"/>
              </a:rPr>
              <a:t>-Cloud System Example</a:t>
            </a:r>
            <a:endParaRPr lang="en-US" altLang="en-US" sz="32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1527" name="TextBox 18"/>
          <p:cNvSpPr txBox="1">
            <a:spLocks noChangeArrowheads="1"/>
          </p:cNvSpPr>
          <p:nvPr/>
        </p:nvSpPr>
        <p:spPr bwMode="auto">
          <a:xfrm>
            <a:off x="712534" y="1556792"/>
            <a:ext cx="4320480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     Ann’s Home Monitoring App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9" name="TextBox 26"/>
          <p:cNvSpPr txBox="1">
            <a:spLocks noChangeArrowheads="1"/>
          </p:cNvSpPr>
          <p:nvPr/>
        </p:nvSpPr>
        <p:spPr bwMode="auto">
          <a:xfrm>
            <a:off x="867292" y="3350098"/>
            <a:ext cx="262123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check </a:t>
            </a:r>
            <a:r>
              <a:rPr lang="en-GB" altLang="en-US" sz="1800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destination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S has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3427202" y="2203123"/>
            <a:ext cx="0" cy="2161981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18"/>
          <p:cNvSpPr txBox="1">
            <a:spLocks noChangeArrowheads="1"/>
          </p:cNvSpPr>
          <p:nvPr/>
        </p:nvSpPr>
        <p:spPr bwMode="auto">
          <a:xfrm>
            <a:off x="4784642" y="2390922"/>
            <a:ext cx="4144920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Zeb’s Home Monitoring App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zeb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byod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18"/>
          <p:cNvSpPr txBox="1">
            <a:spLocks noChangeArrowheads="1"/>
          </p:cNvSpPr>
          <p:nvPr/>
        </p:nvSpPr>
        <p:spPr bwMode="auto">
          <a:xfrm>
            <a:off x="2248497" y="4365104"/>
            <a:ext cx="5059807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Ann’s (Cloud-Based) Hospital Data Analysis App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26"/>
          <p:cNvSpPr txBox="1">
            <a:spLocks noChangeArrowheads="1"/>
          </p:cNvSpPr>
          <p:nvPr/>
        </p:nvSpPr>
        <p:spPr bwMode="auto">
          <a:xfrm>
            <a:off x="1072715" y="2492896"/>
            <a:ext cx="223651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check </a:t>
            </a:r>
            <a:r>
              <a:rPr lang="en-GB" altLang="en-US" sz="1800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source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I has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989112" y="3050088"/>
            <a:ext cx="859714" cy="921426"/>
            <a:chOff x="4989112" y="3050088"/>
            <a:chExt cx="859714" cy="921426"/>
          </a:xfrm>
        </p:grpSpPr>
        <p:cxnSp>
          <p:nvCxnSpPr>
            <p:cNvPr id="49" name="Straight Arrow Connector 48"/>
            <p:cNvCxnSpPr/>
            <p:nvPr/>
          </p:nvCxnSpPr>
          <p:spPr>
            <a:xfrm flipV="1">
              <a:off x="5246415" y="3050088"/>
              <a:ext cx="602411" cy="673354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solid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4989112" y="3602182"/>
              <a:ext cx="5146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>
                  <a:solidFill>
                    <a:srgbClr val="FF3300"/>
                  </a:solidFill>
                </a:rPr>
                <a:t>X</a:t>
              </a:r>
              <a:endParaRPr lang="en-GB" dirty="0">
                <a:solidFill>
                  <a:srgbClr val="FF3300"/>
                </a:solidFill>
              </a:endParaRPr>
            </a:p>
          </p:txBody>
        </p:sp>
      </p:grpSp>
      <p:sp>
        <p:nvSpPr>
          <p:cNvPr id="54" name="TextBox 26"/>
          <p:cNvSpPr txBox="1">
            <a:spLocks noChangeArrowheads="1"/>
          </p:cNvSpPr>
          <p:nvPr/>
        </p:nvSpPr>
        <p:spPr bwMode="auto">
          <a:xfrm>
            <a:off x="5561834" y="3325183"/>
            <a:ext cx="251863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Illegal flow (prevented)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altLang="en-US" sz="1800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estination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S has no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zeb</a:t>
            </a:r>
            <a:endParaRPr lang="en-GB" alt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altLang="en-US" sz="1800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ource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I has no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26"/>
          <p:cNvSpPr txBox="1">
            <a:spLocks noChangeArrowheads="1"/>
          </p:cNvSpPr>
          <p:nvPr/>
        </p:nvSpPr>
        <p:spPr bwMode="auto">
          <a:xfrm>
            <a:off x="684712" y="1124744"/>
            <a:ext cx="56198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Sensor manager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collects data for processing and storage </a:t>
            </a:r>
          </a:p>
        </p:txBody>
      </p:sp>
      <p:sp>
        <p:nvSpPr>
          <p:cNvPr id="15" name="TextBox 26"/>
          <p:cNvSpPr txBox="1">
            <a:spLocks noChangeArrowheads="1"/>
          </p:cNvSpPr>
          <p:nvPr/>
        </p:nvSpPr>
        <p:spPr bwMode="auto">
          <a:xfrm>
            <a:off x="1115616" y="5029408"/>
            <a:ext cx="59639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Aggregates and analyses data – detects potential emergencies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   sends alerts to emergency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7" grpId="0" animBg="1"/>
      <p:bldP spid="21519" grpId="0"/>
      <p:bldP spid="42" grpId="0" animBg="1"/>
      <p:bldP spid="43" grpId="0" animBg="1"/>
      <p:bldP spid="47" grpId="0"/>
      <p:bldP spid="54" grpId="0"/>
      <p:bldP spid="14" grpId="0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IFC</a:t>
            </a:r>
            <a:r>
              <a:rPr lang="en-GB" sz="3200" dirty="0"/>
              <a:t> </a:t>
            </a:r>
            <a:r>
              <a:rPr lang="en-GB" sz="3200" dirty="0" smtClean="0"/>
              <a:t>– Creation Rule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9153" y="1052736"/>
            <a:ext cx="8784975" cy="5400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When an active entity creates another entity 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</a:t>
            </a:r>
            <a:r>
              <a:rPr lang="en-GB" sz="2000" dirty="0" smtClean="0"/>
              <a:t>the child (created entity) inherits the labels of its parent (creator)</a:t>
            </a:r>
          </a:p>
          <a:p>
            <a:pPr algn="l"/>
            <a:r>
              <a:rPr lang="en-GB" sz="2000" dirty="0" smtClean="0"/>
              <a:t>     e.g. process </a:t>
            </a:r>
            <a:r>
              <a:rPr lang="en-GB" sz="2000" dirty="0"/>
              <a:t>(</a:t>
            </a:r>
            <a:r>
              <a:rPr lang="en-GB" sz="2000" dirty="0" smtClean="0"/>
              <a:t>by </a:t>
            </a:r>
            <a:r>
              <a:rPr lang="en-GB" sz="2000" b="1" dirty="0" smtClean="0"/>
              <a:t>fork), file, pipe</a:t>
            </a:r>
            <a:r>
              <a:rPr lang="en-GB" sz="2000" dirty="0" smtClean="0"/>
              <a:t>, creating a message to </a:t>
            </a:r>
            <a:r>
              <a:rPr lang="en-GB" sz="2000" b="1" dirty="0" smtClean="0"/>
              <a:t>send</a:t>
            </a:r>
            <a:r>
              <a:rPr lang="en-GB" sz="2000" dirty="0" smtClean="0"/>
              <a:t>   </a:t>
            </a:r>
          </a:p>
          <a:p>
            <a:pPr algn="l"/>
            <a:endParaRPr lang="en-GB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So how can you create a child with fewer tags than you?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rgbClr val="3333FF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Privileged processes can change their </a:t>
            </a:r>
            <a:r>
              <a:rPr lang="en-GB" sz="2400" b="1" dirty="0" smtClean="0">
                <a:solidFill>
                  <a:srgbClr val="3333FF"/>
                </a:solidFill>
              </a:rPr>
              <a:t>security context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GB" sz="1600" dirty="0"/>
              <a:t> </a:t>
            </a:r>
            <a:r>
              <a:rPr lang="en-GB" sz="1600" dirty="0" smtClean="0"/>
              <a:t> </a:t>
            </a:r>
            <a:r>
              <a:rPr lang="en-GB" sz="2000" dirty="0" smtClean="0"/>
              <a:t>they have </a:t>
            </a:r>
            <a:r>
              <a:rPr lang="en-GB" sz="2000" dirty="0" smtClean="0">
                <a:solidFill>
                  <a:srgbClr val="3333FF"/>
                </a:solidFill>
              </a:rPr>
              <a:t>privilege-sets </a:t>
            </a:r>
            <a:r>
              <a:rPr lang="en-GB" sz="2000" dirty="0" smtClean="0"/>
              <a:t>of </a:t>
            </a:r>
            <a:r>
              <a:rPr lang="en-GB" sz="2000" dirty="0" smtClean="0">
                <a:solidFill>
                  <a:srgbClr val="3333FF"/>
                </a:solidFill>
              </a:rPr>
              <a:t>tags </a:t>
            </a:r>
            <a:r>
              <a:rPr lang="en-GB" sz="2000" dirty="0" smtClean="0"/>
              <a:t>that they can 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      </a:t>
            </a:r>
            <a:r>
              <a:rPr lang="en-GB" sz="2000" dirty="0" smtClean="0">
                <a:solidFill>
                  <a:srgbClr val="3333FF"/>
                </a:solidFill>
              </a:rPr>
              <a:t>add-to/remove-from</a:t>
            </a:r>
            <a:r>
              <a:rPr lang="en-GB" sz="2000" dirty="0" smtClean="0"/>
              <a:t> their </a:t>
            </a:r>
            <a:r>
              <a:rPr lang="en-GB" sz="2000" dirty="0" smtClean="0">
                <a:solidFill>
                  <a:srgbClr val="3333FF"/>
                </a:solidFill>
              </a:rPr>
              <a:t>S </a:t>
            </a:r>
            <a:r>
              <a:rPr lang="en-GB" sz="2000" dirty="0" smtClean="0"/>
              <a:t>and </a:t>
            </a:r>
            <a:r>
              <a:rPr lang="en-GB" sz="2000" dirty="0" smtClean="0">
                <a:solidFill>
                  <a:srgbClr val="3333FF"/>
                </a:solidFill>
              </a:rPr>
              <a:t>I </a:t>
            </a:r>
            <a:r>
              <a:rPr lang="en-GB" sz="2000" dirty="0" smtClean="0"/>
              <a:t>labels 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GB" sz="2000" dirty="0"/>
              <a:t>  </a:t>
            </a:r>
            <a:r>
              <a:rPr lang="en-GB" sz="2000" dirty="0" smtClean="0"/>
              <a:t>in our system </a:t>
            </a:r>
            <a:r>
              <a:rPr lang="en-GB" sz="2000" b="1" dirty="0" err="1" smtClean="0">
                <a:solidFill>
                  <a:srgbClr val="009900"/>
                </a:solidFill>
              </a:rPr>
              <a:t>CamFlow</a:t>
            </a:r>
            <a:r>
              <a:rPr lang="en-GB" sz="2000" dirty="0" smtClean="0"/>
              <a:t>, label change must be explicit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(implicit is dangerous 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  – could accidentally declassify and send out top secret data)</a:t>
            </a:r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29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26</a:t>
            </a:r>
            <a:endParaRPr lang="en-US" altLang="en-US" sz="1200" dirty="0" smtClean="0"/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title"/>
          </p:nvPr>
        </p:nvSpPr>
        <p:spPr>
          <a:xfrm>
            <a:off x="356716" y="210766"/>
            <a:ext cx="8229600" cy="561975"/>
          </a:xfrm>
        </p:spPr>
        <p:txBody>
          <a:bodyPr/>
          <a:lstStyle/>
          <a:p>
            <a:pPr eaLnBrk="1" hangingPunct="1"/>
            <a:r>
              <a:rPr lang="en-GB" altLang="en-US" sz="3200" dirty="0" smtClean="0">
                <a:solidFill>
                  <a:schemeClr val="tx1"/>
                </a:solidFill>
              </a:rPr>
              <a:t>IFC: Creation of Labelled Entities</a:t>
            </a:r>
            <a:endParaRPr lang="en-US" altLang="en-US" sz="3200" dirty="0" smtClean="0">
              <a:solidFill>
                <a:schemeClr val="tx1"/>
              </a:solidFill>
            </a:endParaRPr>
          </a:p>
        </p:txBody>
      </p:sp>
      <p:sp>
        <p:nvSpPr>
          <p:cNvPr id="21527" name="TextBox 18"/>
          <p:cNvSpPr txBox="1">
            <a:spLocks noChangeArrowheads="1"/>
          </p:cNvSpPr>
          <p:nvPr/>
        </p:nvSpPr>
        <p:spPr bwMode="auto">
          <a:xfrm>
            <a:off x="3707904" y="1421843"/>
            <a:ext cx="4242108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Ann’s Home Monitoring App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4490015" y="2068174"/>
            <a:ext cx="796079" cy="2080907"/>
          </a:xfrm>
          <a:prstGeom prst="straightConnector1">
            <a:avLst/>
          </a:prstGeom>
          <a:ln w="28575">
            <a:solidFill>
              <a:srgbClr val="009900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18"/>
          <p:cNvSpPr txBox="1">
            <a:spLocks noChangeArrowheads="1"/>
          </p:cNvSpPr>
          <p:nvPr/>
        </p:nvSpPr>
        <p:spPr bwMode="auto">
          <a:xfrm>
            <a:off x="943724" y="4152317"/>
            <a:ext cx="6508595" cy="92333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consent}</a:t>
            </a:r>
            <a:endParaRPr lang="en-GB" alt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    Manager of Hospital Home Monitoring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, …….,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zeb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byod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8"/>
          <p:cNvSpPr txBox="1">
            <a:spLocks noChangeArrowheads="1"/>
          </p:cNvSpPr>
          <p:nvPr/>
        </p:nvSpPr>
        <p:spPr bwMode="auto">
          <a:xfrm>
            <a:off x="395536" y="2257708"/>
            <a:ext cx="4320480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Ann’s Hospital Data Analysis App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2535854" y="2904039"/>
            <a:ext cx="0" cy="1226135"/>
          </a:xfrm>
          <a:prstGeom prst="straightConnector1">
            <a:avLst/>
          </a:prstGeom>
          <a:ln w="28575">
            <a:solidFill>
              <a:srgbClr val="009900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089865" y="3398525"/>
            <a:ext cx="36343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Manager changes its security context</a:t>
            </a:r>
          </a:p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efore creating Ann’s Apps</a:t>
            </a:r>
            <a:endParaRPr lang="en-GB" altLang="en-US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5068429" y="4044856"/>
            <a:ext cx="504056" cy="208450"/>
          </a:xfrm>
          <a:prstGeom prst="straightConnector1">
            <a:avLst/>
          </a:prstGeom>
          <a:ln w="9525">
            <a:solidFill>
              <a:srgbClr val="3333FF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496273" y="3299797"/>
            <a:ext cx="0" cy="613066"/>
          </a:xfrm>
          <a:prstGeom prst="straightConnector1">
            <a:avLst/>
          </a:prstGeom>
          <a:ln w="28575">
            <a:solidFill>
              <a:srgbClr val="009900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67544" y="3537024"/>
            <a:ext cx="1003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i="1" dirty="0" smtClean="0">
                <a:latin typeface="Times New Roman" pitchFamily="18" charset="0"/>
                <a:cs typeface="Times New Roman" pitchFamily="18" charset="0"/>
              </a:rPr>
              <a:t>creation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en-US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43725" y="5157192"/>
            <a:ext cx="4104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 privileged Application Manager process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5536" y="1189509"/>
            <a:ext cx="293541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pplication instances</a:t>
            </a:r>
          </a:p>
          <a:p>
            <a:pPr algn="ctr"/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ever change security context</a:t>
            </a:r>
          </a:p>
          <a:p>
            <a:pPr algn="ctr"/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unaware of IFC</a:t>
            </a:r>
            <a:endParaRPr lang="en-GB" altLang="en-US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9155" y="4152353"/>
            <a:ext cx="5835093" cy="92329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163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7" grpId="0" animBg="1"/>
      <p:bldP spid="14" grpId="0" animBg="1"/>
      <p:bldP spid="2" grpId="0"/>
      <p:bldP spid="19" grpId="0"/>
      <p:bldP spid="13" grpId="0"/>
      <p:bldP spid="15" grpId="0"/>
      <p:bldP spid="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27</a:t>
            </a:r>
            <a:endParaRPr lang="en-US" altLang="en-US" sz="1200" dirty="0" smtClean="0"/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title"/>
          </p:nvPr>
        </p:nvSpPr>
        <p:spPr>
          <a:xfrm>
            <a:off x="356716" y="210766"/>
            <a:ext cx="8229600" cy="561975"/>
          </a:xfrm>
        </p:spPr>
        <p:txBody>
          <a:bodyPr/>
          <a:lstStyle/>
          <a:p>
            <a:pPr eaLnBrk="1" hangingPunct="1"/>
            <a:r>
              <a:rPr lang="en-GB" altLang="en-US" sz="3200" dirty="0" smtClean="0">
                <a:solidFill>
                  <a:schemeClr val="tx1"/>
                </a:solidFill>
              </a:rPr>
              <a:t>IFC Endorsement</a:t>
            </a:r>
            <a:endParaRPr lang="en-US" altLang="en-US" sz="3200" dirty="0" smtClean="0">
              <a:solidFill>
                <a:schemeClr val="tx1"/>
              </a:solidFill>
            </a:endParaRPr>
          </a:p>
        </p:txBody>
      </p:sp>
      <p:sp>
        <p:nvSpPr>
          <p:cNvPr id="21527" name="TextBox 18"/>
          <p:cNvSpPr txBox="1">
            <a:spLocks noChangeArrowheads="1"/>
          </p:cNvSpPr>
          <p:nvPr/>
        </p:nvSpPr>
        <p:spPr bwMode="auto">
          <a:xfrm>
            <a:off x="858913" y="1721988"/>
            <a:ext cx="4248471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Zeb’s Home Monitoring App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zeb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byod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3476153" y="2368319"/>
            <a:ext cx="0" cy="492485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8"/>
          <p:cNvSpPr txBox="1">
            <a:spLocks noChangeArrowheads="1"/>
          </p:cNvSpPr>
          <p:nvPr/>
        </p:nvSpPr>
        <p:spPr bwMode="auto">
          <a:xfrm>
            <a:off x="858914" y="4631469"/>
            <a:ext cx="4345469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Zeb’s Hospital Data Analysis App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zeb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3465727" y="3784134"/>
            <a:ext cx="0" cy="847336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8"/>
          <p:cNvSpPr txBox="1">
            <a:spLocks noChangeArrowheads="1"/>
          </p:cNvSpPr>
          <p:nvPr/>
        </p:nvSpPr>
        <p:spPr bwMode="auto">
          <a:xfrm>
            <a:off x="899783" y="2860804"/>
            <a:ext cx="4304600" cy="92333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= {medical, </a:t>
            </a:r>
            <a:r>
              <a:rPr lang="en-GB" altLang="en-US" sz="1800" dirty="0" err="1">
                <a:latin typeface="Times New Roman" pitchFamily="18" charset="0"/>
                <a:cs typeface="Times New Roman" pitchFamily="18" charset="0"/>
              </a:rPr>
              <a:t>zeb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} I = 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byod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consent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                 Device Input </a:t>
            </a:r>
            <a:r>
              <a:rPr lang="en-GB" altLang="en-US" sz="1800" b="1" dirty="0" err="1" smtClean="0">
                <a:latin typeface="Times New Roman" pitchFamily="18" charset="0"/>
                <a:cs typeface="Times New Roman" pitchFamily="18" charset="0"/>
              </a:rPr>
              <a:t>Sanitiser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zeb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20866" y="1882931"/>
            <a:ext cx="32403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rivileged </a:t>
            </a:r>
            <a:r>
              <a:rPr lang="en-GB" altLang="en-US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Input </a:t>
            </a:r>
            <a:r>
              <a:rPr lang="en-GB" altLang="en-US" b="1" i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Sanitiser</a:t>
            </a:r>
            <a:r>
              <a:rPr lang="en-GB" altLang="en-US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sets up its </a:t>
            </a:r>
            <a:r>
              <a:rPr lang="en-GB" altLang="en-US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security context 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to read Zeb’s non-standard data and convert it into standard form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840513" y="2483095"/>
            <a:ext cx="622713" cy="582980"/>
          </a:xfrm>
          <a:prstGeom prst="straightConnector1">
            <a:avLst/>
          </a:prstGeom>
          <a:ln w="9525">
            <a:solidFill>
              <a:srgbClr val="3333FF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942053" y="3450180"/>
            <a:ext cx="446175" cy="0"/>
          </a:xfrm>
          <a:prstGeom prst="straightConnector1">
            <a:avLst/>
          </a:prstGeom>
          <a:ln w="9525">
            <a:solidFill>
              <a:srgbClr val="3333FF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463226" y="3183970"/>
            <a:ext cx="2808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 changes its security context to output data 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in standard format</a:t>
            </a:r>
          </a:p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 the </a:t>
            </a:r>
            <a:r>
              <a:rPr lang="en-GB" altLang="en-US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Data Analyser</a:t>
            </a:r>
            <a:endParaRPr lang="en-GB" altLang="en-US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51043" y="5282305"/>
            <a:ext cx="63445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his process is instanced for each patient 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to read data in standard format for processing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58914" y="980728"/>
            <a:ext cx="63445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his process is instanced for each patient 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to manage sensor data</a:t>
            </a:r>
          </a:p>
        </p:txBody>
      </p:sp>
    </p:spTree>
    <p:extLst>
      <p:ext uri="{BB962C8B-B14F-4D97-AF65-F5344CB8AC3E}">
        <p14:creationId xmlns:p14="http://schemas.microsoft.com/office/powerpoint/2010/main" val="110711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7" grpId="0" animBg="1"/>
      <p:bldP spid="14" grpId="0" animBg="1"/>
      <p:bldP spid="10" grpId="0" animBg="1"/>
      <p:bldP spid="11" grpId="0"/>
      <p:bldP spid="18" grpId="0"/>
      <p:bldP spid="19" grpId="0"/>
      <p:bldP spid="1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28</a:t>
            </a:r>
            <a:endParaRPr lang="en-US" altLang="en-US" sz="1200" dirty="0" smtClean="0"/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title"/>
          </p:nvPr>
        </p:nvSpPr>
        <p:spPr>
          <a:xfrm>
            <a:off x="356716" y="210766"/>
            <a:ext cx="8229600" cy="561975"/>
          </a:xfrm>
        </p:spPr>
        <p:txBody>
          <a:bodyPr/>
          <a:lstStyle/>
          <a:p>
            <a:pPr eaLnBrk="1" hangingPunct="1"/>
            <a:r>
              <a:rPr lang="en-GB" altLang="en-US" sz="3200" dirty="0" smtClean="0">
                <a:solidFill>
                  <a:schemeClr val="tx1"/>
                </a:solidFill>
              </a:rPr>
              <a:t>IFC Declassification</a:t>
            </a:r>
            <a:endParaRPr lang="en-US" altLang="en-US" sz="3200" dirty="0" smtClean="0">
              <a:solidFill>
                <a:schemeClr val="tx1"/>
              </a:solidFill>
            </a:endParaRPr>
          </a:p>
        </p:txBody>
      </p:sp>
      <p:sp>
        <p:nvSpPr>
          <p:cNvPr id="21527" name="TextBox 18"/>
          <p:cNvSpPr txBox="1">
            <a:spLocks noChangeArrowheads="1"/>
          </p:cNvSpPr>
          <p:nvPr/>
        </p:nvSpPr>
        <p:spPr bwMode="auto">
          <a:xfrm>
            <a:off x="251519" y="1052736"/>
            <a:ext cx="5536940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Ann’s (cloud-based) Hospital Data Analysis App.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-dev, consent}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2555776" y="1699068"/>
            <a:ext cx="0" cy="577804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18"/>
          <p:cNvSpPr txBox="1">
            <a:spLocks noChangeArrowheads="1"/>
          </p:cNvSpPr>
          <p:nvPr/>
        </p:nvSpPr>
        <p:spPr bwMode="auto">
          <a:xfrm>
            <a:off x="673861" y="2276872"/>
            <a:ext cx="5410307" cy="92333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 S = {medical, </a:t>
            </a:r>
            <a:r>
              <a:rPr lang="en-GB" altLang="en-US" sz="1800" dirty="0" err="1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, ……., </a:t>
            </a:r>
            <a:r>
              <a:rPr lang="en-GB" altLang="en-US" sz="1800" dirty="0" err="1">
                <a:latin typeface="Times New Roman" pitchFamily="18" charset="0"/>
                <a:cs typeface="Times New Roman" pitchFamily="18" charset="0"/>
              </a:rPr>
              <a:t>zeb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} I = {</a:t>
            </a:r>
            <a:r>
              <a:rPr lang="en-GB" altLang="en-US" sz="1800" dirty="0" err="1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-dev, consent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en-GB" alt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Hospital Home-Monitoring Statistics Generator 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                     S = {medical, stats} I = {anon}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Arrow Connector 14"/>
          <p:cNvCxnSpPr>
            <a:stCxn id="14" idx="0"/>
          </p:cNvCxnSpPr>
          <p:nvPr/>
        </p:nvCxnSpPr>
        <p:spPr>
          <a:xfrm flipV="1">
            <a:off x="2238973" y="3200202"/>
            <a:ext cx="0" cy="660846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89301" y="3341529"/>
            <a:ext cx="5265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output can only go to appropriately labelled process  </a:t>
            </a:r>
            <a:endParaRPr lang="en-GB" alt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5412709" y="1711946"/>
            <a:ext cx="850172" cy="414739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5788459" y="1720315"/>
            <a:ext cx="764741" cy="446986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6084168" y="1719825"/>
            <a:ext cx="742338" cy="491796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788459" y="1065124"/>
            <a:ext cx="25858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(standardised) data from 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other patients bob … </a:t>
            </a:r>
            <a:r>
              <a:rPr lang="en-GB" altLang="en-US" i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zeb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8"/>
          <p:cNvSpPr txBox="1">
            <a:spLocks noChangeArrowheads="1"/>
          </p:cNvSpPr>
          <p:nvPr/>
        </p:nvSpPr>
        <p:spPr bwMode="auto">
          <a:xfrm>
            <a:off x="673861" y="3861048"/>
            <a:ext cx="3130223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Hospital Manager (human)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{medical, stats} I = {anon}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22021" y="2100101"/>
            <a:ext cx="245451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reates stats, 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anonymises data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changes security context</a:t>
            </a:r>
          </a:p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efore output</a:t>
            </a:r>
            <a:endParaRPr lang="en-GB" altLang="en-US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6084168" y="2492896"/>
            <a:ext cx="438177" cy="0"/>
          </a:xfrm>
          <a:prstGeom prst="straightConnector1">
            <a:avLst/>
          </a:prstGeom>
          <a:ln w="9525">
            <a:solidFill>
              <a:srgbClr val="3333FF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220072" y="2700163"/>
            <a:ext cx="1201949" cy="347059"/>
          </a:xfrm>
          <a:prstGeom prst="straightConnector1">
            <a:avLst/>
          </a:prstGeom>
          <a:ln w="9525">
            <a:solidFill>
              <a:srgbClr val="3333FF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68452" y="4653136"/>
            <a:ext cx="58884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Hospital Manager cannot read and </a:t>
            </a:r>
            <a:r>
              <a:rPr lang="en-GB" altLang="en-US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does not take responsibility 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for knowing individual patient data  </a:t>
            </a:r>
            <a:endParaRPr lang="en-GB" alt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280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7" grpId="0" animBg="1"/>
      <p:bldP spid="43" grpId="0" animBg="1"/>
      <p:bldP spid="3" grpId="0"/>
      <p:bldP spid="29" grpId="0"/>
      <p:bldP spid="14" grpId="0" animBg="1"/>
      <p:bldP spid="16" grpId="0"/>
      <p:bldP spid="2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22114"/>
          </a:xfrm>
        </p:spPr>
        <p:txBody>
          <a:bodyPr/>
          <a:lstStyle/>
          <a:p>
            <a:r>
              <a:rPr lang="en-GB" sz="3200" dirty="0" smtClean="0"/>
              <a:t>Composing components</a:t>
            </a:r>
            <a:endParaRPr lang="en-GB" sz="32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D00E6-6446-461E-B567-A7BF7C416721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773434" y="1250384"/>
            <a:ext cx="2520280" cy="3077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Ann’s Home Monitoring App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480436" y="1558161"/>
            <a:ext cx="0" cy="789021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18"/>
          <p:cNvSpPr txBox="1">
            <a:spLocks noChangeArrowheads="1"/>
          </p:cNvSpPr>
          <p:nvPr/>
        </p:nvSpPr>
        <p:spPr bwMode="auto">
          <a:xfrm>
            <a:off x="5508806" y="3636557"/>
            <a:ext cx="2382445" cy="52322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Hospital Home-Monitoring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Statistics Generator 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6402941" y="4165009"/>
            <a:ext cx="4598" cy="422810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4546919" y="2599697"/>
            <a:ext cx="1465241" cy="1036860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2483769" y="2641695"/>
            <a:ext cx="3129136" cy="994863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6370476" y="2656143"/>
            <a:ext cx="15114" cy="980414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8"/>
          <p:cNvSpPr txBox="1">
            <a:spLocks noChangeArrowheads="1"/>
          </p:cNvSpPr>
          <p:nvPr/>
        </p:nvSpPr>
        <p:spPr bwMode="auto">
          <a:xfrm>
            <a:off x="5780761" y="4613654"/>
            <a:ext cx="1669156" cy="3077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Hospital Manager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3738" y="2657049"/>
            <a:ext cx="154877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altLang="en-US" sz="14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ata analyser</a:t>
            </a:r>
          </a:p>
          <a:p>
            <a:r>
              <a:rPr lang="en-GB" altLang="en-US" sz="14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altLang="en-US" sz="14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etects emergency,</a:t>
            </a:r>
          </a:p>
          <a:p>
            <a:r>
              <a:rPr lang="en-GB" altLang="en-US" sz="14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altLang="en-US" sz="14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ends alerts  </a:t>
            </a:r>
            <a:endParaRPr lang="en-GB" alt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8"/>
          <p:cNvSpPr txBox="1">
            <a:spLocks noChangeArrowheads="1"/>
          </p:cNvSpPr>
          <p:nvPr/>
        </p:nvSpPr>
        <p:spPr bwMode="auto">
          <a:xfrm>
            <a:off x="5612905" y="1260316"/>
            <a:ext cx="2471173" cy="3077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Zeb’s Home Monitoring App 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8"/>
          <p:cNvSpPr txBox="1">
            <a:spLocks noChangeArrowheads="1"/>
          </p:cNvSpPr>
          <p:nvPr/>
        </p:nvSpPr>
        <p:spPr bwMode="auto">
          <a:xfrm>
            <a:off x="5600327" y="1770749"/>
            <a:ext cx="1388759" cy="3077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 Input </a:t>
            </a:r>
            <a:r>
              <a:rPr lang="en-GB" altLang="en-US" sz="1400" b="1" dirty="0" err="1" smtClean="0">
                <a:latin typeface="Times New Roman" pitchFamily="18" charset="0"/>
                <a:cs typeface="Times New Roman" pitchFamily="18" charset="0"/>
              </a:rPr>
              <a:t>Sanitiser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8"/>
          <p:cNvSpPr txBox="1">
            <a:spLocks noChangeArrowheads="1"/>
          </p:cNvSpPr>
          <p:nvPr/>
        </p:nvSpPr>
        <p:spPr bwMode="auto">
          <a:xfrm>
            <a:off x="774517" y="2333918"/>
            <a:ext cx="1872208" cy="3077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Ann’s Data Analyser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8"/>
          <p:cNvSpPr txBox="1">
            <a:spLocks noChangeArrowheads="1"/>
          </p:cNvSpPr>
          <p:nvPr/>
        </p:nvSpPr>
        <p:spPr bwMode="auto">
          <a:xfrm>
            <a:off x="5588351" y="2348366"/>
            <a:ext cx="1872208" cy="3077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Zeb’s Data Analyser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015694" y="1260315"/>
            <a:ext cx="786685" cy="3077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tc. ….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8"/>
          <p:cNvSpPr txBox="1">
            <a:spLocks noChangeArrowheads="1"/>
          </p:cNvSpPr>
          <p:nvPr/>
        </p:nvSpPr>
        <p:spPr bwMode="auto">
          <a:xfrm>
            <a:off x="3978002" y="2315482"/>
            <a:ext cx="786685" cy="3077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tc. ….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6279592" y="1571237"/>
            <a:ext cx="4598" cy="211403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6277293" y="2102402"/>
            <a:ext cx="4598" cy="211403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4371344" y="1568092"/>
            <a:ext cx="0" cy="789021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18"/>
          <p:cNvSpPr txBox="1">
            <a:spLocks noChangeArrowheads="1"/>
          </p:cNvSpPr>
          <p:nvPr/>
        </p:nvSpPr>
        <p:spPr bwMode="auto">
          <a:xfrm>
            <a:off x="1239130" y="3439986"/>
            <a:ext cx="1079036" cy="52322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emergency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octor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1757362" y="2641695"/>
            <a:ext cx="811" cy="787305"/>
          </a:xfrm>
          <a:prstGeom prst="straightConnector1">
            <a:avLst/>
          </a:prstGeom>
          <a:ln w="28575">
            <a:solidFill>
              <a:srgbClr val="FF33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18"/>
          <p:cNvSpPr txBox="1">
            <a:spLocks noChangeArrowheads="1"/>
          </p:cNvSpPr>
          <p:nvPr/>
        </p:nvSpPr>
        <p:spPr bwMode="auto">
          <a:xfrm>
            <a:off x="2906329" y="4033639"/>
            <a:ext cx="1978149" cy="52322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Medical Research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Statistics Generator 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18"/>
          <p:cNvSpPr txBox="1">
            <a:spLocks noChangeArrowheads="1"/>
          </p:cNvSpPr>
          <p:nvPr/>
        </p:nvSpPr>
        <p:spPr bwMode="auto">
          <a:xfrm>
            <a:off x="2851289" y="4763188"/>
            <a:ext cx="1044114" cy="52322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Medical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Researcher  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18"/>
          <p:cNvSpPr txBox="1">
            <a:spLocks noChangeArrowheads="1"/>
          </p:cNvSpPr>
          <p:nvPr/>
        </p:nvSpPr>
        <p:spPr bwMode="auto">
          <a:xfrm>
            <a:off x="4008357" y="4763188"/>
            <a:ext cx="1044114" cy="52322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Medical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1400" b="1" dirty="0" smtClean="0">
                <a:latin typeface="Times New Roman" pitchFamily="18" charset="0"/>
                <a:cs typeface="Times New Roman" pitchFamily="18" charset="0"/>
              </a:rPr>
              <a:t>Researcher  </a:t>
            </a:r>
            <a:endParaRPr lang="en-GB" alt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Straight Arrow Connector 28"/>
          <p:cNvCxnSpPr>
            <a:stCxn id="27" idx="0"/>
          </p:cNvCxnSpPr>
          <p:nvPr/>
        </p:nvCxnSpPr>
        <p:spPr>
          <a:xfrm flipV="1">
            <a:off x="3373346" y="4544588"/>
            <a:ext cx="18002" cy="218600"/>
          </a:xfrm>
          <a:prstGeom prst="straightConnector1">
            <a:avLst/>
          </a:prstGeom>
          <a:ln w="28575">
            <a:solidFill>
              <a:srgbClr val="009900"/>
            </a:solidFill>
            <a:prstDash val="sys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 flipV="1">
            <a:off x="4681740" y="4504900"/>
            <a:ext cx="24248" cy="234726"/>
          </a:xfrm>
          <a:prstGeom prst="straightConnector1">
            <a:avLst/>
          </a:prstGeom>
          <a:ln w="28575">
            <a:solidFill>
              <a:srgbClr val="009900"/>
            </a:solidFill>
            <a:prstDash val="sysDash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67544" y="4478016"/>
            <a:ext cx="23557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altLang="en-US" sz="14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GB" altLang="en-US" sz="14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ew components can be configured into the system</a:t>
            </a:r>
            <a:endParaRPr lang="en-GB" alt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1757362" y="1533096"/>
            <a:ext cx="1" cy="770777"/>
          </a:xfrm>
          <a:prstGeom prst="straightConnector1">
            <a:avLst/>
          </a:prstGeom>
          <a:ln w="28575">
            <a:solidFill>
              <a:srgbClr val="FF330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689334" y="1691061"/>
            <a:ext cx="10087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GB" altLang="en-US" sz="14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mergency actuations  </a:t>
            </a:r>
            <a:endParaRPr lang="en-GB" alt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85580" y="1056442"/>
            <a:ext cx="2016224" cy="3170505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808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3" grpId="0" animBg="1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4" grpId="0" animBg="1"/>
      <p:bldP spid="26" grpId="0" animBg="1"/>
      <p:bldP spid="27" grpId="0" animBg="1"/>
      <p:bldP spid="28" grpId="0" animBg="1"/>
      <p:bldP spid="31" grpId="0"/>
      <p:bldP spid="33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Structure of the talk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8845" y="1196752"/>
            <a:ext cx="8784976" cy="4824536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Need for </a:t>
            </a:r>
            <a:r>
              <a:rPr lang="en-GB" sz="2400" dirty="0" smtClean="0">
                <a:solidFill>
                  <a:srgbClr val="C00000"/>
                </a:solidFill>
              </a:rPr>
              <a:t>protection</a:t>
            </a:r>
            <a:r>
              <a:rPr lang="en-GB" sz="2400" dirty="0" smtClean="0"/>
              <a:t>, </a:t>
            </a:r>
            <a:r>
              <a:rPr lang="en-GB" sz="2400" dirty="0" smtClean="0">
                <a:solidFill>
                  <a:srgbClr val="C00000"/>
                </a:solidFill>
              </a:rPr>
              <a:t>sharing</a:t>
            </a:r>
            <a:r>
              <a:rPr lang="en-GB" sz="2400" dirty="0" smtClean="0"/>
              <a:t> and </a:t>
            </a:r>
            <a:r>
              <a:rPr lang="en-GB" sz="2400" dirty="0" smtClean="0">
                <a:solidFill>
                  <a:srgbClr val="C00000"/>
                </a:solidFill>
              </a:rPr>
              <a:t>audit </a:t>
            </a:r>
            <a:r>
              <a:rPr lang="en-GB" sz="2400" dirty="0" smtClean="0"/>
              <a:t>in cloud and cloud-</a:t>
            </a:r>
            <a:r>
              <a:rPr lang="en-GB" sz="2400" dirty="0" err="1" smtClean="0"/>
              <a:t>IoT</a:t>
            </a:r>
            <a:endParaRPr lang="en-GB" sz="24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Why cloud services are good for </a:t>
            </a:r>
            <a:r>
              <a:rPr lang="en-GB" sz="2400" dirty="0" err="1" smtClean="0"/>
              <a:t>IoT</a:t>
            </a:r>
            <a:endParaRPr lang="en-GB" sz="24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Traditional security is necessary but not sufficient</a:t>
            </a:r>
          </a:p>
          <a:p>
            <a:pPr algn="l"/>
            <a:r>
              <a:rPr lang="en-GB" sz="2400" dirty="0"/>
              <a:t> </a:t>
            </a:r>
            <a:r>
              <a:rPr lang="en-GB" sz="2400" dirty="0" smtClean="0"/>
              <a:t>   -------------------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(Decentralised) Information </a:t>
            </a:r>
            <a:r>
              <a:rPr lang="en-GB" sz="2400" dirty="0"/>
              <a:t>Flow Control (IFC)</a:t>
            </a:r>
          </a:p>
          <a:p>
            <a:pPr algn="l"/>
            <a:r>
              <a:rPr lang="en-GB" sz="2400" dirty="0" smtClean="0"/>
              <a:t>           introduction and examples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IFC </a:t>
            </a:r>
            <a:r>
              <a:rPr lang="en-GB" sz="2400" b="1" dirty="0" err="1" smtClean="0">
                <a:solidFill>
                  <a:srgbClr val="009900"/>
                </a:solidFill>
              </a:rPr>
              <a:t>CamFlow</a:t>
            </a:r>
            <a:r>
              <a:rPr lang="en-GB" sz="2400" dirty="0" smtClean="0"/>
              <a:t> implementation (very brief)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What IFC can contribute – potential of IFC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0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IFC</a:t>
            </a:r>
            <a:r>
              <a:rPr lang="en-GB" sz="3200" dirty="0"/>
              <a:t> </a:t>
            </a:r>
            <a:r>
              <a:rPr lang="en-GB" sz="3200" dirty="0" smtClean="0"/>
              <a:t>Summary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748464" cy="5400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3333FF"/>
                </a:solidFill>
              </a:rPr>
              <a:t>IFC enforces data flows according to policy</a:t>
            </a:r>
          </a:p>
          <a:p>
            <a:pPr algn="l"/>
            <a:r>
              <a:rPr lang="en-GB" sz="2000" dirty="0">
                <a:solidFill>
                  <a:srgbClr val="3333FF"/>
                </a:solidFill>
              </a:rPr>
              <a:t> </a:t>
            </a:r>
            <a:r>
              <a:rPr lang="en-GB" sz="2000" dirty="0" smtClean="0">
                <a:solidFill>
                  <a:srgbClr val="3333FF"/>
                </a:solidFill>
              </a:rPr>
              <a:t>              </a:t>
            </a:r>
            <a:r>
              <a:rPr lang="en-GB" sz="2000" dirty="0" smtClean="0"/>
              <a:t>provides </a:t>
            </a:r>
            <a:r>
              <a:rPr lang="en-GB" sz="2000" dirty="0" smtClean="0">
                <a:solidFill>
                  <a:srgbClr val="C00000"/>
                </a:solidFill>
              </a:rPr>
              <a:t>protection</a:t>
            </a:r>
            <a:r>
              <a:rPr lang="en-GB" sz="2000" dirty="0" smtClean="0"/>
              <a:t> and </a:t>
            </a:r>
            <a:r>
              <a:rPr lang="en-GB" sz="2000" dirty="0" smtClean="0">
                <a:solidFill>
                  <a:srgbClr val="C00000"/>
                </a:solidFill>
              </a:rPr>
              <a:t>sharing</a:t>
            </a:r>
            <a:r>
              <a:rPr lang="en-GB" sz="2000" dirty="0" smtClean="0"/>
              <a:t> as required</a:t>
            </a:r>
          </a:p>
          <a:p>
            <a:pPr algn="l"/>
            <a:endParaRPr lang="en-GB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3333FF"/>
                </a:solidFill>
              </a:rPr>
              <a:t>Tags are metadata</a:t>
            </a:r>
            <a:r>
              <a:rPr lang="en-GB" sz="2000" dirty="0" smtClean="0"/>
              <a:t>, transparent to entities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3333FF"/>
                </a:solidFill>
              </a:rPr>
              <a:t>Very simple policy expression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srgbClr val="3333FF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3333FF"/>
                </a:solidFill>
              </a:rPr>
              <a:t>Continuous enforcement </a:t>
            </a:r>
            <a:r>
              <a:rPr lang="en-GB" sz="2000" dirty="0" smtClean="0"/>
              <a:t>on every data flow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3333FF"/>
                </a:solidFill>
              </a:rPr>
              <a:t>Audit </a:t>
            </a:r>
            <a:r>
              <a:rPr lang="en-GB" sz="2000" dirty="0" smtClean="0"/>
              <a:t>– all flows can be recorded 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     – at a level meaningful to applications (a.o.t. </a:t>
            </a:r>
            <a:r>
              <a:rPr lang="en-GB" sz="2000" dirty="0" err="1" smtClean="0"/>
              <a:t>syslogs</a:t>
            </a:r>
            <a:r>
              <a:rPr lang="en-GB" sz="2000" dirty="0" smtClean="0"/>
              <a:t>) </a:t>
            </a:r>
          </a:p>
          <a:p>
            <a:pPr algn="l"/>
            <a:endParaRPr lang="en-GB" sz="2000" dirty="0" smtClean="0"/>
          </a:p>
          <a:p>
            <a:pPr algn="l"/>
            <a:r>
              <a:rPr lang="en-GB" sz="2000" dirty="0" smtClean="0">
                <a:solidFill>
                  <a:srgbClr val="C00000"/>
                </a:solidFill>
              </a:rPr>
              <a:t> </a:t>
            </a:r>
            <a:endParaRPr lang="en-GB" sz="2000" dirty="0" smtClean="0"/>
          </a:p>
          <a:p>
            <a:pPr algn="l"/>
            <a:endParaRPr lang="en-GB" sz="2000" dirty="0" smtClean="0"/>
          </a:p>
          <a:p>
            <a:pPr algn="l"/>
            <a:endParaRPr lang="en-GB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 </a:t>
            </a:r>
          </a:p>
          <a:p>
            <a:pPr algn="l"/>
            <a:endParaRPr lang="en-GB" sz="2400" dirty="0">
              <a:solidFill>
                <a:srgbClr val="3333FF"/>
              </a:solidFill>
            </a:endParaRPr>
          </a:p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                  </a:t>
            </a:r>
            <a:endParaRPr lang="en-GB" sz="2000" dirty="0" smtClean="0"/>
          </a:p>
          <a:p>
            <a:pPr algn="l"/>
            <a:endParaRPr lang="en-GB" sz="2000" dirty="0"/>
          </a:p>
          <a:p>
            <a:pPr algn="l"/>
            <a:r>
              <a:rPr lang="en-GB" sz="2000" dirty="0" smtClean="0"/>
              <a:t>               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      </a:t>
            </a:r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4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IFC</a:t>
            </a:r>
            <a:r>
              <a:rPr lang="en-GB" sz="3200" dirty="0"/>
              <a:t> </a:t>
            </a:r>
            <a:r>
              <a:rPr lang="en-GB" sz="3200" dirty="0" smtClean="0"/>
              <a:t>Implementation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748464" cy="5400600"/>
          </a:xfrm>
        </p:spPr>
        <p:txBody>
          <a:bodyPr/>
          <a:lstStyle/>
          <a:p>
            <a:pPr algn="l"/>
            <a:r>
              <a:rPr lang="en-GB" sz="2000" dirty="0" smtClean="0">
                <a:solidFill>
                  <a:srgbClr val="C00000"/>
                </a:solidFill>
              </a:rPr>
              <a:t>Implemented?  </a:t>
            </a:r>
            <a:r>
              <a:rPr lang="en-GB" sz="2000" dirty="0" err="1" smtClean="0">
                <a:solidFill>
                  <a:srgbClr val="009900"/>
                </a:solidFill>
              </a:rPr>
              <a:t>FlowR</a:t>
            </a:r>
            <a:r>
              <a:rPr lang="en-GB" sz="2000" dirty="0" smtClean="0">
                <a:solidFill>
                  <a:srgbClr val="009900"/>
                </a:solidFill>
              </a:rPr>
              <a:t> (</a:t>
            </a:r>
            <a:r>
              <a:rPr lang="en-GB" sz="2000" dirty="0" err="1" smtClean="0">
                <a:solidFill>
                  <a:srgbClr val="009900"/>
                </a:solidFill>
              </a:rPr>
              <a:t>Ruby+AoP</a:t>
            </a:r>
            <a:r>
              <a:rPr lang="en-GB" sz="2000" dirty="0" smtClean="0">
                <a:solidFill>
                  <a:srgbClr val="009900"/>
                </a:solidFill>
              </a:rPr>
              <a:t>), </a:t>
            </a:r>
            <a:r>
              <a:rPr lang="en-GB" sz="2000" dirty="0" err="1" smtClean="0">
                <a:solidFill>
                  <a:srgbClr val="009900"/>
                </a:solidFill>
              </a:rPr>
              <a:t>FlowK</a:t>
            </a:r>
            <a:r>
              <a:rPr lang="en-GB" sz="2000" dirty="0">
                <a:solidFill>
                  <a:srgbClr val="009900"/>
                </a:solidFill>
              </a:rPr>
              <a:t> </a:t>
            </a:r>
            <a:r>
              <a:rPr lang="en-GB" sz="2000" dirty="0" smtClean="0">
                <a:solidFill>
                  <a:srgbClr val="009900"/>
                </a:solidFill>
              </a:rPr>
              <a:t>(</a:t>
            </a:r>
            <a:r>
              <a:rPr lang="en-GB" sz="2000" dirty="0" err="1" smtClean="0">
                <a:solidFill>
                  <a:srgbClr val="009900"/>
                </a:solidFill>
              </a:rPr>
              <a:t>syscall</a:t>
            </a:r>
            <a:r>
              <a:rPr lang="en-GB" sz="2000" dirty="0" smtClean="0">
                <a:solidFill>
                  <a:srgbClr val="009900"/>
                </a:solidFill>
              </a:rPr>
              <a:t> intercept) </a:t>
            </a:r>
          </a:p>
          <a:p>
            <a:pPr algn="l"/>
            <a:r>
              <a:rPr lang="en-GB" sz="2000" b="1" dirty="0" err="1" smtClean="0">
                <a:solidFill>
                  <a:srgbClr val="009900"/>
                </a:solidFill>
              </a:rPr>
              <a:t>CamFlow</a:t>
            </a:r>
            <a:endParaRPr lang="en-GB" sz="2000" dirty="0" smtClean="0"/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- OS level: 2 open source LSMs  </a:t>
            </a:r>
            <a:r>
              <a:rPr lang="en-GB" sz="2000" i="1" dirty="0" smtClean="0">
                <a:solidFill>
                  <a:srgbClr val="3333FF"/>
                </a:solidFill>
              </a:rPr>
              <a:t>www.camflow.org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  </a:t>
            </a:r>
            <a:r>
              <a:rPr lang="en-GB" sz="2000" dirty="0" err="1" smtClean="0"/>
              <a:t>CamFlow</a:t>
            </a:r>
            <a:r>
              <a:rPr lang="en-GB" sz="2000" dirty="0" smtClean="0"/>
              <a:t> IFC and </a:t>
            </a:r>
            <a:r>
              <a:rPr lang="en-GB" sz="2000" dirty="0" err="1" smtClean="0"/>
              <a:t>CamFlow</a:t>
            </a:r>
            <a:r>
              <a:rPr lang="en-GB" sz="2000" dirty="0" smtClean="0"/>
              <a:t> Audit. 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  (LSMs became stackable during the project.)</a:t>
            </a:r>
          </a:p>
          <a:p>
            <a:pPr algn="l"/>
            <a:r>
              <a:rPr lang="en-GB" sz="2000" dirty="0" smtClean="0"/>
              <a:t>         - middleware: still some work needed on SBUS integration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  ongoing work by </a:t>
            </a:r>
            <a:r>
              <a:rPr lang="en-GB" sz="2000" dirty="0" err="1" smtClean="0"/>
              <a:t>Pasquier</a:t>
            </a:r>
            <a:r>
              <a:rPr lang="en-GB" sz="2000" dirty="0" smtClean="0"/>
              <a:t> at Harvard uses MQTT</a:t>
            </a:r>
          </a:p>
          <a:p>
            <a:pPr algn="l"/>
            <a:endParaRPr lang="en-GB" sz="2000" dirty="0" smtClean="0"/>
          </a:p>
          <a:p>
            <a:pPr algn="l"/>
            <a:r>
              <a:rPr lang="en-GB" sz="2000" dirty="0" smtClean="0">
                <a:solidFill>
                  <a:srgbClr val="C00000"/>
                </a:solidFill>
              </a:rPr>
              <a:t>Overhead?    </a:t>
            </a:r>
            <a:r>
              <a:rPr lang="en-GB" sz="2000" dirty="0" err="1" smtClean="0"/>
              <a:t>CamFlow</a:t>
            </a:r>
            <a:r>
              <a:rPr lang="en-GB" sz="2000" dirty="0" smtClean="0"/>
              <a:t> </a:t>
            </a:r>
            <a:r>
              <a:rPr lang="en-GB" sz="2000" dirty="0" err="1" smtClean="0"/>
              <a:t>neglibible</a:t>
            </a:r>
            <a:r>
              <a:rPr lang="en-GB" sz="2000" dirty="0" smtClean="0"/>
              <a:t> in OS for cloud – </a:t>
            </a:r>
            <a:r>
              <a:rPr lang="en-GB" sz="2000" dirty="0" err="1" smtClean="0"/>
              <a:t>IoT</a:t>
            </a:r>
            <a:r>
              <a:rPr lang="en-GB" sz="2000" dirty="0" smtClean="0"/>
              <a:t> still to be evaluated</a:t>
            </a:r>
          </a:p>
          <a:p>
            <a:pPr algn="l"/>
            <a:endParaRPr lang="en-GB" sz="2000" dirty="0" smtClean="0"/>
          </a:p>
          <a:p>
            <a:pPr algn="l"/>
            <a:r>
              <a:rPr lang="en-GB" sz="2000" dirty="0" smtClean="0">
                <a:solidFill>
                  <a:srgbClr val="C00000"/>
                </a:solidFill>
              </a:rPr>
              <a:t>Does software have to be rewritten to run with IFC? </a:t>
            </a:r>
          </a:p>
          <a:p>
            <a:pPr algn="l"/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dirty="0" smtClean="0">
                <a:solidFill>
                  <a:srgbClr val="C00000"/>
                </a:solidFill>
              </a:rPr>
              <a:t>    </a:t>
            </a:r>
            <a:r>
              <a:rPr lang="en-GB" sz="2000" dirty="0" smtClean="0"/>
              <a:t>Only (App) managers that need to change their security context.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(</a:t>
            </a:r>
            <a:r>
              <a:rPr lang="en-GB" sz="2000" dirty="0" err="1" smtClean="0"/>
              <a:t>WiP</a:t>
            </a:r>
            <a:r>
              <a:rPr lang="en-GB" sz="2000" dirty="0" smtClean="0"/>
              <a:t> on automating this - see ACM SACMAT 2016) 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App instances can run without IFC awareness.</a:t>
            </a:r>
          </a:p>
          <a:p>
            <a:pPr algn="l"/>
            <a:endParaRPr lang="en-GB" sz="2000" dirty="0" smtClean="0"/>
          </a:p>
          <a:p>
            <a:pPr algn="l"/>
            <a:endParaRPr lang="en-GB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 </a:t>
            </a:r>
          </a:p>
          <a:p>
            <a:pPr algn="l"/>
            <a:endParaRPr lang="en-GB" sz="2400" dirty="0">
              <a:solidFill>
                <a:srgbClr val="3333FF"/>
              </a:solidFill>
            </a:endParaRPr>
          </a:p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                  </a:t>
            </a:r>
            <a:endParaRPr lang="en-GB" sz="2000" dirty="0" smtClean="0"/>
          </a:p>
          <a:p>
            <a:pPr algn="l"/>
            <a:endParaRPr lang="en-GB" sz="2000" dirty="0"/>
          </a:p>
          <a:p>
            <a:pPr algn="l"/>
            <a:r>
              <a:rPr lang="en-GB" sz="2000" dirty="0" smtClean="0"/>
              <a:t>               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      </a:t>
            </a:r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84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32</a:t>
            </a:r>
            <a:endParaRPr lang="en-US" altLang="en-US" sz="1200" dirty="0" smtClean="0"/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title"/>
          </p:nvPr>
        </p:nvSpPr>
        <p:spPr>
          <a:xfrm>
            <a:off x="356716" y="210766"/>
            <a:ext cx="8229600" cy="561975"/>
          </a:xfrm>
        </p:spPr>
        <p:txBody>
          <a:bodyPr/>
          <a:lstStyle/>
          <a:p>
            <a:pPr eaLnBrk="1" hangingPunct="1"/>
            <a:r>
              <a:rPr lang="en-GB" altLang="en-US" sz="3200" dirty="0" err="1" smtClean="0">
                <a:solidFill>
                  <a:schemeClr val="tx1"/>
                </a:solidFill>
              </a:rPr>
              <a:t>CamFlow</a:t>
            </a:r>
            <a:r>
              <a:rPr lang="en-GB" altLang="en-US" sz="3200" dirty="0" smtClean="0">
                <a:solidFill>
                  <a:schemeClr val="tx1"/>
                </a:solidFill>
              </a:rPr>
              <a:t> OS-level Implementation</a:t>
            </a:r>
            <a:endParaRPr lang="en-US" altLang="en-US" sz="3200" dirty="0" smtClean="0">
              <a:solidFill>
                <a:schemeClr val="tx1"/>
              </a:solidFill>
            </a:endParaRPr>
          </a:p>
        </p:txBody>
      </p:sp>
      <p:sp>
        <p:nvSpPr>
          <p:cNvPr id="21527" name="TextBox 18"/>
          <p:cNvSpPr txBox="1">
            <a:spLocks noChangeArrowheads="1"/>
          </p:cNvSpPr>
          <p:nvPr/>
        </p:nvSpPr>
        <p:spPr bwMode="auto">
          <a:xfrm>
            <a:off x="3785299" y="2158321"/>
            <a:ext cx="2464787" cy="92333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Application Process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(S, I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Library with </a:t>
            </a:r>
            <a:r>
              <a:rPr lang="en-GB" altLang="en-US" sz="18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amFlow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5173349" y="2737817"/>
            <a:ext cx="0" cy="825129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18"/>
          <p:cNvSpPr txBox="1">
            <a:spLocks noChangeArrowheads="1"/>
          </p:cNvSpPr>
          <p:nvPr/>
        </p:nvSpPr>
        <p:spPr bwMode="auto">
          <a:xfrm>
            <a:off x="6250087" y="2161753"/>
            <a:ext cx="2451654" cy="923330"/>
          </a:xfrm>
          <a:prstGeom prst="rect">
            <a:avLst/>
          </a:prstGeom>
          <a:noFill/>
          <a:ln w="19050">
            <a:solidFill>
              <a:srgbClr val="00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CamFlow</a:t>
            </a:r>
            <a:r>
              <a:rPr lang="en-GB" altLang="en-US" sz="18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Messaging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    trusted process</a:t>
            </a:r>
            <a:endParaRPr lang="en-GB" altLang="en-US" sz="1800" dirty="0" smtClean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Library with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CamFlow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18"/>
          <p:cNvSpPr txBox="1">
            <a:spLocks noChangeArrowheads="1"/>
          </p:cNvSpPr>
          <p:nvPr/>
        </p:nvSpPr>
        <p:spPr bwMode="auto">
          <a:xfrm>
            <a:off x="878103" y="3328990"/>
            <a:ext cx="7723917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OS kernel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26"/>
          <p:cNvSpPr txBox="1">
            <a:spLocks noChangeArrowheads="1"/>
          </p:cNvSpPr>
          <p:nvPr/>
        </p:nvSpPr>
        <p:spPr bwMode="auto">
          <a:xfrm>
            <a:off x="881460" y="4509120"/>
            <a:ext cx="7704856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System calls are unchanged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Linux Security Module (LSM) enforces IFC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Rest of OS kernel is unchanged for maintainability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Processes need not be aware of IFC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unless they are privileged  to change their security context (</a:t>
            </a:r>
            <a:r>
              <a:rPr lang="en-GB" altLang="en-US" sz="18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S,I) </a:t>
            </a:r>
            <a:endParaRPr lang="en-GB" altLang="en-US" sz="1800" i="1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IFC </a:t>
            </a:r>
            <a:r>
              <a:rPr lang="en-GB" altLang="en-US" sz="18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calls 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via </a:t>
            </a:r>
            <a:r>
              <a:rPr lang="en-GB" altLang="en-US" sz="18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CamFlow</a:t>
            </a:r>
            <a:r>
              <a:rPr lang="en-GB" altLang="en-US" sz="1800" i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18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library</a:t>
            </a:r>
            <a:endParaRPr lang="en-GB" altLang="en-US" sz="1800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8"/>
          <p:cNvSpPr txBox="1">
            <a:spLocks noChangeArrowheads="1"/>
          </p:cNvSpPr>
          <p:nvPr/>
        </p:nvSpPr>
        <p:spPr bwMode="auto">
          <a:xfrm>
            <a:off x="2149013" y="3454916"/>
            <a:ext cx="5256584" cy="369332"/>
          </a:xfrm>
          <a:prstGeom prst="rect">
            <a:avLst/>
          </a:prstGeom>
          <a:noFill/>
          <a:ln w="19050">
            <a:solidFill>
              <a:srgbClr val="00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CamFlow</a:t>
            </a:r>
            <a:r>
              <a:rPr lang="en-GB" altLang="en-US" sz="18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LSMs  </a:t>
            </a:r>
            <a:endParaRPr lang="en-GB" altLang="en-US" sz="18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053984" y="2957266"/>
            <a:ext cx="0" cy="1436735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8"/>
          <p:cNvSpPr txBox="1">
            <a:spLocks noChangeArrowheads="1"/>
          </p:cNvSpPr>
          <p:nvPr/>
        </p:nvSpPr>
        <p:spPr bwMode="auto">
          <a:xfrm>
            <a:off x="852869" y="2161753"/>
            <a:ext cx="2736304" cy="923330"/>
          </a:xfrm>
          <a:prstGeom prst="rect">
            <a:avLst/>
          </a:prstGeom>
          <a:noFill/>
          <a:ln w="19050">
            <a:solidFill>
              <a:srgbClr val="00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Name/Context Manager</a:t>
            </a:r>
            <a:endParaRPr lang="en-GB" altLang="en-US" sz="18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CamFlow</a:t>
            </a:r>
            <a:r>
              <a:rPr lang="en-GB" altLang="en-US" sz="1800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18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trusted process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Library with </a:t>
            </a:r>
            <a:r>
              <a:rPr lang="en-GB" altLang="en-US" sz="18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amFlow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859313" y="1153641"/>
            <a:ext cx="1126179" cy="797404"/>
          </a:xfrm>
          <a:prstGeom prst="ellipse">
            <a:avLst/>
          </a:prstGeom>
          <a:noFill/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99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8133" y="1229176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solidFill>
                  <a:srgbClr val="009900"/>
                </a:solidFill>
              </a:rPr>
              <a:t>context</a:t>
            </a:r>
          </a:p>
          <a:p>
            <a:pPr algn="ctr"/>
            <a:r>
              <a:rPr lang="en-GB" dirty="0" smtClean="0">
                <a:solidFill>
                  <a:srgbClr val="009900"/>
                </a:solidFill>
              </a:rPr>
              <a:t>store</a:t>
            </a:r>
            <a:endParaRPr lang="en-GB" dirty="0">
              <a:solidFill>
                <a:srgbClr val="0099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71056" y="1540657"/>
            <a:ext cx="34961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translate between application-level</a:t>
            </a:r>
          </a:p>
          <a:p>
            <a:r>
              <a:rPr lang="en-GB" altLang="en-US" sz="14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tag names and kernel-level names (64 bit IDs)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5173349" y="3562944"/>
            <a:ext cx="1368152" cy="1"/>
          </a:xfrm>
          <a:prstGeom prst="straightConnector1">
            <a:avLst/>
          </a:prstGeom>
          <a:ln w="28575">
            <a:solidFill>
              <a:srgbClr val="0099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541501" y="2913130"/>
            <a:ext cx="0" cy="649815"/>
          </a:xfrm>
          <a:prstGeom prst="straightConnector1">
            <a:avLst/>
          </a:prstGeom>
          <a:ln w="28575">
            <a:solidFill>
              <a:srgbClr val="0099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2" idx="5"/>
          </p:cNvCxnSpPr>
          <p:nvPr/>
        </p:nvCxnSpPr>
        <p:spPr>
          <a:xfrm flipH="1" flipV="1">
            <a:off x="1820567" y="1834268"/>
            <a:ext cx="472462" cy="399493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3199831" y="3055423"/>
            <a:ext cx="472462" cy="399493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541501" y="4409083"/>
            <a:ext cx="1838964" cy="795590"/>
          </a:xfrm>
          <a:prstGeom prst="roundRect">
            <a:avLst/>
          </a:prstGeom>
          <a:noFill/>
          <a:ln w="1905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573560" y="4471527"/>
            <a:ext cx="17748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solidFill>
                  <a:srgbClr val="009900"/>
                </a:solidFill>
              </a:rPr>
              <a:t>m</a:t>
            </a:r>
            <a:r>
              <a:rPr lang="en-GB" dirty="0" smtClean="0">
                <a:solidFill>
                  <a:srgbClr val="009900"/>
                </a:solidFill>
              </a:rPr>
              <a:t>essage to</a:t>
            </a:r>
          </a:p>
          <a:p>
            <a:pPr algn="ctr"/>
            <a:r>
              <a:rPr lang="en-GB" dirty="0" smtClean="0">
                <a:solidFill>
                  <a:srgbClr val="009900"/>
                </a:solidFill>
              </a:rPr>
              <a:t>remote process</a:t>
            </a:r>
            <a:endParaRPr lang="en-GB" dirty="0">
              <a:solidFill>
                <a:srgbClr val="0099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608677" y="2469529"/>
            <a:ext cx="1417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9900"/>
                </a:solidFill>
              </a:rPr>
              <a:t>s</a:t>
            </a:r>
            <a:r>
              <a:rPr lang="en-GB" sz="1400" b="1" dirty="0" smtClean="0">
                <a:solidFill>
                  <a:srgbClr val="009900"/>
                </a:solidFill>
              </a:rPr>
              <a:t>end message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859313" y="2784969"/>
            <a:ext cx="2729860" cy="0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3785299" y="2777306"/>
            <a:ext cx="2464788" cy="0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6250087" y="2784969"/>
            <a:ext cx="2451654" cy="0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820567" y="810334"/>
            <a:ext cx="34961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1400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altLang="en-US" sz="1400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ecure security contexts (S,I) set up for end users’ App instances.</a:t>
            </a:r>
          </a:p>
        </p:txBody>
      </p:sp>
    </p:spTree>
    <p:extLst>
      <p:ext uri="{BB962C8B-B14F-4D97-AF65-F5344CB8AC3E}">
        <p14:creationId xmlns:p14="http://schemas.microsoft.com/office/powerpoint/2010/main" val="3527527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7" grpId="0" animBg="1"/>
      <p:bldP spid="42" grpId="0" animBg="1"/>
      <p:bldP spid="43" grpId="0" animBg="1"/>
      <p:bldP spid="15" grpId="0" animBg="1"/>
      <p:bldP spid="11" grpId="0" animBg="1"/>
      <p:bldP spid="2" grpId="0" animBg="1"/>
      <p:bldP spid="3" grpId="0"/>
      <p:bldP spid="16" grpId="0"/>
      <p:bldP spid="20" grpId="0" animBg="1"/>
      <p:bldP spid="21" grpId="0"/>
      <p:bldP spid="31" grpId="0"/>
      <p:bldP spid="2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Much work remains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196752"/>
            <a:ext cx="7920880" cy="4752528"/>
          </a:xfrm>
        </p:spPr>
        <p:txBody>
          <a:bodyPr/>
          <a:lstStyle/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Our publications to date are at</a:t>
            </a:r>
          </a:p>
          <a:p>
            <a:pPr algn="l"/>
            <a:r>
              <a:rPr lang="en-GB" sz="2000" dirty="0" smtClean="0">
                <a:solidFill>
                  <a:srgbClr val="3333FF"/>
                </a:solidFill>
                <a:hlinkClick r:id="rId2"/>
              </a:rPr>
              <a:t>http://cl.cam.ac.uk/research/srg/opera/publications</a:t>
            </a:r>
            <a:endParaRPr lang="en-GB" sz="2000" dirty="0" smtClean="0">
              <a:solidFill>
                <a:srgbClr val="3333FF"/>
              </a:solidFill>
            </a:endParaRPr>
          </a:p>
          <a:p>
            <a:pPr algn="l"/>
            <a:endParaRPr lang="en-GB" sz="2000" dirty="0">
              <a:solidFill>
                <a:srgbClr val="3333FF"/>
              </a:solidFill>
            </a:endParaRPr>
          </a:p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There are </a:t>
            </a:r>
            <a:r>
              <a:rPr lang="en-GB" sz="2400" b="1" i="1" dirty="0" smtClean="0">
                <a:solidFill>
                  <a:srgbClr val="3333FF"/>
                </a:solidFill>
              </a:rPr>
              <a:t>many</a:t>
            </a:r>
            <a:r>
              <a:rPr lang="en-GB" sz="2400" dirty="0" smtClean="0">
                <a:solidFill>
                  <a:srgbClr val="3333FF"/>
                </a:solidFill>
              </a:rPr>
              <a:t> interesting questions to work on!</a:t>
            </a:r>
          </a:p>
          <a:p>
            <a:pPr algn="l"/>
            <a:endParaRPr lang="en-GB" sz="2400" dirty="0" smtClean="0">
              <a:solidFill>
                <a:srgbClr val="3333FF"/>
              </a:solidFill>
            </a:endParaRPr>
          </a:p>
          <a:p>
            <a:pPr algn="l"/>
            <a:r>
              <a:rPr lang="en-GB" sz="2400" dirty="0" smtClean="0">
                <a:solidFill>
                  <a:srgbClr val="FF3300"/>
                </a:solidFill>
              </a:rPr>
              <a:t>More: Thursday Session 5    13:45 </a:t>
            </a:r>
          </a:p>
          <a:p>
            <a:pPr algn="l"/>
            <a:r>
              <a:rPr lang="en-GB" sz="2000" dirty="0" smtClean="0"/>
              <a:t>Big Ideas paper: Policy-driven middleware for a legally compliant </a:t>
            </a:r>
            <a:r>
              <a:rPr lang="en-GB" sz="2000" dirty="0" err="1" smtClean="0"/>
              <a:t>IoT</a:t>
            </a:r>
            <a:endParaRPr lang="en-GB" sz="2000" dirty="0"/>
          </a:p>
          <a:p>
            <a:pPr algn="l"/>
            <a:r>
              <a:rPr lang="en-GB" sz="2000" dirty="0" smtClean="0"/>
              <a:t>Presented by </a:t>
            </a:r>
            <a:r>
              <a:rPr lang="en-GB" sz="2000" dirty="0" err="1" smtClean="0"/>
              <a:t>Jat</a:t>
            </a:r>
            <a:r>
              <a:rPr lang="en-GB" sz="2000" dirty="0" smtClean="0"/>
              <a:t> Singh</a:t>
            </a:r>
          </a:p>
          <a:p>
            <a:pPr algn="l"/>
            <a:endParaRPr lang="en-GB" sz="2400" dirty="0">
              <a:solidFill>
                <a:srgbClr val="3333FF"/>
              </a:solidFill>
            </a:endParaRPr>
          </a:p>
          <a:p>
            <a:pPr algn="l"/>
            <a:r>
              <a:rPr lang="en-GB" dirty="0" smtClean="0"/>
              <a:t>                     </a:t>
            </a:r>
            <a:r>
              <a:rPr lang="en-GB" b="1" dirty="0" smtClean="0"/>
              <a:t>Thank You !</a:t>
            </a:r>
          </a:p>
          <a:p>
            <a:pPr algn="l"/>
            <a:endParaRPr lang="en-GB" sz="2400" dirty="0" smtClean="0">
              <a:solidFill>
                <a:srgbClr val="3333FF"/>
              </a:solidFill>
            </a:endParaRPr>
          </a:p>
          <a:p>
            <a:pPr algn="l"/>
            <a:endParaRPr lang="en-GB" sz="2000" dirty="0">
              <a:solidFill>
                <a:srgbClr val="3333FF"/>
              </a:solidFill>
            </a:endParaRPr>
          </a:p>
          <a:p>
            <a:pPr algn="l"/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57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IFC – A Brief History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980728"/>
            <a:ext cx="8892480" cy="5328592"/>
          </a:xfrm>
        </p:spPr>
        <p:txBody>
          <a:bodyPr/>
          <a:lstStyle/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1976: Denning security hierarchies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data labelled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principals also labelled according to their security clearance</a:t>
            </a:r>
          </a:p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1990s IFC in languages and libraries (decentralised IFC (DIFC))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       </a:t>
            </a:r>
            <a:r>
              <a:rPr lang="en-GB" sz="2000" dirty="0" smtClean="0"/>
              <a:t>e.g. Myers and </a:t>
            </a:r>
            <a:r>
              <a:rPr lang="en-GB" sz="2000" dirty="0" err="1" smtClean="0"/>
              <a:t>Liskov</a:t>
            </a:r>
            <a:r>
              <a:rPr lang="en-GB" sz="2000" dirty="0" smtClean="0"/>
              <a:t> SOSP 1997</a:t>
            </a:r>
          </a:p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2000s IFC at the OS level 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       </a:t>
            </a:r>
            <a:r>
              <a:rPr lang="en-GB" sz="2000" dirty="0" smtClean="0"/>
              <a:t>e.g. Flume, SOSP 2007</a:t>
            </a:r>
          </a:p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           Distributed OS</a:t>
            </a:r>
          </a:p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           </a:t>
            </a:r>
            <a:r>
              <a:rPr lang="en-GB" sz="2000" dirty="0" smtClean="0"/>
              <a:t>e.g. </a:t>
            </a:r>
            <a:r>
              <a:rPr lang="en-GB" sz="2000" dirty="0" err="1" smtClean="0"/>
              <a:t>Dstar</a:t>
            </a:r>
            <a:r>
              <a:rPr lang="en-GB" sz="2000" dirty="0" smtClean="0"/>
              <a:t>, </a:t>
            </a:r>
            <a:r>
              <a:rPr lang="en-GB" sz="2000" dirty="0" err="1" smtClean="0"/>
              <a:t>Usenix</a:t>
            </a:r>
            <a:r>
              <a:rPr lang="en-GB" sz="2000" dirty="0" smtClean="0"/>
              <a:t> 2008</a:t>
            </a:r>
          </a:p>
          <a:p>
            <a:pPr marL="457200" indent="-457200" algn="l">
              <a:buAutoNum type="arabicPlain" startAt="2014"/>
            </a:pPr>
            <a:r>
              <a:rPr lang="en-GB" sz="2400" dirty="0" smtClean="0">
                <a:solidFill>
                  <a:srgbClr val="3333FF"/>
                </a:solidFill>
              </a:rPr>
              <a:t>  IFC </a:t>
            </a:r>
            <a:r>
              <a:rPr lang="en-GB" sz="2400" dirty="0">
                <a:solidFill>
                  <a:srgbClr val="3333FF"/>
                </a:solidFill>
              </a:rPr>
              <a:t>implementations </a:t>
            </a:r>
            <a:r>
              <a:rPr lang="en-GB" sz="2400" dirty="0" smtClean="0">
                <a:solidFill>
                  <a:srgbClr val="3333FF"/>
                </a:solidFill>
              </a:rPr>
              <a:t>summarised in 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      our </a:t>
            </a:r>
            <a:r>
              <a:rPr lang="en-GB" sz="2400" dirty="0">
                <a:solidFill>
                  <a:srgbClr val="3333FF"/>
                </a:solidFill>
              </a:rPr>
              <a:t>IEEE TNSM </a:t>
            </a:r>
            <a:r>
              <a:rPr lang="en-GB" sz="2400" dirty="0" smtClean="0">
                <a:solidFill>
                  <a:srgbClr val="3333FF"/>
                </a:solidFill>
              </a:rPr>
              <a:t> paper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smtClean="0"/>
              <a:t>35</a:t>
            </a:r>
            <a:endParaRPr lang="en-US" altLang="en-US" sz="1200" dirty="0" smtClean="0"/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title"/>
          </p:nvPr>
        </p:nvSpPr>
        <p:spPr>
          <a:xfrm>
            <a:off x="356716" y="210766"/>
            <a:ext cx="8229600" cy="561975"/>
          </a:xfrm>
        </p:spPr>
        <p:txBody>
          <a:bodyPr/>
          <a:lstStyle/>
          <a:p>
            <a:pPr eaLnBrk="1" hangingPunct="1"/>
            <a:r>
              <a:rPr lang="en-GB" altLang="en-US" sz="3200" dirty="0" smtClean="0">
                <a:solidFill>
                  <a:schemeClr val="tx1"/>
                </a:solidFill>
              </a:rPr>
              <a:t>IFC: Two-Component (2D) Tags</a:t>
            </a:r>
            <a:endParaRPr lang="en-US" altLang="en-US" sz="3200" dirty="0" smtClean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83568" y="839942"/>
            <a:ext cx="79643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dirty="0" smtClean="0">
                <a:latin typeface="Times New Roman" pitchFamily="18" charset="0"/>
                <a:cs typeface="Times New Roman" pitchFamily="18" charset="0"/>
              </a:rPr>
              <a:t>For large-scale data processing we propose 2D tags of the form &lt;concern, </a:t>
            </a:r>
            <a:r>
              <a:rPr lang="en-GB" altLang="en-US" dirty="0" err="1" smtClean="0">
                <a:latin typeface="Times New Roman" pitchFamily="18" charset="0"/>
                <a:cs typeface="Times New Roman" pitchFamily="18" charset="0"/>
              </a:rPr>
              <a:t>specifier</a:t>
            </a:r>
            <a:r>
              <a:rPr lang="en-GB" altLang="en-US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r>
              <a:rPr lang="en-GB" altLang="en-US" dirty="0" smtClean="0">
                <a:latin typeface="Times New Roman" pitchFamily="18" charset="0"/>
                <a:cs typeface="Times New Roman" pitchFamily="18" charset="0"/>
              </a:rPr>
              <a:t>e.g. Ann may have tags &lt;medical, </a:t>
            </a:r>
            <a:r>
              <a:rPr lang="en-GB" altLang="en-US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dirty="0" smtClean="0">
                <a:latin typeface="Times New Roman" pitchFamily="18" charset="0"/>
                <a:cs typeface="Times New Roman" pitchFamily="18" charset="0"/>
              </a:rPr>
              <a:t>&gt;, &lt;personal, </a:t>
            </a:r>
            <a:r>
              <a:rPr lang="en-GB" altLang="en-US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dirty="0" smtClean="0">
                <a:latin typeface="Times New Roman" pitchFamily="18" charset="0"/>
                <a:cs typeface="Times New Roman" pitchFamily="18" charset="0"/>
              </a:rPr>
              <a:t>&gt;  etc.</a:t>
            </a:r>
          </a:p>
          <a:p>
            <a:r>
              <a:rPr lang="en-GB" altLang="en-US" dirty="0" smtClean="0">
                <a:latin typeface="Times New Roman" pitchFamily="18" charset="0"/>
                <a:cs typeface="Times New Roman" pitchFamily="18" charset="0"/>
              </a:rPr>
              <a:t>&lt;medical,*&gt; stands for all </a:t>
            </a:r>
            <a:r>
              <a:rPr lang="en-GB" altLang="en-US" dirty="0" err="1" smtClean="0">
                <a:latin typeface="Times New Roman" pitchFamily="18" charset="0"/>
                <a:cs typeface="Times New Roman" pitchFamily="18" charset="0"/>
              </a:rPr>
              <a:t>specifiers</a:t>
            </a:r>
            <a:r>
              <a:rPr lang="en-GB" altLang="en-US" dirty="0" smtClean="0">
                <a:latin typeface="Times New Roman" pitchFamily="18" charset="0"/>
                <a:cs typeface="Times New Roman" pitchFamily="18" charset="0"/>
              </a:rPr>
              <a:t> of concern medical</a:t>
            </a:r>
            <a:endParaRPr lang="en-GB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8"/>
          <p:cNvSpPr txBox="1">
            <a:spLocks noChangeArrowheads="1"/>
          </p:cNvSpPr>
          <p:nvPr/>
        </p:nvSpPr>
        <p:spPr bwMode="auto">
          <a:xfrm>
            <a:off x="708224" y="1986360"/>
            <a:ext cx="5795891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Ann’s Hospital Data Analysis </a:t>
            </a: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App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{&lt;medical,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&gt;} I = {&lt;dev,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-dev&gt;, &lt;consent, Y&gt;}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055231" y="2632692"/>
            <a:ext cx="0" cy="616520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8"/>
          <p:cNvSpPr txBox="1">
            <a:spLocks noChangeArrowheads="1"/>
          </p:cNvSpPr>
          <p:nvPr/>
        </p:nvSpPr>
        <p:spPr bwMode="auto">
          <a:xfrm>
            <a:off x="666286" y="3249212"/>
            <a:ext cx="5507858" cy="92333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 S = 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{&lt;medical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*&gt;} </a:t>
            </a:r>
            <a:r>
              <a:rPr lang="en-GB" altLang="en-US" sz="1800" dirty="0">
                <a:latin typeface="Times New Roman" pitchFamily="18" charset="0"/>
                <a:cs typeface="Times New Roman" pitchFamily="18" charset="0"/>
              </a:rPr>
              <a:t>I = 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{&lt;dev, 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hosp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-dev&gt;, &lt;</a:t>
            </a:r>
            <a:r>
              <a:rPr lang="en-GB" altLang="en-US" sz="1800" dirty="0" err="1" smtClean="0">
                <a:latin typeface="Times New Roman" pitchFamily="18" charset="0"/>
                <a:cs typeface="Times New Roman" pitchFamily="18" charset="0"/>
              </a:rPr>
              <a:t>consent,Y</a:t>
            </a: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&gt;}</a:t>
            </a:r>
            <a:endParaRPr lang="en-GB" alt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Hospital Home-Monitoring Statistics Generator 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{&lt;medical, stats&gt;} I = {&lt;state, anon&gt;, &lt;consent, Y&gt;}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2483768" y="4172543"/>
            <a:ext cx="0" cy="843955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82270" y="4647166"/>
            <a:ext cx="55169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an only output to appropriately labelled process  </a:t>
            </a:r>
            <a:endParaRPr lang="en-GB" alt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6135593" y="2632692"/>
            <a:ext cx="1028695" cy="605861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5702564" y="2321802"/>
            <a:ext cx="1461724" cy="883780"/>
          </a:xfrm>
          <a:prstGeom prst="straightConnector1">
            <a:avLst/>
          </a:prstGeom>
          <a:ln w="28575">
            <a:solidFill>
              <a:srgbClr val="0099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164288" y="1860137"/>
            <a:ext cx="12048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data from 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other patients  </a:t>
            </a:r>
            <a:endParaRPr lang="en-GB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18"/>
          <p:cNvSpPr txBox="1">
            <a:spLocks noChangeArrowheads="1"/>
          </p:cNvSpPr>
          <p:nvPr/>
        </p:nvSpPr>
        <p:spPr bwMode="auto">
          <a:xfrm>
            <a:off x="682271" y="5026060"/>
            <a:ext cx="5527328" cy="64633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1800" b="1" dirty="0" smtClean="0">
                <a:latin typeface="Times New Roman" pitchFamily="18" charset="0"/>
                <a:cs typeface="Times New Roman" pitchFamily="18" charset="0"/>
              </a:rPr>
              <a:t>Hospital Policy Manager</a:t>
            </a:r>
            <a:endParaRPr lang="en-GB" altLang="en-US" sz="1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dirty="0" smtClean="0">
                <a:latin typeface="Times New Roman" pitchFamily="18" charset="0"/>
                <a:cs typeface="Times New Roman" pitchFamily="18" charset="0"/>
              </a:rPr>
              <a:t> S = {&lt;medical, stats&gt;} I = {&lt;state, anon&gt;, &lt;consent, Y&gt;}</a:t>
            </a:r>
            <a:endParaRPr lang="en-GB" alt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721872" y="3205582"/>
            <a:ext cx="221086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Monitor changes </a:t>
            </a:r>
          </a:p>
          <a:p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its security context </a:t>
            </a:r>
          </a:p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declassifies the data)</a:t>
            </a:r>
          </a:p>
          <a:p>
            <a:r>
              <a:rPr lang="en-GB" altLang="en-US" i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GB" altLang="en-US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efore output</a:t>
            </a:r>
            <a:endParaRPr lang="en-GB" altLang="en-US" i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6174144" y="3429000"/>
            <a:ext cx="499585" cy="0"/>
          </a:xfrm>
          <a:prstGeom prst="straightConnector1">
            <a:avLst/>
          </a:prstGeom>
          <a:ln w="9525">
            <a:solidFill>
              <a:srgbClr val="3333FF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26" idx="1"/>
          </p:cNvCxnSpPr>
          <p:nvPr/>
        </p:nvCxnSpPr>
        <p:spPr>
          <a:xfrm flipV="1">
            <a:off x="6222287" y="3805747"/>
            <a:ext cx="499585" cy="134100"/>
          </a:xfrm>
          <a:prstGeom prst="straightConnector1">
            <a:avLst/>
          </a:prstGeom>
          <a:ln w="9525">
            <a:solidFill>
              <a:srgbClr val="3333FF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611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8" grpId="0"/>
      <p:bldP spid="23" grpId="0"/>
      <p:bldP spid="24" grpId="0" animBg="1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Motivation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340768"/>
            <a:ext cx="8280920" cy="4824536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i="1" dirty="0" smtClean="0">
                <a:solidFill>
                  <a:srgbClr val="3333FF"/>
                </a:solidFill>
              </a:rPr>
              <a:t>“Security concerns hinder cloud adoption” </a:t>
            </a:r>
            <a:endParaRPr lang="en-GB" sz="24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Therefore, cloud design focus has always been on </a:t>
            </a:r>
          </a:p>
          <a:p>
            <a:pPr algn="l"/>
            <a:r>
              <a:rPr lang="en-GB" sz="2400" dirty="0">
                <a:solidFill>
                  <a:srgbClr val="C00000"/>
                </a:solidFill>
              </a:rPr>
              <a:t> </a:t>
            </a:r>
            <a:r>
              <a:rPr lang="en-GB" sz="2400" dirty="0" smtClean="0">
                <a:solidFill>
                  <a:srgbClr val="C00000"/>
                </a:solidFill>
              </a:rPr>
              <a:t>    strong isolation </a:t>
            </a:r>
            <a:r>
              <a:rPr lang="en-GB" sz="2400" dirty="0" smtClean="0"/>
              <a:t>to keep </a:t>
            </a:r>
            <a:r>
              <a:rPr lang="en-GB" sz="2400" dirty="0" smtClean="0">
                <a:solidFill>
                  <a:srgbClr val="C00000"/>
                </a:solidFill>
              </a:rPr>
              <a:t>tenants</a:t>
            </a:r>
            <a:r>
              <a:rPr lang="en-GB" sz="2400" dirty="0" smtClean="0"/>
              <a:t> separate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 </a:t>
            </a:r>
            <a:r>
              <a:rPr lang="en-GB" sz="2000" dirty="0"/>
              <a:t>via VMs at </a:t>
            </a:r>
            <a:r>
              <a:rPr lang="en-GB" sz="2000" dirty="0" err="1"/>
              <a:t>IaaS</a:t>
            </a:r>
            <a:r>
              <a:rPr lang="en-GB" sz="2000" dirty="0"/>
              <a:t> </a:t>
            </a:r>
            <a:r>
              <a:rPr lang="en-GB" sz="2000" dirty="0" smtClean="0"/>
              <a:t>level (e.g. </a:t>
            </a:r>
            <a:r>
              <a:rPr lang="en-GB" sz="2000" dirty="0" err="1" smtClean="0"/>
              <a:t>Xen</a:t>
            </a:r>
            <a:r>
              <a:rPr lang="en-GB" sz="2000" dirty="0" smtClean="0"/>
              <a:t>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 </a:t>
            </a:r>
            <a:r>
              <a:rPr lang="en-GB" sz="2000" dirty="0" smtClean="0"/>
              <a:t>via containers </a:t>
            </a:r>
            <a:endParaRPr lang="en-GB" sz="2000" dirty="0"/>
          </a:p>
          <a:p>
            <a:pPr lvl="1" algn="l"/>
            <a:r>
              <a:rPr lang="en-GB" sz="2000" dirty="0" smtClean="0"/>
              <a:t>      above a common OS for </a:t>
            </a:r>
            <a:r>
              <a:rPr lang="en-GB" sz="2000" dirty="0" err="1" smtClean="0"/>
              <a:t>PaaS</a:t>
            </a:r>
            <a:r>
              <a:rPr lang="en-GB" sz="2000" dirty="0" smtClean="0"/>
              <a:t> and SaaS levels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also, </a:t>
            </a:r>
            <a:r>
              <a:rPr lang="en-GB" sz="2000" dirty="0" err="1" smtClean="0"/>
              <a:t>IaaS</a:t>
            </a:r>
            <a:r>
              <a:rPr lang="en-GB" sz="2000" dirty="0" smtClean="0"/>
              <a:t> level may provide an OS</a:t>
            </a:r>
          </a:p>
          <a:p>
            <a:pPr lvl="1" algn="l"/>
            <a:endParaRPr lang="en-GB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/>
              <a:t>Even with strong isolation technology, </a:t>
            </a:r>
            <a:r>
              <a:rPr lang="en-GB" sz="2400" dirty="0">
                <a:solidFill>
                  <a:srgbClr val="3333FF"/>
                </a:solidFill>
              </a:rPr>
              <a:t>private clouds </a:t>
            </a:r>
            <a:r>
              <a:rPr lang="en-GB" sz="2400" dirty="0"/>
              <a:t>are still used for sensitive data </a:t>
            </a:r>
            <a:r>
              <a:rPr lang="en-GB" sz="2400" dirty="0" smtClean="0"/>
              <a:t> </a:t>
            </a:r>
            <a:r>
              <a:rPr lang="en-GB" sz="2000" i="1" dirty="0" smtClean="0">
                <a:solidFill>
                  <a:srgbClr val="009900"/>
                </a:solidFill>
              </a:rPr>
              <a:t>e.g</a:t>
            </a:r>
            <a:r>
              <a:rPr lang="en-GB" sz="2000" i="1" dirty="0">
                <a:solidFill>
                  <a:srgbClr val="009900"/>
                </a:solidFill>
              </a:rPr>
              <a:t>. </a:t>
            </a:r>
            <a:r>
              <a:rPr lang="en-GB" sz="2000" i="1" dirty="0" smtClean="0">
                <a:solidFill>
                  <a:srgbClr val="009900"/>
                </a:solidFill>
              </a:rPr>
              <a:t>PHE </a:t>
            </a:r>
            <a:r>
              <a:rPr lang="en-GB" sz="2000" i="1" dirty="0">
                <a:solidFill>
                  <a:srgbClr val="009900"/>
                </a:solidFill>
              </a:rPr>
              <a:t>cancer </a:t>
            </a:r>
            <a:r>
              <a:rPr lang="en-GB" sz="2000" i="1" dirty="0" smtClean="0">
                <a:solidFill>
                  <a:srgbClr val="009900"/>
                </a:solidFill>
              </a:rPr>
              <a:t>registry</a:t>
            </a:r>
            <a:endParaRPr lang="en-GB" sz="2000" i="1" dirty="0">
              <a:solidFill>
                <a:srgbClr val="009900"/>
              </a:solidFill>
            </a:endParaRPr>
          </a:p>
          <a:p>
            <a:pPr lvl="1" algn="l"/>
            <a:endParaRPr lang="en-GB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547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1930067" y="1053356"/>
            <a:ext cx="2413994" cy="200571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4535429" y="1046972"/>
            <a:ext cx="2413994" cy="200571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463" y="188640"/>
            <a:ext cx="8229600" cy="706090"/>
          </a:xfrm>
        </p:spPr>
        <p:txBody>
          <a:bodyPr/>
          <a:lstStyle/>
          <a:p>
            <a:r>
              <a:rPr lang="en-GB" sz="3200" dirty="0" smtClean="0"/>
              <a:t>Isolation via Containers (e.g. </a:t>
            </a:r>
            <a:r>
              <a:rPr lang="en-GB" sz="3200" dirty="0" err="1" smtClean="0"/>
              <a:t>Docker</a:t>
            </a:r>
            <a:r>
              <a:rPr lang="en-GB" sz="3200" dirty="0" smtClean="0"/>
              <a:t>)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9027" y="1037982"/>
            <a:ext cx="2458616" cy="576064"/>
          </a:xfrm>
        </p:spPr>
        <p:txBody>
          <a:bodyPr/>
          <a:lstStyle/>
          <a:p>
            <a:pPr marL="0" indent="0">
              <a:buNone/>
            </a:pPr>
            <a:r>
              <a:rPr lang="en-GB" sz="2400" u="sng" dirty="0" smtClean="0"/>
              <a:t>App A container</a:t>
            </a:r>
            <a:endParaRPr lang="en-GB" sz="2400" u="sn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44AF9D6-496B-437E-8E2C-0A8FC330D2B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30068" y="3267113"/>
            <a:ext cx="5019355" cy="4239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930068" y="1026730"/>
            <a:ext cx="0" cy="2016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344061" y="1026730"/>
            <a:ext cx="0" cy="2016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30068" y="3042954"/>
            <a:ext cx="24139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1930068" y="1618983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2400" kern="0" dirty="0" smtClean="0"/>
              <a:t>App A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Ann</a:t>
            </a:r>
            <a:endParaRPr lang="en-GB" sz="2400" kern="0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3101917" y="1618982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2400" kern="0" dirty="0" smtClean="0"/>
              <a:t>App A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Bob</a:t>
            </a:r>
            <a:endParaRPr lang="en-GB" sz="2400" kern="0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1944464" y="2466890"/>
            <a:ext cx="2413994" cy="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2308972" y="2467634"/>
            <a:ext cx="1656184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400" kern="0" dirty="0" smtClean="0"/>
              <a:t>Resources</a:t>
            </a:r>
            <a:endParaRPr lang="en-GB" sz="2400" kern="0" dirty="0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098882" y="1624167"/>
            <a:ext cx="3035" cy="842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930067" y="1623423"/>
            <a:ext cx="2413994" cy="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ontent Placeholder 2"/>
          <p:cNvSpPr txBox="1">
            <a:spLocks/>
          </p:cNvSpPr>
          <p:nvPr/>
        </p:nvSpPr>
        <p:spPr bwMode="auto">
          <a:xfrm>
            <a:off x="4514389" y="1048668"/>
            <a:ext cx="245861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400" u="sng" kern="0" dirty="0" smtClean="0"/>
              <a:t>App B container</a:t>
            </a:r>
            <a:endParaRPr lang="en-GB" sz="2400" u="sng" kern="0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4535430" y="1037416"/>
            <a:ext cx="0" cy="2016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949423" y="1037416"/>
            <a:ext cx="0" cy="20162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535430" y="3053640"/>
            <a:ext cx="24139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ontent Placeholder 2"/>
          <p:cNvSpPr txBox="1">
            <a:spLocks/>
          </p:cNvSpPr>
          <p:nvPr/>
        </p:nvSpPr>
        <p:spPr bwMode="auto">
          <a:xfrm>
            <a:off x="4535430" y="1629669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2400" kern="0" dirty="0" smtClean="0"/>
              <a:t>App B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Bob</a:t>
            </a:r>
            <a:endParaRPr lang="en-GB" sz="2400" kern="0" dirty="0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 bwMode="auto">
          <a:xfrm>
            <a:off x="5707279" y="1629668"/>
            <a:ext cx="1079128" cy="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GB" sz="2400" kern="0" dirty="0" smtClean="0"/>
              <a:t>App B </a:t>
            </a:r>
          </a:p>
          <a:p>
            <a:pPr marL="0" indent="0" algn="ctr">
              <a:buFontTx/>
              <a:buNone/>
            </a:pPr>
            <a:r>
              <a:rPr lang="en-GB" sz="2400" kern="0" dirty="0" smtClean="0"/>
              <a:t>Carl</a:t>
            </a:r>
            <a:endParaRPr lang="en-GB" sz="2400" kern="0" dirty="0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549826" y="2477576"/>
            <a:ext cx="2413994" cy="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ontent Placeholder 2"/>
          <p:cNvSpPr txBox="1">
            <a:spLocks/>
          </p:cNvSpPr>
          <p:nvPr/>
        </p:nvSpPr>
        <p:spPr bwMode="auto">
          <a:xfrm>
            <a:off x="4914334" y="2478320"/>
            <a:ext cx="1656184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400" kern="0" dirty="0" smtClean="0"/>
              <a:t>Resources</a:t>
            </a:r>
            <a:endParaRPr lang="en-GB" sz="2400" kern="0" dirty="0"/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5704244" y="1634853"/>
            <a:ext cx="3035" cy="842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535429" y="1634109"/>
            <a:ext cx="2413994" cy="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ontent Placeholder 2"/>
          <p:cNvSpPr txBox="1">
            <a:spLocks/>
          </p:cNvSpPr>
          <p:nvPr/>
        </p:nvSpPr>
        <p:spPr bwMode="auto">
          <a:xfrm>
            <a:off x="3515969" y="3195105"/>
            <a:ext cx="1656184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GB" sz="2400" kern="0" dirty="0" smtClean="0"/>
              <a:t>Cloud OS</a:t>
            </a:r>
            <a:endParaRPr lang="en-GB" sz="2400" kern="0" dirty="0"/>
          </a:p>
        </p:txBody>
      </p:sp>
      <p:sp>
        <p:nvSpPr>
          <p:cNvPr id="46" name="Content Placeholder 2"/>
          <p:cNvSpPr txBox="1">
            <a:spLocks/>
          </p:cNvSpPr>
          <p:nvPr/>
        </p:nvSpPr>
        <p:spPr bwMode="auto">
          <a:xfrm>
            <a:off x="222361" y="3786054"/>
            <a:ext cx="8888466" cy="25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sz="2400" kern="0" dirty="0" smtClean="0"/>
              <a:t>Access </a:t>
            </a:r>
            <a:r>
              <a:rPr lang="en-GB" sz="2400" kern="0" dirty="0"/>
              <a:t>Control </a:t>
            </a:r>
            <a:r>
              <a:rPr lang="en-GB" sz="2400" kern="0" dirty="0" smtClean="0"/>
              <a:t>is done </a:t>
            </a:r>
            <a:r>
              <a:rPr lang="en-GB" sz="2400" kern="0" dirty="0"/>
              <a:t>separately by App A and App </a:t>
            </a:r>
            <a:r>
              <a:rPr lang="en-GB" sz="2400" kern="0" dirty="0" smtClean="0"/>
              <a:t>B</a:t>
            </a:r>
          </a:p>
          <a:p>
            <a:r>
              <a:rPr lang="en-GB" sz="2400" kern="0" dirty="0"/>
              <a:t>Ann can’t interact with </a:t>
            </a:r>
            <a:r>
              <a:rPr lang="en-GB" sz="2400" kern="0" dirty="0" smtClean="0"/>
              <a:t>Carl</a:t>
            </a:r>
          </a:p>
          <a:p>
            <a:r>
              <a:rPr lang="en-GB" sz="2400" kern="0" dirty="0" smtClean="0"/>
              <a:t>Bob (App A) can’t share data with Bob (App B)</a:t>
            </a:r>
          </a:p>
          <a:p>
            <a:r>
              <a:rPr lang="en-GB" sz="2400" kern="0" dirty="0" smtClean="0"/>
              <a:t>Sharing requires mutual trust </a:t>
            </a:r>
            <a:r>
              <a:rPr lang="en-GB" sz="2000" i="1" kern="0" dirty="0" smtClean="0">
                <a:solidFill>
                  <a:srgbClr val="009900"/>
                </a:solidFill>
              </a:rPr>
              <a:t>e.g. if Bob’s App A data is shared with App B, App A must </a:t>
            </a:r>
            <a:r>
              <a:rPr lang="en-GB" sz="2000" b="1" i="1" kern="0" dirty="0" smtClean="0">
                <a:solidFill>
                  <a:srgbClr val="C00000"/>
                </a:solidFill>
              </a:rPr>
              <a:t>trust</a:t>
            </a:r>
            <a:r>
              <a:rPr lang="en-GB" sz="2000" i="1" kern="0" dirty="0" smtClean="0">
                <a:solidFill>
                  <a:srgbClr val="009900"/>
                </a:solidFill>
              </a:rPr>
              <a:t> App B not to leak it to Carl.</a:t>
            </a:r>
          </a:p>
          <a:p>
            <a:r>
              <a:rPr lang="en-GB" sz="2400" kern="0" dirty="0" smtClean="0"/>
              <a:t>No further control over data once access is granted</a:t>
            </a:r>
          </a:p>
        </p:txBody>
      </p:sp>
    </p:spTree>
    <p:extLst>
      <p:ext uri="{BB962C8B-B14F-4D97-AF65-F5344CB8AC3E}">
        <p14:creationId xmlns:p14="http://schemas.microsoft.com/office/powerpoint/2010/main" val="212516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smtClean="0"/>
              <a:t>Data </a:t>
            </a:r>
            <a:r>
              <a:rPr lang="en-GB" sz="3200" b="1" dirty="0" smtClean="0"/>
              <a:t>Sharing</a:t>
            </a:r>
            <a:r>
              <a:rPr lang="en-GB" sz="3200" dirty="0" smtClean="0"/>
              <a:t> Requirements – Cloud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1052736"/>
            <a:ext cx="8568952" cy="5472608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Sharing/interaction between related applications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e</a:t>
            </a:r>
            <a:r>
              <a:rPr lang="en-GB" sz="2000" dirty="0" smtClean="0"/>
              <a:t>.g. </a:t>
            </a:r>
            <a:r>
              <a:rPr lang="en-GB" sz="2000" dirty="0" smtClean="0">
                <a:solidFill>
                  <a:srgbClr val="00B050"/>
                </a:solidFill>
              </a:rPr>
              <a:t>local government </a:t>
            </a:r>
            <a:r>
              <a:rPr lang="en-GB" sz="2000" dirty="0" smtClean="0"/>
              <a:t>apps share data on citizens</a:t>
            </a:r>
          </a:p>
          <a:p>
            <a:pPr lvl="1" algn="l"/>
            <a:r>
              <a:rPr lang="en-GB" sz="2000" dirty="0" smtClean="0"/>
              <a:t>   such as</a:t>
            </a:r>
            <a:r>
              <a:rPr lang="en-GB" sz="2000" dirty="0" smtClean="0">
                <a:solidFill>
                  <a:srgbClr val="00B050"/>
                </a:solidFill>
              </a:rPr>
              <a:t>: </a:t>
            </a:r>
            <a:r>
              <a:rPr lang="en-GB" sz="2000" i="1" dirty="0" smtClean="0">
                <a:solidFill>
                  <a:srgbClr val="00B050"/>
                </a:solidFill>
              </a:rPr>
              <a:t>council tax, parking fines, social services, electoral roll …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e</a:t>
            </a:r>
            <a:r>
              <a:rPr lang="en-GB" sz="2000" dirty="0" smtClean="0"/>
              <a:t>.g. </a:t>
            </a:r>
            <a:r>
              <a:rPr lang="en-GB" sz="2000" dirty="0" smtClean="0">
                <a:solidFill>
                  <a:srgbClr val="00B050"/>
                </a:solidFill>
              </a:rPr>
              <a:t>marketplace</a:t>
            </a:r>
            <a:r>
              <a:rPr lang="en-GB" sz="2000" dirty="0" smtClean="0"/>
              <a:t> of open services 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– compose dynamically to create higher-level services.</a:t>
            </a:r>
          </a:p>
          <a:p>
            <a:pPr lvl="1" algn="l"/>
            <a:r>
              <a:rPr lang="en-GB" sz="2000" dirty="0" smtClean="0"/>
              <a:t>     such as: </a:t>
            </a:r>
            <a:r>
              <a:rPr lang="en-GB" sz="2000" dirty="0" err="1" smtClean="0">
                <a:solidFill>
                  <a:srgbClr val="009900"/>
                </a:solidFill>
              </a:rPr>
              <a:t>GCloud</a:t>
            </a:r>
            <a:r>
              <a:rPr lang="en-GB" sz="2000" dirty="0" smtClean="0">
                <a:solidFill>
                  <a:srgbClr val="009900"/>
                </a:solidFill>
              </a:rPr>
              <a:t>, Open Cloud Exchange (OCX)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Public - Private cloud interaction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 </a:t>
            </a:r>
            <a:r>
              <a:rPr lang="en-GB" sz="2000" dirty="0" smtClean="0"/>
              <a:t>e.g. health records on private cloud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patients’ web portal on public cloud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patients’ personal health and lifestyle monitoring data 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          in home system and/or public or personal edge-cloud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Need protection AND controlled sharing …. 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 ….. </a:t>
            </a:r>
            <a:r>
              <a:rPr lang="en-GB" sz="2400" dirty="0">
                <a:solidFill>
                  <a:srgbClr val="3333FF"/>
                </a:solidFill>
              </a:rPr>
              <a:t>e</a:t>
            </a:r>
            <a:r>
              <a:rPr lang="en-GB" sz="2400" dirty="0" smtClean="0">
                <a:solidFill>
                  <a:srgbClr val="3333FF"/>
                </a:solidFill>
              </a:rPr>
              <a:t>ven more for </a:t>
            </a:r>
            <a:r>
              <a:rPr lang="en-GB" sz="2400" dirty="0" err="1" smtClean="0">
                <a:solidFill>
                  <a:srgbClr val="3333FF"/>
                </a:solidFill>
              </a:rPr>
              <a:t>IoT</a:t>
            </a:r>
            <a:r>
              <a:rPr lang="en-GB" sz="2400" dirty="0" smtClean="0">
                <a:solidFill>
                  <a:srgbClr val="3333FF"/>
                </a:solidFill>
              </a:rPr>
              <a:t>-Cloud</a:t>
            </a:r>
            <a:endParaRPr lang="en-GB" sz="2400" dirty="0">
              <a:solidFill>
                <a:srgbClr val="3333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35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9"/>
            <a:ext cx="7772400" cy="648071"/>
          </a:xfrm>
        </p:spPr>
        <p:txBody>
          <a:bodyPr/>
          <a:lstStyle/>
          <a:p>
            <a:r>
              <a:rPr lang="en-GB" sz="3200" dirty="0" err="1" smtClean="0"/>
              <a:t>IoT</a:t>
            </a:r>
            <a:r>
              <a:rPr lang="en-GB" sz="3200" dirty="0" smtClean="0"/>
              <a:t>-Cloud illustration </a:t>
            </a:r>
            <a:endParaRPr lang="en-GB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2050" name="Picture 2" descr="C:\Users\jmb25\Desktop\jpgtes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26" y="1124744"/>
            <a:ext cx="8835005" cy="3881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63666" y="5373216"/>
            <a:ext cx="74478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3333FF"/>
                </a:solidFill>
              </a:rPr>
              <a:t>ISO</a:t>
            </a:r>
            <a:r>
              <a:rPr lang="en-GB" sz="2000" dirty="0"/>
              <a:t>: </a:t>
            </a:r>
            <a:r>
              <a:rPr lang="en-GB" i="1" dirty="0"/>
              <a:t>“an infrastructure of interconnected </a:t>
            </a:r>
            <a:r>
              <a:rPr lang="en-GB" i="1" dirty="0">
                <a:solidFill>
                  <a:srgbClr val="009900"/>
                </a:solidFill>
              </a:rPr>
              <a:t>objects, people, systems and </a:t>
            </a:r>
            <a:endParaRPr lang="en-GB" i="1" dirty="0" smtClean="0">
              <a:solidFill>
                <a:srgbClr val="009900"/>
              </a:solidFill>
            </a:endParaRPr>
          </a:p>
          <a:p>
            <a:r>
              <a:rPr lang="en-GB" i="1" dirty="0" smtClean="0">
                <a:solidFill>
                  <a:srgbClr val="009900"/>
                </a:solidFill>
              </a:rPr>
              <a:t>information </a:t>
            </a:r>
            <a:r>
              <a:rPr lang="en-GB" i="1" dirty="0">
                <a:solidFill>
                  <a:srgbClr val="009900"/>
                </a:solidFill>
              </a:rPr>
              <a:t>resources </a:t>
            </a:r>
            <a:r>
              <a:rPr lang="en-GB" i="1" dirty="0"/>
              <a:t>together with </a:t>
            </a:r>
            <a:r>
              <a:rPr lang="en-GB" i="1" dirty="0">
                <a:solidFill>
                  <a:srgbClr val="009900"/>
                </a:solidFill>
              </a:rPr>
              <a:t>intelligent services </a:t>
            </a:r>
            <a:r>
              <a:rPr lang="en-GB" i="1" dirty="0" smtClean="0"/>
              <a:t>to </a:t>
            </a:r>
            <a:r>
              <a:rPr lang="en-GB" i="1" dirty="0"/>
              <a:t>allow them </a:t>
            </a:r>
            <a:endParaRPr lang="en-GB" i="1" dirty="0" smtClean="0"/>
          </a:p>
          <a:p>
            <a:r>
              <a:rPr lang="en-GB" i="1" dirty="0" smtClean="0"/>
              <a:t>to </a:t>
            </a:r>
            <a:r>
              <a:rPr lang="en-GB" i="1" dirty="0">
                <a:solidFill>
                  <a:srgbClr val="009900"/>
                </a:solidFill>
              </a:rPr>
              <a:t>process information</a:t>
            </a:r>
            <a:r>
              <a:rPr lang="en-GB" i="1" dirty="0"/>
              <a:t> </a:t>
            </a:r>
            <a:r>
              <a:rPr lang="en-GB" i="1" dirty="0" smtClean="0"/>
              <a:t>of </a:t>
            </a:r>
            <a:r>
              <a:rPr lang="en-GB" i="1" dirty="0"/>
              <a:t>the physical and virtual world and to </a:t>
            </a:r>
            <a:r>
              <a:rPr lang="en-GB" i="1" dirty="0">
                <a:solidFill>
                  <a:srgbClr val="009900"/>
                </a:solidFill>
              </a:rPr>
              <a:t>react</a:t>
            </a:r>
            <a:r>
              <a:rPr lang="en-GB" i="1" dirty="0"/>
              <a:t>.”  </a:t>
            </a:r>
            <a:r>
              <a:rPr lang="en-GB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0643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err="1" smtClean="0"/>
              <a:t>IoT</a:t>
            </a:r>
            <a:r>
              <a:rPr lang="en-GB" sz="3200" dirty="0" smtClean="0"/>
              <a:t> Vision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052736"/>
            <a:ext cx="8280920" cy="5256584"/>
          </a:xfrm>
        </p:spPr>
        <p:txBody>
          <a:bodyPr/>
          <a:lstStyle/>
          <a:p>
            <a:pPr algn="l"/>
            <a:r>
              <a:rPr lang="en-GB" sz="2400" dirty="0" smtClean="0">
                <a:solidFill>
                  <a:srgbClr val="3333FF"/>
                </a:solidFill>
              </a:rPr>
              <a:t>ISO</a:t>
            </a:r>
            <a:r>
              <a:rPr lang="en-GB" sz="2400" dirty="0" smtClean="0"/>
              <a:t>: </a:t>
            </a:r>
            <a:r>
              <a:rPr lang="en-GB" sz="2000" i="1" dirty="0" smtClean="0"/>
              <a:t>“an infrastructure of interconnected </a:t>
            </a:r>
            <a:r>
              <a:rPr lang="en-GB" sz="2000" i="1" dirty="0" smtClean="0">
                <a:solidFill>
                  <a:srgbClr val="009900"/>
                </a:solidFill>
              </a:rPr>
              <a:t>objects, people, systems and information resources </a:t>
            </a:r>
            <a:r>
              <a:rPr lang="en-GB" sz="2000" i="1" dirty="0" smtClean="0"/>
              <a:t>together with </a:t>
            </a:r>
            <a:r>
              <a:rPr lang="en-GB" sz="2000" i="1" dirty="0" smtClean="0">
                <a:solidFill>
                  <a:srgbClr val="009900"/>
                </a:solidFill>
              </a:rPr>
              <a:t>intelligent services </a:t>
            </a:r>
            <a:r>
              <a:rPr lang="en-GB" sz="2000" i="1" dirty="0" smtClean="0"/>
              <a:t>to allow them to </a:t>
            </a:r>
            <a:r>
              <a:rPr lang="en-GB" sz="2000" i="1" dirty="0" smtClean="0">
                <a:solidFill>
                  <a:srgbClr val="009900"/>
                </a:solidFill>
              </a:rPr>
              <a:t>process information</a:t>
            </a:r>
            <a:r>
              <a:rPr lang="en-GB" sz="2000" i="1" dirty="0" smtClean="0"/>
              <a:t> of the physical and virtual world and to </a:t>
            </a:r>
            <a:r>
              <a:rPr lang="en-GB" sz="2000" i="1" dirty="0" smtClean="0">
                <a:solidFill>
                  <a:srgbClr val="009900"/>
                </a:solidFill>
              </a:rPr>
              <a:t>react</a:t>
            </a:r>
            <a:r>
              <a:rPr lang="en-GB" sz="2000" i="1" dirty="0" smtClean="0"/>
              <a:t>.”  </a:t>
            </a:r>
            <a:r>
              <a:rPr lang="en-GB" sz="2000" dirty="0" smtClean="0"/>
              <a:t>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Characteristics of </a:t>
            </a:r>
            <a:r>
              <a:rPr lang="en-GB" sz="2400" dirty="0" err="1" smtClean="0">
                <a:solidFill>
                  <a:srgbClr val="3333FF"/>
                </a:solidFill>
              </a:rPr>
              <a:t>IoT</a:t>
            </a:r>
            <a:r>
              <a:rPr lang="en-GB" sz="2400" dirty="0" smtClean="0">
                <a:solidFill>
                  <a:srgbClr val="3333FF"/>
                </a:solidFill>
              </a:rPr>
              <a:t> 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   </a:t>
            </a:r>
            <a:r>
              <a:rPr lang="en-GB" sz="2000" dirty="0" smtClean="0"/>
              <a:t>Personal</a:t>
            </a:r>
            <a:r>
              <a:rPr lang="en-GB" sz="2000" dirty="0"/>
              <a:t>, sensitive </a:t>
            </a:r>
            <a:r>
              <a:rPr lang="en-GB" sz="2000" dirty="0" smtClean="0"/>
              <a:t>data (ubiquitous surveillance)   </a:t>
            </a:r>
            <a:endParaRPr lang="en-GB" sz="2400" dirty="0" smtClean="0">
              <a:solidFill>
                <a:srgbClr val="3333FF"/>
              </a:solidFill>
            </a:endParaRPr>
          </a:p>
          <a:p>
            <a:pPr lvl="1" algn="l"/>
            <a:r>
              <a:rPr lang="en-GB" sz="2000" dirty="0" smtClean="0"/>
              <a:t>  Dynamic composition of `things’ to create new applications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- possibly unforeseen by things’ developers</a:t>
            </a:r>
            <a:endParaRPr lang="en-GB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Implication</a:t>
            </a:r>
          </a:p>
          <a:p>
            <a:pPr algn="l"/>
            <a:r>
              <a:rPr lang="en-GB" sz="2400" dirty="0">
                <a:solidFill>
                  <a:srgbClr val="3333FF"/>
                </a:solidFill>
              </a:rPr>
              <a:t> </a:t>
            </a:r>
            <a:r>
              <a:rPr lang="en-GB" sz="2400" dirty="0" smtClean="0">
                <a:solidFill>
                  <a:srgbClr val="3333FF"/>
                </a:solidFill>
              </a:rPr>
              <a:t>   </a:t>
            </a:r>
            <a:r>
              <a:rPr lang="en-GB" sz="2000" dirty="0" smtClean="0"/>
              <a:t>`things’ cannot contain embedded policy on their usage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can’t </a:t>
            </a:r>
            <a:r>
              <a:rPr lang="en-GB" sz="2000" i="1" dirty="0" smtClean="0">
                <a:solidFill>
                  <a:srgbClr val="009900"/>
                </a:solidFill>
              </a:rPr>
              <a:t>“stop the world” </a:t>
            </a:r>
            <a:r>
              <a:rPr lang="en-GB" sz="2000" dirty="0" smtClean="0"/>
              <a:t>to recompile, reconfigure and restart 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policy needs to be managed separately </a:t>
            </a:r>
          </a:p>
          <a:p>
            <a:pPr algn="l"/>
            <a:r>
              <a:rPr lang="en-GB" sz="2000" dirty="0"/>
              <a:t> </a:t>
            </a:r>
            <a:r>
              <a:rPr lang="en-GB" sz="2000" dirty="0" smtClean="0"/>
              <a:t>        policy controls `things’ configurations and interactions dynamically</a:t>
            </a:r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78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821953"/>
          </a:xfrm>
        </p:spPr>
        <p:txBody>
          <a:bodyPr/>
          <a:lstStyle/>
          <a:p>
            <a:r>
              <a:rPr lang="en-GB" sz="3200" dirty="0" err="1" smtClean="0"/>
              <a:t>IoT</a:t>
            </a:r>
            <a:r>
              <a:rPr lang="en-GB" sz="3200" dirty="0" smtClean="0"/>
              <a:t>-Cloud Benefits </a:t>
            </a:r>
            <a:endParaRPr lang="en-GB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856984" cy="504056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Cloud services have a part to play in </a:t>
            </a:r>
            <a:r>
              <a:rPr lang="en-GB" sz="2400" dirty="0" err="1" smtClean="0">
                <a:solidFill>
                  <a:srgbClr val="3333FF"/>
                </a:solidFill>
              </a:rPr>
              <a:t>IoT</a:t>
            </a:r>
            <a:r>
              <a:rPr lang="en-GB" sz="2400" dirty="0" smtClean="0">
                <a:solidFill>
                  <a:srgbClr val="3333FF"/>
                </a:solidFill>
              </a:rPr>
              <a:t>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Cloud services can operate across devices, systems, services, ….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Natural place for data aggregation and analysis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Natural place for management, coordination and control (</a:t>
            </a:r>
            <a:r>
              <a:rPr lang="en-GB" sz="2000" dirty="0" smtClean="0">
                <a:solidFill>
                  <a:srgbClr val="C00000"/>
                </a:solidFill>
              </a:rPr>
              <a:t>policy</a:t>
            </a:r>
            <a:r>
              <a:rPr lang="en-GB" sz="2000" dirty="0" smtClean="0"/>
              <a:t>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Natural place for </a:t>
            </a:r>
            <a:r>
              <a:rPr lang="en-GB" sz="2000" dirty="0" smtClean="0">
                <a:solidFill>
                  <a:srgbClr val="C00000"/>
                </a:solidFill>
              </a:rPr>
              <a:t>sharing</a:t>
            </a:r>
            <a:r>
              <a:rPr lang="en-GB" sz="2000" dirty="0" smtClean="0"/>
              <a:t> data between `things’</a:t>
            </a:r>
          </a:p>
          <a:p>
            <a:pPr lvl="1" algn="l"/>
            <a:endParaRPr lang="en-GB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3333FF"/>
                </a:solidFill>
              </a:rPr>
              <a:t>Benefits of using Cloud components in </a:t>
            </a:r>
            <a:r>
              <a:rPr lang="en-GB" sz="2400" dirty="0" err="1" smtClean="0">
                <a:solidFill>
                  <a:srgbClr val="3333FF"/>
                </a:solidFill>
              </a:rPr>
              <a:t>IoT</a:t>
            </a:r>
            <a:endParaRPr lang="en-GB" sz="2400" dirty="0" smtClean="0">
              <a:solidFill>
                <a:srgbClr val="3333FF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Always 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Resources scale to meet demand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Support offloading </a:t>
            </a:r>
            <a:r>
              <a:rPr lang="en-GB" sz="2000" dirty="0"/>
              <a:t>for computation and </a:t>
            </a:r>
            <a:r>
              <a:rPr lang="en-GB" sz="2000" dirty="0" smtClean="0"/>
              <a:t>storage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e.g. from resource-constrained `things’</a:t>
            </a:r>
          </a:p>
          <a:p>
            <a:pPr lvl="1" algn="l"/>
            <a:r>
              <a:rPr lang="en-GB" sz="2000" dirty="0"/>
              <a:t> </a:t>
            </a:r>
            <a:r>
              <a:rPr lang="en-GB" sz="2000" dirty="0" smtClean="0"/>
              <a:t>    </a:t>
            </a:r>
            <a:endParaRPr lang="en-GB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225DA-0BAB-4ADC-90D0-9EEA79DDB0F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686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5777</TotalTime>
  <Words>3228</Words>
  <Application>Microsoft Office PowerPoint</Application>
  <PresentationFormat>On-screen Show (4:3)</PresentationFormat>
  <Paragraphs>564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Cambria Math</vt:lpstr>
      <vt:lpstr>Times New Roman</vt:lpstr>
      <vt:lpstr>Default Design</vt:lpstr>
      <vt:lpstr>Information Flow Control and Audit  for Cloud and IoT-Cloud</vt:lpstr>
      <vt:lpstr>Projects</vt:lpstr>
      <vt:lpstr>Structure of the talk</vt:lpstr>
      <vt:lpstr>Motivation</vt:lpstr>
      <vt:lpstr>Isolation via Containers (e.g. Docker)</vt:lpstr>
      <vt:lpstr>Data Sharing Requirements – Cloud </vt:lpstr>
      <vt:lpstr>IoT-Cloud illustration </vt:lpstr>
      <vt:lpstr>IoT Vision </vt:lpstr>
      <vt:lpstr>IoT-Cloud Benefits </vt:lpstr>
      <vt:lpstr>Security for Cloud and Cloud-IoT </vt:lpstr>
      <vt:lpstr>Traditional Access Controls - 1 </vt:lpstr>
      <vt:lpstr>Traditional Access Controls - 2 </vt:lpstr>
      <vt:lpstr>Legal/Regulatory Sanctions? </vt:lpstr>
      <vt:lpstr>Audit </vt:lpstr>
      <vt:lpstr>CloudSafetyNet Project </vt:lpstr>
      <vt:lpstr>Structure of the talk</vt:lpstr>
      <vt:lpstr>Information Flow Control (IFC) </vt:lpstr>
      <vt:lpstr>IFC – Flow Rule </vt:lpstr>
      <vt:lpstr>IFC – Flow Rule (secrecy)</vt:lpstr>
      <vt:lpstr>IFC – Flow Rule (integrity 1)</vt:lpstr>
      <vt:lpstr>IFC – Flow Rule (integrity 2)</vt:lpstr>
      <vt:lpstr>Reminder (slide 5): Isolation via Containers</vt:lpstr>
      <vt:lpstr>Cloud Container Example redone with IFC (S)</vt:lpstr>
      <vt:lpstr>IFC: IoT-Cloud System Example</vt:lpstr>
      <vt:lpstr>IFC – Creation Rule </vt:lpstr>
      <vt:lpstr>IFC: Creation of Labelled Entities</vt:lpstr>
      <vt:lpstr>IFC Endorsement</vt:lpstr>
      <vt:lpstr>IFC Declassification</vt:lpstr>
      <vt:lpstr>Composing components</vt:lpstr>
      <vt:lpstr>IFC Summary </vt:lpstr>
      <vt:lpstr>IFC Implementation </vt:lpstr>
      <vt:lpstr>CamFlow OS-level Implementation</vt:lpstr>
      <vt:lpstr>Much work remains </vt:lpstr>
      <vt:lpstr>IFC – A Brief History </vt:lpstr>
      <vt:lpstr>IFC: Two-Component (2D) Tags</vt:lpstr>
    </vt:vector>
  </TitlesOfParts>
  <Company>University of Cambridge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regions</dc:title>
  <dc:creator>jmb25</dc:creator>
  <cp:lastModifiedBy>Jean Bacon</cp:lastModifiedBy>
  <cp:revision>636</cp:revision>
  <cp:lastPrinted>2016-12-08T16:45:00Z</cp:lastPrinted>
  <dcterms:created xsi:type="dcterms:W3CDTF">2009-03-27T14:15:06Z</dcterms:created>
  <dcterms:modified xsi:type="dcterms:W3CDTF">2016-12-08T16:58:22Z</dcterms:modified>
</cp:coreProperties>
</file>