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3" r:id="rId6"/>
  </p:sldMasterIdLst>
  <p:notesMasterIdLst>
    <p:notesMasterId r:id="rId93"/>
  </p:notesMasterIdLst>
  <p:handoutMasterIdLst>
    <p:handoutMasterId r:id="rId94"/>
  </p:handoutMasterIdLst>
  <p:sldIdLst>
    <p:sldId id="261" r:id="rId7"/>
    <p:sldId id="262" r:id="rId8"/>
    <p:sldId id="263" r:id="rId9"/>
    <p:sldId id="264" r:id="rId10"/>
    <p:sldId id="266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15" r:id="rId41"/>
    <p:sldId id="316" r:id="rId42"/>
    <p:sldId id="317" r:id="rId43"/>
    <p:sldId id="318" r:id="rId44"/>
    <p:sldId id="319" r:id="rId45"/>
    <p:sldId id="269" r:id="rId46"/>
    <p:sldId id="271" r:id="rId47"/>
    <p:sldId id="325" r:id="rId48"/>
    <p:sldId id="326" r:id="rId49"/>
    <p:sldId id="327" r:id="rId50"/>
    <p:sldId id="328" r:id="rId51"/>
    <p:sldId id="329" r:id="rId52"/>
    <p:sldId id="339" r:id="rId53"/>
    <p:sldId id="340" r:id="rId54"/>
    <p:sldId id="341" r:id="rId55"/>
    <p:sldId id="342" r:id="rId56"/>
    <p:sldId id="343" r:id="rId57"/>
    <p:sldId id="344" r:id="rId58"/>
    <p:sldId id="345" r:id="rId59"/>
    <p:sldId id="346" r:id="rId60"/>
    <p:sldId id="347" r:id="rId61"/>
    <p:sldId id="348" r:id="rId62"/>
    <p:sldId id="349" r:id="rId63"/>
    <p:sldId id="350" r:id="rId64"/>
    <p:sldId id="351" r:id="rId65"/>
    <p:sldId id="352" r:id="rId66"/>
    <p:sldId id="353" r:id="rId67"/>
    <p:sldId id="354" r:id="rId68"/>
    <p:sldId id="355" r:id="rId69"/>
    <p:sldId id="356" r:id="rId70"/>
    <p:sldId id="357" r:id="rId71"/>
    <p:sldId id="358" r:id="rId72"/>
    <p:sldId id="359" r:id="rId73"/>
    <p:sldId id="360" r:id="rId74"/>
    <p:sldId id="361" r:id="rId75"/>
    <p:sldId id="362" r:id="rId76"/>
    <p:sldId id="363" r:id="rId77"/>
    <p:sldId id="364" r:id="rId78"/>
    <p:sldId id="365" r:id="rId79"/>
    <p:sldId id="366" r:id="rId80"/>
    <p:sldId id="367" r:id="rId81"/>
    <p:sldId id="368" r:id="rId82"/>
    <p:sldId id="369" r:id="rId83"/>
    <p:sldId id="370" r:id="rId84"/>
    <p:sldId id="371" r:id="rId85"/>
    <p:sldId id="372" r:id="rId86"/>
    <p:sldId id="373" r:id="rId87"/>
    <p:sldId id="374" r:id="rId88"/>
    <p:sldId id="375" r:id="rId89"/>
    <p:sldId id="376" r:id="rId90"/>
    <p:sldId id="381" r:id="rId91"/>
    <p:sldId id="273" r:id="rId9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F899"/>
    <a:srgbClr val="F02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304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60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28" Type="http://schemas.microsoft.com/office/2015/10/relationships/revisionInfo" Target="revisionInfo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70" Type="http://schemas.openxmlformats.org/officeDocument/2006/relationships/slide" Target="slides/slide64.xml"/><Relationship Id="rId71" Type="http://schemas.openxmlformats.org/officeDocument/2006/relationships/slide" Target="slides/slide65.xml"/><Relationship Id="rId72" Type="http://schemas.openxmlformats.org/officeDocument/2006/relationships/slide" Target="slides/slide66.xml"/><Relationship Id="rId73" Type="http://schemas.openxmlformats.org/officeDocument/2006/relationships/slide" Target="slides/slide67.xml"/><Relationship Id="rId74" Type="http://schemas.openxmlformats.org/officeDocument/2006/relationships/slide" Target="slides/slide68.xml"/><Relationship Id="rId75" Type="http://schemas.openxmlformats.org/officeDocument/2006/relationships/slide" Target="slides/slide69.xml"/><Relationship Id="rId76" Type="http://schemas.openxmlformats.org/officeDocument/2006/relationships/slide" Target="slides/slide70.xml"/><Relationship Id="rId77" Type="http://schemas.openxmlformats.org/officeDocument/2006/relationships/slide" Target="slides/slide71.xml"/><Relationship Id="rId78" Type="http://schemas.openxmlformats.org/officeDocument/2006/relationships/slide" Target="slides/slide72.xml"/><Relationship Id="rId79" Type="http://schemas.openxmlformats.org/officeDocument/2006/relationships/slide" Target="slides/slide73.xml"/><Relationship Id="rId90" Type="http://schemas.openxmlformats.org/officeDocument/2006/relationships/slide" Target="slides/slide84.xml"/><Relationship Id="rId91" Type="http://schemas.openxmlformats.org/officeDocument/2006/relationships/slide" Target="slides/slide85.xml"/><Relationship Id="rId92" Type="http://schemas.openxmlformats.org/officeDocument/2006/relationships/slide" Target="slides/slide86.xml"/><Relationship Id="rId93" Type="http://schemas.openxmlformats.org/officeDocument/2006/relationships/notesMaster" Target="notesMasters/notesMaster1.xml"/><Relationship Id="rId94" Type="http://schemas.openxmlformats.org/officeDocument/2006/relationships/handoutMaster" Target="handoutMasters/handoutMaster1.xml"/><Relationship Id="rId95" Type="http://schemas.openxmlformats.org/officeDocument/2006/relationships/printerSettings" Target="printerSettings/printerSettings1.bin"/><Relationship Id="rId96" Type="http://schemas.openxmlformats.org/officeDocument/2006/relationships/presProps" Target="presProps.xml"/><Relationship Id="rId97" Type="http://schemas.openxmlformats.org/officeDocument/2006/relationships/viewProps" Target="viewProps.xml"/><Relationship Id="rId98" Type="http://schemas.openxmlformats.org/officeDocument/2006/relationships/theme" Target="theme/theme1.xml"/><Relationship Id="rId99" Type="http://schemas.openxmlformats.org/officeDocument/2006/relationships/tableStyles" Target="tableStyles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80" Type="http://schemas.openxmlformats.org/officeDocument/2006/relationships/slide" Target="slides/slide74.xml"/><Relationship Id="rId81" Type="http://schemas.openxmlformats.org/officeDocument/2006/relationships/slide" Target="slides/slide75.xml"/><Relationship Id="rId82" Type="http://schemas.openxmlformats.org/officeDocument/2006/relationships/slide" Target="slides/slide76.xml"/><Relationship Id="rId83" Type="http://schemas.openxmlformats.org/officeDocument/2006/relationships/slide" Target="slides/slide77.xml"/><Relationship Id="rId84" Type="http://schemas.openxmlformats.org/officeDocument/2006/relationships/slide" Target="slides/slide78.xml"/><Relationship Id="rId85" Type="http://schemas.openxmlformats.org/officeDocument/2006/relationships/slide" Target="slides/slide79.xml"/><Relationship Id="rId86" Type="http://schemas.openxmlformats.org/officeDocument/2006/relationships/slide" Target="slides/slide80.xml"/><Relationship Id="rId87" Type="http://schemas.openxmlformats.org/officeDocument/2006/relationships/slide" Target="slides/slide81.xml"/><Relationship Id="rId88" Type="http://schemas.openxmlformats.org/officeDocument/2006/relationships/slide" Target="slides/slide82.xml"/><Relationship Id="rId89" Type="http://schemas.openxmlformats.org/officeDocument/2006/relationships/slide" Target="slides/slide8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E8DCE-AF8F-C640-AEB8-467283C02EFC}" type="datetimeFigureOut">
              <a:rPr lang="en-US" smtClean="0"/>
              <a:t>06/03/18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D86B3-1AE1-2547-A7B4-06599F55F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95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28BE7-2C0A-2042-A5A9-73DB2F9CBB23}" type="datetimeFigureOut">
              <a:rPr lang="en-US" smtClean="0"/>
              <a:t>06/03/18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902C6-E055-8940-AAA0-8A09608B2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35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398F7D-A7C7-6644-A7B3-7C9786277C8B}" type="slidenum">
              <a:rPr lang="fr-FR"/>
              <a:pPr>
                <a:defRPr/>
              </a:pPr>
              <a:t>1</a:t>
            </a:fld>
            <a:endParaRPr lang="fr-FR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898" y="4372195"/>
            <a:ext cx="5036949" cy="254164"/>
          </a:xfrm>
        </p:spPr>
        <p:txBody>
          <a:bodyPr/>
          <a:lstStyle/>
          <a:p>
            <a:pPr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23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8339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443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963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1007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51345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9898" y="4372196"/>
            <a:ext cx="5036949" cy="427524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GDPR 101 for internal use - https://docs.google.com/spreadsheets/d/1Z4kct1PH3scJ1f2WolNEUODP2Afjp9I8yiwFMLRc5ec/edit#gid=0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120D81-956E-794E-9D77-61442968010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019B3-FE59-4B0D-A71F-526D01417D65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28491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301689-C516-2042-A4CB-45B3877C94E3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49411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Shape 5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Shape 5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Shape 5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Shape 5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Shape 5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301689-C516-2042-A4CB-45B3877C94E3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17663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hape 6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Shape 6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Shape 6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Shape 6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Shape 6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Shape 6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Shape 6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Shape 6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Shape 6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Shape 7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Shape 7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Shape 7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Shape 7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Shape 7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" name="Shape 7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301689-C516-2042-A4CB-45B3877C94E3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5104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Shape 7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Shape 7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Shape 7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Shape 7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Shape 7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Shape 7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Shape 8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" name="Shape 8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Shape 8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" name="Shape 8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Shape 8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Shape 8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Shape 8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Shape 8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Shape 8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Shape 8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Shape 8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Shape 8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hape 8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Shape 8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301689-C516-2042-A4CB-45B3877C94E3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110106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Shape 9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Shape 9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So,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meant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Remote Data Processing? I will </a:t>
            </a:r>
            <a:r>
              <a:rPr lang="de-DE" dirty="0" err="1"/>
              <a:t>use</a:t>
            </a:r>
            <a:r>
              <a:rPr lang="de-DE" dirty="0"/>
              <a:t> Cloud Computing </a:t>
            </a:r>
            <a:r>
              <a:rPr lang="de-DE" dirty="0" err="1"/>
              <a:t>as</a:t>
            </a:r>
            <a:r>
              <a:rPr lang="de-DE" dirty="0"/>
              <a:t> an </a:t>
            </a:r>
            <a:r>
              <a:rPr lang="de-DE" dirty="0" err="1"/>
              <a:t>obvious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,</a:t>
            </a:r>
            <a:r>
              <a:rPr lang="de-DE" baseline="0" dirty="0"/>
              <a:t> also </a:t>
            </a:r>
            <a:r>
              <a:rPr lang="de-DE" baseline="0" dirty="0" err="1"/>
              <a:t>because</a:t>
            </a:r>
            <a:r>
              <a:rPr lang="de-DE" baseline="0" dirty="0"/>
              <a:t> a </a:t>
            </a:r>
            <a:r>
              <a:rPr lang="de-DE" baseline="0" dirty="0" err="1"/>
              <a:t>lot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research</a:t>
            </a:r>
            <a:r>
              <a:rPr lang="de-DE" baseline="0" dirty="0"/>
              <a:t> </a:t>
            </a:r>
            <a:r>
              <a:rPr lang="de-DE" baseline="0" dirty="0" err="1"/>
              <a:t>work</a:t>
            </a:r>
            <a:r>
              <a:rPr lang="de-DE" baseline="0" dirty="0"/>
              <a:t> I </a:t>
            </a:r>
            <a:r>
              <a:rPr lang="de-DE" baseline="0" dirty="0" err="1"/>
              <a:t>looked</a:t>
            </a:r>
            <a:r>
              <a:rPr lang="de-DE" baseline="0" dirty="0"/>
              <a:t> at </a:t>
            </a:r>
            <a:r>
              <a:rPr lang="de-DE" baseline="0" dirty="0" err="1"/>
              <a:t>during</a:t>
            </a:r>
            <a:r>
              <a:rPr lang="de-DE" baseline="0" dirty="0"/>
              <a:t> </a:t>
            </a:r>
            <a:r>
              <a:rPr lang="de-DE" baseline="0" dirty="0" err="1"/>
              <a:t>my</a:t>
            </a:r>
            <a:r>
              <a:rPr lang="de-DE" baseline="0" dirty="0"/>
              <a:t> </a:t>
            </a:r>
            <a:r>
              <a:rPr lang="de-DE" baseline="0" dirty="0" err="1"/>
              <a:t>survey</a:t>
            </a:r>
            <a:r>
              <a:rPr lang="de-DE" baseline="0" dirty="0"/>
              <a:t> </a:t>
            </a:r>
            <a:r>
              <a:rPr lang="de-DE" baseline="0" dirty="0" err="1"/>
              <a:t>take</a:t>
            </a:r>
            <a:r>
              <a:rPr lang="de-DE" baseline="0" dirty="0"/>
              <a:t> </a:t>
            </a:r>
            <a:r>
              <a:rPr lang="de-DE" baseline="0" dirty="0" err="1"/>
              <a:t>it</a:t>
            </a:r>
            <a:r>
              <a:rPr lang="de-DE" baseline="0" dirty="0"/>
              <a:t> </a:t>
            </a:r>
            <a:r>
              <a:rPr lang="de-DE" baseline="0" dirty="0" err="1"/>
              <a:t>as</a:t>
            </a:r>
            <a:r>
              <a:rPr lang="de-DE" baseline="0" dirty="0"/>
              <a:t> a </a:t>
            </a:r>
            <a:r>
              <a:rPr lang="de-DE" baseline="0" dirty="0" err="1"/>
              <a:t>basis</a:t>
            </a:r>
            <a:r>
              <a:rPr lang="de-DE" baseline="0" dirty="0"/>
              <a:t>. So, in </a:t>
            </a:r>
            <a:r>
              <a:rPr lang="de-DE" baseline="0" dirty="0" err="1"/>
              <a:t>recent</a:t>
            </a:r>
            <a:r>
              <a:rPr lang="de-DE" baseline="0" dirty="0"/>
              <a:t> </a:t>
            </a:r>
            <a:r>
              <a:rPr lang="de-DE" baseline="0" dirty="0" err="1"/>
              <a:t>years</a:t>
            </a:r>
            <a:r>
              <a:rPr lang="de-DE" baseline="0" dirty="0"/>
              <a:t>, </a:t>
            </a:r>
            <a:r>
              <a:rPr lang="de-DE" baseline="0" dirty="0" err="1"/>
              <a:t>many</a:t>
            </a:r>
            <a:r>
              <a:rPr lang="de-DE" baseline="0" dirty="0"/>
              <a:t> </a:t>
            </a:r>
            <a:r>
              <a:rPr lang="de-DE" baseline="0" dirty="0" err="1"/>
              <a:t>applications</a:t>
            </a:r>
            <a:r>
              <a:rPr lang="de-DE" baseline="0" dirty="0"/>
              <a:t> </a:t>
            </a:r>
            <a:r>
              <a:rPr lang="de-DE" baseline="0" dirty="0" err="1"/>
              <a:t>have</a:t>
            </a:r>
            <a:r>
              <a:rPr lang="de-DE" baseline="0" dirty="0"/>
              <a:t> </a:t>
            </a:r>
            <a:r>
              <a:rPr lang="de-DE" baseline="0" dirty="0" err="1"/>
              <a:t>been</a:t>
            </a:r>
            <a:r>
              <a:rPr lang="de-DE" baseline="0" dirty="0"/>
              <a:t> </a:t>
            </a:r>
            <a:r>
              <a:rPr lang="de-DE" baseline="0" dirty="0" err="1"/>
              <a:t>moved</a:t>
            </a:r>
            <a:r>
              <a:rPr lang="de-DE" baseline="0" dirty="0"/>
              <a:t> </a:t>
            </a:r>
            <a:r>
              <a:rPr lang="de-DE" baseline="0" dirty="0" err="1"/>
              <a:t>from</a:t>
            </a:r>
            <a:r>
              <a:rPr lang="de-DE" baseline="0" dirty="0"/>
              <a:t> private </a:t>
            </a:r>
            <a:r>
              <a:rPr lang="de-DE" baseline="0" dirty="0" err="1"/>
              <a:t>infrastructures</a:t>
            </a:r>
            <a:r>
              <a:rPr lang="de-DE" baseline="0" dirty="0"/>
              <a:t> </a:t>
            </a:r>
            <a:r>
              <a:rPr lang="de-DE" baseline="0" dirty="0" err="1"/>
              <a:t>into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cloud</a:t>
            </a:r>
            <a:r>
              <a:rPr lang="de-DE" baseline="0" dirty="0"/>
              <a:t>, </a:t>
            </a:r>
            <a:r>
              <a:rPr lang="de-DE" baseline="0" dirty="0" err="1"/>
              <a:t>often</a:t>
            </a:r>
            <a:r>
              <a:rPr lang="de-DE" baseline="0" dirty="0"/>
              <a:t>,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public</a:t>
            </a:r>
            <a:r>
              <a:rPr lang="de-DE" baseline="0" dirty="0"/>
              <a:t> </a:t>
            </a:r>
            <a:r>
              <a:rPr lang="de-DE" baseline="0" dirty="0" err="1"/>
              <a:t>cloud</a:t>
            </a:r>
            <a:r>
              <a:rPr lang="de-DE" baseline="0" dirty="0"/>
              <a:t>, </a:t>
            </a:r>
            <a:r>
              <a:rPr lang="de-DE" baseline="0" dirty="0" err="1"/>
              <a:t>were</a:t>
            </a:r>
            <a:r>
              <a:rPr lang="de-DE" baseline="0" dirty="0"/>
              <a:t> an </a:t>
            </a:r>
            <a:r>
              <a:rPr lang="de-DE" baseline="0" dirty="0" err="1"/>
              <a:t>external</a:t>
            </a:r>
            <a:r>
              <a:rPr lang="de-DE" baseline="0" dirty="0"/>
              <a:t> </a:t>
            </a:r>
            <a:r>
              <a:rPr lang="de-DE" baseline="0" dirty="0" err="1"/>
              <a:t>clodu</a:t>
            </a:r>
            <a:r>
              <a:rPr lang="de-DE" baseline="0" dirty="0"/>
              <a:t> </a:t>
            </a:r>
            <a:r>
              <a:rPr lang="de-DE" baseline="0" dirty="0" err="1"/>
              <a:t>provider</a:t>
            </a:r>
            <a:r>
              <a:rPr lang="de-DE" baseline="0" dirty="0"/>
              <a:t> such </a:t>
            </a:r>
            <a:r>
              <a:rPr lang="de-DE" baseline="0" dirty="0" err="1"/>
              <a:t>as</a:t>
            </a:r>
            <a:r>
              <a:rPr lang="de-DE" baseline="0" dirty="0"/>
              <a:t> Amazon, Google, </a:t>
            </a:r>
            <a:r>
              <a:rPr lang="de-DE" baseline="0" dirty="0" err="1"/>
              <a:t>or</a:t>
            </a:r>
            <a:r>
              <a:rPr lang="de-DE" baseline="0" dirty="0"/>
              <a:t> Microsoft </a:t>
            </a:r>
            <a:r>
              <a:rPr lang="de-DE" baseline="0" dirty="0" err="1"/>
              <a:t>provides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infrastructure</a:t>
            </a:r>
            <a:r>
              <a:rPr lang="de-DE" baseline="0" dirty="0"/>
              <a:t> </a:t>
            </a:r>
            <a:r>
              <a:rPr lang="de-DE" baseline="0" dirty="0" err="1"/>
              <a:t>for</a:t>
            </a:r>
            <a:r>
              <a:rPr lang="de-DE" baseline="0" dirty="0"/>
              <a:t> an </a:t>
            </a:r>
            <a:r>
              <a:rPr lang="de-DE" baseline="0" dirty="0" err="1"/>
              <a:t>application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run</a:t>
            </a:r>
            <a:r>
              <a:rPr lang="de-DE" baseline="0" dirty="0"/>
              <a:t> on. As </a:t>
            </a:r>
            <a:r>
              <a:rPr lang="de-DE" baseline="0" dirty="0" err="1"/>
              <a:t>you</a:t>
            </a:r>
            <a:r>
              <a:rPr lang="de-DE" baseline="0" dirty="0"/>
              <a:t> </a:t>
            </a:r>
            <a:r>
              <a:rPr lang="de-DE" baseline="0" dirty="0" err="1"/>
              <a:t>probably</a:t>
            </a:r>
            <a:r>
              <a:rPr lang="de-DE" baseline="0" dirty="0"/>
              <a:t> </a:t>
            </a:r>
            <a:r>
              <a:rPr lang="de-DE" baseline="0" dirty="0" err="1"/>
              <a:t>know</a:t>
            </a:r>
            <a:r>
              <a:rPr lang="de-DE" baseline="0" dirty="0"/>
              <a:t>, </a:t>
            </a:r>
            <a:r>
              <a:rPr lang="de-DE" baseline="0" dirty="0" err="1"/>
              <a:t>cloud</a:t>
            </a:r>
            <a:r>
              <a:rPr lang="de-DE" baseline="0" dirty="0"/>
              <a:t> </a:t>
            </a:r>
            <a:r>
              <a:rPr lang="de-DE" baseline="0" dirty="0" err="1"/>
              <a:t>computing</a:t>
            </a:r>
            <a:r>
              <a:rPr lang="de-DE" baseline="0" dirty="0"/>
              <a:t> </a:t>
            </a:r>
            <a:r>
              <a:rPr lang="de-DE" baseline="0" dirty="0" err="1"/>
              <a:t>can</a:t>
            </a:r>
            <a:r>
              <a:rPr lang="de-DE" baseline="0" dirty="0"/>
              <a:t> </a:t>
            </a:r>
            <a:r>
              <a:rPr lang="de-DE" baseline="0" dirty="0" err="1"/>
              <a:t>provide</a:t>
            </a:r>
            <a:r>
              <a:rPr lang="de-DE" baseline="0" dirty="0"/>
              <a:t> </a:t>
            </a:r>
            <a:r>
              <a:rPr lang="de-DE" baseline="0" dirty="0" err="1"/>
              <a:t>application</a:t>
            </a:r>
            <a:r>
              <a:rPr lang="de-DE" baseline="0" dirty="0"/>
              <a:t> </a:t>
            </a:r>
            <a:r>
              <a:rPr lang="de-DE" baseline="0" dirty="0" err="1"/>
              <a:t>owners</a:t>
            </a:r>
            <a:r>
              <a:rPr lang="de-DE" baseline="0" dirty="0"/>
              <a:t> </a:t>
            </a:r>
            <a:r>
              <a:rPr lang="de-DE" baseline="0" dirty="0" err="1"/>
              <a:t>with</a:t>
            </a:r>
            <a:r>
              <a:rPr lang="de-DE" baseline="0" dirty="0"/>
              <a:t> a </a:t>
            </a:r>
            <a:r>
              <a:rPr lang="de-DE" baseline="0" dirty="0" err="1"/>
              <a:t>number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advantages</a:t>
            </a:r>
            <a:r>
              <a:rPr lang="de-DE" baseline="0" dirty="0"/>
              <a:t> such </a:t>
            </a:r>
            <a:r>
              <a:rPr lang="de-DE" baseline="0" dirty="0" err="1"/>
              <a:t>as</a:t>
            </a:r>
            <a:r>
              <a:rPr lang="de-DE" baseline="0" dirty="0"/>
              <a:t> high </a:t>
            </a:r>
            <a:r>
              <a:rPr lang="de-DE" baseline="0" dirty="0" err="1"/>
              <a:t>performance</a:t>
            </a:r>
            <a:r>
              <a:rPr lang="de-DE" baseline="0" dirty="0"/>
              <a:t>, </a:t>
            </a:r>
            <a:r>
              <a:rPr lang="de-DE" baseline="0" dirty="0" err="1"/>
              <a:t>scalability</a:t>
            </a:r>
            <a:r>
              <a:rPr lang="de-DE" baseline="0" dirty="0"/>
              <a:t>, high </a:t>
            </a:r>
            <a:r>
              <a:rPr lang="de-DE" baseline="0" dirty="0" err="1"/>
              <a:t>flexiblity</a:t>
            </a:r>
            <a:r>
              <a:rPr lang="de-DE" baseline="0" dirty="0"/>
              <a:t>, </a:t>
            </a:r>
            <a:r>
              <a:rPr lang="de-DE" baseline="0" dirty="0" err="1"/>
              <a:t>reduced</a:t>
            </a:r>
            <a:r>
              <a:rPr lang="de-DE" baseline="0" dirty="0"/>
              <a:t> </a:t>
            </a:r>
            <a:r>
              <a:rPr lang="de-DE" baseline="0" dirty="0" err="1"/>
              <a:t>costs</a:t>
            </a:r>
            <a:r>
              <a:rPr lang="de-DE" baseline="0" dirty="0"/>
              <a:t>. All </a:t>
            </a:r>
            <a:r>
              <a:rPr lang="de-DE" baseline="0" dirty="0" err="1"/>
              <a:t>that</a:t>
            </a:r>
            <a:r>
              <a:rPr lang="de-DE" baseline="0" dirty="0"/>
              <a:t> </a:t>
            </a:r>
            <a:r>
              <a:rPr lang="de-DE" baseline="0" dirty="0" err="1"/>
              <a:t>is</a:t>
            </a:r>
            <a:r>
              <a:rPr lang="de-DE" baseline="0" dirty="0"/>
              <a:t> </a:t>
            </a:r>
            <a:r>
              <a:rPr lang="de-DE" baseline="0" dirty="0" err="1"/>
              <a:t>based</a:t>
            </a:r>
            <a:r>
              <a:rPr lang="de-DE" baseline="0" dirty="0"/>
              <a:t> on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sharing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resources</a:t>
            </a:r>
            <a:r>
              <a:rPr lang="de-DE" baseline="0" dirty="0"/>
              <a:t> in </a:t>
            </a:r>
            <a:r>
              <a:rPr lang="de-DE" baseline="0" dirty="0" err="1"/>
              <a:t>cloud</a:t>
            </a:r>
            <a:r>
              <a:rPr lang="de-DE" baseline="0" dirty="0"/>
              <a:t> </a:t>
            </a:r>
            <a:r>
              <a:rPr lang="de-DE" baseline="0" dirty="0" err="1"/>
              <a:t>environments</a:t>
            </a:r>
            <a:r>
              <a:rPr lang="de-DE" baseline="0" dirty="0"/>
              <a:t> </a:t>
            </a:r>
            <a:r>
              <a:rPr lang="de-DE" baseline="0" dirty="0" err="1"/>
              <a:t>which</a:t>
            </a:r>
            <a:r>
              <a:rPr lang="de-DE" baseline="0" dirty="0"/>
              <a:t> </a:t>
            </a:r>
            <a:r>
              <a:rPr lang="de-DE" baseline="0" dirty="0" err="1"/>
              <a:t>is</a:t>
            </a:r>
            <a:r>
              <a:rPr lang="de-DE" baseline="0" dirty="0"/>
              <a:t> </a:t>
            </a:r>
            <a:r>
              <a:rPr lang="de-DE" baseline="0" dirty="0" err="1"/>
              <a:t>one</a:t>
            </a:r>
            <a:r>
              <a:rPr lang="de-DE" baseline="0" dirty="0"/>
              <a:t> </a:t>
            </a:r>
            <a:r>
              <a:rPr lang="de-DE" baseline="0" dirty="0" err="1"/>
              <a:t>reason</a:t>
            </a:r>
            <a:r>
              <a:rPr lang="de-DE" baseline="0" dirty="0"/>
              <a:t> </a:t>
            </a:r>
            <a:r>
              <a:rPr lang="de-DE" baseline="0" dirty="0" err="1"/>
              <a:t>why</a:t>
            </a:r>
            <a:r>
              <a:rPr lang="de-DE" baseline="0" dirty="0"/>
              <a:t> </a:t>
            </a:r>
            <a:r>
              <a:rPr lang="de-DE" baseline="0" dirty="0" err="1"/>
              <a:t>cloud</a:t>
            </a:r>
            <a:r>
              <a:rPr lang="de-DE" baseline="0" dirty="0"/>
              <a:t> </a:t>
            </a:r>
            <a:r>
              <a:rPr lang="de-DE" baseline="0" dirty="0" err="1"/>
              <a:t>computing</a:t>
            </a:r>
            <a:r>
              <a:rPr lang="de-DE" baseline="0" dirty="0"/>
              <a:t>…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C647A-C609-4730-ABF6-57C67C5828E4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25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439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So,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meant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Remote Data Processing? I will </a:t>
            </a:r>
            <a:r>
              <a:rPr lang="de-DE" dirty="0" err="1"/>
              <a:t>use</a:t>
            </a:r>
            <a:r>
              <a:rPr lang="de-DE" dirty="0"/>
              <a:t> Cloud Computing </a:t>
            </a:r>
            <a:r>
              <a:rPr lang="de-DE" dirty="0" err="1"/>
              <a:t>as</a:t>
            </a:r>
            <a:r>
              <a:rPr lang="de-DE" dirty="0"/>
              <a:t> an </a:t>
            </a:r>
            <a:r>
              <a:rPr lang="de-DE" dirty="0" err="1"/>
              <a:t>obvious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,</a:t>
            </a:r>
            <a:r>
              <a:rPr lang="de-DE" baseline="0" dirty="0"/>
              <a:t> also </a:t>
            </a:r>
            <a:r>
              <a:rPr lang="de-DE" baseline="0" dirty="0" err="1"/>
              <a:t>because</a:t>
            </a:r>
            <a:r>
              <a:rPr lang="de-DE" baseline="0" dirty="0"/>
              <a:t> a </a:t>
            </a:r>
            <a:r>
              <a:rPr lang="de-DE" baseline="0" dirty="0" err="1"/>
              <a:t>lot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research</a:t>
            </a:r>
            <a:r>
              <a:rPr lang="de-DE" baseline="0" dirty="0"/>
              <a:t> </a:t>
            </a:r>
            <a:r>
              <a:rPr lang="de-DE" baseline="0" dirty="0" err="1"/>
              <a:t>work</a:t>
            </a:r>
            <a:r>
              <a:rPr lang="de-DE" baseline="0" dirty="0"/>
              <a:t> I </a:t>
            </a:r>
            <a:r>
              <a:rPr lang="de-DE" baseline="0" dirty="0" err="1"/>
              <a:t>looked</a:t>
            </a:r>
            <a:r>
              <a:rPr lang="de-DE" baseline="0" dirty="0"/>
              <a:t> at </a:t>
            </a:r>
            <a:r>
              <a:rPr lang="de-DE" baseline="0" dirty="0" err="1"/>
              <a:t>during</a:t>
            </a:r>
            <a:r>
              <a:rPr lang="de-DE" baseline="0" dirty="0"/>
              <a:t> </a:t>
            </a:r>
            <a:r>
              <a:rPr lang="de-DE" baseline="0" dirty="0" err="1"/>
              <a:t>my</a:t>
            </a:r>
            <a:r>
              <a:rPr lang="de-DE" baseline="0" dirty="0"/>
              <a:t> </a:t>
            </a:r>
            <a:r>
              <a:rPr lang="de-DE" baseline="0" dirty="0" err="1"/>
              <a:t>survey</a:t>
            </a:r>
            <a:r>
              <a:rPr lang="de-DE" baseline="0" dirty="0"/>
              <a:t> </a:t>
            </a:r>
            <a:r>
              <a:rPr lang="de-DE" baseline="0" dirty="0" err="1"/>
              <a:t>take</a:t>
            </a:r>
            <a:r>
              <a:rPr lang="de-DE" baseline="0" dirty="0"/>
              <a:t> </a:t>
            </a:r>
            <a:r>
              <a:rPr lang="de-DE" baseline="0" dirty="0" err="1"/>
              <a:t>it</a:t>
            </a:r>
            <a:r>
              <a:rPr lang="de-DE" baseline="0" dirty="0"/>
              <a:t> </a:t>
            </a:r>
            <a:r>
              <a:rPr lang="de-DE" baseline="0" dirty="0" err="1"/>
              <a:t>as</a:t>
            </a:r>
            <a:r>
              <a:rPr lang="de-DE" baseline="0" dirty="0"/>
              <a:t> a </a:t>
            </a:r>
            <a:r>
              <a:rPr lang="de-DE" baseline="0" dirty="0" err="1"/>
              <a:t>basis</a:t>
            </a:r>
            <a:r>
              <a:rPr lang="de-DE" baseline="0" dirty="0"/>
              <a:t>. So, in </a:t>
            </a:r>
            <a:r>
              <a:rPr lang="de-DE" baseline="0" dirty="0" err="1"/>
              <a:t>recent</a:t>
            </a:r>
            <a:r>
              <a:rPr lang="de-DE" baseline="0" dirty="0"/>
              <a:t> </a:t>
            </a:r>
            <a:r>
              <a:rPr lang="de-DE" baseline="0" dirty="0" err="1"/>
              <a:t>years</a:t>
            </a:r>
            <a:r>
              <a:rPr lang="de-DE" baseline="0" dirty="0"/>
              <a:t>, </a:t>
            </a:r>
            <a:r>
              <a:rPr lang="de-DE" baseline="0" dirty="0" err="1"/>
              <a:t>many</a:t>
            </a:r>
            <a:r>
              <a:rPr lang="de-DE" baseline="0" dirty="0"/>
              <a:t> </a:t>
            </a:r>
            <a:r>
              <a:rPr lang="de-DE" baseline="0" dirty="0" err="1"/>
              <a:t>applications</a:t>
            </a:r>
            <a:r>
              <a:rPr lang="de-DE" baseline="0" dirty="0"/>
              <a:t> </a:t>
            </a:r>
            <a:r>
              <a:rPr lang="de-DE" baseline="0" dirty="0" err="1"/>
              <a:t>have</a:t>
            </a:r>
            <a:r>
              <a:rPr lang="de-DE" baseline="0" dirty="0"/>
              <a:t> </a:t>
            </a:r>
            <a:r>
              <a:rPr lang="de-DE" baseline="0" dirty="0" err="1"/>
              <a:t>been</a:t>
            </a:r>
            <a:r>
              <a:rPr lang="de-DE" baseline="0" dirty="0"/>
              <a:t> </a:t>
            </a:r>
            <a:r>
              <a:rPr lang="de-DE" baseline="0" dirty="0" err="1"/>
              <a:t>moved</a:t>
            </a:r>
            <a:r>
              <a:rPr lang="de-DE" baseline="0" dirty="0"/>
              <a:t> </a:t>
            </a:r>
            <a:r>
              <a:rPr lang="de-DE" baseline="0" dirty="0" err="1"/>
              <a:t>from</a:t>
            </a:r>
            <a:r>
              <a:rPr lang="de-DE" baseline="0" dirty="0"/>
              <a:t> private </a:t>
            </a:r>
            <a:r>
              <a:rPr lang="de-DE" baseline="0" dirty="0" err="1"/>
              <a:t>infrastructures</a:t>
            </a:r>
            <a:r>
              <a:rPr lang="de-DE" baseline="0" dirty="0"/>
              <a:t> </a:t>
            </a:r>
            <a:r>
              <a:rPr lang="de-DE" baseline="0" dirty="0" err="1"/>
              <a:t>into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cloud</a:t>
            </a:r>
            <a:r>
              <a:rPr lang="de-DE" baseline="0" dirty="0"/>
              <a:t>, </a:t>
            </a:r>
            <a:r>
              <a:rPr lang="de-DE" baseline="0" dirty="0" err="1"/>
              <a:t>often</a:t>
            </a:r>
            <a:r>
              <a:rPr lang="de-DE" baseline="0" dirty="0"/>
              <a:t>,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public</a:t>
            </a:r>
            <a:r>
              <a:rPr lang="de-DE" baseline="0" dirty="0"/>
              <a:t> </a:t>
            </a:r>
            <a:r>
              <a:rPr lang="de-DE" baseline="0" dirty="0" err="1"/>
              <a:t>cloud</a:t>
            </a:r>
            <a:r>
              <a:rPr lang="de-DE" baseline="0" dirty="0"/>
              <a:t>, </a:t>
            </a:r>
            <a:r>
              <a:rPr lang="de-DE" baseline="0" dirty="0" err="1"/>
              <a:t>were</a:t>
            </a:r>
            <a:r>
              <a:rPr lang="de-DE" baseline="0" dirty="0"/>
              <a:t> an </a:t>
            </a:r>
            <a:r>
              <a:rPr lang="de-DE" baseline="0" dirty="0" err="1"/>
              <a:t>external</a:t>
            </a:r>
            <a:r>
              <a:rPr lang="de-DE" baseline="0" dirty="0"/>
              <a:t> </a:t>
            </a:r>
            <a:r>
              <a:rPr lang="de-DE" baseline="0" dirty="0" err="1"/>
              <a:t>clodu</a:t>
            </a:r>
            <a:r>
              <a:rPr lang="de-DE" baseline="0" dirty="0"/>
              <a:t> </a:t>
            </a:r>
            <a:r>
              <a:rPr lang="de-DE" baseline="0" dirty="0" err="1"/>
              <a:t>provider</a:t>
            </a:r>
            <a:r>
              <a:rPr lang="de-DE" baseline="0" dirty="0"/>
              <a:t> such </a:t>
            </a:r>
            <a:r>
              <a:rPr lang="de-DE" baseline="0" dirty="0" err="1"/>
              <a:t>as</a:t>
            </a:r>
            <a:r>
              <a:rPr lang="de-DE" baseline="0" dirty="0"/>
              <a:t> Amazon, Google, </a:t>
            </a:r>
            <a:r>
              <a:rPr lang="de-DE" baseline="0" dirty="0" err="1"/>
              <a:t>or</a:t>
            </a:r>
            <a:r>
              <a:rPr lang="de-DE" baseline="0" dirty="0"/>
              <a:t> Microsoft </a:t>
            </a:r>
            <a:r>
              <a:rPr lang="de-DE" baseline="0" dirty="0" err="1"/>
              <a:t>provides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infrastructure</a:t>
            </a:r>
            <a:r>
              <a:rPr lang="de-DE" baseline="0" dirty="0"/>
              <a:t> </a:t>
            </a:r>
            <a:r>
              <a:rPr lang="de-DE" baseline="0" dirty="0" err="1"/>
              <a:t>for</a:t>
            </a:r>
            <a:r>
              <a:rPr lang="de-DE" baseline="0" dirty="0"/>
              <a:t> an </a:t>
            </a:r>
            <a:r>
              <a:rPr lang="de-DE" baseline="0" dirty="0" err="1"/>
              <a:t>application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run</a:t>
            </a:r>
            <a:r>
              <a:rPr lang="de-DE" baseline="0" dirty="0"/>
              <a:t> on. As </a:t>
            </a:r>
            <a:r>
              <a:rPr lang="de-DE" baseline="0" dirty="0" err="1"/>
              <a:t>you</a:t>
            </a:r>
            <a:r>
              <a:rPr lang="de-DE" baseline="0" dirty="0"/>
              <a:t> </a:t>
            </a:r>
            <a:r>
              <a:rPr lang="de-DE" baseline="0" dirty="0" err="1"/>
              <a:t>probably</a:t>
            </a:r>
            <a:r>
              <a:rPr lang="de-DE" baseline="0" dirty="0"/>
              <a:t> </a:t>
            </a:r>
            <a:r>
              <a:rPr lang="de-DE" baseline="0" dirty="0" err="1"/>
              <a:t>know</a:t>
            </a:r>
            <a:r>
              <a:rPr lang="de-DE" baseline="0" dirty="0"/>
              <a:t>, </a:t>
            </a:r>
            <a:r>
              <a:rPr lang="de-DE" baseline="0" dirty="0" err="1"/>
              <a:t>cloud</a:t>
            </a:r>
            <a:r>
              <a:rPr lang="de-DE" baseline="0" dirty="0"/>
              <a:t> </a:t>
            </a:r>
            <a:r>
              <a:rPr lang="de-DE" baseline="0" dirty="0" err="1"/>
              <a:t>computing</a:t>
            </a:r>
            <a:r>
              <a:rPr lang="de-DE" baseline="0" dirty="0"/>
              <a:t> </a:t>
            </a:r>
            <a:r>
              <a:rPr lang="de-DE" baseline="0" dirty="0" err="1"/>
              <a:t>can</a:t>
            </a:r>
            <a:r>
              <a:rPr lang="de-DE" baseline="0" dirty="0"/>
              <a:t> </a:t>
            </a:r>
            <a:r>
              <a:rPr lang="de-DE" baseline="0" dirty="0" err="1"/>
              <a:t>provide</a:t>
            </a:r>
            <a:r>
              <a:rPr lang="de-DE" baseline="0" dirty="0"/>
              <a:t> </a:t>
            </a:r>
            <a:r>
              <a:rPr lang="de-DE" baseline="0" dirty="0" err="1"/>
              <a:t>application</a:t>
            </a:r>
            <a:r>
              <a:rPr lang="de-DE" baseline="0" dirty="0"/>
              <a:t> </a:t>
            </a:r>
            <a:r>
              <a:rPr lang="de-DE" baseline="0" dirty="0" err="1"/>
              <a:t>owners</a:t>
            </a:r>
            <a:r>
              <a:rPr lang="de-DE" baseline="0" dirty="0"/>
              <a:t> </a:t>
            </a:r>
            <a:r>
              <a:rPr lang="de-DE" baseline="0" dirty="0" err="1"/>
              <a:t>with</a:t>
            </a:r>
            <a:r>
              <a:rPr lang="de-DE" baseline="0" dirty="0"/>
              <a:t> a </a:t>
            </a:r>
            <a:r>
              <a:rPr lang="de-DE" baseline="0" dirty="0" err="1"/>
              <a:t>number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advantages</a:t>
            </a:r>
            <a:r>
              <a:rPr lang="de-DE" baseline="0" dirty="0"/>
              <a:t> such </a:t>
            </a:r>
            <a:r>
              <a:rPr lang="de-DE" baseline="0" dirty="0" err="1"/>
              <a:t>as</a:t>
            </a:r>
            <a:r>
              <a:rPr lang="de-DE" baseline="0" dirty="0"/>
              <a:t> high </a:t>
            </a:r>
            <a:r>
              <a:rPr lang="de-DE" baseline="0" dirty="0" err="1"/>
              <a:t>performance</a:t>
            </a:r>
            <a:r>
              <a:rPr lang="de-DE" baseline="0" dirty="0"/>
              <a:t>, </a:t>
            </a:r>
            <a:r>
              <a:rPr lang="de-DE" baseline="0" dirty="0" err="1"/>
              <a:t>scalability</a:t>
            </a:r>
            <a:r>
              <a:rPr lang="de-DE" baseline="0" dirty="0"/>
              <a:t>, high </a:t>
            </a:r>
            <a:r>
              <a:rPr lang="de-DE" baseline="0" dirty="0" err="1"/>
              <a:t>flexiblity</a:t>
            </a:r>
            <a:r>
              <a:rPr lang="de-DE" baseline="0" dirty="0"/>
              <a:t>, </a:t>
            </a:r>
            <a:r>
              <a:rPr lang="de-DE" baseline="0" dirty="0" err="1"/>
              <a:t>reduced</a:t>
            </a:r>
            <a:r>
              <a:rPr lang="de-DE" baseline="0" dirty="0"/>
              <a:t> </a:t>
            </a:r>
            <a:r>
              <a:rPr lang="de-DE" baseline="0" dirty="0" err="1"/>
              <a:t>costs</a:t>
            </a:r>
            <a:r>
              <a:rPr lang="de-DE" baseline="0" dirty="0"/>
              <a:t>. All </a:t>
            </a:r>
            <a:r>
              <a:rPr lang="de-DE" baseline="0" dirty="0" err="1"/>
              <a:t>that</a:t>
            </a:r>
            <a:r>
              <a:rPr lang="de-DE" baseline="0" dirty="0"/>
              <a:t> </a:t>
            </a:r>
            <a:r>
              <a:rPr lang="de-DE" baseline="0" dirty="0" err="1"/>
              <a:t>is</a:t>
            </a:r>
            <a:r>
              <a:rPr lang="de-DE" baseline="0" dirty="0"/>
              <a:t> </a:t>
            </a:r>
            <a:r>
              <a:rPr lang="de-DE" baseline="0" dirty="0" err="1"/>
              <a:t>based</a:t>
            </a:r>
            <a:r>
              <a:rPr lang="de-DE" baseline="0" dirty="0"/>
              <a:t> on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sharing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resources</a:t>
            </a:r>
            <a:r>
              <a:rPr lang="de-DE" baseline="0" dirty="0"/>
              <a:t> in </a:t>
            </a:r>
            <a:r>
              <a:rPr lang="de-DE" baseline="0" dirty="0" err="1"/>
              <a:t>cloud</a:t>
            </a:r>
            <a:r>
              <a:rPr lang="de-DE" baseline="0" dirty="0"/>
              <a:t> </a:t>
            </a:r>
            <a:r>
              <a:rPr lang="de-DE" baseline="0" dirty="0" err="1"/>
              <a:t>environments</a:t>
            </a:r>
            <a:r>
              <a:rPr lang="de-DE" baseline="0" dirty="0"/>
              <a:t> </a:t>
            </a:r>
            <a:r>
              <a:rPr lang="de-DE" baseline="0" dirty="0" err="1"/>
              <a:t>which</a:t>
            </a:r>
            <a:r>
              <a:rPr lang="de-DE" baseline="0" dirty="0"/>
              <a:t> </a:t>
            </a:r>
            <a:r>
              <a:rPr lang="de-DE" baseline="0" dirty="0" err="1"/>
              <a:t>is</a:t>
            </a:r>
            <a:r>
              <a:rPr lang="de-DE" baseline="0" dirty="0"/>
              <a:t> </a:t>
            </a:r>
            <a:r>
              <a:rPr lang="de-DE" baseline="0" dirty="0" err="1"/>
              <a:t>one</a:t>
            </a:r>
            <a:r>
              <a:rPr lang="de-DE" baseline="0" dirty="0"/>
              <a:t> </a:t>
            </a:r>
            <a:r>
              <a:rPr lang="de-DE" baseline="0" dirty="0" err="1"/>
              <a:t>reason</a:t>
            </a:r>
            <a:r>
              <a:rPr lang="de-DE" baseline="0" dirty="0"/>
              <a:t> </a:t>
            </a:r>
            <a:r>
              <a:rPr lang="de-DE" baseline="0" dirty="0" err="1"/>
              <a:t>why</a:t>
            </a:r>
            <a:r>
              <a:rPr lang="de-DE" baseline="0" dirty="0"/>
              <a:t> </a:t>
            </a:r>
            <a:r>
              <a:rPr lang="de-DE" baseline="0" dirty="0" err="1"/>
              <a:t>cloud</a:t>
            </a:r>
            <a:r>
              <a:rPr lang="de-DE" baseline="0" dirty="0"/>
              <a:t> </a:t>
            </a:r>
            <a:r>
              <a:rPr lang="de-DE" baseline="0" dirty="0" err="1"/>
              <a:t>computing</a:t>
            </a:r>
            <a:r>
              <a:rPr lang="de-DE" baseline="0" dirty="0"/>
              <a:t>…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C647A-C609-4730-ABF6-57C67C5828E4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26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980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So,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meant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Remote Data Processing? I will </a:t>
            </a:r>
            <a:r>
              <a:rPr lang="de-DE" dirty="0" err="1"/>
              <a:t>use</a:t>
            </a:r>
            <a:r>
              <a:rPr lang="de-DE" dirty="0"/>
              <a:t> Cloud Computing </a:t>
            </a:r>
            <a:r>
              <a:rPr lang="de-DE" dirty="0" err="1"/>
              <a:t>as</a:t>
            </a:r>
            <a:r>
              <a:rPr lang="de-DE" dirty="0"/>
              <a:t> an </a:t>
            </a:r>
            <a:r>
              <a:rPr lang="de-DE" dirty="0" err="1"/>
              <a:t>obvious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,</a:t>
            </a:r>
            <a:r>
              <a:rPr lang="de-DE" baseline="0" dirty="0"/>
              <a:t> also </a:t>
            </a:r>
            <a:r>
              <a:rPr lang="de-DE" baseline="0" dirty="0" err="1"/>
              <a:t>because</a:t>
            </a:r>
            <a:r>
              <a:rPr lang="de-DE" baseline="0" dirty="0"/>
              <a:t> a </a:t>
            </a:r>
            <a:r>
              <a:rPr lang="de-DE" baseline="0" dirty="0" err="1"/>
              <a:t>lot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research</a:t>
            </a:r>
            <a:r>
              <a:rPr lang="de-DE" baseline="0" dirty="0"/>
              <a:t> </a:t>
            </a:r>
            <a:r>
              <a:rPr lang="de-DE" baseline="0" dirty="0" err="1"/>
              <a:t>work</a:t>
            </a:r>
            <a:r>
              <a:rPr lang="de-DE" baseline="0" dirty="0"/>
              <a:t> I </a:t>
            </a:r>
            <a:r>
              <a:rPr lang="de-DE" baseline="0" dirty="0" err="1"/>
              <a:t>looked</a:t>
            </a:r>
            <a:r>
              <a:rPr lang="de-DE" baseline="0" dirty="0"/>
              <a:t> at </a:t>
            </a:r>
            <a:r>
              <a:rPr lang="de-DE" baseline="0" dirty="0" err="1"/>
              <a:t>during</a:t>
            </a:r>
            <a:r>
              <a:rPr lang="de-DE" baseline="0" dirty="0"/>
              <a:t> </a:t>
            </a:r>
            <a:r>
              <a:rPr lang="de-DE" baseline="0" dirty="0" err="1"/>
              <a:t>my</a:t>
            </a:r>
            <a:r>
              <a:rPr lang="de-DE" baseline="0" dirty="0"/>
              <a:t> </a:t>
            </a:r>
            <a:r>
              <a:rPr lang="de-DE" baseline="0" dirty="0" err="1"/>
              <a:t>survey</a:t>
            </a:r>
            <a:r>
              <a:rPr lang="de-DE" baseline="0" dirty="0"/>
              <a:t> </a:t>
            </a:r>
            <a:r>
              <a:rPr lang="de-DE" baseline="0" dirty="0" err="1"/>
              <a:t>take</a:t>
            </a:r>
            <a:r>
              <a:rPr lang="de-DE" baseline="0" dirty="0"/>
              <a:t> </a:t>
            </a:r>
            <a:r>
              <a:rPr lang="de-DE" baseline="0" dirty="0" err="1"/>
              <a:t>it</a:t>
            </a:r>
            <a:r>
              <a:rPr lang="de-DE" baseline="0" dirty="0"/>
              <a:t> </a:t>
            </a:r>
            <a:r>
              <a:rPr lang="de-DE" baseline="0" dirty="0" err="1"/>
              <a:t>as</a:t>
            </a:r>
            <a:r>
              <a:rPr lang="de-DE" baseline="0" dirty="0"/>
              <a:t> a </a:t>
            </a:r>
            <a:r>
              <a:rPr lang="de-DE" baseline="0" dirty="0" err="1"/>
              <a:t>basis</a:t>
            </a:r>
            <a:r>
              <a:rPr lang="de-DE" baseline="0" dirty="0"/>
              <a:t>. So, in </a:t>
            </a:r>
            <a:r>
              <a:rPr lang="de-DE" baseline="0" dirty="0" err="1"/>
              <a:t>recent</a:t>
            </a:r>
            <a:r>
              <a:rPr lang="de-DE" baseline="0" dirty="0"/>
              <a:t> </a:t>
            </a:r>
            <a:r>
              <a:rPr lang="de-DE" baseline="0" dirty="0" err="1"/>
              <a:t>years</a:t>
            </a:r>
            <a:r>
              <a:rPr lang="de-DE" baseline="0" dirty="0"/>
              <a:t>, </a:t>
            </a:r>
            <a:r>
              <a:rPr lang="de-DE" baseline="0" dirty="0" err="1"/>
              <a:t>many</a:t>
            </a:r>
            <a:r>
              <a:rPr lang="de-DE" baseline="0" dirty="0"/>
              <a:t> </a:t>
            </a:r>
            <a:r>
              <a:rPr lang="de-DE" baseline="0" dirty="0" err="1"/>
              <a:t>applications</a:t>
            </a:r>
            <a:r>
              <a:rPr lang="de-DE" baseline="0" dirty="0"/>
              <a:t> </a:t>
            </a:r>
            <a:r>
              <a:rPr lang="de-DE" baseline="0" dirty="0" err="1"/>
              <a:t>have</a:t>
            </a:r>
            <a:r>
              <a:rPr lang="de-DE" baseline="0" dirty="0"/>
              <a:t> </a:t>
            </a:r>
            <a:r>
              <a:rPr lang="de-DE" baseline="0" dirty="0" err="1"/>
              <a:t>been</a:t>
            </a:r>
            <a:r>
              <a:rPr lang="de-DE" baseline="0" dirty="0"/>
              <a:t> </a:t>
            </a:r>
            <a:r>
              <a:rPr lang="de-DE" baseline="0" dirty="0" err="1"/>
              <a:t>moved</a:t>
            </a:r>
            <a:r>
              <a:rPr lang="de-DE" baseline="0" dirty="0"/>
              <a:t> </a:t>
            </a:r>
            <a:r>
              <a:rPr lang="de-DE" baseline="0" dirty="0" err="1"/>
              <a:t>from</a:t>
            </a:r>
            <a:r>
              <a:rPr lang="de-DE" baseline="0" dirty="0"/>
              <a:t> private </a:t>
            </a:r>
            <a:r>
              <a:rPr lang="de-DE" baseline="0" dirty="0" err="1"/>
              <a:t>infrastructures</a:t>
            </a:r>
            <a:r>
              <a:rPr lang="de-DE" baseline="0" dirty="0"/>
              <a:t> </a:t>
            </a:r>
            <a:r>
              <a:rPr lang="de-DE" baseline="0" dirty="0" err="1"/>
              <a:t>into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cloud</a:t>
            </a:r>
            <a:r>
              <a:rPr lang="de-DE" baseline="0" dirty="0"/>
              <a:t>, </a:t>
            </a:r>
            <a:r>
              <a:rPr lang="de-DE" baseline="0" dirty="0" err="1"/>
              <a:t>often</a:t>
            </a:r>
            <a:r>
              <a:rPr lang="de-DE" baseline="0" dirty="0"/>
              <a:t>,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public</a:t>
            </a:r>
            <a:r>
              <a:rPr lang="de-DE" baseline="0" dirty="0"/>
              <a:t> </a:t>
            </a:r>
            <a:r>
              <a:rPr lang="de-DE" baseline="0" dirty="0" err="1"/>
              <a:t>cloud</a:t>
            </a:r>
            <a:r>
              <a:rPr lang="de-DE" baseline="0" dirty="0"/>
              <a:t>, </a:t>
            </a:r>
            <a:r>
              <a:rPr lang="de-DE" baseline="0" dirty="0" err="1"/>
              <a:t>were</a:t>
            </a:r>
            <a:r>
              <a:rPr lang="de-DE" baseline="0" dirty="0"/>
              <a:t> an </a:t>
            </a:r>
            <a:r>
              <a:rPr lang="de-DE" baseline="0" dirty="0" err="1"/>
              <a:t>external</a:t>
            </a:r>
            <a:r>
              <a:rPr lang="de-DE" baseline="0" dirty="0"/>
              <a:t> </a:t>
            </a:r>
            <a:r>
              <a:rPr lang="de-DE" baseline="0" dirty="0" err="1"/>
              <a:t>clodu</a:t>
            </a:r>
            <a:r>
              <a:rPr lang="de-DE" baseline="0" dirty="0"/>
              <a:t> </a:t>
            </a:r>
            <a:r>
              <a:rPr lang="de-DE" baseline="0" dirty="0" err="1"/>
              <a:t>provider</a:t>
            </a:r>
            <a:r>
              <a:rPr lang="de-DE" baseline="0" dirty="0"/>
              <a:t> such </a:t>
            </a:r>
            <a:r>
              <a:rPr lang="de-DE" baseline="0" dirty="0" err="1"/>
              <a:t>as</a:t>
            </a:r>
            <a:r>
              <a:rPr lang="de-DE" baseline="0" dirty="0"/>
              <a:t> Amazon, Google, </a:t>
            </a:r>
            <a:r>
              <a:rPr lang="de-DE" baseline="0" dirty="0" err="1"/>
              <a:t>or</a:t>
            </a:r>
            <a:r>
              <a:rPr lang="de-DE" baseline="0" dirty="0"/>
              <a:t> Microsoft </a:t>
            </a:r>
            <a:r>
              <a:rPr lang="de-DE" baseline="0" dirty="0" err="1"/>
              <a:t>provides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infrastructure</a:t>
            </a:r>
            <a:r>
              <a:rPr lang="de-DE" baseline="0" dirty="0"/>
              <a:t> </a:t>
            </a:r>
            <a:r>
              <a:rPr lang="de-DE" baseline="0" dirty="0" err="1"/>
              <a:t>for</a:t>
            </a:r>
            <a:r>
              <a:rPr lang="de-DE" baseline="0" dirty="0"/>
              <a:t> an </a:t>
            </a:r>
            <a:r>
              <a:rPr lang="de-DE" baseline="0" dirty="0" err="1"/>
              <a:t>application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run</a:t>
            </a:r>
            <a:r>
              <a:rPr lang="de-DE" baseline="0" dirty="0"/>
              <a:t> on. As </a:t>
            </a:r>
            <a:r>
              <a:rPr lang="de-DE" baseline="0" dirty="0" err="1"/>
              <a:t>you</a:t>
            </a:r>
            <a:r>
              <a:rPr lang="de-DE" baseline="0" dirty="0"/>
              <a:t> </a:t>
            </a:r>
            <a:r>
              <a:rPr lang="de-DE" baseline="0" dirty="0" err="1"/>
              <a:t>probably</a:t>
            </a:r>
            <a:r>
              <a:rPr lang="de-DE" baseline="0" dirty="0"/>
              <a:t> </a:t>
            </a:r>
            <a:r>
              <a:rPr lang="de-DE" baseline="0" dirty="0" err="1"/>
              <a:t>know</a:t>
            </a:r>
            <a:r>
              <a:rPr lang="de-DE" baseline="0" dirty="0"/>
              <a:t>, </a:t>
            </a:r>
            <a:r>
              <a:rPr lang="de-DE" baseline="0" dirty="0" err="1"/>
              <a:t>cloud</a:t>
            </a:r>
            <a:r>
              <a:rPr lang="de-DE" baseline="0" dirty="0"/>
              <a:t> </a:t>
            </a:r>
            <a:r>
              <a:rPr lang="de-DE" baseline="0" dirty="0" err="1"/>
              <a:t>computing</a:t>
            </a:r>
            <a:r>
              <a:rPr lang="de-DE" baseline="0" dirty="0"/>
              <a:t> </a:t>
            </a:r>
            <a:r>
              <a:rPr lang="de-DE" baseline="0" dirty="0" err="1"/>
              <a:t>can</a:t>
            </a:r>
            <a:r>
              <a:rPr lang="de-DE" baseline="0" dirty="0"/>
              <a:t> </a:t>
            </a:r>
            <a:r>
              <a:rPr lang="de-DE" baseline="0" dirty="0" err="1"/>
              <a:t>provide</a:t>
            </a:r>
            <a:r>
              <a:rPr lang="de-DE" baseline="0" dirty="0"/>
              <a:t> </a:t>
            </a:r>
            <a:r>
              <a:rPr lang="de-DE" baseline="0" dirty="0" err="1"/>
              <a:t>application</a:t>
            </a:r>
            <a:r>
              <a:rPr lang="de-DE" baseline="0" dirty="0"/>
              <a:t> </a:t>
            </a:r>
            <a:r>
              <a:rPr lang="de-DE" baseline="0" dirty="0" err="1"/>
              <a:t>owners</a:t>
            </a:r>
            <a:r>
              <a:rPr lang="de-DE" baseline="0" dirty="0"/>
              <a:t> </a:t>
            </a:r>
            <a:r>
              <a:rPr lang="de-DE" baseline="0" dirty="0" err="1"/>
              <a:t>with</a:t>
            </a:r>
            <a:r>
              <a:rPr lang="de-DE" baseline="0" dirty="0"/>
              <a:t> a </a:t>
            </a:r>
            <a:r>
              <a:rPr lang="de-DE" baseline="0" dirty="0" err="1"/>
              <a:t>number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advantages</a:t>
            </a:r>
            <a:r>
              <a:rPr lang="de-DE" baseline="0" dirty="0"/>
              <a:t> such </a:t>
            </a:r>
            <a:r>
              <a:rPr lang="de-DE" baseline="0" dirty="0" err="1"/>
              <a:t>as</a:t>
            </a:r>
            <a:r>
              <a:rPr lang="de-DE" baseline="0" dirty="0"/>
              <a:t> high </a:t>
            </a:r>
            <a:r>
              <a:rPr lang="de-DE" baseline="0" dirty="0" err="1"/>
              <a:t>performance</a:t>
            </a:r>
            <a:r>
              <a:rPr lang="de-DE" baseline="0" dirty="0"/>
              <a:t>, </a:t>
            </a:r>
            <a:r>
              <a:rPr lang="de-DE" baseline="0" dirty="0" err="1"/>
              <a:t>scalability</a:t>
            </a:r>
            <a:r>
              <a:rPr lang="de-DE" baseline="0" dirty="0"/>
              <a:t>, high </a:t>
            </a:r>
            <a:r>
              <a:rPr lang="de-DE" baseline="0" dirty="0" err="1"/>
              <a:t>flexiblity</a:t>
            </a:r>
            <a:r>
              <a:rPr lang="de-DE" baseline="0" dirty="0"/>
              <a:t>, </a:t>
            </a:r>
            <a:r>
              <a:rPr lang="de-DE" baseline="0" dirty="0" err="1"/>
              <a:t>reduced</a:t>
            </a:r>
            <a:r>
              <a:rPr lang="de-DE" baseline="0" dirty="0"/>
              <a:t> </a:t>
            </a:r>
            <a:r>
              <a:rPr lang="de-DE" baseline="0" dirty="0" err="1"/>
              <a:t>costs</a:t>
            </a:r>
            <a:r>
              <a:rPr lang="de-DE" baseline="0" dirty="0"/>
              <a:t>. All </a:t>
            </a:r>
            <a:r>
              <a:rPr lang="de-DE" baseline="0" dirty="0" err="1"/>
              <a:t>that</a:t>
            </a:r>
            <a:r>
              <a:rPr lang="de-DE" baseline="0" dirty="0"/>
              <a:t> </a:t>
            </a:r>
            <a:r>
              <a:rPr lang="de-DE" baseline="0" dirty="0" err="1"/>
              <a:t>is</a:t>
            </a:r>
            <a:r>
              <a:rPr lang="de-DE" baseline="0" dirty="0"/>
              <a:t> </a:t>
            </a:r>
            <a:r>
              <a:rPr lang="de-DE" baseline="0" dirty="0" err="1"/>
              <a:t>based</a:t>
            </a:r>
            <a:r>
              <a:rPr lang="de-DE" baseline="0" dirty="0"/>
              <a:t> on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sharing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resources</a:t>
            </a:r>
            <a:r>
              <a:rPr lang="de-DE" baseline="0" dirty="0"/>
              <a:t> in </a:t>
            </a:r>
            <a:r>
              <a:rPr lang="de-DE" baseline="0" dirty="0" err="1"/>
              <a:t>cloud</a:t>
            </a:r>
            <a:r>
              <a:rPr lang="de-DE" baseline="0" dirty="0"/>
              <a:t> </a:t>
            </a:r>
            <a:r>
              <a:rPr lang="de-DE" baseline="0" dirty="0" err="1"/>
              <a:t>environments</a:t>
            </a:r>
            <a:r>
              <a:rPr lang="de-DE" baseline="0" dirty="0"/>
              <a:t> </a:t>
            </a:r>
            <a:r>
              <a:rPr lang="de-DE" baseline="0" dirty="0" err="1"/>
              <a:t>which</a:t>
            </a:r>
            <a:r>
              <a:rPr lang="de-DE" baseline="0" dirty="0"/>
              <a:t> </a:t>
            </a:r>
            <a:r>
              <a:rPr lang="de-DE" baseline="0" dirty="0" err="1"/>
              <a:t>is</a:t>
            </a:r>
            <a:r>
              <a:rPr lang="de-DE" baseline="0" dirty="0"/>
              <a:t> </a:t>
            </a:r>
            <a:r>
              <a:rPr lang="de-DE" baseline="0" dirty="0" err="1"/>
              <a:t>one</a:t>
            </a:r>
            <a:r>
              <a:rPr lang="de-DE" baseline="0" dirty="0"/>
              <a:t> </a:t>
            </a:r>
            <a:r>
              <a:rPr lang="de-DE" baseline="0" dirty="0" err="1"/>
              <a:t>reason</a:t>
            </a:r>
            <a:r>
              <a:rPr lang="de-DE" baseline="0" dirty="0"/>
              <a:t> </a:t>
            </a:r>
            <a:r>
              <a:rPr lang="de-DE" baseline="0" dirty="0" err="1"/>
              <a:t>why</a:t>
            </a:r>
            <a:r>
              <a:rPr lang="de-DE" baseline="0" dirty="0"/>
              <a:t> </a:t>
            </a:r>
            <a:r>
              <a:rPr lang="de-DE" baseline="0" dirty="0" err="1"/>
              <a:t>cloud</a:t>
            </a:r>
            <a:r>
              <a:rPr lang="de-DE" baseline="0" dirty="0"/>
              <a:t> </a:t>
            </a:r>
            <a:r>
              <a:rPr lang="de-DE" baseline="0" dirty="0" err="1"/>
              <a:t>computing</a:t>
            </a:r>
            <a:r>
              <a:rPr lang="de-DE" baseline="0" dirty="0"/>
              <a:t>…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C647A-C609-4730-ABF6-57C67C5828E4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27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4799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20F265-9321-4E3C-B999-043C27875C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D0B76D2-BF80-4A20-BED3-2B6A9CE41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0C2AA2-D1C4-460E-9465-CFC19477D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9469-A9B4-44C8-B308-3A9D9D3E6EF5}" type="datetimeFigureOut">
              <a:rPr lang="en-GB" smtClean="0"/>
              <a:t>06/03/18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C323B6B-9326-49F5-A6C8-2A54CA44E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799EA4-8231-41DB-9792-8D855FBDB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EA94-101F-4DC9-9123-C6B264CD1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581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8F0814-0A2B-443E-8C24-7BA32EB2C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E2A87A0-67AE-4292-B7C9-7CFBCA27D1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0679869-8E50-45DD-A110-39A4A9D4E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9469-A9B4-44C8-B308-3A9D9D3E6EF5}" type="datetimeFigureOut">
              <a:rPr lang="en-GB" smtClean="0"/>
              <a:t>06/03/18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B68C262-BE6B-4B41-8BDD-B47BB2169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2B09C88-69B4-4E12-8EAD-321FAEA22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EA94-101F-4DC9-9123-C6B264CD1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819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9960975-A2FC-473E-8690-9A075CC126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DECCACC-E4BE-4855-B498-8F7667F22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A70D092-0357-47C0-ADD3-C5A7FFAB8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9469-A9B4-44C8-B308-3A9D9D3E6EF5}" type="datetimeFigureOut">
              <a:rPr lang="en-GB" smtClean="0"/>
              <a:t>06/03/18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8753BBB-4573-48EE-81C1-69CE5734B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206A76-AEFB-4231-99E1-BB791A410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EA94-101F-4DC9-9123-C6B264CD1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990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4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215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38286"/>
          </a:xfrm>
          <a:noFill/>
        </p:spPr>
        <p:txBody>
          <a:bodyPr>
            <a:normAutofit/>
          </a:bodyPr>
          <a:lstStyle>
            <a:lvl1pPr>
              <a:defRPr sz="3600" b="1"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4261"/>
            <a:ext cx="10515600" cy="4902702"/>
          </a:xfrm>
        </p:spPr>
        <p:txBody>
          <a:bodyPr/>
          <a:lstStyle>
            <a:lvl1pPr marL="269875" indent="-269875">
              <a:buClr>
                <a:schemeClr val="bg1"/>
              </a:buClr>
              <a:buFont typeface="Arial" charset="0"/>
              <a:buChar char="•"/>
              <a:tabLst/>
              <a:defRPr sz="2400">
                <a:latin typeface="Helvetica Neue" charset="0"/>
                <a:ea typeface="Helvetica Neue" charset="0"/>
                <a:cs typeface="Helvetica Neue" charset="0"/>
              </a:defRPr>
            </a:lvl1pPr>
            <a:lvl2pPr>
              <a:defRPr sz="2000">
                <a:latin typeface="Helvetica Neue" charset="0"/>
                <a:ea typeface="Helvetica Neue" charset="0"/>
                <a:cs typeface="Helvetica Neue" charset="0"/>
              </a:defRPr>
            </a:lvl2pPr>
            <a:lvl3pPr>
              <a:defRPr sz="1800">
                <a:latin typeface="Helvetica Neue" charset="0"/>
                <a:ea typeface="Helvetica Neue" charset="0"/>
                <a:cs typeface="Helvetica Neue" charset="0"/>
              </a:defRPr>
            </a:lvl3pPr>
            <a:lvl4pPr>
              <a:defRPr sz="1800">
                <a:latin typeface="Helvetica Neue" charset="0"/>
                <a:ea typeface="Helvetica Neue" charset="0"/>
                <a:cs typeface="Helvetica Neue" charset="0"/>
              </a:defRPr>
            </a:lvl4pPr>
            <a:lvl5pPr>
              <a:defRPr sz="1800">
                <a:latin typeface="Helvetica Neue" charset="0"/>
                <a:ea typeface="Helvetica Neue" charset="0"/>
                <a:cs typeface="Helvetica Neue" charset="0"/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90" y="6619076"/>
            <a:ext cx="7315200" cy="255151"/>
          </a:xfrm>
          <a:prstGeom prst="rect">
            <a:avLst/>
          </a:prstGeom>
        </p:spPr>
        <p:txBody>
          <a:bodyPr/>
          <a:lstStyle>
            <a:lvl1pPr algn="l">
              <a:defRPr sz="1000"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GB" dirty="0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18976" y="6619076"/>
            <a:ext cx="2743200" cy="23755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038287"/>
            <a:ext cx="12192000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951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02632"/>
            <a:ext cx="10515600" cy="2852737"/>
          </a:xfrm>
        </p:spPr>
        <p:txBody>
          <a:bodyPr anchor="ctr">
            <a:normAutofit/>
          </a:bodyPr>
          <a:lstStyle>
            <a:lvl1pPr marL="4763" indent="0" algn="ctr">
              <a:tabLst/>
              <a:defRPr sz="3600"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8509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62751"/>
            <a:ext cx="5181600" cy="4814212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62751"/>
            <a:ext cx="5181600" cy="4814212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903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645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218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137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94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9CEBCA-14C0-446D-B1ED-16FDC1EC4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516D249-7C04-4523-9E93-0C0CE43D3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5F5A0B2-17ED-4C2A-849C-A9FDCE8B8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9469-A9B4-44C8-B308-3A9D9D3E6EF5}" type="datetimeFigureOut">
              <a:rPr lang="en-GB" smtClean="0"/>
              <a:t>06/03/18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F44908A-5B58-4D91-AF04-67B10C295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491F810-37CE-418A-A953-A88BD13D4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EA94-101F-4DC9-9123-C6B264CD1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1095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512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608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567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800" cy="763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09" y="6217622"/>
            <a:ext cx="7316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840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967575"/>
          </a:xfrm>
          <a:prstGeom prst="rect">
            <a:avLst/>
          </a:prstGeom>
        </p:spPr>
        <p:txBody>
          <a:bodyPr spcFirstLastPara="1" wrap="square" lIns="121897" tIns="121897" rIns="121897" bIns="121897" anchor="t" anchorCtr="0"/>
          <a:lstStyle>
            <a:lvl1pPr marL="609585" lvl="0" indent="-558786">
              <a:spcBef>
                <a:spcPts val="800"/>
              </a:spcBef>
              <a:spcAft>
                <a:spcPts val="0"/>
              </a:spcAft>
              <a:buSzPts val="3000"/>
              <a:buChar char="●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7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uk-UA" smtClean="0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26035" cy="4967575"/>
          </a:xfrm>
          <a:prstGeom prst="rect">
            <a:avLst/>
          </a:prstGeom>
        </p:spPr>
        <p:txBody>
          <a:bodyPr spcFirstLastPara="1" wrap="square" lIns="121897" tIns="121897" rIns="121897" bIns="121897" anchor="t" anchorCtr="0"/>
          <a:lstStyle>
            <a:lvl1pPr marL="609585" lvl="0" indent="-558786">
              <a:spcBef>
                <a:spcPts val="800"/>
              </a:spcBef>
              <a:spcAft>
                <a:spcPts val="0"/>
              </a:spcAft>
              <a:buSzPts val="3000"/>
              <a:buChar char="●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6256365" y="1600201"/>
            <a:ext cx="5326035" cy="4967575"/>
          </a:xfrm>
          <a:prstGeom prst="rect">
            <a:avLst/>
          </a:prstGeom>
        </p:spPr>
        <p:txBody>
          <a:bodyPr spcFirstLastPara="1" wrap="square" lIns="121897" tIns="121897" rIns="121897" bIns="121897" anchor="t" anchorCtr="0"/>
          <a:lstStyle>
            <a:lvl1pPr marL="609585" lvl="0" indent="-558786">
              <a:spcBef>
                <a:spcPts val="800"/>
              </a:spcBef>
              <a:spcAft>
                <a:spcPts val="0"/>
              </a:spcAft>
              <a:buSzPts val="3000"/>
              <a:buChar char="●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7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uk-UA" smtClean="0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7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uk-UA" smtClean="0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09600" y="5875079"/>
            <a:ext cx="10972800" cy="692693"/>
          </a:xfrm>
          <a:prstGeom prst="rect">
            <a:avLst/>
          </a:prstGeom>
        </p:spPr>
        <p:txBody>
          <a:bodyPr spcFirstLastPara="1" wrap="square" lIns="121897" tIns="121897" rIns="121897" bIns="121897" anchor="t" anchorCtr="0"/>
          <a:lstStyle>
            <a:lvl1pPr marL="609585" lvl="0" indent="-304792" algn="ctr">
              <a:spcBef>
                <a:spcPts val="480"/>
              </a:spcBef>
              <a:spcAft>
                <a:spcPts val="0"/>
              </a:spcAft>
              <a:buSzPts val="1800"/>
              <a:buNone/>
              <a:defRPr sz="2400"/>
            </a:lvl1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7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uk-UA" smtClean="0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7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uk-UA" smtClean="0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92F9AF-3732-47F2-AF2C-D91889216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FA9223-9197-4249-B3AA-E4DAC2B05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E209E3D-4FA1-4607-8D3B-1A8B0C50E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9469-A9B4-44C8-B308-3A9D9D3E6EF5}" type="datetimeFigureOut">
              <a:rPr lang="en-GB" smtClean="0"/>
              <a:t>06/03/18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A10C787-FE47-45C0-97EA-2D18C548A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093C64-7C36-4819-A29F-43815841E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EA94-101F-4DC9-9123-C6B264CD1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028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396987-649D-4286-BB1B-81FF0BAC9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67FE5AE-0973-4E56-B6D0-B1785B2F20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C48D422-19A7-4266-9CEF-373C34390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65BA6DF-4044-43A3-BDBC-C102B1C35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9469-A9B4-44C8-B308-3A9D9D3E6EF5}" type="datetimeFigureOut">
              <a:rPr lang="en-GB" smtClean="0"/>
              <a:t>06/03/18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FB62644-CB33-4001-9026-65DA5AAAF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D01403C-C478-403A-A8FB-2DA65926C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EA94-101F-4DC9-9123-C6B264CD1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52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4112F3-5998-4744-B633-796E01F3A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8C6D16D-846B-4E52-B9AD-95FA2E6D6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3393523-CDF7-4B92-AD7E-378585FC8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D449D99-6CA1-4F74-B286-FC7A6F0B5C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159A69B-4762-4491-81C5-B35EE5E7AA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25E0824-F49D-4133-A109-0FEDE604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9469-A9B4-44C8-B308-3A9D9D3E6EF5}" type="datetimeFigureOut">
              <a:rPr lang="en-GB" smtClean="0"/>
              <a:t>06/03/18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5A72011-80B7-4111-9FF5-A69A247B6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BE7B9C4-41B2-42FD-928E-139DD5DFC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EA94-101F-4DC9-9123-C6B264CD1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511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4767B3-8DE3-4621-87F4-F26A84A42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603FA8D-EA17-4319-9619-73048EBBD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9469-A9B4-44C8-B308-3A9D9D3E6EF5}" type="datetimeFigureOut">
              <a:rPr lang="en-GB" smtClean="0"/>
              <a:t>06/03/18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91F3D02-6525-4D1D-81E6-7E5AE8E9A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A929615-2C65-48E0-ACA4-E56E3931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EA94-101F-4DC9-9123-C6B264CD1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798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BF8AD30-C2B3-427B-BF34-59E00BF43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9469-A9B4-44C8-B308-3A9D9D3E6EF5}" type="datetimeFigureOut">
              <a:rPr lang="en-GB" smtClean="0"/>
              <a:t>06/03/18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1AE2A8A-4876-4BC4-95B9-72BBD66BC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6F37243-E14B-4D45-B396-4EF28F936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EA94-101F-4DC9-9123-C6B264CD1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005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93402C-E2C4-43BD-B83A-D7EA7A99D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686008E-F0A9-4C28-BDB8-AD458F557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9721266-2D3C-4CE1-B0F3-190526AE82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06F7B9C-F4AB-4121-99BA-E0682198D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9469-A9B4-44C8-B308-3A9D9D3E6EF5}" type="datetimeFigureOut">
              <a:rPr lang="en-GB" smtClean="0"/>
              <a:t>06/03/18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D4F350C-29A7-405D-B512-B1C615A44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69867CA-82CC-4673-8423-48BC974C0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EA94-101F-4DC9-9123-C6B264CD1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581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CA8569-CFEE-40D8-A0C4-6CED27B93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5ECF223-5748-4C89-AA07-EDFC06BE4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61E3AFE-5BAC-404F-9C1C-4C27A8BBFC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4761509-8DF0-4BBF-86BB-C375EFDC8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9469-A9B4-44C8-B308-3A9D9D3E6EF5}" type="datetimeFigureOut">
              <a:rPr lang="en-GB" smtClean="0"/>
              <a:t>06/03/18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75C3CBA-19E4-4E98-A9DE-829E34996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A799DE0-1141-4D2F-B599-62BDB8527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EA94-101F-4DC9-9123-C6B264CD1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05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AECD920-4C29-4DEE-AAAE-E4E1B7D02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56AADE6-D695-4095-9223-7786C87EE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1691D5B-BA4B-4F31-9A94-4B51052E9D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C9469-A9B4-44C8-B308-3A9D9D3E6EF5}" type="datetimeFigureOut">
              <a:rPr lang="en-GB" smtClean="0"/>
              <a:t>06/03/18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31395BF-B281-494C-9227-B9C2A749B6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9F97E0A-88E5-44D8-9029-70448916D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FEA94-101F-4DC9-9123-C6B264CD1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3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382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91959"/>
            <a:ext cx="10515600" cy="4885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406" y="6613177"/>
            <a:ext cx="7315200" cy="261050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GB" dirty="0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2572" y="6613177"/>
            <a:ext cx="2743200" cy="24345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638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marL="757238" indent="0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3600" b="1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–"/>
        <a:defRPr sz="20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–"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–"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–"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96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7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buNone/>
              <a:defRPr sz="17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buNone/>
              <a:defRPr sz="17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buNone/>
              <a:defRPr sz="17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buNone/>
              <a:defRPr sz="17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buNone/>
              <a:defRPr sz="17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buNone/>
              <a:defRPr sz="17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buNone/>
              <a:defRPr sz="17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buNone/>
              <a:defRPr sz="1700">
                <a:solidFill>
                  <a:schemeClr val="dk1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uk-UA" kern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uk-UA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cl.cam.ac.uk/~jac22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jpeg"/><Relationship Id="rId8" Type="http://schemas.openxmlformats.org/officeDocument/2006/relationships/image" Target="../media/image8.tif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tdex.org/wp-content/uploads/2016/06/hatdex-briefing-Issue-2_FINAL.pdf" TargetMode="External"/><Relationship Id="rId4" Type="http://schemas.openxmlformats.org/officeDocument/2006/relationships/hyperlink" Target="http://hatcommunity.org/other-resource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jpg"/><Relationship Id="rId12" Type="http://schemas.openxmlformats.org/officeDocument/2006/relationships/image" Target="../media/image26.png"/><Relationship Id="rId13" Type="http://schemas.openxmlformats.org/officeDocument/2006/relationships/image" Target="../media/image27.jpg"/><Relationship Id="rId14" Type="http://schemas.openxmlformats.org/officeDocument/2006/relationships/image" Target="../media/image28.png"/><Relationship Id="rId15" Type="http://schemas.openxmlformats.org/officeDocument/2006/relationships/image" Target="../media/image29.png"/><Relationship Id="rId16" Type="http://schemas.openxmlformats.org/officeDocument/2006/relationships/image" Target="../media/image30.png"/><Relationship Id="rId17" Type="http://schemas.openxmlformats.org/officeDocument/2006/relationships/image" Target="../media/image31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33.gif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34.png"/><Relationship Id="rId5" Type="http://schemas.openxmlformats.org/officeDocument/2006/relationships/image" Target="../media/image33.gif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34.png"/><Relationship Id="rId5" Type="http://schemas.openxmlformats.org/officeDocument/2006/relationships/image" Target="../media/image33.gif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8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9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40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41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7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49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9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50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50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7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8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7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0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8.jpg"/><Relationship Id="rId3" Type="http://schemas.openxmlformats.org/officeDocument/2006/relationships/image" Target="../media/image5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133600"/>
            <a:ext cx="103632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Privacy-Preserving Analytics </a:t>
            </a:r>
            <a:r>
              <a:rPr lang="en-US" dirty="0" smtClean="0"/>
              <a:t>in and out of </a:t>
            </a:r>
            <a:r>
              <a:rPr lang="en-US" dirty="0"/>
              <a:t>the </a:t>
            </a:r>
            <a:r>
              <a:rPr lang="en-US" dirty="0" smtClean="0"/>
              <a:t>Clouds</a:t>
            </a:r>
            <a:endParaRPr lang="en-GB" dirty="0" smtClean="0">
              <a:cs typeface="+mj-cs"/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16000" y="4343400"/>
            <a:ext cx="101600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Jon Crowcroft, 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  <a:hlinkClick r:id="rId3"/>
              </a:rPr>
              <a:t>http://www.cl.cam.ac.uk/~jac22</a:t>
            </a: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iceber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35937" y="1467691"/>
            <a:ext cx="3321446" cy="442014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Trusted Execution Support with Intel SGX</a:t>
            </a:r>
          </a:p>
        </p:txBody>
      </p:sp>
      <p:sp>
        <p:nvSpPr>
          <p:cNvPr id="375" name="Shape 375"/>
          <p:cNvSpPr>
            <a:spLocks noGrp="1"/>
          </p:cNvSpPr>
          <p:nvPr>
            <p:ph idx="1"/>
          </p:nvPr>
        </p:nvSpPr>
        <p:spPr>
          <a:xfrm>
            <a:off x="5805976" y="1052513"/>
            <a:ext cx="5573224" cy="5256212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Users create HW-enforced trusted environment (enclave)</a:t>
            </a:r>
          </a:p>
          <a:p>
            <a:r>
              <a:rPr lang="en-GB" dirty="0"/>
              <a:t>Supports unprivileged</a:t>
            </a:r>
            <a:br>
              <a:rPr lang="en-GB" dirty="0"/>
            </a:br>
            <a:r>
              <a:rPr lang="en-GB" dirty="0"/>
              <a:t>user code</a:t>
            </a:r>
          </a:p>
          <a:p>
            <a:r>
              <a:rPr lang="en-GB" dirty="0"/>
              <a:t>Protects against strong attacker model</a:t>
            </a:r>
          </a:p>
          <a:p>
            <a:r>
              <a:rPr lang="en-GB" dirty="0"/>
              <a:t>Remote attestation</a:t>
            </a:r>
          </a:p>
          <a:p>
            <a:r>
              <a:rPr lang="en-GB" dirty="0"/>
              <a:t>Available on</a:t>
            </a:r>
            <a:br>
              <a:rPr lang="en-GB" dirty="0"/>
            </a:br>
            <a:r>
              <a:rPr lang="en-GB" dirty="0"/>
              <a:t>commodity CPUs</a:t>
            </a:r>
            <a:br>
              <a:rPr lang="en-GB" dirty="0"/>
            </a:br>
            <a:endParaRPr lang="en-GB" dirty="0"/>
          </a:p>
        </p:txBody>
      </p:sp>
      <p:grpSp>
        <p:nvGrpSpPr>
          <p:cNvPr id="384" name="Group 384"/>
          <p:cNvGrpSpPr/>
          <p:nvPr/>
        </p:nvGrpSpPr>
        <p:grpSpPr>
          <a:xfrm>
            <a:off x="2972065" y="2940388"/>
            <a:ext cx="2350903" cy="2565851"/>
            <a:chOff x="1305362" y="2539444"/>
            <a:chExt cx="3343506" cy="3649208"/>
          </a:xfrm>
        </p:grpSpPr>
        <p:sp>
          <p:nvSpPr>
            <p:cNvPr id="376" name="Shape 376"/>
            <p:cNvSpPr/>
            <p:nvPr/>
          </p:nvSpPr>
          <p:spPr>
            <a:xfrm>
              <a:off x="1305362" y="2539444"/>
              <a:ext cx="2198243" cy="501903"/>
            </a:xfrm>
            <a:prstGeom prst="rect">
              <a:avLst/>
            </a:prstGeom>
            <a:solidFill>
              <a:srgbClr val="DCDEE0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/>
              </a:lvl1pPr>
            </a:lstStyle>
            <a:p>
              <a:r>
                <a:rPr sz="1687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rPr>
                <a:t>OS</a:t>
              </a:r>
            </a:p>
          </p:txBody>
        </p:sp>
        <p:sp>
          <p:nvSpPr>
            <p:cNvPr id="377" name="Shape 377"/>
            <p:cNvSpPr/>
            <p:nvPr/>
          </p:nvSpPr>
          <p:spPr>
            <a:xfrm>
              <a:off x="1305362" y="3168906"/>
              <a:ext cx="2198243" cy="501902"/>
            </a:xfrm>
            <a:prstGeom prst="rect">
              <a:avLst/>
            </a:prstGeom>
            <a:solidFill>
              <a:srgbClr val="DCDEE0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/>
              </a:lvl1pPr>
            </a:lstStyle>
            <a:p>
              <a:r>
                <a:rPr sz="1687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rPr>
                <a:t>VMM</a:t>
              </a:r>
            </a:p>
          </p:txBody>
        </p:sp>
        <p:sp>
          <p:nvSpPr>
            <p:cNvPr id="378" name="Shape 378"/>
            <p:cNvSpPr/>
            <p:nvPr/>
          </p:nvSpPr>
          <p:spPr>
            <a:xfrm>
              <a:off x="1305362" y="3798366"/>
              <a:ext cx="2198243" cy="501903"/>
            </a:xfrm>
            <a:prstGeom prst="rect">
              <a:avLst/>
            </a:prstGeom>
            <a:solidFill>
              <a:srgbClr val="DCDEE0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/>
              </a:lvl1pPr>
            </a:lstStyle>
            <a:p>
              <a:r>
                <a:rPr sz="1687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rPr>
                <a:t>Firmware</a:t>
              </a:r>
            </a:p>
          </p:txBody>
        </p:sp>
        <p:sp>
          <p:nvSpPr>
            <p:cNvPr id="379" name="Shape 379"/>
            <p:cNvSpPr/>
            <p:nvPr/>
          </p:nvSpPr>
          <p:spPr>
            <a:xfrm>
              <a:off x="1305362" y="4427827"/>
              <a:ext cx="2198243" cy="501903"/>
            </a:xfrm>
            <a:prstGeom prst="rect">
              <a:avLst/>
            </a:prstGeom>
            <a:solidFill>
              <a:srgbClr val="DCDEE0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/>
              </a:lvl1pPr>
            </a:lstStyle>
            <a:p>
              <a:r>
                <a:rPr sz="1687" dirty="0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rPr>
                <a:t>Cloud platform</a:t>
              </a:r>
            </a:p>
          </p:txBody>
        </p:sp>
        <p:sp>
          <p:nvSpPr>
            <p:cNvPr id="380" name="Shape 380"/>
            <p:cNvSpPr/>
            <p:nvPr/>
          </p:nvSpPr>
          <p:spPr>
            <a:xfrm>
              <a:off x="1305362" y="5057288"/>
              <a:ext cx="2198243" cy="501902"/>
            </a:xfrm>
            <a:prstGeom prst="rect">
              <a:avLst/>
            </a:prstGeom>
            <a:solidFill>
              <a:srgbClr val="DCDEE0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/>
              </a:lvl1pPr>
            </a:lstStyle>
            <a:p>
              <a:r>
                <a:rPr sz="1687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rPr>
                <a:t>Staff</a:t>
              </a:r>
            </a:p>
          </p:txBody>
        </p:sp>
        <p:sp>
          <p:nvSpPr>
            <p:cNvPr id="381" name="Shape 381"/>
            <p:cNvSpPr/>
            <p:nvPr/>
          </p:nvSpPr>
          <p:spPr>
            <a:xfrm>
              <a:off x="1305362" y="5686750"/>
              <a:ext cx="2198243" cy="501902"/>
            </a:xfrm>
            <a:prstGeom prst="rect">
              <a:avLst/>
            </a:prstGeom>
            <a:solidFill>
              <a:srgbClr val="DCDEE0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/>
              </a:lvl1pPr>
            </a:lstStyle>
            <a:p>
              <a:r>
                <a:rPr sz="1687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rPr>
                <a:t>…</a:t>
              </a:r>
            </a:p>
          </p:txBody>
        </p:sp>
        <p:sp>
          <p:nvSpPr>
            <p:cNvPr id="382" name="Shape 382"/>
            <p:cNvSpPr/>
            <p:nvPr/>
          </p:nvSpPr>
          <p:spPr>
            <a:xfrm flipV="1">
              <a:off x="3840803" y="2552031"/>
              <a:ext cx="1" cy="3625348"/>
            </a:xfrm>
            <a:prstGeom prst="line">
              <a:avLst/>
            </a:prstGeom>
            <a:noFill/>
            <a:ln w="101600" cap="flat">
              <a:solidFill>
                <a:srgbClr val="DCDEE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383" name="Shape 383"/>
            <p:cNvSpPr/>
            <p:nvPr/>
          </p:nvSpPr>
          <p:spPr>
            <a:xfrm rot="16200000">
              <a:off x="3711905" y="4128788"/>
              <a:ext cx="1402093" cy="471833"/>
            </a:xfrm>
            <a:prstGeom prst="rect">
              <a:avLst/>
            </a:prstGeom>
            <a:solidFill>
              <a:srgbClr val="DCDEE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r>
                <a:rPr sz="1687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rPr>
                <a:t>untrusted</a:t>
              </a:r>
            </a:p>
          </p:txBody>
        </p:sp>
      </p:grpSp>
      <p:sp>
        <p:nvSpPr>
          <p:cNvPr id="385" name="Shape 385"/>
          <p:cNvSpPr/>
          <p:nvPr/>
        </p:nvSpPr>
        <p:spPr>
          <a:xfrm>
            <a:off x="2991447" y="2009067"/>
            <a:ext cx="1545640" cy="687002"/>
          </a:xfrm>
          <a:prstGeom prst="rect">
            <a:avLst/>
          </a:prstGeom>
          <a:solidFill>
            <a:srgbClr val="FF8000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/>
          <a:lstStyle>
            <a:lvl1pPr>
              <a:defRPr sz="2400"/>
            </a:lvl1pPr>
          </a:lstStyle>
          <a:p>
            <a:r>
              <a:rPr sz="1687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Enclave</a:t>
            </a:r>
          </a:p>
        </p:txBody>
      </p:sp>
      <p:grpSp>
        <p:nvGrpSpPr>
          <p:cNvPr id="388" name="Group 388"/>
          <p:cNvGrpSpPr/>
          <p:nvPr/>
        </p:nvGrpSpPr>
        <p:grpSpPr>
          <a:xfrm>
            <a:off x="3006791" y="2313563"/>
            <a:ext cx="357515" cy="357516"/>
            <a:chOff x="0" y="0"/>
            <a:chExt cx="508465" cy="508465"/>
          </a:xfrm>
        </p:grpSpPr>
        <p:pic>
          <p:nvPicPr>
            <p:cNvPr id="386" name="crate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>
            <a:xfrm>
              <a:off x="0" y="0"/>
              <a:ext cx="508466" cy="5084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7" name="pasted-imag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88" y="79688"/>
              <a:ext cx="349021" cy="3490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93" name="Group 393"/>
          <p:cNvGrpSpPr/>
          <p:nvPr/>
        </p:nvGrpSpPr>
        <p:grpSpPr>
          <a:xfrm>
            <a:off x="3389630" y="2313563"/>
            <a:ext cx="357516" cy="357516"/>
            <a:chOff x="0" y="0"/>
            <a:chExt cx="508465" cy="508465"/>
          </a:xfrm>
        </p:grpSpPr>
        <p:pic>
          <p:nvPicPr>
            <p:cNvPr id="389" name="crate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>
            <a:xfrm>
              <a:off x="0" y="0"/>
              <a:ext cx="508466" cy="5084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92" name="Group 392"/>
            <p:cNvGrpSpPr/>
            <p:nvPr/>
          </p:nvGrpSpPr>
          <p:grpSpPr>
            <a:xfrm>
              <a:off x="72404" y="82748"/>
              <a:ext cx="402304" cy="342901"/>
              <a:chOff x="0" y="-12700"/>
              <a:chExt cx="402303" cy="342900"/>
            </a:xfrm>
          </p:grpSpPr>
          <p:sp>
            <p:nvSpPr>
              <p:cNvPr id="390" name="Shape 390"/>
              <p:cNvSpPr/>
              <p:nvPr/>
            </p:nvSpPr>
            <p:spPr>
              <a:xfrm>
                <a:off x="17001" y="-12700"/>
                <a:ext cx="342901" cy="34290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1687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pic>
            <p:nvPicPr>
              <p:cNvPr id="391" name="apache-logo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111480"/>
                <a:ext cx="402304" cy="10649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398" name="Group 398"/>
          <p:cNvGrpSpPr/>
          <p:nvPr/>
        </p:nvGrpSpPr>
        <p:grpSpPr>
          <a:xfrm>
            <a:off x="3772470" y="2313563"/>
            <a:ext cx="357516" cy="357516"/>
            <a:chOff x="0" y="0"/>
            <a:chExt cx="508465" cy="508465"/>
          </a:xfrm>
        </p:grpSpPr>
        <p:pic>
          <p:nvPicPr>
            <p:cNvPr id="394" name="crate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>
            <a:xfrm>
              <a:off x="0" y="0"/>
              <a:ext cx="508466" cy="5084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97" name="Group 397"/>
            <p:cNvGrpSpPr/>
            <p:nvPr/>
          </p:nvGrpSpPr>
          <p:grpSpPr>
            <a:xfrm>
              <a:off x="86669" y="79723"/>
              <a:ext cx="360528" cy="349020"/>
              <a:chOff x="0" y="0"/>
              <a:chExt cx="360527" cy="349019"/>
            </a:xfrm>
          </p:grpSpPr>
          <p:sp>
            <p:nvSpPr>
              <p:cNvPr id="395" name="Shape 395"/>
              <p:cNvSpPr/>
              <p:nvPr/>
            </p:nvSpPr>
            <p:spPr>
              <a:xfrm>
                <a:off x="0" y="3011"/>
                <a:ext cx="342900" cy="3429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1687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pic>
            <p:nvPicPr>
              <p:cNvPr id="396" name="nginx-logo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507" y="0"/>
                <a:ext cx="349021" cy="34902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401" name="Group 401"/>
          <p:cNvGrpSpPr/>
          <p:nvPr/>
        </p:nvGrpSpPr>
        <p:grpSpPr>
          <a:xfrm>
            <a:off x="4146381" y="2313563"/>
            <a:ext cx="357516" cy="357516"/>
            <a:chOff x="0" y="0"/>
            <a:chExt cx="508465" cy="508465"/>
          </a:xfrm>
        </p:grpSpPr>
        <p:pic>
          <p:nvPicPr>
            <p:cNvPr id="399" name="crate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>
            <a:xfrm>
              <a:off x="0" y="0"/>
              <a:ext cx="508466" cy="5084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0" name="memcached-logo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9688" y="79723"/>
              <a:ext cx="349021" cy="3490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4287" y="3559429"/>
            <a:ext cx="2138370" cy="120283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85646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 Overview </a:t>
            </a:r>
            <a:r>
              <a:rPr lang="en-GB" dirty="0"/>
              <a:t>of Intel SGX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618288"/>
            <a:ext cx="7315200" cy="255587"/>
          </a:xfrm>
        </p:spPr>
        <p:txBody>
          <a:bodyPr/>
          <a:lstStyle/>
          <a:p>
            <a:r>
              <a:rPr lang="en-GB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448800" y="6618288"/>
            <a:ext cx="2743200" cy="238125"/>
          </a:xfrm>
        </p:spPr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077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Trusted Execution Environments</a:t>
            </a:r>
            <a:endParaRPr lang="en-US" b="1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Trusted execution environment (TEE)</a:t>
            </a:r>
            <a:br>
              <a:rPr lang="en-US" dirty="0"/>
            </a:br>
            <a:r>
              <a:rPr lang="en-US" dirty="0"/>
              <a:t>in process</a:t>
            </a:r>
          </a:p>
          <a:p>
            <a:pPr lvl="1"/>
            <a:r>
              <a:rPr lang="en-US" dirty="0"/>
              <a:t>Own code &amp; data</a:t>
            </a:r>
          </a:p>
          <a:p>
            <a:pPr lvl="1"/>
            <a:r>
              <a:rPr lang="en-US" dirty="0"/>
              <a:t>Controlled entry points</a:t>
            </a:r>
          </a:p>
          <a:p>
            <a:pPr lvl="1"/>
            <a:r>
              <a:rPr lang="en-US" dirty="0"/>
              <a:t>Provides </a:t>
            </a:r>
            <a:r>
              <a:rPr lang="en-US" dirty="0">
                <a:solidFill>
                  <a:srgbClr val="C00000"/>
                </a:solidFill>
              </a:rPr>
              <a:t>confidentiality &amp; integrity</a:t>
            </a:r>
          </a:p>
          <a:p>
            <a:pPr lvl="1"/>
            <a:r>
              <a:rPr lang="en-US" dirty="0"/>
              <a:t>Supports multiple threads</a:t>
            </a:r>
          </a:p>
          <a:p>
            <a:pPr lvl="1"/>
            <a:r>
              <a:rPr lang="en-US" dirty="0"/>
              <a:t>Full access to application memory</a:t>
            </a:r>
          </a:p>
        </p:txBody>
      </p:sp>
      <p:sp>
        <p:nvSpPr>
          <p:cNvPr id="5" name="Rectangle 4"/>
          <p:cNvSpPr/>
          <p:nvPr/>
        </p:nvSpPr>
        <p:spPr>
          <a:xfrm>
            <a:off x="7696200" y="1362751"/>
            <a:ext cx="1524000" cy="4419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>
                <a:solidFill>
                  <a:prstClr val="white"/>
                </a:solidFill>
                <a:latin typeface="Avenir Book" charset="0"/>
                <a:ea typeface="Avenir Book" charset="0"/>
                <a:cs typeface="Avenir Book" charset="0"/>
              </a:rPr>
              <a:t>User process</a:t>
            </a:r>
          </a:p>
        </p:txBody>
      </p:sp>
      <p:sp>
        <p:nvSpPr>
          <p:cNvPr id="7" name="Rectangle 6"/>
          <p:cNvSpPr/>
          <p:nvPr/>
        </p:nvSpPr>
        <p:spPr>
          <a:xfrm>
            <a:off x="7810462" y="3991231"/>
            <a:ext cx="1295476" cy="7898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Application</a:t>
            </a:r>
            <a:br>
              <a:rPr lang="en-US" sz="1600" b="1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en-US" sz="1600" b="1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code</a:t>
            </a:r>
          </a:p>
        </p:txBody>
      </p:sp>
      <p:sp>
        <p:nvSpPr>
          <p:cNvPr id="8" name="Rectangle 7"/>
          <p:cNvSpPr/>
          <p:nvPr/>
        </p:nvSpPr>
        <p:spPr>
          <a:xfrm>
            <a:off x="7810462" y="4867951"/>
            <a:ext cx="1295476" cy="7898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Application</a:t>
            </a:r>
            <a:br>
              <a:rPr lang="en-US" sz="1600" b="1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en-US" sz="1600" b="1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data</a:t>
            </a:r>
          </a:p>
        </p:txBody>
      </p:sp>
      <p:sp>
        <p:nvSpPr>
          <p:cNvPr id="9" name="Rectangle 8"/>
          <p:cNvSpPr/>
          <p:nvPr/>
        </p:nvSpPr>
        <p:spPr>
          <a:xfrm>
            <a:off x="7810462" y="3114511"/>
            <a:ext cx="1295476" cy="7898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Enclave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10462" y="1715922"/>
            <a:ext cx="1295476" cy="789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OS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829799" y="1893350"/>
            <a:ext cx="1524000" cy="29746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sz="1600" b="1">
                <a:solidFill>
                  <a:prstClr val="white"/>
                </a:solidFill>
                <a:latin typeface="Avenir Book" charset="0"/>
                <a:ea typeface="Avenir Book" charset="0"/>
                <a:cs typeface="Avenir Book" charset="0"/>
              </a:rPr>
              <a:t>Enclave</a:t>
            </a:r>
            <a:endParaRPr lang="en-US" sz="1600" b="1" dirty="0">
              <a:solidFill>
                <a:prstClr val="white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944061" y="2246520"/>
            <a:ext cx="1295476" cy="7898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Enclave</a:t>
            </a:r>
            <a:br>
              <a:rPr lang="en-US" sz="1600" b="1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en-US" sz="1600" b="1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code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944061" y="3123240"/>
            <a:ext cx="1295476" cy="7898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Enclave</a:t>
            </a:r>
            <a:br>
              <a:rPr lang="en-US" sz="1600" b="1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en-US" sz="1600" b="1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data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944061" y="4095420"/>
            <a:ext cx="1295476" cy="294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600" dirty="0">
                <a:solidFill>
                  <a:prstClr val="white"/>
                </a:solidFill>
                <a:latin typeface="Avenir Light" charset="0"/>
                <a:ea typeface="Avenir Light" charset="0"/>
                <a:cs typeface="Avenir Light" charset="0"/>
              </a:rPr>
              <a:t>Threads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944062" y="4410751"/>
            <a:ext cx="190539" cy="29410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b="1" dirty="0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134600" y="4410751"/>
            <a:ext cx="190539" cy="29410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b="1" dirty="0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325141" y="4410751"/>
            <a:ext cx="190539" cy="29410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b="1" dirty="0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511404" y="4410751"/>
            <a:ext cx="190539" cy="29410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b="1" dirty="0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048999" y="4410751"/>
            <a:ext cx="190539" cy="29410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b="1" dirty="0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701942" y="4410751"/>
            <a:ext cx="347056" cy="29410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mr-IN" sz="1600" b="1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…</a:t>
            </a:r>
            <a:endParaRPr lang="en-US" sz="1600" b="1" dirty="0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39" name="Curved Connector 38"/>
          <p:cNvCxnSpPr>
            <a:stCxn id="24" idx="0"/>
            <a:endCxn id="16" idx="2"/>
          </p:cNvCxnSpPr>
          <p:nvPr/>
        </p:nvCxnSpPr>
        <p:spPr>
          <a:xfrm rot="16200000" flipV="1">
            <a:off x="10619194" y="3885676"/>
            <a:ext cx="497683" cy="552469"/>
          </a:xfrm>
          <a:prstGeom prst="curvedConnector3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endCxn id="8" idx="3"/>
          </p:cNvCxnSpPr>
          <p:nvPr/>
        </p:nvCxnSpPr>
        <p:spPr>
          <a:xfrm rot="10800000" flipV="1">
            <a:off x="9105940" y="4557805"/>
            <a:ext cx="819131" cy="705060"/>
          </a:xfrm>
          <a:prstGeom prst="curvedConnector3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985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Software Guard Extensions (SGX)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600"/>
              </a:spcBef>
            </a:pPr>
            <a:r>
              <a:rPr lang="en-US" dirty="0"/>
              <a:t>Extension of Instruction Set Architecture (ISA) in recent Intel CPUs</a:t>
            </a:r>
          </a:p>
          <a:p>
            <a:pPr lvl="1"/>
            <a:r>
              <a:rPr lang="en-US" dirty="0" err="1"/>
              <a:t>Skylake</a:t>
            </a:r>
            <a:r>
              <a:rPr lang="en-US" dirty="0"/>
              <a:t> (2015), </a:t>
            </a:r>
            <a:r>
              <a:rPr lang="en-US" dirty="0" err="1"/>
              <a:t>Kaby</a:t>
            </a:r>
            <a:r>
              <a:rPr lang="en-US" dirty="0"/>
              <a:t> lake (2016)</a:t>
            </a:r>
          </a:p>
          <a:p>
            <a:pPr>
              <a:spcBef>
                <a:spcPts val="3600"/>
              </a:spcBef>
            </a:pPr>
            <a:r>
              <a:rPr lang="en-US" dirty="0"/>
              <a:t>Protects confidentiality and integrity of code &amp; data in untrusted environments</a:t>
            </a:r>
          </a:p>
          <a:p>
            <a:pPr lvl="1"/>
            <a:r>
              <a:rPr lang="en-US" dirty="0"/>
              <a:t>Platform owner considered malicious</a:t>
            </a:r>
          </a:p>
          <a:p>
            <a:pPr lvl="1"/>
            <a:r>
              <a:rPr lang="en-US" dirty="0"/>
              <a:t>Only CPU chip and isolated region trusted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13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213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SGX Enclaves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SGX introduces notion of </a:t>
            </a:r>
            <a:r>
              <a:rPr lang="en-US" b="1" dirty="0"/>
              <a:t>enclave</a:t>
            </a:r>
          </a:p>
          <a:p>
            <a:pPr lvl="1"/>
            <a:r>
              <a:rPr lang="en-US" dirty="0"/>
              <a:t>Isolated memory region for code &amp; data</a:t>
            </a:r>
          </a:p>
          <a:p>
            <a:pPr lvl="1"/>
            <a:r>
              <a:rPr lang="en-US" dirty="0"/>
              <a:t>New CPU instructions to manipulate enclaves</a:t>
            </a:r>
            <a:br>
              <a:rPr lang="en-US" dirty="0"/>
            </a:br>
            <a:r>
              <a:rPr lang="en-US" dirty="0"/>
              <a:t>and new enclave execution mode</a:t>
            </a:r>
          </a:p>
          <a:p>
            <a:r>
              <a:rPr lang="en-US" dirty="0"/>
              <a:t>Enclave memory </a:t>
            </a:r>
            <a:r>
              <a:rPr lang="en-US" b="1" dirty="0"/>
              <a:t>encrypted</a:t>
            </a:r>
            <a:r>
              <a:rPr lang="en-US" dirty="0"/>
              <a:t> and </a:t>
            </a:r>
            <a:r>
              <a:rPr lang="en-US" b="1" dirty="0"/>
              <a:t>integrity-</a:t>
            </a:r>
            <a:br>
              <a:rPr lang="en-US" b="1" dirty="0"/>
            </a:br>
            <a:r>
              <a:rPr lang="en-US" b="1" dirty="0"/>
              <a:t>protected </a:t>
            </a:r>
            <a:r>
              <a:rPr lang="en-US" dirty="0"/>
              <a:t>by hardware</a:t>
            </a:r>
          </a:p>
          <a:p>
            <a:pPr lvl="1"/>
            <a:r>
              <a:rPr lang="en-US" dirty="0"/>
              <a:t>Memory encryption engine (MEE)</a:t>
            </a:r>
          </a:p>
          <a:p>
            <a:pPr lvl="1"/>
            <a:r>
              <a:rPr lang="en-US" dirty="0"/>
              <a:t>No plaintext secrets in main memory</a:t>
            </a:r>
          </a:p>
          <a:p>
            <a:r>
              <a:rPr lang="en-US" dirty="0"/>
              <a:t>Enclave memory can be accessed only by enclave code</a:t>
            </a:r>
          </a:p>
          <a:p>
            <a:pPr lvl="1"/>
            <a:r>
              <a:rPr lang="en-US" dirty="0"/>
              <a:t>Protection from privileged code (OS, hypervisor)</a:t>
            </a:r>
          </a:p>
          <a:p>
            <a:r>
              <a:rPr lang="en-US" dirty="0"/>
              <a:t>Application has ability to defend secrets</a:t>
            </a:r>
          </a:p>
          <a:p>
            <a:pPr lvl="1"/>
            <a:r>
              <a:rPr lang="en-US" dirty="0"/>
              <a:t>Attack surface reduced to just enclaves and CPU</a:t>
            </a:r>
          </a:p>
          <a:p>
            <a:pPr lvl="1"/>
            <a:r>
              <a:rPr lang="en-US" dirty="0"/>
              <a:t>Compromised software cannot steal application secrets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890935" y="1989668"/>
            <a:ext cx="3046046" cy="92826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>
                <a:solidFill>
                  <a:prstClr val="white"/>
                </a:solidFill>
                <a:latin typeface="Avenir Book" charset="0"/>
                <a:ea typeface="Avenir Book" charset="0"/>
                <a:cs typeface="Avenir Book" charset="0"/>
              </a:rPr>
              <a:t>Process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7890934" y="2917629"/>
            <a:ext cx="3046046" cy="2965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t"/>
          <a:lstStyle/>
          <a:p>
            <a:pPr algn="ctr"/>
            <a:r>
              <a:rPr lang="en-US" sz="1600" b="1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OS</a:t>
            </a:r>
            <a:endParaRPr lang="en-US" sz="1600" b="1" dirty="0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24334" y="2321944"/>
            <a:ext cx="1979248" cy="4715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prstClr val="white"/>
                </a:solidFill>
                <a:latin typeface="Avenir Book" charset="0"/>
                <a:ea typeface="Avenir Book" charset="0"/>
                <a:cs typeface="Avenir Book" charset="0"/>
              </a:rPr>
              <a:t>Enclave</a:t>
            </a:r>
          </a:p>
        </p:txBody>
      </p:sp>
      <p:sp>
        <p:nvSpPr>
          <p:cNvPr id="8" name="Rectangle 7"/>
          <p:cNvSpPr/>
          <p:nvPr/>
        </p:nvSpPr>
        <p:spPr>
          <a:xfrm>
            <a:off x="7890934" y="3207812"/>
            <a:ext cx="3046046" cy="2992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t"/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Hypervisor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8819510" y="2634808"/>
            <a:ext cx="0" cy="4311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720153" y="2414380"/>
            <a:ext cx="198714" cy="286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>
                <a:solidFill>
                  <a:srgbClr val="FFC000"/>
                </a:solidFill>
                <a:latin typeface="Avenir Light Oblique" charset="0"/>
                <a:ea typeface="Avenir Light Oblique" charset="0"/>
                <a:cs typeface="Avenir Light Oblique" charset="0"/>
              </a:rPr>
              <a:t>✘</a:t>
            </a:r>
            <a:endParaRPr lang="en-US" sz="1400" dirty="0">
              <a:solidFill>
                <a:srgbClr val="FFC000"/>
              </a:solidFill>
              <a:latin typeface="Avenir Light Oblique" charset="0"/>
              <a:ea typeface="Avenir Light Oblique" charset="0"/>
              <a:cs typeface="Avenir Light Oblique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8618376" y="2632260"/>
            <a:ext cx="3546" cy="7251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522565" y="2414380"/>
            <a:ext cx="198714" cy="286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rgbClr val="FFC000"/>
                </a:solidFill>
                <a:latin typeface="Avenir Light Oblique" charset="0"/>
                <a:ea typeface="Avenir Light Oblique" charset="0"/>
                <a:cs typeface="Avenir Light Oblique" charset="0"/>
              </a:rPr>
              <a:t>✘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0174981" y="2451008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0174981" y="2632260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9976265" y="2506816"/>
            <a:ext cx="198714" cy="286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rgbClr val="FFC000"/>
                </a:solidFill>
                <a:latin typeface="Avenir Light Oblique" charset="0"/>
                <a:ea typeface="Avenir Light Oblique" charset="0"/>
                <a:cs typeface="Avenir Light Oblique" charset="0"/>
              </a:rPr>
              <a:t>✘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976266" y="2307686"/>
            <a:ext cx="198714" cy="286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rgbClr val="92D050"/>
                </a:solidFill>
                <a:latin typeface="Avenir Light Oblique" charset="0"/>
                <a:ea typeface="Avenir Light Oblique" charset="0"/>
                <a:cs typeface="Avenir Light Oblique" charset="0"/>
              </a:rPr>
              <a:t>✔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96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SGX SDK Code Sample</a:t>
            </a:r>
          </a:p>
        </p:txBody>
      </p:sp>
      <p:sp>
        <p:nvSpPr>
          <p:cNvPr id="6" name="Rectangle 5"/>
          <p:cNvSpPr/>
          <p:nvPr/>
        </p:nvSpPr>
        <p:spPr>
          <a:xfrm>
            <a:off x="1919288" y="1143000"/>
            <a:ext cx="8291512" cy="403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u="sng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SGX application: untrusted code</a:t>
            </a:r>
          </a:p>
          <a:p>
            <a:endParaRPr lang="en-US" b="1" dirty="0">
              <a:solidFill>
                <a:prstClr val="black"/>
              </a:solidFill>
              <a:latin typeface="Monaco" charset="0"/>
              <a:ea typeface="Monaco" charset="0"/>
              <a:cs typeface="Monaco" charset="0"/>
            </a:endParaRP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char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request_buf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[BUFFER_SIZE];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char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response_buf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[BUFFER_SIZE];</a:t>
            </a:r>
          </a:p>
          <a:p>
            <a:endParaRPr lang="en-US" sz="1200" b="1" dirty="0">
              <a:solidFill>
                <a:prstClr val="black"/>
              </a:solidFill>
              <a:latin typeface="Monaco" charset="0"/>
              <a:ea typeface="Monaco" charset="0"/>
              <a:cs typeface="Monaco" charset="0"/>
            </a:endParaRPr>
          </a:p>
          <a:p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int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main()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{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...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while(1)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{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receive(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request_buf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);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ret = </a:t>
            </a:r>
            <a:r>
              <a:rPr lang="en-US" sz="1200" b="1" u="sng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EENTER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request_buf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,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response_buf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); 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if (ret &lt; 0) 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 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fprintf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stderr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, "Corrupted message\n");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else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  send(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response_buf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);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}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...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}</a:t>
            </a:r>
          </a:p>
        </p:txBody>
      </p:sp>
      <p:sp>
        <p:nvSpPr>
          <p:cNvPr id="8" name="Rectangle 7"/>
          <p:cNvSpPr/>
          <p:nvPr/>
        </p:nvSpPr>
        <p:spPr>
          <a:xfrm>
            <a:off x="6248400" y="1524000"/>
            <a:ext cx="3835532" cy="3505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72000" rIns="72000" rtlCol="0" anchor="t"/>
          <a:lstStyle/>
          <a:p>
            <a:pPr algn="ctr"/>
            <a:r>
              <a:rPr lang="en-US" sz="1600" b="1" u="sng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Enclave: trusted code</a:t>
            </a:r>
            <a:endParaRPr lang="en-US" b="1" u="sng" dirty="0">
              <a:solidFill>
                <a:prstClr val="black"/>
              </a:solidFill>
              <a:latin typeface="Monaco" charset="0"/>
              <a:ea typeface="Monaco" charset="0"/>
              <a:cs typeface="Monaco" charset="0"/>
            </a:endParaRPr>
          </a:p>
          <a:p>
            <a:endParaRPr lang="en-US" b="1" dirty="0">
              <a:solidFill>
                <a:prstClr val="black"/>
              </a:solidFill>
              <a:latin typeface="Monaco" charset="0"/>
              <a:ea typeface="Monaco" charset="0"/>
              <a:cs typeface="Monaco" charset="0"/>
            </a:endParaRP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char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input_buf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[BUFFER_SIZE];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char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output_buf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[BUFFER_SIZE];</a:t>
            </a:r>
          </a:p>
          <a:p>
            <a:endParaRPr lang="en-US" sz="1200" b="1" dirty="0">
              <a:solidFill>
                <a:prstClr val="black"/>
              </a:solidFill>
              <a:latin typeface="Monaco" charset="0"/>
              <a:ea typeface="Monaco" charset="0"/>
              <a:cs typeface="Monaco" charset="0"/>
            </a:endParaRPr>
          </a:p>
          <a:p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int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process_request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(char *in, char *out)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{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copy_msg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(in,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input_buf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);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if(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verify_MAC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input_buf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))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{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decrypt_msg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input_buf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);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process_msg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input_buf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,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output_buf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);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encrypt_msg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output_buf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);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copy_msg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output_buf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, out);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</a:t>
            </a:r>
            <a:r>
              <a:rPr lang="en-US" sz="1200" b="1" u="sng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EEXIT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(0);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} else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</a:t>
            </a:r>
            <a:r>
              <a:rPr lang="en-US" sz="1200" b="1" u="sng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EEXIT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(-1);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}</a:t>
            </a:r>
          </a:p>
        </p:txBody>
      </p:sp>
      <p:sp>
        <p:nvSpPr>
          <p:cNvPr id="9" name="Rectangle 8"/>
          <p:cNvSpPr/>
          <p:nvPr/>
        </p:nvSpPr>
        <p:spPr>
          <a:xfrm>
            <a:off x="1919288" y="5334000"/>
            <a:ext cx="8291512" cy="86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Server:</a:t>
            </a:r>
          </a:p>
          <a:p>
            <a:pPr marL="171450" indent="-171450">
              <a:buFont typeface="Arial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Receives encrypted requests</a:t>
            </a:r>
          </a:p>
          <a:p>
            <a:pPr marL="171450" indent="-171450">
              <a:buFont typeface="Arial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Processes them in enclave</a:t>
            </a:r>
          </a:p>
          <a:p>
            <a:pPr marL="171450" indent="-171450">
              <a:buFont typeface="Arial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Sends encrypted responses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83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SGX </a:t>
            </a:r>
            <a:r>
              <a:rPr lang="en-US" b="1" dirty="0"/>
              <a:t>Enclave Construction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919288" y="5334000"/>
            <a:ext cx="8291512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Enclave populated using special instruction (</a:t>
            </a:r>
            <a:r>
              <a:rPr lang="en-US" sz="2000" dirty="0">
                <a:solidFill>
                  <a:srgbClr val="C00000"/>
                </a:solidFill>
                <a:latin typeface="Helvetica Neue" charset="0"/>
                <a:ea typeface="Helvetica Neue" charset="0"/>
                <a:cs typeface="Helvetica Neue" charset="0"/>
              </a:rPr>
              <a:t>EADD</a:t>
            </a:r>
            <a:r>
              <a:rPr lang="en-US" sz="20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)</a:t>
            </a:r>
          </a:p>
          <a:p>
            <a:pPr marL="228600" indent="-228600">
              <a:buFont typeface="Arial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Contents initially in untrusted memory</a:t>
            </a:r>
          </a:p>
          <a:p>
            <a:pPr marL="228600" indent="-228600">
              <a:buFont typeface="Arial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Copied into EPC in 4KB pages</a:t>
            </a:r>
          </a:p>
          <a:p>
            <a:r>
              <a:rPr lang="en-US" sz="20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Both data &amp; code copied before execution commences in enclave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12854" y="1892301"/>
            <a:ext cx="3835532" cy="30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72000" rIns="72000" rtlCol="0" anchor="t"/>
          <a:lstStyle/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char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input_buf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[BUFFER_SIZE];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char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output_buf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[BUFFER_SIZE];</a:t>
            </a:r>
          </a:p>
          <a:p>
            <a:endParaRPr lang="en-US" sz="1200" b="1" dirty="0">
              <a:solidFill>
                <a:prstClr val="black"/>
              </a:solidFill>
              <a:latin typeface="Monaco" charset="0"/>
              <a:ea typeface="Monaco" charset="0"/>
              <a:cs typeface="Monaco" charset="0"/>
            </a:endParaRPr>
          </a:p>
          <a:p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int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process_request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(char *in, char *out)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{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copy_msg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(in,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input_buf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);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if(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verify_MAC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input_buf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))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{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decrypt_msg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input_buf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);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process_msg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input_buf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,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output_buf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);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encrypt_msg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output_buf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);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copy_msg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output_buf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, out);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</a:t>
            </a:r>
            <a:r>
              <a:rPr lang="en-US" sz="1200" b="1" u="sng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EEXIT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(0);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} else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</a:t>
            </a:r>
            <a:r>
              <a:rPr lang="en-US" sz="1200" b="1" u="sng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EEXIT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(-1);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}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077200" y="1892301"/>
            <a:ext cx="1618296" cy="304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b="1" dirty="0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77200" y="3276601"/>
            <a:ext cx="1618296" cy="14351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b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Avenir Book" charset="0"/>
                <a:ea typeface="Avenir Book" charset="0"/>
                <a:cs typeface="Avenir Book" charset="0"/>
              </a:rPr>
              <a:t>EPC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077200" y="1604928"/>
            <a:ext cx="1618296" cy="295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defRPr sz="4000"/>
            </a:pPr>
            <a:r>
              <a:rPr lang="en-US" sz="1400" dirty="0">
                <a:solidFill>
                  <a:prstClr val="black"/>
                </a:solidFill>
                <a:latin typeface="Avenir Light" charset="0"/>
                <a:ea typeface="Avenir Light" charset="0"/>
                <a:cs typeface="Avenir Light" charset="0"/>
              </a:rPr>
              <a:t>DRAM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077200" y="2144680"/>
            <a:ext cx="1618296" cy="228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77200" y="2451348"/>
            <a:ext cx="1618296" cy="228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77200" y="2762252"/>
            <a:ext cx="1618296" cy="228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165321" y="1900768"/>
            <a:ext cx="1903413" cy="228600"/>
          </a:xfrm>
          <a:prstGeom prst="line">
            <a:avLst/>
          </a:prstGeom>
          <a:ln>
            <a:prstDash val="dash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165320" y="3011589"/>
            <a:ext cx="1911880" cy="1928712"/>
          </a:xfrm>
          <a:prstGeom prst="line">
            <a:avLst/>
          </a:prstGeom>
          <a:ln>
            <a:prstDash val="dash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Left Brace 22"/>
          <p:cNvSpPr/>
          <p:nvPr/>
        </p:nvSpPr>
        <p:spPr>
          <a:xfrm>
            <a:off x="2133600" y="2514600"/>
            <a:ext cx="98820" cy="2362200"/>
          </a:xfrm>
          <a:prstGeom prst="leftBrace">
            <a:avLst>
              <a:gd name="adj1" fmla="val 37963"/>
              <a:gd name="adj2" fmla="val 50000"/>
            </a:avLst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Left Brace 23"/>
          <p:cNvSpPr/>
          <p:nvPr/>
        </p:nvSpPr>
        <p:spPr>
          <a:xfrm>
            <a:off x="2156220" y="1929591"/>
            <a:ext cx="76200" cy="170954"/>
          </a:xfrm>
          <a:prstGeom prst="leftBrace">
            <a:avLst>
              <a:gd name="adj1" fmla="val 37963"/>
              <a:gd name="adj2" fmla="val 50000"/>
            </a:avLst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Left Brace 24"/>
          <p:cNvSpPr/>
          <p:nvPr/>
        </p:nvSpPr>
        <p:spPr>
          <a:xfrm>
            <a:off x="2149207" y="2144680"/>
            <a:ext cx="76200" cy="170954"/>
          </a:xfrm>
          <a:prstGeom prst="leftBrace">
            <a:avLst>
              <a:gd name="adj1" fmla="val 37963"/>
              <a:gd name="adj2" fmla="val 50000"/>
            </a:avLst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19288" y="1929591"/>
            <a:ext cx="156498" cy="170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>
              <a:spcBef>
                <a:spcPts val="600"/>
              </a:spcBef>
              <a:defRPr sz="4000"/>
            </a:pPr>
            <a:r>
              <a:rPr lang="en-US" sz="1400" dirty="0">
                <a:solidFill>
                  <a:srgbClr val="C00000"/>
                </a:solidFill>
                <a:latin typeface="Avenir Medium" charset="0"/>
                <a:ea typeface="Avenir Medium" charset="0"/>
                <a:cs typeface="Avenir Medium" charset="0"/>
              </a:rPr>
              <a:t>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915181" y="2144681"/>
            <a:ext cx="156498" cy="170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>
              <a:spcBef>
                <a:spcPts val="600"/>
              </a:spcBef>
              <a:defRPr sz="4000"/>
            </a:pPr>
            <a:r>
              <a:rPr lang="en-US" sz="1400" dirty="0">
                <a:solidFill>
                  <a:srgbClr val="C00000"/>
                </a:solidFill>
                <a:latin typeface="Avenir Medium" charset="0"/>
                <a:ea typeface="Avenir Medium" charset="0"/>
                <a:cs typeface="Avenir Medium" charset="0"/>
              </a:rPr>
              <a:t>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919541" y="2508748"/>
            <a:ext cx="152138" cy="2368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>
              <a:spcBef>
                <a:spcPts val="600"/>
              </a:spcBef>
              <a:defRPr sz="4000"/>
            </a:pPr>
            <a:r>
              <a:rPr lang="en-US" sz="1400" dirty="0">
                <a:solidFill>
                  <a:srgbClr val="C00000"/>
                </a:solidFill>
                <a:latin typeface="Avenir Medium" charset="0"/>
                <a:ea typeface="Avenir Medium" charset="0"/>
                <a:cs typeface="Avenir Medium" charset="0"/>
              </a:rPr>
              <a:t>3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077200" y="3388784"/>
            <a:ext cx="1618296" cy="228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077200" y="3689532"/>
            <a:ext cx="1618296" cy="228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077200" y="3994579"/>
            <a:ext cx="1618296" cy="228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8534400" y="2373280"/>
            <a:ext cx="0" cy="101550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5" idx="2"/>
            <a:endCxn id="31" idx="0"/>
          </p:cNvCxnSpPr>
          <p:nvPr/>
        </p:nvCxnSpPr>
        <p:spPr>
          <a:xfrm>
            <a:off x="8886348" y="2679948"/>
            <a:ext cx="0" cy="100958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9238296" y="2990853"/>
            <a:ext cx="0" cy="100372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197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8" grpId="0"/>
      <p:bldP spid="28" grpId="1"/>
      <p:bldP spid="29" grpId="0"/>
      <p:bldP spid="30" grpId="0" animBg="1"/>
      <p:bldP spid="31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SGX Enclave Construction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Enclave contents distributed in plaintext</a:t>
            </a:r>
          </a:p>
          <a:p>
            <a:pPr lvl="1"/>
            <a:r>
              <a:rPr lang="en-US" dirty="0"/>
              <a:t>Must not contain any (plaintext) confidential data</a:t>
            </a:r>
          </a:p>
          <a:p>
            <a:r>
              <a:rPr lang="en-US" dirty="0"/>
              <a:t>Secrets provisioned after enclave constructed and integrity verified</a:t>
            </a:r>
          </a:p>
          <a:p>
            <a:r>
              <a:rPr lang="en-US" dirty="0"/>
              <a:t>Problem: what if someone tampers with enclave?</a:t>
            </a:r>
          </a:p>
          <a:p>
            <a:pPr lvl="1"/>
            <a:r>
              <a:rPr lang="en-US" dirty="0"/>
              <a:t>Contents initially in untrusted memory</a:t>
            </a:r>
          </a:p>
        </p:txBody>
      </p:sp>
      <p:sp>
        <p:nvSpPr>
          <p:cNvPr id="6" name="Rectangle 5"/>
          <p:cNvSpPr/>
          <p:nvPr/>
        </p:nvSpPr>
        <p:spPr>
          <a:xfrm>
            <a:off x="1411289" y="3449604"/>
            <a:ext cx="3835532" cy="2819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72000" rIns="72000" rtlCol="0" anchor="t"/>
          <a:lstStyle/>
          <a:p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int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process_request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(char *in, char *out)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{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copy_msg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(in,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input_buf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);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if(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verify_MAC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input_buf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))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{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decrypt_msg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input_buf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);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process_msg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input_buf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,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output_buf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);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encrypt_msg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output_buf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);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copy_msg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output_buf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, out);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EEXIT(0);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} else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EEXIT(-1);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6019669" y="3444288"/>
            <a:ext cx="3835532" cy="28247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72000" rIns="72000" rtlCol="0" anchor="t"/>
          <a:lstStyle/>
          <a:p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int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process_request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(char *in, char *out)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{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copy_msg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(in,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input_buf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);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if(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verify_MAC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input_buf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))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{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decrypt_msg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input_buf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);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process_msg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input_buf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,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output_buf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);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copy_msg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output_buf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,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external_buf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);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encrypt_msg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output_buf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);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copy_msg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output_buf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, out);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EEXIT(0);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} else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EEXIT(-1);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}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246821" y="4666146"/>
            <a:ext cx="772848" cy="3810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19668" y="6368740"/>
            <a:ext cx="5960665" cy="275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Write unencrypted response to outside memory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012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SGX Enclave Measurement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CPU calculates enclave measurement hash during enclave construction</a:t>
            </a:r>
          </a:p>
          <a:p>
            <a:pPr lvl="1"/>
            <a:r>
              <a:rPr lang="en-US" dirty="0"/>
              <a:t>Each new page extends hash with page content and attributes (read/write/execute)</a:t>
            </a:r>
          </a:p>
          <a:p>
            <a:pPr lvl="1"/>
            <a:r>
              <a:rPr lang="en-US" dirty="0"/>
              <a:t>Hash computed with SHA-256</a:t>
            </a:r>
          </a:p>
          <a:p>
            <a:pPr>
              <a:spcBef>
                <a:spcPts val="3600"/>
              </a:spcBef>
            </a:pPr>
            <a:r>
              <a:rPr lang="en-US" dirty="0"/>
              <a:t>Measurement can be used</a:t>
            </a:r>
            <a:br>
              <a:rPr lang="en-US" dirty="0"/>
            </a:br>
            <a:r>
              <a:rPr lang="en-US" dirty="0"/>
              <a:t>to attest enclave to local or</a:t>
            </a:r>
            <a:br>
              <a:rPr lang="en-US" dirty="0"/>
            </a:br>
            <a:r>
              <a:rPr lang="en-US" dirty="0"/>
              <a:t>remote entity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646170" y="2330200"/>
            <a:ext cx="1819564" cy="3048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37637" y="5771899"/>
            <a:ext cx="6554363" cy="641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CPU calculates enclave measurement hash during enclave construction</a:t>
            </a:r>
          </a:p>
          <a:p>
            <a:r>
              <a:rPr lang="en-US" sz="2000" dirty="0">
                <a:solidFill>
                  <a:srgbClr val="C00000"/>
                </a:solidFill>
                <a:latin typeface="Helvetica Neue" charset="0"/>
                <a:ea typeface="Helvetica Neue" charset="0"/>
                <a:cs typeface="Helvetica Neue" charset="0"/>
              </a:rPr>
              <a:t>Different measurement if enclave modified</a:t>
            </a:r>
          </a:p>
          <a:p>
            <a:endParaRPr lang="en-US" sz="2000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37638" y="2330200"/>
            <a:ext cx="1618296" cy="304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b="1" dirty="0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37638" y="3714500"/>
            <a:ext cx="1618296" cy="14351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b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Avenir Book" charset="0"/>
                <a:ea typeface="Avenir Book" charset="0"/>
                <a:cs typeface="Avenir Book" charset="0"/>
              </a:rPr>
              <a:t>EPC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37638" y="2042827"/>
            <a:ext cx="1618296" cy="295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defRPr sz="4000"/>
            </a:pPr>
            <a:r>
              <a:rPr lang="en-US" sz="1400" dirty="0">
                <a:solidFill>
                  <a:prstClr val="black"/>
                </a:solidFill>
                <a:latin typeface="Avenir Light" charset="0"/>
                <a:ea typeface="Avenir Light" charset="0"/>
                <a:cs typeface="Avenir Light" charset="0"/>
              </a:rPr>
              <a:t>DRAM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37638" y="2582579"/>
            <a:ext cx="1618296" cy="228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37638" y="2889247"/>
            <a:ext cx="1618296" cy="228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37638" y="3200151"/>
            <a:ext cx="1618296" cy="228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37638" y="3826683"/>
            <a:ext cx="1618296" cy="228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37638" y="4127431"/>
            <a:ext cx="1618296" cy="228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37638" y="4432478"/>
            <a:ext cx="1618296" cy="228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746804" y="2042827"/>
            <a:ext cx="1618296" cy="295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defRPr sz="4000"/>
            </a:pPr>
            <a:r>
              <a:rPr lang="en-US" sz="1400" dirty="0">
                <a:solidFill>
                  <a:prstClr val="black"/>
                </a:solidFill>
                <a:latin typeface="Avenir Light" charset="0"/>
                <a:ea typeface="Avenir Light" charset="0"/>
                <a:cs typeface="Avenir Light" charset="0"/>
              </a:rPr>
              <a:t>CPU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746804" y="2603497"/>
            <a:ext cx="1618296" cy="228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0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c0 94 7d </a:t>
            </a:r>
            <a:r>
              <a:rPr lang="cs-CZ" sz="10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bc</a:t>
            </a:r>
            <a:r>
              <a:rPr lang="cs-CZ" sz="10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35 52 ba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255934" y="2717797"/>
            <a:ext cx="49087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flipH="1">
            <a:off x="7255934" y="2717797"/>
            <a:ext cx="2109166" cy="1223186"/>
          </a:xfrm>
          <a:prstGeom prst="bentConnector3">
            <a:avLst>
              <a:gd name="adj1" fmla="val -10838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745706" y="2892076"/>
            <a:ext cx="1618296" cy="228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10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9a 16 a6 63 0b 72 09</a:t>
            </a:r>
          </a:p>
        </p:txBody>
      </p:sp>
      <p:cxnSp>
        <p:nvCxnSpPr>
          <p:cNvPr id="22" name="Straight Arrow Connector 21"/>
          <p:cNvCxnSpPr>
            <a:stCxn id="19" idx="3"/>
          </p:cNvCxnSpPr>
          <p:nvPr/>
        </p:nvCxnSpPr>
        <p:spPr>
          <a:xfrm>
            <a:off x="7255934" y="3003548"/>
            <a:ext cx="489772" cy="282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 flipH="1">
            <a:off x="7255934" y="3006377"/>
            <a:ext cx="2108068" cy="1235355"/>
          </a:xfrm>
          <a:prstGeom prst="bentConnector3">
            <a:avLst>
              <a:gd name="adj1" fmla="val -17905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745706" y="3200327"/>
            <a:ext cx="1618296" cy="228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0d 0f 15 0b d0 2d ae</a:t>
            </a:r>
          </a:p>
        </p:txBody>
      </p:sp>
      <p:cxnSp>
        <p:nvCxnSpPr>
          <p:cNvPr id="25" name="Straight Arrow Connector 24"/>
          <p:cNvCxnSpPr>
            <a:stCxn id="20" idx="3"/>
          </p:cNvCxnSpPr>
          <p:nvPr/>
        </p:nvCxnSpPr>
        <p:spPr>
          <a:xfrm>
            <a:off x="7255934" y="3314451"/>
            <a:ext cx="489772" cy="17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flipH="1">
            <a:off x="7255934" y="3314628"/>
            <a:ext cx="2108068" cy="1232151"/>
          </a:xfrm>
          <a:prstGeom prst="bentConnector3">
            <a:avLst>
              <a:gd name="adj1" fmla="val -25304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7780380" y="3364937"/>
            <a:ext cx="1618296" cy="228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s-IS" sz="1000" b="1" dirty="0">
                <a:solidFill>
                  <a:srgbClr val="C00000"/>
                </a:solidFill>
                <a:latin typeface="Monaco" charset="0"/>
                <a:ea typeface="Monaco" charset="0"/>
                <a:cs typeface="Monaco" charset="0"/>
              </a:rPr>
              <a:t>1a 55 f9 2f a8 20 98</a:t>
            </a:r>
          </a:p>
        </p:txBody>
      </p:sp>
      <p:sp>
        <p:nvSpPr>
          <p:cNvPr id="28" name="Lightning Bolt 27"/>
          <p:cNvSpPr/>
          <p:nvPr/>
        </p:nvSpPr>
        <p:spPr>
          <a:xfrm>
            <a:off x="6772615" y="3167057"/>
            <a:ext cx="199688" cy="213368"/>
          </a:xfrm>
          <a:prstGeom prst="lightningBol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026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  <p:bldP spid="21" grpId="0" animBg="1"/>
      <p:bldP spid="24" grpId="0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SGX Enclave Attestation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my code running on remote machine intact?</a:t>
            </a:r>
          </a:p>
          <a:p>
            <a:r>
              <a:rPr lang="en-US" dirty="0"/>
              <a:t>Is code really running inside an SGX enclave?</a:t>
            </a:r>
          </a:p>
          <a:p>
            <a:pPr>
              <a:spcBef>
                <a:spcPts val="3600"/>
              </a:spcBef>
            </a:pPr>
            <a:r>
              <a:rPr lang="en-US" dirty="0">
                <a:solidFill>
                  <a:srgbClr val="C00000"/>
                </a:solidFill>
              </a:rPr>
              <a:t>Local</a:t>
            </a:r>
            <a:r>
              <a:rPr lang="en-US" dirty="0"/>
              <a:t> attestation</a:t>
            </a:r>
          </a:p>
          <a:p>
            <a:pPr lvl="1"/>
            <a:r>
              <a:rPr lang="en-US" dirty="0"/>
              <a:t>Prove enclave’s identity (= measurement) to another enclave on same CPU</a:t>
            </a:r>
          </a:p>
          <a:p>
            <a:r>
              <a:rPr lang="en-US" dirty="0">
                <a:solidFill>
                  <a:srgbClr val="C00000"/>
                </a:solidFill>
              </a:rPr>
              <a:t>Remote</a:t>
            </a:r>
            <a:r>
              <a:rPr lang="en-US" dirty="0"/>
              <a:t> attestation</a:t>
            </a:r>
          </a:p>
          <a:p>
            <a:pPr lvl="1"/>
            <a:r>
              <a:rPr lang="en-US" dirty="0"/>
              <a:t>Prove enclave’s identity to remote party</a:t>
            </a:r>
          </a:p>
          <a:p>
            <a:pPr>
              <a:spcBef>
                <a:spcPts val="3600"/>
              </a:spcBef>
            </a:pPr>
            <a:r>
              <a:rPr lang="en-US" dirty="0"/>
              <a:t>Once attested, enclave can be trusted with secrets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88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1. Private Data Center-&gt;Public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Health or Finance data, for example</a:t>
            </a:r>
          </a:p>
          <a:p>
            <a:pPr lvl="1">
              <a:defRPr/>
            </a:pPr>
            <a:r>
              <a:rPr lang="en-US" dirty="0" smtClean="0"/>
              <a:t>Farr/NHS Scotland</a:t>
            </a:r>
          </a:p>
          <a:p>
            <a:pPr lvl="1">
              <a:defRPr/>
            </a:pPr>
            <a:r>
              <a:rPr lang="en-US" dirty="0" smtClean="0"/>
              <a:t>HSBC</a:t>
            </a:r>
          </a:p>
          <a:p>
            <a:pPr>
              <a:defRPr/>
            </a:pPr>
            <a:r>
              <a:rPr lang="en-US" dirty="0" smtClean="0"/>
              <a:t>Motives for public cloud</a:t>
            </a:r>
          </a:p>
          <a:p>
            <a:pPr lvl="1">
              <a:defRPr/>
            </a:pPr>
            <a:r>
              <a:rPr lang="en-US" dirty="0" smtClean="0"/>
              <a:t>Scale out/cost save</a:t>
            </a:r>
          </a:p>
          <a:p>
            <a:pPr lvl="1">
              <a:defRPr/>
            </a:pPr>
            <a:r>
              <a:rPr lang="en-US" dirty="0" smtClean="0"/>
              <a:t>Higher Throughput analytics</a:t>
            </a:r>
          </a:p>
          <a:p>
            <a:pPr lvl="1">
              <a:defRPr/>
            </a:pPr>
            <a:r>
              <a:rPr lang="en-US" dirty="0" smtClean="0"/>
              <a:t>Share “access” with more researchers</a:t>
            </a:r>
          </a:p>
          <a:p>
            <a:pPr lvl="1">
              <a:defRPr/>
            </a:pPr>
            <a:r>
              <a:rPr lang="en-US" dirty="0" smtClean="0"/>
              <a:t>&lt;Yours goes here&gt;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67852" y="3225843"/>
            <a:ext cx="2271148" cy="148003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Attestation</a:t>
            </a:r>
          </a:p>
        </p:txBody>
      </p:sp>
      <p:sp>
        <p:nvSpPr>
          <p:cNvPr id="100" name="Content Placeholder 9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Prove identity of A to local enclave B</a:t>
            </a:r>
          </a:p>
        </p:txBody>
      </p:sp>
      <p:sp>
        <p:nvSpPr>
          <p:cNvPr id="9" name="Rectangle 8"/>
          <p:cNvSpPr/>
          <p:nvPr/>
        </p:nvSpPr>
        <p:spPr>
          <a:xfrm>
            <a:off x="2352694" y="4887294"/>
            <a:ext cx="8772506" cy="1578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buFontTx/>
              <a:buAutoNum type="arabicPeriod"/>
            </a:pPr>
            <a:r>
              <a:rPr lang="en-US" sz="14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Target enclave B measurement required for key generation</a:t>
            </a:r>
          </a:p>
          <a:p>
            <a:pPr marL="228600" indent="-228600">
              <a:buFontTx/>
              <a:buAutoNum type="arabicPeriod"/>
            </a:pPr>
            <a:r>
              <a:rPr lang="en-US" sz="14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Report contains information about target enclave B, including its measurement</a:t>
            </a:r>
          </a:p>
          <a:p>
            <a:pPr marL="228600" indent="-228600">
              <a:buFontTx/>
              <a:buAutoNum type="arabicPeriod"/>
            </a:pPr>
            <a:r>
              <a:rPr lang="en-US" sz="14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CPU fills in report and creates MAC using report key, which depends on random CPU fuses and target enclave B measurement</a:t>
            </a:r>
          </a:p>
          <a:p>
            <a:pPr marL="228600" indent="-228600">
              <a:buFontTx/>
              <a:buAutoNum type="arabicPeriod"/>
            </a:pPr>
            <a:r>
              <a:rPr lang="en-US" sz="14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Report sent back to target enclave B</a:t>
            </a:r>
          </a:p>
          <a:p>
            <a:pPr marL="228600" indent="-228600">
              <a:buFontTx/>
              <a:buAutoNum type="arabicPeriod"/>
            </a:pPr>
            <a:r>
              <a:rPr lang="en-US" sz="14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Verify report by CPU to check that generated on same platform, i.e. MAC created with same report key (available only on same CPU)</a:t>
            </a:r>
          </a:p>
          <a:p>
            <a:pPr marL="228600" indent="-228600">
              <a:buFontTx/>
              <a:buAutoNum type="arabicPeriod"/>
            </a:pPr>
            <a:r>
              <a:rPr lang="en-US" sz="14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Check MAC received with report and do not trust A upon mismatch</a:t>
            </a:r>
          </a:p>
          <a:p>
            <a:endParaRPr lang="en-US" sz="1400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41326" y="4415303"/>
            <a:ext cx="3124200" cy="295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defRPr sz="4000"/>
            </a:pPr>
            <a:r>
              <a:rPr lang="en-US" sz="1400" dirty="0">
                <a:solidFill>
                  <a:prstClr val="black"/>
                </a:solidFill>
                <a:latin typeface="Avenir Light" charset="0"/>
                <a:ea typeface="Avenir Light" charset="0"/>
                <a:cs typeface="Avenir Light" charset="0"/>
              </a:rPr>
              <a:t>CPU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352696" y="1752600"/>
            <a:ext cx="2188631" cy="295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defRPr sz="4000"/>
            </a:pPr>
            <a:r>
              <a:rPr lang="en-US" sz="1400" dirty="0">
                <a:solidFill>
                  <a:prstClr val="black"/>
                </a:solidFill>
                <a:latin typeface="Avenir Light" charset="0"/>
                <a:ea typeface="Avenir Light" charset="0"/>
                <a:cs typeface="Avenir Light" charset="0"/>
              </a:rPr>
              <a:t>Enclave A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352696" y="2051193"/>
            <a:ext cx="2188631" cy="70417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65527" y="1752600"/>
            <a:ext cx="2188631" cy="295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defRPr sz="4000"/>
            </a:pPr>
            <a:r>
              <a:rPr lang="en-US" sz="1400" dirty="0">
                <a:solidFill>
                  <a:prstClr val="black"/>
                </a:solidFill>
                <a:latin typeface="Avenir Light" charset="0"/>
                <a:ea typeface="Avenir Light" charset="0"/>
                <a:cs typeface="Avenir Light" charset="0"/>
              </a:rPr>
              <a:t>Enclave B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665527" y="2051193"/>
            <a:ext cx="2188631" cy="70417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4550186" y="2288903"/>
            <a:ext cx="31242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50186" y="2006642"/>
            <a:ext cx="3124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  <a:latin typeface="Avenir Medium" charset="0"/>
                <a:ea typeface="Avenir Medium" charset="0"/>
                <a:cs typeface="Avenir Medium" charset="0"/>
              </a:rPr>
              <a:t>1.</a:t>
            </a:r>
            <a:r>
              <a:rPr lang="en-US" sz="1100" dirty="0">
                <a:solidFill>
                  <a:prstClr val="black"/>
                </a:solidFill>
                <a:latin typeface="Avenir Medium" charset="0"/>
                <a:ea typeface="Avenir Medium" charset="0"/>
                <a:cs typeface="Avenir Medium" charset="0"/>
              </a:rPr>
              <a:t> Hi! I’m </a:t>
            </a:r>
            <a:r>
              <a:rPr lang="en-US" sz="1100" b="1" dirty="0">
                <a:solidFill>
                  <a:srgbClr val="C00000"/>
                </a:solidFill>
                <a:latin typeface="Monaco" charset="0"/>
                <a:ea typeface="Monaco" charset="0"/>
                <a:cs typeface="Monaco" charset="0"/>
              </a:rPr>
              <a:t>5f904ba8910bff</a:t>
            </a:r>
            <a:r>
              <a:rPr lang="en-US" sz="1100" dirty="0">
                <a:solidFill>
                  <a:prstClr val="black"/>
                </a:solidFill>
                <a:latin typeface="Avenir Medium" charset="0"/>
                <a:ea typeface="Avenir Medium" charset="0"/>
                <a:cs typeface="Avenir Medium" charset="0"/>
              </a:rPr>
              <a:t>! Who are you?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257800" y="3555127"/>
            <a:ext cx="1678304" cy="228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0d 0f 15 0b d0 2d ae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257800" y="3295949"/>
            <a:ext cx="1678304" cy="253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50" dirty="0">
                <a:solidFill>
                  <a:prstClr val="black"/>
                </a:solidFill>
                <a:latin typeface="Avenir Medium" charset="0"/>
                <a:ea typeface="Avenir Medium" charset="0"/>
                <a:cs typeface="Avenir Medium" charset="0"/>
              </a:rPr>
              <a:t>Measurement (enclave A)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257800" y="4116597"/>
            <a:ext cx="1678304" cy="228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0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5f 90 4b a8 91 0b ff</a:t>
            </a:r>
            <a:endParaRPr lang="cs-CZ" sz="1000" b="1" dirty="0">
              <a:solidFill>
                <a:prstClr val="black"/>
              </a:solidFill>
              <a:latin typeface="Monaco" charset="0"/>
              <a:ea typeface="Monaco" charset="0"/>
              <a:cs typeface="Monaco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57800" y="3857419"/>
            <a:ext cx="1678304" cy="253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50" dirty="0">
                <a:solidFill>
                  <a:prstClr val="black"/>
                </a:solidFill>
                <a:latin typeface="Avenir Medium" charset="0"/>
                <a:ea typeface="Avenir Medium" charset="0"/>
                <a:cs typeface="Avenir Medium" charset="0"/>
              </a:rPr>
              <a:t>Measurement (enclave B)</a:t>
            </a:r>
          </a:p>
        </p:txBody>
      </p:sp>
      <p:cxnSp>
        <p:nvCxnSpPr>
          <p:cNvPr id="44" name="Elbow Connector 43"/>
          <p:cNvCxnSpPr>
            <a:stCxn id="27" idx="1"/>
          </p:cNvCxnSpPr>
          <p:nvPr/>
        </p:nvCxnSpPr>
        <p:spPr>
          <a:xfrm rot="10800000" flipH="1" flipV="1">
            <a:off x="2352695" y="2403278"/>
            <a:ext cx="2622038" cy="1813164"/>
          </a:xfrm>
          <a:prstGeom prst="bentConnector3">
            <a:avLst>
              <a:gd name="adj1" fmla="val -8718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133601" y="3785556"/>
            <a:ext cx="2325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  <a:latin typeface="Avenir Medium" charset="0"/>
                <a:ea typeface="Avenir Medium" charset="0"/>
                <a:cs typeface="Avenir Medium" charset="0"/>
              </a:rPr>
              <a:t>2.</a:t>
            </a:r>
            <a:r>
              <a:rPr lang="en-US" sz="1200" dirty="0">
                <a:solidFill>
                  <a:prstClr val="black"/>
                </a:solidFill>
                <a:latin typeface="Avenir Medium" charset="0"/>
                <a:ea typeface="Avenir Medium" charset="0"/>
                <a:cs typeface="Avenir Medium" charset="0"/>
              </a:rPr>
              <a:t> Please create a report for </a:t>
            </a:r>
            <a:r>
              <a:rPr lang="en-US" sz="1200" b="1" dirty="0">
                <a:solidFill>
                  <a:srgbClr val="C00000"/>
                </a:solidFill>
                <a:latin typeface="Monaco" charset="0"/>
                <a:ea typeface="Monaco" charset="0"/>
                <a:cs typeface="Monaco" charset="0"/>
              </a:rPr>
              <a:t>5f904ba8910bff</a:t>
            </a:r>
            <a:endParaRPr lang="en-US" sz="1200" dirty="0">
              <a:solidFill>
                <a:prstClr val="black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cxnSp>
        <p:nvCxnSpPr>
          <p:cNvPr id="48" name="Elbow Connector 47"/>
          <p:cNvCxnSpPr>
            <a:endCxn id="27" idx="2"/>
          </p:cNvCxnSpPr>
          <p:nvPr/>
        </p:nvCxnSpPr>
        <p:spPr>
          <a:xfrm rot="10800000">
            <a:off x="3447011" y="2755365"/>
            <a:ext cx="1520840" cy="927679"/>
          </a:xfrm>
          <a:prstGeom prst="bent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2607859" y="2288977"/>
            <a:ext cx="1678304" cy="228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0d 0f 15 0b d0 2d ae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453483" y="3406046"/>
            <a:ext cx="1507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  <a:latin typeface="Avenir Medium" charset="0"/>
                <a:ea typeface="Avenir Medium" charset="0"/>
                <a:cs typeface="Avenir Medium" charset="0"/>
              </a:rPr>
              <a:t>3.</a:t>
            </a:r>
            <a:r>
              <a:rPr lang="en-US" sz="1200" dirty="0">
                <a:solidFill>
                  <a:prstClr val="black"/>
                </a:solidFill>
                <a:latin typeface="Avenir Medium" charset="0"/>
                <a:ea typeface="Avenir Medium" charset="0"/>
                <a:cs typeface="Avenir Medium" charset="0"/>
              </a:rPr>
              <a:t> Here you go!</a:t>
            </a: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1" y="4390520"/>
            <a:ext cx="300421" cy="266700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005" y="2335965"/>
            <a:ext cx="300421" cy="266700"/>
          </a:xfrm>
          <a:prstGeom prst="rect">
            <a:avLst/>
          </a:prstGeom>
        </p:spPr>
      </p:pic>
      <p:cxnSp>
        <p:nvCxnSpPr>
          <p:cNvPr id="83" name="Straight Arrow Connector 82"/>
          <p:cNvCxnSpPr/>
          <p:nvPr/>
        </p:nvCxnSpPr>
        <p:spPr>
          <a:xfrm>
            <a:off x="4541326" y="2517577"/>
            <a:ext cx="31242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4541326" y="2513418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  <a:latin typeface="Avenir Medium" charset="0"/>
                <a:ea typeface="Avenir Medium" charset="0"/>
                <a:cs typeface="Avenir Medium" charset="0"/>
              </a:rPr>
              <a:t>4.</a:t>
            </a:r>
            <a:r>
              <a:rPr lang="en-US" sz="1200" dirty="0">
                <a:solidFill>
                  <a:prstClr val="black"/>
                </a:solidFill>
                <a:latin typeface="Avenir Medium" charset="0"/>
                <a:ea typeface="Avenir Medium" charset="0"/>
                <a:cs typeface="Avenir Medium" charset="0"/>
              </a:rPr>
              <a:t> Here is my report</a:t>
            </a:r>
          </a:p>
        </p:txBody>
      </p:sp>
      <p:sp>
        <p:nvSpPr>
          <p:cNvPr id="87" name="Rectangle 86"/>
          <p:cNvSpPr/>
          <p:nvPr/>
        </p:nvSpPr>
        <p:spPr>
          <a:xfrm>
            <a:off x="7920690" y="2284817"/>
            <a:ext cx="1678304" cy="228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0d 0f 15 0b d0 2d ae</a:t>
            </a:r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836" y="2331805"/>
            <a:ext cx="300421" cy="266700"/>
          </a:xfrm>
          <a:prstGeom prst="rect">
            <a:avLst/>
          </a:prstGeom>
        </p:spPr>
      </p:pic>
      <p:cxnSp>
        <p:nvCxnSpPr>
          <p:cNvPr id="91" name="Elbow Connector 90"/>
          <p:cNvCxnSpPr>
            <a:endCxn id="29" idx="2"/>
          </p:cNvCxnSpPr>
          <p:nvPr/>
        </p:nvCxnSpPr>
        <p:spPr>
          <a:xfrm flipV="1">
            <a:off x="7226052" y="2755364"/>
            <a:ext cx="1533790" cy="927681"/>
          </a:xfrm>
          <a:prstGeom prst="bent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Elbow Connector 91"/>
          <p:cNvCxnSpPr>
            <a:stCxn id="29" idx="3"/>
          </p:cNvCxnSpPr>
          <p:nvPr/>
        </p:nvCxnSpPr>
        <p:spPr>
          <a:xfrm flipH="1">
            <a:off x="7226053" y="2403278"/>
            <a:ext cx="2628105" cy="1813164"/>
          </a:xfrm>
          <a:prstGeom prst="bentConnector3">
            <a:avLst>
              <a:gd name="adj1" fmla="val -8698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8023298" y="3785556"/>
            <a:ext cx="2049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C00000"/>
                </a:solidFill>
                <a:latin typeface="Avenir Medium" charset="0"/>
                <a:ea typeface="Avenir Medium" charset="0"/>
                <a:cs typeface="Avenir Medium" charset="0"/>
              </a:rPr>
              <a:t>5.</a:t>
            </a:r>
            <a:r>
              <a:rPr lang="en-US" sz="1200" dirty="0">
                <a:solidFill>
                  <a:prstClr val="black"/>
                </a:solidFill>
                <a:latin typeface="Avenir Medium" charset="0"/>
                <a:ea typeface="Avenir Medium" charset="0"/>
                <a:cs typeface="Avenir Medium" charset="0"/>
              </a:rPr>
              <a:t> Please give me my report verification key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7251947" y="3406046"/>
            <a:ext cx="1507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C00000"/>
                </a:solidFill>
                <a:latin typeface="Avenir Medium" charset="0"/>
                <a:ea typeface="Avenir Medium" charset="0"/>
                <a:cs typeface="Avenir Medium" charset="0"/>
              </a:rPr>
              <a:t>6.</a:t>
            </a:r>
            <a:r>
              <a:rPr lang="en-US" sz="1200" dirty="0">
                <a:solidFill>
                  <a:prstClr val="black"/>
                </a:solidFill>
                <a:latin typeface="Avenir Medium" charset="0"/>
                <a:ea typeface="Avenir Medium" charset="0"/>
                <a:cs typeface="Avenir Medium" charset="0"/>
              </a:rPr>
              <a:t> Here you go!</a:t>
            </a:r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658" y="2819153"/>
            <a:ext cx="300421" cy="2667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781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7" grpId="0"/>
      <p:bldP spid="69" grpId="0" animBg="1"/>
      <p:bldP spid="70" grpId="0"/>
      <p:bldP spid="86" grpId="0"/>
      <p:bldP spid="87" grpId="0" animBg="1"/>
      <p:bldP spid="99" grpId="0"/>
      <p:bldP spid="10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Attestation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Transform local report  to remotely verifiable “quote”</a:t>
            </a:r>
          </a:p>
          <a:p>
            <a:pPr>
              <a:spcBef>
                <a:spcPts val="3600"/>
              </a:spcBef>
            </a:pPr>
            <a:r>
              <a:rPr lang="en-US" dirty="0"/>
              <a:t>Based on provisioning enclave (PE) and quoting enclave (QE)</a:t>
            </a:r>
          </a:p>
          <a:p>
            <a:pPr lvl="1"/>
            <a:r>
              <a:rPr lang="en-US" dirty="0"/>
              <a:t>Architectural enclaves provided by Intel</a:t>
            </a:r>
          </a:p>
          <a:p>
            <a:pPr lvl="1"/>
            <a:r>
              <a:rPr lang="en-US" dirty="0"/>
              <a:t>Execute locally on user platform</a:t>
            </a:r>
          </a:p>
          <a:p>
            <a:pPr>
              <a:spcBef>
                <a:spcPts val="3600"/>
              </a:spcBef>
            </a:pPr>
            <a:r>
              <a:rPr lang="en-US" dirty="0"/>
              <a:t>Each SGX-enabled CPU has unique key fused during manufacturing</a:t>
            </a:r>
          </a:p>
          <a:p>
            <a:pPr lvl="1"/>
            <a:r>
              <a:rPr lang="en-US" dirty="0"/>
              <a:t>Intel maintains database of keys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769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Attestation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 communicates with Intel attestation service</a:t>
            </a:r>
          </a:p>
          <a:p>
            <a:pPr lvl="1"/>
            <a:r>
              <a:rPr lang="en-US" dirty="0"/>
              <a:t>Proves it has key installed by Intel</a:t>
            </a:r>
          </a:p>
          <a:p>
            <a:pPr lvl="1"/>
            <a:r>
              <a:rPr lang="en-US" dirty="0"/>
              <a:t>Receives asymmetric attestation key</a:t>
            </a:r>
          </a:p>
          <a:p>
            <a:pPr>
              <a:spcBef>
                <a:spcPts val="3600"/>
              </a:spcBef>
            </a:pPr>
            <a:r>
              <a:rPr lang="en-US" dirty="0"/>
              <a:t>QE performs local attestation for enclave</a:t>
            </a:r>
          </a:p>
          <a:p>
            <a:pPr lvl="1"/>
            <a:r>
              <a:rPr lang="en-US" dirty="0"/>
              <a:t>QE verifies report and signs it using attestation key</a:t>
            </a:r>
          </a:p>
          <a:p>
            <a:pPr lvl="1"/>
            <a:r>
              <a:rPr lang="en-US" dirty="0"/>
              <a:t>Creates quote that can be verified outside platform</a:t>
            </a:r>
          </a:p>
          <a:p>
            <a:pPr>
              <a:spcBef>
                <a:spcPts val="3600"/>
              </a:spcBef>
            </a:pPr>
            <a:r>
              <a:rPr lang="en-US" dirty="0"/>
              <a:t>Quote and signature sent to remote attester, which communicates with Intel attestation service to verify quote validity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488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SGX Limitations &amp; Research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Amount of memory enclave can use needs to be known in advance</a:t>
            </a:r>
          </a:p>
          <a:p>
            <a:pPr lvl="1"/>
            <a:r>
              <a:rPr lang="en-US" dirty="0"/>
              <a:t>Dynamic memory support in SGX v2</a:t>
            </a:r>
          </a:p>
          <a:p>
            <a:pPr lvl="1"/>
            <a:endParaRPr lang="en-US" dirty="0"/>
          </a:p>
          <a:p>
            <a:r>
              <a:rPr lang="en-US" dirty="0"/>
              <a:t>Security guarantees not perfect</a:t>
            </a:r>
          </a:p>
          <a:p>
            <a:pPr lvl="1"/>
            <a:r>
              <a:rPr lang="en-US" dirty="0"/>
              <a:t>Vulnerabilities within enclave can still be exploited</a:t>
            </a:r>
          </a:p>
          <a:p>
            <a:pPr lvl="1"/>
            <a:r>
              <a:rPr lang="en-US" dirty="0"/>
              <a:t>Side-channel attacks possible</a:t>
            </a:r>
          </a:p>
          <a:p>
            <a:pPr lvl="1"/>
            <a:endParaRPr lang="en-US" dirty="0"/>
          </a:p>
          <a:p>
            <a:r>
              <a:rPr lang="en-US" dirty="0"/>
              <a:t>Performance overhead</a:t>
            </a:r>
          </a:p>
          <a:p>
            <a:pPr lvl="1"/>
            <a:r>
              <a:rPr lang="en-US" dirty="0"/>
              <a:t>Enclave entry/exit costly</a:t>
            </a:r>
          </a:p>
          <a:p>
            <a:pPr lvl="1"/>
            <a:r>
              <a:rPr lang="en-US" dirty="0"/>
              <a:t>Paging very expensive</a:t>
            </a:r>
          </a:p>
          <a:p>
            <a:pPr lvl="1"/>
            <a:endParaRPr lang="en-US" dirty="0"/>
          </a:p>
          <a:p>
            <a:r>
              <a:rPr lang="en-US" dirty="0"/>
              <a:t>Application partitioning? Legacy code? 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69750" y="2908356"/>
            <a:ext cx="5834241" cy="305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6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 Description of SGX-LKL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618288"/>
            <a:ext cx="7315200" cy="255587"/>
          </a:xfrm>
        </p:spPr>
        <p:txBody>
          <a:bodyPr/>
          <a:lstStyle/>
          <a:p>
            <a:r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448800" y="6618288"/>
            <a:ext cx="2743200" cy="238125"/>
          </a:xfrm>
        </p:spPr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665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SGX-LKL: Supporting </a:t>
            </a:r>
            <a:r>
              <a:rPr lang="en-GB" dirty="0"/>
              <a:t>Managed Runtimes in </a:t>
            </a:r>
            <a:r>
              <a:rPr lang="en-GB" dirty="0" smtClean="0"/>
              <a:t>SGX</a:t>
            </a:r>
            <a:endParaRPr lang="en-GB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Many applications need runtime support</a:t>
            </a:r>
          </a:p>
          <a:p>
            <a:pPr lvl="1"/>
            <a:r>
              <a:rPr lang="en-GB" dirty="0"/>
              <a:t>JVM</a:t>
            </a:r>
          </a:p>
          <a:p>
            <a:pPr lvl="1"/>
            <a:r>
              <a:rPr lang="en-GB" dirty="0"/>
              <a:t>.NET</a:t>
            </a:r>
          </a:p>
          <a:p>
            <a:pPr lvl="1"/>
            <a:r>
              <a:rPr lang="en-GB" dirty="0"/>
              <a:t>JavaScript/V8/</a:t>
            </a:r>
            <a:r>
              <a:rPr lang="en-GB" dirty="0" err="1"/>
              <a:t>Node.js</a:t>
            </a:r>
            <a:endParaRPr lang="en-GB" dirty="0"/>
          </a:p>
          <a:p>
            <a:r>
              <a:rPr lang="en-GB" dirty="0"/>
              <a:t> </a:t>
            </a:r>
          </a:p>
          <a:p>
            <a:r>
              <a:rPr lang="en-GB" dirty="0"/>
              <a:t>Requires complex system support</a:t>
            </a:r>
          </a:p>
          <a:p>
            <a:pPr lvl="1"/>
            <a:r>
              <a:rPr lang="en-GB" dirty="0"/>
              <a:t>Dynamic library loading</a:t>
            </a:r>
          </a:p>
          <a:p>
            <a:pPr lvl="1"/>
            <a:r>
              <a:rPr lang="en-GB" dirty="0"/>
              <a:t>Filesystem support</a:t>
            </a:r>
          </a:p>
          <a:p>
            <a:pPr lvl="1"/>
            <a:r>
              <a:rPr lang="en-GB" dirty="0"/>
              <a:t>Signal handling</a:t>
            </a:r>
          </a:p>
          <a:p>
            <a:pPr lvl="1"/>
            <a:r>
              <a:rPr lang="en-GB" dirty="0"/>
              <a:t>Complete networking stack</a:t>
            </a:r>
            <a:br>
              <a:rPr lang="en-GB" dirty="0"/>
            </a:br>
            <a:endParaRPr lang="en-GB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</a:t>
            </a:fld>
            <a:endParaRPr lang="de-D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026" name="Picture 2" descr="https://developers.google.com/v8/images/logo_v8_192px_cl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41128" y="4173929"/>
            <a:ext cx="958416" cy="95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jav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6240" y="2560458"/>
            <a:ext cx="1647940" cy="101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1136302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935" y="3002987"/>
            <a:ext cx="7248525" cy="340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SGX-LKL: Linux Kernel Library inside SGX Enclaves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280199"/>
            <a:ext cx="10515600" cy="4902702"/>
          </a:xfrm>
        </p:spPr>
        <p:txBody>
          <a:bodyPr/>
          <a:lstStyle/>
          <a:p>
            <a:r>
              <a:rPr lang="en-GB" dirty="0"/>
              <a:t>Based on </a:t>
            </a:r>
            <a:r>
              <a:rPr lang="en-GB" b="1" dirty="0"/>
              <a:t>Linux Kernel Library (LKL)</a:t>
            </a:r>
          </a:p>
          <a:p>
            <a:pPr lvl="1"/>
            <a:r>
              <a:rPr lang="en-GB" dirty="0" smtClean="0"/>
              <a:t>Implemented as architecture-specific port of mainline Linux (</a:t>
            </a:r>
            <a:r>
              <a:rPr lang="en-GB" sz="1800" b="1" dirty="0" err="1" smtClean="0">
                <a:latin typeface="Courier New" charset="0"/>
                <a:ea typeface="Courier New" charset="0"/>
                <a:cs typeface="Courier New" charset="0"/>
              </a:rPr>
              <a:t>github.com</a:t>
            </a:r>
            <a:r>
              <a:rPr lang="en-GB" sz="1800" b="1" dirty="0" smtClean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GB" sz="1800" b="1" dirty="0" err="1" smtClean="0">
                <a:latin typeface="Courier New" charset="0"/>
                <a:ea typeface="Courier New" charset="0"/>
                <a:cs typeface="Courier New" charset="0"/>
              </a:rPr>
              <a:t>lkl</a:t>
            </a:r>
            <a:r>
              <a:rPr lang="en-GB" dirty="0" smtClean="0"/>
              <a:t>)</a:t>
            </a:r>
            <a:endParaRPr lang="en-GB" dirty="0"/>
          </a:p>
          <a:p>
            <a:pPr lvl="1"/>
            <a:r>
              <a:rPr lang="en-GB" dirty="0" smtClean="0"/>
              <a:t>Follows Linux no MMU </a:t>
            </a:r>
            <a:r>
              <a:rPr lang="en-GB" dirty="0"/>
              <a:t>architecture</a:t>
            </a:r>
          </a:p>
          <a:p>
            <a:pPr lvl="1"/>
            <a:r>
              <a:rPr lang="en-GB" dirty="0"/>
              <a:t>Full filesystem support</a:t>
            </a:r>
          </a:p>
          <a:p>
            <a:pPr lvl="1"/>
            <a:r>
              <a:rPr lang="en-GB" dirty="0"/>
              <a:t>Full network stack </a:t>
            </a:r>
            <a:r>
              <a:rPr lang="en-GB" dirty="0" smtClean="0"/>
              <a:t>available</a:t>
            </a:r>
            <a:endParaRPr lang="en-GB" dirty="0"/>
          </a:p>
          <a:p>
            <a:endParaRPr lang="en-GB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</a:t>
            </a:fld>
            <a:endParaRPr lang="de-D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603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8408" y="2858875"/>
            <a:ext cx="5475392" cy="388843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SGX-LKL Architecture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Runs </a:t>
            </a:r>
            <a:r>
              <a:rPr lang="en-GB" b="1" dirty="0"/>
              <a:t>unmodified Linux applications </a:t>
            </a:r>
            <a:r>
              <a:rPr lang="en-GB" dirty="0"/>
              <a:t>in SGX enclaves</a:t>
            </a:r>
          </a:p>
          <a:p>
            <a:r>
              <a:rPr lang="en-GB" dirty="0"/>
              <a:t>Applications and dependencies provided via </a:t>
            </a:r>
            <a:r>
              <a:rPr lang="en-GB" b="1" dirty="0"/>
              <a:t>disk image</a:t>
            </a:r>
          </a:p>
          <a:p>
            <a:r>
              <a:rPr lang="en-GB" b="1" dirty="0"/>
              <a:t>Full Linux kernel functionality </a:t>
            </a:r>
            <a:r>
              <a:rPr lang="en-GB" dirty="0" smtClean="0"/>
              <a:t>available</a:t>
            </a:r>
          </a:p>
          <a:p>
            <a:endParaRPr lang="en-GB" dirty="0"/>
          </a:p>
          <a:p>
            <a:r>
              <a:rPr lang="en-GB" b="1" dirty="0" smtClean="0"/>
              <a:t>Custom memory allocator</a:t>
            </a:r>
          </a:p>
          <a:p>
            <a:r>
              <a:rPr lang="en-GB" b="1" dirty="0" smtClean="0"/>
              <a:t>User-level threading</a:t>
            </a:r>
          </a:p>
          <a:p>
            <a:pPr lvl="1"/>
            <a:r>
              <a:rPr lang="en-GB" dirty="0" smtClean="0"/>
              <a:t>In-enclave synchronisation</a:t>
            </a:r>
            <a:br>
              <a:rPr lang="en-GB" dirty="0" smtClean="0"/>
            </a:br>
            <a:r>
              <a:rPr lang="en-GB" dirty="0" smtClean="0"/>
              <a:t>primitives</a:t>
            </a:r>
            <a:endParaRPr lang="en-GB" dirty="0"/>
          </a:p>
          <a:p>
            <a:endParaRPr lang="en-GB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</a:t>
            </a:fld>
            <a:endParaRPr lang="de-D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561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4. Description of SGX-Spark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618288"/>
            <a:ext cx="7315200" cy="255587"/>
          </a:xfrm>
        </p:spPr>
        <p:txBody>
          <a:bodyPr/>
          <a:lstStyle/>
          <a:p>
            <a:r>
              <a:rPr lang="en-GB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448800" y="6618288"/>
            <a:ext cx="2743200" cy="238125"/>
          </a:xfrm>
        </p:spPr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326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Secure Big Data Processing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Processing of large amounts of sensitive information</a:t>
            </a:r>
          </a:p>
          <a:p>
            <a:r>
              <a:rPr lang="en-GB" dirty="0"/>
              <a:t>Outsourcing of data storage and processing</a:t>
            </a:r>
          </a:p>
          <a:p>
            <a:r>
              <a:rPr lang="en-GB" dirty="0"/>
              <a:t>Cloud provider can access processed data</a:t>
            </a:r>
          </a:p>
          <a:p>
            <a:pPr lvl="1"/>
            <a:r>
              <a:rPr lang="en-GB" dirty="0"/>
              <a:t>Not acceptable for number of industries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4" name="Shape 64"/>
          <p:cNvSpPr txBox="1"/>
          <p:nvPr/>
        </p:nvSpPr>
        <p:spPr>
          <a:xfrm>
            <a:off x="7131025" y="3522450"/>
            <a:ext cx="3990000" cy="46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buClr>
                <a:prstClr val="black"/>
              </a:buClr>
              <a:buSzPct val="110000"/>
            </a:pPr>
            <a:r>
              <a:rPr lang="en-GB" sz="1200" b="1" dirty="0" err="1">
                <a:solidFill>
                  <a:prstClr val="black"/>
                </a:solidFill>
                <a:latin typeface="Courier New" charset="0"/>
                <a:ea typeface="Courier New" charset="0"/>
                <a:cs typeface="Courier New" charset="0"/>
                <a:sym typeface="Courier New"/>
              </a:rPr>
              <a:t>def</a:t>
            </a:r>
            <a:r>
              <a:rPr lang="en-GB" sz="1200" b="1" dirty="0">
                <a:solidFill>
                  <a:prstClr val="black"/>
                </a:solidFill>
                <a:latin typeface="Courier New" charset="0"/>
                <a:ea typeface="Courier New" charset="0"/>
                <a:cs typeface="Courier New" charset="0"/>
                <a:sym typeface="Courier New"/>
              </a:rPr>
              <a:t> main(</a:t>
            </a:r>
            <a:r>
              <a:rPr lang="en-GB" sz="1200" b="1" dirty="0" err="1">
                <a:solidFill>
                  <a:prstClr val="black"/>
                </a:solidFill>
                <a:latin typeface="Courier New" charset="0"/>
                <a:ea typeface="Courier New" charset="0"/>
                <a:cs typeface="Courier New" charset="0"/>
                <a:sym typeface="Courier New"/>
              </a:rPr>
              <a:t>args</a:t>
            </a:r>
            <a:r>
              <a:rPr lang="en-GB" sz="1200" b="1" dirty="0">
                <a:solidFill>
                  <a:prstClr val="black"/>
                </a:solidFill>
                <a:latin typeface="Courier New" charset="0"/>
                <a:ea typeface="Courier New" charset="0"/>
                <a:cs typeface="Courier New" charset="0"/>
                <a:sym typeface="Courier New"/>
              </a:rPr>
              <a:t>: Array[String]) {</a:t>
            </a:r>
          </a:p>
          <a:p>
            <a:pPr>
              <a:lnSpc>
                <a:spcPct val="150000"/>
              </a:lnSpc>
            </a:pPr>
            <a:r>
              <a:rPr lang="en-GB" sz="1200" b="1" dirty="0">
                <a:solidFill>
                  <a:prstClr val="black"/>
                </a:solidFill>
                <a:latin typeface="Courier New" charset="0"/>
                <a:ea typeface="Courier New" charset="0"/>
                <a:cs typeface="Courier New" charset="0"/>
                <a:sym typeface="Courier New"/>
              </a:rPr>
              <a:t>  new </a:t>
            </a:r>
            <a:r>
              <a:rPr lang="en-GB" sz="1200" b="1" dirty="0" err="1">
                <a:solidFill>
                  <a:prstClr val="black"/>
                </a:solidFill>
                <a:latin typeface="Courier New" charset="0"/>
                <a:ea typeface="Courier New" charset="0"/>
                <a:cs typeface="Courier New" charset="0"/>
                <a:sym typeface="Courier New"/>
              </a:rPr>
              <a:t>SparkContext</a:t>
            </a:r>
            <a:r>
              <a:rPr lang="en-GB" sz="1200" b="1" dirty="0">
                <a:solidFill>
                  <a:prstClr val="black"/>
                </a:solidFill>
                <a:latin typeface="Courier New" charset="0"/>
                <a:ea typeface="Courier New" charset="0"/>
                <a:cs typeface="Courier New" charset="0"/>
                <a:sym typeface="Courier New"/>
              </a:rPr>
              <a:t>(new </a:t>
            </a:r>
            <a:r>
              <a:rPr lang="en-GB" sz="1200" b="1" dirty="0" err="1">
                <a:solidFill>
                  <a:prstClr val="black"/>
                </a:solidFill>
                <a:latin typeface="Courier New" charset="0"/>
                <a:ea typeface="Courier New" charset="0"/>
                <a:cs typeface="Courier New" charset="0"/>
                <a:sym typeface="Courier New"/>
              </a:rPr>
              <a:t>SparkConf</a:t>
            </a:r>
            <a:r>
              <a:rPr lang="en-GB" sz="1200" b="1" dirty="0">
                <a:solidFill>
                  <a:prstClr val="black"/>
                </a:solidFill>
                <a:latin typeface="Courier New" charset="0"/>
                <a:ea typeface="Courier New" charset="0"/>
                <a:cs typeface="Courier New" charset="0"/>
                <a:sym typeface="Courier New"/>
              </a:rPr>
              <a:t>())</a:t>
            </a:r>
          </a:p>
          <a:p>
            <a:pPr>
              <a:lnSpc>
                <a:spcPct val="150000"/>
              </a:lnSpc>
            </a:pPr>
            <a:r>
              <a:rPr lang="en-GB" sz="1200" b="1" dirty="0">
                <a:solidFill>
                  <a:prstClr val="black"/>
                </a:solidFill>
                <a:latin typeface="Courier New" charset="0"/>
                <a:ea typeface="Courier New" charset="0"/>
                <a:cs typeface="Courier New" charset="0"/>
                <a:sym typeface="Courier New"/>
              </a:rPr>
              <a:t>    .</a:t>
            </a:r>
            <a:r>
              <a:rPr lang="en-GB" sz="1200" b="1" dirty="0" err="1">
                <a:solidFill>
                  <a:prstClr val="black"/>
                </a:solidFill>
                <a:latin typeface="Courier New" charset="0"/>
                <a:ea typeface="Courier New" charset="0"/>
                <a:cs typeface="Courier New" charset="0"/>
                <a:sym typeface="Courier New"/>
              </a:rPr>
              <a:t>textFile</a:t>
            </a:r>
            <a:r>
              <a:rPr lang="en-GB" sz="1200" b="1" dirty="0">
                <a:solidFill>
                  <a:prstClr val="black"/>
                </a:solidFill>
                <a:latin typeface="Courier New" charset="0"/>
                <a:ea typeface="Courier New" charset="0"/>
                <a:cs typeface="Courier New" charset="0"/>
                <a:sym typeface="Courier New"/>
              </a:rPr>
              <a:t>(</a:t>
            </a:r>
            <a:r>
              <a:rPr lang="en-GB" sz="1200" b="1" dirty="0" err="1">
                <a:solidFill>
                  <a:prstClr val="black"/>
                </a:solidFill>
                <a:latin typeface="Courier New" charset="0"/>
                <a:ea typeface="Courier New" charset="0"/>
                <a:cs typeface="Courier New" charset="0"/>
                <a:sym typeface="Courier New"/>
              </a:rPr>
              <a:t>args</a:t>
            </a:r>
            <a:r>
              <a:rPr lang="en-GB" sz="1200" b="1" dirty="0">
                <a:solidFill>
                  <a:prstClr val="black"/>
                </a:solidFill>
                <a:latin typeface="Courier New" charset="0"/>
                <a:ea typeface="Courier New" charset="0"/>
                <a:cs typeface="Courier New" charset="0"/>
                <a:sym typeface="Courier New"/>
              </a:rPr>
              <a:t>(0))</a:t>
            </a:r>
          </a:p>
          <a:p>
            <a:pPr>
              <a:lnSpc>
                <a:spcPct val="150000"/>
              </a:lnSpc>
            </a:pPr>
            <a:r>
              <a:rPr lang="en-GB" sz="1200" b="1" dirty="0">
                <a:solidFill>
                  <a:prstClr val="black"/>
                </a:solidFill>
                <a:latin typeface="Courier New" charset="0"/>
                <a:ea typeface="Courier New" charset="0"/>
                <a:cs typeface="Courier New" charset="0"/>
                <a:sym typeface="Courier New"/>
              </a:rPr>
              <a:t>    .</a:t>
            </a:r>
            <a:r>
              <a:rPr lang="en-GB" sz="1200" b="1" dirty="0" err="1">
                <a:solidFill>
                  <a:prstClr val="black"/>
                </a:solidFill>
                <a:latin typeface="Courier New" charset="0"/>
                <a:ea typeface="Courier New" charset="0"/>
                <a:cs typeface="Courier New" charset="0"/>
                <a:sym typeface="Courier New"/>
              </a:rPr>
              <a:t>flatMap</a:t>
            </a:r>
            <a:r>
              <a:rPr lang="en-GB" sz="1200" b="1" dirty="0">
                <a:solidFill>
                  <a:prstClr val="black"/>
                </a:solidFill>
                <a:latin typeface="Courier New" charset="0"/>
                <a:ea typeface="Courier New" charset="0"/>
                <a:cs typeface="Courier New" charset="0"/>
                <a:sym typeface="Courier New"/>
              </a:rPr>
              <a:t>(line =&gt; {</a:t>
            </a:r>
            <a:r>
              <a:rPr lang="en-GB" sz="1200" b="1" dirty="0" err="1">
                <a:solidFill>
                  <a:prstClr val="black"/>
                </a:solidFill>
                <a:latin typeface="Courier New" charset="0"/>
                <a:ea typeface="Courier New" charset="0"/>
                <a:cs typeface="Courier New" charset="0"/>
                <a:sym typeface="Courier New"/>
              </a:rPr>
              <a:t>line.split</a:t>
            </a:r>
            <a:r>
              <a:rPr lang="en-GB" sz="1200" b="1" dirty="0">
                <a:solidFill>
                  <a:prstClr val="black"/>
                </a:solidFill>
                <a:latin typeface="Courier New" charset="0"/>
                <a:ea typeface="Courier New" charset="0"/>
                <a:cs typeface="Courier New" charset="0"/>
                <a:sym typeface="Courier New"/>
              </a:rPr>
              <a:t>(" ")})</a:t>
            </a:r>
          </a:p>
          <a:p>
            <a:pPr>
              <a:lnSpc>
                <a:spcPct val="150000"/>
              </a:lnSpc>
            </a:pPr>
            <a:r>
              <a:rPr lang="en-GB" sz="1200" b="1" dirty="0">
                <a:solidFill>
                  <a:prstClr val="black"/>
                </a:solidFill>
                <a:latin typeface="Courier New" charset="0"/>
                <a:ea typeface="Courier New" charset="0"/>
                <a:cs typeface="Courier New" charset="0"/>
                <a:sym typeface="Courier New"/>
              </a:rPr>
              <a:t>    .map(word =&gt; {(word, 1)})</a:t>
            </a:r>
          </a:p>
          <a:p>
            <a:pPr>
              <a:lnSpc>
                <a:spcPct val="150000"/>
              </a:lnSpc>
              <a:buClr>
                <a:prstClr val="black"/>
              </a:buClr>
              <a:buSzPct val="110000"/>
            </a:pPr>
            <a:r>
              <a:rPr lang="en-GB" sz="1200" b="1" dirty="0">
                <a:solidFill>
                  <a:prstClr val="black"/>
                </a:solidFill>
                <a:latin typeface="Courier New" charset="0"/>
                <a:ea typeface="Courier New" charset="0"/>
                <a:cs typeface="Courier New" charset="0"/>
                <a:sym typeface="Courier New"/>
              </a:rPr>
              <a:t>    .</a:t>
            </a:r>
            <a:r>
              <a:rPr lang="en-GB" sz="1200" b="1" dirty="0" err="1">
                <a:solidFill>
                  <a:prstClr val="black"/>
                </a:solidFill>
                <a:latin typeface="Courier New" charset="0"/>
                <a:ea typeface="Courier New" charset="0"/>
                <a:cs typeface="Courier New" charset="0"/>
                <a:sym typeface="Courier New"/>
              </a:rPr>
              <a:t>reduceByKey</a:t>
            </a:r>
            <a:r>
              <a:rPr lang="en-GB" sz="1200" b="1" dirty="0">
                <a:solidFill>
                  <a:prstClr val="black"/>
                </a:solidFill>
                <a:latin typeface="Courier New" charset="0"/>
                <a:ea typeface="Courier New" charset="0"/>
                <a:cs typeface="Courier New" charset="0"/>
                <a:sym typeface="Courier New"/>
              </a:rPr>
              <a:t>{case (x, y) =&gt; x + y}</a:t>
            </a:r>
          </a:p>
          <a:p>
            <a:pPr>
              <a:lnSpc>
                <a:spcPct val="150000"/>
              </a:lnSpc>
            </a:pPr>
            <a:r>
              <a:rPr lang="en-GB" sz="1200" b="1" dirty="0">
                <a:solidFill>
                  <a:prstClr val="black"/>
                </a:solidFill>
                <a:latin typeface="Courier New" charset="0"/>
                <a:ea typeface="Courier New" charset="0"/>
                <a:cs typeface="Courier New" charset="0"/>
                <a:sym typeface="Courier New"/>
              </a:rPr>
              <a:t>    .</a:t>
            </a:r>
            <a:r>
              <a:rPr lang="en-GB" sz="1200" b="1" dirty="0" err="1">
                <a:solidFill>
                  <a:prstClr val="black"/>
                </a:solidFill>
                <a:latin typeface="Courier New" charset="0"/>
                <a:ea typeface="Courier New" charset="0"/>
                <a:cs typeface="Courier New" charset="0"/>
                <a:sym typeface="Courier New"/>
              </a:rPr>
              <a:t>saveAsTextFile</a:t>
            </a:r>
            <a:r>
              <a:rPr lang="en-GB" sz="1200" b="1" dirty="0">
                <a:solidFill>
                  <a:prstClr val="black"/>
                </a:solidFill>
                <a:latin typeface="Courier New" charset="0"/>
                <a:ea typeface="Courier New" charset="0"/>
                <a:cs typeface="Courier New" charset="0"/>
                <a:sym typeface="Courier New"/>
              </a:rPr>
              <a:t>(</a:t>
            </a:r>
            <a:r>
              <a:rPr lang="en-GB" sz="1200" b="1" dirty="0" err="1">
                <a:solidFill>
                  <a:prstClr val="black"/>
                </a:solidFill>
                <a:latin typeface="Courier New" charset="0"/>
                <a:ea typeface="Courier New" charset="0"/>
                <a:cs typeface="Courier New" charset="0"/>
                <a:sym typeface="Courier New"/>
              </a:rPr>
              <a:t>args</a:t>
            </a:r>
            <a:r>
              <a:rPr lang="en-GB" sz="1200" b="1" dirty="0">
                <a:solidFill>
                  <a:prstClr val="black"/>
                </a:solidFill>
                <a:latin typeface="Courier New" charset="0"/>
                <a:ea typeface="Courier New" charset="0"/>
                <a:cs typeface="Courier New" charset="0"/>
                <a:sym typeface="Courier New"/>
              </a:rPr>
              <a:t>(1))</a:t>
            </a:r>
          </a:p>
          <a:p>
            <a:pPr>
              <a:lnSpc>
                <a:spcPct val="150000"/>
              </a:lnSpc>
            </a:pPr>
            <a:r>
              <a:rPr lang="en-GB" sz="1200" b="1" dirty="0">
                <a:solidFill>
                  <a:prstClr val="black"/>
                </a:solidFill>
                <a:latin typeface="Courier New" charset="0"/>
                <a:ea typeface="Courier New" charset="0"/>
                <a:cs typeface="Courier New" charset="0"/>
                <a:sym typeface="Courier New"/>
              </a:rPr>
              <a:t>}</a:t>
            </a:r>
          </a:p>
        </p:txBody>
      </p:sp>
      <p:sp>
        <p:nvSpPr>
          <p:cNvPr id="66" name="Shape 66"/>
          <p:cNvSpPr/>
          <p:nvPr/>
        </p:nvSpPr>
        <p:spPr>
          <a:xfrm>
            <a:off x="3221429" y="4226823"/>
            <a:ext cx="1021800" cy="1703700"/>
          </a:xfrm>
          <a:prstGeom prst="rect">
            <a:avLst/>
          </a:pr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7" name="Shape 67"/>
          <p:cNvSpPr/>
          <p:nvPr/>
        </p:nvSpPr>
        <p:spPr>
          <a:xfrm>
            <a:off x="3280423" y="5531380"/>
            <a:ext cx="437700" cy="335400"/>
          </a:xfrm>
          <a:prstGeom prst="rect">
            <a:avLst/>
          </a:pr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>
            <a:noAutofit/>
          </a:bodyPr>
          <a:lstStyle/>
          <a:p>
            <a:pPr algn="ctr"/>
            <a:r>
              <a:rPr lang="en-GB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Arial"/>
              </a:rPr>
              <a:t>OS</a:t>
            </a:r>
          </a:p>
        </p:txBody>
      </p:sp>
      <p:sp>
        <p:nvSpPr>
          <p:cNvPr id="68" name="Shape 68"/>
          <p:cNvSpPr/>
          <p:nvPr/>
        </p:nvSpPr>
        <p:spPr>
          <a:xfrm>
            <a:off x="3756591" y="5531380"/>
            <a:ext cx="437700" cy="335400"/>
          </a:xfrm>
          <a:prstGeom prst="rect">
            <a:avLst/>
          </a:prstGeom>
          <a:solidFill>
            <a:srgbClr val="CC9900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>
            <a:noAutofit/>
          </a:bodyPr>
          <a:lstStyle/>
          <a:p>
            <a:pPr algn="ctr"/>
            <a:r>
              <a:rPr lang="en-GB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Arial"/>
              </a:rPr>
              <a:t>TEE</a:t>
            </a:r>
          </a:p>
        </p:txBody>
      </p:sp>
      <p:sp>
        <p:nvSpPr>
          <p:cNvPr id="69" name="Shape 69"/>
          <p:cNvSpPr/>
          <p:nvPr/>
        </p:nvSpPr>
        <p:spPr>
          <a:xfrm>
            <a:off x="3280423" y="5124155"/>
            <a:ext cx="914100" cy="335400"/>
          </a:xfrm>
          <a:prstGeom prst="rect">
            <a:avLst/>
          </a:prstGeom>
          <a:solidFill>
            <a:srgbClr val="CC9900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>
            <a:noAutofit/>
          </a:bodyPr>
          <a:lstStyle/>
          <a:p>
            <a:pPr algn="ctr"/>
            <a:r>
              <a:rPr lang="en-GB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Arial"/>
              </a:rPr>
              <a:t>JVM</a:t>
            </a:r>
          </a:p>
        </p:txBody>
      </p:sp>
      <p:sp>
        <p:nvSpPr>
          <p:cNvPr id="70" name="Shape 70"/>
          <p:cNvSpPr/>
          <p:nvPr/>
        </p:nvSpPr>
        <p:spPr>
          <a:xfrm>
            <a:off x="3280423" y="4716930"/>
            <a:ext cx="914100" cy="335400"/>
          </a:xfrm>
          <a:prstGeom prst="rect">
            <a:avLst/>
          </a:prstGeom>
          <a:solidFill>
            <a:srgbClr val="CC9900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>
            <a:noAutofit/>
          </a:bodyPr>
          <a:lstStyle/>
          <a:p>
            <a:pPr algn="ctr"/>
            <a:r>
              <a:rPr lang="en-GB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Arial"/>
              </a:rPr>
              <a:t>Spark</a:t>
            </a:r>
          </a:p>
        </p:txBody>
      </p:sp>
      <p:sp>
        <p:nvSpPr>
          <p:cNvPr id="71" name="Shape 71"/>
          <p:cNvSpPr/>
          <p:nvPr/>
        </p:nvSpPr>
        <p:spPr>
          <a:xfrm>
            <a:off x="3280423" y="4309705"/>
            <a:ext cx="378900" cy="335400"/>
          </a:xfrm>
          <a:prstGeom prst="rect">
            <a:avLst/>
          </a:prstGeom>
          <a:solidFill>
            <a:srgbClr val="CC9900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>
            <a:noAutofit/>
          </a:bodyPr>
          <a:lstStyle/>
          <a:p>
            <a:pPr algn="ctr"/>
            <a:endParaRPr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  <a:sym typeface="Arial"/>
            </a:endParaRPr>
          </a:p>
        </p:txBody>
      </p:sp>
      <p:sp>
        <p:nvSpPr>
          <p:cNvPr id="72" name="Shape 72"/>
          <p:cNvSpPr/>
          <p:nvPr/>
        </p:nvSpPr>
        <p:spPr>
          <a:xfrm>
            <a:off x="3815585" y="4309705"/>
            <a:ext cx="378900" cy="335400"/>
          </a:xfrm>
          <a:prstGeom prst="rect">
            <a:avLst/>
          </a:prstGeom>
          <a:solidFill>
            <a:srgbClr val="CC9900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>
            <a:noAutofit/>
          </a:bodyPr>
          <a:lstStyle/>
          <a:p>
            <a:pPr algn="ctr"/>
            <a:endParaRPr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  <a:sym typeface="Arial"/>
            </a:endParaRPr>
          </a:p>
        </p:txBody>
      </p:sp>
      <p:sp>
        <p:nvSpPr>
          <p:cNvPr id="73" name="Shape 73"/>
          <p:cNvSpPr txBox="1"/>
          <p:nvPr/>
        </p:nvSpPr>
        <p:spPr>
          <a:xfrm>
            <a:off x="3640135" y="4361447"/>
            <a:ext cx="198300" cy="2385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/>
          <a:p>
            <a:pPr>
              <a:buSzPct val="25000"/>
            </a:pPr>
            <a:r>
              <a:rPr lang="en-GB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Arial"/>
              </a:rPr>
              <a:t>...</a:t>
            </a:r>
          </a:p>
        </p:txBody>
      </p:sp>
      <p:sp>
        <p:nvSpPr>
          <p:cNvPr id="74" name="Shape 74"/>
          <p:cNvSpPr/>
          <p:nvPr/>
        </p:nvSpPr>
        <p:spPr>
          <a:xfrm>
            <a:off x="3221429" y="4226823"/>
            <a:ext cx="1021800" cy="1703700"/>
          </a:xfrm>
          <a:prstGeom prst="rect">
            <a:avLst/>
          </a:pr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3280423" y="5531380"/>
            <a:ext cx="914100" cy="335400"/>
          </a:xfrm>
          <a:prstGeom prst="rect">
            <a:avLst/>
          </a:pr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>
            <a:noAutofit/>
          </a:bodyPr>
          <a:lstStyle/>
          <a:p>
            <a:pPr algn="ctr"/>
            <a:r>
              <a:rPr lang="en-GB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Arial"/>
              </a:rPr>
              <a:t>OS</a:t>
            </a:r>
          </a:p>
        </p:txBody>
      </p:sp>
      <p:sp>
        <p:nvSpPr>
          <p:cNvPr id="76" name="Shape 76"/>
          <p:cNvSpPr/>
          <p:nvPr/>
        </p:nvSpPr>
        <p:spPr>
          <a:xfrm>
            <a:off x="3280423" y="5124155"/>
            <a:ext cx="914100" cy="335400"/>
          </a:xfrm>
          <a:prstGeom prst="rect">
            <a:avLst/>
          </a:pr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>
            <a:noAutofit/>
          </a:bodyPr>
          <a:lstStyle/>
          <a:p>
            <a:pPr algn="ctr"/>
            <a:r>
              <a:rPr lang="en-GB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Arial"/>
              </a:rPr>
              <a:t>JVM</a:t>
            </a:r>
          </a:p>
        </p:txBody>
      </p:sp>
      <p:sp>
        <p:nvSpPr>
          <p:cNvPr id="77" name="Shape 77"/>
          <p:cNvSpPr/>
          <p:nvPr/>
        </p:nvSpPr>
        <p:spPr>
          <a:xfrm>
            <a:off x="3280423" y="4308029"/>
            <a:ext cx="914100" cy="742500"/>
          </a:xfrm>
          <a:prstGeom prst="rect">
            <a:avLst/>
          </a:pr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>
            <a:noAutofit/>
          </a:bodyPr>
          <a:lstStyle/>
          <a:p>
            <a:pPr algn="ctr"/>
            <a:endParaRPr sz="160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  <a:sym typeface="Arial"/>
            </a:endParaRPr>
          </a:p>
          <a:p>
            <a:pPr algn="ctr"/>
            <a:endParaRPr sz="160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  <a:sym typeface="Arial"/>
            </a:endParaRPr>
          </a:p>
          <a:p>
            <a:pPr algn="ctr"/>
            <a:r>
              <a:rPr lang="en-GB" sz="16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Arial"/>
              </a:rPr>
              <a:t>Spark</a:t>
            </a:r>
          </a:p>
        </p:txBody>
      </p:sp>
      <p:sp>
        <p:nvSpPr>
          <p:cNvPr id="78" name="Shape 78"/>
          <p:cNvSpPr/>
          <p:nvPr/>
        </p:nvSpPr>
        <p:spPr>
          <a:xfrm>
            <a:off x="3318731" y="4357614"/>
            <a:ext cx="378900" cy="335400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>
            <a:noAutofit/>
          </a:bodyPr>
          <a:lstStyle/>
          <a:p>
            <a:pPr algn="ctr">
              <a:buSzPct val="25000"/>
            </a:pPr>
            <a:r>
              <a:rPr lang="en-GB" sz="5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Arial"/>
              </a:rPr>
              <a:t>Task1</a:t>
            </a:r>
          </a:p>
        </p:txBody>
      </p:sp>
      <p:sp>
        <p:nvSpPr>
          <p:cNvPr id="79" name="Shape 79"/>
          <p:cNvSpPr/>
          <p:nvPr/>
        </p:nvSpPr>
        <p:spPr>
          <a:xfrm>
            <a:off x="3777277" y="4357614"/>
            <a:ext cx="378900" cy="335400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>
            <a:noAutofit/>
          </a:bodyPr>
          <a:lstStyle/>
          <a:p>
            <a:pPr algn="ctr">
              <a:buSzPct val="25000"/>
            </a:pPr>
            <a:r>
              <a:rPr lang="en-GB" sz="5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Arial"/>
              </a:rPr>
              <a:t>Taskn</a:t>
            </a:r>
          </a:p>
        </p:txBody>
      </p:sp>
      <p:sp>
        <p:nvSpPr>
          <p:cNvPr id="80" name="Shape 80"/>
          <p:cNvSpPr/>
          <p:nvPr/>
        </p:nvSpPr>
        <p:spPr>
          <a:xfrm>
            <a:off x="1907850" y="4226823"/>
            <a:ext cx="1021800" cy="1703700"/>
          </a:xfrm>
          <a:prstGeom prst="rect">
            <a:avLst/>
          </a:pr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1" name="Shape 81"/>
          <p:cNvSpPr/>
          <p:nvPr/>
        </p:nvSpPr>
        <p:spPr>
          <a:xfrm>
            <a:off x="1966844" y="5531380"/>
            <a:ext cx="437700" cy="335400"/>
          </a:xfrm>
          <a:prstGeom prst="rect">
            <a:avLst/>
          </a:pr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>
            <a:noAutofit/>
          </a:bodyPr>
          <a:lstStyle/>
          <a:p>
            <a:pPr algn="ctr"/>
            <a:r>
              <a:rPr lang="en-GB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Arial"/>
              </a:rPr>
              <a:t>OS</a:t>
            </a:r>
          </a:p>
        </p:txBody>
      </p:sp>
      <p:sp>
        <p:nvSpPr>
          <p:cNvPr id="82" name="Shape 82"/>
          <p:cNvSpPr/>
          <p:nvPr/>
        </p:nvSpPr>
        <p:spPr>
          <a:xfrm>
            <a:off x="2443011" y="5531380"/>
            <a:ext cx="437700" cy="335400"/>
          </a:xfrm>
          <a:prstGeom prst="rect">
            <a:avLst/>
          </a:prstGeom>
          <a:solidFill>
            <a:srgbClr val="CC9900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>
            <a:noAutofit/>
          </a:bodyPr>
          <a:lstStyle/>
          <a:p>
            <a:pPr algn="ctr"/>
            <a:r>
              <a:rPr lang="en-GB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Arial"/>
              </a:rPr>
              <a:t>TEE</a:t>
            </a:r>
          </a:p>
        </p:txBody>
      </p:sp>
      <p:sp>
        <p:nvSpPr>
          <p:cNvPr id="83" name="Shape 83"/>
          <p:cNvSpPr/>
          <p:nvPr/>
        </p:nvSpPr>
        <p:spPr>
          <a:xfrm>
            <a:off x="1966844" y="5124155"/>
            <a:ext cx="914100" cy="335400"/>
          </a:xfrm>
          <a:prstGeom prst="rect">
            <a:avLst/>
          </a:prstGeom>
          <a:solidFill>
            <a:srgbClr val="CC9900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>
            <a:noAutofit/>
          </a:bodyPr>
          <a:lstStyle/>
          <a:p>
            <a:pPr algn="ctr"/>
            <a:r>
              <a:rPr lang="en-GB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Arial"/>
              </a:rPr>
              <a:t>JVM</a:t>
            </a:r>
          </a:p>
        </p:txBody>
      </p:sp>
      <p:sp>
        <p:nvSpPr>
          <p:cNvPr id="84" name="Shape 84"/>
          <p:cNvSpPr/>
          <p:nvPr/>
        </p:nvSpPr>
        <p:spPr>
          <a:xfrm>
            <a:off x="1966844" y="4716930"/>
            <a:ext cx="914100" cy="335400"/>
          </a:xfrm>
          <a:prstGeom prst="rect">
            <a:avLst/>
          </a:prstGeom>
          <a:solidFill>
            <a:srgbClr val="CC9900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>
            <a:noAutofit/>
          </a:bodyPr>
          <a:lstStyle/>
          <a:p>
            <a:pPr algn="ctr"/>
            <a:r>
              <a:rPr lang="en-GB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Arial"/>
              </a:rPr>
              <a:t>Spark</a:t>
            </a:r>
          </a:p>
        </p:txBody>
      </p:sp>
      <p:sp>
        <p:nvSpPr>
          <p:cNvPr id="85" name="Shape 85"/>
          <p:cNvSpPr/>
          <p:nvPr/>
        </p:nvSpPr>
        <p:spPr>
          <a:xfrm>
            <a:off x="1966844" y="4309705"/>
            <a:ext cx="378900" cy="335400"/>
          </a:xfrm>
          <a:prstGeom prst="rect">
            <a:avLst/>
          </a:prstGeom>
          <a:solidFill>
            <a:srgbClr val="CC9900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>
            <a:noAutofit/>
          </a:bodyPr>
          <a:lstStyle/>
          <a:p>
            <a:pPr algn="ctr"/>
            <a:endParaRPr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  <a:sym typeface="Arial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2502006" y="4309705"/>
            <a:ext cx="378900" cy="335400"/>
          </a:xfrm>
          <a:prstGeom prst="rect">
            <a:avLst/>
          </a:prstGeom>
          <a:solidFill>
            <a:srgbClr val="CC9900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>
            <a:noAutofit/>
          </a:bodyPr>
          <a:lstStyle/>
          <a:p>
            <a:pPr algn="ctr">
              <a:buSzPct val="25000"/>
            </a:pPr>
            <a:r>
              <a:rPr lang="en-GB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Arial"/>
              </a:rPr>
              <a:t>T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2326555" y="4361447"/>
            <a:ext cx="198300" cy="2385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/>
          <a:p>
            <a:pPr>
              <a:buSzPct val="25000"/>
            </a:pPr>
            <a:r>
              <a:rPr lang="en-GB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Arial"/>
              </a:rPr>
              <a:t>...</a:t>
            </a:r>
          </a:p>
        </p:txBody>
      </p:sp>
      <p:sp>
        <p:nvSpPr>
          <p:cNvPr id="88" name="Shape 88"/>
          <p:cNvSpPr/>
          <p:nvPr/>
        </p:nvSpPr>
        <p:spPr>
          <a:xfrm>
            <a:off x="1907850" y="4226823"/>
            <a:ext cx="1021800" cy="1703700"/>
          </a:xfrm>
          <a:prstGeom prst="rect">
            <a:avLst/>
          </a:pr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1966844" y="5531380"/>
            <a:ext cx="914100" cy="335400"/>
          </a:xfrm>
          <a:prstGeom prst="rect">
            <a:avLst/>
          </a:pr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>
            <a:noAutofit/>
          </a:bodyPr>
          <a:lstStyle/>
          <a:p>
            <a:pPr algn="ctr"/>
            <a:r>
              <a:rPr lang="en-GB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Arial"/>
              </a:rPr>
              <a:t>OS</a:t>
            </a:r>
          </a:p>
        </p:txBody>
      </p:sp>
      <p:sp>
        <p:nvSpPr>
          <p:cNvPr id="90" name="Shape 90"/>
          <p:cNvSpPr/>
          <p:nvPr/>
        </p:nvSpPr>
        <p:spPr>
          <a:xfrm>
            <a:off x="1966844" y="5124155"/>
            <a:ext cx="914100" cy="335400"/>
          </a:xfrm>
          <a:prstGeom prst="rect">
            <a:avLst/>
          </a:pr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>
            <a:noAutofit/>
          </a:bodyPr>
          <a:lstStyle/>
          <a:p>
            <a:pPr algn="ctr"/>
            <a:r>
              <a:rPr lang="en-GB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Arial"/>
              </a:rPr>
              <a:t>JVM</a:t>
            </a:r>
          </a:p>
        </p:txBody>
      </p:sp>
      <p:sp>
        <p:nvSpPr>
          <p:cNvPr id="91" name="Shape 91"/>
          <p:cNvSpPr/>
          <p:nvPr/>
        </p:nvSpPr>
        <p:spPr>
          <a:xfrm>
            <a:off x="1966844" y="4308029"/>
            <a:ext cx="914100" cy="742500"/>
          </a:xfrm>
          <a:prstGeom prst="rect">
            <a:avLst/>
          </a:pr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>
            <a:noAutofit/>
          </a:bodyPr>
          <a:lstStyle/>
          <a:p>
            <a:pPr algn="ctr"/>
            <a:endParaRPr sz="1600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  <a:sym typeface="Arial"/>
            </a:endParaRPr>
          </a:p>
          <a:p>
            <a:pPr algn="ctr"/>
            <a:endParaRPr sz="1600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  <a:sym typeface="Arial"/>
            </a:endParaRPr>
          </a:p>
          <a:p>
            <a:pPr algn="ctr"/>
            <a:r>
              <a:rPr lang="en-GB" sz="16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Arial"/>
              </a:rPr>
              <a:t>Spark</a:t>
            </a:r>
          </a:p>
        </p:txBody>
      </p:sp>
      <p:sp>
        <p:nvSpPr>
          <p:cNvPr id="92" name="Shape 92"/>
          <p:cNvSpPr/>
          <p:nvPr/>
        </p:nvSpPr>
        <p:spPr>
          <a:xfrm>
            <a:off x="2005152" y="4357614"/>
            <a:ext cx="378900" cy="335400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>
            <a:noAutofit/>
          </a:bodyPr>
          <a:lstStyle/>
          <a:p>
            <a:pPr algn="ctr">
              <a:buSzPct val="25000"/>
            </a:pPr>
            <a:r>
              <a:rPr lang="en-GB" sz="5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Arial"/>
              </a:rPr>
              <a:t>Task1</a:t>
            </a:r>
          </a:p>
        </p:txBody>
      </p:sp>
      <p:sp>
        <p:nvSpPr>
          <p:cNvPr id="93" name="Shape 93"/>
          <p:cNvSpPr/>
          <p:nvPr/>
        </p:nvSpPr>
        <p:spPr>
          <a:xfrm>
            <a:off x="2463698" y="4357614"/>
            <a:ext cx="378900" cy="335400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>
            <a:noAutofit/>
          </a:bodyPr>
          <a:lstStyle/>
          <a:p>
            <a:pPr algn="ctr">
              <a:buSzPct val="25000"/>
            </a:pPr>
            <a:r>
              <a:rPr lang="en-GB" sz="5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Arial"/>
              </a:rPr>
              <a:t>Taskn</a:t>
            </a:r>
          </a:p>
        </p:txBody>
      </p:sp>
      <p:sp>
        <p:nvSpPr>
          <p:cNvPr id="94" name="Shape 94"/>
          <p:cNvSpPr/>
          <p:nvPr/>
        </p:nvSpPr>
        <p:spPr>
          <a:xfrm>
            <a:off x="4535008" y="4226823"/>
            <a:ext cx="1021800" cy="1703700"/>
          </a:xfrm>
          <a:prstGeom prst="rect">
            <a:avLst/>
          </a:pr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4594002" y="5531380"/>
            <a:ext cx="437700" cy="335400"/>
          </a:xfrm>
          <a:prstGeom prst="rect">
            <a:avLst/>
          </a:pr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>
            <a:noAutofit/>
          </a:bodyPr>
          <a:lstStyle/>
          <a:p>
            <a:pPr algn="ctr"/>
            <a:r>
              <a:rPr lang="en-GB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Arial"/>
              </a:rPr>
              <a:t>OS</a:t>
            </a:r>
          </a:p>
        </p:txBody>
      </p:sp>
      <p:sp>
        <p:nvSpPr>
          <p:cNvPr id="96" name="Shape 96"/>
          <p:cNvSpPr/>
          <p:nvPr/>
        </p:nvSpPr>
        <p:spPr>
          <a:xfrm>
            <a:off x="5070170" y="5531380"/>
            <a:ext cx="437700" cy="335400"/>
          </a:xfrm>
          <a:prstGeom prst="rect">
            <a:avLst/>
          </a:prstGeom>
          <a:solidFill>
            <a:srgbClr val="CC9900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>
            <a:noAutofit/>
          </a:bodyPr>
          <a:lstStyle/>
          <a:p>
            <a:pPr algn="ctr"/>
            <a:r>
              <a:rPr lang="en-GB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Arial"/>
              </a:rPr>
              <a:t>TEE</a:t>
            </a:r>
          </a:p>
        </p:txBody>
      </p:sp>
      <p:sp>
        <p:nvSpPr>
          <p:cNvPr id="97" name="Shape 97"/>
          <p:cNvSpPr/>
          <p:nvPr/>
        </p:nvSpPr>
        <p:spPr>
          <a:xfrm>
            <a:off x="4594002" y="5124155"/>
            <a:ext cx="914100" cy="335400"/>
          </a:xfrm>
          <a:prstGeom prst="rect">
            <a:avLst/>
          </a:prstGeom>
          <a:solidFill>
            <a:srgbClr val="CC9900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>
            <a:noAutofit/>
          </a:bodyPr>
          <a:lstStyle/>
          <a:p>
            <a:pPr algn="ctr"/>
            <a:r>
              <a:rPr lang="en-GB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Arial"/>
              </a:rPr>
              <a:t>JVM</a:t>
            </a:r>
          </a:p>
        </p:txBody>
      </p:sp>
      <p:sp>
        <p:nvSpPr>
          <p:cNvPr id="98" name="Shape 98"/>
          <p:cNvSpPr/>
          <p:nvPr/>
        </p:nvSpPr>
        <p:spPr>
          <a:xfrm>
            <a:off x="4594002" y="4716930"/>
            <a:ext cx="914100" cy="335400"/>
          </a:xfrm>
          <a:prstGeom prst="rect">
            <a:avLst/>
          </a:prstGeom>
          <a:solidFill>
            <a:srgbClr val="CC9900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>
            <a:noAutofit/>
          </a:bodyPr>
          <a:lstStyle/>
          <a:p>
            <a:pPr algn="ctr"/>
            <a:r>
              <a:rPr lang="en-GB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Arial"/>
              </a:rPr>
              <a:t>Spark</a:t>
            </a:r>
          </a:p>
        </p:txBody>
      </p:sp>
      <p:sp>
        <p:nvSpPr>
          <p:cNvPr id="99" name="Shape 99"/>
          <p:cNvSpPr/>
          <p:nvPr/>
        </p:nvSpPr>
        <p:spPr>
          <a:xfrm>
            <a:off x="4594002" y="4309705"/>
            <a:ext cx="378900" cy="335400"/>
          </a:xfrm>
          <a:prstGeom prst="rect">
            <a:avLst/>
          </a:prstGeom>
          <a:solidFill>
            <a:srgbClr val="CC9900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>
            <a:noAutofit/>
          </a:bodyPr>
          <a:lstStyle/>
          <a:p>
            <a:pPr algn="ctr"/>
            <a:endParaRPr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  <a:sym typeface="Arial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5129164" y="4309705"/>
            <a:ext cx="378900" cy="335400"/>
          </a:xfrm>
          <a:prstGeom prst="rect">
            <a:avLst/>
          </a:prstGeom>
          <a:solidFill>
            <a:srgbClr val="CC9900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>
            <a:noAutofit/>
          </a:bodyPr>
          <a:lstStyle/>
          <a:p>
            <a:pPr algn="ctr"/>
            <a:endParaRPr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  <a:sym typeface="Arial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4953714" y="4361447"/>
            <a:ext cx="198300" cy="2385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/>
          <a:p>
            <a:pPr>
              <a:buSzPct val="25000"/>
            </a:pPr>
            <a:r>
              <a:rPr lang="en-GB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Arial"/>
              </a:rPr>
              <a:t>...</a:t>
            </a:r>
          </a:p>
        </p:txBody>
      </p:sp>
      <p:sp>
        <p:nvSpPr>
          <p:cNvPr id="102" name="Shape 102"/>
          <p:cNvSpPr/>
          <p:nvPr/>
        </p:nvSpPr>
        <p:spPr>
          <a:xfrm>
            <a:off x="4535008" y="4226823"/>
            <a:ext cx="1021800" cy="1703700"/>
          </a:xfrm>
          <a:prstGeom prst="rect">
            <a:avLst/>
          </a:pr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4594002" y="5531380"/>
            <a:ext cx="914100" cy="335400"/>
          </a:xfrm>
          <a:prstGeom prst="rect">
            <a:avLst/>
          </a:pr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>
            <a:noAutofit/>
          </a:bodyPr>
          <a:lstStyle/>
          <a:p>
            <a:pPr algn="ctr"/>
            <a:r>
              <a:rPr lang="en-GB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Arial"/>
              </a:rPr>
              <a:t>OS</a:t>
            </a:r>
          </a:p>
        </p:txBody>
      </p:sp>
      <p:sp>
        <p:nvSpPr>
          <p:cNvPr id="104" name="Shape 104"/>
          <p:cNvSpPr/>
          <p:nvPr/>
        </p:nvSpPr>
        <p:spPr>
          <a:xfrm>
            <a:off x="4594002" y="5124155"/>
            <a:ext cx="914100" cy="335400"/>
          </a:xfrm>
          <a:prstGeom prst="rect">
            <a:avLst/>
          </a:pr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>
            <a:noAutofit/>
          </a:bodyPr>
          <a:lstStyle/>
          <a:p>
            <a:pPr algn="ctr"/>
            <a:r>
              <a:rPr lang="en-GB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Arial"/>
              </a:rPr>
              <a:t>JVM</a:t>
            </a:r>
          </a:p>
        </p:txBody>
      </p:sp>
      <p:sp>
        <p:nvSpPr>
          <p:cNvPr id="105" name="Shape 105"/>
          <p:cNvSpPr/>
          <p:nvPr/>
        </p:nvSpPr>
        <p:spPr>
          <a:xfrm>
            <a:off x="4594002" y="4308029"/>
            <a:ext cx="914100" cy="742500"/>
          </a:xfrm>
          <a:prstGeom prst="rect">
            <a:avLst/>
          </a:pr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>
            <a:noAutofit/>
          </a:bodyPr>
          <a:lstStyle/>
          <a:p>
            <a:pPr algn="ctr"/>
            <a:endParaRPr sz="160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  <a:sym typeface="Arial"/>
            </a:endParaRPr>
          </a:p>
          <a:p>
            <a:pPr algn="ctr"/>
            <a:endParaRPr sz="160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  <a:sym typeface="Arial"/>
            </a:endParaRPr>
          </a:p>
          <a:p>
            <a:pPr algn="ctr"/>
            <a:r>
              <a:rPr lang="en-GB" sz="16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Arial"/>
              </a:rPr>
              <a:t>Spark</a:t>
            </a:r>
          </a:p>
        </p:txBody>
      </p:sp>
      <p:sp>
        <p:nvSpPr>
          <p:cNvPr id="106" name="Shape 106"/>
          <p:cNvSpPr/>
          <p:nvPr/>
        </p:nvSpPr>
        <p:spPr>
          <a:xfrm>
            <a:off x="4632311" y="4357614"/>
            <a:ext cx="378899" cy="335400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>
            <a:noAutofit/>
          </a:bodyPr>
          <a:lstStyle/>
          <a:p>
            <a:pPr algn="ctr">
              <a:buSzPct val="25000"/>
            </a:pPr>
            <a:r>
              <a:rPr lang="en-GB" sz="5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Arial"/>
              </a:rPr>
              <a:t>Task1</a:t>
            </a:r>
          </a:p>
        </p:txBody>
      </p:sp>
      <p:sp>
        <p:nvSpPr>
          <p:cNvPr id="107" name="Shape 107"/>
          <p:cNvSpPr/>
          <p:nvPr/>
        </p:nvSpPr>
        <p:spPr>
          <a:xfrm>
            <a:off x="5090856" y="4357614"/>
            <a:ext cx="378900" cy="335400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>
            <a:noAutofit/>
          </a:bodyPr>
          <a:lstStyle/>
          <a:p>
            <a:pPr algn="ctr">
              <a:buSzPct val="25000"/>
            </a:pPr>
            <a:r>
              <a:rPr lang="en-GB" sz="5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Arial"/>
              </a:rPr>
              <a:t>Taskn</a:t>
            </a:r>
          </a:p>
        </p:txBody>
      </p:sp>
      <p:sp>
        <p:nvSpPr>
          <p:cNvPr id="108" name="Shape 108"/>
          <p:cNvSpPr/>
          <p:nvPr/>
        </p:nvSpPr>
        <p:spPr>
          <a:xfrm>
            <a:off x="5799936" y="4226823"/>
            <a:ext cx="1021800" cy="1703700"/>
          </a:xfrm>
          <a:prstGeom prst="rect">
            <a:avLst/>
          </a:pr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5858930" y="5531380"/>
            <a:ext cx="437700" cy="335400"/>
          </a:xfrm>
          <a:prstGeom prst="rect">
            <a:avLst/>
          </a:pr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>
            <a:noAutofit/>
          </a:bodyPr>
          <a:lstStyle/>
          <a:p>
            <a:pPr algn="ctr"/>
            <a:r>
              <a:rPr lang="en-GB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Arial"/>
              </a:rPr>
              <a:t>OS</a:t>
            </a:r>
          </a:p>
        </p:txBody>
      </p:sp>
      <p:sp>
        <p:nvSpPr>
          <p:cNvPr id="110" name="Shape 110"/>
          <p:cNvSpPr/>
          <p:nvPr/>
        </p:nvSpPr>
        <p:spPr>
          <a:xfrm>
            <a:off x="6335098" y="5531380"/>
            <a:ext cx="437700" cy="335400"/>
          </a:xfrm>
          <a:prstGeom prst="rect">
            <a:avLst/>
          </a:prstGeom>
          <a:solidFill>
            <a:srgbClr val="CC9900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>
            <a:noAutofit/>
          </a:bodyPr>
          <a:lstStyle/>
          <a:p>
            <a:pPr algn="ctr"/>
            <a:r>
              <a:rPr lang="en-GB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Arial"/>
              </a:rPr>
              <a:t>TEE</a:t>
            </a:r>
          </a:p>
        </p:txBody>
      </p:sp>
      <p:sp>
        <p:nvSpPr>
          <p:cNvPr id="111" name="Shape 111"/>
          <p:cNvSpPr/>
          <p:nvPr/>
        </p:nvSpPr>
        <p:spPr>
          <a:xfrm>
            <a:off x="5858930" y="5124155"/>
            <a:ext cx="914100" cy="335400"/>
          </a:xfrm>
          <a:prstGeom prst="rect">
            <a:avLst/>
          </a:prstGeom>
          <a:solidFill>
            <a:srgbClr val="CC9900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>
            <a:noAutofit/>
          </a:bodyPr>
          <a:lstStyle/>
          <a:p>
            <a:pPr algn="ctr"/>
            <a:r>
              <a:rPr lang="en-GB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Arial"/>
              </a:rPr>
              <a:t>JVM</a:t>
            </a:r>
          </a:p>
        </p:txBody>
      </p:sp>
      <p:sp>
        <p:nvSpPr>
          <p:cNvPr id="112" name="Shape 112"/>
          <p:cNvSpPr/>
          <p:nvPr/>
        </p:nvSpPr>
        <p:spPr>
          <a:xfrm>
            <a:off x="5858930" y="4716930"/>
            <a:ext cx="914100" cy="335400"/>
          </a:xfrm>
          <a:prstGeom prst="rect">
            <a:avLst/>
          </a:prstGeom>
          <a:solidFill>
            <a:srgbClr val="CC9900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>
            <a:noAutofit/>
          </a:bodyPr>
          <a:lstStyle/>
          <a:p>
            <a:pPr algn="ctr"/>
            <a:r>
              <a:rPr lang="en-GB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Arial"/>
              </a:rPr>
              <a:t>Spark</a:t>
            </a:r>
          </a:p>
        </p:txBody>
      </p:sp>
      <p:sp>
        <p:nvSpPr>
          <p:cNvPr id="113" name="Shape 113"/>
          <p:cNvSpPr/>
          <p:nvPr/>
        </p:nvSpPr>
        <p:spPr>
          <a:xfrm>
            <a:off x="5858930" y="4309705"/>
            <a:ext cx="378900" cy="335400"/>
          </a:xfrm>
          <a:prstGeom prst="rect">
            <a:avLst/>
          </a:prstGeom>
          <a:solidFill>
            <a:srgbClr val="CC9900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>
            <a:noAutofit/>
          </a:bodyPr>
          <a:lstStyle/>
          <a:p>
            <a:pPr algn="ctr"/>
            <a:endParaRPr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  <a:sym typeface="Arial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6394093" y="4309705"/>
            <a:ext cx="378900" cy="335400"/>
          </a:xfrm>
          <a:prstGeom prst="rect">
            <a:avLst/>
          </a:prstGeom>
          <a:solidFill>
            <a:srgbClr val="CC9900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>
            <a:noAutofit/>
          </a:bodyPr>
          <a:lstStyle/>
          <a:p>
            <a:pPr algn="ctr"/>
            <a:endParaRPr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  <a:sym typeface="Arial"/>
            </a:endParaRPr>
          </a:p>
        </p:txBody>
      </p:sp>
      <p:sp>
        <p:nvSpPr>
          <p:cNvPr id="115" name="Shape 115"/>
          <p:cNvSpPr txBox="1"/>
          <p:nvPr/>
        </p:nvSpPr>
        <p:spPr>
          <a:xfrm>
            <a:off x="6218642" y="4361447"/>
            <a:ext cx="198300" cy="2385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/>
          <a:p>
            <a:pPr>
              <a:buSzPct val="25000"/>
            </a:pPr>
            <a:r>
              <a:rPr lang="en-GB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Arial"/>
              </a:rPr>
              <a:t>...</a:t>
            </a:r>
          </a:p>
        </p:txBody>
      </p:sp>
      <p:sp>
        <p:nvSpPr>
          <p:cNvPr id="116" name="Shape 116"/>
          <p:cNvSpPr/>
          <p:nvPr/>
        </p:nvSpPr>
        <p:spPr>
          <a:xfrm>
            <a:off x="5799936" y="4226823"/>
            <a:ext cx="1021800" cy="1703700"/>
          </a:xfrm>
          <a:prstGeom prst="rect">
            <a:avLst/>
          </a:pr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17" name="Shape 117"/>
          <p:cNvSpPr/>
          <p:nvPr/>
        </p:nvSpPr>
        <p:spPr>
          <a:xfrm>
            <a:off x="5858930" y="5531380"/>
            <a:ext cx="914100" cy="335400"/>
          </a:xfrm>
          <a:prstGeom prst="rect">
            <a:avLst/>
          </a:pr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>
            <a:noAutofit/>
          </a:bodyPr>
          <a:lstStyle/>
          <a:p>
            <a:pPr algn="ctr"/>
            <a:r>
              <a:rPr lang="en-GB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Arial"/>
              </a:rPr>
              <a:t>OS</a:t>
            </a:r>
          </a:p>
        </p:txBody>
      </p:sp>
      <p:sp>
        <p:nvSpPr>
          <p:cNvPr id="118" name="Shape 118"/>
          <p:cNvSpPr/>
          <p:nvPr/>
        </p:nvSpPr>
        <p:spPr>
          <a:xfrm>
            <a:off x="5858930" y="5124155"/>
            <a:ext cx="914100" cy="335400"/>
          </a:xfrm>
          <a:prstGeom prst="rect">
            <a:avLst/>
          </a:pr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>
            <a:noAutofit/>
          </a:bodyPr>
          <a:lstStyle/>
          <a:p>
            <a:pPr algn="ctr"/>
            <a:r>
              <a:rPr lang="en-GB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Arial"/>
              </a:rPr>
              <a:t>JVM</a:t>
            </a:r>
          </a:p>
        </p:txBody>
      </p:sp>
      <p:sp>
        <p:nvSpPr>
          <p:cNvPr id="119" name="Shape 119"/>
          <p:cNvSpPr/>
          <p:nvPr/>
        </p:nvSpPr>
        <p:spPr>
          <a:xfrm>
            <a:off x="5858930" y="4308029"/>
            <a:ext cx="914100" cy="742500"/>
          </a:xfrm>
          <a:prstGeom prst="rect">
            <a:avLst/>
          </a:pr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>
            <a:noAutofit/>
          </a:bodyPr>
          <a:lstStyle/>
          <a:p>
            <a:pPr algn="ctr"/>
            <a:endParaRPr sz="160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  <a:sym typeface="Arial"/>
            </a:endParaRPr>
          </a:p>
          <a:p>
            <a:pPr algn="ctr"/>
            <a:endParaRPr sz="160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  <a:sym typeface="Arial"/>
            </a:endParaRPr>
          </a:p>
          <a:p>
            <a:pPr algn="ctr"/>
            <a:r>
              <a:rPr lang="en-GB" sz="16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Arial"/>
              </a:rPr>
              <a:t>Spark</a:t>
            </a:r>
          </a:p>
        </p:txBody>
      </p:sp>
      <p:sp>
        <p:nvSpPr>
          <p:cNvPr id="120" name="Shape 120"/>
          <p:cNvSpPr/>
          <p:nvPr/>
        </p:nvSpPr>
        <p:spPr>
          <a:xfrm>
            <a:off x="5897238" y="4357614"/>
            <a:ext cx="378900" cy="335400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>
            <a:noAutofit/>
          </a:bodyPr>
          <a:lstStyle/>
          <a:p>
            <a:pPr algn="ctr">
              <a:buSzPct val="25000"/>
            </a:pPr>
            <a:r>
              <a:rPr lang="en-GB" sz="5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Arial"/>
              </a:rPr>
              <a:t>Task1</a:t>
            </a:r>
          </a:p>
        </p:txBody>
      </p:sp>
      <p:sp>
        <p:nvSpPr>
          <p:cNvPr id="121" name="Shape 121"/>
          <p:cNvSpPr/>
          <p:nvPr/>
        </p:nvSpPr>
        <p:spPr>
          <a:xfrm>
            <a:off x="6355785" y="4357614"/>
            <a:ext cx="378900" cy="335400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>
            <a:noAutofit/>
          </a:bodyPr>
          <a:lstStyle/>
          <a:p>
            <a:pPr algn="ctr">
              <a:buSzPct val="25000"/>
            </a:pPr>
            <a:r>
              <a:rPr lang="en-GB" sz="500" dirty="0" err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Arial"/>
              </a:rPr>
              <a:t>Taskn</a:t>
            </a:r>
            <a:endParaRPr lang="en-GB" sz="500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  <a:sym typeface="Arial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3367382" y="3383150"/>
            <a:ext cx="827100" cy="359100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>
            <a:noAutofit/>
          </a:bodyPr>
          <a:lstStyle/>
          <a:p>
            <a:pPr algn="ctr"/>
            <a:r>
              <a:rPr lang="en-GB" sz="16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Arial"/>
              </a:rPr>
              <a:t>Task 1</a:t>
            </a:r>
          </a:p>
        </p:txBody>
      </p:sp>
      <p:sp>
        <p:nvSpPr>
          <p:cNvPr id="123" name="Shape 123"/>
          <p:cNvSpPr/>
          <p:nvPr/>
        </p:nvSpPr>
        <p:spPr>
          <a:xfrm>
            <a:off x="4486358" y="3389138"/>
            <a:ext cx="827099" cy="359100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>
            <a:noAutofit/>
          </a:bodyPr>
          <a:lstStyle/>
          <a:p>
            <a:pPr algn="ctr"/>
            <a:r>
              <a:rPr lang="en-GB" sz="16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Arial"/>
              </a:rPr>
              <a:t>Task n</a:t>
            </a:r>
          </a:p>
        </p:txBody>
      </p:sp>
      <p:cxnSp>
        <p:nvCxnSpPr>
          <p:cNvPr id="124" name="Shape 124"/>
          <p:cNvCxnSpPr>
            <a:stCxn id="122" idx="2"/>
            <a:endCxn id="78" idx="0"/>
          </p:cNvCxnSpPr>
          <p:nvPr/>
        </p:nvCxnSpPr>
        <p:spPr>
          <a:xfrm flipH="1">
            <a:off x="3508232" y="3742250"/>
            <a:ext cx="272700" cy="6153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25" name="Shape 125"/>
          <p:cNvCxnSpPr>
            <a:endCxn id="120" idx="0"/>
          </p:cNvCxnSpPr>
          <p:nvPr/>
        </p:nvCxnSpPr>
        <p:spPr>
          <a:xfrm>
            <a:off x="3780888" y="3744114"/>
            <a:ext cx="2305800" cy="6135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26" name="Shape 126"/>
          <p:cNvCxnSpPr>
            <a:endCxn id="106" idx="0"/>
          </p:cNvCxnSpPr>
          <p:nvPr/>
        </p:nvCxnSpPr>
        <p:spPr>
          <a:xfrm>
            <a:off x="3781061" y="3744114"/>
            <a:ext cx="1040699" cy="6135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27" name="Shape 127"/>
          <p:cNvCxnSpPr>
            <a:endCxn id="92" idx="0"/>
          </p:cNvCxnSpPr>
          <p:nvPr/>
        </p:nvCxnSpPr>
        <p:spPr>
          <a:xfrm flipH="1">
            <a:off x="2194602" y="3744114"/>
            <a:ext cx="1586700" cy="6135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28" name="Shape 128"/>
          <p:cNvCxnSpPr>
            <a:stCxn id="123" idx="2"/>
            <a:endCxn id="79" idx="0"/>
          </p:cNvCxnSpPr>
          <p:nvPr/>
        </p:nvCxnSpPr>
        <p:spPr>
          <a:xfrm flipH="1">
            <a:off x="3966607" y="3748238"/>
            <a:ext cx="933300" cy="6093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29" name="Shape 129"/>
          <p:cNvCxnSpPr>
            <a:endCxn id="121" idx="0"/>
          </p:cNvCxnSpPr>
          <p:nvPr/>
        </p:nvCxnSpPr>
        <p:spPr>
          <a:xfrm>
            <a:off x="4899735" y="3754314"/>
            <a:ext cx="1645500" cy="6033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30" name="Shape 130"/>
          <p:cNvCxnSpPr>
            <a:endCxn id="107" idx="0"/>
          </p:cNvCxnSpPr>
          <p:nvPr/>
        </p:nvCxnSpPr>
        <p:spPr>
          <a:xfrm>
            <a:off x="4899906" y="3754314"/>
            <a:ext cx="380400" cy="6033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31" name="Shape 131"/>
          <p:cNvCxnSpPr>
            <a:endCxn id="93" idx="0"/>
          </p:cNvCxnSpPr>
          <p:nvPr/>
        </p:nvCxnSpPr>
        <p:spPr>
          <a:xfrm flipH="1">
            <a:off x="2653148" y="3754314"/>
            <a:ext cx="2247000" cy="6033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132" name="Shape 132"/>
          <p:cNvSpPr/>
          <p:nvPr/>
        </p:nvSpPr>
        <p:spPr>
          <a:xfrm>
            <a:off x="1907850" y="6020968"/>
            <a:ext cx="4913700" cy="335400"/>
          </a:xfrm>
          <a:prstGeom prst="rect">
            <a:avLst/>
          </a:pr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r>
              <a:rPr lang="en-GB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Distributed File System</a:t>
            </a:r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6844" y="6079845"/>
            <a:ext cx="217800" cy="2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8737" y="5590262"/>
            <a:ext cx="217800" cy="2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2317" y="5183032"/>
            <a:ext cx="217800" cy="2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7317" y="4716925"/>
            <a:ext cx="217800" cy="2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796794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Infrastructure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Keep </a:t>
            </a:r>
            <a:r>
              <a:rPr lang="en-GB" dirty="0" err="1" smtClean="0"/>
              <a:t>friends&amp;enemies</a:t>
            </a:r>
            <a:r>
              <a:rPr lang="en-GB" dirty="0" smtClean="0"/>
              <a:t> near:</a:t>
            </a:r>
          </a:p>
          <a:p>
            <a:pPr lvl="1">
              <a:defRPr/>
            </a:pPr>
            <a:r>
              <a:rPr lang="en-GB" dirty="0" smtClean="0"/>
              <a:t>Legal/Regulatory Stuff (</a:t>
            </a:r>
            <a:r>
              <a:rPr lang="en-GB" dirty="0" err="1" smtClean="0"/>
              <a:t>incl</a:t>
            </a:r>
            <a:r>
              <a:rPr lang="en-GB" dirty="0" smtClean="0"/>
              <a:t> GDPR)</a:t>
            </a:r>
          </a:p>
          <a:p>
            <a:pPr lvl="1">
              <a:defRPr/>
            </a:pPr>
            <a:r>
              <a:rPr lang="en-GB" dirty="0" smtClean="0"/>
              <a:t>Latency/Availability </a:t>
            </a:r>
            <a:r>
              <a:rPr lang="en-GB" dirty="0" err="1" smtClean="0"/>
              <a:t>etc</a:t>
            </a:r>
            <a:endParaRPr lang="en-GB" dirty="0" smtClean="0"/>
          </a:p>
          <a:p>
            <a:pPr lvl="1">
              <a:defRPr/>
            </a:pPr>
            <a:r>
              <a:rPr lang="en-GB" dirty="0" smtClean="0"/>
              <a:t>Control (physical access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</a:p>
          <a:p>
            <a:pPr>
              <a:defRPr/>
            </a:pPr>
            <a:r>
              <a:rPr lang="en-GB" dirty="0" smtClean="0"/>
              <a:t>Need to virtualise these (better)</a:t>
            </a:r>
          </a:p>
          <a:p>
            <a:pPr lvl="1">
              <a:defRPr/>
            </a:pPr>
            <a:r>
              <a:rPr lang="en-GB" dirty="0" smtClean="0"/>
              <a:t>Crypt Data at rest</a:t>
            </a:r>
          </a:p>
          <a:p>
            <a:pPr lvl="1">
              <a:defRPr/>
            </a:pPr>
            <a:r>
              <a:rPr lang="en-GB" dirty="0" smtClean="0"/>
              <a:t>Crypt data during “processing” </a:t>
            </a:r>
          </a:p>
          <a:p>
            <a:pPr lvl="1">
              <a:defRPr/>
            </a:pPr>
            <a:r>
              <a:rPr lang="en-GB" dirty="0" smtClean="0"/>
              <a:t>key management </a:t>
            </a:r>
            <a:r>
              <a:rPr lang="en-GB" dirty="0" err="1" smtClean="0"/>
              <a:t>etc</a:t>
            </a:r>
            <a:endParaRPr lang="en-GB" dirty="0" smtClean="0"/>
          </a:p>
          <a:p>
            <a:pPr lvl="1">
              <a:defRPr/>
            </a:pPr>
            <a:r>
              <a:rPr lang="en-GB" b="1" i="1" dirty="0" smtClean="0"/>
              <a:t>Enclave</a:t>
            </a:r>
            <a:r>
              <a:rPr lang="is-IS" dirty="0" smtClean="0"/>
              <a:t>…</a:t>
            </a:r>
            <a:r>
              <a:rPr lang="en-GB" dirty="0" smtClean="0"/>
              <a:t> </a:t>
            </a:r>
            <a:r>
              <a:rPr lang="en-GB" dirty="0" err="1" smtClean="0"/>
              <a:t>SGX</a:t>
            </a:r>
            <a:r>
              <a:rPr lang="en-GB" dirty="0" err="1"/>
              <a:t>,</a:t>
            </a:r>
            <a:r>
              <a:rPr lang="en-GB" dirty="0" err="1" smtClean="0"/>
              <a:t>Trust</a:t>
            </a:r>
            <a:r>
              <a:rPr lang="en-GB" dirty="0" smtClean="0"/>
              <a:t> Zone, AMD, CHERI</a:t>
            </a: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Secure Machine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Secure </a:t>
            </a:r>
            <a:r>
              <a:rPr lang="en-GB" b="1" dirty="0"/>
              <a:t>machine learning (ML) </a:t>
            </a:r>
            <a:r>
              <a:rPr lang="en-GB" dirty="0"/>
              <a:t>killer application for Maru</a:t>
            </a:r>
          </a:p>
          <a:p>
            <a:pPr lvl="1"/>
            <a:r>
              <a:rPr lang="en-GB" dirty="0"/>
              <a:t>Resource-intensive thus good use case for cloud usage</a:t>
            </a:r>
          </a:p>
          <a:p>
            <a:pPr lvl="1"/>
            <a:r>
              <a:rPr lang="en-GB" dirty="0"/>
              <a:t>Raw training data comes with security </a:t>
            </a:r>
            <a:r>
              <a:rPr lang="en-GB" dirty="0" err="1"/>
              <a:t>impliations</a:t>
            </a:r>
            <a:endParaRPr lang="en-GB" dirty="0"/>
          </a:p>
          <a:p>
            <a:endParaRPr lang="en-GB" dirty="0"/>
          </a:p>
          <a:p>
            <a:r>
              <a:rPr lang="en-GB" dirty="0"/>
              <a:t>Complex implementations of ML algorithms cannot be adapted for SGX</a:t>
            </a:r>
          </a:p>
          <a:p>
            <a:pPr lvl="1"/>
            <a:r>
              <a:rPr lang="en-GB" dirty="0"/>
              <a:t>Consider Spark </a:t>
            </a:r>
            <a:r>
              <a:rPr lang="en-GB" dirty="0" err="1"/>
              <a:t>MLlib</a:t>
            </a:r>
            <a:r>
              <a:rPr lang="en-GB" dirty="0"/>
              <a:t> with 100s of algorithms</a:t>
            </a:r>
          </a:p>
          <a:p>
            <a:pPr lvl="1"/>
            <a:endParaRPr lang="en-GB" dirty="0"/>
          </a:p>
          <a:p>
            <a:r>
              <a:rPr lang="en-GB" dirty="0"/>
              <a:t>Challenges</a:t>
            </a:r>
          </a:p>
          <a:p>
            <a:pPr lvl="1"/>
            <a:r>
              <a:rPr lang="en-GB" dirty="0"/>
              <a:t>Extremely </a:t>
            </a:r>
            <a:r>
              <a:rPr lang="en-GB" b="1" dirty="0"/>
              <a:t>data-intensive </a:t>
            </a:r>
            <a:r>
              <a:rPr lang="en-GB" dirty="0"/>
              <a:t>domain</a:t>
            </a:r>
          </a:p>
          <a:p>
            <a:pPr lvl="1"/>
            <a:r>
              <a:rPr lang="en-GB" dirty="0"/>
              <a:t>Must support </a:t>
            </a:r>
            <a:r>
              <a:rPr lang="en-GB" b="1" dirty="0"/>
              <a:t>existing frameworks </a:t>
            </a:r>
            <a:r>
              <a:rPr lang="en-GB" dirty="0"/>
              <a:t>(Spark, </a:t>
            </a:r>
            <a:r>
              <a:rPr lang="en-GB" dirty="0" err="1"/>
              <a:t>TensorFlow</a:t>
            </a:r>
            <a:r>
              <a:rPr lang="en-GB" dirty="0"/>
              <a:t>, </a:t>
            </a:r>
            <a:r>
              <a:rPr lang="en-GB" dirty="0" err="1"/>
              <a:t>MXNet</a:t>
            </a:r>
            <a:r>
              <a:rPr lang="en-GB" dirty="0"/>
              <a:t>, CNTK, </a:t>
            </a:r>
            <a:r>
              <a:rPr lang="mr-IN" dirty="0"/>
              <a:t>…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ML requires </a:t>
            </a:r>
            <a:r>
              <a:rPr lang="en-GB" b="1" dirty="0"/>
              <a:t>accelerators</a:t>
            </a:r>
            <a:r>
              <a:rPr lang="en-GB" dirty="0"/>
              <a:t> support (GPUs, TPUs, </a:t>
            </a:r>
            <a:r>
              <a:rPr lang="mr-IN" dirty="0"/>
              <a:t>…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Prevention of </a:t>
            </a:r>
            <a:r>
              <a:rPr lang="en-GB" b="1" dirty="0"/>
              <a:t>side-channel </a:t>
            </a:r>
            <a:r>
              <a:rPr lang="en-GB" dirty="0"/>
              <a:t>attacks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772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State of the Art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Protect confidentiality and integrity of tasks and input/output data</a:t>
            </a:r>
          </a:p>
          <a:p>
            <a:endParaRPr lang="en-GB" b="1" dirty="0"/>
          </a:p>
          <a:p>
            <a:r>
              <a:rPr lang="en-GB" b="1" dirty="0"/>
              <a:t>Opaque</a:t>
            </a:r>
            <a:r>
              <a:rPr lang="en-GB" dirty="0"/>
              <a:t> [Zheng, NSDI 2017]</a:t>
            </a:r>
          </a:p>
          <a:p>
            <a:pPr lvl="1"/>
            <a:r>
              <a:rPr lang="en-GB" dirty="0"/>
              <a:t>Hide access patterns of distributed data analytics (Spark SQL) </a:t>
            </a:r>
          </a:p>
          <a:p>
            <a:pPr lvl="1"/>
            <a:r>
              <a:rPr lang="en-GB" dirty="0"/>
              <a:t>Introduces new oblivious relational operators</a:t>
            </a:r>
          </a:p>
          <a:p>
            <a:pPr lvl="1"/>
            <a:r>
              <a:rPr lang="en-GB" dirty="0"/>
              <a:t>Does not support arbitrary/existing Scala Spark jobs</a:t>
            </a:r>
          </a:p>
          <a:p>
            <a:endParaRPr lang="en-GB" b="1" dirty="0"/>
          </a:p>
          <a:p>
            <a:r>
              <a:rPr lang="en-GB" b="1" dirty="0"/>
              <a:t>VC3</a:t>
            </a:r>
            <a:r>
              <a:rPr lang="en-GB" dirty="0"/>
              <a:t> [Schuster, S&amp;P 2015]</a:t>
            </a:r>
          </a:p>
          <a:p>
            <a:pPr lvl="1"/>
            <a:r>
              <a:rPr lang="en-GB" dirty="0"/>
              <a:t>Protects MapReduce Hadoop jobs</a:t>
            </a:r>
          </a:p>
          <a:p>
            <a:pPr lvl="1"/>
            <a:r>
              <a:rPr lang="en-GB" dirty="0"/>
              <a:t>Confidentiality/integrity of code/data; correctness/completeness of results</a:t>
            </a:r>
          </a:p>
          <a:p>
            <a:pPr lvl="1"/>
            <a:r>
              <a:rPr lang="en-GB" dirty="0"/>
              <a:t>No support for existing jobs → Re-implement for VC3</a:t>
            </a:r>
            <a:br>
              <a:rPr lang="en-GB" dirty="0"/>
            </a:br>
            <a:endParaRPr lang="en-GB" dirty="0"/>
          </a:p>
        </p:txBody>
      </p:sp>
      <p:sp>
        <p:nvSpPr>
          <p:cNvPr id="143" name="Shape 143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1160813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SGX Support for Spark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SGX-Spark</a:t>
            </a:r>
          </a:p>
          <a:p>
            <a:pPr lvl="1"/>
            <a:r>
              <a:rPr lang="en-GB" dirty="0"/>
              <a:t>Protect data processing from infrastructure provider</a:t>
            </a:r>
          </a:p>
          <a:p>
            <a:pPr lvl="1"/>
            <a:r>
              <a:rPr lang="en-GB" dirty="0"/>
              <a:t>Protect confidentiality &amp; integrity of existing jobs</a:t>
            </a:r>
          </a:p>
          <a:p>
            <a:pPr lvl="1"/>
            <a:r>
              <a:rPr lang="en-GB" dirty="0"/>
              <a:t>No modifications for end users</a:t>
            </a:r>
          </a:p>
          <a:p>
            <a:pPr lvl="1"/>
            <a:r>
              <a:rPr lang="en-GB" dirty="0"/>
              <a:t>Acceptable performance overhead</a:t>
            </a:r>
          </a:p>
          <a:p>
            <a:pPr lvl="1"/>
            <a:endParaRPr lang="en-GB" dirty="0"/>
          </a:p>
          <a:p>
            <a:r>
              <a:rPr lang="en-GB" dirty="0"/>
              <a:t>Idea:</a:t>
            </a:r>
            <a:br>
              <a:rPr lang="en-GB" dirty="0"/>
            </a:br>
            <a:r>
              <a:rPr lang="en-GB" dirty="0"/>
              <a:t>Execute only sensitive parts of Spark inside enclave</a:t>
            </a:r>
          </a:p>
          <a:p>
            <a:pPr lvl="1"/>
            <a:r>
              <a:rPr lang="en-GB" dirty="0"/>
              <a:t>Code that accesses/processes sensitive data</a:t>
            </a:r>
          </a:p>
          <a:p>
            <a:endParaRPr lang="en-GB" dirty="0"/>
          </a:p>
          <a:p>
            <a:r>
              <a:rPr lang="en-GB" dirty="0"/>
              <a:t>Code outside of enclave only accesses encrypted data</a:t>
            </a:r>
          </a:p>
          <a:p>
            <a:pPr lvl="1"/>
            <a:r>
              <a:rPr lang="en-GB" dirty="0"/>
              <a:t>Partition Spark</a:t>
            </a:r>
          </a:p>
          <a:p>
            <a:pPr lvl="1"/>
            <a:r>
              <a:rPr lang="en-GB" dirty="0"/>
              <a:t>Run two collaborating JVMs, inside enclave and outside of enclave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32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9338654" y="2604964"/>
            <a:ext cx="2400600" cy="3200400"/>
          </a:xfrm>
          <a:prstGeom prst="rect">
            <a:avLst/>
          </a:pr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9477254" y="2757603"/>
            <a:ext cx="980400" cy="1395000"/>
          </a:xfrm>
          <a:prstGeom prst="rect">
            <a:avLst/>
          </a:prstGeom>
          <a:solidFill>
            <a:srgbClr val="CC9900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>
            <a:noAutofit/>
          </a:bodyPr>
          <a:lstStyle/>
          <a:p>
            <a:pPr algn="ctr"/>
            <a:endParaRPr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  <a:sym typeface="Arial"/>
            </a:endParaRPr>
          </a:p>
          <a:p>
            <a:pPr algn="ctr"/>
            <a:endParaRPr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  <a:sym typeface="Arial"/>
            </a:endParaRPr>
          </a:p>
          <a:p>
            <a:pPr algn="ctr"/>
            <a:endParaRPr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  <a:sym typeface="Arial"/>
            </a:endParaRPr>
          </a:p>
          <a:p>
            <a:pPr algn="ctr"/>
            <a:r>
              <a:rPr lang="en-GB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Arial"/>
              </a:rPr>
              <a:t>Spark</a:t>
            </a:r>
          </a:p>
        </p:txBody>
      </p:sp>
      <p:sp>
        <p:nvSpPr>
          <p:cNvPr id="175" name="Shape 175"/>
          <p:cNvSpPr/>
          <p:nvPr/>
        </p:nvSpPr>
        <p:spPr>
          <a:xfrm>
            <a:off x="9338654" y="2604964"/>
            <a:ext cx="2400600" cy="3200400"/>
          </a:xfrm>
          <a:prstGeom prst="rect">
            <a:avLst/>
          </a:pr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9477254" y="5055843"/>
            <a:ext cx="1029000" cy="630000"/>
          </a:xfrm>
          <a:prstGeom prst="rect">
            <a:avLst/>
          </a:pr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>
            <a:noAutofit/>
          </a:bodyPr>
          <a:lstStyle/>
          <a:p>
            <a:pPr algn="ctr"/>
            <a:r>
              <a:rPr lang="en-GB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Arial"/>
              </a:rPr>
              <a:t>OS</a:t>
            </a:r>
          </a:p>
        </p:txBody>
      </p:sp>
      <p:sp>
        <p:nvSpPr>
          <p:cNvPr id="177" name="Shape 177"/>
          <p:cNvSpPr/>
          <p:nvPr/>
        </p:nvSpPr>
        <p:spPr>
          <a:xfrm>
            <a:off x="10596135" y="5055843"/>
            <a:ext cx="1028400" cy="630000"/>
          </a:xfrm>
          <a:prstGeom prst="rect">
            <a:avLst/>
          </a:prstGeom>
          <a:solidFill>
            <a:srgbClr val="CC9900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>
            <a:noAutofit/>
          </a:bodyPr>
          <a:lstStyle/>
          <a:p>
            <a:pPr algn="ctr"/>
            <a:r>
              <a:rPr lang="en-GB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Arial"/>
              </a:rPr>
              <a:t>TEE</a:t>
            </a:r>
          </a:p>
        </p:txBody>
      </p:sp>
      <p:sp>
        <p:nvSpPr>
          <p:cNvPr id="178" name="Shape 178"/>
          <p:cNvSpPr/>
          <p:nvPr/>
        </p:nvSpPr>
        <p:spPr>
          <a:xfrm>
            <a:off x="9477254" y="2757603"/>
            <a:ext cx="980400" cy="1398300"/>
          </a:xfrm>
          <a:prstGeom prst="rect">
            <a:avLst/>
          </a:pr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>
            <a:noAutofit/>
          </a:bodyPr>
          <a:lstStyle/>
          <a:p>
            <a:pPr algn="ctr"/>
            <a:r>
              <a:rPr lang="en-GB" sz="14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Arial"/>
              </a:rPr>
              <a:t>Spark</a:t>
            </a:r>
            <a:endParaRPr sz="1400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  <a:sym typeface="Arial"/>
            </a:endParaRPr>
          </a:p>
          <a:p>
            <a:pPr algn="ctr"/>
            <a:r>
              <a:rPr lang="en-GB" sz="14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Arial"/>
              </a:rPr>
              <a:t>Manage-</a:t>
            </a:r>
          </a:p>
          <a:p>
            <a:pPr algn="ctr"/>
            <a:r>
              <a:rPr lang="en-GB" sz="1400" dirty="0" err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Arial"/>
              </a:rPr>
              <a:t>ment</a:t>
            </a:r>
            <a:endParaRPr lang="en-GB" sz="1400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  <a:sym typeface="Arial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10698735" y="2760845"/>
            <a:ext cx="889800" cy="629999"/>
          </a:xfrm>
          <a:prstGeom prst="rect">
            <a:avLst/>
          </a:prstGeom>
          <a:solidFill>
            <a:srgbClr val="CC9900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>
            <a:noAutofit/>
          </a:bodyPr>
          <a:lstStyle/>
          <a:p>
            <a:pPr algn="ctr"/>
            <a:r>
              <a:rPr lang="en-GB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Arial"/>
              </a:rPr>
              <a:t>Taskn</a:t>
            </a:r>
          </a:p>
        </p:txBody>
      </p:sp>
      <p:sp>
        <p:nvSpPr>
          <p:cNvPr id="180" name="Shape 180"/>
          <p:cNvSpPr/>
          <p:nvPr/>
        </p:nvSpPr>
        <p:spPr>
          <a:xfrm>
            <a:off x="9477254" y="5055843"/>
            <a:ext cx="1029000" cy="630000"/>
          </a:xfrm>
          <a:prstGeom prst="rect">
            <a:avLst/>
          </a:pr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>
            <a:noAutofit/>
          </a:bodyPr>
          <a:lstStyle/>
          <a:p>
            <a:pPr algn="ctr"/>
            <a:r>
              <a:rPr lang="en-GB" sz="14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Arial"/>
              </a:rPr>
              <a:t>OS</a:t>
            </a:r>
          </a:p>
        </p:txBody>
      </p:sp>
      <p:sp>
        <p:nvSpPr>
          <p:cNvPr id="181" name="Shape 181"/>
          <p:cNvSpPr/>
          <p:nvPr/>
        </p:nvSpPr>
        <p:spPr>
          <a:xfrm>
            <a:off x="10596135" y="5055843"/>
            <a:ext cx="1028400" cy="6300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>
            <a:noAutofit/>
          </a:bodyPr>
          <a:lstStyle/>
          <a:p>
            <a:pPr algn="ctr"/>
            <a:r>
              <a:rPr lang="en-GB" sz="14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SGX</a:t>
            </a:r>
          </a:p>
        </p:txBody>
      </p:sp>
      <p:sp>
        <p:nvSpPr>
          <p:cNvPr id="182" name="Shape 182"/>
          <p:cNvSpPr/>
          <p:nvPr/>
        </p:nvSpPr>
        <p:spPr>
          <a:xfrm>
            <a:off x="10618815" y="4290844"/>
            <a:ext cx="1005900" cy="6300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>
            <a:noAutofit/>
          </a:bodyPr>
          <a:lstStyle/>
          <a:p>
            <a:pPr algn="ctr"/>
            <a:r>
              <a:rPr lang="en-GB" sz="1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Arial"/>
              </a:rPr>
              <a:t>JVM</a:t>
            </a:r>
          </a:p>
        </p:txBody>
      </p:sp>
      <p:sp>
        <p:nvSpPr>
          <p:cNvPr id="183" name="Shape 183"/>
          <p:cNvSpPr/>
          <p:nvPr/>
        </p:nvSpPr>
        <p:spPr>
          <a:xfrm>
            <a:off x="10644735" y="2757603"/>
            <a:ext cx="979800" cy="13950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>
            <a:noAutofit/>
          </a:bodyPr>
          <a:lstStyle/>
          <a:p>
            <a:pPr algn="ctr"/>
            <a:endParaRPr sz="140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  <a:sym typeface="Arial"/>
            </a:endParaRPr>
          </a:p>
          <a:p>
            <a:pPr algn="ctr"/>
            <a:endParaRPr sz="140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  <a:sym typeface="Arial"/>
            </a:endParaRPr>
          </a:p>
          <a:p>
            <a:pPr algn="ctr"/>
            <a:endParaRPr sz="140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  <a:sym typeface="Arial"/>
            </a:endParaRPr>
          </a:p>
          <a:p>
            <a:pPr algn="ctr"/>
            <a:endParaRPr sz="140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  <a:sym typeface="Arial"/>
            </a:endParaRPr>
          </a:p>
          <a:p>
            <a:pPr algn="ctr"/>
            <a:r>
              <a:rPr lang="en-GB" sz="1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Arial"/>
              </a:rPr>
              <a:t>Spark</a:t>
            </a:r>
          </a:p>
        </p:txBody>
      </p:sp>
      <p:sp>
        <p:nvSpPr>
          <p:cNvPr id="184" name="Shape 184"/>
          <p:cNvSpPr/>
          <p:nvPr/>
        </p:nvSpPr>
        <p:spPr>
          <a:xfrm>
            <a:off x="10752375" y="2843283"/>
            <a:ext cx="761400" cy="394200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>
            <a:noAutofit/>
          </a:bodyPr>
          <a:lstStyle/>
          <a:p>
            <a:pPr algn="ctr"/>
            <a:r>
              <a:rPr lang="en-GB" sz="16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Arial"/>
              </a:rPr>
              <a:t>Task1</a:t>
            </a:r>
          </a:p>
        </p:txBody>
      </p:sp>
      <p:sp>
        <p:nvSpPr>
          <p:cNvPr id="185" name="Shape 185"/>
          <p:cNvSpPr/>
          <p:nvPr/>
        </p:nvSpPr>
        <p:spPr>
          <a:xfrm>
            <a:off x="10752735" y="3308045"/>
            <a:ext cx="761100" cy="394199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>
            <a:noAutofit/>
          </a:bodyPr>
          <a:lstStyle/>
          <a:p>
            <a:pPr algn="ctr"/>
            <a:r>
              <a:rPr lang="en-GB" sz="16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Arial"/>
              </a:rPr>
              <a:t>Taskn</a:t>
            </a:r>
          </a:p>
        </p:txBody>
      </p:sp>
      <p:sp>
        <p:nvSpPr>
          <p:cNvPr id="186" name="Shape 186"/>
          <p:cNvSpPr/>
          <p:nvPr/>
        </p:nvSpPr>
        <p:spPr>
          <a:xfrm>
            <a:off x="9477254" y="4290844"/>
            <a:ext cx="1005900" cy="630000"/>
          </a:xfrm>
          <a:prstGeom prst="rect">
            <a:avLst/>
          </a:pr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>
            <a:noAutofit/>
          </a:bodyPr>
          <a:lstStyle/>
          <a:p>
            <a:pPr algn="ctr"/>
            <a:r>
              <a:rPr lang="en-GB" sz="14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Arial"/>
              </a:rPr>
              <a:t>JVM</a:t>
            </a:r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77266" y="5305077"/>
            <a:ext cx="371100" cy="37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77266" y="4545090"/>
            <a:ext cx="371100" cy="37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77266" y="3785027"/>
            <a:ext cx="371100" cy="37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2075679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Challenges &amp; Current State</a:t>
            </a:r>
          </a:p>
        </p:txBody>
      </p:sp>
      <p:sp>
        <p:nvSpPr>
          <p:cNvPr id="257" name="Shape 257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1. Partitioning Spark</a:t>
            </a:r>
          </a:p>
          <a:p>
            <a:endParaRPr lang="en-GB" b="1" dirty="0"/>
          </a:p>
          <a:p>
            <a:r>
              <a:rPr lang="en-GB" b="1" dirty="0"/>
              <a:t>2. Data movement between JVMs</a:t>
            </a:r>
          </a:p>
          <a:p>
            <a:endParaRPr lang="en-GB" b="1" dirty="0"/>
          </a:p>
          <a:p>
            <a:r>
              <a:rPr lang="en-GB" b="1" dirty="0"/>
              <a:t>3. Memory efficiency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33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878956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Partitioning Spark</a:t>
            </a:r>
          </a:p>
        </p:txBody>
      </p:sp>
      <p:sp>
        <p:nvSpPr>
          <p:cNvPr id="295" name="Shape 295"/>
          <p:cNvSpPr txBox="1">
            <a:spLocks noGrp="1"/>
          </p:cNvSpPr>
          <p:nvPr>
            <p:ph idx="1"/>
          </p:nvPr>
        </p:nvSpPr>
        <p:spPr>
          <a:xfrm>
            <a:off x="838200" y="1172665"/>
            <a:ext cx="10515600" cy="4902702"/>
          </a:xfrm>
        </p:spPr>
        <p:txBody>
          <a:bodyPr/>
          <a:lstStyle/>
          <a:p>
            <a:r>
              <a:rPr lang="en-GB" dirty="0"/>
              <a:t>Goal: Move minimal amount of Spark code to enclave</a:t>
            </a:r>
            <a:br>
              <a:rPr lang="en-GB" dirty="0"/>
            </a:br>
            <a:endParaRPr lang="en-GB" dirty="0"/>
          </a:p>
        </p:txBody>
      </p:sp>
      <p:sp>
        <p:nvSpPr>
          <p:cNvPr id="310" name="Shape 310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34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296" name="Shape 296"/>
          <p:cNvGraphicFramePr/>
          <p:nvPr>
            <p:extLst>
              <p:ext uri="{D42A27DB-BD31-4B8C-83A1-F6EECF244321}">
                <p14:modId xmlns:p14="http://schemas.microsoft.com/office/powerpoint/2010/main" val="1284570021"/>
              </p:ext>
            </p:extLst>
          </p:nvPr>
        </p:nvGraphicFramePr>
        <p:xfrm>
          <a:off x="958005" y="1723312"/>
          <a:ext cx="10569040" cy="485371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9415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274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4876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-GB" sz="1800" b="1" dirty="0">
                          <a:solidFill>
                            <a:srgbClr val="1155CC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Outside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 sz="1800" b="1" dirty="0">
                          <a:solidFill>
                            <a:srgbClr val="1155CC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Enclave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5819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b="1" u="none" dirty="0" err="1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HadoopRDD</a:t>
                      </a:r>
                      <a:endParaRPr lang="en-GB" b="1" u="none" dirty="0">
                        <a:solidFill>
                          <a:schemeClr val="tx1"/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Provide iterator over input data</a:t>
                      </a:r>
                      <a:r>
                        <a:rPr lang="en-GB" baseline="0" dirty="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</a:t>
                      </a:r>
                      <a:r>
                        <a:rPr lang="en-GB" dirty="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partition (encrypted)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dirty="0">
                        <a:solidFill>
                          <a:schemeClr val="tx1"/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10598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b="1" u="none" dirty="0" err="1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MapPartitionsRDD</a:t>
                      </a:r>
                      <a:endParaRPr lang="en-GB" b="1" u="none" dirty="0">
                        <a:solidFill>
                          <a:schemeClr val="tx1"/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Execute user-provided function (f)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  <a:sym typeface="Courier New"/>
                        </a:rPr>
                        <a:t>(</a:t>
                      </a:r>
                      <a:r>
                        <a:rPr lang="en-GB" sz="1800" b="0" dirty="0" err="1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  <a:sym typeface="Courier New"/>
                        </a:rPr>
                        <a:t>eg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  <a:sym typeface="Courier New"/>
                        </a:rPr>
                        <a:t> 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latin typeface="Courier New" charset="0"/>
                          <a:ea typeface="Courier New" charset="0"/>
                          <a:cs typeface="Courier New" charset="0"/>
                          <a:sym typeface="Courier New"/>
                        </a:rPr>
                        <a:t>flatMap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ourier New" charset="0"/>
                          <a:ea typeface="Courier New" charset="0"/>
                          <a:cs typeface="Courier New" charset="0"/>
                          <a:sym typeface="Courier New"/>
                        </a:rPr>
                        <a:t>(line =&gt; {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latin typeface="Courier New" charset="0"/>
                          <a:ea typeface="Courier New" charset="0"/>
                          <a:cs typeface="Courier New" charset="0"/>
                          <a:sym typeface="Courier New"/>
                        </a:rPr>
                        <a:t>line.split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ourier New" charset="0"/>
                          <a:ea typeface="Courier New" charset="0"/>
                          <a:cs typeface="Courier New" charset="0"/>
                          <a:sym typeface="Courier New"/>
                        </a:rPr>
                        <a:t>(" ")}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  <a:sym typeface="Courier New"/>
                        </a:rPr>
                        <a:t>)</a:t>
                      </a:r>
                      <a:endParaRPr lang="en-GB" dirty="0">
                        <a:solidFill>
                          <a:schemeClr val="tx1"/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(</a:t>
                      </a:r>
                      <a:r>
                        <a:rPr lang="en-GB" dirty="0" err="1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i</a:t>
                      </a:r>
                      <a:r>
                        <a:rPr lang="en-GB" dirty="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)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Serialise user-provided function 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ourier New" charset="0"/>
                          <a:ea typeface="Courier New" charset="0"/>
                          <a:cs typeface="Courier New" charset="0"/>
                          <a:sym typeface="Courier New"/>
                        </a:rPr>
                        <a:t>f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Courier New" charset="0"/>
                        <a:ea typeface="Courier New" charset="0"/>
                        <a:cs typeface="Courier New" charset="0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(ii)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Send 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ourier New" charset="0"/>
                          <a:ea typeface="Courier New" charset="0"/>
                          <a:cs typeface="Courier New" charset="0"/>
                          <a:sym typeface="Courier New"/>
                        </a:rPr>
                        <a:t>f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and 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ourier New" charset="0"/>
                          <a:ea typeface="Courier New" charset="0"/>
                          <a:cs typeface="Courier New" charset="0"/>
                          <a:sym typeface="Courier New"/>
                        </a:rPr>
                        <a:t>it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to enclave JVM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(iv) Receive result iterator 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latin typeface="Courier New" charset="0"/>
                          <a:ea typeface="Courier New" charset="0"/>
                          <a:cs typeface="Courier New" charset="0"/>
                          <a:sym typeface="Courier New"/>
                        </a:rPr>
                        <a:t>it_result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Courier New" charset="0"/>
                        <a:ea typeface="Courier New" charset="0"/>
                        <a:cs typeface="Courier New" charset="0"/>
                        <a:sym typeface="Courier New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endParaRPr u="sng" dirty="0">
                        <a:solidFill>
                          <a:schemeClr val="tx1"/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/>
                      </a:r>
                      <a:br>
                        <a:rPr lang="en-GB" dirty="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</a:br>
                      <a:endParaRPr dirty="0">
                        <a:solidFill>
                          <a:schemeClr val="tx1"/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(iii) Decrypt input data </a:t>
                      </a:r>
                      <a:br>
                        <a:rPr lang="en-GB" sz="1600" dirty="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</a:br>
                      <a:r>
                        <a:rPr lang="en-GB" sz="1600" dirty="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(iv) Compute 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ourier New" charset="0"/>
                          <a:ea typeface="Courier New" charset="0"/>
                          <a:cs typeface="Courier New" charset="0"/>
                          <a:sym typeface="Courier New"/>
                        </a:rPr>
                        <a:t>f(it) = 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latin typeface="Courier New" charset="0"/>
                          <a:ea typeface="Courier New" charset="0"/>
                          <a:cs typeface="Courier New" charset="0"/>
                          <a:sym typeface="Courier New"/>
                        </a:rPr>
                        <a:t>it_result</a:t>
                      </a:r>
                      <a:r>
                        <a:rPr lang="en-GB" sz="1200" b="1" baseline="0" dirty="0">
                          <a:solidFill>
                            <a:schemeClr val="tx1"/>
                          </a:solidFill>
                          <a:latin typeface="Courier New" charset="0"/>
                          <a:ea typeface="Courier New" charset="0"/>
                          <a:cs typeface="Courier New" charset="0"/>
                          <a:sym typeface="Courier New"/>
                        </a:rPr>
                        <a:t> </a:t>
                      </a:r>
                      <a:r>
                        <a:rPr lang="en-GB" sz="1600" b="1" baseline="0" dirty="0">
                          <a:solidFill>
                            <a:schemeClr val="tx1"/>
                          </a:solidFill>
                          <a:latin typeface="Courier New" charset="0"/>
                          <a:ea typeface="Courier New" charset="0"/>
                          <a:cs typeface="Courier New" charset="0"/>
                          <a:sym typeface="Courier New"/>
                        </a:rPr>
                        <a:t/>
                      </a:r>
                      <a:br>
                        <a:rPr lang="en-GB" sz="1600" b="1" baseline="0" dirty="0">
                          <a:solidFill>
                            <a:schemeClr val="tx1"/>
                          </a:solidFill>
                          <a:latin typeface="Courier New" charset="0"/>
                          <a:ea typeface="Courier New" charset="0"/>
                          <a:cs typeface="Courier New" charset="0"/>
                          <a:sym typeface="Courier New"/>
                        </a:rPr>
                      </a:br>
                      <a:r>
                        <a:rPr lang="en-GB" sz="1600" dirty="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(v) Encrypt result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56762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b="1" u="none" dirty="0" err="1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ExternalSorter</a:t>
                      </a:r>
                      <a:endParaRPr lang="en-GB" b="1" u="none" dirty="0">
                        <a:solidFill>
                          <a:schemeClr val="tx1"/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Execute user-provided reduce</a:t>
                      </a:r>
                      <a:r>
                        <a:rPr lang="en-GB" baseline="0" dirty="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</a:t>
                      </a:r>
                      <a:r>
                        <a:rPr lang="en-GB" dirty="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function g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(</a:t>
                      </a:r>
                      <a:r>
                        <a:rPr lang="en-GB" dirty="0" err="1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eg</a:t>
                      </a:r>
                      <a:r>
                        <a:rPr lang="en-GB" dirty="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latin typeface="Courier New" charset="0"/>
                          <a:ea typeface="Courier New" charset="0"/>
                          <a:cs typeface="Courier New" charset="0"/>
                          <a:sym typeface="Courier New"/>
                        </a:rPr>
                        <a:t>reduceByKey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ourier New" charset="0"/>
                          <a:ea typeface="Courier New" charset="0"/>
                          <a:cs typeface="Courier New" charset="0"/>
                          <a:sym typeface="Courier New"/>
                        </a:rPr>
                        <a:t>{case (x, y) =&gt; x + y}</a:t>
                      </a:r>
                      <a:r>
                        <a:rPr lang="en-GB" dirty="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(iii) Decrypt input data </a:t>
                      </a:r>
                      <a:br>
                        <a:rPr lang="en-GB" sz="1800" dirty="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</a:br>
                      <a:r>
                        <a:rPr lang="en-GB" sz="1800" dirty="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(iv) Compute 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ourier New" charset="0"/>
                          <a:ea typeface="Helvetica Neue" charset="0"/>
                          <a:cs typeface="Courier New" charset="0"/>
                          <a:sym typeface="Courier New"/>
                        </a:rPr>
                        <a:t>g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ourier New" charset="0"/>
                          <a:ea typeface="Courier New" charset="0"/>
                          <a:cs typeface="Courier New" charset="0"/>
                          <a:sym typeface="Courier New"/>
                        </a:rPr>
                        <a:t>(it2) = it2_result</a:t>
                      </a:r>
                      <a:r>
                        <a:rPr lang="en-GB" sz="1400" b="1" baseline="0" dirty="0">
                          <a:solidFill>
                            <a:schemeClr val="tx1"/>
                          </a:solidFill>
                          <a:latin typeface="Courier New" charset="0"/>
                          <a:ea typeface="Courier New" charset="0"/>
                          <a:cs typeface="Courier New" charset="0"/>
                          <a:sym typeface="Courier New"/>
                        </a:rPr>
                        <a:t> </a:t>
                      </a:r>
                      <a:r>
                        <a:rPr lang="en-GB" sz="1800" b="1" baseline="0" dirty="0">
                          <a:solidFill>
                            <a:schemeClr val="tx1"/>
                          </a:solidFill>
                          <a:latin typeface="Courier New" charset="0"/>
                          <a:ea typeface="Courier New" charset="0"/>
                          <a:cs typeface="Courier New" charset="0"/>
                          <a:sym typeface="Courier New"/>
                        </a:rPr>
                        <a:t/>
                      </a:r>
                      <a:br>
                        <a:rPr lang="en-GB" sz="1800" b="1" baseline="0" dirty="0">
                          <a:solidFill>
                            <a:schemeClr val="tx1"/>
                          </a:solidFill>
                          <a:latin typeface="Courier New" charset="0"/>
                          <a:ea typeface="Courier New" charset="0"/>
                          <a:cs typeface="Courier New" charset="0"/>
                          <a:sym typeface="Courier New"/>
                        </a:rPr>
                      </a:br>
                      <a:r>
                        <a:rPr lang="en-GB" sz="1800" dirty="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(v) Encrypt result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60959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b="1" dirty="0" err="1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ResultTask</a:t>
                      </a:r>
                      <a:r>
                        <a:rPr lang="en-GB" dirty="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/>
                      </a:r>
                      <a:br>
                        <a:rPr lang="en-GB" dirty="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</a:br>
                      <a:r>
                        <a:rPr lang="en-GB" dirty="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Output results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solidFill>
                          <a:schemeClr val="tx1"/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2730608195"/>
                  </a:ext>
                </a:extLst>
              </a:tr>
            </a:tbl>
          </a:graphicData>
        </a:graphic>
      </p:graphicFrame>
      <p:cxnSp>
        <p:nvCxnSpPr>
          <p:cNvPr id="297" name="Shape 297"/>
          <p:cNvCxnSpPr/>
          <p:nvPr/>
        </p:nvCxnSpPr>
        <p:spPr>
          <a:xfrm>
            <a:off x="6097694" y="2952619"/>
            <a:ext cx="0" cy="368100"/>
          </a:xfrm>
          <a:prstGeom prst="straightConnector1">
            <a:avLst/>
          </a:prstGeom>
          <a:noFill/>
          <a:ln w="9525" cap="flat" cmpd="sng">
            <a:solidFill>
              <a:srgbClr val="A64D79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98" name="Shape 298"/>
          <p:cNvSpPr txBox="1"/>
          <p:nvPr/>
        </p:nvSpPr>
        <p:spPr>
          <a:xfrm>
            <a:off x="6096000" y="2878819"/>
            <a:ext cx="536400" cy="441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GB" sz="1400" b="1" dirty="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it</a:t>
            </a:r>
          </a:p>
        </p:txBody>
      </p:sp>
      <p:cxnSp>
        <p:nvCxnSpPr>
          <p:cNvPr id="299" name="Shape 299"/>
          <p:cNvCxnSpPr>
            <a:cxnSpLocks/>
          </p:cNvCxnSpPr>
          <p:nvPr/>
        </p:nvCxnSpPr>
        <p:spPr>
          <a:xfrm>
            <a:off x="6214554" y="4234850"/>
            <a:ext cx="693151" cy="0"/>
          </a:xfrm>
          <a:prstGeom prst="straightConnector1">
            <a:avLst/>
          </a:prstGeom>
          <a:noFill/>
          <a:ln w="9525" cap="flat" cmpd="sng">
            <a:solidFill>
              <a:srgbClr val="A64D79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00" name="Shape 300"/>
          <p:cNvSpPr txBox="1"/>
          <p:nvPr/>
        </p:nvSpPr>
        <p:spPr>
          <a:xfrm>
            <a:off x="6186846" y="3894908"/>
            <a:ext cx="629700" cy="441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GB" sz="1400" b="1" dirty="0" err="1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f,it</a:t>
            </a:r>
            <a:endParaRPr lang="en-GB" sz="1400" b="1" dirty="0">
              <a:solidFill>
                <a:srgbClr val="A64D79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301" name="Shape 301"/>
          <p:cNvCxnSpPr>
            <a:cxnSpLocks/>
          </p:cNvCxnSpPr>
          <p:nvPr/>
        </p:nvCxnSpPr>
        <p:spPr>
          <a:xfrm flipH="1">
            <a:off x="6733309" y="4363772"/>
            <a:ext cx="203359" cy="140634"/>
          </a:xfrm>
          <a:prstGeom prst="straightConnector1">
            <a:avLst/>
          </a:prstGeom>
          <a:noFill/>
          <a:ln w="9525" cap="flat" cmpd="sng">
            <a:solidFill>
              <a:srgbClr val="A64D79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02" name="Shape 302"/>
          <p:cNvSpPr txBox="1"/>
          <p:nvPr/>
        </p:nvSpPr>
        <p:spPr>
          <a:xfrm>
            <a:off x="5052298" y="4385689"/>
            <a:ext cx="1931028" cy="441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GB" sz="1400" b="1" dirty="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it2 = </a:t>
            </a:r>
            <a:r>
              <a:rPr lang="en-GB" sz="1400" b="1" dirty="0" err="1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it_result</a:t>
            </a:r>
            <a:endParaRPr lang="en-GB" b="1" dirty="0">
              <a:solidFill>
                <a:srgbClr val="A64D79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305" name="Shape 305"/>
          <p:cNvCxnSpPr/>
          <p:nvPr/>
        </p:nvCxnSpPr>
        <p:spPr>
          <a:xfrm>
            <a:off x="5680946" y="4647998"/>
            <a:ext cx="0" cy="368100"/>
          </a:xfrm>
          <a:prstGeom prst="straightConnector1">
            <a:avLst/>
          </a:prstGeom>
          <a:noFill/>
          <a:ln w="9525" cap="flat" cmpd="sng">
            <a:solidFill>
              <a:srgbClr val="A64D79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</a:p>
        </p:txBody>
      </p:sp>
      <p:cxnSp>
        <p:nvCxnSpPr>
          <p:cNvPr id="18" name="Shape 299">
            <a:extLst>
              <a:ext uri="{FF2B5EF4-FFF2-40B4-BE49-F238E27FC236}">
                <a16:creationId xmlns="" xmlns:a16="http://schemas.microsoft.com/office/drawing/2014/main" id="{7034E355-B51A-4F3D-88C2-A97111255673}"/>
              </a:ext>
            </a:extLst>
          </p:cNvPr>
          <p:cNvCxnSpPr>
            <a:cxnSpLocks/>
          </p:cNvCxnSpPr>
          <p:nvPr/>
        </p:nvCxnSpPr>
        <p:spPr>
          <a:xfrm>
            <a:off x="6196082" y="5179906"/>
            <a:ext cx="693151" cy="0"/>
          </a:xfrm>
          <a:prstGeom prst="straightConnector1">
            <a:avLst/>
          </a:prstGeom>
          <a:noFill/>
          <a:ln w="9525" cap="flat" cmpd="sng">
            <a:solidFill>
              <a:srgbClr val="A64D79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9" name="Shape 300">
            <a:extLst>
              <a:ext uri="{FF2B5EF4-FFF2-40B4-BE49-F238E27FC236}">
                <a16:creationId xmlns="" xmlns:a16="http://schemas.microsoft.com/office/drawing/2014/main" id="{60AC7DAD-926F-41EB-A7F2-1C7F2C63CC7A}"/>
              </a:ext>
            </a:extLst>
          </p:cNvPr>
          <p:cNvSpPr txBox="1"/>
          <p:nvPr/>
        </p:nvSpPr>
        <p:spPr>
          <a:xfrm>
            <a:off x="6078253" y="4867672"/>
            <a:ext cx="784473" cy="441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GB" sz="1400" b="1" dirty="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g,it2</a:t>
            </a:r>
          </a:p>
        </p:txBody>
      </p:sp>
      <p:cxnSp>
        <p:nvCxnSpPr>
          <p:cNvPr id="20" name="Shape 301">
            <a:extLst>
              <a:ext uri="{FF2B5EF4-FFF2-40B4-BE49-F238E27FC236}">
                <a16:creationId xmlns="" xmlns:a16="http://schemas.microsoft.com/office/drawing/2014/main" id="{07B1AA96-1986-4B9D-A7B0-D27F5660A0C5}"/>
              </a:ext>
            </a:extLst>
          </p:cNvPr>
          <p:cNvCxnSpPr>
            <a:cxnSpLocks/>
          </p:cNvCxnSpPr>
          <p:nvPr/>
        </p:nvCxnSpPr>
        <p:spPr>
          <a:xfrm flipH="1">
            <a:off x="6326909" y="5308828"/>
            <a:ext cx="461983" cy="203786"/>
          </a:xfrm>
          <a:prstGeom prst="straightConnector1">
            <a:avLst/>
          </a:prstGeom>
          <a:noFill/>
          <a:ln w="9525" cap="flat" cmpd="sng">
            <a:solidFill>
              <a:srgbClr val="A64D79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1" name="Shape 302">
            <a:extLst>
              <a:ext uri="{FF2B5EF4-FFF2-40B4-BE49-F238E27FC236}">
                <a16:creationId xmlns="" xmlns:a16="http://schemas.microsoft.com/office/drawing/2014/main" id="{829E557E-0231-4B50-8599-DE5E92E2F0F2}"/>
              </a:ext>
            </a:extLst>
          </p:cNvPr>
          <p:cNvSpPr txBox="1"/>
          <p:nvPr/>
        </p:nvSpPr>
        <p:spPr>
          <a:xfrm>
            <a:off x="5699418" y="5423105"/>
            <a:ext cx="1431684" cy="441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GB" sz="1400" b="1" dirty="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it2_result</a:t>
            </a:r>
            <a:endParaRPr lang="en-GB" b="1" dirty="0">
              <a:solidFill>
                <a:srgbClr val="A64D79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2" name="Shape 305">
            <a:extLst>
              <a:ext uri="{FF2B5EF4-FFF2-40B4-BE49-F238E27FC236}">
                <a16:creationId xmlns="" xmlns:a16="http://schemas.microsoft.com/office/drawing/2014/main" id="{3930665A-092A-421F-89B2-79C5B03BDEB5}"/>
              </a:ext>
            </a:extLst>
          </p:cNvPr>
          <p:cNvCxnSpPr/>
          <p:nvPr/>
        </p:nvCxnSpPr>
        <p:spPr>
          <a:xfrm>
            <a:off x="5699418" y="5593054"/>
            <a:ext cx="0" cy="368100"/>
          </a:xfrm>
          <a:prstGeom prst="straightConnector1">
            <a:avLst/>
          </a:prstGeom>
          <a:noFill/>
          <a:ln w="9525" cap="flat" cmpd="sng">
            <a:solidFill>
              <a:srgbClr val="A64D79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1818062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801720-693B-4729-8DDE-2F10D51E0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Partitioning Spark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409D5C3-3E11-4D51-A77D-658A23DBE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B1B3517-BC09-4190-93AF-DD9C93ACC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35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E2ABA2D4-6832-4932-BB1F-9B33937077CA}"/>
              </a:ext>
            </a:extLst>
          </p:cNvPr>
          <p:cNvSpPr/>
          <p:nvPr/>
        </p:nvSpPr>
        <p:spPr>
          <a:xfrm>
            <a:off x="2554977" y="1763144"/>
            <a:ext cx="1078483" cy="35949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4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RDD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5FC7C001-030A-46E9-A1FB-D3E4C7AE5D26}"/>
              </a:ext>
            </a:extLst>
          </p:cNvPr>
          <p:cNvSpPr/>
          <p:nvPr/>
        </p:nvSpPr>
        <p:spPr>
          <a:xfrm>
            <a:off x="1771449" y="2402593"/>
            <a:ext cx="1294180" cy="5751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4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MapPartitions</a:t>
            </a:r>
          </a:p>
          <a:p>
            <a:pPr algn="ctr" hangingPunct="0"/>
            <a:r>
              <a:rPr lang="en-US" sz="14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RDD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D8D2022C-08DF-495B-BFD7-23DC44F34CB0}"/>
              </a:ext>
            </a:extLst>
          </p:cNvPr>
          <p:cNvSpPr/>
          <p:nvPr/>
        </p:nvSpPr>
        <p:spPr>
          <a:xfrm>
            <a:off x="3151115" y="2402593"/>
            <a:ext cx="1294180" cy="5751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4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HadoopRDD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4D0A77B3-76E6-4C39-B1AC-31BD751DF439}"/>
              </a:ext>
            </a:extLst>
          </p:cNvPr>
          <p:cNvSpPr/>
          <p:nvPr/>
        </p:nvSpPr>
        <p:spPr>
          <a:xfrm>
            <a:off x="4629288" y="2402593"/>
            <a:ext cx="1078483" cy="5751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4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ResultTask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6778B313-ECC4-409D-8C11-C4FEAAAF19EE}"/>
              </a:ext>
            </a:extLst>
          </p:cNvPr>
          <p:cNvSpPr/>
          <p:nvPr/>
        </p:nvSpPr>
        <p:spPr>
          <a:xfrm>
            <a:off x="4627024" y="1763144"/>
            <a:ext cx="1078483" cy="35949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4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Task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7783278F-E42A-4283-A5CF-953053B46984}"/>
              </a:ext>
            </a:extLst>
          </p:cNvPr>
          <p:cNvSpPr/>
          <p:nvPr/>
        </p:nvSpPr>
        <p:spPr>
          <a:xfrm>
            <a:off x="4627024" y="3275003"/>
            <a:ext cx="1078483" cy="65558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4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ItConsumer</a:t>
            </a:r>
          </a:p>
          <a:p>
            <a:pPr algn="ctr" hangingPunct="0"/>
            <a:endParaRPr lang="en-US" sz="1400">
              <a:solidFill>
                <a:prstClr val="black"/>
              </a:solidFill>
              <a:latin typeface="Liberation Sans" pitchFamily="18"/>
              <a:ea typeface="Droid Sans Fallback" pitchFamily="2"/>
              <a:cs typeface="FreeSans" pitchFamily="2"/>
            </a:endParaRPr>
          </a:p>
          <a:p>
            <a:pPr algn="ctr" hangingPunct="0"/>
            <a:endParaRPr lang="en-US" sz="1400">
              <a:solidFill>
                <a:prstClr val="black"/>
              </a:solidFill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7BE18904-4BD3-461F-9917-7CE75D351C90}"/>
              </a:ext>
            </a:extLst>
          </p:cNvPr>
          <p:cNvSpPr/>
          <p:nvPr/>
        </p:nvSpPr>
        <p:spPr>
          <a:xfrm>
            <a:off x="8476729" y="3276137"/>
            <a:ext cx="1078483" cy="65331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C8A49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4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ItProvider</a:t>
            </a:r>
          </a:p>
          <a:p>
            <a:pPr algn="ctr" hangingPunct="0"/>
            <a:endParaRPr lang="en-US" sz="1400">
              <a:solidFill>
                <a:prstClr val="black"/>
              </a:solidFill>
              <a:latin typeface="Liberation Sans" pitchFamily="18"/>
              <a:ea typeface="Droid Sans Fallback" pitchFamily="2"/>
              <a:cs typeface="FreeSans" pitchFamily="2"/>
            </a:endParaRPr>
          </a:p>
          <a:p>
            <a:pPr algn="ctr" hangingPunct="0"/>
            <a:endParaRPr lang="en-US" sz="1400">
              <a:solidFill>
                <a:prstClr val="black"/>
              </a:solidFill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5D50E7CC-79C7-4ADD-B750-A5AD463B0717}"/>
              </a:ext>
            </a:extLst>
          </p:cNvPr>
          <p:cNvSpPr/>
          <p:nvPr/>
        </p:nvSpPr>
        <p:spPr>
          <a:xfrm>
            <a:off x="3258114" y="3276137"/>
            <a:ext cx="1078483" cy="65331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4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ItProvider</a:t>
            </a:r>
          </a:p>
          <a:p>
            <a:pPr algn="ctr" hangingPunct="0"/>
            <a:endParaRPr lang="en-US" sz="1400">
              <a:solidFill>
                <a:prstClr val="black"/>
              </a:solidFill>
              <a:latin typeface="Liberation Sans" pitchFamily="18"/>
              <a:ea typeface="Droid Sans Fallback" pitchFamily="2"/>
              <a:cs typeface="FreeSans" pitchFamily="2"/>
            </a:endParaRPr>
          </a:p>
          <a:p>
            <a:pPr algn="ctr" hangingPunct="0"/>
            <a:endParaRPr lang="en-US" sz="1400">
              <a:solidFill>
                <a:prstClr val="black"/>
              </a:solidFill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0A91F1EE-92C0-4747-800D-8CFD211E8F13}"/>
              </a:ext>
            </a:extLst>
          </p:cNvPr>
          <p:cNvSpPr/>
          <p:nvPr/>
        </p:nvSpPr>
        <p:spPr>
          <a:xfrm>
            <a:off x="7218497" y="1754087"/>
            <a:ext cx="1078483" cy="35949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C8A49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4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SgxTask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BDEDB81A-2ABF-448A-A2C6-F82856D6C30C}"/>
              </a:ext>
            </a:extLst>
          </p:cNvPr>
          <p:cNvSpPr/>
          <p:nvPr/>
        </p:nvSpPr>
        <p:spPr>
          <a:xfrm>
            <a:off x="5929696" y="2510440"/>
            <a:ext cx="1078483" cy="35949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C8A49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4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SgxFirstTask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40EACD5B-C434-4E7B-B396-E24FE95A66A8}"/>
              </a:ext>
            </a:extLst>
          </p:cNvPr>
          <p:cNvSpPr/>
          <p:nvPr/>
        </p:nvSpPr>
        <p:spPr>
          <a:xfrm>
            <a:off x="7146600" y="2510440"/>
            <a:ext cx="1222280" cy="35949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C8A49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4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SgxOtherTask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00EFF96B-7356-45C9-ACC4-57FFF98EAB9D}"/>
              </a:ext>
            </a:extLst>
          </p:cNvPr>
          <p:cNvSpPr/>
          <p:nvPr/>
        </p:nvSpPr>
        <p:spPr>
          <a:xfrm>
            <a:off x="8518056" y="2510440"/>
            <a:ext cx="1006584" cy="35949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C8A49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4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SgxFct2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6D7E4FA2-820A-4802-B875-B5C33CD1A222}"/>
              </a:ext>
            </a:extLst>
          </p:cNvPr>
          <p:cNvSpPr/>
          <p:nvPr/>
        </p:nvSpPr>
        <p:spPr>
          <a:xfrm>
            <a:off x="7218497" y="3423047"/>
            <a:ext cx="1078483" cy="35949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C8A49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4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SgxMain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71832ABD-B736-4CE0-9D8A-8C7F8AAD763D}"/>
              </a:ext>
            </a:extLst>
          </p:cNvPr>
          <p:cNvSpPr/>
          <p:nvPr/>
        </p:nvSpPr>
        <p:spPr>
          <a:xfrm>
            <a:off x="3834720" y="4938952"/>
            <a:ext cx="1294180" cy="5751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400" dirty="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Communication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923F70F7-4C25-4D49-8081-1B1386962B7A}"/>
              </a:ext>
            </a:extLst>
          </p:cNvPr>
          <p:cNvSpPr/>
          <p:nvPr/>
        </p:nvSpPr>
        <p:spPr>
          <a:xfrm>
            <a:off x="7110650" y="4950474"/>
            <a:ext cx="1294180" cy="5751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C8A49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400" dirty="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Communication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11EF83B7-49EE-40C8-BA6C-574518B2D4E5}"/>
              </a:ext>
            </a:extLst>
          </p:cNvPr>
          <p:cNvSpPr/>
          <p:nvPr/>
        </p:nvSpPr>
        <p:spPr>
          <a:xfrm>
            <a:off x="5929696" y="3277269"/>
            <a:ext cx="1078483" cy="65105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C8A49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4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ItConsumer</a:t>
            </a:r>
          </a:p>
          <a:p>
            <a:pPr algn="ctr" hangingPunct="0"/>
            <a:endParaRPr lang="en-US" sz="1400">
              <a:solidFill>
                <a:prstClr val="black"/>
              </a:solidFill>
              <a:latin typeface="Liberation Sans" pitchFamily="18"/>
              <a:ea typeface="Droid Sans Fallback" pitchFamily="2"/>
              <a:cs typeface="FreeSans" pitchFamily="2"/>
            </a:endParaRPr>
          </a:p>
          <a:p>
            <a:pPr algn="ctr" hangingPunct="0"/>
            <a:endParaRPr lang="en-US" sz="1400">
              <a:solidFill>
                <a:prstClr val="black"/>
              </a:solidFill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cxnSp>
        <p:nvCxnSpPr>
          <p:cNvPr id="28" name="Connector: Elbow 27">
            <a:extLst>
              <a:ext uri="{FF2B5EF4-FFF2-40B4-BE49-F238E27FC236}">
                <a16:creationId xmlns="" xmlns:a16="http://schemas.microsoft.com/office/drawing/2014/main" id="{31ED2307-8167-4EF0-AFF9-6A2BDB0D7E0C}"/>
              </a:ext>
            </a:extLst>
          </p:cNvPr>
          <p:cNvCxnSpPr>
            <a:stCxn id="7" idx="0"/>
            <a:endCxn id="6" idx="2"/>
          </p:cNvCxnSpPr>
          <p:nvPr/>
        </p:nvCxnSpPr>
        <p:spPr>
          <a:xfrm rot="5400000" flipH="1" flipV="1">
            <a:off x="2616402" y="1924776"/>
            <a:ext cx="279953" cy="675680"/>
          </a:xfrm>
          <a:prstGeom prst="bentConnector3">
            <a:avLst>
              <a:gd name="adj1" fmla="val 50000"/>
            </a:avLst>
          </a:prstGeom>
          <a:noFill/>
          <a:ln w="0">
            <a:solidFill>
              <a:srgbClr val="111111"/>
            </a:solidFill>
            <a:prstDash val="solid"/>
            <a:tailEnd type="arrow"/>
          </a:ln>
        </p:spPr>
      </p:cxnSp>
      <p:cxnSp>
        <p:nvCxnSpPr>
          <p:cNvPr id="29" name="Connector: Elbow 28">
            <a:extLst>
              <a:ext uri="{FF2B5EF4-FFF2-40B4-BE49-F238E27FC236}">
                <a16:creationId xmlns="" xmlns:a16="http://schemas.microsoft.com/office/drawing/2014/main" id="{376C306C-EE3B-4259-896D-AC6D072C783B}"/>
              </a:ext>
            </a:extLst>
          </p:cNvPr>
          <p:cNvCxnSpPr>
            <a:stCxn id="8" idx="0"/>
            <a:endCxn id="6" idx="2"/>
          </p:cNvCxnSpPr>
          <p:nvPr/>
        </p:nvCxnSpPr>
        <p:spPr>
          <a:xfrm rot="16200000" flipV="1">
            <a:off x="3306235" y="1910623"/>
            <a:ext cx="279953" cy="703986"/>
          </a:xfrm>
          <a:prstGeom prst="bentConnector3">
            <a:avLst>
              <a:gd name="adj1" fmla="val 50000"/>
            </a:avLst>
          </a:prstGeom>
          <a:noFill/>
          <a:ln w="0">
            <a:solidFill>
              <a:srgbClr val="111111"/>
            </a:solidFill>
            <a:prstDash val="solid"/>
            <a:tailEnd type="arrow"/>
          </a:ln>
        </p:spPr>
      </p:cxnSp>
      <p:cxnSp>
        <p:nvCxnSpPr>
          <p:cNvPr id="30" name="Connector: Elbow 29">
            <a:extLst>
              <a:ext uri="{FF2B5EF4-FFF2-40B4-BE49-F238E27FC236}">
                <a16:creationId xmlns="" xmlns:a16="http://schemas.microsoft.com/office/drawing/2014/main" id="{B188BCC8-014E-4E1F-B718-C2FDF18CE051}"/>
              </a:ext>
            </a:extLst>
          </p:cNvPr>
          <p:cNvCxnSpPr>
            <a:stCxn id="9" idx="0"/>
            <a:endCxn id="10" idx="2"/>
          </p:cNvCxnSpPr>
          <p:nvPr/>
        </p:nvCxnSpPr>
        <p:spPr>
          <a:xfrm rot="16200000" flipV="1">
            <a:off x="5027421" y="2261484"/>
            <a:ext cx="279953" cy="2264"/>
          </a:xfrm>
          <a:prstGeom prst="bentConnector3">
            <a:avLst>
              <a:gd name="adj1" fmla="val 50000"/>
            </a:avLst>
          </a:prstGeom>
          <a:noFill/>
          <a:ln w="0">
            <a:solidFill>
              <a:srgbClr val="111111"/>
            </a:solidFill>
            <a:prstDash val="solid"/>
            <a:tailEnd type="arrow"/>
          </a:ln>
        </p:spPr>
      </p:cxnSp>
      <p:cxnSp>
        <p:nvCxnSpPr>
          <p:cNvPr id="31" name="Connector: Elbow 30">
            <a:extLst>
              <a:ext uri="{FF2B5EF4-FFF2-40B4-BE49-F238E27FC236}">
                <a16:creationId xmlns="" xmlns:a16="http://schemas.microsoft.com/office/drawing/2014/main" id="{4BCB04C4-791B-4257-8E76-405B929B2EA4}"/>
              </a:ext>
            </a:extLst>
          </p:cNvPr>
          <p:cNvCxnSpPr>
            <a:stCxn id="16" idx="0"/>
            <a:endCxn id="14" idx="2"/>
          </p:cNvCxnSpPr>
          <p:nvPr/>
        </p:nvCxnSpPr>
        <p:spPr>
          <a:xfrm rot="16200000" flipV="1">
            <a:off x="7559311" y="2312010"/>
            <a:ext cx="396859" cy="1"/>
          </a:xfrm>
          <a:prstGeom prst="bentConnector3">
            <a:avLst>
              <a:gd name="adj1" fmla="val 50000"/>
            </a:avLst>
          </a:prstGeom>
          <a:noFill/>
          <a:ln w="0">
            <a:solidFill>
              <a:srgbClr val="111111"/>
            </a:solidFill>
            <a:prstDash val="solid"/>
            <a:tailEnd type="arrow"/>
          </a:ln>
        </p:spPr>
      </p:cxnSp>
      <p:cxnSp>
        <p:nvCxnSpPr>
          <p:cNvPr id="32" name="Connector: Elbow 31">
            <a:extLst>
              <a:ext uri="{FF2B5EF4-FFF2-40B4-BE49-F238E27FC236}">
                <a16:creationId xmlns="" xmlns:a16="http://schemas.microsoft.com/office/drawing/2014/main" id="{6E6B9F3D-665B-4CA6-9A59-2DCAD05EB993}"/>
              </a:ext>
            </a:extLst>
          </p:cNvPr>
          <p:cNvCxnSpPr>
            <a:stCxn id="17" idx="0"/>
            <a:endCxn id="14" idx="2"/>
          </p:cNvCxnSpPr>
          <p:nvPr/>
        </p:nvCxnSpPr>
        <p:spPr>
          <a:xfrm rot="16200000" flipV="1">
            <a:off x="8191116" y="1680206"/>
            <a:ext cx="396859" cy="1263609"/>
          </a:xfrm>
          <a:prstGeom prst="bentConnector3">
            <a:avLst>
              <a:gd name="adj1" fmla="val 50000"/>
            </a:avLst>
          </a:prstGeom>
          <a:noFill/>
          <a:ln w="0">
            <a:solidFill>
              <a:srgbClr val="111111"/>
            </a:solidFill>
            <a:prstDash val="solid"/>
            <a:tailEnd type="arrow"/>
          </a:ln>
        </p:spPr>
      </p:cxnSp>
      <p:cxnSp>
        <p:nvCxnSpPr>
          <p:cNvPr id="33" name="Connector: Elbow 32">
            <a:extLst>
              <a:ext uri="{FF2B5EF4-FFF2-40B4-BE49-F238E27FC236}">
                <a16:creationId xmlns="" xmlns:a16="http://schemas.microsoft.com/office/drawing/2014/main" id="{510FC435-909E-40E7-A344-24E03842B8D7}"/>
              </a:ext>
            </a:extLst>
          </p:cNvPr>
          <p:cNvCxnSpPr>
            <a:stCxn id="15" idx="0"/>
            <a:endCxn id="14" idx="2"/>
          </p:cNvCxnSpPr>
          <p:nvPr/>
        </p:nvCxnSpPr>
        <p:spPr>
          <a:xfrm rot="5400000" flipH="1" flipV="1">
            <a:off x="6914909" y="1667611"/>
            <a:ext cx="396859" cy="1288801"/>
          </a:xfrm>
          <a:prstGeom prst="bentConnector3">
            <a:avLst>
              <a:gd name="adj1" fmla="val 50000"/>
            </a:avLst>
          </a:prstGeom>
          <a:noFill/>
          <a:ln w="0">
            <a:solidFill>
              <a:srgbClr val="111111"/>
            </a:solidFill>
            <a:prstDash val="solid"/>
            <a:tailEnd type="arrow"/>
          </a:ln>
        </p:spPr>
      </p:cxnSp>
      <p:cxnSp>
        <p:nvCxnSpPr>
          <p:cNvPr id="34" name="Straight Arrow Connector 33">
            <a:extLst>
              <a:ext uri="{FF2B5EF4-FFF2-40B4-BE49-F238E27FC236}">
                <a16:creationId xmlns="" xmlns:a16="http://schemas.microsoft.com/office/drawing/2014/main" id="{5EE34777-329D-4861-AA86-5FE01EADA855}"/>
              </a:ext>
            </a:extLst>
          </p:cNvPr>
          <p:cNvCxnSpPr>
            <a:stCxn id="9" idx="2"/>
            <a:endCxn id="11" idx="0"/>
          </p:cNvCxnSpPr>
          <p:nvPr/>
        </p:nvCxnSpPr>
        <p:spPr>
          <a:xfrm flipH="1">
            <a:off x="5166265" y="2977783"/>
            <a:ext cx="2264" cy="297220"/>
          </a:xfrm>
          <a:prstGeom prst="straightConnector1">
            <a:avLst/>
          </a:prstGeom>
          <a:noFill/>
          <a:ln w="0">
            <a:solidFill>
              <a:srgbClr val="111111"/>
            </a:solidFill>
            <a:prstDash val="solid"/>
          </a:ln>
        </p:spPr>
      </p:cxnSp>
      <p:cxnSp>
        <p:nvCxnSpPr>
          <p:cNvPr id="35" name="Connector: Elbow 34">
            <a:extLst>
              <a:ext uri="{FF2B5EF4-FFF2-40B4-BE49-F238E27FC236}">
                <a16:creationId xmlns="" xmlns:a16="http://schemas.microsoft.com/office/drawing/2014/main" id="{B3C4789D-ADBF-47AD-B099-AA7C03632923}"/>
              </a:ext>
            </a:extLst>
          </p:cNvPr>
          <p:cNvCxnSpPr>
            <a:stCxn id="8" idx="2"/>
            <a:endCxn id="13" idx="0"/>
          </p:cNvCxnSpPr>
          <p:nvPr/>
        </p:nvCxnSpPr>
        <p:spPr>
          <a:xfrm rot="5400000">
            <a:off x="3648605" y="3126535"/>
            <a:ext cx="298353" cy="850"/>
          </a:xfrm>
          <a:prstGeom prst="bentConnector3">
            <a:avLst>
              <a:gd name="adj1" fmla="val 50000"/>
            </a:avLst>
          </a:prstGeom>
          <a:noFill/>
          <a:ln w="0">
            <a:solidFill>
              <a:srgbClr val="111111"/>
            </a:solidFill>
            <a:prstDash val="solid"/>
          </a:ln>
        </p:spPr>
      </p:cxnSp>
      <p:cxnSp>
        <p:nvCxnSpPr>
          <p:cNvPr id="36" name="Connector: Elbow 35">
            <a:extLst>
              <a:ext uri="{FF2B5EF4-FFF2-40B4-BE49-F238E27FC236}">
                <a16:creationId xmlns="" xmlns:a16="http://schemas.microsoft.com/office/drawing/2014/main" id="{42708198-83AF-4C5D-B2D6-C9868D1C14B7}"/>
              </a:ext>
            </a:extLst>
          </p:cNvPr>
          <p:cNvCxnSpPr>
            <a:stCxn id="11" idx="2"/>
            <a:endCxn id="21" idx="0"/>
          </p:cNvCxnSpPr>
          <p:nvPr/>
        </p:nvCxnSpPr>
        <p:spPr>
          <a:xfrm rot="5400000">
            <a:off x="4319854" y="4092541"/>
            <a:ext cx="1008368" cy="684456"/>
          </a:xfrm>
          <a:prstGeom prst="bentConnector3">
            <a:avLst>
              <a:gd name="adj1" fmla="val 48302"/>
            </a:avLst>
          </a:prstGeom>
          <a:noFill/>
          <a:ln w="0">
            <a:solidFill>
              <a:srgbClr val="111111"/>
            </a:solidFill>
            <a:prstDash val="solid"/>
          </a:ln>
        </p:spPr>
      </p:cxnSp>
      <p:cxnSp>
        <p:nvCxnSpPr>
          <p:cNvPr id="37" name="Connector: Elbow 36">
            <a:extLst>
              <a:ext uri="{FF2B5EF4-FFF2-40B4-BE49-F238E27FC236}">
                <a16:creationId xmlns="" xmlns:a16="http://schemas.microsoft.com/office/drawing/2014/main" id="{D6FDC999-75F3-4548-9E31-755A50648BB6}"/>
              </a:ext>
            </a:extLst>
          </p:cNvPr>
          <p:cNvCxnSpPr>
            <a:stCxn id="21" idx="3"/>
            <a:endCxn id="7" idx="2"/>
          </p:cNvCxnSpPr>
          <p:nvPr/>
        </p:nvCxnSpPr>
        <p:spPr>
          <a:xfrm rot="10800000">
            <a:off x="2418540" y="2977784"/>
            <a:ext cx="1416181" cy="2248765"/>
          </a:xfrm>
          <a:prstGeom prst="bentConnector2">
            <a:avLst/>
          </a:prstGeom>
          <a:noFill/>
          <a:ln w="0">
            <a:solidFill>
              <a:srgbClr val="111111"/>
            </a:solidFill>
            <a:prstDash val="solid"/>
          </a:ln>
        </p:spPr>
      </p:cxnSp>
      <p:cxnSp>
        <p:nvCxnSpPr>
          <p:cNvPr id="40" name="Connector: Elbow 39">
            <a:extLst>
              <a:ext uri="{FF2B5EF4-FFF2-40B4-BE49-F238E27FC236}">
                <a16:creationId xmlns="" xmlns:a16="http://schemas.microsoft.com/office/drawing/2014/main" id="{02056347-39BC-43C1-88CE-EDF0F7EA1BEA}"/>
              </a:ext>
            </a:extLst>
          </p:cNvPr>
          <p:cNvCxnSpPr>
            <a:stCxn id="24" idx="0"/>
            <a:endCxn id="25" idx="2"/>
          </p:cNvCxnSpPr>
          <p:nvPr/>
        </p:nvCxnSpPr>
        <p:spPr>
          <a:xfrm rot="16200000" flipV="1">
            <a:off x="6602263" y="3794997"/>
            <a:ext cx="1022154" cy="1288802"/>
          </a:xfrm>
          <a:prstGeom prst="bentConnector3">
            <a:avLst>
              <a:gd name="adj1" fmla="val 50000"/>
            </a:avLst>
          </a:prstGeom>
          <a:noFill/>
          <a:ln w="0">
            <a:solidFill>
              <a:srgbClr val="111111"/>
            </a:solidFill>
            <a:prstDash val="solid"/>
          </a:ln>
        </p:spPr>
      </p:cxnSp>
      <p:cxnSp>
        <p:nvCxnSpPr>
          <p:cNvPr id="41" name="Connector: Elbow 40">
            <a:extLst>
              <a:ext uri="{FF2B5EF4-FFF2-40B4-BE49-F238E27FC236}">
                <a16:creationId xmlns="" xmlns:a16="http://schemas.microsoft.com/office/drawing/2014/main" id="{3B602D31-59D1-4A27-B74A-D22BDCC160E7}"/>
              </a:ext>
            </a:extLst>
          </p:cNvPr>
          <p:cNvCxnSpPr>
            <a:stCxn id="18" idx="0"/>
            <a:endCxn id="17" idx="2"/>
          </p:cNvCxnSpPr>
          <p:nvPr/>
        </p:nvCxnSpPr>
        <p:spPr>
          <a:xfrm rot="5400000" flipH="1" flipV="1">
            <a:off x="8112987" y="2514688"/>
            <a:ext cx="553113" cy="1263609"/>
          </a:xfrm>
          <a:prstGeom prst="bentConnector3">
            <a:avLst>
              <a:gd name="adj1" fmla="val 50000"/>
            </a:avLst>
          </a:prstGeom>
          <a:noFill/>
          <a:ln w="0">
            <a:solidFill>
              <a:srgbClr val="111111"/>
            </a:solidFill>
            <a:prstDash val="solid"/>
          </a:ln>
        </p:spPr>
      </p:cxnSp>
      <p:cxnSp>
        <p:nvCxnSpPr>
          <p:cNvPr id="42" name="Connector: Elbow 41">
            <a:extLst>
              <a:ext uri="{FF2B5EF4-FFF2-40B4-BE49-F238E27FC236}">
                <a16:creationId xmlns="" xmlns:a16="http://schemas.microsoft.com/office/drawing/2014/main" id="{1AD432D0-F25D-43D9-A06A-A75FB5E7E595}"/>
              </a:ext>
            </a:extLst>
          </p:cNvPr>
          <p:cNvCxnSpPr>
            <a:stCxn id="18" idx="0"/>
          </p:cNvCxnSpPr>
          <p:nvPr/>
        </p:nvCxnSpPr>
        <p:spPr>
          <a:xfrm flipV="1">
            <a:off x="7757738" y="2869935"/>
            <a:ext cx="0" cy="553112"/>
          </a:xfrm>
          <a:prstGeom prst="bentConnector3">
            <a:avLst/>
          </a:prstGeom>
          <a:noFill/>
          <a:ln w="0">
            <a:solidFill>
              <a:srgbClr val="111111"/>
            </a:solidFill>
            <a:prstDash val="solid"/>
          </a:ln>
        </p:spPr>
      </p:cxnSp>
      <p:cxnSp>
        <p:nvCxnSpPr>
          <p:cNvPr id="43" name="Connector: Elbow 42">
            <a:extLst>
              <a:ext uri="{FF2B5EF4-FFF2-40B4-BE49-F238E27FC236}">
                <a16:creationId xmlns="" xmlns:a16="http://schemas.microsoft.com/office/drawing/2014/main" id="{06950860-5C58-482A-92DA-F699A1AF26C2}"/>
              </a:ext>
            </a:extLst>
          </p:cNvPr>
          <p:cNvCxnSpPr>
            <a:stCxn id="18" idx="0"/>
            <a:endCxn id="15" idx="2"/>
          </p:cNvCxnSpPr>
          <p:nvPr/>
        </p:nvCxnSpPr>
        <p:spPr>
          <a:xfrm rot="16200000" flipV="1">
            <a:off x="6836783" y="2502090"/>
            <a:ext cx="553113" cy="1288801"/>
          </a:xfrm>
          <a:prstGeom prst="bentConnector3">
            <a:avLst>
              <a:gd name="adj1" fmla="val 50000"/>
            </a:avLst>
          </a:prstGeom>
          <a:noFill/>
          <a:ln w="0">
            <a:solidFill>
              <a:srgbClr val="111111"/>
            </a:solidFill>
            <a:prstDash val="solid"/>
          </a:ln>
        </p:spPr>
      </p:cxnSp>
      <p:cxnSp>
        <p:nvCxnSpPr>
          <p:cNvPr id="44" name="Connector: Elbow 43">
            <a:extLst>
              <a:ext uri="{FF2B5EF4-FFF2-40B4-BE49-F238E27FC236}">
                <a16:creationId xmlns="" xmlns:a16="http://schemas.microsoft.com/office/drawing/2014/main" id="{ACDBD01E-EE4E-4A3C-B530-8B154338CE72}"/>
              </a:ext>
            </a:extLst>
          </p:cNvPr>
          <p:cNvCxnSpPr>
            <a:stCxn id="18" idx="2"/>
            <a:endCxn id="24" idx="0"/>
          </p:cNvCxnSpPr>
          <p:nvPr/>
        </p:nvCxnSpPr>
        <p:spPr>
          <a:xfrm rot="16200000" flipH="1">
            <a:off x="7173772" y="4366508"/>
            <a:ext cx="1167933" cy="1"/>
          </a:xfrm>
          <a:prstGeom prst="bentConnector3">
            <a:avLst>
              <a:gd name="adj1" fmla="val 50000"/>
            </a:avLst>
          </a:prstGeom>
          <a:noFill/>
          <a:ln w="0">
            <a:solidFill>
              <a:srgbClr val="111111"/>
            </a:solidFill>
            <a:prstDash val="solid"/>
          </a:ln>
        </p:spPr>
      </p:cxnSp>
      <p:cxnSp>
        <p:nvCxnSpPr>
          <p:cNvPr id="45" name="Connector: Elbow 44">
            <a:extLst>
              <a:ext uri="{FF2B5EF4-FFF2-40B4-BE49-F238E27FC236}">
                <a16:creationId xmlns="" xmlns:a16="http://schemas.microsoft.com/office/drawing/2014/main" id="{7FC5F193-FBCB-495B-8F86-AEFAC4E69B08}"/>
              </a:ext>
            </a:extLst>
          </p:cNvPr>
          <p:cNvCxnSpPr>
            <a:cxnSpLocks/>
            <a:stCxn id="15" idx="3"/>
            <a:endCxn id="25" idx="3"/>
          </p:cNvCxnSpPr>
          <p:nvPr/>
        </p:nvCxnSpPr>
        <p:spPr>
          <a:xfrm rot="10800000" flipV="1">
            <a:off x="5929696" y="2690187"/>
            <a:ext cx="9986" cy="912607"/>
          </a:xfrm>
          <a:prstGeom prst="bentConnector3">
            <a:avLst>
              <a:gd name="adj1" fmla="val 1800000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Freeform: Shape 45">
            <a:extLst>
              <a:ext uri="{FF2B5EF4-FFF2-40B4-BE49-F238E27FC236}">
                <a16:creationId xmlns="" xmlns:a16="http://schemas.microsoft.com/office/drawing/2014/main" id="{6C0C1B40-D585-4BEF-924E-C24D6489CA85}"/>
              </a:ext>
            </a:extLst>
          </p:cNvPr>
          <p:cNvSpPr/>
          <p:nvPr/>
        </p:nvSpPr>
        <p:spPr>
          <a:xfrm>
            <a:off x="4683636" y="3572224"/>
            <a:ext cx="973749" cy="31590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4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Encryption</a:t>
            </a:r>
          </a:p>
        </p:txBody>
      </p:sp>
      <p:sp>
        <p:nvSpPr>
          <p:cNvPr id="47" name="Freeform: Shape 46">
            <a:extLst>
              <a:ext uri="{FF2B5EF4-FFF2-40B4-BE49-F238E27FC236}">
                <a16:creationId xmlns="" xmlns:a16="http://schemas.microsoft.com/office/drawing/2014/main" id="{03692D83-AAA5-4A83-9F99-E61E48D838EA}"/>
              </a:ext>
            </a:extLst>
          </p:cNvPr>
          <p:cNvSpPr/>
          <p:nvPr/>
        </p:nvSpPr>
        <p:spPr>
          <a:xfrm>
            <a:off x="3297177" y="3572224"/>
            <a:ext cx="973749" cy="31590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4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Encryption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="" xmlns:a16="http://schemas.microsoft.com/office/drawing/2014/main" id="{BD42F920-894F-4F60-9EAF-6E07151109E1}"/>
              </a:ext>
            </a:extLst>
          </p:cNvPr>
          <p:cNvSpPr/>
          <p:nvPr/>
        </p:nvSpPr>
        <p:spPr>
          <a:xfrm>
            <a:off x="4683636" y="3572224"/>
            <a:ext cx="973749" cy="31590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400" dirty="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Encryption</a:t>
            </a:r>
          </a:p>
        </p:txBody>
      </p:sp>
      <p:sp>
        <p:nvSpPr>
          <p:cNvPr id="49" name="Freeform: Shape 48">
            <a:extLst>
              <a:ext uri="{FF2B5EF4-FFF2-40B4-BE49-F238E27FC236}">
                <a16:creationId xmlns="" xmlns:a16="http://schemas.microsoft.com/office/drawing/2014/main" id="{EDAD99A1-E8B9-4E5C-BA32-DA81F6734F64}"/>
              </a:ext>
            </a:extLst>
          </p:cNvPr>
          <p:cNvSpPr/>
          <p:nvPr/>
        </p:nvSpPr>
        <p:spPr>
          <a:xfrm>
            <a:off x="8531078" y="3572224"/>
            <a:ext cx="973749" cy="31590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C8A49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4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Encryption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="" xmlns:a16="http://schemas.microsoft.com/office/drawing/2014/main" id="{A8AC26AC-D2BA-40FD-8B63-87E02BA712C5}"/>
              </a:ext>
            </a:extLst>
          </p:cNvPr>
          <p:cNvSpPr/>
          <p:nvPr/>
        </p:nvSpPr>
        <p:spPr>
          <a:xfrm>
            <a:off x="5999896" y="3572224"/>
            <a:ext cx="973749" cy="31590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C8A49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4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Encryption</a:t>
            </a:r>
          </a:p>
        </p:txBody>
      </p:sp>
      <p:cxnSp>
        <p:nvCxnSpPr>
          <p:cNvPr id="53" name="Connector: Elbow 52">
            <a:extLst>
              <a:ext uri="{FF2B5EF4-FFF2-40B4-BE49-F238E27FC236}">
                <a16:creationId xmlns="" xmlns:a16="http://schemas.microsoft.com/office/drawing/2014/main" id="{3F988A37-5DE6-4C9C-A4FE-E94CDA52851F}"/>
              </a:ext>
            </a:extLst>
          </p:cNvPr>
          <p:cNvCxnSpPr>
            <a:stCxn id="13" idx="2"/>
            <a:endCxn id="21" idx="0"/>
          </p:cNvCxnSpPr>
          <p:nvPr/>
        </p:nvCxnSpPr>
        <p:spPr>
          <a:xfrm rot="16200000" flipH="1">
            <a:off x="3634833" y="4091974"/>
            <a:ext cx="1009500" cy="684455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="" xmlns:a16="http://schemas.microsoft.com/office/drawing/2014/main" id="{E3C8AE66-E403-4731-8E0C-F4E941683DEC}"/>
              </a:ext>
            </a:extLst>
          </p:cNvPr>
          <p:cNvCxnSpPr>
            <a:stCxn id="12" idx="2"/>
            <a:endCxn id="24" idx="0"/>
          </p:cNvCxnSpPr>
          <p:nvPr/>
        </p:nvCxnSpPr>
        <p:spPr>
          <a:xfrm rot="5400000">
            <a:off x="7876345" y="3810848"/>
            <a:ext cx="1021022" cy="1258230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="" xmlns:a16="http://schemas.microsoft.com/office/drawing/2014/main" id="{986A1999-9F28-4B1B-8979-B13AD1156FEF}"/>
              </a:ext>
            </a:extLst>
          </p:cNvPr>
          <p:cNvCxnSpPr>
            <a:cxnSpLocks/>
            <a:stCxn id="21" idx="1"/>
            <a:endCxn id="24" idx="3"/>
          </p:cNvCxnSpPr>
          <p:nvPr/>
        </p:nvCxnSpPr>
        <p:spPr>
          <a:xfrm>
            <a:off x="5128900" y="5226548"/>
            <a:ext cx="1981750" cy="115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728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C33F73-70BA-4408-9334-F17F9B7A1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Partitioning Spark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6503CDA-95E4-4352-BC6F-0728B2F17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41FB8D4-91E2-4BD4-8A53-88175577F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36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AFD4D4FE-8EC8-49BA-A181-A8E6A900E1C0}"/>
              </a:ext>
            </a:extLst>
          </p:cNvPr>
          <p:cNvSpPr/>
          <p:nvPr/>
        </p:nvSpPr>
        <p:spPr>
          <a:xfrm>
            <a:off x="2185542" y="4422786"/>
            <a:ext cx="1156310" cy="61216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HadoopRDD A</a:t>
            </a:r>
          </a:p>
          <a:p>
            <a:pPr algn="ctr" hangingPunct="0"/>
            <a:endParaRPr lang="en-US" sz="1300">
              <a:solidFill>
                <a:prstClr val="black"/>
              </a:solidFill>
              <a:latin typeface="Liberation Sans" pitchFamily="18"/>
              <a:ea typeface="Droid Sans Fallback" pitchFamily="2"/>
              <a:cs typeface="FreeSans" pitchFamily="2"/>
            </a:endParaRPr>
          </a:p>
          <a:p>
            <a:pPr algn="ctr" hangingPunct="0"/>
            <a:endParaRPr lang="en-US" sz="1300">
              <a:solidFill>
                <a:prstClr val="black"/>
              </a:solidFill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E1B9752A-71A2-411B-A40A-BDEA5BFE75C8}"/>
              </a:ext>
            </a:extLst>
          </p:cNvPr>
          <p:cNvSpPr/>
          <p:nvPr/>
        </p:nvSpPr>
        <p:spPr>
          <a:xfrm>
            <a:off x="2202144" y="5572670"/>
            <a:ext cx="748201" cy="27207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&lt;outfile&gt;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5E393F0E-D671-4331-B334-FD8EEA60FD6A}"/>
              </a:ext>
            </a:extLst>
          </p:cNvPr>
          <p:cNvSpPr/>
          <p:nvPr/>
        </p:nvSpPr>
        <p:spPr>
          <a:xfrm>
            <a:off x="3018363" y="5572670"/>
            <a:ext cx="680183" cy="27207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&lt;infile&gt;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3AFFA39A-4F22-4996-BCAF-A3ADEB810809}"/>
              </a:ext>
            </a:extLst>
          </p:cNvPr>
          <p:cNvSpPr/>
          <p:nvPr/>
        </p:nvSpPr>
        <p:spPr>
          <a:xfrm>
            <a:off x="2185542" y="3470530"/>
            <a:ext cx="1156310" cy="61216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MapPartitions</a:t>
            </a:r>
          </a:p>
          <a:p>
            <a:pPr algn="ctr" hangingPunct="0"/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RDD B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E0DCBABD-31B9-4275-A977-2A67197A59AE}"/>
              </a:ext>
            </a:extLst>
          </p:cNvPr>
          <p:cNvSpPr/>
          <p:nvPr/>
        </p:nvSpPr>
        <p:spPr>
          <a:xfrm>
            <a:off x="2185542" y="2586292"/>
            <a:ext cx="1156310" cy="61216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MapPartitions</a:t>
            </a:r>
          </a:p>
          <a:p>
            <a:pPr algn="ctr" hangingPunct="0"/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RDD C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3834DA66-8302-4B76-A0B5-C0BD2040A1B8}"/>
              </a:ext>
            </a:extLst>
          </p:cNvPr>
          <p:cNvSpPr/>
          <p:nvPr/>
        </p:nvSpPr>
        <p:spPr>
          <a:xfrm>
            <a:off x="2185542" y="1702055"/>
            <a:ext cx="1156310" cy="61216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300" dirty="0" err="1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ResultTask</a:t>
            </a:r>
            <a:endParaRPr lang="en-US" sz="1300" dirty="0">
              <a:solidFill>
                <a:prstClr val="black"/>
              </a:solidFill>
              <a:latin typeface="Liberation Sans" pitchFamily="18"/>
              <a:ea typeface="Droid Sans Fallback" pitchFamily="2"/>
              <a:cs typeface="FreeSans" pitchFamily="2"/>
            </a:endParaRPr>
          </a:p>
          <a:p>
            <a:pPr algn="ctr" hangingPunct="0"/>
            <a:endParaRPr lang="en-US" sz="1300" dirty="0">
              <a:solidFill>
                <a:prstClr val="black"/>
              </a:solidFill>
              <a:latin typeface="Liberation Sans" pitchFamily="18"/>
              <a:ea typeface="Droid Sans Fallback" pitchFamily="2"/>
              <a:cs typeface="FreeSans" pitchFamily="2"/>
            </a:endParaRPr>
          </a:p>
          <a:p>
            <a:pPr algn="ctr" hangingPunct="0"/>
            <a:endParaRPr lang="en-US" sz="1300" dirty="0">
              <a:solidFill>
                <a:prstClr val="black"/>
              </a:solidFill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cxnSp>
        <p:nvCxnSpPr>
          <p:cNvPr id="14" name="Connector: Elbow 13">
            <a:extLst>
              <a:ext uri="{FF2B5EF4-FFF2-40B4-BE49-F238E27FC236}">
                <a16:creationId xmlns="" xmlns:a16="http://schemas.microsoft.com/office/drawing/2014/main" id="{B8C21CD9-16FA-41E3-A419-0373771B9AAE}"/>
              </a:ext>
            </a:extLst>
          </p:cNvPr>
          <p:cNvCxnSpPr>
            <a:stCxn id="9" idx="0"/>
            <a:endCxn id="6" idx="2"/>
          </p:cNvCxnSpPr>
          <p:nvPr/>
        </p:nvCxnSpPr>
        <p:spPr>
          <a:xfrm rot="16200000" flipV="1">
            <a:off x="2792216" y="5006432"/>
            <a:ext cx="537720" cy="594757"/>
          </a:xfrm>
          <a:prstGeom prst="bentConnector3">
            <a:avLst>
              <a:gd name="adj1" fmla="val 50000"/>
            </a:avLst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5" name="Connector: Elbow 14">
            <a:extLst>
              <a:ext uri="{FF2B5EF4-FFF2-40B4-BE49-F238E27FC236}">
                <a16:creationId xmlns="" xmlns:a16="http://schemas.microsoft.com/office/drawing/2014/main" id="{D4005283-50B8-4A36-8EAB-5AF534A8E9FF}"/>
              </a:ext>
            </a:extLst>
          </p:cNvPr>
          <p:cNvCxnSpPr>
            <a:cxnSpLocks/>
            <a:stCxn id="12" idx="3"/>
            <a:endCxn id="8" idx="3"/>
          </p:cNvCxnSpPr>
          <p:nvPr/>
        </p:nvCxnSpPr>
        <p:spPr>
          <a:xfrm rot="10800000" flipH="1" flipV="1">
            <a:off x="2185541" y="2008136"/>
            <a:ext cx="16603" cy="3700570"/>
          </a:xfrm>
          <a:prstGeom prst="bentConnector3">
            <a:avLst>
              <a:gd name="adj1" fmla="val -1024194"/>
            </a:avLst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35" name="Straight Arrow Connector 34">
            <a:extLst>
              <a:ext uri="{FF2B5EF4-FFF2-40B4-BE49-F238E27FC236}">
                <a16:creationId xmlns="" xmlns:a16="http://schemas.microsoft.com/office/drawing/2014/main" id="{AC95A01C-803D-4877-AE59-01193DCBB46B}"/>
              </a:ext>
            </a:extLst>
          </p:cNvPr>
          <p:cNvCxnSpPr>
            <a:stCxn id="6" idx="0"/>
            <a:endCxn id="10" idx="2"/>
          </p:cNvCxnSpPr>
          <p:nvPr/>
        </p:nvCxnSpPr>
        <p:spPr>
          <a:xfrm flipV="1">
            <a:off x="2763696" y="4082694"/>
            <a:ext cx="0" cy="340092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36" name="Straight Arrow Connector 35">
            <a:extLst>
              <a:ext uri="{FF2B5EF4-FFF2-40B4-BE49-F238E27FC236}">
                <a16:creationId xmlns="" xmlns:a16="http://schemas.microsoft.com/office/drawing/2014/main" id="{B35C6065-6CFC-4160-8D80-1187414E283B}"/>
              </a:ext>
            </a:extLst>
          </p:cNvPr>
          <p:cNvCxnSpPr>
            <a:stCxn id="10" idx="0"/>
          </p:cNvCxnSpPr>
          <p:nvPr/>
        </p:nvCxnSpPr>
        <p:spPr>
          <a:xfrm flipV="1">
            <a:off x="2763696" y="3198457"/>
            <a:ext cx="0" cy="272073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37" name="Straight Arrow Connector 36">
            <a:extLst>
              <a:ext uri="{FF2B5EF4-FFF2-40B4-BE49-F238E27FC236}">
                <a16:creationId xmlns="" xmlns:a16="http://schemas.microsoft.com/office/drawing/2014/main" id="{46F9A6CF-B942-4C19-A5D9-9288967974CB}"/>
              </a:ext>
            </a:extLst>
          </p:cNvPr>
          <p:cNvCxnSpPr>
            <a:cxnSpLocks/>
            <a:stCxn id="11" idx="0"/>
            <a:endCxn id="12" idx="2"/>
          </p:cNvCxnSpPr>
          <p:nvPr/>
        </p:nvCxnSpPr>
        <p:spPr>
          <a:xfrm flipV="1">
            <a:off x="2763696" y="2314219"/>
            <a:ext cx="0" cy="272072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6FA99717-130A-4C1F-8E4D-F90E199E7B01}"/>
              </a:ext>
            </a:extLst>
          </p:cNvPr>
          <p:cNvSpPr txBox="1"/>
          <p:nvPr/>
        </p:nvSpPr>
        <p:spPr>
          <a:xfrm>
            <a:off x="2762893" y="4131969"/>
            <a:ext cx="239010" cy="274162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300" dirty="0" err="1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i</a:t>
            </a:r>
            <a:r>
              <a:rPr lang="en-US" sz="1300" dirty="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’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C9C6CABE-0D15-48DF-9AC0-8A1B610C097B}"/>
              </a:ext>
            </a:extLst>
          </p:cNvPr>
          <p:cNvSpPr txBox="1"/>
          <p:nvPr/>
        </p:nvSpPr>
        <p:spPr>
          <a:xfrm>
            <a:off x="2770660" y="3212918"/>
            <a:ext cx="239010" cy="274162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300" dirty="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j’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7D7E28F0-D3A8-48C6-9966-9EB8EFC7DF71}"/>
              </a:ext>
            </a:extLst>
          </p:cNvPr>
          <p:cNvSpPr txBox="1"/>
          <p:nvPr/>
        </p:nvSpPr>
        <p:spPr>
          <a:xfrm>
            <a:off x="2760751" y="2340998"/>
            <a:ext cx="285304" cy="274162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300" dirty="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k’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="" xmlns:a16="http://schemas.microsoft.com/office/drawing/2014/main" id="{52CCD389-E8E2-4052-91A8-DC6AB52864DB}"/>
              </a:ext>
            </a:extLst>
          </p:cNvPr>
          <p:cNvSpPr/>
          <p:nvPr/>
        </p:nvSpPr>
        <p:spPr>
          <a:xfrm>
            <a:off x="7447586" y="5411997"/>
            <a:ext cx="408109" cy="20405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endParaRPr lang="en-US" sz="1300">
              <a:solidFill>
                <a:prstClr val="black"/>
              </a:solidFill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="" xmlns:a16="http://schemas.microsoft.com/office/drawing/2014/main" id="{E1F6B7D1-8717-46A8-A47D-91EB3CE1B42B}"/>
              </a:ext>
            </a:extLst>
          </p:cNvPr>
          <p:cNvSpPr/>
          <p:nvPr/>
        </p:nvSpPr>
        <p:spPr>
          <a:xfrm>
            <a:off x="7447586" y="5684070"/>
            <a:ext cx="408109" cy="20405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C8A49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endParaRPr lang="en-US" sz="1300">
              <a:solidFill>
                <a:prstClr val="black"/>
              </a:solidFill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A8AC0103-C349-4C7C-8893-F088442E4AF7}"/>
              </a:ext>
            </a:extLst>
          </p:cNvPr>
          <p:cNvSpPr txBox="1"/>
          <p:nvPr/>
        </p:nvSpPr>
        <p:spPr>
          <a:xfrm>
            <a:off x="7515604" y="6201437"/>
            <a:ext cx="414955" cy="274162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i,j,k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4132C1F4-2E13-4791-B0EF-5D78D6FB0CC9}"/>
              </a:ext>
            </a:extLst>
          </p:cNvPr>
          <p:cNvSpPr txBox="1"/>
          <p:nvPr/>
        </p:nvSpPr>
        <p:spPr>
          <a:xfrm>
            <a:off x="7187831" y="5929365"/>
            <a:ext cx="766975" cy="274162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A,B,C,D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3F5B253C-FEA5-459B-8EA6-A72178C4B076}"/>
              </a:ext>
            </a:extLst>
          </p:cNvPr>
          <p:cNvSpPr txBox="1"/>
          <p:nvPr/>
        </p:nvSpPr>
        <p:spPr>
          <a:xfrm>
            <a:off x="7908226" y="5323834"/>
            <a:ext cx="1258135" cy="1424477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 hangingPunct="0">
              <a:lnSpc>
                <a:spcPct val="140000"/>
              </a:lnSpc>
            </a:pPr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Outside</a:t>
            </a:r>
            <a:b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</a:br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Enclave</a:t>
            </a:r>
            <a:b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</a:br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Tasks</a:t>
            </a:r>
            <a:b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</a:br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Iterators</a:t>
            </a:r>
          </a:p>
          <a:p>
            <a:pPr hangingPunct="0">
              <a:lnSpc>
                <a:spcPct val="140000"/>
              </a:lnSpc>
            </a:pPr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Iterate via shm</a:t>
            </a:r>
          </a:p>
        </p:txBody>
      </p:sp>
      <p:cxnSp>
        <p:nvCxnSpPr>
          <p:cNvPr id="72" name="Connector: Elbow 71">
            <a:extLst>
              <a:ext uri="{FF2B5EF4-FFF2-40B4-BE49-F238E27FC236}">
                <a16:creationId xmlns="" xmlns:a16="http://schemas.microsoft.com/office/drawing/2014/main" id="{D222E76D-328F-4657-8F37-E38F287D042A}"/>
              </a:ext>
            </a:extLst>
          </p:cNvPr>
          <p:cNvCxnSpPr>
            <a:cxnSpLocks/>
          </p:cNvCxnSpPr>
          <p:nvPr/>
        </p:nvCxnSpPr>
        <p:spPr>
          <a:xfrm flipV="1">
            <a:off x="7443248" y="6572056"/>
            <a:ext cx="412447" cy="47020"/>
          </a:xfrm>
          <a:prstGeom prst="bentConnector3">
            <a:avLst/>
          </a:prstGeom>
          <a:ln>
            <a:headEnd type="triangle"/>
            <a:tailEnd type="non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097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E22B1417-1882-4945-8C89-BA3FD47D577C}"/>
              </a:ext>
            </a:extLst>
          </p:cNvPr>
          <p:cNvSpPr/>
          <p:nvPr/>
        </p:nvSpPr>
        <p:spPr>
          <a:xfrm>
            <a:off x="5125850" y="1676335"/>
            <a:ext cx="1224329" cy="370057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300" dirty="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Communication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C33F73-70BA-4408-9334-F17F9B7A1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Partitioning Spark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6503CDA-95E4-4352-BC6F-0728B2F17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41FB8D4-91E2-4BD4-8A53-88175577F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37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AFD4D4FE-8EC8-49BA-A181-A8E6A900E1C0}"/>
              </a:ext>
            </a:extLst>
          </p:cNvPr>
          <p:cNvSpPr/>
          <p:nvPr/>
        </p:nvSpPr>
        <p:spPr>
          <a:xfrm>
            <a:off x="2185542" y="4422786"/>
            <a:ext cx="1156310" cy="61216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HadoopRDD A</a:t>
            </a:r>
          </a:p>
          <a:p>
            <a:pPr algn="ctr" hangingPunct="0"/>
            <a:endParaRPr lang="en-US" sz="1300">
              <a:solidFill>
                <a:prstClr val="black"/>
              </a:solidFill>
              <a:latin typeface="Liberation Sans" pitchFamily="18"/>
              <a:ea typeface="Droid Sans Fallback" pitchFamily="2"/>
              <a:cs typeface="FreeSans" pitchFamily="2"/>
            </a:endParaRPr>
          </a:p>
          <a:p>
            <a:pPr algn="ctr" hangingPunct="0"/>
            <a:endParaRPr lang="en-US" sz="1300">
              <a:solidFill>
                <a:prstClr val="black"/>
              </a:solidFill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54B43024-EAC6-4160-98CA-21BD2952553E}"/>
              </a:ext>
            </a:extLst>
          </p:cNvPr>
          <p:cNvSpPr/>
          <p:nvPr/>
        </p:nvSpPr>
        <p:spPr>
          <a:xfrm>
            <a:off x="2228923" y="4709320"/>
            <a:ext cx="1078920" cy="27207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ItProvider i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E1B9752A-71A2-411B-A40A-BDEA5BFE75C8}"/>
              </a:ext>
            </a:extLst>
          </p:cNvPr>
          <p:cNvSpPr/>
          <p:nvPr/>
        </p:nvSpPr>
        <p:spPr>
          <a:xfrm>
            <a:off x="2202144" y="5572670"/>
            <a:ext cx="748201" cy="27207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&lt;outfile&gt;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5E393F0E-D671-4331-B334-FD8EEA60FD6A}"/>
              </a:ext>
            </a:extLst>
          </p:cNvPr>
          <p:cNvSpPr/>
          <p:nvPr/>
        </p:nvSpPr>
        <p:spPr>
          <a:xfrm>
            <a:off x="3018363" y="5572670"/>
            <a:ext cx="680183" cy="27207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&lt;infile&gt;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3AFFA39A-4F22-4996-BCAF-A3ADEB810809}"/>
              </a:ext>
            </a:extLst>
          </p:cNvPr>
          <p:cNvSpPr/>
          <p:nvPr/>
        </p:nvSpPr>
        <p:spPr>
          <a:xfrm>
            <a:off x="2185542" y="3470530"/>
            <a:ext cx="1156310" cy="61216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MapPartitions</a:t>
            </a:r>
          </a:p>
          <a:p>
            <a:pPr algn="ctr" hangingPunct="0"/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RDD B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E0DCBABD-31B9-4275-A977-2A67197A59AE}"/>
              </a:ext>
            </a:extLst>
          </p:cNvPr>
          <p:cNvSpPr/>
          <p:nvPr/>
        </p:nvSpPr>
        <p:spPr>
          <a:xfrm>
            <a:off x="2185542" y="2586292"/>
            <a:ext cx="1156310" cy="61216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MapPartitions</a:t>
            </a:r>
          </a:p>
          <a:p>
            <a:pPr algn="ctr" hangingPunct="0"/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RDD C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3834DA66-8302-4B76-A0B5-C0BD2040A1B8}"/>
              </a:ext>
            </a:extLst>
          </p:cNvPr>
          <p:cNvSpPr/>
          <p:nvPr/>
        </p:nvSpPr>
        <p:spPr>
          <a:xfrm>
            <a:off x="2185542" y="1702055"/>
            <a:ext cx="1156310" cy="61216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ResultTask</a:t>
            </a:r>
          </a:p>
          <a:p>
            <a:pPr algn="ctr" hangingPunct="0"/>
            <a:endParaRPr lang="en-US" sz="1300">
              <a:solidFill>
                <a:prstClr val="black"/>
              </a:solidFill>
              <a:latin typeface="Liberation Sans" pitchFamily="18"/>
              <a:ea typeface="Droid Sans Fallback" pitchFamily="2"/>
              <a:cs typeface="FreeSans" pitchFamily="2"/>
            </a:endParaRPr>
          </a:p>
          <a:p>
            <a:pPr algn="ctr" hangingPunct="0"/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I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="" xmlns:a16="http://schemas.microsoft.com/office/drawing/2014/main" id="{B8C21CD9-16FA-41E3-A419-0373771B9AAE}"/>
              </a:ext>
            </a:extLst>
          </p:cNvPr>
          <p:cNvCxnSpPr>
            <a:stCxn id="9" idx="0"/>
            <a:endCxn id="6" idx="2"/>
          </p:cNvCxnSpPr>
          <p:nvPr/>
        </p:nvCxnSpPr>
        <p:spPr>
          <a:xfrm rot="16200000" flipV="1">
            <a:off x="2792216" y="5006432"/>
            <a:ext cx="537720" cy="594757"/>
          </a:xfrm>
          <a:prstGeom prst="bentConnector3">
            <a:avLst>
              <a:gd name="adj1" fmla="val 50000"/>
            </a:avLst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5" name="Connector: Elbow 14">
            <a:extLst>
              <a:ext uri="{FF2B5EF4-FFF2-40B4-BE49-F238E27FC236}">
                <a16:creationId xmlns="" xmlns:a16="http://schemas.microsoft.com/office/drawing/2014/main" id="{D4005283-50B8-4A36-8EAB-5AF534A8E9FF}"/>
              </a:ext>
            </a:extLst>
          </p:cNvPr>
          <p:cNvCxnSpPr>
            <a:stCxn id="12" idx="3"/>
            <a:endCxn id="8" idx="3"/>
          </p:cNvCxnSpPr>
          <p:nvPr/>
        </p:nvCxnSpPr>
        <p:spPr>
          <a:xfrm rot="10800000" flipH="1" flipV="1">
            <a:off x="2185541" y="2008136"/>
            <a:ext cx="16603" cy="3700570"/>
          </a:xfrm>
          <a:prstGeom prst="bentConnector3">
            <a:avLst>
              <a:gd name="adj1" fmla="val -1024194"/>
            </a:avLst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97BCB870-1BC5-4DEC-B47B-A7DFF1120EA2}"/>
              </a:ext>
            </a:extLst>
          </p:cNvPr>
          <p:cNvSpPr/>
          <p:nvPr/>
        </p:nvSpPr>
        <p:spPr>
          <a:xfrm>
            <a:off x="2228923" y="2008137"/>
            <a:ext cx="1078920" cy="27207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ItConsumer k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FC3A8E83-4DAB-460D-B79A-8BF65D2EADCA}"/>
              </a:ext>
            </a:extLst>
          </p:cNvPr>
          <p:cNvCxnSpPr>
            <a:cxnSpLocks/>
            <a:stCxn id="10" idx="1"/>
            <a:endCxn id="20" idx="3"/>
          </p:cNvCxnSpPr>
          <p:nvPr/>
        </p:nvCxnSpPr>
        <p:spPr>
          <a:xfrm>
            <a:off x="3341852" y="3776612"/>
            <a:ext cx="4584004" cy="7620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B3E711D1-ACED-4AEF-AA69-827C85B242B9}"/>
              </a:ext>
            </a:extLst>
          </p:cNvPr>
          <p:cNvCxnSpPr>
            <a:cxnSpLocks/>
            <a:stCxn id="11" idx="1"/>
            <a:endCxn id="31" idx="3"/>
          </p:cNvCxnSpPr>
          <p:nvPr/>
        </p:nvCxnSpPr>
        <p:spPr>
          <a:xfrm>
            <a:off x="3341852" y="2892374"/>
            <a:ext cx="4584004" cy="0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69E54E0-F786-47FE-9624-30DCEE624203}"/>
              </a:ext>
            </a:extLst>
          </p:cNvPr>
          <p:cNvSpPr txBox="1"/>
          <p:nvPr/>
        </p:nvSpPr>
        <p:spPr>
          <a:xfrm>
            <a:off x="3749413" y="3526620"/>
            <a:ext cx="1234923" cy="274162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300" dirty="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j=</a:t>
            </a:r>
            <a:r>
              <a:rPr lang="en-US" sz="1300" dirty="0" err="1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SgxTask</a:t>
            </a:r>
            <a:r>
              <a:rPr lang="en-US" sz="1300" dirty="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(</a:t>
            </a:r>
            <a:r>
              <a:rPr lang="en-US" sz="1300" dirty="0" err="1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B,i</a:t>
            </a:r>
            <a:r>
              <a:rPr lang="en-US" sz="1300" dirty="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)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EDDAD264-F43A-4DFB-9107-FE9E31029EC0}"/>
              </a:ext>
            </a:extLst>
          </p:cNvPr>
          <p:cNvSpPr/>
          <p:nvPr/>
        </p:nvSpPr>
        <p:spPr>
          <a:xfrm>
            <a:off x="7925856" y="3478150"/>
            <a:ext cx="1156310" cy="61216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C8A49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SgxTask B</a:t>
            </a:r>
          </a:p>
          <a:p>
            <a:pPr algn="ctr" hangingPunct="0"/>
            <a:endParaRPr lang="en-US" sz="1300">
              <a:solidFill>
                <a:prstClr val="black"/>
              </a:solidFill>
              <a:latin typeface="Liberation Sans" pitchFamily="18"/>
              <a:ea typeface="Droid Sans Fallback" pitchFamily="2"/>
              <a:cs typeface="FreeSans" pitchFamily="2"/>
            </a:endParaRPr>
          </a:p>
          <a:p>
            <a:pPr algn="ctr" hangingPunct="0"/>
            <a:endParaRPr lang="en-US" sz="1300">
              <a:solidFill>
                <a:prstClr val="black"/>
              </a:solidFill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6D169DEF-361A-4BD2-85FF-F855311C5784}"/>
              </a:ext>
            </a:extLst>
          </p:cNvPr>
          <p:cNvSpPr/>
          <p:nvPr/>
        </p:nvSpPr>
        <p:spPr>
          <a:xfrm>
            <a:off x="7964550" y="3769382"/>
            <a:ext cx="1078920" cy="27207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C8A49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ItConsumer i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="" xmlns:a16="http://schemas.microsoft.com/office/drawing/2014/main" id="{3196A28F-2D3E-4DC7-829F-CE9F97E36623}"/>
              </a:ext>
            </a:extLst>
          </p:cNvPr>
          <p:cNvSpPr/>
          <p:nvPr/>
        </p:nvSpPr>
        <p:spPr>
          <a:xfrm>
            <a:off x="7925856" y="2586292"/>
            <a:ext cx="1156310" cy="61216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C8A49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SgxTask 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5865E6E0-1E73-49C8-B456-B0ACA7B0661B}"/>
              </a:ext>
            </a:extLst>
          </p:cNvPr>
          <p:cNvSpPr txBox="1"/>
          <p:nvPr/>
        </p:nvSpPr>
        <p:spPr>
          <a:xfrm>
            <a:off x="3693885" y="2632000"/>
            <a:ext cx="1290451" cy="274162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300" dirty="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k=</a:t>
            </a:r>
            <a:r>
              <a:rPr lang="en-US" sz="1300" dirty="0" err="1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SgxTask</a:t>
            </a:r>
            <a:r>
              <a:rPr lang="en-US" sz="1300" dirty="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(</a:t>
            </a:r>
            <a:r>
              <a:rPr lang="en-US" sz="1300" dirty="0" err="1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C,j</a:t>
            </a:r>
            <a:r>
              <a:rPr lang="en-US" sz="1300" dirty="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)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="" xmlns:a16="http://schemas.microsoft.com/office/drawing/2014/main" id="{AC95A01C-803D-4877-AE59-01193DCBB46B}"/>
              </a:ext>
            </a:extLst>
          </p:cNvPr>
          <p:cNvCxnSpPr>
            <a:stCxn id="6" idx="0"/>
            <a:endCxn id="10" idx="2"/>
          </p:cNvCxnSpPr>
          <p:nvPr/>
        </p:nvCxnSpPr>
        <p:spPr>
          <a:xfrm flipV="1">
            <a:off x="2763696" y="4082694"/>
            <a:ext cx="0" cy="340092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36" name="Straight Arrow Connector 35">
            <a:extLst>
              <a:ext uri="{FF2B5EF4-FFF2-40B4-BE49-F238E27FC236}">
                <a16:creationId xmlns="" xmlns:a16="http://schemas.microsoft.com/office/drawing/2014/main" id="{B35C6065-6CFC-4160-8D80-1187414E283B}"/>
              </a:ext>
            </a:extLst>
          </p:cNvPr>
          <p:cNvCxnSpPr>
            <a:stCxn id="10" idx="0"/>
          </p:cNvCxnSpPr>
          <p:nvPr/>
        </p:nvCxnSpPr>
        <p:spPr>
          <a:xfrm flipV="1">
            <a:off x="2763696" y="3198457"/>
            <a:ext cx="0" cy="272073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37" name="Straight Arrow Connector 36">
            <a:extLst>
              <a:ext uri="{FF2B5EF4-FFF2-40B4-BE49-F238E27FC236}">
                <a16:creationId xmlns="" xmlns:a16="http://schemas.microsoft.com/office/drawing/2014/main" id="{46F9A6CF-B942-4C19-A5D9-9288967974CB}"/>
              </a:ext>
            </a:extLst>
          </p:cNvPr>
          <p:cNvCxnSpPr>
            <a:stCxn id="11" idx="0"/>
            <a:endCxn id="12" idx="2"/>
          </p:cNvCxnSpPr>
          <p:nvPr/>
        </p:nvCxnSpPr>
        <p:spPr>
          <a:xfrm flipV="1">
            <a:off x="2763696" y="2314219"/>
            <a:ext cx="0" cy="272072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6FA99717-130A-4C1F-8E4D-F90E199E7B01}"/>
              </a:ext>
            </a:extLst>
          </p:cNvPr>
          <p:cNvSpPr txBox="1"/>
          <p:nvPr/>
        </p:nvSpPr>
        <p:spPr>
          <a:xfrm>
            <a:off x="2762893" y="4131969"/>
            <a:ext cx="239010" cy="274162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300" dirty="0" err="1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i</a:t>
            </a:r>
            <a:r>
              <a:rPr lang="en-US" sz="1300" dirty="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’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C9C6CABE-0D15-48DF-9AC0-8A1B610C097B}"/>
              </a:ext>
            </a:extLst>
          </p:cNvPr>
          <p:cNvSpPr txBox="1"/>
          <p:nvPr/>
        </p:nvSpPr>
        <p:spPr>
          <a:xfrm>
            <a:off x="2770660" y="3212918"/>
            <a:ext cx="239010" cy="274162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300" dirty="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j’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23FF8F24-F14E-4BF8-81BF-BC4542CEA9DA}"/>
              </a:ext>
            </a:extLst>
          </p:cNvPr>
          <p:cNvSpPr txBox="1"/>
          <p:nvPr/>
        </p:nvSpPr>
        <p:spPr>
          <a:xfrm>
            <a:off x="8504012" y="3212918"/>
            <a:ext cx="201948" cy="274162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j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7D7E28F0-D3A8-48C6-9966-9EB8EFC7DF71}"/>
              </a:ext>
            </a:extLst>
          </p:cNvPr>
          <p:cNvSpPr txBox="1"/>
          <p:nvPr/>
        </p:nvSpPr>
        <p:spPr>
          <a:xfrm>
            <a:off x="2760751" y="2340998"/>
            <a:ext cx="285304" cy="274162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300" dirty="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k’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854B64EC-2C27-463F-B09B-D69171A5DB81}"/>
              </a:ext>
            </a:extLst>
          </p:cNvPr>
          <p:cNvSpPr txBox="1"/>
          <p:nvPr/>
        </p:nvSpPr>
        <p:spPr>
          <a:xfrm>
            <a:off x="4017146" y="1904687"/>
            <a:ext cx="248243" cy="274162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300" dirty="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k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461813C9-F7E5-45C7-9929-C831AF0E591D}"/>
              </a:ext>
            </a:extLst>
          </p:cNvPr>
          <p:cNvSpPr txBox="1"/>
          <p:nvPr/>
        </p:nvSpPr>
        <p:spPr>
          <a:xfrm>
            <a:off x="4095531" y="4567495"/>
            <a:ext cx="201948" cy="274162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i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="" xmlns:a16="http://schemas.microsoft.com/office/drawing/2014/main" id="{52CCD389-E8E2-4052-91A8-DC6AB52864DB}"/>
              </a:ext>
            </a:extLst>
          </p:cNvPr>
          <p:cNvSpPr/>
          <p:nvPr/>
        </p:nvSpPr>
        <p:spPr>
          <a:xfrm>
            <a:off x="7447586" y="5411997"/>
            <a:ext cx="408109" cy="20405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endParaRPr lang="en-US" sz="1300">
              <a:solidFill>
                <a:prstClr val="black"/>
              </a:solidFill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="" xmlns:a16="http://schemas.microsoft.com/office/drawing/2014/main" id="{E1F6B7D1-8717-46A8-A47D-91EB3CE1B42B}"/>
              </a:ext>
            </a:extLst>
          </p:cNvPr>
          <p:cNvSpPr/>
          <p:nvPr/>
        </p:nvSpPr>
        <p:spPr>
          <a:xfrm>
            <a:off x="7447586" y="5684070"/>
            <a:ext cx="408109" cy="20405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C8A49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endParaRPr lang="en-US" sz="1300">
              <a:solidFill>
                <a:prstClr val="black"/>
              </a:solidFill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A8AC0103-C349-4C7C-8893-F088442E4AF7}"/>
              </a:ext>
            </a:extLst>
          </p:cNvPr>
          <p:cNvSpPr txBox="1"/>
          <p:nvPr/>
        </p:nvSpPr>
        <p:spPr>
          <a:xfrm>
            <a:off x="7515604" y="6201437"/>
            <a:ext cx="414955" cy="274162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i,j,k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4132C1F4-2E13-4791-B0EF-5D78D6FB0CC9}"/>
              </a:ext>
            </a:extLst>
          </p:cNvPr>
          <p:cNvSpPr txBox="1"/>
          <p:nvPr/>
        </p:nvSpPr>
        <p:spPr>
          <a:xfrm>
            <a:off x="7187831" y="5929365"/>
            <a:ext cx="766975" cy="274162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A,B,C,D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3F5B253C-FEA5-459B-8EA6-A72178C4B076}"/>
              </a:ext>
            </a:extLst>
          </p:cNvPr>
          <p:cNvSpPr txBox="1"/>
          <p:nvPr/>
        </p:nvSpPr>
        <p:spPr>
          <a:xfrm>
            <a:off x="7908226" y="5323834"/>
            <a:ext cx="1258135" cy="1424477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 hangingPunct="0">
              <a:lnSpc>
                <a:spcPct val="140000"/>
              </a:lnSpc>
            </a:pPr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Outside</a:t>
            </a:r>
            <a:b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</a:br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Enclave</a:t>
            </a:r>
            <a:b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</a:br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Tasks</a:t>
            </a:r>
            <a:b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</a:br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Iterators</a:t>
            </a:r>
          </a:p>
          <a:p>
            <a:pPr hangingPunct="0">
              <a:lnSpc>
                <a:spcPct val="140000"/>
              </a:lnSpc>
            </a:pPr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Iterate via shm</a:t>
            </a:r>
          </a:p>
        </p:txBody>
      </p:sp>
      <p:sp>
        <p:nvSpPr>
          <p:cNvPr id="52" name="Freeform: Shape 51">
            <a:extLst>
              <a:ext uri="{FF2B5EF4-FFF2-40B4-BE49-F238E27FC236}">
                <a16:creationId xmlns="" xmlns:a16="http://schemas.microsoft.com/office/drawing/2014/main" id="{FB24112C-5606-4C8C-9E98-D2FC3A22E664}"/>
              </a:ext>
            </a:extLst>
          </p:cNvPr>
          <p:cNvSpPr/>
          <p:nvPr/>
        </p:nvSpPr>
        <p:spPr>
          <a:xfrm>
            <a:off x="7913046" y="2006368"/>
            <a:ext cx="1156310" cy="27207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C8A49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ItProvider k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72D84C23-91CC-4071-A7D5-10E623CFA1C8}"/>
              </a:ext>
            </a:extLst>
          </p:cNvPr>
          <p:cNvSpPr txBox="1"/>
          <p:nvPr/>
        </p:nvSpPr>
        <p:spPr>
          <a:xfrm>
            <a:off x="8491201" y="2334570"/>
            <a:ext cx="248243" cy="274162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300" dirty="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k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="" xmlns:a16="http://schemas.microsoft.com/office/drawing/2014/main" id="{00DD2666-6E0A-43E0-876E-37F4E673572F}"/>
              </a:ext>
            </a:extLst>
          </p:cNvPr>
          <p:cNvCxnSpPr>
            <a:stCxn id="31" idx="0"/>
            <a:endCxn id="52" idx="2"/>
          </p:cNvCxnSpPr>
          <p:nvPr/>
        </p:nvCxnSpPr>
        <p:spPr>
          <a:xfrm flipH="1" flipV="1">
            <a:off x="8491201" y="2278441"/>
            <a:ext cx="12810" cy="307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="" xmlns:a16="http://schemas.microsoft.com/office/drawing/2014/main" id="{1F575188-A255-4A73-B0EB-A34B68473320}"/>
              </a:ext>
            </a:extLst>
          </p:cNvPr>
          <p:cNvCxnSpPr>
            <a:stCxn id="20" idx="0"/>
            <a:endCxn id="31" idx="2"/>
          </p:cNvCxnSpPr>
          <p:nvPr/>
        </p:nvCxnSpPr>
        <p:spPr>
          <a:xfrm flipV="1">
            <a:off x="8504011" y="3198456"/>
            <a:ext cx="0" cy="279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="" xmlns:a16="http://schemas.microsoft.com/office/drawing/2014/main" id="{F131D138-5AFD-4187-BFE3-4FB35151BC7E}"/>
              </a:ext>
            </a:extLst>
          </p:cNvPr>
          <p:cNvCxnSpPr>
            <a:cxnSpLocks/>
            <a:stCxn id="16" idx="1"/>
            <a:endCxn id="52" idx="3"/>
          </p:cNvCxnSpPr>
          <p:nvPr/>
        </p:nvCxnSpPr>
        <p:spPr>
          <a:xfrm flipV="1">
            <a:off x="3307843" y="2142405"/>
            <a:ext cx="4605203" cy="1769"/>
          </a:xfrm>
          <a:prstGeom prst="bentConnector3">
            <a:avLst/>
          </a:prstGeom>
          <a:ln>
            <a:headEnd type="triangle"/>
            <a:tailEnd type="non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6" name="Connector: Elbow 65">
            <a:extLst>
              <a:ext uri="{FF2B5EF4-FFF2-40B4-BE49-F238E27FC236}">
                <a16:creationId xmlns="" xmlns:a16="http://schemas.microsoft.com/office/drawing/2014/main" id="{6888D0DC-904F-4C2E-A37F-81CA53DC4EC5}"/>
              </a:ext>
            </a:extLst>
          </p:cNvPr>
          <p:cNvCxnSpPr>
            <a:cxnSpLocks/>
            <a:stCxn id="7" idx="1"/>
            <a:endCxn id="28" idx="3"/>
          </p:cNvCxnSpPr>
          <p:nvPr/>
        </p:nvCxnSpPr>
        <p:spPr>
          <a:xfrm flipV="1">
            <a:off x="3307843" y="3905419"/>
            <a:ext cx="4656707" cy="939938"/>
          </a:xfrm>
          <a:prstGeom prst="bentConnector3">
            <a:avLst/>
          </a:prstGeom>
          <a:ln>
            <a:headEnd type="non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2" name="Connector: Elbow 71">
            <a:extLst>
              <a:ext uri="{FF2B5EF4-FFF2-40B4-BE49-F238E27FC236}">
                <a16:creationId xmlns="" xmlns:a16="http://schemas.microsoft.com/office/drawing/2014/main" id="{D222E76D-328F-4657-8F37-E38F287D042A}"/>
              </a:ext>
            </a:extLst>
          </p:cNvPr>
          <p:cNvCxnSpPr>
            <a:cxnSpLocks/>
          </p:cNvCxnSpPr>
          <p:nvPr/>
        </p:nvCxnSpPr>
        <p:spPr>
          <a:xfrm flipV="1">
            <a:off x="7443248" y="6572056"/>
            <a:ext cx="412447" cy="47020"/>
          </a:xfrm>
          <a:prstGeom prst="bentConnector3">
            <a:avLst/>
          </a:prstGeom>
          <a:ln>
            <a:headEnd type="triangle"/>
            <a:tailEnd type="non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840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Data Movement between JVMs</a:t>
            </a:r>
          </a:p>
        </p:txBody>
      </p:sp>
      <p:sp>
        <p:nvSpPr>
          <p:cNvPr id="335" name="Shape 335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Goal: </a:t>
            </a:r>
            <a:r>
              <a:rPr lang="en-GB" b="1" dirty="0"/>
              <a:t>Shared memory</a:t>
            </a:r>
          </a:p>
          <a:p>
            <a:endParaRPr lang="en-GB" dirty="0"/>
          </a:p>
          <a:p>
            <a:r>
              <a:rPr lang="en-GB" dirty="0"/>
              <a:t>Use use host OS shared memory between two JVMs</a:t>
            </a:r>
          </a:p>
          <a:p>
            <a:pPr lvl="1"/>
            <a:r>
              <a:rPr lang="en-GB" dirty="0"/>
              <a:t>Outside access by enclave JVM</a:t>
            </a:r>
          </a:p>
          <a:p>
            <a:endParaRPr lang="en-GB" dirty="0"/>
          </a:p>
          <a:p>
            <a:r>
              <a:rPr lang="en-GB" dirty="0"/>
              <a:t>Manage shared memory between outside and enclave</a:t>
            </a:r>
          </a:p>
          <a:p>
            <a:r>
              <a:rPr lang="en-GB" dirty="0"/>
              <a:t>Implement high-level read/write primitives</a:t>
            </a:r>
          </a:p>
        </p:txBody>
      </p:sp>
      <p:sp>
        <p:nvSpPr>
          <p:cNvPr id="338" name="Shape 338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38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936306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39514205-C297-4587-B6CC-2B1D6D445339}"/>
              </a:ext>
            </a:extLst>
          </p:cNvPr>
          <p:cNvSpPr/>
          <p:nvPr/>
        </p:nvSpPr>
        <p:spPr>
          <a:xfrm>
            <a:off x="3719901" y="5991290"/>
            <a:ext cx="4817226" cy="62387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DDDDDD"/>
          </a:solidFill>
          <a:ln w="0">
            <a:solidFill>
              <a:srgbClr val="808080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hangingPunct="0"/>
            <a:r>
              <a:rPr lang="en-US" sz="14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Host OS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801720-693B-4729-8DDE-2F10D51E0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Partitioning Spark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409D5C3-3E11-4D51-A77D-658A23DBE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B1B3517-BC09-4190-93AF-DD9C93ACC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39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52" name="Connector: Elbow 51">
            <a:extLst>
              <a:ext uri="{FF2B5EF4-FFF2-40B4-BE49-F238E27FC236}">
                <a16:creationId xmlns="" xmlns:a16="http://schemas.microsoft.com/office/drawing/2014/main" id="{B4F12F66-ABF0-48AE-8155-FC36445CC342}"/>
              </a:ext>
            </a:extLst>
          </p:cNvPr>
          <p:cNvCxnSpPr>
            <a:cxnSpLocks/>
            <a:stCxn id="22" idx="3"/>
            <a:endCxn id="27" idx="1"/>
          </p:cNvCxnSpPr>
          <p:nvPr/>
        </p:nvCxnSpPr>
        <p:spPr>
          <a:xfrm rot="10800000" flipV="1">
            <a:off x="6667756" y="5571502"/>
            <a:ext cx="433659" cy="728048"/>
          </a:xfrm>
          <a:prstGeom prst="bentConnector3">
            <a:avLst>
              <a:gd name="adj1" fmla="val 50000"/>
            </a:avLst>
          </a:prstGeom>
          <a:noFill/>
          <a:ln w="0">
            <a:solidFill>
              <a:srgbClr val="111111"/>
            </a:solidFill>
            <a:prstDash val="solid"/>
          </a:ln>
        </p:spPr>
      </p:cxn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E2ABA2D4-6832-4932-BB1F-9B33937077CA}"/>
              </a:ext>
            </a:extLst>
          </p:cNvPr>
          <p:cNvSpPr/>
          <p:nvPr/>
        </p:nvSpPr>
        <p:spPr>
          <a:xfrm>
            <a:off x="2545741" y="1167835"/>
            <a:ext cx="1078483" cy="35949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4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RDD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5FC7C001-030A-46E9-A1FB-D3E4C7AE5D26}"/>
              </a:ext>
            </a:extLst>
          </p:cNvPr>
          <p:cNvSpPr/>
          <p:nvPr/>
        </p:nvSpPr>
        <p:spPr>
          <a:xfrm>
            <a:off x="1762213" y="1807284"/>
            <a:ext cx="1294180" cy="5751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4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MapPartitions</a:t>
            </a:r>
          </a:p>
          <a:p>
            <a:pPr algn="ctr" hangingPunct="0"/>
            <a:r>
              <a:rPr lang="en-US" sz="14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RDD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D8D2022C-08DF-495B-BFD7-23DC44F34CB0}"/>
              </a:ext>
            </a:extLst>
          </p:cNvPr>
          <p:cNvSpPr/>
          <p:nvPr/>
        </p:nvSpPr>
        <p:spPr>
          <a:xfrm>
            <a:off x="3141879" y="1807284"/>
            <a:ext cx="1294180" cy="5751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4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HadoopRDD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4D0A77B3-76E6-4C39-B1AC-31BD751DF439}"/>
              </a:ext>
            </a:extLst>
          </p:cNvPr>
          <p:cNvSpPr/>
          <p:nvPr/>
        </p:nvSpPr>
        <p:spPr>
          <a:xfrm>
            <a:off x="4620052" y="1807284"/>
            <a:ext cx="1078483" cy="5751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4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ResultTask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6778B313-ECC4-409D-8C11-C4FEAAAF19EE}"/>
              </a:ext>
            </a:extLst>
          </p:cNvPr>
          <p:cNvSpPr/>
          <p:nvPr/>
        </p:nvSpPr>
        <p:spPr>
          <a:xfrm>
            <a:off x="4617788" y="1167835"/>
            <a:ext cx="1078483" cy="35949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4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Task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7783278F-E42A-4283-A5CF-953053B46984}"/>
              </a:ext>
            </a:extLst>
          </p:cNvPr>
          <p:cNvSpPr/>
          <p:nvPr/>
        </p:nvSpPr>
        <p:spPr>
          <a:xfrm>
            <a:off x="4617788" y="2679694"/>
            <a:ext cx="1078483" cy="65558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4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ItConsumer</a:t>
            </a:r>
          </a:p>
          <a:p>
            <a:pPr algn="ctr" hangingPunct="0"/>
            <a:endParaRPr lang="en-US" sz="1400">
              <a:solidFill>
                <a:prstClr val="black"/>
              </a:solidFill>
              <a:latin typeface="Liberation Sans" pitchFamily="18"/>
              <a:ea typeface="Droid Sans Fallback" pitchFamily="2"/>
              <a:cs typeface="FreeSans" pitchFamily="2"/>
            </a:endParaRPr>
          </a:p>
          <a:p>
            <a:pPr algn="ctr" hangingPunct="0"/>
            <a:endParaRPr lang="en-US" sz="1400">
              <a:solidFill>
                <a:prstClr val="black"/>
              </a:solidFill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7BE18904-4BD3-461F-9917-7CE75D351C90}"/>
              </a:ext>
            </a:extLst>
          </p:cNvPr>
          <p:cNvSpPr/>
          <p:nvPr/>
        </p:nvSpPr>
        <p:spPr>
          <a:xfrm>
            <a:off x="8467493" y="2680828"/>
            <a:ext cx="1078483" cy="65331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C8A49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4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ItProvider</a:t>
            </a:r>
          </a:p>
          <a:p>
            <a:pPr algn="ctr" hangingPunct="0"/>
            <a:endParaRPr lang="en-US" sz="1400">
              <a:solidFill>
                <a:prstClr val="black"/>
              </a:solidFill>
              <a:latin typeface="Liberation Sans" pitchFamily="18"/>
              <a:ea typeface="Droid Sans Fallback" pitchFamily="2"/>
              <a:cs typeface="FreeSans" pitchFamily="2"/>
            </a:endParaRPr>
          </a:p>
          <a:p>
            <a:pPr algn="ctr" hangingPunct="0"/>
            <a:endParaRPr lang="en-US" sz="1400">
              <a:solidFill>
                <a:prstClr val="black"/>
              </a:solidFill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5D50E7CC-79C7-4ADD-B750-A5AD463B0717}"/>
              </a:ext>
            </a:extLst>
          </p:cNvPr>
          <p:cNvSpPr/>
          <p:nvPr/>
        </p:nvSpPr>
        <p:spPr>
          <a:xfrm>
            <a:off x="3248878" y="2680828"/>
            <a:ext cx="1078483" cy="65331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4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ItProvider</a:t>
            </a:r>
          </a:p>
          <a:p>
            <a:pPr algn="ctr" hangingPunct="0"/>
            <a:endParaRPr lang="en-US" sz="1400">
              <a:solidFill>
                <a:prstClr val="black"/>
              </a:solidFill>
              <a:latin typeface="Liberation Sans" pitchFamily="18"/>
              <a:ea typeface="Droid Sans Fallback" pitchFamily="2"/>
              <a:cs typeface="FreeSans" pitchFamily="2"/>
            </a:endParaRPr>
          </a:p>
          <a:p>
            <a:pPr algn="ctr" hangingPunct="0"/>
            <a:endParaRPr lang="en-US" sz="1400">
              <a:solidFill>
                <a:prstClr val="black"/>
              </a:solidFill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0A91F1EE-92C0-4747-800D-8CFD211E8F13}"/>
              </a:ext>
            </a:extLst>
          </p:cNvPr>
          <p:cNvSpPr/>
          <p:nvPr/>
        </p:nvSpPr>
        <p:spPr>
          <a:xfrm>
            <a:off x="7209261" y="1158778"/>
            <a:ext cx="1078483" cy="35949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C8A49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4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SgxTask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BDEDB81A-2ABF-448A-A2C6-F82856D6C30C}"/>
              </a:ext>
            </a:extLst>
          </p:cNvPr>
          <p:cNvSpPr/>
          <p:nvPr/>
        </p:nvSpPr>
        <p:spPr>
          <a:xfrm>
            <a:off x="5920460" y="1915131"/>
            <a:ext cx="1078483" cy="35949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C8A49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4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SgxFirstTask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40EACD5B-C434-4E7B-B396-E24FE95A66A8}"/>
              </a:ext>
            </a:extLst>
          </p:cNvPr>
          <p:cNvSpPr/>
          <p:nvPr/>
        </p:nvSpPr>
        <p:spPr>
          <a:xfrm>
            <a:off x="7137364" y="1915131"/>
            <a:ext cx="1222280" cy="35949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C8A49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4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SgxOtherTask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00EFF96B-7356-45C9-ACC4-57FFF98EAB9D}"/>
              </a:ext>
            </a:extLst>
          </p:cNvPr>
          <p:cNvSpPr/>
          <p:nvPr/>
        </p:nvSpPr>
        <p:spPr>
          <a:xfrm>
            <a:off x="8508820" y="1915131"/>
            <a:ext cx="1006584" cy="35949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C8A49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4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SgxFct2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6D7E4FA2-820A-4802-B875-B5C33CD1A222}"/>
              </a:ext>
            </a:extLst>
          </p:cNvPr>
          <p:cNvSpPr/>
          <p:nvPr/>
        </p:nvSpPr>
        <p:spPr>
          <a:xfrm>
            <a:off x="7209261" y="2827738"/>
            <a:ext cx="1078483" cy="35949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C8A49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4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SgxMain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4DDE95D7-613D-4D09-869F-DB8E3915A30E}"/>
              </a:ext>
            </a:extLst>
          </p:cNvPr>
          <p:cNvSpPr/>
          <p:nvPr/>
        </p:nvSpPr>
        <p:spPr>
          <a:xfrm>
            <a:off x="3833127" y="5247957"/>
            <a:ext cx="1294180" cy="64709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4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RingBuffer</a:t>
            </a:r>
          </a:p>
          <a:p>
            <a:pPr algn="ctr" hangingPunct="0"/>
            <a:endParaRPr lang="en-US" sz="1400">
              <a:solidFill>
                <a:prstClr val="black"/>
              </a:solidFill>
              <a:latin typeface="Liberation Sans" pitchFamily="18"/>
              <a:ea typeface="Droid Sans Fallback" pitchFamily="2"/>
              <a:cs typeface="FreeSans" pitchFamily="2"/>
            </a:endParaRPr>
          </a:p>
          <a:p>
            <a:pPr algn="ctr" hangingPunct="0"/>
            <a:endParaRPr lang="en-US" sz="1400">
              <a:solidFill>
                <a:prstClr val="black"/>
              </a:solidFill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BAD9E20D-702D-47BC-85CF-BB6AA5D98A20}"/>
              </a:ext>
            </a:extLst>
          </p:cNvPr>
          <p:cNvSpPr/>
          <p:nvPr/>
        </p:nvSpPr>
        <p:spPr>
          <a:xfrm>
            <a:off x="3933333" y="5507246"/>
            <a:ext cx="1078483" cy="35949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4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Serialisation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71832ABD-B736-4CE0-9D8A-8C7F8AAD763D}"/>
              </a:ext>
            </a:extLst>
          </p:cNvPr>
          <p:cNvSpPr/>
          <p:nvPr/>
        </p:nvSpPr>
        <p:spPr>
          <a:xfrm>
            <a:off x="3825484" y="4343643"/>
            <a:ext cx="1294180" cy="5751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400" dirty="0" err="1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Shm</a:t>
            </a:r>
            <a:r>
              <a:rPr lang="en-US" sz="1400" dirty="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/>
            </a:r>
            <a:br>
              <a:rPr lang="en-US" sz="1400" dirty="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</a:br>
            <a:r>
              <a:rPr lang="en-US" sz="1400" dirty="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Communication</a:t>
            </a:r>
            <a:br>
              <a:rPr lang="en-US" sz="1400" dirty="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</a:br>
            <a:r>
              <a:rPr lang="en-US" sz="1400" dirty="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Manager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590516B5-BD01-4BA2-B72B-6313D3662F4F}"/>
              </a:ext>
            </a:extLst>
          </p:cNvPr>
          <p:cNvSpPr/>
          <p:nvPr/>
        </p:nvSpPr>
        <p:spPr>
          <a:xfrm>
            <a:off x="7101414" y="5247957"/>
            <a:ext cx="1294180" cy="64709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C8A49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4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RingBuffer</a:t>
            </a:r>
          </a:p>
          <a:p>
            <a:pPr algn="ctr" hangingPunct="0"/>
            <a:endParaRPr lang="en-US" sz="1400">
              <a:solidFill>
                <a:prstClr val="black"/>
              </a:solidFill>
              <a:latin typeface="Liberation Sans" pitchFamily="18"/>
              <a:ea typeface="Droid Sans Fallback" pitchFamily="2"/>
              <a:cs typeface="FreeSans" pitchFamily="2"/>
            </a:endParaRPr>
          </a:p>
          <a:p>
            <a:pPr algn="ctr" hangingPunct="0"/>
            <a:endParaRPr lang="en-US" sz="1400">
              <a:solidFill>
                <a:prstClr val="black"/>
              </a:solidFill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21098447-4184-4AC7-847A-6B42A89F4CF2}"/>
              </a:ext>
            </a:extLst>
          </p:cNvPr>
          <p:cNvSpPr/>
          <p:nvPr/>
        </p:nvSpPr>
        <p:spPr>
          <a:xfrm>
            <a:off x="7209261" y="5507246"/>
            <a:ext cx="1078483" cy="35949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C8A49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4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Serialisation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923F70F7-4C25-4D49-8081-1B1386962B7A}"/>
              </a:ext>
            </a:extLst>
          </p:cNvPr>
          <p:cNvSpPr/>
          <p:nvPr/>
        </p:nvSpPr>
        <p:spPr>
          <a:xfrm>
            <a:off x="7101414" y="4355165"/>
            <a:ext cx="1294180" cy="5751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C8A49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400" dirty="0" err="1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Shm</a:t>
            </a:r>
            <a:r>
              <a:rPr lang="en-US" sz="1400" dirty="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/>
            </a:r>
            <a:br>
              <a:rPr lang="en-US" sz="1400" dirty="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</a:br>
            <a:r>
              <a:rPr lang="en-US" sz="1400" dirty="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Communication</a:t>
            </a:r>
            <a:br>
              <a:rPr lang="en-US" sz="1400" dirty="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</a:br>
            <a:r>
              <a:rPr lang="en-US" sz="1400" dirty="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Manager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11EF83B7-49EE-40C8-BA6C-574518B2D4E5}"/>
              </a:ext>
            </a:extLst>
          </p:cNvPr>
          <p:cNvSpPr/>
          <p:nvPr/>
        </p:nvSpPr>
        <p:spPr>
          <a:xfrm>
            <a:off x="5920460" y="2681960"/>
            <a:ext cx="1078483" cy="65105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C8A49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4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ItConsumer</a:t>
            </a:r>
          </a:p>
          <a:p>
            <a:pPr algn="ctr" hangingPunct="0"/>
            <a:endParaRPr lang="en-US" sz="1400">
              <a:solidFill>
                <a:prstClr val="black"/>
              </a:solidFill>
              <a:latin typeface="Liberation Sans" pitchFamily="18"/>
              <a:ea typeface="Droid Sans Fallback" pitchFamily="2"/>
              <a:cs typeface="FreeSans" pitchFamily="2"/>
            </a:endParaRPr>
          </a:p>
          <a:p>
            <a:pPr algn="ctr" hangingPunct="0"/>
            <a:endParaRPr lang="en-US" sz="1400">
              <a:solidFill>
                <a:prstClr val="black"/>
              </a:solidFill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6D941FD0-D99C-48B4-918E-74D275CC8894}"/>
              </a:ext>
            </a:extLst>
          </p:cNvPr>
          <p:cNvSpPr/>
          <p:nvPr/>
        </p:nvSpPr>
        <p:spPr>
          <a:xfrm>
            <a:off x="5589272" y="6119802"/>
            <a:ext cx="1078483" cy="35949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EEEEE"/>
          </a:solidFill>
          <a:ln w="0">
            <a:solidFill>
              <a:srgbClr val="EEEEEE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4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shmem</a:t>
            </a:r>
          </a:p>
        </p:txBody>
      </p:sp>
      <p:cxnSp>
        <p:nvCxnSpPr>
          <p:cNvPr id="28" name="Connector: Elbow 27">
            <a:extLst>
              <a:ext uri="{FF2B5EF4-FFF2-40B4-BE49-F238E27FC236}">
                <a16:creationId xmlns="" xmlns:a16="http://schemas.microsoft.com/office/drawing/2014/main" id="{31ED2307-8167-4EF0-AFF9-6A2BDB0D7E0C}"/>
              </a:ext>
            </a:extLst>
          </p:cNvPr>
          <p:cNvCxnSpPr>
            <a:stCxn id="7" idx="0"/>
            <a:endCxn id="6" idx="2"/>
          </p:cNvCxnSpPr>
          <p:nvPr/>
        </p:nvCxnSpPr>
        <p:spPr>
          <a:xfrm rot="5400000" flipH="1" flipV="1">
            <a:off x="2607166" y="1329467"/>
            <a:ext cx="279953" cy="675680"/>
          </a:xfrm>
          <a:prstGeom prst="bentConnector3">
            <a:avLst>
              <a:gd name="adj1" fmla="val 50000"/>
            </a:avLst>
          </a:prstGeom>
          <a:noFill/>
          <a:ln w="0">
            <a:solidFill>
              <a:srgbClr val="111111"/>
            </a:solidFill>
            <a:prstDash val="solid"/>
            <a:tailEnd type="arrow"/>
          </a:ln>
        </p:spPr>
      </p:cxnSp>
      <p:cxnSp>
        <p:nvCxnSpPr>
          <p:cNvPr id="29" name="Connector: Elbow 28">
            <a:extLst>
              <a:ext uri="{FF2B5EF4-FFF2-40B4-BE49-F238E27FC236}">
                <a16:creationId xmlns="" xmlns:a16="http://schemas.microsoft.com/office/drawing/2014/main" id="{376C306C-EE3B-4259-896D-AC6D072C783B}"/>
              </a:ext>
            </a:extLst>
          </p:cNvPr>
          <p:cNvCxnSpPr>
            <a:stCxn id="8" idx="0"/>
            <a:endCxn id="6" idx="2"/>
          </p:cNvCxnSpPr>
          <p:nvPr/>
        </p:nvCxnSpPr>
        <p:spPr>
          <a:xfrm rot="16200000" flipV="1">
            <a:off x="3296999" y="1315314"/>
            <a:ext cx="279953" cy="703986"/>
          </a:xfrm>
          <a:prstGeom prst="bentConnector3">
            <a:avLst>
              <a:gd name="adj1" fmla="val 50000"/>
            </a:avLst>
          </a:prstGeom>
          <a:noFill/>
          <a:ln w="0">
            <a:solidFill>
              <a:srgbClr val="111111"/>
            </a:solidFill>
            <a:prstDash val="solid"/>
            <a:tailEnd type="arrow"/>
          </a:ln>
        </p:spPr>
      </p:cxnSp>
      <p:cxnSp>
        <p:nvCxnSpPr>
          <p:cNvPr id="30" name="Connector: Elbow 29">
            <a:extLst>
              <a:ext uri="{FF2B5EF4-FFF2-40B4-BE49-F238E27FC236}">
                <a16:creationId xmlns="" xmlns:a16="http://schemas.microsoft.com/office/drawing/2014/main" id="{B188BCC8-014E-4E1F-B718-C2FDF18CE051}"/>
              </a:ext>
            </a:extLst>
          </p:cNvPr>
          <p:cNvCxnSpPr>
            <a:stCxn id="9" idx="0"/>
            <a:endCxn id="10" idx="2"/>
          </p:cNvCxnSpPr>
          <p:nvPr/>
        </p:nvCxnSpPr>
        <p:spPr>
          <a:xfrm rot="16200000" flipV="1">
            <a:off x="5018185" y="1666175"/>
            <a:ext cx="279953" cy="2264"/>
          </a:xfrm>
          <a:prstGeom prst="bentConnector3">
            <a:avLst>
              <a:gd name="adj1" fmla="val 50000"/>
            </a:avLst>
          </a:prstGeom>
          <a:noFill/>
          <a:ln w="0">
            <a:solidFill>
              <a:srgbClr val="111111"/>
            </a:solidFill>
            <a:prstDash val="solid"/>
            <a:tailEnd type="arrow"/>
          </a:ln>
        </p:spPr>
      </p:cxnSp>
      <p:cxnSp>
        <p:nvCxnSpPr>
          <p:cNvPr id="31" name="Connector: Elbow 30">
            <a:extLst>
              <a:ext uri="{FF2B5EF4-FFF2-40B4-BE49-F238E27FC236}">
                <a16:creationId xmlns="" xmlns:a16="http://schemas.microsoft.com/office/drawing/2014/main" id="{4BCB04C4-791B-4257-8E76-405B929B2EA4}"/>
              </a:ext>
            </a:extLst>
          </p:cNvPr>
          <p:cNvCxnSpPr>
            <a:stCxn id="16" idx="0"/>
            <a:endCxn id="14" idx="2"/>
          </p:cNvCxnSpPr>
          <p:nvPr/>
        </p:nvCxnSpPr>
        <p:spPr>
          <a:xfrm rot="16200000" flipV="1">
            <a:off x="7550075" y="1716701"/>
            <a:ext cx="396859" cy="1"/>
          </a:xfrm>
          <a:prstGeom prst="bentConnector3">
            <a:avLst>
              <a:gd name="adj1" fmla="val 50000"/>
            </a:avLst>
          </a:prstGeom>
          <a:noFill/>
          <a:ln w="0">
            <a:solidFill>
              <a:srgbClr val="111111"/>
            </a:solidFill>
            <a:prstDash val="solid"/>
            <a:tailEnd type="arrow"/>
          </a:ln>
        </p:spPr>
      </p:cxnSp>
      <p:cxnSp>
        <p:nvCxnSpPr>
          <p:cNvPr id="32" name="Connector: Elbow 31">
            <a:extLst>
              <a:ext uri="{FF2B5EF4-FFF2-40B4-BE49-F238E27FC236}">
                <a16:creationId xmlns="" xmlns:a16="http://schemas.microsoft.com/office/drawing/2014/main" id="{6E6B9F3D-665B-4CA6-9A59-2DCAD05EB993}"/>
              </a:ext>
            </a:extLst>
          </p:cNvPr>
          <p:cNvCxnSpPr>
            <a:stCxn id="17" idx="0"/>
            <a:endCxn id="14" idx="2"/>
          </p:cNvCxnSpPr>
          <p:nvPr/>
        </p:nvCxnSpPr>
        <p:spPr>
          <a:xfrm rot="16200000" flipV="1">
            <a:off x="8181880" y="1084897"/>
            <a:ext cx="396859" cy="1263609"/>
          </a:xfrm>
          <a:prstGeom prst="bentConnector3">
            <a:avLst>
              <a:gd name="adj1" fmla="val 50000"/>
            </a:avLst>
          </a:prstGeom>
          <a:noFill/>
          <a:ln w="0">
            <a:solidFill>
              <a:srgbClr val="111111"/>
            </a:solidFill>
            <a:prstDash val="solid"/>
            <a:tailEnd type="arrow"/>
          </a:ln>
        </p:spPr>
      </p:cxnSp>
      <p:cxnSp>
        <p:nvCxnSpPr>
          <p:cNvPr id="33" name="Connector: Elbow 32">
            <a:extLst>
              <a:ext uri="{FF2B5EF4-FFF2-40B4-BE49-F238E27FC236}">
                <a16:creationId xmlns="" xmlns:a16="http://schemas.microsoft.com/office/drawing/2014/main" id="{510FC435-909E-40E7-A344-24E03842B8D7}"/>
              </a:ext>
            </a:extLst>
          </p:cNvPr>
          <p:cNvCxnSpPr>
            <a:stCxn id="15" idx="0"/>
            <a:endCxn id="14" idx="2"/>
          </p:cNvCxnSpPr>
          <p:nvPr/>
        </p:nvCxnSpPr>
        <p:spPr>
          <a:xfrm rot="5400000" flipH="1" flipV="1">
            <a:off x="6905673" y="1072302"/>
            <a:ext cx="396859" cy="1288801"/>
          </a:xfrm>
          <a:prstGeom prst="bentConnector3">
            <a:avLst>
              <a:gd name="adj1" fmla="val 50000"/>
            </a:avLst>
          </a:prstGeom>
          <a:noFill/>
          <a:ln w="0">
            <a:solidFill>
              <a:srgbClr val="111111"/>
            </a:solidFill>
            <a:prstDash val="solid"/>
            <a:tailEnd type="arrow"/>
          </a:ln>
        </p:spPr>
      </p:cxnSp>
      <p:cxnSp>
        <p:nvCxnSpPr>
          <p:cNvPr id="34" name="Straight Arrow Connector 33">
            <a:extLst>
              <a:ext uri="{FF2B5EF4-FFF2-40B4-BE49-F238E27FC236}">
                <a16:creationId xmlns="" xmlns:a16="http://schemas.microsoft.com/office/drawing/2014/main" id="{5EE34777-329D-4861-AA86-5FE01EADA855}"/>
              </a:ext>
            </a:extLst>
          </p:cNvPr>
          <p:cNvCxnSpPr>
            <a:stCxn id="9" idx="2"/>
            <a:endCxn id="11" idx="0"/>
          </p:cNvCxnSpPr>
          <p:nvPr/>
        </p:nvCxnSpPr>
        <p:spPr>
          <a:xfrm flipH="1">
            <a:off x="5157029" y="2382474"/>
            <a:ext cx="2264" cy="297220"/>
          </a:xfrm>
          <a:prstGeom prst="straightConnector1">
            <a:avLst/>
          </a:prstGeom>
          <a:noFill/>
          <a:ln w="0">
            <a:solidFill>
              <a:srgbClr val="111111"/>
            </a:solidFill>
            <a:prstDash val="solid"/>
          </a:ln>
        </p:spPr>
      </p:cxnSp>
      <p:cxnSp>
        <p:nvCxnSpPr>
          <p:cNvPr id="35" name="Connector: Elbow 34">
            <a:extLst>
              <a:ext uri="{FF2B5EF4-FFF2-40B4-BE49-F238E27FC236}">
                <a16:creationId xmlns="" xmlns:a16="http://schemas.microsoft.com/office/drawing/2014/main" id="{B3C4789D-ADBF-47AD-B099-AA7C03632923}"/>
              </a:ext>
            </a:extLst>
          </p:cNvPr>
          <p:cNvCxnSpPr>
            <a:stCxn id="8" idx="2"/>
            <a:endCxn id="13" idx="0"/>
          </p:cNvCxnSpPr>
          <p:nvPr/>
        </p:nvCxnSpPr>
        <p:spPr>
          <a:xfrm rot="5400000">
            <a:off x="3639369" y="2531226"/>
            <a:ext cx="298353" cy="850"/>
          </a:xfrm>
          <a:prstGeom prst="bentConnector3">
            <a:avLst>
              <a:gd name="adj1" fmla="val 50000"/>
            </a:avLst>
          </a:prstGeom>
          <a:noFill/>
          <a:ln w="0">
            <a:solidFill>
              <a:srgbClr val="111111"/>
            </a:solidFill>
            <a:prstDash val="solid"/>
          </a:ln>
        </p:spPr>
      </p:cxnSp>
      <p:cxnSp>
        <p:nvCxnSpPr>
          <p:cNvPr id="36" name="Connector: Elbow 35">
            <a:extLst>
              <a:ext uri="{FF2B5EF4-FFF2-40B4-BE49-F238E27FC236}">
                <a16:creationId xmlns="" xmlns:a16="http://schemas.microsoft.com/office/drawing/2014/main" id="{42708198-83AF-4C5D-B2D6-C9868D1C14B7}"/>
              </a:ext>
            </a:extLst>
          </p:cNvPr>
          <p:cNvCxnSpPr>
            <a:stCxn id="11" idx="2"/>
            <a:endCxn id="21" idx="0"/>
          </p:cNvCxnSpPr>
          <p:nvPr/>
        </p:nvCxnSpPr>
        <p:spPr>
          <a:xfrm rot="5400000">
            <a:off x="4310618" y="3497232"/>
            <a:ext cx="1008368" cy="684456"/>
          </a:xfrm>
          <a:prstGeom prst="bentConnector3">
            <a:avLst>
              <a:gd name="adj1" fmla="val 48302"/>
            </a:avLst>
          </a:prstGeom>
          <a:noFill/>
          <a:ln w="0">
            <a:solidFill>
              <a:srgbClr val="111111"/>
            </a:solidFill>
            <a:prstDash val="solid"/>
          </a:ln>
        </p:spPr>
      </p:cxnSp>
      <p:cxnSp>
        <p:nvCxnSpPr>
          <p:cNvPr id="37" name="Connector: Elbow 36">
            <a:extLst>
              <a:ext uri="{FF2B5EF4-FFF2-40B4-BE49-F238E27FC236}">
                <a16:creationId xmlns="" xmlns:a16="http://schemas.microsoft.com/office/drawing/2014/main" id="{D6FDC999-75F3-4548-9E31-755A50648BB6}"/>
              </a:ext>
            </a:extLst>
          </p:cNvPr>
          <p:cNvCxnSpPr>
            <a:stCxn id="21" idx="3"/>
            <a:endCxn id="7" idx="2"/>
          </p:cNvCxnSpPr>
          <p:nvPr/>
        </p:nvCxnSpPr>
        <p:spPr>
          <a:xfrm rot="10800000">
            <a:off x="2409304" y="2382475"/>
            <a:ext cx="1416181" cy="2248765"/>
          </a:xfrm>
          <a:prstGeom prst="bentConnector2">
            <a:avLst/>
          </a:prstGeom>
          <a:noFill/>
          <a:ln w="0">
            <a:solidFill>
              <a:srgbClr val="111111"/>
            </a:solidFill>
            <a:prstDash val="solid"/>
          </a:ln>
        </p:spPr>
      </p:cxnSp>
      <p:cxnSp>
        <p:nvCxnSpPr>
          <p:cNvPr id="38" name="Connector: Elbow 37">
            <a:extLst>
              <a:ext uri="{FF2B5EF4-FFF2-40B4-BE49-F238E27FC236}">
                <a16:creationId xmlns="" xmlns:a16="http://schemas.microsoft.com/office/drawing/2014/main" id="{EED3B901-8681-4F88-8595-ADAD288CCAB5}"/>
              </a:ext>
            </a:extLst>
          </p:cNvPr>
          <p:cNvCxnSpPr>
            <a:stCxn id="21" idx="2"/>
            <a:endCxn id="19" idx="0"/>
          </p:cNvCxnSpPr>
          <p:nvPr/>
        </p:nvCxnSpPr>
        <p:spPr>
          <a:xfrm rot="16200000" flipH="1">
            <a:off x="4311834" y="5079573"/>
            <a:ext cx="329124" cy="7644"/>
          </a:xfrm>
          <a:prstGeom prst="bentConnector3">
            <a:avLst>
              <a:gd name="adj1" fmla="val 50000"/>
            </a:avLst>
          </a:prstGeom>
          <a:noFill/>
          <a:ln w="0">
            <a:solidFill>
              <a:srgbClr val="111111"/>
            </a:solidFill>
            <a:prstDash val="solid"/>
          </a:ln>
        </p:spPr>
      </p:cxnSp>
      <p:cxnSp>
        <p:nvCxnSpPr>
          <p:cNvPr id="39" name="Connector: Elbow 38">
            <a:extLst>
              <a:ext uri="{FF2B5EF4-FFF2-40B4-BE49-F238E27FC236}">
                <a16:creationId xmlns="" xmlns:a16="http://schemas.microsoft.com/office/drawing/2014/main" id="{E2D37FD6-5871-4465-B6EA-D6ACD5067B3B}"/>
              </a:ext>
            </a:extLst>
          </p:cNvPr>
          <p:cNvCxnSpPr>
            <a:stCxn id="22" idx="0"/>
            <a:endCxn id="24" idx="2"/>
          </p:cNvCxnSpPr>
          <p:nvPr/>
        </p:nvCxnSpPr>
        <p:spPr>
          <a:xfrm rot="5400000" flipH="1" flipV="1">
            <a:off x="7589703" y="5089157"/>
            <a:ext cx="317602" cy="9986"/>
          </a:xfrm>
          <a:prstGeom prst="bentConnector3">
            <a:avLst>
              <a:gd name="adj1" fmla="val 50000"/>
            </a:avLst>
          </a:prstGeom>
          <a:noFill/>
          <a:ln w="0">
            <a:solidFill>
              <a:srgbClr val="111111"/>
            </a:solidFill>
            <a:prstDash val="solid"/>
          </a:ln>
        </p:spPr>
      </p:cxnSp>
      <p:cxnSp>
        <p:nvCxnSpPr>
          <p:cNvPr id="40" name="Connector: Elbow 39">
            <a:extLst>
              <a:ext uri="{FF2B5EF4-FFF2-40B4-BE49-F238E27FC236}">
                <a16:creationId xmlns="" xmlns:a16="http://schemas.microsoft.com/office/drawing/2014/main" id="{02056347-39BC-43C1-88CE-EDF0F7EA1BEA}"/>
              </a:ext>
            </a:extLst>
          </p:cNvPr>
          <p:cNvCxnSpPr>
            <a:stCxn id="24" idx="0"/>
            <a:endCxn id="25" idx="2"/>
          </p:cNvCxnSpPr>
          <p:nvPr/>
        </p:nvCxnSpPr>
        <p:spPr>
          <a:xfrm rot="16200000" flipV="1">
            <a:off x="6593027" y="3199688"/>
            <a:ext cx="1022154" cy="1288802"/>
          </a:xfrm>
          <a:prstGeom prst="bentConnector3">
            <a:avLst>
              <a:gd name="adj1" fmla="val 50000"/>
            </a:avLst>
          </a:prstGeom>
          <a:noFill/>
          <a:ln w="0">
            <a:solidFill>
              <a:srgbClr val="111111"/>
            </a:solidFill>
            <a:prstDash val="solid"/>
          </a:ln>
        </p:spPr>
      </p:cxnSp>
      <p:cxnSp>
        <p:nvCxnSpPr>
          <p:cNvPr id="41" name="Connector: Elbow 40">
            <a:extLst>
              <a:ext uri="{FF2B5EF4-FFF2-40B4-BE49-F238E27FC236}">
                <a16:creationId xmlns="" xmlns:a16="http://schemas.microsoft.com/office/drawing/2014/main" id="{3B602D31-59D1-4A27-B74A-D22BDCC160E7}"/>
              </a:ext>
            </a:extLst>
          </p:cNvPr>
          <p:cNvCxnSpPr>
            <a:stCxn id="18" idx="0"/>
            <a:endCxn id="17" idx="2"/>
          </p:cNvCxnSpPr>
          <p:nvPr/>
        </p:nvCxnSpPr>
        <p:spPr>
          <a:xfrm rot="5400000" flipH="1" flipV="1">
            <a:off x="8103751" y="1919379"/>
            <a:ext cx="553113" cy="1263609"/>
          </a:xfrm>
          <a:prstGeom prst="bentConnector3">
            <a:avLst>
              <a:gd name="adj1" fmla="val 50000"/>
            </a:avLst>
          </a:prstGeom>
          <a:noFill/>
          <a:ln w="0">
            <a:solidFill>
              <a:srgbClr val="111111"/>
            </a:solidFill>
            <a:prstDash val="solid"/>
          </a:ln>
        </p:spPr>
      </p:cxnSp>
      <p:cxnSp>
        <p:nvCxnSpPr>
          <p:cNvPr id="42" name="Connector: Elbow 41">
            <a:extLst>
              <a:ext uri="{FF2B5EF4-FFF2-40B4-BE49-F238E27FC236}">
                <a16:creationId xmlns="" xmlns:a16="http://schemas.microsoft.com/office/drawing/2014/main" id="{1AD432D0-F25D-43D9-A06A-A75FB5E7E595}"/>
              </a:ext>
            </a:extLst>
          </p:cNvPr>
          <p:cNvCxnSpPr>
            <a:stCxn id="18" idx="0"/>
          </p:cNvCxnSpPr>
          <p:nvPr/>
        </p:nvCxnSpPr>
        <p:spPr>
          <a:xfrm flipV="1">
            <a:off x="7748502" y="2274626"/>
            <a:ext cx="0" cy="553112"/>
          </a:xfrm>
          <a:prstGeom prst="bentConnector3">
            <a:avLst/>
          </a:prstGeom>
          <a:noFill/>
          <a:ln w="0">
            <a:solidFill>
              <a:srgbClr val="111111"/>
            </a:solidFill>
            <a:prstDash val="solid"/>
          </a:ln>
        </p:spPr>
      </p:cxnSp>
      <p:cxnSp>
        <p:nvCxnSpPr>
          <p:cNvPr id="43" name="Connector: Elbow 42">
            <a:extLst>
              <a:ext uri="{FF2B5EF4-FFF2-40B4-BE49-F238E27FC236}">
                <a16:creationId xmlns="" xmlns:a16="http://schemas.microsoft.com/office/drawing/2014/main" id="{06950860-5C58-482A-92DA-F699A1AF26C2}"/>
              </a:ext>
            </a:extLst>
          </p:cNvPr>
          <p:cNvCxnSpPr>
            <a:stCxn id="18" idx="0"/>
            <a:endCxn id="15" idx="2"/>
          </p:cNvCxnSpPr>
          <p:nvPr/>
        </p:nvCxnSpPr>
        <p:spPr>
          <a:xfrm rot="16200000" flipV="1">
            <a:off x="6827547" y="1906781"/>
            <a:ext cx="553113" cy="1288801"/>
          </a:xfrm>
          <a:prstGeom prst="bentConnector3">
            <a:avLst>
              <a:gd name="adj1" fmla="val 50000"/>
            </a:avLst>
          </a:prstGeom>
          <a:noFill/>
          <a:ln w="0">
            <a:solidFill>
              <a:srgbClr val="111111"/>
            </a:solidFill>
            <a:prstDash val="solid"/>
          </a:ln>
        </p:spPr>
      </p:cxnSp>
      <p:cxnSp>
        <p:nvCxnSpPr>
          <p:cNvPr id="44" name="Connector: Elbow 43">
            <a:extLst>
              <a:ext uri="{FF2B5EF4-FFF2-40B4-BE49-F238E27FC236}">
                <a16:creationId xmlns="" xmlns:a16="http://schemas.microsoft.com/office/drawing/2014/main" id="{ACDBD01E-EE4E-4A3C-B530-8B154338CE72}"/>
              </a:ext>
            </a:extLst>
          </p:cNvPr>
          <p:cNvCxnSpPr>
            <a:stCxn id="18" idx="2"/>
            <a:endCxn id="24" idx="0"/>
          </p:cNvCxnSpPr>
          <p:nvPr/>
        </p:nvCxnSpPr>
        <p:spPr>
          <a:xfrm rot="16200000" flipH="1">
            <a:off x="7164536" y="3771199"/>
            <a:ext cx="1167933" cy="1"/>
          </a:xfrm>
          <a:prstGeom prst="bentConnector3">
            <a:avLst>
              <a:gd name="adj1" fmla="val 50000"/>
            </a:avLst>
          </a:prstGeom>
          <a:noFill/>
          <a:ln w="0">
            <a:solidFill>
              <a:srgbClr val="111111"/>
            </a:solidFill>
            <a:prstDash val="solid"/>
          </a:ln>
        </p:spPr>
      </p:cxnSp>
      <p:cxnSp>
        <p:nvCxnSpPr>
          <p:cNvPr id="45" name="Connector: Elbow 44">
            <a:extLst>
              <a:ext uri="{FF2B5EF4-FFF2-40B4-BE49-F238E27FC236}">
                <a16:creationId xmlns="" xmlns:a16="http://schemas.microsoft.com/office/drawing/2014/main" id="{7FC5F193-FBCB-495B-8F86-AEFAC4E69B08}"/>
              </a:ext>
            </a:extLst>
          </p:cNvPr>
          <p:cNvCxnSpPr>
            <a:cxnSpLocks/>
            <a:stCxn id="15" idx="3"/>
            <a:endCxn id="25" idx="3"/>
          </p:cNvCxnSpPr>
          <p:nvPr/>
        </p:nvCxnSpPr>
        <p:spPr>
          <a:xfrm rot="10800000" flipV="1">
            <a:off x="5920460" y="2094878"/>
            <a:ext cx="9986" cy="912607"/>
          </a:xfrm>
          <a:prstGeom prst="bentConnector3">
            <a:avLst>
              <a:gd name="adj1" fmla="val 1800000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Freeform: Shape 45">
            <a:extLst>
              <a:ext uri="{FF2B5EF4-FFF2-40B4-BE49-F238E27FC236}">
                <a16:creationId xmlns="" xmlns:a16="http://schemas.microsoft.com/office/drawing/2014/main" id="{6C0C1B40-D585-4BEF-924E-C24D6489CA85}"/>
              </a:ext>
            </a:extLst>
          </p:cNvPr>
          <p:cNvSpPr/>
          <p:nvPr/>
        </p:nvSpPr>
        <p:spPr>
          <a:xfrm>
            <a:off x="4674400" y="2976915"/>
            <a:ext cx="973749" cy="31590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4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Encryption</a:t>
            </a:r>
          </a:p>
        </p:txBody>
      </p:sp>
      <p:sp>
        <p:nvSpPr>
          <p:cNvPr id="47" name="Freeform: Shape 46">
            <a:extLst>
              <a:ext uri="{FF2B5EF4-FFF2-40B4-BE49-F238E27FC236}">
                <a16:creationId xmlns="" xmlns:a16="http://schemas.microsoft.com/office/drawing/2014/main" id="{03692D83-AAA5-4A83-9F99-E61E48D838EA}"/>
              </a:ext>
            </a:extLst>
          </p:cNvPr>
          <p:cNvSpPr/>
          <p:nvPr/>
        </p:nvSpPr>
        <p:spPr>
          <a:xfrm>
            <a:off x="3287941" y="2976915"/>
            <a:ext cx="973749" cy="31590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4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Encryption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="" xmlns:a16="http://schemas.microsoft.com/office/drawing/2014/main" id="{BD42F920-894F-4F60-9EAF-6E07151109E1}"/>
              </a:ext>
            </a:extLst>
          </p:cNvPr>
          <p:cNvSpPr/>
          <p:nvPr/>
        </p:nvSpPr>
        <p:spPr>
          <a:xfrm>
            <a:off x="4674400" y="2976915"/>
            <a:ext cx="973749" cy="31590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4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Encryption</a:t>
            </a:r>
          </a:p>
        </p:txBody>
      </p:sp>
      <p:sp>
        <p:nvSpPr>
          <p:cNvPr id="49" name="Freeform: Shape 48">
            <a:extLst>
              <a:ext uri="{FF2B5EF4-FFF2-40B4-BE49-F238E27FC236}">
                <a16:creationId xmlns="" xmlns:a16="http://schemas.microsoft.com/office/drawing/2014/main" id="{EDAD99A1-E8B9-4E5C-BA32-DA81F6734F64}"/>
              </a:ext>
            </a:extLst>
          </p:cNvPr>
          <p:cNvSpPr/>
          <p:nvPr/>
        </p:nvSpPr>
        <p:spPr>
          <a:xfrm>
            <a:off x="8521842" y="2976915"/>
            <a:ext cx="973749" cy="31590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C8A49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4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Encryption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="" xmlns:a16="http://schemas.microsoft.com/office/drawing/2014/main" id="{A8AC26AC-D2BA-40FD-8B63-87E02BA712C5}"/>
              </a:ext>
            </a:extLst>
          </p:cNvPr>
          <p:cNvSpPr/>
          <p:nvPr/>
        </p:nvSpPr>
        <p:spPr>
          <a:xfrm>
            <a:off x="5990660" y="2976915"/>
            <a:ext cx="973749" cy="31590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C8A49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4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Encryption</a:t>
            </a:r>
          </a:p>
        </p:txBody>
      </p:sp>
      <p:cxnSp>
        <p:nvCxnSpPr>
          <p:cNvPr id="51" name="Connector: Elbow 50">
            <a:extLst>
              <a:ext uri="{FF2B5EF4-FFF2-40B4-BE49-F238E27FC236}">
                <a16:creationId xmlns="" xmlns:a16="http://schemas.microsoft.com/office/drawing/2014/main" id="{325DB757-611C-41BE-BCBA-5EAC41A55C71}"/>
              </a:ext>
            </a:extLst>
          </p:cNvPr>
          <p:cNvCxnSpPr>
            <a:stCxn id="19" idx="1"/>
            <a:endCxn id="27" idx="3"/>
          </p:cNvCxnSpPr>
          <p:nvPr/>
        </p:nvCxnSpPr>
        <p:spPr>
          <a:xfrm>
            <a:off x="5127308" y="5571502"/>
            <a:ext cx="461964" cy="728047"/>
          </a:xfrm>
          <a:prstGeom prst="bentConnector3">
            <a:avLst>
              <a:gd name="adj1" fmla="val 50000"/>
            </a:avLst>
          </a:prstGeom>
          <a:noFill/>
          <a:ln w="0">
            <a:solidFill>
              <a:srgbClr val="111111"/>
            </a:solidFill>
            <a:prstDash val="solid"/>
          </a:ln>
        </p:spPr>
      </p:cxnSp>
      <p:cxnSp>
        <p:nvCxnSpPr>
          <p:cNvPr id="53" name="Connector: Elbow 52">
            <a:extLst>
              <a:ext uri="{FF2B5EF4-FFF2-40B4-BE49-F238E27FC236}">
                <a16:creationId xmlns="" xmlns:a16="http://schemas.microsoft.com/office/drawing/2014/main" id="{3F988A37-5DE6-4C9C-A4FE-E94CDA52851F}"/>
              </a:ext>
            </a:extLst>
          </p:cNvPr>
          <p:cNvCxnSpPr>
            <a:stCxn id="13" idx="2"/>
            <a:endCxn id="21" idx="0"/>
          </p:cNvCxnSpPr>
          <p:nvPr/>
        </p:nvCxnSpPr>
        <p:spPr>
          <a:xfrm rot="16200000" flipH="1">
            <a:off x="3625597" y="3496665"/>
            <a:ext cx="1009500" cy="684455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="" xmlns:a16="http://schemas.microsoft.com/office/drawing/2014/main" id="{E3C8AE66-E403-4731-8E0C-F4E941683DEC}"/>
              </a:ext>
            </a:extLst>
          </p:cNvPr>
          <p:cNvCxnSpPr>
            <a:stCxn id="12" idx="2"/>
            <a:endCxn id="24" idx="0"/>
          </p:cNvCxnSpPr>
          <p:nvPr/>
        </p:nvCxnSpPr>
        <p:spPr>
          <a:xfrm rot="5400000">
            <a:off x="7867109" y="3215539"/>
            <a:ext cx="1021022" cy="1258230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796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GDPR – 2018 – right to an </a:t>
            </a:r>
            <a:r>
              <a:rPr lang="en-US" dirty="0" err="1" smtClean="0"/>
              <a:t>explanaion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Mistakes happen</a:t>
            </a:r>
          </a:p>
          <a:p>
            <a:pPr lvl="1">
              <a:defRPr/>
            </a:pP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Error on input </a:t>
            </a:r>
          </a:p>
          <a:p>
            <a:pPr lvl="2">
              <a:defRPr/>
            </a:pPr>
            <a:r>
              <a:rPr lang="en-US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e.g.amout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of $, age, </a:t>
            </a:r>
            <a:r>
              <a:rPr lang="en-US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etc</a:t>
            </a:r>
            <a:endParaRPr lang="en-US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lvl="1">
              <a:defRPr/>
            </a:pP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Mistake in code </a:t>
            </a:r>
          </a:p>
          <a:p>
            <a:pPr lvl="2">
              <a:defRPr/>
            </a:pP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e.g. if (C=3) {} </a:t>
            </a:r>
            <a:r>
              <a:rPr lang="is-I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…</a:t>
            </a:r>
          </a:p>
          <a:p>
            <a:pPr lvl="1">
              <a:defRPr/>
            </a:pPr>
            <a:r>
              <a:rPr lang="is-I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Mistake in training </a:t>
            </a:r>
          </a:p>
          <a:p>
            <a:pPr lvl="2">
              <a:defRPr/>
            </a:pPr>
            <a:r>
              <a:rPr lang="is-I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e.g. 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</a:t>
            </a:r>
            <a:r>
              <a:rPr lang="is-I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election bias – prob of re-offending only trained on offenders</a:t>
            </a:r>
          </a:p>
          <a:p>
            <a:pPr lvl="1">
              <a:defRPr/>
            </a:pPr>
            <a:r>
              <a:rPr lang="is-I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Mistake in ML/Inference</a:t>
            </a:r>
          </a:p>
          <a:p>
            <a:pPr lvl="2">
              <a:defRPr/>
            </a:pP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</a:t>
            </a:r>
            <a:r>
              <a:rPr lang="is-I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.g. 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</a:t>
            </a:r>
            <a:r>
              <a:rPr lang="is-I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cquire a latent variable/rule == gender (or age)</a:t>
            </a:r>
          </a:p>
          <a:p>
            <a:pPr lvl="1">
              <a:defRPr/>
            </a:pPr>
            <a:r>
              <a:rPr lang="is-I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Something we havnt though of yet</a:t>
            </a:r>
          </a:p>
          <a:p>
            <a:pPr lvl="2">
              <a:defRPr/>
            </a:pP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</a:t>
            </a:r>
            <a:r>
              <a:rPr lang="is-I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mergence?</a:t>
            </a:r>
          </a:p>
          <a:p>
            <a:pPr>
              <a:defRPr/>
            </a:pPr>
            <a:r>
              <a:rPr lang="is-I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Right to REDRESS, and balance asymmetric Power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2. Distributed Analytics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Motives e.g.</a:t>
            </a:r>
          </a:p>
          <a:p>
            <a:pPr lvl="1">
              <a:defRPr/>
            </a:pPr>
            <a:r>
              <a:rPr lang="en-US" dirty="0" smtClean="0"/>
              <a:t>Move code to data</a:t>
            </a:r>
          </a:p>
          <a:p>
            <a:pPr lvl="1">
              <a:defRPr/>
            </a:pPr>
            <a:r>
              <a:rPr lang="en-US" dirty="0" smtClean="0"/>
              <a:t>Keep data close to owner/primary user</a:t>
            </a:r>
          </a:p>
          <a:p>
            <a:pPr lvl="1">
              <a:defRPr/>
            </a:pPr>
            <a:r>
              <a:rPr lang="en-US" dirty="0" smtClean="0"/>
              <a:t>Guarantee can audit trail access</a:t>
            </a:r>
          </a:p>
          <a:p>
            <a:pPr lvl="1">
              <a:defRPr/>
            </a:pPr>
            <a:r>
              <a:rPr lang="en-US" dirty="0" smtClean="0"/>
              <a:t>Add yours here</a:t>
            </a:r>
          </a:p>
          <a:p>
            <a:pPr>
              <a:defRPr/>
            </a:pPr>
            <a:r>
              <a:rPr lang="en-US" dirty="0" smtClean="0"/>
              <a:t>Challenges</a:t>
            </a:r>
          </a:p>
          <a:p>
            <a:pPr lvl="1">
              <a:defRPr/>
            </a:pPr>
            <a:r>
              <a:rPr lang="en-US" dirty="0" smtClean="0"/>
              <a:t>Depends on ML technology of choice &amp; goal</a:t>
            </a:r>
          </a:p>
          <a:p>
            <a:pPr lvl="2">
              <a:defRPr/>
            </a:pPr>
            <a:r>
              <a:rPr lang="en-US" dirty="0" smtClean="0"/>
              <a:t>PCA/Clustering, random forests </a:t>
            </a:r>
          </a:p>
          <a:p>
            <a:pPr lvl="2">
              <a:defRPr/>
            </a:pPr>
            <a:r>
              <a:rPr lang="en-US" dirty="0" smtClean="0"/>
              <a:t>Curve </a:t>
            </a:r>
            <a:r>
              <a:rPr lang="en-US" dirty="0" err="1" smtClean="0"/>
              <a:t>fittign</a:t>
            </a:r>
            <a:r>
              <a:rPr lang="en-US" dirty="0" smtClean="0"/>
              <a:t> (regression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2">
              <a:defRPr/>
            </a:pPr>
            <a:r>
              <a:rPr lang="en-US" dirty="0" smtClean="0"/>
              <a:t>Model </a:t>
            </a:r>
            <a:r>
              <a:rPr lang="en-US" dirty="0" err="1" smtClean="0"/>
              <a:t>Inferencing</a:t>
            </a:r>
            <a:r>
              <a:rPr lang="en-US" dirty="0" smtClean="0"/>
              <a:t> – e.g. Bayesian inference</a:t>
            </a:r>
          </a:p>
          <a:p>
            <a:pPr lvl="1">
              <a:defRPr/>
            </a:pPr>
            <a:r>
              <a:rPr lang="en-US" dirty="0" err="1" smtClean="0"/>
              <a:t>Distrubuted</a:t>
            </a:r>
            <a:r>
              <a:rPr lang="en-US" dirty="0" smtClean="0"/>
              <a:t> differential privacy tricky</a:t>
            </a:r>
          </a:p>
          <a:p>
            <a:pPr lvl="1">
              <a:defRPr/>
            </a:pPr>
            <a:r>
              <a:rPr lang="en-US" dirty="0" smtClean="0"/>
              <a:t>Hierarchical versus P2P?</a:t>
            </a:r>
          </a:p>
          <a:p>
            <a:pPr lvl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7800"/>
            <a:ext cx="10515600" cy="711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 smtClean="0"/>
              <a:t>Future Proof for GDPR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9000"/>
            <a:ext cx="10515600" cy="54673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1467" dirty="0"/>
              <a:t>Privacy by Design and by Default – HAT address all GDPR privacy requirement from its design principle to its security solution.</a:t>
            </a:r>
          </a:p>
          <a:p>
            <a:pPr lvl="1">
              <a:defRPr/>
            </a:pPr>
            <a:r>
              <a:rPr lang="en-GB" sz="1467" dirty="0"/>
              <a:t>HAT ecosystem data exchange is based on fully specified privacy terms - time specific, recipient specific, minimum data points</a:t>
            </a:r>
            <a:r>
              <a:rPr lang="en-GB" sz="1467" b="1" dirty="0"/>
              <a:t> specific</a:t>
            </a:r>
            <a:r>
              <a:rPr lang="en-GB" sz="1467" dirty="0"/>
              <a:t> with </a:t>
            </a:r>
            <a:r>
              <a:rPr lang="en-GB" sz="1467" b="1" dirty="0"/>
              <a:t>full intention disclosed. </a:t>
            </a:r>
            <a:r>
              <a:rPr lang="en-GB" sz="1467" dirty="0"/>
              <a:t>Violation against any of such terms may result a ban from the Ecosystem.</a:t>
            </a:r>
          </a:p>
          <a:p>
            <a:pPr>
              <a:defRPr/>
            </a:pPr>
            <a:r>
              <a:rPr lang="en-GB" sz="1467" dirty="0"/>
              <a:t>Consent by design and by default - </a:t>
            </a:r>
          </a:p>
          <a:p>
            <a:pPr lvl="1">
              <a:defRPr/>
            </a:pPr>
            <a:r>
              <a:rPr lang="en-GB" sz="1467" dirty="0"/>
              <a:t>the PCST </a:t>
            </a:r>
            <a:r>
              <a:rPr lang="en-GB" sz="1467" dirty="0" err="1"/>
              <a:t>PoC</a:t>
            </a:r>
            <a:r>
              <a:rPr lang="en-GB" sz="1467" dirty="0"/>
              <a:t> mandates a “specific, informed and freely given and unambiguous” intension disclosure of data usage, for every single personal data access instances. </a:t>
            </a:r>
          </a:p>
          <a:p>
            <a:pPr lvl="1">
              <a:defRPr/>
            </a:pPr>
            <a:r>
              <a:rPr lang="en-GB" sz="1467" dirty="0"/>
              <a:t>HAT technology ensures that an exchange is only authorised and kept valid by individual’s case specific consent</a:t>
            </a:r>
          </a:p>
          <a:p>
            <a:pPr>
              <a:defRPr/>
            </a:pPr>
            <a:r>
              <a:rPr lang="en-GB" sz="1467" dirty="0"/>
              <a:t>Rights for Individuals by design and by default – encapsulated personal data containers isolated for each individual, allows an individual is in full control of its HAT, hence inherently owns all of the following: </a:t>
            </a:r>
          </a:p>
          <a:p>
            <a:pPr lvl="1">
              <a:defRPr/>
            </a:pPr>
            <a:r>
              <a:rPr lang="en-GB" sz="1467" dirty="0"/>
              <a:t>Right to Access | Right to be informed | Right to rectification | Right to restrict processing | Right to object to market</a:t>
            </a:r>
          </a:p>
          <a:p>
            <a:pPr lvl="1">
              <a:defRPr/>
            </a:pPr>
            <a:r>
              <a:rPr lang="en-GB" sz="1467" dirty="0"/>
              <a:t>Right of data portability | Right to be forgotten | Right to object to automated decision making and profiling</a:t>
            </a:r>
          </a:p>
          <a:p>
            <a:pPr>
              <a:defRPr/>
            </a:pPr>
            <a:r>
              <a:rPr lang="en-GB" sz="1467" dirty="0"/>
              <a:t>Accountability and governance - PCST </a:t>
            </a:r>
            <a:r>
              <a:rPr lang="en-GB" sz="1467" dirty="0" err="1"/>
              <a:t>CoP</a:t>
            </a:r>
            <a:r>
              <a:rPr lang="en-GB" sz="1467" dirty="0"/>
              <a:t> mandates every ecosystem member to higher level of accountability and governance practice.</a:t>
            </a:r>
          </a:p>
          <a:p>
            <a:pPr lvl="1">
              <a:defRPr/>
            </a:pPr>
            <a:r>
              <a:rPr lang="en-GB" sz="1467" dirty="0"/>
              <a:t>Record keeping – HAT ecosystem automatically tracks data exchange, even at a much more granular level than GDPR requires – it documents the exchange parties, time of access, detailed data points, intension and T&amp;C, for every single transaction.</a:t>
            </a:r>
          </a:p>
          <a:p>
            <a:pPr lvl="1">
              <a:defRPr/>
            </a:pPr>
            <a:r>
              <a:rPr lang="en-GB" sz="1467" dirty="0"/>
              <a:t>Data protection by design and by default - The </a:t>
            </a:r>
            <a:r>
              <a:rPr lang="en-GB" sz="1467" dirty="0" err="1"/>
              <a:t>HATDeX</a:t>
            </a:r>
            <a:r>
              <a:rPr lang="en-GB" sz="1467" dirty="0"/>
              <a:t>-serviced HAT is designed with multiple layers of protection, covering Data at Rest, Data in Transit and Data in Use. ( </a:t>
            </a:r>
            <a:r>
              <a:rPr lang="en-GB" sz="1467" dirty="0">
                <a:hlinkClick r:id="rId3"/>
              </a:rPr>
              <a:t>http://www.hatdex.org/wp-content/uploads/2016/06/hatdex-briefing-Issue-2_FINAL.pdf</a:t>
            </a:r>
            <a:r>
              <a:rPr lang="en-GB" sz="1467" dirty="0"/>
              <a:t>)</a:t>
            </a:r>
          </a:p>
          <a:p>
            <a:pPr>
              <a:defRPr/>
            </a:pPr>
            <a:r>
              <a:rPr lang="en-GB" sz="1467" dirty="0"/>
              <a:t>Mandatory breach notification - HAT’s API driven ecosystem automatically records all exchanges breach tracking and investigation</a:t>
            </a:r>
          </a:p>
          <a:p>
            <a:pPr marL="0" indent="0">
              <a:buFont typeface="Wingdings" charset="0"/>
              <a:buNone/>
              <a:defRPr/>
            </a:pPr>
            <a:r>
              <a:rPr lang="en-GB" sz="1200" b="1" dirty="0"/>
              <a:t>GDPR Roundtable discussion consulted a few HAT research team members </a:t>
            </a:r>
            <a:r>
              <a:rPr lang="en-GB" sz="1200" dirty="0"/>
              <a:t>for the design of the legislation. HAT ecosystem can ensure GDPR compliance, and further</a:t>
            </a:r>
            <a:r>
              <a:rPr lang="en-GB" sz="1200" b="1" dirty="0"/>
              <a:t> </a:t>
            </a:r>
            <a:r>
              <a:rPr lang="en-GB" sz="1200" dirty="0"/>
              <a:t>mandates tighter terms than GDPR as entry requirements from all parties who wish to operate within this ecosystem following its PCST (Privacy, Confidentiality, Security and Trust) Code of Practice (</a:t>
            </a:r>
            <a:r>
              <a:rPr lang="en-GB" sz="1200" dirty="0">
                <a:hlinkClick r:id="rId4"/>
              </a:rPr>
              <a:t>http://hatcommunity.org/other-resources/</a:t>
            </a:r>
            <a:r>
              <a:rPr lang="en-GB" sz="1200" dirty="0"/>
              <a:t>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http://hatdex.org / http://hatcommunity.org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DF1A2-EEB1-0442-B683-AD9CDBEF2343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-GB" sz="4000" dirty="0" smtClean="0"/>
              <a:t>Distributed Analytics outline</a:t>
            </a:r>
            <a:endParaRPr sz="4000" dirty="0"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09600" y="1344567"/>
            <a:ext cx="10972800" cy="51216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 indent="-491042">
              <a:lnSpc>
                <a:spcPct val="200000"/>
              </a:lnSpc>
              <a:buSzPts val="2200"/>
            </a:pPr>
            <a:r>
              <a:rPr lang="en" sz="2900"/>
              <a:t>Part I: Quick Overview of Owl</a:t>
            </a:r>
            <a:endParaRPr sz="2900"/>
          </a:p>
          <a:p>
            <a:pPr indent="-491042">
              <a:lnSpc>
                <a:spcPct val="200000"/>
              </a:lnSpc>
              <a:spcBef>
                <a:spcPts val="0"/>
              </a:spcBef>
              <a:buSzPts val="2200"/>
            </a:pPr>
            <a:r>
              <a:rPr lang="en" sz="2900"/>
              <a:t>Part II: Probabilistic Synchronous Parallel</a:t>
            </a:r>
            <a:endParaRPr sz="2900"/>
          </a:p>
        </p:txBody>
      </p:sp>
      <p:cxnSp>
        <p:nvCxnSpPr>
          <p:cNvPr id="44" name="Shape 44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42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46" name="Shape 46" descr="604px-University_of_Cambridge_logo.sv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What Is Owl</a:t>
            </a:r>
            <a:endParaRPr sz="4000"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09600" y="1344567"/>
            <a:ext cx="10972800" cy="51216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 indent="-474109">
              <a:lnSpc>
                <a:spcPct val="150000"/>
              </a:lnSpc>
              <a:spcBef>
                <a:spcPts val="0"/>
              </a:spcBef>
              <a:buSzPts val="2000"/>
            </a:pPr>
            <a:r>
              <a:rPr lang="en" sz="2700"/>
              <a:t>An experimental and above all scientific computing system.</a:t>
            </a:r>
            <a:endParaRPr sz="2700"/>
          </a:p>
          <a:p>
            <a:pPr indent="-474109">
              <a:lnSpc>
                <a:spcPct val="150000"/>
              </a:lnSpc>
              <a:spcBef>
                <a:spcPts val="0"/>
              </a:spcBef>
              <a:buSzPts val="2000"/>
            </a:pPr>
            <a:r>
              <a:rPr lang="en" sz="2700"/>
              <a:t>Designed in functional programming paradigm.</a:t>
            </a:r>
            <a:endParaRPr sz="2700"/>
          </a:p>
          <a:p>
            <a:pPr indent="-474109">
              <a:lnSpc>
                <a:spcPct val="150000"/>
              </a:lnSpc>
              <a:spcBef>
                <a:spcPts val="0"/>
              </a:spcBef>
              <a:buSzPts val="2000"/>
            </a:pPr>
            <a:r>
              <a:rPr lang="en" sz="2700"/>
              <a:t>Goal: as concise as Python yet as fast as C, and safe.</a:t>
            </a:r>
            <a:endParaRPr sz="2700"/>
          </a:p>
          <a:p>
            <a:pPr indent="-474109">
              <a:lnSpc>
                <a:spcPct val="150000"/>
              </a:lnSpc>
              <a:spcBef>
                <a:spcPts val="0"/>
              </a:spcBef>
              <a:buSzPts val="2000"/>
            </a:pPr>
            <a:r>
              <a:rPr lang="en" sz="2700"/>
              <a:t>A comprehensive set of classic numerical functions.</a:t>
            </a:r>
            <a:endParaRPr sz="2700"/>
          </a:p>
          <a:p>
            <a:pPr indent="-474109">
              <a:lnSpc>
                <a:spcPct val="150000"/>
              </a:lnSpc>
              <a:spcBef>
                <a:spcPts val="0"/>
              </a:spcBef>
              <a:buSzPts val="2000"/>
            </a:pPr>
            <a:r>
              <a:rPr lang="en" sz="2700"/>
              <a:t>A fundamental tooling for modern data analytics (ML &amp; DNN).</a:t>
            </a:r>
            <a:endParaRPr sz="2700"/>
          </a:p>
          <a:p>
            <a:pPr indent="-474109">
              <a:lnSpc>
                <a:spcPct val="150000"/>
              </a:lnSpc>
              <a:spcBef>
                <a:spcPts val="0"/>
              </a:spcBef>
              <a:buSzPts val="2000"/>
            </a:pPr>
            <a:r>
              <a:rPr lang="en" sz="2700"/>
              <a:t>Native support for algorithmic differentiation, distributed &amp; parallel computing, and GPGPU computing.</a:t>
            </a:r>
            <a:endParaRPr sz="2700"/>
          </a:p>
        </p:txBody>
      </p:sp>
      <p:cxnSp>
        <p:nvCxnSpPr>
          <p:cNvPr id="53" name="Shape 53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43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55" name="Shape 55" descr="604px-University_of_Cambridge_logo.sv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Vision Beyond Research Prototype</a:t>
            </a:r>
            <a:endParaRPr sz="4000"/>
          </a:p>
        </p:txBody>
      </p:sp>
      <p:cxnSp>
        <p:nvCxnSpPr>
          <p:cNvPr id="61" name="Shape 61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44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63" name="Shape 63" descr="604px-University_of_Cambridge_logo.sv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/>
          <p:nvPr/>
        </p:nvSpPr>
        <p:spPr>
          <a:xfrm>
            <a:off x="3780267" y="3020000"/>
            <a:ext cx="2559200" cy="1384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3200" b="1" kern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Owl</a:t>
            </a:r>
            <a:endParaRPr sz="3200" b="1" kern="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66086" y="5005125"/>
            <a:ext cx="905049" cy="905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72140" y="5005125"/>
            <a:ext cx="905045" cy="905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526711" y="5005125"/>
            <a:ext cx="905048" cy="905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485056" y="5005126"/>
            <a:ext cx="942757" cy="905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33386" y="2589471"/>
            <a:ext cx="942759" cy="974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062881" y="1308983"/>
            <a:ext cx="942759" cy="942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844300" y="1308967"/>
            <a:ext cx="942757" cy="942752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/>
          <p:nvPr/>
        </p:nvSpPr>
        <p:spPr>
          <a:xfrm>
            <a:off x="10331620" y="1420391"/>
            <a:ext cx="993600" cy="7200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300" b="1" kern="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MirageOS</a:t>
            </a:r>
            <a:endParaRPr sz="1300" b="1" kern="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300" b="1" kern="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Unikernel</a:t>
            </a:r>
            <a:endParaRPr sz="1300" b="1" kern="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73" name="Shape 7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394500" y="2589465"/>
            <a:ext cx="566689" cy="974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390754" y="2580117"/>
            <a:ext cx="993527" cy="993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732633" y="3769698"/>
            <a:ext cx="993525" cy="99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827772" y="3813937"/>
            <a:ext cx="1493485" cy="905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0478385" y="3813935"/>
            <a:ext cx="905048" cy="905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 flipH="1">
            <a:off x="981067" y="3080502"/>
            <a:ext cx="1185068" cy="1185068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/>
          <p:nvPr/>
        </p:nvSpPr>
        <p:spPr>
          <a:xfrm>
            <a:off x="2416167" y="3465600"/>
            <a:ext cx="1167600" cy="4932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Shape 8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630779" y="3016205"/>
            <a:ext cx="524800" cy="5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/>
          <p:nvPr/>
        </p:nvSpPr>
        <p:spPr>
          <a:xfrm>
            <a:off x="6535952" y="3426433"/>
            <a:ext cx="1167600" cy="4932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82"/>
          <p:cNvSpPr txBox="1"/>
          <p:nvPr/>
        </p:nvSpPr>
        <p:spPr>
          <a:xfrm>
            <a:off x="612233" y="1366733"/>
            <a:ext cx="5955200" cy="6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Write code once, then deploy it everywhere … 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Shape 83"/>
          <p:cNvSpPr txBox="1"/>
          <p:nvPr/>
        </p:nvSpPr>
        <p:spPr>
          <a:xfrm>
            <a:off x="612233" y="5227533"/>
            <a:ext cx="7091200" cy="11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Owl system provides us a complete set of tooling from the powerful numerical supports in </a:t>
            </a:r>
            <a:r>
              <a:rPr lang="en" sz="19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development</a:t>
            </a: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the </a:t>
            </a:r>
            <a:r>
              <a:rPr lang="en" sz="19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deployment</a:t>
            </a: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on various platforms.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Owl’s Architecture</a:t>
            </a:r>
            <a:endParaRPr sz="4000"/>
          </a:p>
        </p:txBody>
      </p:sp>
      <p:cxnSp>
        <p:nvCxnSpPr>
          <p:cNvPr id="89" name="Shape 89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45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91" name="Shape 91"/>
          <p:cNvSpPr txBox="1"/>
          <p:nvPr/>
        </p:nvSpPr>
        <p:spPr>
          <a:xfrm>
            <a:off x="7429200" y="1549733"/>
            <a:ext cx="4388800" cy="4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Owl + Actor = Distributed &amp; Parallel Analytics</a:t>
            </a: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Owl provides numerical backend; whereas Actor implements the mechanisms of distributed and parallel computing. Two parts are connected with functors.</a:t>
            </a: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Various system backends allows us to write code once, then run it from cloud to edge devices, even in browsers.</a:t>
            </a: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Same code can run in both sequential and parallel mode with Actor engine.</a:t>
            </a: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Shape 92" descr="psp_11 (2).png"/>
          <p:cNvPicPr preferRelativeResize="0"/>
          <p:nvPr/>
        </p:nvPicPr>
        <p:blipFill rotWithShape="1">
          <a:blip r:embed="rId3">
            <a:alphaModFix/>
          </a:blip>
          <a:srcRect l="2573" t="8876" r="19191" b="5440"/>
          <a:stretch/>
        </p:blipFill>
        <p:spPr>
          <a:xfrm>
            <a:off x="609601" y="1531467"/>
            <a:ext cx="6666803" cy="383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 descr="604px-University_of_Cambridge_logo.sv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 descr="psp_11 (2).png"/>
          <p:cNvPicPr preferRelativeResize="0"/>
          <p:nvPr/>
        </p:nvPicPr>
        <p:blipFill rotWithShape="1">
          <a:blip r:embed="rId3">
            <a:alphaModFix/>
          </a:blip>
          <a:srcRect l="2573" t="8876" r="19191" b="5440"/>
          <a:stretch/>
        </p:blipFill>
        <p:spPr>
          <a:xfrm>
            <a:off x="609601" y="1531467"/>
            <a:ext cx="6666803" cy="38394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Research</a:t>
            </a:r>
            <a:endParaRPr sz="4000"/>
          </a:p>
        </p:txBody>
      </p:sp>
      <p:cxnSp>
        <p:nvCxnSpPr>
          <p:cNvPr id="100" name="Shape 100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46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7376233" y="1391733"/>
            <a:ext cx="4388800" cy="4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Jiaxin Zhao - C</a:t>
            </a:r>
            <a:r>
              <a:rPr lang="en" sz="1600" i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omposable Analytical Services using Session Types for Distributed Personal Data</a:t>
            </a:r>
            <a:endParaRPr sz="1600" i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600" i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Ben Catterall - </a:t>
            </a:r>
            <a:r>
              <a:rPr lang="en" sz="1600" i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Probabilistic Synchronous Parallel - A New Barrier Control Method for Distributed Machine Learning</a:t>
            </a:r>
            <a:endParaRPr sz="1600" i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600" i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D.S.R Royson - </a:t>
            </a:r>
            <a:r>
              <a:rPr lang="en" sz="1600" i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Optimising Adaptive Learning in Distributed Machine Learning</a:t>
            </a:r>
            <a:endParaRPr sz="1600" i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600" i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Dhruv Makwana - </a:t>
            </a:r>
            <a:r>
              <a:rPr lang="en" sz="1600" i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Memory Management using Linear Types for High-Performance GPGPU Numerical Computing</a:t>
            </a:r>
            <a:endParaRPr sz="1600" i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600" i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 Tudor Tiplea - </a:t>
            </a:r>
            <a:r>
              <a:rPr lang="en" sz="1600" i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Deploying Browser-based Data Analytics at Network Edge</a:t>
            </a:r>
            <a:endParaRPr sz="1600" i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1588733" y="4422500"/>
            <a:ext cx="493200" cy="493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600" b="1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4422233" y="2030233"/>
            <a:ext cx="493200" cy="493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600" b="1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6712667" y="4569200"/>
            <a:ext cx="493200" cy="493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600" b="1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4422233" y="4422500"/>
            <a:ext cx="493200" cy="493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600" b="1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6712652" y="3314145"/>
            <a:ext cx="493200" cy="493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600" b="1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/>
          <p:nvPr/>
        </p:nvSpPr>
        <p:spPr>
          <a:xfrm>
            <a:off x="609600" y="5455367"/>
            <a:ext cx="6570800" cy="7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 Liang Wang - </a:t>
            </a:r>
            <a:r>
              <a:rPr lang="en" sz="1600" i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Owl: A General-Purpose Numerical Library in OCaml</a:t>
            </a:r>
            <a:endParaRPr sz="1600" i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Presented in ICFP’17 OCaml meeting, tutorial in CUFP’17.</a:t>
            </a: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2987800" y="1329852"/>
            <a:ext cx="493200" cy="493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600" b="1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Shape 110" descr="604px-University_of_Cambridge_logo.sv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Shape 222" descr="psp_11 (2).png"/>
          <p:cNvPicPr preferRelativeResize="0"/>
          <p:nvPr/>
        </p:nvPicPr>
        <p:blipFill rotWithShape="1">
          <a:blip r:embed="rId3">
            <a:alphaModFix/>
          </a:blip>
          <a:srcRect l="2573" t="8876" r="19191" b="5440"/>
          <a:stretch/>
        </p:blipFill>
        <p:spPr>
          <a:xfrm>
            <a:off x="609601" y="1531467"/>
            <a:ext cx="6666803" cy="383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Parallel and Distributed Computing</a:t>
            </a:r>
            <a:endParaRPr sz="4000"/>
          </a:p>
        </p:txBody>
      </p:sp>
      <p:cxnSp>
        <p:nvCxnSpPr>
          <p:cNvPr id="224" name="Shape 224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25" name="Shape 225"/>
          <p:cNvSpPr/>
          <p:nvPr/>
        </p:nvSpPr>
        <p:spPr>
          <a:xfrm>
            <a:off x="694049" y="4637685"/>
            <a:ext cx="1323200" cy="601200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Shape 226"/>
          <p:cNvSpPr/>
          <p:nvPr/>
        </p:nvSpPr>
        <p:spPr>
          <a:xfrm>
            <a:off x="5648687" y="2763093"/>
            <a:ext cx="1323200" cy="601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7" name="Shape 227"/>
          <p:cNvCxnSpPr>
            <a:stCxn id="225" idx="3"/>
            <a:endCxn id="226" idx="1"/>
          </p:cNvCxnSpPr>
          <p:nvPr/>
        </p:nvCxnSpPr>
        <p:spPr>
          <a:xfrm rot="10800000" flipH="1">
            <a:off x="2017249" y="3063885"/>
            <a:ext cx="3631600" cy="1874400"/>
          </a:xfrm>
          <a:prstGeom prst="bentConnector3">
            <a:avLst>
              <a:gd name="adj1" fmla="val 49998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stealth" w="lg" len="lg"/>
            <a:tailEnd type="stealth" w="lg" len="lg"/>
          </a:ln>
        </p:spPr>
      </p:cxnSp>
      <p:sp>
        <p:nvSpPr>
          <p:cNvPr id="228" name="Shape 228"/>
          <p:cNvSpPr/>
          <p:nvPr/>
        </p:nvSpPr>
        <p:spPr>
          <a:xfrm>
            <a:off x="2061859" y="2186291"/>
            <a:ext cx="1323200" cy="601200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Shape 229"/>
          <p:cNvSpPr/>
          <p:nvPr/>
        </p:nvSpPr>
        <p:spPr>
          <a:xfrm>
            <a:off x="5648687" y="4036493"/>
            <a:ext cx="1323200" cy="601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0" name="Shape 230"/>
          <p:cNvCxnSpPr>
            <a:stCxn id="228" idx="3"/>
            <a:endCxn id="229" idx="1"/>
          </p:cNvCxnSpPr>
          <p:nvPr/>
        </p:nvCxnSpPr>
        <p:spPr>
          <a:xfrm>
            <a:off x="3385059" y="2486891"/>
            <a:ext cx="2263600" cy="1850400"/>
          </a:xfrm>
          <a:prstGeom prst="bentConnector3">
            <a:avLst>
              <a:gd name="adj1" fmla="val 50001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stealth" w="lg" len="lg"/>
            <a:tailEnd type="stealth" w="lg" len="lg"/>
          </a:ln>
        </p:spPr>
      </p:cxnSp>
      <p:sp>
        <p:nvSpPr>
          <p:cNvPr id="231" name="Shape 231"/>
          <p:cNvSpPr/>
          <p:nvPr/>
        </p:nvSpPr>
        <p:spPr>
          <a:xfrm>
            <a:off x="5648687" y="2090363"/>
            <a:ext cx="1323200" cy="601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2" name="Shape 232"/>
          <p:cNvCxnSpPr>
            <a:stCxn id="228" idx="3"/>
            <a:endCxn id="231" idx="1"/>
          </p:cNvCxnSpPr>
          <p:nvPr/>
        </p:nvCxnSpPr>
        <p:spPr>
          <a:xfrm rot="10800000" flipH="1">
            <a:off x="3385059" y="2390891"/>
            <a:ext cx="2263600" cy="96000"/>
          </a:xfrm>
          <a:prstGeom prst="bentConnector3">
            <a:avLst>
              <a:gd name="adj1" fmla="val 50001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stealth" w="lg" len="lg"/>
            <a:tailEnd type="stealth" w="lg" len="lg"/>
          </a:ln>
        </p:spPr>
      </p:cxn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7626767" y="1344367"/>
            <a:ext cx="4377200" cy="46512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1900"/>
              <a:t>Parallel and distributed computing is achieved by composing the different data structures in Owl’s core library with specific engines in Actor system.</a:t>
            </a:r>
            <a:endParaRPr sz="1900"/>
          </a:p>
        </p:txBody>
      </p:sp>
      <p:sp>
        <p:nvSpPr>
          <p:cNvPr id="234" name="Shape 234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47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235" name="Shape 235" descr="604px-University_of_Cambridge_logo.sv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1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Owl + Actor : Ndarray Example</a:t>
            </a:r>
            <a:endParaRPr sz="4000"/>
          </a:p>
        </p:txBody>
      </p:sp>
      <p:cxnSp>
        <p:nvCxnSpPr>
          <p:cNvPr id="241" name="Shape 241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42" name="Shape 242"/>
          <p:cNvSpPr txBox="1"/>
          <p:nvPr/>
        </p:nvSpPr>
        <p:spPr>
          <a:xfrm>
            <a:off x="677367" y="1406633"/>
            <a:ext cx="10988800" cy="6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" sz="19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map</a:t>
            </a: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function on local ndarray </a:t>
            </a:r>
            <a:r>
              <a:rPr lang="en" sz="19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Owl looks like this  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Shape 243"/>
          <p:cNvSpPr txBox="1"/>
          <p:nvPr/>
        </p:nvSpPr>
        <p:spPr>
          <a:xfrm>
            <a:off x="841467" y="1857900"/>
            <a:ext cx="10437200" cy="8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Dense.Ndarray.S</a:t>
            </a:r>
            <a:r>
              <a:rPr lang="en" sz="19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.map sin x</a:t>
            </a:r>
            <a:endParaRPr sz="1900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244" name="Shape 244" descr="psp_11 (2).png"/>
          <p:cNvPicPr preferRelativeResize="0"/>
          <p:nvPr/>
        </p:nvPicPr>
        <p:blipFill rotWithShape="1">
          <a:blip r:embed="rId3">
            <a:alphaModFix/>
          </a:blip>
          <a:srcRect l="2573" t="8876" r="19191" b="5440"/>
          <a:stretch/>
        </p:blipFill>
        <p:spPr>
          <a:xfrm>
            <a:off x="7855236" y="3627567"/>
            <a:ext cx="3745801" cy="21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/>
          <p:nvPr/>
        </p:nvSpPr>
        <p:spPr>
          <a:xfrm>
            <a:off x="7884385" y="5362308"/>
            <a:ext cx="768800" cy="354000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Shape 246"/>
          <p:cNvSpPr txBox="1"/>
          <p:nvPr/>
        </p:nvSpPr>
        <p:spPr>
          <a:xfrm>
            <a:off x="677367" y="2727433"/>
            <a:ext cx="10988800" cy="6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to implement a distributed </a:t>
            </a:r>
            <a:r>
              <a:rPr lang="en" sz="19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map</a:t>
            </a: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on distributed ndarray?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Shape 247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48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248" name="Shape 248" descr="604px-University_of_Cambridge_logo.sv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Owl + Actor : Ndarray Example</a:t>
            </a:r>
            <a:endParaRPr sz="4000"/>
          </a:p>
        </p:txBody>
      </p:sp>
      <p:cxnSp>
        <p:nvCxnSpPr>
          <p:cNvPr id="254" name="Shape 254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55" name="Shape 255"/>
          <p:cNvSpPr txBox="1"/>
          <p:nvPr/>
        </p:nvSpPr>
        <p:spPr>
          <a:xfrm>
            <a:off x="677367" y="1406633"/>
            <a:ext cx="10988800" cy="6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Like playing LEGO, we plug Ndarray into Distribution Engine to make a distributed Ndarray.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Shape 256"/>
          <p:cNvSpPr txBox="1"/>
          <p:nvPr/>
        </p:nvSpPr>
        <p:spPr>
          <a:xfrm>
            <a:off x="677367" y="2727433"/>
            <a:ext cx="10988800" cy="6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Composed by a functor in </a:t>
            </a:r>
            <a:r>
              <a:rPr lang="en" sz="19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Owl_parallel</a:t>
            </a: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module, which connects two systems and hides details.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Shape 257"/>
          <p:cNvSpPr txBox="1"/>
          <p:nvPr/>
        </p:nvSpPr>
        <p:spPr>
          <a:xfrm>
            <a:off x="841467" y="1857900"/>
            <a:ext cx="10437200" cy="8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module M = Owl.Parallel.Make (</a:t>
            </a:r>
            <a:r>
              <a:rPr lang="en" sz="1900" kern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Dense.Ndarray.S</a:t>
            </a:r>
            <a:r>
              <a:rPr lang="en" sz="19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 (</a:t>
            </a:r>
            <a:r>
              <a:rPr lang="en" sz="1900" ker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Actor.Mapre</a:t>
            </a:r>
            <a:r>
              <a:rPr lang="en" sz="19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900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258" name="Shape 258" descr="psp_11 (2).png"/>
          <p:cNvPicPr preferRelativeResize="0"/>
          <p:nvPr/>
        </p:nvPicPr>
        <p:blipFill rotWithShape="1">
          <a:blip r:embed="rId3">
            <a:alphaModFix/>
          </a:blip>
          <a:srcRect l="2573" t="8876" r="19191" b="5440"/>
          <a:stretch/>
        </p:blipFill>
        <p:spPr>
          <a:xfrm>
            <a:off x="7855236" y="3627567"/>
            <a:ext cx="3745801" cy="21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Shape 259"/>
          <p:cNvSpPr/>
          <p:nvPr/>
        </p:nvSpPr>
        <p:spPr>
          <a:xfrm>
            <a:off x="7884385" y="5362308"/>
            <a:ext cx="768800" cy="354000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Shape 260"/>
          <p:cNvSpPr/>
          <p:nvPr/>
        </p:nvSpPr>
        <p:spPr>
          <a:xfrm>
            <a:off x="10678039" y="4302028"/>
            <a:ext cx="768800" cy="3540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1" name="Shape 261"/>
          <p:cNvCxnSpPr>
            <a:stCxn id="259" idx="3"/>
            <a:endCxn id="260" idx="1"/>
          </p:cNvCxnSpPr>
          <p:nvPr/>
        </p:nvCxnSpPr>
        <p:spPr>
          <a:xfrm rot="10800000" flipH="1">
            <a:off x="8653185" y="4478908"/>
            <a:ext cx="2024800" cy="1060400"/>
          </a:xfrm>
          <a:prstGeom prst="bentConnector3">
            <a:avLst>
              <a:gd name="adj1" fmla="val 50001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stealth" w="lg" len="lg"/>
            <a:tailEnd type="stealth" w="lg" len="lg"/>
          </a:ln>
        </p:spPr>
      </p:cxnSp>
      <p:sp>
        <p:nvSpPr>
          <p:cNvPr id="262" name="Shape 262"/>
          <p:cNvSpPr txBox="1"/>
          <p:nvPr/>
        </p:nvSpPr>
        <p:spPr>
          <a:xfrm>
            <a:off x="841467" y="3077100"/>
            <a:ext cx="10437200" cy="8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 sz="19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.map sin x</a:t>
            </a:r>
            <a:endParaRPr sz="1900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63" name="Shape 263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49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264" name="Shape 264" descr="604px-University_of_Cambridge_logo.sv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MARU</a:t>
            </a:r>
            <a:r>
              <a:rPr lang="is-IS" dirty="0" smtClean="0"/>
              <a:t>….@ turing.ac.uk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ATI w/ Intel, </a:t>
            </a:r>
            <a:r>
              <a:rPr lang="en-US" dirty="0" err="1" smtClean="0"/>
              <a:t>Dstl</a:t>
            </a:r>
            <a:r>
              <a:rPr lang="en-US" dirty="0" smtClean="0"/>
              <a:t>, </a:t>
            </a:r>
            <a:r>
              <a:rPr lang="en-US" dirty="0" err="1" smtClean="0"/>
              <a:t>Docker</a:t>
            </a:r>
            <a:r>
              <a:rPr lang="en-US" dirty="0" smtClean="0"/>
              <a:t>, Microsoft</a:t>
            </a:r>
          </a:p>
          <a:p>
            <a:pPr marL="0" indent="0">
              <a:buNone/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Compare what is in SGX </a:t>
            </a:r>
          </a:p>
          <a:p>
            <a:pPr lvl="1">
              <a:defRPr/>
            </a:pPr>
            <a:r>
              <a:rPr lang="en-US" sz="1600" dirty="0" smtClean="0"/>
              <a:t>Enter/leave cost, crypt memory o/h </a:t>
            </a:r>
            <a:r>
              <a:rPr lang="en-US" sz="1600" dirty="0" err="1" smtClean="0"/>
              <a:t>etc</a:t>
            </a:r>
            <a:endParaRPr lang="en-US" sz="1600" dirty="0" smtClean="0"/>
          </a:p>
          <a:p>
            <a:pPr lvl="1">
              <a:defRPr/>
            </a:pPr>
            <a:r>
              <a:rPr lang="en-US" sz="1600" dirty="0" smtClean="0"/>
              <a:t>Hypervisor?</a:t>
            </a:r>
            <a:endParaRPr lang="en-US" sz="1600" dirty="0"/>
          </a:p>
          <a:p>
            <a:pPr>
              <a:defRPr/>
            </a:pPr>
            <a:r>
              <a:rPr lang="en-US" sz="2000" dirty="0" smtClean="0"/>
              <a:t>Compare w/ container on </a:t>
            </a:r>
            <a:r>
              <a:rPr lang="en-US" sz="2000" dirty="0" err="1" smtClean="0"/>
              <a:t>trustzone</a:t>
            </a:r>
            <a:r>
              <a:rPr lang="en-US" sz="2000" dirty="0" smtClean="0"/>
              <a:t>, </a:t>
            </a:r>
            <a:r>
              <a:rPr lang="en-US" sz="2000" dirty="0" err="1" smtClean="0"/>
              <a:t>cheri</a:t>
            </a:r>
            <a:r>
              <a:rPr lang="en-US" sz="2000" dirty="0" smtClean="0"/>
              <a:t>, AMD </a:t>
            </a:r>
            <a:r>
              <a:rPr lang="en-US" sz="2000" dirty="0" err="1" smtClean="0"/>
              <a:t>etc</a:t>
            </a:r>
            <a:endParaRPr lang="en-US" sz="2000" dirty="0" smtClean="0"/>
          </a:p>
          <a:p>
            <a:pPr lvl="1">
              <a:defRPr/>
            </a:pPr>
            <a:r>
              <a:rPr lang="en-US" sz="1600" dirty="0" smtClean="0"/>
              <a:t>Common APIs for keys </a:t>
            </a:r>
            <a:r>
              <a:rPr lang="en-US" sz="1600" dirty="0" err="1" smtClean="0"/>
              <a:t>etc</a:t>
            </a:r>
            <a:endParaRPr lang="en-US" sz="1600" dirty="0" smtClean="0"/>
          </a:p>
          <a:p>
            <a:pPr lvl="1">
              <a:defRPr/>
            </a:pPr>
            <a:r>
              <a:rPr lang="en-US" sz="1600" dirty="0" smtClean="0"/>
              <a:t>Virtualize?</a:t>
            </a:r>
          </a:p>
          <a:p>
            <a:pPr>
              <a:defRPr/>
            </a:pPr>
            <a:r>
              <a:rPr lang="en-US" sz="2000" dirty="0" smtClean="0"/>
              <a:t>Pen test </a:t>
            </a:r>
          </a:p>
          <a:p>
            <a:pPr lvl="1">
              <a:defRPr/>
            </a:pPr>
            <a:r>
              <a:rPr lang="en-US" sz="1600" dirty="0" smtClean="0"/>
              <a:t>many side channel </a:t>
            </a:r>
            <a:r>
              <a:rPr lang="en-US" sz="1600" dirty="0" err="1" smtClean="0"/>
              <a:t>pb</a:t>
            </a:r>
            <a:endParaRPr lang="en-US" sz="1600" dirty="0"/>
          </a:p>
          <a:p>
            <a:pPr lvl="1">
              <a:defRPr/>
            </a:pPr>
            <a:r>
              <a:rPr lang="en-US" sz="1600" dirty="0" smtClean="0"/>
              <a:t>What if weak </a:t>
            </a:r>
            <a:r>
              <a:rPr lang="en-US" sz="1600" dirty="0" err="1" smtClean="0"/>
              <a:t>homomorphic</a:t>
            </a:r>
            <a:r>
              <a:rPr lang="en-US" sz="1600" dirty="0" smtClean="0"/>
              <a:t> crypto &amp; diff </a:t>
            </a:r>
            <a:r>
              <a:rPr lang="en-US" sz="1600" dirty="0" err="1" smtClean="0"/>
              <a:t>priv</a:t>
            </a:r>
            <a:r>
              <a:rPr lang="en-US" sz="1600" dirty="0" smtClean="0"/>
              <a:t>?</a:t>
            </a:r>
          </a:p>
          <a:p>
            <a:pPr>
              <a:defRPr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Owl + Actor : Neural Network Example</a:t>
            </a:r>
            <a:endParaRPr sz="4000"/>
          </a:p>
        </p:txBody>
      </p:sp>
      <p:cxnSp>
        <p:nvCxnSpPr>
          <p:cNvPr id="270" name="Shape 270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71" name="Shape 271"/>
          <p:cNvSpPr txBox="1"/>
          <p:nvPr/>
        </p:nvSpPr>
        <p:spPr>
          <a:xfrm>
            <a:off x="841467" y="5109100"/>
            <a:ext cx="6724400" cy="8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Owl.Neural.S.Graph</a:t>
            </a:r>
            <a:r>
              <a:rPr lang="en" sz="19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.train network</a:t>
            </a:r>
            <a:endParaRPr sz="1900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72" name="Shape 272"/>
          <p:cNvSpPr txBox="1"/>
          <p:nvPr/>
        </p:nvSpPr>
        <p:spPr>
          <a:xfrm>
            <a:off x="713833" y="2192964"/>
            <a:ext cx="7231600" cy="2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let network =</a:t>
            </a:r>
            <a:endParaRPr sz="1600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input [|28;28;1|]</a:t>
            </a:r>
            <a:endParaRPr sz="1600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|&gt; lambda (fun x -&gt; Maths.(x / F 256.))</a:t>
            </a:r>
            <a:endParaRPr sz="1600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|&gt; conv2d [|5;5;1;32|] [|1;1|] ~act_typ:Activation.Relu</a:t>
            </a:r>
            <a:endParaRPr sz="1600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|&gt; max_pool2d [|2;2|] [|2;2|]</a:t>
            </a:r>
            <a:endParaRPr sz="1600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|&gt; dropout 0.1</a:t>
            </a:r>
            <a:endParaRPr sz="1600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|&gt; fully_connected 1024 ~act_typ:Activation.Relu</a:t>
            </a:r>
            <a:endParaRPr sz="1600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|&gt; linear 10 ~act_typ:Activation.Softmax</a:t>
            </a:r>
            <a:endParaRPr sz="1600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|&gt; get_network</a:t>
            </a:r>
            <a:endParaRPr sz="1600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273" name="Shape 273" descr="psp_11 (2).png"/>
          <p:cNvPicPr preferRelativeResize="0"/>
          <p:nvPr/>
        </p:nvPicPr>
        <p:blipFill rotWithShape="1">
          <a:blip r:embed="rId3">
            <a:alphaModFix/>
          </a:blip>
          <a:srcRect l="2573" t="8876" r="19191" b="5440"/>
          <a:stretch/>
        </p:blipFill>
        <p:spPr>
          <a:xfrm>
            <a:off x="7855236" y="3627567"/>
            <a:ext cx="3745801" cy="21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Shape 274"/>
          <p:cNvSpPr/>
          <p:nvPr/>
        </p:nvSpPr>
        <p:spPr>
          <a:xfrm>
            <a:off x="8656600" y="3992697"/>
            <a:ext cx="768800" cy="354000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Shape 275"/>
          <p:cNvSpPr txBox="1"/>
          <p:nvPr/>
        </p:nvSpPr>
        <p:spPr>
          <a:xfrm>
            <a:off x="677367" y="1406633"/>
            <a:ext cx="10988800" cy="8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Similarly, this also applies to more advanced and complicated data structures such as neural network. This is how we define a NN in Owl: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Shape 276"/>
          <p:cNvSpPr txBox="1"/>
          <p:nvPr/>
        </p:nvSpPr>
        <p:spPr>
          <a:xfrm>
            <a:off x="677367" y="4657833"/>
            <a:ext cx="68272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Then we can perform training locally as below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50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278" name="Shape 278" descr="604px-University_of_Cambridge_logo.sv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Owl + Actor : Neural Network Example</a:t>
            </a:r>
            <a:endParaRPr sz="4000"/>
          </a:p>
        </p:txBody>
      </p:sp>
      <p:cxnSp>
        <p:nvCxnSpPr>
          <p:cNvPr id="284" name="Shape 284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85" name="Shape 285"/>
          <p:cNvSpPr txBox="1"/>
          <p:nvPr/>
        </p:nvSpPr>
        <p:spPr>
          <a:xfrm>
            <a:off x="841467" y="1857900"/>
            <a:ext cx="10437200" cy="8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module M = Owl.Parallel.Make (</a:t>
            </a:r>
            <a:r>
              <a:rPr lang="en" sz="1900" kern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Owl.Neural.S.Graph</a:t>
            </a:r>
            <a:r>
              <a:rPr lang="en" sz="19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 (</a:t>
            </a:r>
            <a:r>
              <a:rPr lang="en" sz="1900" ker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Actor.Param</a:t>
            </a:r>
            <a:r>
              <a:rPr lang="en" sz="19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900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86" name="Shape 286"/>
          <p:cNvSpPr txBox="1"/>
          <p:nvPr/>
        </p:nvSpPr>
        <p:spPr>
          <a:xfrm>
            <a:off x="409033" y="3322767"/>
            <a:ext cx="7231600" cy="6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 algn="ctr">
              <a:buClr>
                <a:srgbClr val="000000"/>
              </a:buClr>
              <a:buSzPts val="1100"/>
              <a:buFont typeface="Arial"/>
              <a:buNone/>
            </a:pPr>
            <a:r>
              <a:rPr lang="en" sz="1900" kern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 sz="19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.train network</a:t>
            </a:r>
            <a:endParaRPr sz="1900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287" name="Shape 287" descr="psp_11 (2).png"/>
          <p:cNvPicPr preferRelativeResize="0"/>
          <p:nvPr/>
        </p:nvPicPr>
        <p:blipFill rotWithShape="1">
          <a:blip r:embed="rId3">
            <a:alphaModFix/>
          </a:blip>
          <a:srcRect l="2573" t="8876" r="19191" b="5440"/>
          <a:stretch/>
        </p:blipFill>
        <p:spPr>
          <a:xfrm>
            <a:off x="7855236" y="3627567"/>
            <a:ext cx="3745801" cy="21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Shape 288"/>
          <p:cNvSpPr/>
          <p:nvPr/>
        </p:nvSpPr>
        <p:spPr>
          <a:xfrm>
            <a:off x="8656600" y="3992697"/>
            <a:ext cx="768800" cy="354000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Shape 289"/>
          <p:cNvSpPr/>
          <p:nvPr/>
        </p:nvSpPr>
        <p:spPr>
          <a:xfrm>
            <a:off x="10678039" y="4671819"/>
            <a:ext cx="768800" cy="3540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Shape 290"/>
          <p:cNvSpPr txBox="1"/>
          <p:nvPr/>
        </p:nvSpPr>
        <p:spPr>
          <a:xfrm>
            <a:off x="677367" y="1406633"/>
            <a:ext cx="10988800" cy="6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enable the parallel training on a computer cluster, we can combine </a:t>
            </a:r>
            <a:r>
              <a:rPr lang="en" sz="19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Graph</a:t>
            </a: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with </a:t>
            </a:r>
            <a:r>
              <a:rPr lang="en" sz="19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Param</a:t>
            </a: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engine. 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Shape 291"/>
          <p:cNvSpPr txBox="1"/>
          <p:nvPr/>
        </p:nvSpPr>
        <p:spPr>
          <a:xfrm>
            <a:off x="677367" y="2727433"/>
            <a:ext cx="10988800" cy="6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only write code once, Owl’s functor stack generates both sequential and parallel version for us!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2" name="Shape 292"/>
          <p:cNvCxnSpPr>
            <a:stCxn id="288" idx="3"/>
            <a:endCxn id="289" idx="1"/>
          </p:cNvCxnSpPr>
          <p:nvPr/>
        </p:nvCxnSpPr>
        <p:spPr>
          <a:xfrm>
            <a:off x="9425400" y="4169697"/>
            <a:ext cx="1252800" cy="679200"/>
          </a:xfrm>
          <a:prstGeom prst="bentConnector3">
            <a:avLst>
              <a:gd name="adj1" fmla="val 49994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stealth" w="lg" len="lg"/>
            <a:tailEnd type="stealth" w="lg" len="lg"/>
          </a:ln>
        </p:spPr>
      </p:cxnSp>
      <p:sp>
        <p:nvSpPr>
          <p:cNvPr id="293" name="Shape 293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51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294" name="Shape 294" descr="604px-University_of_Cambridge_logo.sv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Key to Scalability</a:t>
            </a:r>
            <a:endParaRPr sz="4000"/>
          </a:p>
        </p:txBody>
      </p:sp>
      <p:cxnSp>
        <p:nvCxnSpPr>
          <p:cNvPr id="300" name="Shape 300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01" name="Shape 301"/>
          <p:cNvSpPr txBox="1"/>
          <p:nvPr/>
        </p:nvSpPr>
        <p:spPr>
          <a:xfrm>
            <a:off x="677367" y="1406633"/>
            <a:ext cx="10988800" cy="12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Actor implements three engines, maybe more in future. 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reply on a module called </a:t>
            </a:r>
            <a:r>
              <a:rPr lang="en" sz="19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Synchronous Parallel</a:t>
            </a: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which handles synchronisation.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" name="Shape 302" descr="psp_11 (2).png"/>
          <p:cNvPicPr preferRelativeResize="0"/>
          <p:nvPr/>
        </p:nvPicPr>
        <p:blipFill rotWithShape="1">
          <a:blip r:embed="rId3">
            <a:alphaModFix/>
          </a:blip>
          <a:srcRect l="2573" t="8876" r="19191" b="5440"/>
          <a:stretch/>
        </p:blipFill>
        <p:spPr>
          <a:xfrm>
            <a:off x="3330833" y="3069035"/>
            <a:ext cx="4723032" cy="2719999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Shape 303"/>
          <p:cNvSpPr/>
          <p:nvPr/>
        </p:nvSpPr>
        <p:spPr>
          <a:xfrm>
            <a:off x="6858528" y="5281957"/>
            <a:ext cx="1024400" cy="4704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Shape 304"/>
          <p:cNvSpPr txBox="1"/>
          <p:nvPr/>
        </p:nvSpPr>
        <p:spPr>
          <a:xfrm>
            <a:off x="8466567" y="4955367"/>
            <a:ext cx="3402800" cy="11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Corner stone of large scale distributed learning :)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Shape 305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52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306" name="Shape 306" descr="604px-University_of_Cambridge_logo.sv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Synchronous Parallel Machine</a:t>
            </a:r>
            <a:endParaRPr sz="4000"/>
          </a:p>
        </p:txBody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09600" y="1344567"/>
            <a:ext cx="10972800" cy="51216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 indent="-474109">
              <a:lnSpc>
                <a:spcPct val="150000"/>
              </a:lnSpc>
              <a:buSzPts val="2000"/>
            </a:pPr>
            <a:r>
              <a:rPr lang="en" sz="2700"/>
              <a:t>An abstract computer for designing parallel algorithms.</a:t>
            </a:r>
            <a:endParaRPr sz="2700"/>
          </a:p>
          <a:p>
            <a:pPr indent="-474109">
              <a:lnSpc>
                <a:spcPct val="150000"/>
              </a:lnSpc>
              <a:spcBef>
                <a:spcPts val="0"/>
              </a:spcBef>
              <a:buSzPts val="2000"/>
            </a:pPr>
            <a:r>
              <a:rPr lang="en" sz="2700"/>
              <a:t>Three components:</a:t>
            </a:r>
            <a:endParaRPr sz="2700"/>
          </a:p>
          <a:p>
            <a:pPr lvl="1" indent="-474109">
              <a:lnSpc>
                <a:spcPct val="150000"/>
              </a:lnSpc>
              <a:buSzPts val="2000"/>
            </a:pPr>
            <a:r>
              <a:rPr lang="en" sz="2700"/>
              <a:t>A local </a:t>
            </a:r>
            <a:r>
              <a:rPr lang="en" sz="2700">
                <a:solidFill>
                  <a:srgbClr val="0000FF"/>
                </a:solidFill>
              </a:rPr>
              <a:t>processor</a:t>
            </a:r>
            <a:r>
              <a:rPr lang="en" sz="2700"/>
              <a:t> equipped with fast </a:t>
            </a:r>
            <a:r>
              <a:rPr lang="en" sz="2700">
                <a:solidFill>
                  <a:srgbClr val="0000FF"/>
                </a:solidFill>
              </a:rPr>
              <a:t>memory;</a:t>
            </a:r>
            <a:endParaRPr sz="2700">
              <a:solidFill>
                <a:srgbClr val="0000FF"/>
              </a:solidFill>
            </a:endParaRPr>
          </a:p>
          <a:p>
            <a:pPr lvl="1" indent="-474109">
              <a:lnSpc>
                <a:spcPct val="150000"/>
              </a:lnSpc>
              <a:buSzPts val="2000"/>
            </a:pPr>
            <a:r>
              <a:rPr lang="en" sz="2700"/>
              <a:t>A </a:t>
            </a:r>
            <a:r>
              <a:rPr lang="en" sz="2700">
                <a:solidFill>
                  <a:srgbClr val="0000FF"/>
                </a:solidFill>
              </a:rPr>
              <a:t>network</a:t>
            </a:r>
            <a:r>
              <a:rPr lang="en" sz="2700"/>
              <a:t> that routes messages between computers;</a:t>
            </a:r>
            <a:endParaRPr sz="2700"/>
          </a:p>
          <a:p>
            <a:pPr lvl="1" indent="-474109">
              <a:lnSpc>
                <a:spcPct val="150000"/>
              </a:lnSpc>
              <a:buSzPts val="2000"/>
            </a:pPr>
            <a:r>
              <a:rPr lang="en" sz="2700"/>
              <a:t>A (hw/sw) component to </a:t>
            </a:r>
            <a:r>
              <a:rPr lang="en" sz="2700">
                <a:solidFill>
                  <a:srgbClr val="0000FF"/>
                </a:solidFill>
              </a:rPr>
              <a:t>synchronise</a:t>
            </a:r>
            <a:r>
              <a:rPr lang="en" sz="2700"/>
              <a:t> all computers;</a:t>
            </a:r>
            <a:endParaRPr sz="2700"/>
          </a:p>
          <a:p>
            <a:pPr indent="-474109">
              <a:lnSpc>
                <a:spcPct val="150000"/>
              </a:lnSpc>
              <a:spcBef>
                <a:spcPts val="0"/>
              </a:spcBef>
              <a:buSzPts val="2000"/>
            </a:pPr>
            <a:r>
              <a:rPr lang="en" sz="2700"/>
              <a:t>Powerful model for designing and programming parallel systems, building block of Apache Hadoop, Spark, Hama, etc.</a:t>
            </a:r>
            <a:endParaRPr sz="2700"/>
          </a:p>
        </p:txBody>
      </p:sp>
      <p:cxnSp>
        <p:nvCxnSpPr>
          <p:cNvPr id="313" name="Shape 313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14" name="Shape 314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53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315" name="Shape 315" descr="604px-University_of_Cambridge_logo.sv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Barrier Synchronisation</a:t>
            </a:r>
            <a:endParaRPr sz="4000"/>
          </a:p>
        </p:txBody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09600" y="1242967"/>
            <a:ext cx="10972800" cy="11472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 marL="0" indent="0">
              <a:buNone/>
            </a:pPr>
            <a:r>
              <a:rPr lang="en" sz="2100"/>
              <a:t>The third component </a:t>
            </a:r>
            <a:r>
              <a:rPr lang="en" sz="2100">
                <a:solidFill>
                  <a:srgbClr val="0000FF"/>
                </a:solidFill>
              </a:rPr>
              <a:t>barrier synchronisation</a:t>
            </a:r>
            <a:r>
              <a:rPr lang="en" sz="2100"/>
              <a:t>, is the core of SPM. It’s all about how to coordinate computation on different computers to achieve certain </a:t>
            </a:r>
            <a:r>
              <a:rPr lang="en" sz="2100">
                <a:solidFill>
                  <a:srgbClr val="0000FF"/>
                </a:solidFill>
              </a:rPr>
              <a:t>consistency</a:t>
            </a:r>
            <a:r>
              <a:rPr lang="en" sz="2100"/>
              <a:t>.</a:t>
            </a:r>
            <a:endParaRPr sz="2100"/>
          </a:p>
        </p:txBody>
      </p:sp>
      <p:cxnSp>
        <p:nvCxnSpPr>
          <p:cNvPr id="322" name="Shape 322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23" name="Shape 323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54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324" name="Shape 324" descr="604px-University_of_Cambridge_logo.sv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5" name="Shape 325"/>
          <p:cNvCxnSpPr/>
          <p:nvPr/>
        </p:nvCxnSpPr>
        <p:spPr>
          <a:xfrm>
            <a:off x="1768400" y="4132833"/>
            <a:ext cx="4766800" cy="0"/>
          </a:xfrm>
          <a:prstGeom prst="straightConnector1">
            <a:avLst/>
          </a:prstGeom>
          <a:noFill/>
          <a:ln w="76200" cap="flat" cmpd="sng">
            <a:solidFill>
              <a:srgbClr val="1155C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26" name="Shape 326"/>
          <p:cNvCxnSpPr/>
          <p:nvPr/>
        </p:nvCxnSpPr>
        <p:spPr>
          <a:xfrm>
            <a:off x="1768400" y="4640833"/>
            <a:ext cx="4766800" cy="0"/>
          </a:xfrm>
          <a:prstGeom prst="straightConnector1">
            <a:avLst/>
          </a:prstGeom>
          <a:noFill/>
          <a:ln w="76200" cap="flat" cmpd="sng">
            <a:solidFill>
              <a:srgbClr val="1155C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27" name="Shape 327"/>
          <p:cNvCxnSpPr/>
          <p:nvPr/>
        </p:nvCxnSpPr>
        <p:spPr>
          <a:xfrm>
            <a:off x="1768400" y="5148833"/>
            <a:ext cx="4766800" cy="0"/>
          </a:xfrm>
          <a:prstGeom prst="straightConnector1">
            <a:avLst/>
          </a:prstGeom>
          <a:noFill/>
          <a:ln w="76200" cap="flat" cmpd="sng">
            <a:solidFill>
              <a:srgbClr val="1155C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28" name="Shape 328"/>
          <p:cNvCxnSpPr/>
          <p:nvPr/>
        </p:nvCxnSpPr>
        <p:spPr>
          <a:xfrm>
            <a:off x="1768400" y="5656833"/>
            <a:ext cx="4766800" cy="0"/>
          </a:xfrm>
          <a:prstGeom prst="straightConnector1">
            <a:avLst/>
          </a:prstGeom>
          <a:noFill/>
          <a:ln w="76200" cap="flat" cmpd="sng">
            <a:solidFill>
              <a:srgbClr val="1155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29" name="Shape 329"/>
          <p:cNvSpPr/>
          <p:nvPr/>
        </p:nvSpPr>
        <p:spPr>
          <a:xfrm>
            <a:off x="3343200" y="3824951"/>
            <a:ext cx="56400" cy="1858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0" name="Shape 3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6335" y="3598316"/>
            <a:ext cx="330135" cy="34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Shape 3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81369" y="3785400"/>
            <a:ext cx="655399" cy="65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Shape 3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81369" y="4293402"/>
            <a:ext cx="655399" cy="65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Shape 3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81369" y="4801402"/>
            <a:ext cx="655399" cy="65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Shape 3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81369" y="5309402"/>
            <a:ext cx="655399" cy="655399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Shape 335"/>
          <p:cNvSpPr/>
          <p:nvPr/>
        </p:nvSpPr>
        <p:spPr>
          <a:xfrm>
            <a:off x="4830717" y="3824951"/>
            <a:ext cx="56400" cy="1858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6" name="Shape 3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3853" y="3598316"/>
            <a:ext cx="330135" cy="346501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Shape 337"/>
          <p:cNvSpPr/>
          <p:nvPr/>
        </p:nvSpPr>
        <p:spPr>
          <a:xfrm>
            <a:off x="1776944" y="3851933"/>
            <a:ext cx="56400" cy="1858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8" name="Shape 3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0079" y="3625300"/>
            <a:ext cx="330135" cy="346501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Shape 339"/>
          <p:cNvSpPr txBox="1"/>
          <p:nvPr/>
        </p:nvSpPr>
        <p:spPr>
          <a:xfrm>
            <a:off x="1868600" y="3680967"/>
            <a:ext cx="488800" cy="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1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 0</a:t>
            </a:r>
            <a:endParaRPr sz="11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Shape 340"/>
          <p:cNvSpPr txBox="1"/>
          <p:nvPr/>
        </p:nvSpPr>
        <p:spPr>
          <a:xfrm>
            <a:off x="3443400" y="3653984"/>
            <a:ext cx="488800" cy="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1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 1</a:t>
            </a:r>
            <a:endParaRPr sz="11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Shape 341"/>
          <p:cNvSpPr txBox="1"/>
          <p:nvPr/>
        </p:nvSpPr>
        <p:spPr>
          <a:xfrm>
            <a:off x="4930917" y="3653984"/>
            <a:ext cx="488800" cy="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1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 2</a:t>
            </a:r>
            <a:endParaRPr sz="11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Shape 342"/>
          <p:cNvSpPr txBox="1"/>
          <p:nvPr/>
        </p:nvSpPr>
        <p:spPr>
          <a:xfrm>
            <a:off x="5458497" y="6062616"/>
            <a:ext cx="2082000" cy="4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3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Barrier Synchronisation</a:t>
            </a:r>
            <a:endParaRPr sz="13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Shape 343"/>
          <p:cNvSpPr/>
          <p:nvPr/>
        </p:nvSpPr>
        <p:spPr>
          <a:xfrm>
            <a:off x="6181267" y="3680967"/>
            <a:ext cx="655600" cy="228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4" name="Shape 3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4667" y="3308990"/>
            <a:ext cx="488800" cy="513079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Shape 345"/>
          <p:cNvSpPr txBox="1"/>
          <p:nvPr/>
        </p:nvSpPr>
        <p:spPr>
          <a:xfrm>
            <a:off x="5551067" y="3479152"/>
            <a:ext cx="798400" cy="3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1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Global state</a:t>
            </a:r>
            <a:endParaRPr sz="11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Shape 346"/>
          <p:cNvSpPr txBox="1"/>
          <p:nvPr/>
        </p:nvSpPr>
        <p:spPr>
          <a:xfrm>
            <a:off x="1307833" y="4015233"/>
            <a:ext cx="488800" cy="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1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P#0</a:t>
            </a:r>
            <a:endParaRPr sz="11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Shape 347"/>
          <p:cNvSpPr txBox="1"/>
          <p:nvPr/>
        </p:nvSpPr>
        <p:spPr>
          <a:xfrm>
            <a:off x="1307833" y="4523233"/>
            <a:ext cx="488800" cy="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1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P#1</a:t>
            </a:r>
            <a:endParaRPr sz="11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Shape 348"/>
          <p:cNvSpPr txBox="1"/>
          <p:nvPr/>
        </p:nvSpPr>
        <p:spPr>
          <a:xfrm>
            <a:off x="1307833" y="5031233"/>
            <a:ext cx="488800" cy="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1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P#2</a:t>
            </a:r>
            <a:endParaRPr sz="11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Shape 349"/>
          <p:cNvSpPr txBox="1"/>
          <p:nvPr/>
        </p:nvSpPr>
        <p:spPr>
          <a:xfrm>
            <a:off x="1307833" y="5539233"/>
            <a:ext cx="488800" cy="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1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P#3</a:t>
            </a:r>
            <a:endParaRPr sz="11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Shape 350"/>
          <p:cNvSpPr txBox="1"/>
          <p:nvPr/>
        </p:nvSpPr>
        <p:spPr>
          <a:xfrm>
            <a:off x="3545000" y="3253633"/>
            <a:ext cx="1102000" cy="2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3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Progress</a:t>
            </a:r>
            <a:endParaRPr sz="13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Shape 351"/>
          <p:cNvSpPr txBox="1"/>
          <p:nvPr/>
        </p:nvSpPr>
        <p:spPr>
          <a:xfrm>
            <a:off x="7543300" y="4359733"/>
            <a:ext cx="4325200" cy="7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 may happen here, to ensure the consistency through the global state.</a:t>
            </a: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2" name="Shape 352"/>
          <p:cNvCxnSpPr>
            <a:stCxn id="351" idx="1"/>
          </p:cNvCxnSpPr>
          <p:nvPr/>
        </p:nvCxnSpPr>
        <p:spPr>
          <a:xfrm rot="10800000">
            <a:off x="6874100" y="4754333"/>
            <a:ext cx="6692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53" name="Shape 353"/>
          <p:cNvCxnSpPr>
            <a:stCxn id="354" idx="1"/>
          </p:cNvCxnSpPr>
          <p:nvPr/>
        </p:nvCxnSpPr>
        <p:spPr>
          <a:xfrm rot="10800000">
            <a:off x="6845316" y="3497931"/>
            <a:ext cx="69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54" name="Shape 354"/>
          <p:cNvSpPr txBox="1"/>
          <p:nvPr/>
        </p:nvSpPr>
        <p:spPr>
          <a:xfrm>
            <a:off x="7543316" y="3103331"/>
            <a:ext cx="4325200" cy="7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That’s where we need a central server, in order to maintain the global state.</a:t>
            </a: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Shape 355"/>
          <p:cNvSpPr txBox="1"/>
          <p:nvPr/>
        </p:nvSpPr>
        <p:spPr>
          <a:xfrm>
            <a:off x="6198600" y="2477367"/>
            <a:ext cx="5485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Progress is measured by supersteps (iterations).</a:t>
            </a: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6" name="Shape 356"/>
          <p:cNvCxnSpPr>
            <a:stCxn id="355" idx="1"/>
          </p:cNvCxnSpPr>
          <p:nvPr/>
        </p:nvCxnSpPr>
        <p:spPr>
          <a:xfrm rot="10800000">
            <a:off x="4063400" y="2737767"/>
            <a:ext cx="2135200" cy="2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57" name="Shape 357"/>
          <p:cNvSpPr txBox="1"/>
          <p:nvPr/>
        </p:nvSpPr>
        <p:spPr>
          <a:xfrm>
            <a:off x="131200" y="4710567"/>
            <a:ext cx="1102000" cy="2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3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Processes</a:t>
            </a:r>
            <a:endParaRPr sz="13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8" name="Shape 358"/>
          <p:cNvCxnSpPr/>
          <p:nvPr/>
        </p:nvCxnSpPr>
        <p:spPr>
          <a:xfrm>
            <a:off x="4063400" y="2737767"/>
            <a:ext cx="0" cy="530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Consistency Is Not Free Lunch</a:t>
            </a:r>
            <a:endParaRPr sz="4000"/>
          </a:p>
        </p:txBody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09600" y="1344567"/>
            <a:ext cx="10972800" cy="47720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 indent="-457178">
              <a:lnSpc>
                <a:spcPct val="200000"/>
              </a:lnSpc>
              <a:buSzPts val="1800"/>
            </a:pPr>
            <a:r>
              <a:rPr lang="en" sz="2400"/>
              <a:t>Real world iterative learning algorithm aims fast convergence.</a:t>
            </a:r>
            <a:endParaRPr sz="2400"/>
          </a:p>
          <a:p>
            <a:pPr indent="-457178">
              <a:lnSpc>
                <a:spcPct val="200000"/>
              </a:lnSpc>
              <a:spcBef>
                <a:spcPts val="0"/>
              </a:spcBef>
              <a:buSzPts val="1800"/>
            </a:pPr>
            <a:r>
              <a:rPr lang="en" sz="2400"/>
              <a:t>Convergence rate decreases if </a:t>
            </a:r>
            <a:r>
              <a:rPr lang="en" sz="2400">
                <a:solidFill>
                  <a:srgbClr val="FF0000"/>
                </a:solidFill>
              </a:rPr>
              <a:t>iteration rate is slow</a:t>
            </a:r>
            <a:r>
              <a:rPr lang="en" sz="2400"/>
              <a:t> or </a:t>
            </a:r>
            <a:r>
              <a:rPr lang="en" sz="2400">
                <a:solidFill>
                  <a:srgbClr val="FF0000"/>
                </a:solidFill>
              </a:rPr>
              <a:t>updates are noisy</a:t>
            </a:r>
            <a:r>
              <a:rPr lang="en" sz="2400"/>
              <a:t>.</a:t>
            </a:r>
            <a:endParaRPr sz="2400"/>
          </a:p>
          <a:p>
            <a:pPr indent="-457178">
              <a:lnSpc>
                <a:spcPct val="200000"/>
              </a:lnSpc>
              <a:spcBef>
                <a:spcPts val="0"/>
              </a:spcBef>
              <a:buSzPts val="1800"/>
            </a:pPr>
            <a:r>
              <a:rPr lang="en" sz="2400"/>
              <a:t>Synchronisation can reduce the noise in updates (improved consistency).</a:t>
            </a:r>
            <a:endParaRPr sz="2400"/>
          </a:p>
          <a:p>
            <a:pPr indent="-457178">
              <a:lnSpc>
                <a:spcPct val="200000"/>
              </a:lnSpc>
              <a:spcBef>
                <a:spcPts val="0"/>
              </a:spcBef>
              <a:buSzPts val="1800"/>
            </a:pPr>
            <a:r>
              <a:rPr lang="en" sz="2400"/>
              <a:t>Tight synchronisation is sensitive to stragglers and has poor scalability.</a:t>
            </a:r>
            <a:endParaRPr sz="2400"/>
          </a:p>
          <a:p>
            <a:pPr indent="-457178">
              <a:lnSpc>
                <a:spcPct val="200000"/>
              </a:lnSpc>
              <a:spcBef>
                <a:spcPts val="0"/>
              </a:spcBef>
              <a:buSzPts val="1800"/>
            </a:pPr>
            <a:r>
              <a:rPr lang="en" sz="2400"/>
              <a:t>Tight synchronisation renders high communication cost in large systems.</a:t>
            </a:r>
            <a:endParaRPr sz="2400"/>
          </a:p>
        </p:txBody>
      </p:sp>
      <p:cxnSp>
        <p:nvCxnSpPr>
          <p:cNvPr id="365" name="Shape 365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66" name="Shape 366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55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367" name="Shape 367" descr="604px-University_of_Cambridge_logo.sv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Existing Models in Use</a:t>
            </a:r>
            <a:endParaRPr sz="4000"/>
          </a:p>
        </p:txBody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609600" y="1242967"/>
            <a:ext cx="10972800" cy="20624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 indent="-457178">
              <a:lnSpc>
                <a:spcPct val="150000"/>
              </a:lnSpc>
              <a:buSzPts val="1800"/>
            </a:pPr>
            <a:r>
              <a:rPr lang="en" sz="2400"/>
              <a:t>Bulk synchronous parallel (BSP)</a:t>
            </a:r>
            <a:endParaRPr sz="2400"/>
          </a:p>
          <a:p>
            <a:pPr indent="-457178">
              <a:lnSpc>
                <a:spcPct val="150000"/>
              </a:lnSpc>
              <a:spcBef>
                <a:spcPts val="0"/>
              </a:spcBef>
              <a:buSzPts val="1800"/>
            </a:pPr>
            <a:r>
              <a:rPr lang="en" sz="2400"/>
              <a:t>Stale Synchronous parallel (SSP)</a:t>
            </a:r>
            <a:endParaRPr sz="2400"/>
          </a:p>
          <a:p>
            <a:pPr indent="-457178">
              <a:lnSpc>
                <a:spcPct val="150000"/>
              </a:lnSpc>
              <a:spcBef>
                <a:spcPts val="0"/>
              </a:spcBef>
              <a:buSzPts val="1800"/>
            </a:pPr>
            <a:r>
              <a:rPr lang="en" sz="2400"/>
              <a:t>Asynchronous parallel (ASP)</a:t>
            </a:r>
            <a:endParaRPr sz="2400"/>
          </a:p>
        </p:txBody>
      </p:sp>
      <p:cxnSp>
        <p:nvCxnSpPr>
          <p:cNvPr id="374" name="Shape 374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75" name="Shape 375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56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376" name="Shape 376"/>
          <p:cNvSpPr txBox="1"/>
          <p:nvPr/>
        </p:nvSpPr>
        <p:spPr>
          <a:xfrm>
            <a:off x="711200" y="5506956"/>
            <a:ext cx="3258400" cy="6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3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Hadoop, Spark, Parameter Server, Pregel, Owl+Actor ...</a:t>
            </a:r>
            <a:endParaRPr sz="13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Shape 377"/>
          <p:cNvSpPr txBox="1"/>
          <p:nvPr/>
        </p:nvSpPr>
        <p:spPr>
          <a:xfrm>
            <a:off x="4267200" y="5506956"/>
            <a:ext cx="3258400" cy="6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3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Parameter Server, Hogwild!, Cyclic Delay, Yahoo! LDA, Owl+Actor ...</a:t>
            </a:r>
            <a:endParaRPr sz="13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Shape 378"/>
          <p:cNvSpPr txBox="1"/>
          <p:nvPr/>
        </p:nvSpPr>
        <p:spPr>
          <a:xfrm>
            <a:off x="7924800" y="5506956"/>
            <a:ext cx="3258400" cy="6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3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Parameter Server, Hogwild!, Yahoo! LDA, Owl+Actor ...</a:t>
            </a:r>
            <a:endParaRPr sz="13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9" name="Shape 379" descr="604px-University_of_Cambridge_logo.sv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0" name="Shape 380"/>
          <p:cNvGrpSpPr/>
          <p:nvPr/>
        </p:nvGrpSpPr>
        <p:grpSpPr>
          <a:xfrm>
            <a:off x="342139" y="3440569"/>
            <a:ext cx="11304512" cy="2062567"/>
            <a:chOff x="170704" y="2592575"/>
            <a:chExt cx="8478384" cy="1546925"/>
          </a:xfrm>
        </p:grpSpPr>
        <p:grpSp>
          <p:nvGrpSpPr>
            <p:cNvPr id="381" name="Shape 381"/>
            <p:cNvGrpSpPr/>
            <p:nvPr/>
          </p:nvGrpSpPr>
          <p:grpSpPr>
            <a:xfrm>
              <a:off x="170704" y="2592575"/>
              <a:ext cx="2670871" cy="1546925"/>
              <a:chOff x="170704" y="2592575"/>
              <a:chExt cx="2670871" cy="1546925"/>
            </a:xfrm>
          </p:grpSpPr>
          <p:grpSp>
            <p:nvGrpSpPr>
              <p:cNvPr id="382" name="Shape 382"/>
              <p:cNvGrpSpPr/>
              <p:nvPr/>
            </p:nvGrpSpPr>
            <p:grpSpPr>
              <a:xfrm>
                <a:off x="170704" y="2592575"/>
                <a:ext cx="2670871" cy="1546925"/>
                <a:chOff x="551704" y="2592575"/>
                <a:chExt cx="2670871" cy="1546925"/>
              </a:xfrm>
            </p:grpSpPr>
            <p:cxnSp>
              <p:nvCxnSpPr>
                <p:cNvPr id="383" name="Shape 383"/>
                <p:cNvCxnSpPr/>
                <p:nvPr/>
              </p:nvCxnSpPr>
              <p:spPr>
                <a:xfrm>
                  <a:off x="878600" y="3100250"/>
                  <a:ext cx="218310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rgbClr val="3C78D8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384" name="Shape 384"/>
                <p:cNvCxnSpPr/>
                <p:nvPr/>
              </p:nvCxnSpPr>
              <p:spPr>
                <a:xfrm>
                  <a:off x="878600" y="3370767"/>
                  <a:ext cx="218310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rgbClr val="3C78D8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385" name="Shape 385"/>
                <p:cNvCxnSpPr/>
                <p:nvPr/>
              </p:nvCxnSpPr>
              <p:spPr>
                <a:xfrm>
                  <a:off x="878600" y="3641283"/>
                  <a:ext cx="218310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rgbClr val="3C78D8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386" name="Shape 386"/>
                <p:cNvCxnSpPr/>
                <p:nvPr/>
              </p:nvCxnSpPr>
              <p:spPr>
                <a:xfrm>
                  <a:off x="878600" y="3911800"/>
                  <a:ext cx="218310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rgbClr val="3C78D8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pic>
              <p:nvPicPr>
                <p:cNvPr id="387" name="Shape 387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2873570" y="2915250"/>
                  <a:ext cx="349005" cy="34900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88" name="Shape 388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2873570" y="3185765"/>
                  <a:ext cx="349005" cy="34900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89" name="Shape 38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2873570" y="3456279"/>
                  <a:ext cx="349005" cy="34900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90" name="Shape 39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2873570" y="3726794"/>
                  <a:ext cx="349005" cy="34900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91" name="Shape 391"/>
                <p:cNvSpPr txBox="1"/>
                <p:nvPr/>
              </p:nvSpPr>
              <p:spPr>
                <a:xfrm>
                  <a:off x="551704" y="3011150"/>
                  <a:ext cx="393600" cy="178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r>
                    <a:rPr lang="en" sz="1100" b="1" kern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P#0</a:t>
                  </a:r>
                  <a:endParaRPr sz="1100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2" name="Shape 392"/>
                <p:cNvSpPr txBox="1"/>
                <p:nvPr/>
              </p:nvSpPr>
              <p:spPr>
                <a:xfrm>
                  <a:off x="551704" y="3285511"/>
                  <a:ext cx="393600" cy="178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r>
                    <a:rPr lang="en" sz="1100" b="1" kern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P#1</a:t>
                  </a:r>
                  <a:endParaRPr sz="1100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3" name="Shape 393"/>
                <p:cNvSpPr txBox="1"/>
                <p:nvPr/>
              </p:nvSpPr>
              <p:spPr>
                <a:xfrm>
                  <a:off x="551704" y="3553702"/>
                  <a:ext cx="393600" cy="178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r>
                    <a:rPr lang="en" sz="1100" b="1" kern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P#2</a:t>
                  </a:r>
                  <a:endParaRPr sz="1100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4" name="Shape 394"/>
                <p:cNvSpPr txBox="1"/>
                <p:nvPr/>
              </p:nvSpPr>
              <p:spPr>
                <a:xfrm>
                  <a:off x="551704" y="3831046"/>
                  <a:ext cx="393600" cy="178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r>
                    <a:rPr lang="en" sz="1100" b="1" kern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P#3</a:t>
                  </a:r>
                  <a:endParaRPr sz="1100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5" name="Shape 395"/>
                <p:cNvSpPr/>
                <p:nvPr/>
              </p:nvSpPr>
              <p:spPr>
                <a:xfrm>
                  <a:off x="2873625" y="2745700"/>
                  <a:ext cx="348900" cy="139380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9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396" name="Shape 396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2922725" y="2592575"/>
                  <a:ext cx="250721" cy="2631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397" name="Shape 397"/>
              <p:cNvSpPr txBox="1"/>
              <p:nvPr/>
            </p:nvSpPr>
            <p:spPr>
              <a:xfrm>
                <a:off x="1309342" y="2846625"/>
                <a:ext cx="393600" cy="17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en" sz="1100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BSP</a:t>
                </a:r>
                <a:endParaRPr sz="1100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" name="Shape 398"/>
            <p:cNvGrpSpPr/>
            <p:nvPr/>
          </p:nvGrpSpPr>
          <p:grpSpPr>
            <a:xfrm>
              <a:off x="3021479" y="2593438"/>
              <a:ext cx="2670896" cy="1545187"/>
              <a:chOff x="3021479" y="2593438"/>
              <a:chExt cx="2670896" cy="1545187"/>
            </a:xfrm>
          </p:grpSpPr>
          <p:grpSp>
            <p:nvGrpSpPr>
              <p:cNvPr id="399" name="Shape 399"/>
              <p:cNvGrpSpPr/>
              <p:nvPr/>
            </p:nvGrpSpPr>
            <p:grpSpPr>
              <a:xfrm>
                <a:off x="3021479" y="2593438"/>
                <a:ext cx="2670896" cy="1545187"/>
                <a:chOff x="3675904" y="2594313"/>
                <a:chExt cx="2670896" cy="1545187"/>
              </a:xfrm>
            </p:grpSpPr>
            <p:sp>
              <p:nvSpPr>
                <p:cNvPr id="400" name="Shape 400"/>
                <p:cNvSpPr/>
                <p:nvPr/>
              </p:nvSpPr>
              <p:spPr>
                <a:xfrm>
                  <a:off x="5628900" y="2745700"/>
                  <a:ext cx="717900" cy="139380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9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401" name="Shape 401"/>
                <p:cNvCxnSpPr/>
                <p:nvPr/>
              </p:nvCxnSpPr>
              <p:spPr>
                <a:xfrm>
                  <a:off x="4002800" y="3100250"/>
                  <a:ext cx="218310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rgbClr val="3C78D8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402" name="Shape 402"/>
                <p:cNvCxnSpPr/>
                <p:nvPr/>
              </p:nvCxnSpPr>
              <p:spPr>
                <a:xfrm>
                  <a:off x="4002800" y="3370767"/>
                  <a:ext cx="180870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rgbClr val="3C78D8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403" name="Shape 403"/>
                <p:cNvCxnSpPr/>
                <p:nvPr/>
              </p:nvCxnSpPr>
              <p:spPr>
                <a:xfrm>
                  <a:off x="4002800" y="3641283"/>
                  <a:ext cx="211080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rgbClr val="3C78D8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404" name="Shape 404"/>
                <p:cNvCxnSpPr/>
                <p:nvPr/>
              </p:nvCxnSpPr>
              <p:spPr>
                <a:xfrm>
                  <a:off x="4002800" y="3911800"/>
                  <a:ext cx="194610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rgbClr val="3C78D8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pic>
              <p:nvPicPr>
                <p:cNvPr id="405" name="Shape 405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5997770" y="2915250"/>
                  <a:ext cx="349005" cy="34900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06" name="Shape 406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5628905" y="3185765"/>
                  <a:ext cx="349005" cy="34900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07" name="Shape 407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5921570" y="3456279"/>
                  <a:ext cx="349005" cy="34900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08" name="Shape 408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5769170" y="3726794"/>
                  <a:ext cx="349005" cy="34900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09" name="Shape 409"/>
                <p:cNvSpPr txBox="1"/>
                <p:nvPr/>
              </p:nvSpPr>
              <p:spPr>
                <a:xfrm>
                  <a:off x="3675904" y="3011150"/>
                  <a:ext cx="393600" cy="178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r>
                    <a:rPr lang="en" sz="1100" b="1" kern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P#0</a:t>
                  </a:r>
                  <a:endParaRPr sz="1100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0" name="Shape 410"/>
                <p:cNvSpPr txBox="1"/>
                <p:nvPr/>
              </p:nvSpPr>
              <p:spPr>
                <a:xfrm>
                  <a:off x="3675904" y="3285511"/>
                  <a:ext cx="393600" cy="178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r>
                    <a:rPr lang="en" sz="1100" b="1" kern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P#1</a:t>
                  </a:r>
                  <a:endParaRPr sz="1100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1" name="Shape 411"/>
                <p:cNvSpPr txBox="1"/>
                <p:nvPr/>
              </p:nvSpPr>
              <p:spPr>
                <a:xfrm>
                  <a:off x="3675904" y="3553702"/>
                  <a:ext cx="393600" cy="178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r>
                    <a:rPr lang="en" sz="1100" b="1" kern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P#2</a:t>
                  </a:r>
                  <a:endParaRPr sz="1100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2" name="Shape 412"/>
                <p:cNvSpPr txBox="1"/>
                <p:nvPr/>
              </p:nvSpPr>
              <p:spPr>
                <a:xfrm>
                  <a:off x="3675904" y="3831046"/>
                  <a:ext cx="393600" cy="178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r>
                    <a:rPr lang="en" sz="1100" b="1" kern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P#3</a:t>
                  </a:r>
                  <a:endParaRPr sz="1100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413" name="Shape 413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5862483" y="2594313"/>
                  <a:ext cx="250721" cy="2631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414" name="Shape 414"/>
              <p:cNvSpPr txBox="1"/>
              <p:nvPr/>
            </p:nvSpPr>
            <p:spPr>
              <a:xfrm>
                <a:off x="4160117" y="2837986"/>
                <a:ext cx="393600" cy="17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en" sz="1100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SSP</a:t>
                </a:r>
                <a:endParaRPr sz="1100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5" name="Shape 415"/>
            <p:cNvGrpSpPr/>
            <p:nvPr/>
          </p:nvGrpSpPr>
          <p:grpSpPr>
            <a:xfrm>
              <a:off x="5872279" y="2886729"/>
              <a:ext cx="2776809" cy="1244235"/>
              <a:chOff x="5872279" y="2886729"/>
              <a:chExt cx="2776809" cy="1244235"/>
            </a:xfrm>
          </p:grpSpPr>
          <p:grpSp>
            <p:nvGrpSpPr>
              <p:cNvPr id="416" name="Shape 416"/>
              <p:cNvGrpSpPr/>
              <p:nvPr/>
            </p:nvGrpSpPr>
            <p:grpSpPr>
              <a:xfrm>
                <a:off x="5872279" y="2970415"/>
                <a:ext cx="2776809" cy="1160550"/>
                <a:chOff x="6110229" y="2915250"/>
                <a:chExt cx="2776809" cy="1160550"/>
              </a:xfrm>
            </p:grpSpPr>
            <p:cxnSp>
              <p:nvCxnSpPr>
                <p:cNvPr id="417" name="Shape 417"/>
                <p:cNvCxnSpPr/>
                <p:nvPr/>
              </p:nvCxnSpPr>
              <p:spPr>
                <a:xfrm>
                  <a:off x="6437125" y="3100250"/>
                  <a:ext cx="191880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rgbClr val="3C78D8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418" name="Shape 418"/>
                <p:cNvCxnSpPr/>
                <p:nvPr/>
              </p:nvCxnSpPr>
              <p:spPr>
                <a:xfrm>
                  <a:off x="6437125" y="3370767"/>
                  <a:ext cx="126900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rgbClr val="3C78D8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419" name="Shape 419"/>
                <p:cNvCxnSpPr/>
                <p:nvPr/>
              </p:nvCxnSpPr>
              <p:spPr>
                <a:xfrm>
                  <a:off x="6437125" y="3641283"/>
                  <a:ext cx="218310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rgbClr val="3C78D8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420" name="Shape 420"/>
                <p:cNvCxnSpPr/>
                <p:nvPr/>
              </p:nvCxnSpPr>
              <p:spPr>
                <a:xfrm>
                  <a:off x="6437125" y="3911800"/>
                  <a:ext cx="175410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rgbClr val="3C78D8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pic>
              <p:nvPicPr>
                <p:cNvPr id="421" name="Shape 4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173056" y="2915250"/>
                  <a:ext cx="349005" cy="34900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22" name="Shape 422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7517695" y="3185765"/>
                  <a:ext cx="349005" cy="34900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23" name="Shape 423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432095" y="3456279"/>
                  <a:ext cx="349005" cy="34900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24" name="Shape 424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011504" y="3726794"/>
                  <a:ext cx="349005" cy="34900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25" name="Shape 425"/>
                <p:cNvSpPr txBox="1"/>
                <p:nvPr/>
              </p:nvSpPr>
              <p:spPr>
                <a:xfrm>
                  <a:off x="6110229" y="3011150"/>
                  <a:ext cx="393600" cy="178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r>
                    <a:rPr lang="en" sz="1100" b="1" kern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P#0</a:t>
                  </a:r>
                  <a:endParaRPr sz="1100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6" name="Shape 426"/>
                <p:cNvSpPr txBox="1"/>
                <p:nvPr/>
              </p:nvSpPr>
              <p:spPr>
                <a:xfrm>
                  <a:off x="6110229" y="3285511"/>
                  <a:ext cx="393600" cy="178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r>
                    <a:rPr lang="en" sz="1100" b="1" kern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P#1</a:t>
                  </a:r>
                  <a:endParaRPr sz="1100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7" name="Shape 427"/>
                <p:cNvSpPr txBox="1"/>
                <p:nvPr/>
              </p:nvSpPr>
              <p:spPr>
                <a:xfrm>
                  <a:off x="6110229" y="3553702"/>
                  <a:ext cx="393600" cy="178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r>
                    <a:rPr lang="en" sz="1100" b="1" kern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P#2</a:t>
                  </a:r>
                  <a:endParaRPr sz="1100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8" name="Shape 428"/>
                <p:cNvSpPr txBox="1"/>
                <p:nvPr/>
              </p:nvSpPr>
              <p:spPr>
                <a:xfrm>
                  <a:off x="6110229" y="3831046"/>
                  <a:ext cx="393600" cy="178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r>
                    <a:rPr lang="en" sz="1100" b="1" kern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P#3</a:t>
                  </a:r>
                  <a:endParaRPr sz="1100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429" name="Shape 429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8458199" y="3000650"/>
                  <a:ext cx="169800" cy="1781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30" name="Shape 430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7802839" y="3271162"/>
                  <a:ext cx="169800" cy="1781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31" name="Shape 431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8717239" y="3541700"/>
                  <a:ext cx="169800" cy="1781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32" name="Shape 432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8296647" y="3794113"/>
                  <a:ext cx="169800" cy="1781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433" name="Shape 433"/>
              <p:cNvSpPr txBox="1"/>
              <p:nvPr/>
            </p:nvSpPr>
            <p:spPr>
              <a:xfrm>
                <a:off x="6923317" y="2886729"/>
                <a:ext cx="393600" cy="17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en" sz="1100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ASP</a:t>
                </a:r>
                <a:endParaRPr sz="1100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A 10,000 Foot View</a:t>
            </a:r>
            <a:endParaRPr sz="4000"/>
          </a:p>
        </p:txBody>
      </p:sp>
      <p:cxnSp>
        <p:nvCxnSpPr>
          <p:cNvPr id="439" name="Shape 439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40" name="Shape 440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57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441" name="Shape 441"/>
          <p:cNvSpPr txBox="1"/>
          <p:nvPr/>
        </p:nvSpPr>
        <p:spPr>
          <a:xfrm>
            <a:off x="398400" y="3603239"/>
            <a:ext cx="3599600" cy="22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Most strict lockstep synchronisation; all the nodes are coordinated by a central server. </a:t>
            </a: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BSP is sensitive to stragglers so is very slow. But it is simple due to its deterministic nature, easy to write application on top of it.</a:t>
            </a: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Shape 442"/>
          <p:cNvSpPr txBox="1"/>
          <p:nvPr/>
        </p:nvSpPr>
        <p:spPr>
          <a:xfrm>
            <a:off x="4107500" y="3603239"/>
            <a:ext cx="3599600" cy="22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SSP relaxes consistency by allowing difference in iteration rate. The difference is controlled by the bounded staleness. </a:t>
            </a: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SSP is supposed to mitigate the negative effects of stragglers. But the server still requires global state.</a:t>
            </a: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Shape 443"/>
          <p:cNvSpPr txBox="1"/>
          <p:nvPr/>
        </p:nvSpPr>
        <p:spPr>
          <a:xfrm>
            <a:off x="7925233" y="3603239"/>
            <a:ext cx="3826000" cy="22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Least strict synchronisation, no communication among workers for barrier synchronisation all all. </a:t>
            </a: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Every computer can progress as fast as it can. It is fast and scalable, but often produces noisy updates. No theoretical guarantees on consistency and algorithm’s convergence.</a:t>
            </a: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4" name="Shape 444" descr="604px-University_of_Cambridge_logo.sv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5" name="Shape 445"/>
          <p:cNvGrpSpPr/>
          <p:nvPr/>
        </p:nvGrpSpPr>
        <p:grpSpPr>
          <a:xfrm>
            <a:off x="443739" y="1372053"/>
            <a:ext cx="11304512" cy="2062567"/>
            <a:chOff x="170704" y="2592575"/>
            <a:chExt cx="8478384" cy="1546925"/>
          </a:xfrm>
        </p:grpSpPr>
        <p:grpSp>
          <p:nvGrpSpPr>
            <p:cNvPr id="446" name="Shape 446"/>
            <p:cNvGrpSpPr/>
            <p:nvPr/>
          </p:nvGrpSpPr>
          <p:grpSpPr>
            <a:xfrm>
              <a:off x="170704" y="2592575"/>
              <a:ext cx="2670871" cy="1546925"/>
              <a:chOff x="170704" y="2592575"/>
              <a:chExt cx="2670871" cy="1546925"/>
            </a:xfrm>
          </p:grpSpPr>
          <p:grpSp>
            <p:nvGrpSpPr>
              <p:cNvPr id="447" name="Shape 447"/>
              <p:cNvGrpSpPr/>
              <p:nvPr/>
            </p:nvGrpSpPr>
            <p:grpSpPr>
              <a:xfrm>
                <a:off x="170704" y="2592575"/>
                <a:ext cx="2670871" cy="1546925"/>
                <a:chOff x="551704" y="2592575"/>
                <a:chExt cx="2670871" cy="1546925"/>
              </a:xfrm>
            </p:grpSpPr>
            <p:cxnSp>
              <p:nvCxnSpPr>
                <p:cNvPr id="448" name="Shape 448"/>
                <p:cNvCxnSpPr/>
                <p:nvPr/>
              </p:nvCxnSpPr>
              <p:spPr>
                <a:xfrm>
                  <a:off x="878600" y="3100250"/>
                  <a:ext cx="218310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rgbClr val="3C78D8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449" name="Shape 449"/>
                <p:cNvCxnSpPr/>
                <p:nvPr/>
              </p:nvCxnSpPr>
              <p:spPr>
                <a:xfrm>
                  <a:off x="878600" y="3370767"/>
                  <a:ext cx="218310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rgbClr val="3C78D8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450" name="Shape 450"/>
                <p:cNvCxnSpPr/>
                <p:nvPr/>
              </p:nvCxnSpPr>
              <p:spPr>
                <a:xfrm>
                  <a:off x="878600" y="3641283"/>
                  <a:ext cx="218310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rgbClr val="3C78D8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451" name="Shape 451"/>
                <p:cNvCxnSpPr/>
                <p:nvPr/>
              </p:nvCxnSpPr>
              <p:spPr>
                <a:xfrm>
                  <a:off x="878600" y="3911800"/>
                  <a:ext cx="218310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rgbClr val="3C78D8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pic>
              <p:nvPicPr>
                <p:cNvPr id="452" name="Shape 452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2873570" y="2915250"/>
                  <a:ext cx="349005" cy="34900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53" name="Shape 453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2873570" y="3185765"/>
                  <a:ext cx="349005" cy="34900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54" name="Shape 454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2873570" y="3456279"/>
                  <a:ext cx="349005" cy="34900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55" name="Shape 455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2873570" y="3726794"/>
                  <a:ext cx="349005" cy="34900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56" name="Shape 456"/>
                <p:cNvSpPr txBox="1"/>
                <p:nvPr/>
              </p:nvSpPr>
              <p:spPr>
                <a:xfrm>
                  <a:off x="551704" y="3011150"/>
                  <a:ext cx="393600" cy="178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r>
                    <a:rPr lang="en" sz="1100" b="1" kern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P#0</a:t>
                  </a:r>
                  <a:endParaRPr sz="1100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7" name="Shape 457"/>
                <p:cNvSpPr txBox="1"/>
                <p:nvPr/>
              </p:nvSpPr>
              <p:spPr>
                <a:xfrm>
                  <a:off x="551704" y="3285511"/>
                  <a:ext cx="393600" cy="178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r>
                    <a:rPr lang="en" sz="1100" b="1" kern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P#1</a:t>
                  </a:r>
                  <a:endParaRPr sz="1100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" name="Shape 458"/>
                <p:cNvSpPr txBox="1"/>
                <p:nvPr/>
              </p:nvSpPr>
              <p:spPr>
                <a:xfrm>
                  <a:off x="551704" y="3553702"/>
                  <a:ext cx="393600" cy="178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r>
                    <a:rPr lang="en" sz="1100" b="1" kern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P#2</a:t>
                  </a:r>
                  <a:endParaRPr sz="1100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9" name="Shape 459"/>
                <p:cNvSpPr txBox="1"/>
                <p:nvPr/>
              </p:nvSpPr>
              <p:spPr>
                <a:xfrm>
                  <a:off x="551704" y="3831046"/>
                  <a:ext cx="393600" cy="178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r>
                    <a:rPr lang="en" sz="1100" b="1" kern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P#3</a:t>
                  </a:r>
                  <a:endParaRPr sz="1100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" name="Shape 460"/>
                <p:cNvSpPr/>
                <p:nvPr/>
              </p:nvSpPr>
              <p:spPr>
                <a:xfrm>
                  <a:off x="2873625" y="2745700"/>
                  <a:ext cx="348900" cy="139380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9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461" name="Shape 461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2922725" y="2592575"/>
                  <a:ext cx="250721" cy="2631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462" name="Shape 462"/>
              <p:cNvSpPr txBox="1"/>
              <p:nvPr/>
            </p:nvSpPr>
            <p:spPr>
              <a:xfrm>
                <a:off x="1309342" y="2846625"/>
                <a:ext cx="393600" cy="17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en" sz="1100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BSP</a:t>
                </a:r>
                <a:endParaRPr sz="1100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3" name="Shape 463"/>
            <p:cNvGrpSpPr/>
            <p:nvPr/>
          </p:nvGrpSpPr>
          <p:grpSpPr>
            <a:xfrm>
              <a:off x="3021479" y="2593438"/>
              <a:ext cx="2670896" cy="1545187"/>
              <a:chOff x="3021479" y="2593438"/>
              <a:chExt cx="2670896" cy="1545187"/>
            </a:xfrm>
          </p:grpSpPr>
          <p:grpSp>
            <p:nvGrpSpPr>
              <p:cNvPr id="464" name="Shape 464"/>
              <p:cNvGrpSpPr/>
              <p:nvPr/>
            </p:nvGrpSpPr>
            <p:grpSpPr>
              <a:xfrm>
                <a:off x="3021479" y="2593438"/>
                <a:ext cx="2670896" cy="1545187"/>
                <a:chOff x="3675904" y="2594313"/>
                <a:chExt cx="2670896" cy="1545187"/>
              </a:xfrm>
            </p:grpSpPr>
            <p:sp>
              <p:nvSpPr>
                <p:cNvPr id="465" name="Shape 465"/>
                <p:cNvSpPr/>
                <p:nvPr/>
              </p:nvSpPr>
              <p:spPr>
                <a:xfrm>
                  <a:off x="5628900" y="2745700"/>
                  <a:ext cx="717900" cy="139380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9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466" name="Shape 466"/>
                <p:cNvCxnSpPr/>
                <p:nvPr/>
              </p:nvCxnSpPr>
              <p:spPr>
                <a:xfrm>
                  <a:off x="4002800" y="3100250"/>
                  <a:ext cx="218310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rgbClr val="3C78D8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467" name="Shape 467"/>
                <p:cNvCxnSpPr/>
                <p:nvPr/>
              </p:nvCxnSpPr>
              <p:spPr>
                <a:xfrm>
                  <a:off x="4002800" y="3370767"/>
                  <a:ext cx="180870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rgbClr val="3C78D8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468" name="Shape 468"/>
                <p:cNvCxnSpPr/>
                <p:nvPr/>
              </p:nvCxnSpPr>
              <p:spPr>
                <a:xfrm>
                  <a:off x="4002800" y="3641283"/>
                  <a:ext cx="211080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rgbClr val="3C78D8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469" name="Shape 469"/>
                <p:cNvCxnSpPr/>
                <p:nvPr/>
              </p:nvCxnSpPr>
              <p:spPr>
                <a:xfrm>
                  <a:off x="4002800" y="3911800"/>
                  <a:ext cx="194610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rgbClr val="3C78D8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pic>
              <p:nvPicPr>
                <p:cNvPr id="470" name="Shape 47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5997770" y="2915250"/>
                  <a:ext cx="349005" cy="34900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71" name="Shape 47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5628905" y="3185765"/>
                  <a:ext cx="349005" cy="34900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72" name="Shape 472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5921570" y="3456279"/>
                  <a:ext cx="349005" cy="34900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73" name="Shape 473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5769170" y="3726794"/>
                  <a:ext cx="349005" cy="34900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74" name="Shape 474"/>
                <p:cNvSpPr txBox="1"/>
                <p:nvPr/>
              </p:nvSpPr>
              <p:spPr>
                <a:xfrm>
                  <a:off x="3675904" y="3011150"/>
                  <a:ext cx="393600" cy="178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r>
                    <a:rPr lang="en" sz="1100" b="1" kern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P#0</a:t>
                  </a:r>
                  <a:endParaRPr sz="1100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5" name="Shape 475"/>
                <p:cNvSpPr txBox="1"/>
                <p:nvPr/>
              </p:nvSpPr>
              <p:spPr>
                <a:xfrm>
                  <a:off x="3675904" y="3285511"/>
                  <a:ext cx="393600" cy="178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r>
                    <a:rPr lang="en" sz="1100" b="1" kern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P#1</a:t>
                  </a:r>
                  <a:endParaRPr sz="1100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6" name="Shape 476"/>
                <p:cNvSpPr txBox="1"/>
                <p:nvPr/>
              </p:nvSpPr>
              <p:spPr>
                <a:xfrm>
                  <a:off x="3675904" y="3553702"/>
                  <a:ext cx="393600" cy="178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r>
                    <a:rPr lang="en" sz="1100" b="1" kern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P#2</a:t>
                  </a:r>
                  <a:endParaRPr sz="1100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7" name="Shape 477"/>
                <p:cNvSpPr txBox="1"/>
                <p:nvPr/>
              </p:nvSpPr>
              <p:spPr>
                <a:xfrm>
                  <a:off x="3675904" y="3831046"/>
                  <a:ext cx="393600" cy="178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r>
                    <a:rPr lang="en" sz="1100" b="1" kern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P#3</a:t>
                  </a:r>
                  <a:endParaRPr sz="1100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478" name="Shape 478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5862483" y="2594313"/>
                  <a:ext cx="250721" cy="2631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479" name="Shape 479"/>
              <p:cNvSpPr txBox="1"/>
              <p:nvPr/>
            </p:nvSpPr>
            <p:spPr>
              <a:xfrm>
                <a:off x="4160117" y="2837986"/>
                <a:ext cx="393600" cy="17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en" sz="1100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SSP</a:t>
                </a:r>
                <a:endParaRPr sz="1100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0" name="Shape 480"/>
            <p:cNvGrpSpPr/>
            <p:nvPr/>
          </p:nvGrpSpPr>
          <p:grpSpPr>
            <a:xfrm>
              <a:off x="5872279" y="2886729"/>
              <a:ext cx="2776809" cy="1244235"/>
              <a:chOff x="5872279" y="2886729"/>
              <a:chExt cx="2776809" cy="1244235"/>
            </a:xfrm>
          </p:grpSpPr>
          <p:grpSp>
            <p:nvGrpSpPr>
              <p:cNvPr id="481" name="Shape 481"/>
              <p:cNvGrpSpPr/>
              <p:nvPr/>
            </p:nvGrpSpPr>
            <p:grpSpPr>
              <a:xfrm>
                <a:off x="5872279" y="2970415"/>
                <a:ext cx="2776809" cy="1160550"/>
                <a:chOff x="6110229" y="2915250"/>
                <a:chExt cx="2776809" cy="1160550"/>
              </a:xfrm>
            </p:grpSpPr>
            <p:cxnSp>
              <p:nvCxnSpPr>
                <p:cNvPr id="482" name="Shape 482"/>
                <p:cNvCxnSpPr/>
                <p:nvPr/>
              </p:nvCxnSpPr>
              <p:spPr>
                <a:xfrm>
                  <a:off x="6437125" y="3100250"/>
                  <a:ext cx="191880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rgbClr val="3C78D8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483" name="Shape 483"/>
                <p:cNvCxnSpPr/>
                <p:nvPr/>
              </p:nvCxnSpPr>
              <p:spPr>
                <a:xfrm>
                  <a:off x="6437125" y="3370767"/>
                  <a:ext cx="126900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rgbClr val="3C78D8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484" name="Shape 484"/>
                <p:cNvCxnSpPr/>
                <p:nvPr/>
              </p:nvCxnSpPr>
              <p:spPr>
                <a:xfrm>
                  <a:off x="6437125" y="3641283"/>
                  <a:ext cx="218310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rgbClr val="3C78D8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485" name="Shape 485"/>
                <p:cNvCxnSpPr/>
                <p:nvPr/>
              </p:nvCxnSpPr>
              <p:spPr>
                <a:xfrm>
                  <a:off x="6437125" y="3911800"/>
                  <a:ext cx="175410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rgbClr val="3C78D8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pic>
              <p:nvPicPr>
                <p:cNvPr id="486" name="Shape 486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173056" y="2915250"/>
                  <a:ext cx="349005" cy="34900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87" name="Shape 487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7517695" y="3185765"/>
                  <a:ext cx="349005" cy="34900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88" name="Shape 488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432095" y="3456279"/>
                  <a:ext cx="349005" cy="34900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89" name="Shape 48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011504" y="3726794"/>
                  <a:ext cx="349005" cy="34900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90" name="Shape 490"/>
                <p:cNvSpPr txBox="1"/>
                <p:nvPr/>
              </p:nvSpPr>
              <p:spPr>
                <a:xfrm>
                  <a:off x="6110229" y="3011150"/>
                  <a:ext cx="393600" cy="178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r>
                    <a:rPr lang="en" sz="1100" b="1" kern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P#0</a:t>
                  </a:r>
                  <a:endParaRPr sz="1100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1" name="Shape 491"/>
                <p:cNvSpPr txBox="1"/>
                <p:nvPr/>
              </p:nvSpPr>
              <p:spPr>
                <a:xfrm>
                  <a:off x="6110229" y="3285511"/>
                  <a:ext cx="393600" cy="178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r>
                    <a:rPr lang="en" sz="1100" b="1" kern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P#1</a:t>
                  </a:r>
                  <a:endParaRPr sz="1100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2" name="Shape 492"/>
                <p:cNvSpPr txBox="1"/>
                <p:nvPr/>
              </p:nvSpPr>
              <p:spPr>
                <a:xfrm>
                  <a:off x="6110229" y="3553702"/>
                  <a:ext cx="393600" cy="178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r>
                    <a:rPr lang="en" sz="1100" b="1" kern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P#2</a:t>
                  </a:r>
                  <a:endParaRPr sz="1100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3" name="Shape 493"/>
                <p:cNvSpPr txBox="1"/>
                <p:nvPr/>
              </p:nvSpPr>
              <p:spPr>
                <a:xfrm>
                  <a:off x="6110229" y="3831046"/>
                  <a:ext cx="393600" cy="178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r>
                    <a:rPr lang="en" sz="1100" b="1" kern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P#3</a:t>
                  </a:r>
                  <a:endParaRPr sz="1100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494" name="Shape 494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8458199" y="3000650"/>
                  <a:ext cx="169800" cy="1781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95" name="Shape 495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7802839" y="3271162"/>
                  <a:ext cx="169800" cy="1781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96" name="Shape 496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8717239" y="3541700"/>
                  <a:ext cx="169800" cy="1781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97" name="Shape 497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8296647" y="3794113"/>
                  <a:ext cx="169800" cy="1781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498" name="Shape 498"/>
              <p:cNvSpPr txBox="1"/>
              <p:nvPr/>
            </p:nvSpPr>
            <p:spPr>
              <a:xfrm>
                <a:off x="6923317" y="2886729"/>
                <a:ext cx="393600" cy="17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en" sz="1100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ASP</a:t>
                </a:r>
                <a:endParaRPr sz="1100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Consistency vs. Iteration Rate</a:t>
            </a:r>
            <a:endParaRPr sz="4000"/>
          </a:p>
        </p:txBody>
      </p:sp>
      <p:cxnSp>
        <p:nvCxnSpPr>
          <p:cNvPr id="504" name="Shape 504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05" name="Shape 505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58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506" name="Shape 506"/>
          <p:cNvSpPr txBox="1"/>
          <p:nvPr/>
        </p:nvSpPr>
        <p:spPr>
          <a:xfrm>
            <a:off x="5494333" y="1482500"/>
            <a:ext cx="6289200" cy="2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must balance </a:t>
            </a:r>
            <a:r>
              <a:rPr lang="en" sz="19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consistency vs. iteration rate</a:t>
            </a: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, we can think in the following way to understand the trade-off: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9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Convergence      Consistency Degree </a:t>
            </a:r>
            <a:r>
              <a:rPr lang="en" sz="19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" sz="19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Iteration Rate</a:t>
            </a:r>
            <a:endParaRPr sz="19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SSP aims to cover this spectrum between BSP and ASP by parameterising the staleness.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Shape 507"/>
          <p:cNvSpPr txBox="1"/>
          <p:nvPr/>
        </p:nvSpPr>
        <p:spPr>
          <a:xfrm>
            <a:off x="1605100" y="5125567"/>
            <a:ext cx="9065600" cy="10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9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</a:t>
            </a: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Is SSP really a generalisation of of BSP and ASP?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BSP and SSP are both centralised whereas ASP are fully distributed. It feels like SSP has missed something in this spectrum. </a:t>
            </a:r>
            <a:r>
              <a:rPr lang="en" sz="19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What is it?</a:t>
            </a:r>
            <a:endParaRPr sz="19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8" name="Shape 508" descr="Screen Shot 2017-11-13 at 13.34.52.png"/>
          <p:cNvPicPr preferRelativeResize="0"/>
          <p:nvPr/>
        </p:nvPicPr>
        <p:blipFill rotWithShape="1">
          <a:blip r:embed="rId3">
            <a:alphaModFix/>
          </a:blip>
          <a:srcRect l="2793" t="15530" r="8230" b="8453"/>
          <a:stretch/>
        </p:blipFill>
        <p:spPr>
          <a:xfrm>
            <a:off x="7187391" y="2513835"/>
            <a:ext cx="252600" cy="15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Shape 509" descr="604px-University_of_Cambridge_logo.sv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0" name="Shape 510"/>
          <p:cNvGrpSpPr/>
          <p:nvPr/>
        </p:nvGrpSpPr>
        <p:grpSpPr>
          <a:xfrm>
            <a:off x="524933" y="1607699"/>
            <a:ext cx="4733475" cy="3213319"/>
            <a:chOff x="622300" y="1129573"/>
            <a:chExt cx="3550106" cy="2409989"/>
          </a:xfrm>
        </p:grpSpPr>
        <p:cxnSp>
          <p:nvCxnSpPr>
            <p:cNvPr id="511" name="Shape 511"/>
            <p:cNvCxnSpPr/>
            <p:nvPr/>
          </p:nvCxnSpPr>
          <p:spPr>
            <a:xfrm>
              <a:off x="1025938" y="3056773"/>
              <a:ext cx="30831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triangle" w="lg" len="lg"/>
              <a:tailEnd type="triangle" w="lg" len="lg"/>
            </a:ln>
          </p:spPr>
        </p:cxnSp>
        <p:cxnSp>
          <p:nvCxnSpPr>
            <p:cNvPr id="512" name="Shape 512"/>
            <p:cNvCxnSpPr/>
            <p:nvPr/>
          </p:nvCxnSpPr>
          <p:spPr>
            <a:xfrm rot="10800000">
              <a:off x="1022557" y="1129573"/>
              <a:ext cx="0" cy="19272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triangle" w="lg" len="lg"/>
              <a:tailEnd type="triangle" w="lg" len="lg"/>
            </a:ln>
          </p:spPr>
        </p:cxnSp>
        <p:sp>
          <p:nvSpPr>
            <p:cNvPr id="513" name="Shape 513"/>
            <p:cNvSpPr txBox="1"/>
            <p:nvPr/>
          </p:nvSpPr>
          <p:spPr>
            <a:xfrm>
              <a:off x="2913006" y="3114162"/>
              <a:ext cx="1259400" cy="42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1300" kern="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Strong</a:t>
              </a:r>
              <a:r>
                <a:rPr lang="en" sz="13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consistency</a:t>
              </a:r>
              <a:endParaRPr sz="13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1300" kern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Slow</a:t>
              </a:r>
              <a:r>
                <a:rPr lang="en" sz="13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iteration rate</a:t>
              </a:r>
              <a:endParaRPr sz="13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Shape 514"/>
            <p:cNvSpPr txBox="1"/>
            <p:nvPr/>
          </p:nvSpPr>
          <p:spPr>
            <a:xfrm>
              <a:off x="880249" y="3110086"/>
              <a:ext cx="1259400" cy="42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1300" kern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Weak</a:t>
              </a:r>
              <a:r>
                <a:rPr lang="en" sz="13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consistency</a:t>
              </a:r>
              <a:endParaRPr sz="13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1300" kern="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Fast</a:t>
              </a:r>
              <a:r>
                <a:rPr lang="en" sz="13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iteration rate</a:t>
              </a:r>
              <a:endParaRPr sz="13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Shape 515"/>
            <p:cNvSpPr txBox="1"/>
            <p:nvPr/>
          </p:nvSpPr>
          <p:spPr>
            <a:xfrm rot="5400000">
              <a:off x="121600" y="2022775"/>
              <a:ext cx="13863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13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Convergence rate</a:t>
              </a:r>
              <a:endParaRPr sz="13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Shape 516"/>
            <p:cNvSpPr/>
            <p:nvPr/>
          </p:nvSpPr>
          <p:spPr>
            <a:xfrm>
              <a:off x="1156218" y="1667837"/>
              <a:ext cx="2744458" cy="1276052"/>
            </a:xfrm>
            <a:custGeom>
              <a:avLst/>
              <a:gdLst/>
              <a:ahLst/>
              <a:cxnLst/>
              <a:rect l="0" t="0" r="0" b="0"/>
              <a:pathLst>
                <a:path w="150753" h="70132" extrusionOk="0">
                  <a:moveTo>
                    <a:pt x="0" y="67269"/>
                  </a:moveTo>
                  <a:cubicBezTo>
                    <a:pt x="12324" y="56058"/>
                    <a:pt x="48819" y="-474"/>
                    <a:pt x="73945" y="3"/>
                  </a:cubicBezTo>
                  <a:cubicBezTo>
                    <a:pt x="99070" y="480"/>
                    <a:pt x="137951" y="58443"/>
                    <a:pt x="150753" y="70132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517" name="Shape 517"/>
            <p:cNvSpPr txBox="1"/>
            <p:nvPr/>
          </p:nvSpPr>
          <p:spPr>
            <a:xfrm>
              <a:off x="3212668" y="2739916"/>
              <a:ext cx="678600" cy="26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1600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BSP</a:t>
              </a:r>
              <a:endParaRPr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Shape 518"/>
            <p:cNvSpPr txBox="1"/>
            <p:nvPr/>
          </p:nvSpPr>
          <p:spPr>
            <a:xfrm>
              <a:off x="1159586" y="2739916"/>
              <a:ext cx="678600" cy="26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1600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ASP</a:t>
              </a:r>
              <a:endParaRPr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Shape 519"/>
            <p:cNvSpPr txBox="1"/>
            <p:nvPr/>
          </p:nvSpPr>
          <p:spPr>
            <a:xfrm>
              <a:off x="1638294" y="2131495"/>
              <a:ext cx="17517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1600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SSP</a:t>
              </a:r>
              <a:r>
                <a:rPr lang="en" sz="13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parameterises the consistency by staleness.</a:t>
              </a:r>
              <a:endParaRPr sz="13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20" name="Shape 520"/>
            <p:cNvCxnSpPr/>
            <p:nvPr/>
          </p:nvCxnSpPr>
          <p:spPr>
            <a:xfrm>
              <a:off x="1576061" y="2649564"/>
              <a:ext cx="18936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triangle" w="lg" len="lg"/>
              <a:tailEnd type="triangle" w="lg" len="lg"/>
            </a:ln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Analytical Model</a:t>
            </a:r>
            <a:endParaRPr sz="4000"/>
          </a:p>
        </p:txBody>
      </p:sp>
      <p:cxnSp>
        <p:nvCxnSpPr>
          <p:cNvPr id="526" name="Shape 526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27" name="Shape 527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59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528" name="Shape 528"/>
          <p:cNvSpPr txBox="1"/>
          <p:nvPr/>
        </p:nvSpPr>
        <p:spPr>
          <a:xfrm>
            <a:off x="8316700" y="4039379"/>
            <a:ext cx="3622000" cy="18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model is simple: a sequence of updates applying to an initial global state </a:t>
            </a: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x0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The updates can be “noisy” hence are divided into two sets.</a:t>
            </a: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Although simple, it can model most iterative learning algorithms.</a:t>
            </a: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9" name="Shape 529" descr="psp_09.png"/>
          <p:cNvPicPr preferRelativeResize="0"/>
          <p:nvPr/>
        </p:nvPicPr>
        <p:blipFill rotWithShape="1">
          <a:blip r:embed="rId3">
            <a:alphaModFix/>
          </a:blip>
          <a:srcRect l="4223" t="9739" r="28094" b="54996"/>
          <a:stretch/>
        </p:blipFill>
        <p:spPr>
          <a:xfrm>
            <a:off x="1020019" y="1327950"/>
            <a:ext cx="9542367" cy="2605167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Shape 530"/>
          <p:cNvSpPr txBox="1"/>
          <p:nvPr/>
        </p:nvSpPr>
        <p:spPr>
          <a:xfrm>
            <a:off x="1020033" y="5700767"/>
            <a:ext cx="6804400" cy="7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u(p,t)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</a:t>
            </a:r>
            <a:r>
              <a:rPr lang="en" sz="16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update(node id, timestamp)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sum over all the nodes and clock ticks ...</a:t>
            </a: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1" name="Shape 531" descr="Screen Shot 2017-11-13 at 17.03.0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0035" y="4477245"/>
            <a:ext cx="6703071" cy="1014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Shape 532" descr="604px-University_of_Cambridge_logo.svg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1. Motivation: Trustworthy data processing in untrusted clouds</a:t>
            </a:r>
          </a:p>
          <a:p>
            <a:endParaRPr lang="en-GB" dirty="0" smtClean="0"/>
          </a:p>
          <a:p>
            <a:r>
              <a:rPr lang="en-GB" dirty="0" smtClean="0"/>
              <a:t>2. Overview of Intel SGX</a:t>
            </a:r>
          </a:p>
          <a:p>
            <a:endParaRPr lang="en-GB" dirty="0" smtClean="0"/>
          </a:p>
          <a:p>
            <a:r>
              <a:rPr lang="en-GB" dirty="0" smtClean="0"/>
              <a:t>3. Description of SGX-LKL Design</a:t>
            </a:r>
          </a:p>
          <a:p>
            <a:endParaRPr lang="en-GB" dirty="0" smtClean="0"/>
          </a:p>
          <a:p>
            <a:r>
              <a:rPr lang="en-GB" dirty="0" smtClean="0"/>
              <a:t>4. Description of preliminary SGX-Spark Design</a:t>
            </a:r>
          </a:p>
          <a:p>
            <a:endParaRPr lang="en-GB" dirty="0" smtClean="0"/>
          </a:p>
          <a:p>
            <a:r>
              <a:rPr lang="en-GB" dirty="0" smtClean="0"/>
              <a:t>5. Source code release of Java support on GitHub 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663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Decompose Synchronous Parallel Machine</a:t>
            </a:r>
            <a:endParaRPr sz="4000"/>
          </a:p>
        </p:txBody>
      </p:sp>
      <p:cxnSp>
        <p:nvCxnSpPr>
          <p:cNvPr id="538" name="Shape 538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39" name="Shape 539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60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540" name="Shape 540"/>
          <p:cNvSpPr txBox="1"/>
          <p:nvPr/>
        </p:nvSpPr>
        <p:spPr>
          <a:xfrm>
            <a:off x="7346233" y="2322433"/>
            <a:ext cx="45732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Then we use the analytical model to express each synchronous parallel machine on the left.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formulation reveals some very interesting structures from a system design perspective.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Let’s decompose these machines.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1" name="Shape 541" descr="psp_09.png"/>
          <p:cNvPicPr preferRelativeResize="0"/>
          <p:nvPr/>
        </p:nvPicPr>
        <p:blipFill rotWithShape="1">
          <a:blip r:embed="rId3">
            <a:alphaModFix/>
          </a:blip>
          <a:srcRect l="4223" t="22652" r="28094" b="54997"/>
          <a:stretch/>
        </p:blipFill>
        <p:spPr>
          <a:xfrm>
            <a:off x="7403967" y="1424722"/>
            <a:ext cx="4191200" cy="725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Shape 542" descr="psp_17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202" y="1406636"/>
            <a:ext cx="6939833" cy="52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Shape 543" descr="604px-University_of_Cambridge_logo.svg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Decompose Synchronous Parallel Machine</a:t>
            </a:r>
            <a:endParaRPr sz="4000"/>
          </a:p>
        </p:txBody>
      </p:sp>
      <p:cxnSp>
        <p:nvCxnSpPr>
          <p:cNvPr id="549" name="Shape 549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50" name="Shape 550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61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551" name="Shape 551"/>
          <p:cNvSpPr txBox="1"/>
          <p:nvPr/>
        </p:nvSpPr>
        <p:spPr>
          <a:xfrm>
            <a:off x="7346233" y="2322433"/>
            <a:ext cx="45732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Left part deals with the Consistency. </a:t>
            </a:r>
            <a:r>
              <a:rPr lang="en" sz="19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+=</a:t>
            </a: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operator is the server logic about how to incorporate updates submitted to the central server into the global state.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Right part deals with synchronisation, computers either communicate to each other or contact the central server to coordinate their progress.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2" name="Shape 552" descr="psp_09.png"/>
          <p:cNvPicPr preferRelativeResize="0"/>
          <p:nvPr/>
        </p:nvPicPr>
        <p:blipFill rotWithShape="1">
          <a:blip r:embed="rId3">
            <a:alphaModFix/>
          </a:blip>
          <a:srcRect l="4223" t="22652" r="28094" b="54997"/>
          <a:stretch/>
        </p:blipFill>
        <p:spPr>
          <a:xfrm>
            <a:off x="7403967" y="1424722"/>
            <a:ext cx="4191200" cy="725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Shape 553" descr="psp_16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202" y="1406636"/>
            <a:ext cx="6939833" cy="52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Shape 554" descr="604px-University_of_Cambridge_logo.svg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Decompose Synchronous Parallel Machine</a:t>
            </a:r>
            <a:endParaRPr sz="4000"/>
          </a:p>
        </p:txBody>
      </p:sp>
      <p:cxnSp>
        <p:nvCxnSpPr>
          <p:cNvPr id="560" name="Shape 560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61" name="Shape 561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62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562" name="Shape 562"/>
          <p:cNvSpPr txBox="1"/>
          <p:nvPr/>
        </p:nvSpPr>
        <p:spPr>
          <a:xfrm>
            <a:off x="7346233" y="2322433"/>
            <a:ext cx="45732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Inside the synchronisation part, the synchronous parallel machine processes two types of updates.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deterministic one is those we always expect if everything goes well as in BSP. 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probabilistic one is those out of order updates due to packet loss, network delay, node failure, and etc.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3" name="Shape 563" descr="psp_09.png"/>
          <p:cNvPicPr preferRelativeResize="0"/>
          <p:nvPr/>
        </p:nvPicPr>
        <p:blipFill rotWithShape="1">
          <a:blip r:embed="rId3">
            <a:alphaModFix/>
          </a:blip>
          <a:srcRect l="4223" t="22652" r="28094" b="54997"/>
          <a:stretch/>
        </p:blipFill>
        <p:spPr>
          <a:xfrm>
            <a:off x="7403967" y="1424722"/>
            <a:ext cx="4191200" cy="725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Shape 564" descr="psp_1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202" y="1406636"/>
            <a:ext cx="6939833" cy="52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Shape 565" descr="604px-University_of_Cambridge_logo.svg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Decompose Synchronous Parallel Machine</a:t>
            </a:r>
            <a:endParaRPr sz="4000"/>
          </a:p>
        </p:txBody>
      </p:sp>
      <p:cxnSp>
        <p:nvCxnSpPr>
          <p:cNvPr id="571" name="Shape 571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72" name="Shape 572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63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573" name="Shape 573"/>
          <p:cNvSpPr txBox="1"/>
          <p:nvPr/>
        </p:nvSpPr>
        <p:spPr>
          <a:xfrm>
            <a:off x="7346233" y="2322433"/>
            <a:ext cx="45732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global state is maintained by a logic central server. In a distributed system, this is often the bottleneck and single point of failure.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Moreover, note that the server </a:t>
            </a:r>
            <a:r>
              <a:rPr lang="en" sz="19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couples</a:t>
            </a: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lang="en" sz="19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consistency</a:t>
            </a: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with the </a:t>
            </a:r>
            <a:r>
              <a:rPr lang="en" sz="19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synchronisation</a:t>
            </a: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two parts, for BSP and SSP.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ASP avoids such coupling by giving up synchronisation, consistency completely.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4" name="Shape 574" descr="psp_09.png"/>
          <p:cNvPicPr preferRelativeResize="0"/>
          <p:nvPr/>
        </p:nvPicPr>
        <p:blipFill rotWithShape="1">
          <a:blip r:embed="rId3">
            <a:alphaModFix/>
          </a:blip>
          <a:srcRect l="4223" t="22652" r="28094" b="54997"/>
          <a:stretch/>
        </p:blipFill>
        <p:spPr>
          <a:xfrm>
            <a:off x="7403967" y="1424722"/>
            <a:ext cx="4191200" cy="725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Shape 575" descr="psp_1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202" y="1406636"/>
            <a:ext cx="6939833" cy="52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Shape 576" descr="604px-University_of_Cambridge_logo.svg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Missing Dimension in Design Space</a:t>
            </a:r>
            <a:endParaRPr sz="4000"/>
          </a:p>
        </p:txBody>
      </p:sp>
      <p:cxnSp>
        <p:nvCxnSpPr>
          <p:cNvPr id="582" name="Shape 582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83" name="Shape 583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64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584" name="Shape 584"/>
          <p:cNvSpPr/>
          <p:nvPr/>
        </p:nvSpPr>
        <p:spPr>
          <a:xfrm>
            <a:off x="7138667" y="1965667"/>
            <a:ext cx="4356400" cy="36444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Shape 585"/>
          <p:cNvSpPr txBox="1"/>
          <p:nvPr/>
        </p:nvSpPr>
        <p:spPr>
          <a:xfrm>
            <a:off x="9451121" y="2051157"/>
            <a:ext cx="2176000" cy="9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Strong consistency</a:t>
            </a:r>
            <a:endParaRPr sz="1600" ker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Slow iteration rate</a:t>
            </a:r>
            <a:endParaRPr sz="1600" ker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Fully centralised</a:t>
            </a:r>
            <a:endParaRPr sz="16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Shape 586"/>
          <p:cNvSpPr txBox="1"/>
          <p:nvPr/>
        </p:nvSpPr>
        <p:spPr>
          <a:xfrm>
            <a:off x="7226401" y="4557020"/>
            <a:ext cx="2176000" cy="9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Weak consistency</a:t>
            </a:r>
            <a:endParaRPr sz="1600" ker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Fast iteration rate</a:t>
            </a:r>
            <a:endParaRPr sz="1600" ker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Fully distributed</a:t>
            </a:r>
            <a:endParaRPr sz="16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Shape 587"/>
          <p:cNvSpPr/>
          <p:nvPr/>
        </p:nvSpPr>
        <p:spPr>
          <a:xfrm>
            <a:off x="11334788" y="1846605"/>
            <a:ext cx="252000" cy="2520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Shape 588"/>
          <p:cNvSpPr/>
          <p:nvPr/>
        </p:nvSpPr>
        <p:spPr>
          <a:xfrm>
            <a:off x="9183849" y="1846605"/>
            <a:ext cx="252000" cy="2520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Shape 589"/>
          <p:cNvSpPr/>
          <p:nvPr/>
        </p:nvSpPr>
        <p:spPr>
          <a:xfrm>
            <a:off x="7031777" y="5450139"/>
            <a:ext cx="252000" cy="2520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Shape 590"/>
          <p:cNvSpPr txBox="1"/>
          <p:nvPr/>
        </p:nvSpPr>
        <p:spPr>
          <a:xfrm>
            <a:off x="11078821" y="1517400"/>
            <a:ext cx="7316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BSP</a:t>
            </a:r>
            <a:endParaRPr sz="16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Shape 591"/>
          <p:cNvSpPr txBox="1"/>
          <p:nvPr/>
        </p:nvSpPr>
        <p:spPr>
          <a:xfrm>
            <a:off x="8911652" y="1517400"/>
            <a:ext cx="7316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SSP</a:t>
            </a:r>
            <a:endParaRPr sz="16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Shape 592"/>
          <p:cNvSpPr txBox="1"/>
          <p:nvPr/>
        </p:nvSpPr>
        <p:spPr>
          <a:xfrm>
            <a:off x="6814661" y="5772397"/>
            <a:ext cx="7316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ASP</a:t>
            </a:r>
            <a:endParaRPr sz="16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3" name="Shape 593"/>
          <p:cNvCxnSpPr/>
          <p:nvPr/>
        </p:nvCxnSpPr>
        <p:spPr>
          <a:xfrm>
            <a:off x="7565767" y="3795100"/>
            <a:ext cx="34900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594" name="Shape 594"/>
          <p:cNvCxnSpPr/>
          <p:nvPr/>
        </p:nvCxnSpPr>
        <p:spPr>
          <a:xfrm rot="10800000">
            <a:off x="9310767" y="2294033"/>
            <a:ext cx="0" cy="30264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595" name="Shape 595"/>
          <p:cNvSpPr txBox="1"/>
          <p:nvPr/>
        </p:nvSpPr>
        <p:spPr>
          <a:xfrm>
            <a:off x="9367332" y="3699343"/>
            <a:ext cx="14592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Consistency</a:t>
            </a:r>
            <a:endParaRPr sz="1600" b="1" ker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Shape 596"/>
          <p:cNvSpPr txBox="1"/>
          <p:nvPr/>
        </p:nvSpPr>
        <p:spPr>
          <a:xfrm>
            <a:off x="7158001" y="2068200"/>
            <a:ext cx="1906400" cy="9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??? the missing dimension in synchronisation</a:t>
            </a:r>
            <a:endParaRPr sz="1600" b="1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7" name="Shape 597" descr="psp_1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2" y="1406636"/>
            <a:ext cx="6939833" cy="52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Shape 598" descr="604px-University_of_Cambridge_logo.sv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Shape 603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Key Insights from Decomposition</a:t>
            </a:r>
            <a:endParaRPr sz="4000"/>
          </a:p>
        </p:txBody>
      </p:sp>
      <p:sp>
        <p:nvSpPr>
          <p:cNvPr id="604" name="Shape 604"/>
          <p:cNvSpPr txBox="1">
            <a:spLocks noGrp="1"/>
          </p:cNvSpPr>
          <p:nvPr>
            <p:ph type="body" idx="1"/>
          </p:nvPr>
        </p:nvSpPr>
        <p:spPr>
          <a:xfrm>
            <a:off x="609600" y="1344567"/>
            <a:ext cx="10972800" cy="51216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 indent="-474109">
              <a:lnSpc>
                <a:spcPct val="150000"/>
              </a:lnSpc>
              <a:buSzPts val="2000"/>
            </a:pPr>
            <a:r>
              <a:rPr lang="en" sz="2700"/>
              <a:t>Is it necessary to couple the consistency with synchronisation? </a:t>
            </a:r>
            <a:r>
              <a:rPr lang="en" sz="2700">
                <a:solidFill>
                  <a:srgbClr val="FF0000"/>
                </a:solidFill>
              </a:rPr>
              <a:t>No</a:t>
            </a:r>
            <a:endParaRPr sz="2700">
              <a:solidFill>
                <a:srgbClr val="FF0000"/>
              </a:solidFill>
            </a:endParaRPr>
          </a:p>
          <a:p>
            <a:pPr indent="-474109">
              <a:lnSpc>
                <a:spcPct val="150000"/>
              </a:lnSpc>
              <a:spcBef>
                <a:spcPts val="0"/>
              </a:spcBef>
              <a:buSzPts val="2000"/>
            </a:pPr>
            <a:r>
              <a:rPr lang="en" sz="2700"/>
              <a:t>Is it necessary to give up synchronisation completely in order to decouple consistency and synchronisation? </a:t>
            </a:r>
            <a:r>
              <a:rPr lang="en" sz="2700">
                <a:solidFill>
                  <a:srgbClr val="FF0000"/>
                </a:solidFill>
              </a:rPr>
              <a:t>No</a:t>
            </a:r>
            <a:endParaRPr sz="2700">
              <a:solidFill>
                <a:srgbClr val="FF0000"/>
              </a:solidFill>
            </a:endParaRPr>
          </a:p>
          <a:p>
            <a:pPr indent="-474109">
              <a:lnSpc>
                <a:spcPct val="150000"/>
              </a:lnSpc>
              <a:spcBef>
                <a:spcPts val="0"/>
              </a:spcBef>
              <a:buSzPts val="2000"/>
            </a:pPr>
            <a:r>
              <a:rPr lang="en" sz="2700"/>
              <a:t>Is it necessary to divide the updates into deterministic and probabilistic two parts? </a:t>
            </a:r>
            <a:r>
              <a:rPr lang="en" sz="2700">
                <a:solidFill>
                  <a:srgbClr val="FF0000"/>
                </a:solidFill>
              </a:rPr>
              <a:t>No</a:t>
            </a:r>
            <a:endParaRPr sz="2700">
              <a:solidFill>
                <a:srgbClr val="FF0000"/>
              </a:solidFill>
            </a:endParaRPr>
          </a:p>
          <a:p>
            <a:pPr indent="-474109">
              <a:lnSpc>
                <a:spcPct val="150000"/>
              </a:lnSpc>
              <a:spcBef>
                <a:spcPts val="0"/>
              </a:spcBef>
              <a:buSzPts val="2000"/>
            </a:pPr>
            <a:r>
              <a:rPr lang="en" sz="2700"/>
              <a:t>Is SSP really a generalisation of BSP and ASP, then what is the missing dimension in the design space? </a:t>
            </a:r>
            <a:r>
              <a:rPr lang="en" sz="2700">
                <a:solidFill>
                  <a:srgbClr val="FF0000"/>
                </a:solidFill>
              </a:rPr>
              <a:t>Completeness</a:t>
            </a:r>
            <a:endParaRPr sz="2700">
              <a:solidFill>
                <a:srgbClr val="FF0000"/>
              </a:solidFill>
            </a:endParaRPr>
          </a:p>
        </p:txBody>
      </p:sp>
      <p:cxnSp>
        <p:nvCxnSpPr>
          <p:cNvPr id="605" name="Shape 605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06" name="Shape 606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65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607" name="Shape 607" descr="604px-University_of_Cambridge_logo.sv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Probabilistic Synchronous Parallel</a:t>
            </a:r>
            <a:endParaRPr sz="4000"/>
          </a:p>
        </p:txBody>
      </p:sp>
      <p:sp>
        <p:nvSpPr>
          <p:cNvPr id="613" name="Shape 613"/>
          <p:cNvSpPr txBox="1">
            <a:spLocks noGrp="1"/>
          </p:cNvSpPr>
          <p:nvPr>
            <p:ph type="body" idx="1"/>
          </p:nvPr>
        </p:nvSpPr>
        <p:spPr>
          <a:xfrm>
            <a:off x="609600" y="1242967"/>
            <a:ext cx="10972800" cy="25744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 indent="-465643">
              <a:lnSpc>
                <a:spcPct val="115000"/>
              </a:lnSpc>
              <a:buSzPts val="1900"/>
            </a:pPr>
            <a:r>
              <a:rPr lang="en" sz="2500"/>
              <a:t>Core idea: combine both deterministic and probabilistic components, replace it with a sample distribution.</a:t>
            </a:r>
            <a:endParaRPr sz="2500"/>
          </a:p>
          <a:p>
            <a:pPr indent="-465643">
              <a:lnSpc>
                <a:spcPct val="115000"/>
              </a:lnSpc>
              <a:spcBef>
                <a:spcPts val="0"/>
              </a:spcBef>
              <a:buSzPts val="1900"/>
            </a:pPr>
            <a:r>
              <a:rPr lang="en" sz="2500"/>
              <a:t>Each computer synchronises with a small group of others and the consistency is only enforced within the group.</a:t>
            </a:r>
            <a:endParaRPr sz="2500"/>
          </a:p>
          <a:p>
            <a:pPr indent="-465643">
              <a:lnSpc>
                <a:spcPct val="115000"/>
              </a:lnSpc>
              <a:spcBef>
                <a:spcPts val="0"/>
              </a:spcBef>
              <a:buSzPts val="1900"/>
            </a:pPr>
            <a:r>
              <a:rPr lang="en" sz="2500"/>
              <a:t>The server decides how to incorporate the submitted updates.</a:t>
            </a:r>
            <a:endParaRPr sz="2500"/>
          </a:p>
        </p:txBody>
      </p:sp>
      <p:cxnSp>
        <p:nvCxnSpPr>
          <p:cNvPr id="614" name="Shape 614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15" name="Shape 615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66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616" name="Shape 616" descr="psp_01.png"/>
          <p:cNvPicPr preferRelativeResize="0"/>
          <p:nvPr/>
        </p:nvPicPr>
        <p:blipFill rotWithShape="1">
          <a:blip r:embed="rId3">
            <a:alphaModFix/>
          </a:blip>
          <a:srcRect l="51397" t="63946" r="11475" b="9459"/>
          <a:stretch/>
        </p:blipFill>
        <p:spPr>
          <a:xfrm>
            <a:off x="683836" y="3946700"/>
            <a:ext cx="5923317" cy="2187432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Shape 617"/>
          <p:cNvSpPr txBox="1"/>
          <p:nvPr/>
        </p:nvSpPr>
        <p:spPr>
          <a:xfrm>
            <a:off x="6941067" y="4412000"/>
            <a:ext cx="4468000" cy="1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central server to coordinate them, instead each node synchronises within their groups. The consistency “propagates” by the possible overlapping of different groups.</a:t>
            </a: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8" name="Shape 618" descr="604px-University_of_Cambridge_logo.sv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Sampling Primitive</a:t>
            </a:r>
            <a:endParaRPr sz="4000"/>
          </a:p>
        </p:txBody>
      </p:sp>
      <p:sp>
        <p:nvSpPr>
          <p:cNvPr id="624" name="Shape 624"/>
          <p:cNvSpPr txBox="1">
            <a:spLocks noGrp="1"/>
          </p:cNvSpPr>
          <p:nvPr>
            <p:ph type="body" idx="1"/>
          </p:nvPr>
        </p:nvSpPr>
        <p:spPr>
          <a:xfrm>
            <a:off x="609600" y="1344567"/>
            <a:ext cx="10972800" cy="20480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 indent="-474109">
              <a:buSzPts val="2000"/>
            </a:pPr>
            <a:r>
              <a:rPr lang="en" sz="2700"/>
              <a:t>How to implement PSP atop of current data analytics frameworks?</a:t>
            </a:r>
            <a:endParaRPr sz="2700"/>
          </a:p>
          <a:p>
            <a:pPr lvl="1" indent="-474109">
              <a:buSzPts val="2000"/>
            </a:pPr>
            <a:r>
              <a:rPr lang="en" sz="2700"/>
              <a:t>Quite straightforward, add a new primitive - </a:t>
            </a:r>
            <a:r>
              <a:rPr lang="en" sz="27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sample</a:t>
            </a:r>
            <a:endParaRPr sz="27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474109">
              <a:spcBef>
                <a:spcPts val="0"/>
              </a:spcBef>
              <a:buSzPts val="2000"/>
              <a:buFont typeface="Courier New"/>
              <a:buChar char="●"/>
            </a:pPr>
            <a:r>
              <a:rPr lang="en" sz="2700"/>
              <a:t>How to guarantee the random sampling?</a:t>
            </a:r>
            <a:endParaRPr sz="2700"/>
          </a:p>
          <a:p>
            <a:pPr lvl="1" indent="-474109">
              <a:buSzPts val="2000"/>
            </a:pPr>
            <a:r>
              <a:rPr lang="en" sz="2700"/>
              <a:t>Organise the nodes into a structural overlay, e.g. DHT</a:t>
            </a:r>
            <a:endParaRPr sz="2700"/>
          </a:p>
        </p:txBody>
      </p:sp>
      <p:cxnSp>
        <p:nvCxnSpPr>
          <p:cNvPr id="625" name="Shape 625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26" name="Shape 626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67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627" name="Shape 627" descr="psp_10.png"/>
          <p:cNvPicPr preferRelativeResize="0"/>
          <p:nvPr/>
        </p:nvPicPr>
        <p:blipFill rotWithShape="1">
          <a:blip r:embed="rId3">
            <a:alphaModFix/>
          </a:blip>
          <a:srcRect l="11648" t="13591" r="46102" b="7207"/>
          <a:stretch/>
        </p:blipFill>
        <p:spPr>
          <a:xfrm>
            <a:off x="940002" y="3392569"/>
            <a:ext cx="3415767" cy="3272665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Shape 628"/>
          <p:cNvSpPr txBox="1"/>
          <p:nvPr/>
        </p:nvSpPr>
        <p:spPr>
          <a:xfrm>
            <a:off x="4638100" y="3843733"/>
            <a:ext cx="7003600" cy="2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random sampling is based on the fact that node identifiers are uniformly distributed in a name space.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Node can estimate the population size based on the allocated ID density in the name space.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9" name="Shape 629" descr="604px-University_of_Cambridge_logo.sv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Shape 634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As A Higher-Order Function</a:t>
            </a:r>
            <a:endParaRPr sz="4000"/>
          </a:p>
        </p:txBody>
      </p:sp>
      <p:sp>
        <p:nvSpPr>
          <p:cNvPr id="635" name="Shape 635"/>
          <p:cNvSpPr txBox="1">
            <a:spLocks noGrp="1"/>
          </p:cNvSpPr>
          <p:nvPr>
            <p:ph type="body" idx="1"/>
          </p:nvPr>
        </p:nvSpPr>
        <p:spPr>
          <a:xfrm>
            <a:off x="609600" y="1242967"/>
            <a:ext cx="10972800" cy="14012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 indent="-440245">
              <a:buSzPts val="1600"/>
            </a:pPr>
            <a:r>
              <a:rPr lang="en" sz="2100"/>
              <a:t>PSP is a generalisation of BSP, SSP, ASP.</a:t>
            </a:r>
            <a:endParaRPr sz="2100"/>
          </a:p>
          <a:p>
            <a:pPr indent="-440245">
              <a:spcBef>
                <a:spcPts val="0"/>
              </a:spcBef>
              <a:buSzPts val="1600"/>
            </a:pPr>
            <a:r>
              <a:rPr lang="en" sz="2100"/>
              <a:t>PSP can be applied to other synchronous machine as a higher-order function, to further derive a fully distributed version.</a:t>
            </a:r>
            <a:endParaRPr sz="2100"/>
          </a:p>
        </p:txBody>
      </p:sp>
      <p:cxnSp>
        <p:nvCxnSpPr>
          <p:cNvPr id="636" name="Shape 636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37" name="Shape 637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68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638" name="Shape 638" descr="Screen Shot 2017-11-04 at 13.11.04.png"/>
          <p:cNvPicPr preferRelativeResize="0"/>
          <p:nvPr/>
        </p:nvPicPr>
        <p:blipFill rotWithShape="1">
          <a:blip r:embed="rId3">
            <a:alphaModFix/>
          </a:blip>
          <a:srcRect r="25423"/>
          <a:stretch/>
        </p:blipFill>
        <p:spPr>
          <a:xfrm>
            <a:off x="1094002" y="2745768"/>
            <a:ext cx="3931228" cy="3217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Shape 639" descr="Screen Shot 2017-11-04 at 13.11.04.png"/>
          <p:cNvPicPr preferRelativeResize="0"/>
          <p:nvPr/>
        </p:nvPicPr>
        <p:blipFill rotWithShape="1">
          <a:blip r:embed="rId3">
            <a:alphaModFix/>
          </a:blip>
          <a:srcRect r="25423"/>
          <a:stretch/>
        </p:blipFill>
        <p:spPr>
          <a:xfrm>
            <a:off x="6851042" y="2745768"/>
            <a:ext cx="3931228" cy="3217435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Shape 640"/>
          <p:cNvSpPr txBox="1"/>
          <p:nvPr/>
        </p:nvSpPr>
        <p:spPr>
          <a:xfrm>
            <a:off x="9790632" y="2794567"/>
            <a:ext cx="991600" cy="20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2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pBSP</a:t>
            </a:r>
            <a:endParaRPr sz="1200" b="1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Shape 641"/>
          <p:cNvSpPr txBox="1"/>
          <p:nvPr/>
        </p:nvSpPr>
        <p:spPr>
          <a:xfrm>
            <a:off x="9790632" y="4420167"/>
            <a:ext cx="991600" cy="20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2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pSSP</a:t>
            </a:r>
            <a:endParaRPr sz="1200" b="1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Shape 642"/>
          <p:cNvSpPr txBox="1"/>
          <p:nvPr/>
        </p:nvSpPr>
        <p:spPr>
          <a:xfrm>
            <a:off x="7528867" y="3325400"/>
            <a:ext cx="2579200" cy="20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2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Local state of sampled nodes V</a:t>
            </a:r>
            <a:endParaRPr sz="1200" b="1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Shape 643"/>
          <p:cNvSpPr txBox="1"/>
          <p:nvPr/>
        </p:nvSpPr>
        <p:spPr>
          <a:xfrm>
            <a:off x="7528867" y="4951000"/>
            <a:ext cx="2579200" cy="20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2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Local state of sampled nodes V</a:t>
            </a:r>
            <a:endParaRPr sz="1200" b="1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4" name="Shape 644"/>
          <p:cNvCxnSpPr/>
          <p:nvPr/>
        </p:nvCxnSpPr>
        <p:spPr>
          <a:xfrm>
            <a:off x="5255440" y="4456084"/>
            <a:ext cx="14940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645" name="Shape 645"/>
          <p:cNvSpPr txBox="1"/>
          <p:nvPr/>
        </p:nvSpPr>
        <p:spPr>
          <a:xfrm>
            <a:off x="3835033" y="4061000"/>
            <a:ext cx="4334800" cy="2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300" b="1" kern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Sample function</a:t>
            </a:r>
            <a:r>
              <a:rPr lang="en" sz="13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300" b="1" kern="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○ </a:t>
            </a:r>
            <a:r>
              <a:rPr lang="en" sz="1300" b="1" kern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Barrier function</a:t>
            </a:r>
            <a:endParaRPr sz="1300" b="1" kern="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46" name="Shape 646"/>
          <p:cNvSpPr txBox="1"/>
          <p:nvPr/>
        </p:nvSpPr>
        <p:spPr>
          <a:xfrm>
            <a:off x="3201833" y="6174933"/>
            <a:ext cx="56012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Fully compatible with existing systems due to its generality.</a:t>
            </a: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7" name="Shape 647" descr="604px-University_of_Cambridge_logo.sv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hape 652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A Newly Discovered Dimension</a:t>
            </a:r>
            <a:endParaRPr sz="4000"/>
          </a:p>
        </p:txBody>
      </p:sp>
      <p:cxnSp>
        <p:nvCxnSpPr>
          <p:cNvPr id="653" name="Shape 653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54" name="Shape 654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69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655" name="Shape 655"/>
          <p:cNvSpPr txBox="1"/>
          <p:nvPr/>
        </p:nvSpPr>
        <p:spPr>
          <a:xfrm>
            <a:off x="612233" y="1387133"/>
            <a:ext cx="10972800" cy="2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 marL="609570" indent="-431779">
              <a:lnSpc>
                <a:spcPct val="150000"/>
              </a:lnSpc>
              <a:buClr>
                <a:srgbClr val="000000"/>
              </a:buClr>
              <a:buSzPts val="1500"/>
              <a:buFont typeface="Arial"/>
              <a:buChar char="●"/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" sz="2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degree of consistency</a:t>
            </a: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</a:t>
            </a:r>
            <a:r>
              <a:rPr lang="en" sz="20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enforced</a:t>
            </a: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upon a </a:t>
            </a:r>
            <a:r>
              <a:rPr lang="en" sz="2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sample</a:t>
            </a: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rather than the </a:t>
            </a:r>
            <a:r>
              <a:rPr lang="en" sz="2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whole population</a:t>
            </a: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70" indent="-431779">
              <a:lnSpc>
                <a:spcPct val="150000"/>
              </a:lnSpc>
              <a:buClr>
                <a:srgbClr val="000000"/>
              </a:buClr>
              <a:buSzPts val="1500"/>
              <a:buFont typeface="Arial"/>
              <a:buChar char="●"/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PSP adds a new dimension to the existing synchronous parallel models, i.e. the </a:t>
            </a:r>
            <a:r>
              <a:rPr lang="en" sz="2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degree of completeness</a:t>
            </a: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a sample, which renders a </a:t>
            </a:r>
            <a:r>
              <a:rPr lang="en" sz="2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distribution of degree of consistency.</a:t>
            </a:r>
            <a:endParaRPr sz="20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70" indent="-431779">
              <a:lnSpc>
                <a:spcPct val="150000"/>
              </a:lnSpc>
              <a:buClr>
                <a:srgbClr val="000000"/>
              </a:buClr>
              <a:buSzPts val="1500"/>
              <a:buFont typeface="Arial"/>
              <a:buChar char="●"/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PSP allows us to parameterise the degree of completeness (or level of coordination), ranging from a fully </a:t>
            </a:r>
            <a:r>
              <a:rPr lang="en" sz="2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centralised</a:t>
            </a: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system to a fully </a:t>
            </a:r>
            <a:r>
              <a:rPr lang="en" sz="2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distributed</a:t>
            </a: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one.</a:t>
            </a:r>
            <a:endParaRPr sz="20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Shape 656"/>
          <p:cNvSpPr txBox="1"/>
          <p:nvPr/>
        </p:nvSpPr>
        <p:spPr>
          <a:xfrm>
            <a:off x="860400" y="4794100"/>
            <a:ext cx="2948400" cy="7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Complete view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Centralised global state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Shape 657"/>
          <p:cNvSpPr txBox="1"/>
          <p:nvPr/>
        </p:nvSpPr>
        <p:spPr>
          <a:xfrm>
            <a:off x="8091600" y="4794100"/>
            <a:ext cx="2948400" cy="7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Partial view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Distributed local state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8" name="Shape 658"/>
          <p:cNvCxnSpPr>
            <a:stCxn id="656" idx="3"/>
            <a:endCxn id="657" idx="1"/>
          </p:cNvCxnSpPr>
          <p:nvPr/>
        </p:nvCxnSpPr>
        <p:spPr>
          <a:xfrm>
            <a:off x="3808800" y="5184500"/>
            <a:ext cx="42828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659" name="Shape 659"/>
          <p:cNvSpPr txBox="1"/>
          <p:nvPr/>
        </p:nvSpPr>
        <p:spPr>
          <a:xfrm>
            <a:off x="3960200" y="4396333"/>
            <a:ext cx="3980000" cy="7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PSP parameterised completeness by adjusting the sample size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0" name="Shape 660" descr="604px-University_of_Cambridge_logo.sv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 Motivation: Trustworthy Data Processing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618288"/>
            <a:ext cx="7315200" cy="255587"/>
          </a:xfrm>
        </p:spPr>
        <p:txBody>
          <a:bodyPr/>
          <a:lstStyle/>
          <a:p>
            <a:r>
              <a:rPr lang="en-GB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448800" y="6618288"/>
            <a:ext cx="2743200" cy="238125"/>
          </a:xfrm>
        </p:spPr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27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Factorise Consistency by Completeness</a:t>
            </a:r>
            <a:endParaRPr sz="4000"/>
          </a:p>
        </p:txBody>
      </p:sp>
      <p:cxnSp>
        <p:nvCxnSpPr>
          <p:cNvPr id="666" name="Shape 666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67" name="Shape 667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70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668" name="Shape 668"/>
          <p:cNvSpPr txBox="1"/>
          <p:nvPr/>
        </p:nvSpPr>
        <p:spPr>
          <a:xfrm>
            <a:off x="860400" y="1949300"/>
            <a:ext cx="2948400" cy="7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Complete view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Centralised global state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Shape 669"/>
          <p:cNvSpPr txBox="1"/>
          <p:nvPr/>
        </p:nvSpPr>
        <p:spPr>
          <a:xfrm>
            <a:off x="8091600" y="1949300"/>
            <a:ext cx="2948400" cy="7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Partial view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Distributed local state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0" name="Shape 670"/>
          <p:cNvCxnSpPr>
            <a:stCxn id="668" idx="3"/>
            <a:endCxn id="669" idx="1"/>
          </p:cNvCxnSpPr>
          <p:nvPr/>
        </p:nvCxnSpPr>
        <p:spPr>
          <a:xfrm>
            <a:off x="3808800" y="2339700"/>
            <a:ext cx="42828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671" name="Shape 671"/>
          <p:cNvSpPr txBox="1"/>
          <p:nvPr/>
        </p:nvSpPr>
        <p:spPr>
          <a:xfrm>
            <a:off x="3960200" y="1551533"/>
            <a:ext cx="3980000" cy="7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PSP parameterised completeness by adjusting the sample size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Shape 672"/>
          <p:cNvSpPr txBox="1"/>
          <p:nvPr/>
        </p:nvSpPr>
        <p:spPr>
          <a:xfrm>
            <a:off x="567200" y="5304767"/>
            <a:ext cx="107660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9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Convergence       Consistency Degree </a:t>
            </a:r>
            <a:r>
              <a:rPr lang="en" sz="1900" b="1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 Sample</a:t>
            </a:r>
            <a:r>
              <a:rPr lang="en" sz="19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9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" sz="19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900" b="1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Completeness of Sample</a:t>
            </a:r>
            <a:r>
              <a:rPr lang="en" sz="19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9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" sz="19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Iteration Rate</a:t>
            </a:r>
            <a:endParaRPr sz="19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Shape 673"/>
          <p:cNvSpPr txBox="1"/>
          <p:nvPr/>
        </p:nvSpPr>
        <p:spPr>
          <a:xfrm>
            <a:off x="2748000" y="4245100"/>
            <a:ext cx="64044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9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Convergence      Consistency Degree </a:t>
            </a:r>
            <a:r>
              <a:rPr lang="en" sz="19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" sz="19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Iteration Rate</a:t>
            </a:r>
            <a:endParaRPr sz="19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4" name="Shape 674"/>
          <p:cNvCxnSpPr>
            <a:stCxn id="673" idx="2"/>
            <a:endCxn id="672" idx="0"/>
          </p:cNvCxnSpPr>
          <p:nvPr/>
        </p:nvCxnSpPr>
        <p:spPr>
          <a:xfrm>
            <a:off x="5950200" y="4696700"/>
            <a:ext cx="0" cy="608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75" name="Shape 675"/>
          <p:cNvSpPr txBox="1"/>
          <p:nvPr/>
        </p:nvSpPr>
        <p:spPr>
          <a:xfrm>
            <a:off x="2073800" y="3112233"/>
            <a:ext cx="80444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i="1" ker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Because of this new dimension, Consistency Degree is now factorised into two parts.</a:t>
            </a:r>
            <a:endParaRPr sz="1600" i="1" kern="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6" name="Shape 676" descr="Screen Shot 2017-11-13 at 13.34.52.png"/>
          <p:cNvPicPr preferRelativeResize="0"/>
          <p:nvPr/>
        </p:nvPicPr>
        <p:blipFill rotWithShape="1">
          <a:blip r:embed="rId3">
            <a:alphaModFix/>
          </a:blip>
          <a:srcRect l="2793" t="15530" r="8230" b="8453"/>
          <a:stretch/>
        </p:blipFill>
        <p:spPr>
          <a:xfrm>
            <a:off x="4547879" y="4392351"/>
            <a:ext cx="252600" cy="15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Shape 677" descr="Screen Shot 2017-11-13 at 13.34.52.png"/>
          <p:cNvPicPr preferRelativeResize="0"/>
          <p:nvPr/>
        </p:nvPicPr>
        <p:blipFill rotWithShape="1">
          <a:blip r:embed="rId3">
            <a:alphaModFix/>
          </a:blip>
          <a:srcRect l="2793" t="15530" r="8230" b="8453"/>
          <a:stretch/>
        </p:blipFill>
        <p:spPr>
          <a:xfrm>
            <a:off x="2410091" y="5452018"/>
            <a:ext cx="252600" cy="15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Shape 678" descr="604px-University_of_Cambridge_logo.sv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Trade-off in a Larger Design Space</a:t>
            </a:r>
            <a:endParaRPr sz="4000"/>
          </a:p>
        </p:txBody>
      </p:sp>
      <p:cxnSp>
        <p:nvCxnSpPr>
          <p:cNvPr id="684" name="Shape 684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85" name="Shape 685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71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686" name="Shape 686"/>
          <p:cNvSpPr txBox="1"/>
          <p:nvPr/>
        </p:nvSpPr>
        <p:spPr>
          <a:xfrm>
            <a:off x="651000" y="1342367"/>
            <a:ext cx="107660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9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Convergence = Consistency Degree </a:t>
            </a:r>
            <a:r>
              <a:rPr lang="en" sz="1900" b="1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 Sample</a:t>
            </a:r>
            <a:r>
              <a:rPr lang="en" sz="19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9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" sz="19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900" b="1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Completeness of Sample</a:t>
            </a:r>
            <a:r>
              <a:rPr lang="en" sz="19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9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" sz="19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Iteration Rate</a:t>
            </a:r>
            <a:endParaRPr sz="19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Shape 687"/>
          <p:cNvSpPr txBox="1"/>
          <p:nvPr/>
        </p:nvSpPr>
        <p:spPr>
          <a:xfrm>
            <a:off x="7144633" y="2238567"/>
            <a:ext cx="4470800" cy="34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7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new dimension allows us to explore a larger design space, which further makes it possible to find better a trade-off to achieve better convergence rate.</a:t>
            </a:r>
            <a:endParaRPr sz="17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7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ASP doesn’t really fall on the same </a:t>
            </a:r>
            <a:r>
              <a:rPr lang="en" sz="1700" i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Convergence - Consistency</a:t>
            </a:r>
            <a:r>
              <a:rPr lang="en" sz="17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plane.</a:t>
            </a:r>
            <a:endParaRPr sz="17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7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Degree of consistency along the new dimension becomes a distribution now.</a:t>
            </a:r>
            <a:endParaRPr sz="17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Shape 688"/>
          <p:cNvSpPr txBox="1"/>
          <p:nvPr/>
        </p:nvSpPr>
        <p:spPr>
          <a:xfrm>
            <a:off x="44000" y="6443933"/>
            <a:ext cx="2475600" cy="3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100" ker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Note this figure is plotted with Owl.</a:t>
            </a:r>
            <a:endParaRPr sz="1100" kern="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9" name="Shape 689" descr="604px-University_of_Cambridge_logo.sv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0" name="Shape 690"/>
          <p:cNvGrpSpPr/>
          <p:nvPr/>
        </p:nvGrpSpPr>
        <p:grpSpPr>
          <a:xfrm>
            <a:off x="651002" y="2115801"/>
            <a:ext cx="6145671" cy="4217331"/>
            <a:chOff x="488250" y="1586850"/>
            <a:chExt cx="4609253" cy="3162998"/>
          </a:xfrm>
        </p:grpSpPr>
        <p:pic>
          <p:nvPicPr>
            <p:cNvPr id="691" name="Shape 691"/>
            <p:cNvPicPr preferRelativeResize="0"/>
            <p:nvPr/>
          </p:nvPicPr>
          <p:blipFill rotWithShape="1">
            <a:blip r:embed="rId4">
              <a:alphaModFix/>
            </a:blip>
            <a:srcRect l="7459" t="14769" r="15159" b="9335"/>
            <a:stretch/>
          </p:blipFill>
          <p:spPr>
            <a:xfrm>
              <a:off x="488250" y="1586850"/>
              <a:ext cx="4560354" cy="3162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2" name="Shape 692"/>
            <p:cNvSpPr/>
            <p:nvPr/>
          </p:nvSpPr>
          <p:spPr>
            <a:xfrm>
              <a:off x="2875175" y="4191975"/>
              <a:ext cx="341700" cy="188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Shape 693"/>
            <p:cNvSpPr/>
            <p:nvPr/>
          </p:nvSpPr>
          <p:spPr>
            <a:xfrm>
              <a:off x="3490075" y="4091025"/>
              <a:ext cx="341700" cy="188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Shape 694"/>
            <p:cNvSpPr/>
            <p:nvPr/>
          </p:nvSpPr>
          <p:spPr>
            <a:xfrm>
              <a:off x="4166850" y="3984175"/>
              <a:ext cx="341700" cy="188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Shape 695"/>
            <p:cNvSpPr/>
            <p:nvPr/>
          </p:nvSpPr>
          <p:spPr>
            <a:xfrm>
              <a:off x="2145200" y="4260325"/>
              <a:ext cx="341700" cy="141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Shape 696"/>
            <p:cNvSpPr/>
            <p:nvPr/>
          </p:nvSpPr>
          <p:spPr>
            <a:xfrm>
              <a:off x="2241625" y="4330250"/>
              <a:ext cx="341700" cy="141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Shape 697"/>
            <p:cNvSpPr/>
            <p:nvPr/>
          </p:nvSpPr>
          <p:spPr>
            <a:xfrm>
              <a:off x="1621675" y="3984175"/>
              <a:ext cx="341700" cy="141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Shape 698"/>
            <p:cNvSpPr/>
            <p:nvPr/>
          </p:nvSpPr>
          <p:spPr>
            <a:xfrm>
              <a:off x="1774600" y="4066500"/>
              <a:ext cx="341700" cy="141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Shape 699"/>
            <p:cNvSpPr/>
            <p:nvPr/>
          </p:nvSpPr>
          <p:spPr>
            <a:xfrm>
              <a:off x="1320166" y="3806446"/>
              <a:ext cx="341700" cy="141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Shape 700"/>
            <p:cNvSpPr/>
            <p:nvPr/>
          </p:nvSpPr>
          <p:spPr>
            <a:xfrm>
              <a:off x="1263397" y="3749699"/>
              <a:ext cx="212400" cy="107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Shape 701"/>
            <p:cNvSpPr/>
            <p:nvPr/>
          </p:nvSpPr>
          <p:spPr>
            <a:xfrm>
              <a:off x="652850" y="3018693"/>
              <a:ext cx="341700" cy="257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Shape 702"/>
            <p:cNvSpPr/>
            <p:nvPr/>
          </p:nvSpPr>
          <p:spPr>
            <a:xfrm>
              <a:off x="652850" y="2029718"/>
              <a:ext cx="341700" cy="944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Shape 703"/>
            <p:cNvSpPr/>
            <p:nvPr/>
          </p:nvSpPr>
          <p:spPr>
            <a:xfrm>
              <a:off x="652850" y="2743631"/>
              <a:ext cx="341700" cy="257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Shape 704"/>
            <p:cNvSpPr/>
            <p:nvPr/>
          </p:nvSpPr>
          <p:spPr>
            <a:xfrm>
              <a:off x="4654475" y="3476125"/>
              <a:ext cx="188700" cy="1887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Shape 705"/>
            <p:cNvSpPr/>
            <p:nvPr/>
          </p:nvSpPr>
          <p:spPr>
            <a:xfrm>
              <a:off x="3911325" y="3052900"/>
              <a:ext cx="188700" cy="1887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Shape 706"/>
            <p:cNvSpPr/>
            <p:nvPr/>
          </p:nvSpPr>
          <p:spPr>
            <a:xfrm>
              <a:off x="1131475" y="3275800"/>
              <a:ext cx="188700" cy="1887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Shape 707"/>
            <p:cNvSpPr txBox="1"/>
            <p:nvPr/>
          </p:nvSpPr>
          <p:spPr>
            <a:xfrm>
              <a:off x="894794" y="3012991"/>
              <a:ext cx="678600" cy="26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1600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ASP</a:t>
              </a:r>
              <a:endParaRPr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Shape 708"/>
            <p:cNvSpPr txBox="1"/>
            <p:nvPr/>
          </p:nvSpPr>
          <p:spPr>
            <a:xfrm>
              <a:off x="3674186" y="3232467"/>
              <a:ext cx="678600" cy="26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1600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SSP</a:t>
              </a:r>
              <a:endParaRPr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Shape 709"/>
            <p:cNvSpPr txBox="1"/>
            <p:nvPr/>
          </p:nvSpPr>
          <p:spPr>
            <a:xfrm>
              <a:off x="4418903" y="3683382"/>
              <a:ext cx="678600" cy="26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1600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BSP</a:t>
              </a:r>
              <a:endParaRPr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Shape 710"/>
            <p:cNvSpPr/>
            <p:nvPr/>
          </p:nvSpPr>
          <p:spPr>
            <a:xfrm>
              <a:off x="3811558" y="2642834"/>
              <a:ext cx="188700" cy="1887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Shape 711"/>
            <p:cNvSpPr/>
            <p:nvPr/>
          </p:nvSpPr>
          <p:spPr>
            <a:xfrm>
              <a:off x="3149325" y="2367100"/>
              <a:ext cx="188700" cy="1887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Shape 712"/>
            <p:cNvSpPr txBox="1"/>
            <p:nvPr/>
          </p:nvSpPr>
          <p:spPr>
            <a:xfrm>
              <a:off x="3228769" y="2599300"/>
              <a:ext cx="678600" cy="26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1600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pBSP</a:t>
              </a:r>
              <a:endParaRPr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Shape 713"/>
            <p:cNvSpPr txBox="1"/>
            <p:nvPr/>
          </p:nvSpPr>
          <p:spPr>
            <a:xfrm>
              <a:off x="2560252" y="2329850"/>
              <a:ext cx="678600" cy="26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1600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pSSP</a:t>
              </a:r>
              <a:endParaRPr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Shape 714"/>
            <p:cNvSpPr/>
            <p:nvPr/>
          </p:nvSpPr>
          <p:spPr>
            <a:xfrm>
              <a:off x="2344783" y="4012073"/>
              <a:ext cx="188700" cy="188700"/>
            </a:xfrm>
            <a:prstGeom prst="ellipse">
              <a:avLst/>
            </a:prstGeom>
            <a:solidFill>
              <a:srgbClr val="EFEFEF"/>
            </a:solidFill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15" name="Shape 715"/>
            <p:cNvCxnSpPr>
              <a:stCxn id="706" idx="5"/>
              <a:endCxn id="714" idx="1"/>
            </p:cNvCxnSpPr>
            <p:nvPr/>
          </p:nvCxnSpPr>
          <p:spPr>
            <a:xfrm>
              <a:off x="1292541" y="3436866"/>
              <a:ext cx="1080000" cy="602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lg" len="lg"/>
              <a:tailEnd type="triangle" w="lg" len="lg"/>
            </a:ln>
          </p:spPr>
        </p:cxnSp>
        <p:sp>
          <p:nvSpPr>
            <p:cNvPr id="716" name="Shape 716"/>
            <p:cNvSpPr txBox="1"/>
            <p:nvPr/>
          </p:nvSpPr>
          <p:spPr>
            <a:xfrm>
              <a:off x="2113994" y="3763208"/>
              <a:ext cx="678600" cy="26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1600" b="1" kern="0">
                  <a:solidFill>
                    <a:srgbClr val="B7B7B7"/>
                  </a:solidFill>
                  <a:latin typeface="Arial"/>
                  <a:ea typeface="Arial"/>
                  <a:cs typeface="Arial"/>
                  <a:sym typeface="Arial"/>
                </a:rPr>
                <a:t>ASP</a:t>
              </a:r>
              <a:endParaRPr sz="1600" b="1" kern="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Shape 721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Effects of Sampling Primitive</a:t>
            </a:r>
            <a:endParaRPr sz="4000"/>
          </a:p>
        </p:txBody>
      </p:sp>
      <p:cxnSp>
        <p:nvCxnSpPr>
          <p:cNvPr id="722" name="Shape 722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23" name="Shape 723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72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724" name="Shape 724" descr="psp_09a.png"/>
          <p:cNvPicPr preferRelativeResize="0"/>
          <p:nvPr/>
        </p:nvPicPr>
        <p:blipFill rotWithShape="1">
          <a:blip r:embed="rId3">
            <a:alphaModFix/>
          </a:blip>
          <a:srcRect t="9593" b="17895"/>
          <a:stretch/>
        </p:blipFill>
        <p:spPr>
          <a:xfrm>
            <a:off x="1531253" y="1482800"/>
            <a:ext cx="9129503" cy="3468733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Shape 725"/>
          <p:cNvSpPr txBox="1"/>
          <p:nvPr/>
        </p:nvSpPr>
        <p:spPr>
          <a:xfrm>
            <a:off x="2283000" y="2740267"/>
            <a:ext cx="7626000" cy="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5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Sampling</a:t>
            </a:r>
            <a:r>
              <a:rPr lang="en" sz="15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primitive decomposes the original sequence into multiple sampling processes (assuming no replacement for simplicity), and each has a partial view of the original one</a:t>
            </a:r>
            <a:endParaRPr sz="15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Shape 726"/>
          <p:cNvSpPr/>
          <p:nvPr/>
        </p:nvSpPr>
        <p:spPr>
          <a:xfrm>
            <a:off x="745733" y="2400321"/>
            <a:ext cx="1187200" cy="2176000"/>
          </a:xfrm>
          <a:prstGeom prst="curvedRightArrow">
            <a:avLst>
              <a:gd name="adj1" fmla="val 16626"/>
              <a:gd name="adj2" fmla="val 46603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9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PSP</a:t>
            </a:r>
            <a:endParaRPr sz="19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Shape 727"/>
          <p:cNvSpPr txBox="1"/>
          <p:nvPr/>
        </p:nvSpPr>
        <p:spPr>
          <a:xfrm>
            <a:off x="10183467" y="3722333"/>
            <a:ext cx="1533600" cy="3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#0:A</a:t>
            </a:r>
            <a:r>
              <a:rPr lang="en" sz="13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" sz="19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B</a:t>
            </a:r>
            <a:r>
              <a:rPr lang="en" sz="13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3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Shape 728"/>
          <p:cNvSpPr txBox="1"/>
          <p:nvPr/>
        </p:nvSpPr>
        <p:spPr>
          <a:xfrm>
            <a:off x="10183467" y="4481900"/>
            <a:ext cx="1533600" cy="3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#1:A</a:t>
            </a:r>
            <a:r>
              <a:rPr lang="en" sz="13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" sz="19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B</a:t>
            </a:r>
            <a:r>
              <a:rPr lang="en" sz="13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3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9" name="Shape 729" descr="Screen Shot 2017-11-13 at 23.45.47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1935" y="5474002"/>
            <a:ext cx="5528132" cy="713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Shape 730" descr="604px-University_of_Cambridge_logo.svg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Shape 735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Effects of Smaller Samples</a:t>
            </a:r>
            <a:endParaRPr sz="4000"/>
          </a:p>
        </p:txBody>
      </p:sp>
      <p:cxnSp>
        <p:nvCxnSpPr>
          <p:cNvPr id="736" name="Shape 736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37" name="Shape 737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73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738" name="Shape 738" descr="psp_09b.png"/>
          <p:cNvPicPr preferRelativeResize="0"/>
          <p:nvPr/>
        </p:nvPicPr>
        <p:blipFill rotWithShape="1">
          <a:blip r:embed="rId3">
            <a:alphaModFix/>
          </a:blip>
          <a:srcRect t="10724" b="6521"/>
          <a:stretch/>
        </p:blipFill>
        <p:spPr>
          <a:xfrm>
            <a:off x="1531253" y="1385500"/>
            <a:ext cx="9129503" cy="3958600"/>
          </a:xfrm>
          <a:prstGeom prst="rect">
            <a:avLst/>
          </a:prstGeom>
          <a:noFill/>
          <a:ln>
            <a:noFill/>
          </a:ln>
        </p:spPr>
      </p:pic>
      <p:sp>
        <p:nvSpPr>
          <p:cNvPr id="739" name="Shape 739"/>
          <p:cNvSpPr txBox="1"/>
          <p:nvPr/>
        </p:nvSpPr>
        <p:spPr>
          <a:xfrm>
            <a:off x="2283000" y="2537067"/>
            <a:ext cx="7626000" cy="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5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Smaller sample size results in more sampling processes, each has even less complete view of the original one (i.e. less completeness), further reduces synchronisation level.</a:t>
            </a:r>
            <a:endParaRPr sz="15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Shape 740"/>
          <p:cNvSpPr/>
          <p:nvPr/>
        </p:nvSpPr>
        <p:spPr>
          <a:xfrm>
            <a:off x="745733" y="2400321"/>
            <a:ext cx="1187200" cy="2176000"/>
          </a:xfrm>
          <a:prstGeom prst="curvedRightArrow">
            <a:avLst>
              <a:gd name="adj1" fmla="val 16626"/>
              <a:gd name="adj2" fmla="val 46603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9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PSP</a:t>
            </a:r>
            <a:endParaRPr sz="19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Shape 741"/>
          <p:cNvSpPr txBox="1"/>
          <p:nvPr/>
        </p:nvSpPr>
        <p:spPr>
          <a:xfrm>
            <a:off x="10183467" y="3501600"/>
            <a:ext cx="1520000" cy="3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#0:A</a:t>
            </a:r>
            <a:r>
              <a:rPr lang="en" sz="13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" sz="19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B</a:t>
            </a:r>
            <a:r>
              <a:rPr lang="en" sz="13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3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Shape 742"/>
          <p:cNvSpPr txBox="1"/>
          <p:nvPr/>
        </p:nvSpPr>
        <p:spPr>
          <a:xfrm>
            <a:off x="10183467" y="3965245"/>
            <a:ext cx="1520000" cy="3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#1:A</a:t>
            </a:r>
            <a:r>
              <a:rPr lang="en" sz="13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" sz="19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B</a:t>
            </a:r>
            <a:r>
              <a:rPr lang="en" sz="13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3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Shape 743"/>
          <p:cNvSpPr txBox="1"/>
          <p:nvPr/>
        </p:nvSpPr>
        <p:spPr>
          <a:xfrm>
            <a:off x="10183467" y="4428869"/>
            <a:ext cx="1520000" cy="3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#2:A</a:t>
            </a:r>
            <a:r>
              <a:rPr lang="en" sz="13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" sz="19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B</a:t>
            </a:r>
            <a:r>
              <a:rPr lang="en" sz="13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sz="13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Shape 744"/>
          <p:cNvSpPr txBox="1"/>
          <p:nvPr/>
        </p:nvSpPr>
        <p:spPr>
          <a:xfrm>
            <a:off x="10183467" y="4892500"/>
            <a:ext cx="1520000" cy="3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#3:A</a:t>
            </a:r>
            <a:r>
              <a:rPr lang="en" sz="13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en" sz="19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B</a:t>
            </a:r>
            <a:r>
              <a:rPr lang="en" sz="13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sz="13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5" name="Shape 745" descr="Screen Shot 2017-11-13 at 23.45.47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1935" y="5474002"/>
            <a:ext cx="5528132" cy="713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Shape 746" descr="604px-University_of_Cambridge_logo.svg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Shape 751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Revisit System Decomposition</a:t>
            </a:r>
            <a:endParaRPr sz="4000"/>
          </a:p>
        </p:txBody>
      </p:sp>
      <p:cxnSp>
        <p:nvCxnSpPr>
          <p:cNvPr id="752" name="Shape 752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53" name="Shape 753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74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754" name="Shape 754"/>
          <p:cNvSpPr txBox="1"/>
          <p:nvPr/>
        </p:nvSpPr>
        <p:spPr>
          <a:xfrm>
            <a:off x="7346233" y="2322433"/>
            <a:ext cx="45732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PSP now bridges the gap between SSP and ASP by unifying the deterministic and probabilistic components with the updates of a distribution of clock ticks.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5" name="Shape 755" descr="psp_09.png"/>
          <p:cNvPicPr preferRelativeResize="0"/>
          <p:nvPr/>
        </p:nvPicPr>
        <p:blipFill rotWithShape="1">
          <a:blip r:embed="rId3">
            <a:alphaModFix/>
          </a:blip>
          <a:srcRect l="4223" t="22652" r="28094" b="54997"/>
          <a:stretch/>
        </p:blipFill>
        <p:spPr>
          <a:xfrm>
            <a:off x="7403967" y="1424722"/>
            <a:ext cx="4191200" cy="725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Shape 756" descr="psp_12b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202" y="1406636"/>
            <a:ext cx="6939833" cy="52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7" name="Shape 757" descr="604px-University_of_Cambridge_logo.svg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Shape 762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Revisit System Decomposition</a:t>
            </a:r>
            <a:endParaRPr sz="4000"/>
          </a:p>
        </p:txBody>
      </p:sp>
      <p:cxnSp>
        <p:nvCxnSpPr>
          <p:cNvPr id="763" name="Shape 763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64" name="Shape 764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75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765" name="Shape 765"/>
          <p:cNvSpPr txBox="1"/>
          <p:nvPr/>
        </p:nvSpPr>
        <p:spPr>
          <a:xfrm>
            <a:off x="7346233" y="2322433"/>
            <a:ext cx="45732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First two (BSP, SSP) are centralised; whereas last two (PSP, ASP) are distributed.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Unlike SSP, PSP decouples the consistency and the synchronisation.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Unlike ASP, PSP does not give up synchronisation because of decoupling.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6" name="Shape 766" descr="psp_09.png"/>
          <p:cNvPicPr preferRelativeResize="0"/>
          <p:nvPr/>
        </p:nvPicPr>
        <p:blipFill rotWithShape="1">
          <a:blip r:embed="rId3">
            <a:alphaModFix/>
          </a:blip>
          <a:srcRect l="4223" t="22652" r="28094" b="54997"/>
          <a:stretch/>
        </p:blipFill>
        <p:spPr>
          <a:xfrm>
            <a:off x="7403967" y="1424722"/>
            <a:ext cx="4191200" cy="725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Shape 767" descr="psp_12 (1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202" y="1406636"/>
            <a:ext cx="6939833" cy="52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8" name="Shape 768" descr="604px-University_of_Cambridge_logo.svg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Shape 773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Indication on System Design</a:t>
            </a:r>
            <a:endParaRPr sz="4000"/>
          </a:p>
        </p:txBody>
      </p:sp>
      <p:cxnSp>
        <p:nvCxnSpPr>
          <p:cNvPr id="774" name="Shape 774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75" name="Shape 775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76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776" name="Shape 776"/>
          <p:cNvSpPr txBox="1"/>
          <p:nvPr/>
        </p:nvSpPr>
        <p:spPr>
          <a:xfrm>
            <a:off x="7346233" y="2322433"/>
            <a:ext cx="4573200" cy="3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decoupling, the server becomes a stream server, i.e. processes a sequence of submitted updates only, much easier to implement an efficient system.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Nodes coordination is fully distributed, mitigates bottleneck and single point failure to some extent.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Increment deployment as a higher-order function, compatible with existing data analytics frameworks.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7" name="Shape 777" descr="psp_09.png"/>
          <p:cNvPicPr preferRelativeResize="0"/>
          <p:nvPr/>
        </p:nvPicPr>
        <p:blipFill rotWithShape="1">
          <a:blip r:embed="rId3">
            <a:alphaModFix/>
          </a:blip>
          <a:srcRect l="4223" t="22652" r="28094" b="54997"/>
          <a:stretch/>
        </p:blipFill>
        <p:spPr>
          <a:xfrm>
            <a:off x="7403967" y="1424722"/>
            <a:ext cx="4191200" cy="725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Shape 778" descr="psp_12 (1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202" y="1406636"/>
            <a:ext cx="6939833" cy="52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Shape 779" descr="604px-University_of_Cambridge_logo.svg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Shape 784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Comparison Summary</a:t>
            </a:r>
            <a:endParaRPr sz="4000"/>
          </a:p>
        </p:txBody>
      </p:sp>
      <p:sp>
        <p:nvSpPr>
          <p:cNvPr id="785" name="Shape 785"/>
          <p:cNvSpPr txBox="1">
            <a:spLocks noGrp="1"/>
          </p:cNvSpPr>
          <p:nvPr>
            <p:ph type="body" idx="1"/>
          </p:nvPr>
        </p:nvSpPr>
        <p:spPr>
          <a:xfrm>
            <a:off x="612233" y="1369433"/>
            <a:ext cx="6087200" cy="51216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" sz="2100"/>
              <a:t>PSP vs BSP: faster iteration, faster convergence, decentralised.</a:t>
            </a:r>
            <a:endParaRPr sz="2100"/>
          </a:p>
          <a:p>
            <a:pPr marL="0" indent="0">
              <a:lnSpc>
                <a:spcPct val="115000"/>
              </a:lnSpc>
              <a:buNone/>
            </a:pPr>
            <a:endParaRPr sz="2100"/>
          </a:p>
          <a:p>
            <a:pPr marL="0" indent="0">
              <a:lnSpc>
                <a:spcPct val="115000"/>
              </a:lnSpc>
              <a:buNone/>
            </a:pPr>
            <a:r>
              <a:rPr lang="en" sz="2100"/>
              <a:t>PSP vs SSP : faster iteration, faster convergence, decentralised.</a:t>
            </a:r>
            <a:endParaRPr sz="2100"/>
          </a:p>
          <a:p>
            <a:pPr marL="0" indent="0">
              <a:lnSpc>
                <a:spcPct val="115000"/>
              </a:lnSpc>
              <a:buSzPts val="1100"/>
              <a:buNone/>
            </a:pPr>
            <a:endParaRPr sz="2100"/>
          </a:p>
          <a:p>
            <a:pPr marL="0" indent="0">
              <a:lnSpc>
                <a:spcPct val="115000"/>
              </a:lnSpc>
              <a:buNone/>
            </a:pPr>
            <a:r>
              <a:rPr lang="en" sz="2100"/>
              <a:t>PSP vs ASP: stronger consistency with synchronisation, stronger guarantees on convergence.</a:t>
            </a:r>
            <a:endParaRPr sz="2100" b="1">
              <a:solidFill>
                <a:srgbClr val="FF0000"/>
              </a:solidFill>
            </a:endParaRPr>
          </a:p>
        </p:txBody>
      </p:sp>
      <p:cxnSp>
        <p:nvCxnSpPr>
          <p:cNvPr id="786" name="Shape 786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87" name="Shape 787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77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788" name="Shape 788"/>
          <p:cNvSpPr/>
          <p:nvPr/>
        </p:nvSpPr>
        <p:spPr>
          <a:xfrm>
            <a:off x="7138667" y="1965667"/>
            <a:ext cx="4356400" cy="36444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Shape 789"/>
          <p:cNvSpPr/>
          <p:nvPr/>
        </p:nvSpPr>
        <p:spPr>
          <a:xfrm>
            <a:off x="7892267" y="2424885"/>
            <a:ext cx="2833200" cy="28332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Shape 790"/>
          <p:cNvSpPr txBox="1"/>
          <p:nvPr/>
        </p:nvSpPr>
        <p:spPr>
          <a:xfrm>
            <a:off x="9461601" y="2095577"/>
            <a:ext cx="2176000" cy="9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Strong consistency</a:t>
            </a:r>
            <a:endParaRPr sz="1600" ker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Slow iteration rate</a:t>
            </a:r>
            <a:endParaRPr sz="1600" ker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Fully centralised</a:t>
            </a:r>
            <a:endParaRPr sz="16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Shape 791"/>
          <p:cNvSpPr txBox="1"/>
          <p:nvPr/>
        </p:nvSpPr>
        <p:spPr>
          <a:xfrm>
            <a:off x="7179267" y="4667000"/>
            <a:ext cx="2176000" cy="9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Weak consistency</a:t>
            </a:r>
            <a:endParaRPr sz="1600" ker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Fast iteration rate</a:t>
            </a:r>
            <a:endParaRPr sz="1600" ker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Fully distributed</a:t>
            </a:r>
            <a:endParaRPr sz="16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Shape 792"/>
          <p:cNvSpPr/>
          <p:nvPr/>
        </p:nvSpPr>
        <p:spPr>
          <a:xfrm>
            <a:off x="11366211" y="1846605"/>
            <a:ext cx="252000" cy="2520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Shape 793"/>
          <p:cNvSpPr/>
          <p:nvPr/>
        </p:nvSpPr>
        <p:spPr>
          <a:xfrm>
            <a:off x="9183849" y="1846605"/>
            <a:ext cx="252000" cy="2520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Shape 794"/>
          <p:cNvSpPr/>
          <p:nvPr/>
        </p:nvSpPr>
        <p:spPr>
          <a:xfrm>
            <a:off x="7031777" y="5465851"/>
            <a:ext cx="252000" cy="2520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Shape 795"/>
          <p:cNvSpPr txBox="1"/>
          <p:nvPr/>
        </p:nvSpPr>
        <p:spPr>
          <a:xfrm>
            <a:off x="11110244" y="1517400"/>
            <a:ext cx="7316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BSP</a:t>
            </a:r>
            <a:endParaRPr sz="16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Shape 796"/>
          <p:cNvSpPr txBox="1"/>
          <p:nvPr/>
        </p:nvSpPr>
        <p:spPr>
          <a:xfrm>
            <a:off x="8911652" y="1517400"/>
            <a:ext cx="7316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SSP</a:t>
            </a:r>
            <a:endParaRPr sz="16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Shape 797"/>
          <p:cNvSpPr txBox="1"/>
          <p:nvPr/>
        </p:nvSpPr>
        <p:spPr>
          <a:xfrm>
            <a:off x="6814661" y="5788108"/>
            <a:ext cx="7316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ASP</a:t>
            </a:r>
            <a:endParaRPr sz="16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8" name="Shape 798"/>
          <p:cNvCxnSpPr/>
          <p:nvPr/>
        </p:nvCxnSpPr>
        <p:spPr>
          <a:xfrm>
            <a:off x="7565767" y="3795100"/>
            <a:ext cx="34900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799" name="Shape 799"/>
          <p:cNvCxnSpPr/>
          <p:nvPr/>
        </p:nvCxnSpPr>
        <p:spPr>
          <a:xfrm rot="10800000">
            <a:off x="9310767" y="2294033"/>
            <a:ext cx="0" cy="30264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800" name="Shape 800"/>
          <p:cNvSpPr txBox="1"/>
          <p:nvPr/>
        </p:nvSpPr>
        <p:spPr>
          <a:xfrm>
            <a:off x="9312867" y="3683631"/>
            <a:ext cx="14592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Consistency</a:t>
            </a:r>
            <a:endParaRPr sz="1600" b="1" ker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Shape 801"/>
          <p:cNvSpPr txBox="1"/>
          <p:nvPr/>
        </p:nvSpPr>
        <p:spPr>
          <a:xfrm rot="5400000">
            <a:off x="8239563" y="2788605"/>
            <a:ext cx="1751200" cy="4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Completeness</a:t>
            </a:r>
            <a:endParaRPr sz="1600" b="1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Shape 802"/>
          <p:cNvSpPr txBox="1"/>
          <p:nvPr/>
        </p:nvSpPr>
        <p:spPr>
          <a:xfrm>
            <a:off x="9373881" y="3398988"/>
            <a:ext cx="7316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PSP</a:t>
            </a:r>
            <a:endParaRPr sz="16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3" name="Shape 803" descr="604px-University_of_Cambridge_logo.sv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Shape 808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Step Distribution</a:t>
            </a:r>
            <a:endParaRPr sz="4000"/>
          </a:p>
        </p:txBody>
      </p:sp>
      <p:cxnSp>
        <p:nvCxnSpPr>
          <p:cNvPr id="809" name="Shape 809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10" name="Shape 810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78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811" name="Shape 811" descr="Screen Shot 2017-11-04 at 14.33.3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800" y="1406633"/>
            <a:ext cx="5144965" cy="4710968"/>
          </a:xfrm>
          <a:prstGeom prst="rect">
            <a:avLst/>
          </a:prstGeom>
          <a:noFill/>
          <a:ln>
            <a:noFill/>
          </a:ln>
        </p:spPr>
      </p:pic>
      <p:sp>
        <p:nvSpPr>
          <p:cNvPr id="812" name="Shape 812"/>
          <p:cNvSpPr txBox="1"/>
          <p:nvPr/>
        </p:nvSpPr>
        <p:spPr>
          <a:xfrm>
            <a:off x="6321067" y="1549733"/>
            <a:ext cx="5261200" cy="4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Let’s look at a system of 1000 nodes, running stochastic gradient descent algorithm for a linear regression task.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 distribution reflects the level of coordination, or how tightly the nodes are synchronised, or degree of consistency ...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Sample size is 10, and staleness is 4. PSP trade-off reasonable consistency for much faster iteration rate.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Note the trade-off betw. the </a:t>
            </a:r>
            <a:r>
              <a:rPr lang="en" sz="19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speed</a:t>
            </a: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" sz="19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spread</a:t>
            </a: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3" name="Shape 813" descr="604px-University_of_Cambridge_logo.sv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Shape 818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Reduce </a:t>
            </a:r>
            <a:r>
              <a:rPr lang="en" sz="4000">
                <a:solidFill>
                  <a:srgbClr val="292929"/>
                </a:solidFill>
                <a:highlight>
                  <a:srgbClr val="FFFFFF"/>
                </a:highlight>
              </a:rPr>
              <a:t>Discrepancy</a:t>
            </a:r>
            <a:r>
              <a:rPr lang="en" sz="4000"/>
              <a:t> </a:t>
            </a:r>
            <a:endParaRPr sz="4000"/>
          </a:p>
        </p:txBody>
      </p:sp>
      <p:cxnSp>
        <p:nvCxnSpPr>
          <p:cNvPr id="819" name="Shape 819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20" name="Shape 820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79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821" name="Shape 821" descr="Screen Shot 2017-11-04 at 14.42.54.png"/>
          <p:cNvPicPr preferRelativeResize="0"/>
          <p:nvPr/>
        </p:nvPicPr>
        <p:blipFill rotWithShape="1">
          <a:blip r:embed="rId3">
            <a:alphaModFix/>
          </a:blip>
          <a:srcRect b="37903"/>
          <a:stretch/>
        </p:blipFill>
        <p:spPr>
          <a:xfrm>
            <a:off x="2521534" y="1349600"/>
            <a:ext cx="7148929" cy="2340432"/>
          </a:xfrm>
          <a:prstGeom prst="rect">
            <a:avLst/>
          </a:prstGeom>
          <a:noFill/>
          <a:ln>
            <a:noFill/>
          </a:ln>
        </p:spPr>
      </p:pic>
      <p:sp>
        <p:nvSpPr>
          <p:cNvPr id="822" name="Shape 822"/>
          <p:cNvSpPr txBox="1"/>
          <p:nvPr/>
        </p:nvSpPr>
        <p:spPr>
          <a:xfrm>
            <a:off x="1330800" y="3917133"/>
            <a:ext cx="9530400" cy="18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CDF of step distribution at a given time in the system, we experimented with different sample size from 0 to 64. Increasing the sample size make the curves shift from right to left with decreasing spread, covering the whole spectrum from the most lenient ASP to the most strict BSP.</a:t>
            </a: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smaller spread is at the price of slower iteration rate. Small sample sets seem very effective in reducing the spread.</a:t>
            </a: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3" name="Shape 823" descr="604px-University_of_Cambridge_logo.sv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Trust Issues: Provider Perspective</a:t>
            </a:r>
          </a:p>
        </p:txBody>
      </p:sp>
      <p:sp>
        <p:nvSpPr>
          <p:cNvPr id="134" name="Shape 13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Cloud provider does not trust users</a:t>
            </a:r>
          </a:p>
          <a:p>
            <a:endParaRPr lang="en-US" dirty="0"/>
          </a:p>
          <a:p>
            <a:r>
              <a:rPr lang="en-US" dirty="0"/>
              <a:t>Use virtual machines to isolate</a:t>
            </a:r>
            <a:br>
              <a:rPr lang="en-US" dirty="0"/>
            </a:br>
            <a:r>
              <a:rPr lang="en-US" dirty="0"/>
              <a:t>users from each other and the host</a:t>
            </a:r>
          </a:p>
          <a:p>
            <a:endParaRPr lang="en-US" dirty="0"/>
          </a:p>
          <a:p>
            <a:r>
              <a:rPr lang="en-US" dirty="0"/>
              <a:t>VMs only provide one way protection</a:t>
            </a:r>
          </a:p>
        </p:txBody>
      </p:sp>
      <p:pic>
        <p:nvPicPr>
          <p:cNvPr id="136" name="iceber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93749" y="2048695"/>
            <a:ext cx="3321446" cy="4420143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7781713" y="2748159"/>
            <a:ext cx="1545640" cy="352900"/>
          </a:xfrm>
          <a:prstGeom prst="rect">
            <a:avLst/>
          </a:prstGeom>
          <a:solidFill>
            <a:srgbClr val="DCDEE0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2400"/>
            </a:lvl1pPr>
          </a:lstStyle>
          <a:p>
            <a:r>
              <a:rPr sz="1687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Redis</a:t>
            </a:r>
          </a:p>
        </p:txBody>
      </p:sp>
      <p:sp>
        <p:nvSpPr>
          <p:cNvPr id="138" name="Shape 138"/>
          <p:cNvSpPr/>
          <p:nvPr/>
        </p:nvSpPr>
        <p:spPr>
          <a:xfrm>
            <a:off x="7781713" y="3417179"/>
            <a:ext cx="1545640" cy="352900"/>
          </a:xfrm>
          <a:prstGeom prst="rect">
            <a:avLst/>
          </a:prstGeom>
          <a:solidFill>
            <a:srgbClr val="FF8000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2400"/>
            </a:lvl1pPr>
          </a:lstStyle>
          <a:p>
            <a:r>
              <a:rPr sz="1687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OS</a:t>
            </a:r>
          </a:p>
        </p:txBody>
      </p:sp>
      <p:sp>
        <p:nvSpPr>
          <p:cNvPr id="139" name="Shape 139"/>
          <p:cNvSpPr/>
          <p:nvPr/>
        </p:nvSpPr>
        <p:spPr>
          <a:xfrm>
            <a:off x="7781713" y="3859769"/>
            <a:ext cx="1545640" cy="352900"/>
          </a:xfrm>
          <a:prstGeom prst="rect">
            <a:avLst/>
          </a:prstGeom>
          <a:solidFill>
            <a:srgbClr val="FF8000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2400"/>
            </a:lvl1pPr>
          </a:lstStyle>
          <a:p>
            <a:r>
              <a:rPr sz="1687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VMM</a:t>
            </a:r>
          </a:p>
        </p:txBody>
      </p:sp>
      <p:pic>
        <p:nvPicPr>
          <p:cNvPr id="140" name="redis-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437" y="2788059"/>
            <a:ext cx="267891" cy="267891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41"/>
          <p:cNvSpPr/>
          <p:nvPr/>
        </p:nvSpPr>
        <p:spPr>
          <a:xfrm>
            <a:off x="7781713" y="4302359"/>
            <a:ext cx="1545640" cy="352900"/>
          </a:xfrm>
          <a:prstGeom prst="rect">
            <a:avLst/>
          </a:prstGeom>
          <a:solidFill>
            <a:srgbClr val="FF8000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2400"/>
            </a:lvl1pPr>
          </a:lstStyle>
          <a:p>
            <a:r>
              <a:rPr sz="1687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Firmware</a:t>
            </a:r>
          </a:p>
        </p:txBody>
      </p:sp>
      <p:sp>
        <p:nvSpPr>
          <p:cNvPr id="142" name="Shape 142"/>
          <p:cNvSpPr/>
          <p:nvPr/>
        </p:nvSpPr>
        <p:spPr>
          <a:xfrm>
            <a:off x="7781713" y="4744948"/>
            <a:ext cx="1545640" cy="352900"/>
          </a:xfrm>
          <a:prstGeom prst="rect">
            <a:avLst/>
          </a:prstGeom>
          <a:solidFill>
            <a:srgbClr val="FF8000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2400"/>
            </a:lvl1pPr>
          </a:lstStyle>
          <a:p>
            <a:r>
              <a:rPr sz="1687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Cloud platform</a:t>
            </a:r>
          </a:p>
        </p:txBody>
      </p:sp>
      <p:sp>
        <p:nvSpPr>
          <p:cNvPr id="143" name="Shape 143"/>
          <p:cNvSpPr/>
          <p:nvPr/>
        </p:nvSpPr>
        <p:spPr>
          <a:xfrm>
            <a:off x="7781713" y="5187539"/>
            <a:ext cx="1545640" cy="352901"/>
          </a:xfrm>
          <a:prstGeom prst="rect">
            <a:avLst/>
          </a:prstGeom>
          <a:solidFill>
            <a:srgbClr val="FF8000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2400"/>
            </a:lvl1pPr>
          </a:lstStyle>
          <a:p>
            <a:r>
              <a:rPr sz="1687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Staff</a:t>
            </a:r>
          </a:p>
        </p:txBody>
      </p:sp>
      <p:sp>
        <p:nvSpPr>
          <p:cNvPr id="144" name="Shape 144"/>
          <p:cNvSpPr/>
          <p:nvPr/>
        </p:nvSpPr>
        <p:spPr>
          <a:xfrm>
            <a:off x="7781713" y="5630128"/>
            <a:ext cx="1545640" cy="352900"/>
          </a:xfrm>
          <a:prstGeom prst="rect">
            <a:avLst/>
          </a:prstGeom>
          <a:solidFill>
            <a:srgbClr val="FF8000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2400"/>
            </a:lvl1pPr>
          </a:lstStyle>
          <a:p>
            <a:r>
              <a:rPr sz="1687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…</a:t>
            </a:r>
          </a:p>
        </p:txBody>
      </p:sp>
      <p:sp>
        <p:nvSpPr>
          <p:cNvPr id="145" name="Shape 145"/>
          <p:cNvSpPr/>
          <p:nvPr/>
        </p:nvSpPr>
        <p:spPr>
          <a:xfrm flipV="1">
            <a:off x="9564446" y="3448398"/>
            <a:ext cx="1" cy="2526704"/>
          </a:xfrm>
          <a:prstGeom prst="line">
            <a:avLst/>
          </a:prstGeom>
          <a:ln w="101600">
            <a:solidFill>
              <a:srgbClr val="FF8000"/>
            </a:solidFill>
            <a:miter lim="400000"/>
            <a:headEnd type="triangle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46" name="Shape 146"/>
          <p:cNvSpPr/>
          <p:nvPr/>
        </p:nvSpPr>
        <p:spPr>
          <a:xfrm rot="16200000">
            <a:off x="9536268" y="4312930"/>
            <a:ext cx="753412" cy="331758"/>
          </a:xfrm>
          <a:prstGeom prst="rect">
            <a:avLst/>
          </a:prstGeom>
          <a:solidFill>
            <a:srgbClr val="FF8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687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trusted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8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549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Shape 828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Tighten the Bounds</a:t>
            </a:r>
            <a:endParaRPr sz="4000"/>
          </a:p>
        </p:txBody>
      </p:sp>
      <p:cxnSp>
        <p:nvCxnSpPr>
          <p:cNvPr id="829" name="Shape 829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30" name="Shape 830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80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831" name="Shape 831" descr="Screen Shot 2017-11-04 at 14.48.4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2" y="1508236"/>
            <a:ext cx="7623335" cy="4167001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Shape 832"/>
          <p:cNvSpPr txBox="1"/>
          <p:nvPr/>
        </p:nvSpPr>
        <p:spPr>
          <a:xfrm>
            <a:off x="8310133" y="1651333"/>
            <a:ext cx="3272000" cy="12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smaller the area below the curve is, the tighter the bound becomes, leads to stronger guarantee on convergence.</a:t>
            </a: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3" name="Shape 833" descr="604px-University_of_Cambridge_logo.sv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Shape 838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Scalability</a:t>
            </a:r>
            <a:endParaRPr sz="4000"/>
          </a:p>
        </p:txBody>
      </p:sp>
      <p:cxnSp>
        <p:nvCxnSpPr>
          <p:cNvPr id="839" name="Shape 839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40" name="Shape 840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81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841" name="Shape 841" descr="Screen Shot 2017-11-04 at 14.04.3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4033" y="1382233"/>
            <a:ext cx="4663299" cy="4380267"/>
          </a:xfrm>
          <a:prstGeom prst="rect">
            <a:avLst/>
          </a:prstGeom>
          <a:noFill/>
          <a:ln>
            <a:noFill/>
          </a:ln>
        </p:spPr>
      </p:pic>
      <p:sp>
        <p:nvSpPr>
          <p:cNvPr id="842" name="Shape 842"/>
          <p:cNvSpPr txBox="1"/>
          <p:nvPr/>
        </p:nvSpPr>
        <p:spPr>
          <a:xfrm>
            <a:off x="5759733" y="1549733"/>
            <a:ext cx="5822400" cy="3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Now, we increase the system size step by step, then check how much it will degrade the performance. </a:t>
            </a:r>
            <a:r>
              <a:rPr lang="en" sz="16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(Note sample size is fixed as 10.)</a:t>
            </a:r>
            <a:endParaRPr sz="1600" ker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Performance degradation is measured by checking the percent of changes regarding the accuracy of regression model at a fixed timestamp in each experiment (with varying system sizes).</a:t>
            </a: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ASP is a straight line as expected, due to no synchronisation is need so the system is very scalable. On the other hand, BSP and SSP are both degraded.</a:t>
            </a: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Interestingly, PSP improves the performance. </a:t>
            </a:r>
            <a:r>
              <a:rPr lang="en" sz="16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Why is that?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3" name="Shape 843" descr="604px-University_of_Cambridge_logo.sv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Shape 848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Robustness against Stragglers</a:t>
            </a:r>
            <a:endParaRPr sz="4000"/>
          </a:p>
        </p:txBody>
      </p:sp>
      <p:cxnSp>
        <p:nvCxnSpPr>
          <p:cNvPr id="849" name="Shape 849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50" name="Shape 850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82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851" name="Shape 851" descr="Screen Shot 2017-11-04 at 14.00.2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5935" y="1406635"/>
            <a:ext cx="9981407" cy="4506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Shape 852" descr="604px-University_of_Cambridge_logo.sv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Shape 857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Convergence Rate</a:t>
            </a:r>
            <a:endParaRPr sz="4000"/>
          </a:p>
        </p:txBody>
      </p:sp>
      <p:cxnSp>
        <p:nvCxnSpPr>
          <p:cNvPr id="858" name="Shape 858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59" name="Shape 859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83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860" name="Shape 860" descr="Screen Shot 2017-11-04 at 14.06.4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703" y="1406636"/>
            <a:ext cx="5525735" cy="4786065"/>
          </a:xfrm>
          <a:prstGeom prst="rect">
            <a:avLst/>
          </a:prstGeom>
          <a:noFill/>
          <a:ln>
            <a:noFill/>
          </a:ln>
        </p:spPr>
      </p:pic>
      <p:sp>
        <p:nvSpPr>
          <p:cNvPr id="861" name="Shape 861"/>
          <p:cNvSpPr txBox="1"/>
          <p:nvPr/>
        </p:nvSpPr>
        <p:spPr>
          <a:xfrm>
            <a:off x="6406500" y="1549733"/>
            <a:ext cx="5175600" cy="4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PSP can effectively accelerate convergence rate due to both increased iteration rate and improved consistency.</a:t>
            </a: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number of submitted updates increases due to PSP’s faster iteration rate.</a:t>
            </a: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2" name="Shape 862" descr="604px-University_of_Cambridge_logo.sv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Shape 867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Implementation in Actor</a:t>
            </a:r>
            <a:endParaRPr sz="4000"/>
          </a:p>
        </p:txBody>
      </p:sp>
      <p:cxnSp>
        <p:nvCxnSpPr>
          <p:cNvPr id="868" name="Shape 868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69" name="Shape 869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84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870" name="Shape 870"/>
          <p:cNvSpPr txBox="1"/>
          <p:nvPr/>
        </p:nvSpPr>
        <p:spPr>
          <a:xfrm>
            <a:off x="612233" y="1305700"/>
            <a:ext cx="7196800" cy="50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5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type barrier =</a:t>
            </a:r>
            <a:endParaRPr sz="1500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5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| ASP    (* Asynchronous Parallel *)</a:t>
            </a:r>
            <a:endParaRPr sz="1500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5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| BSP    (* Bulk Synchronous Parallel *)</a:t>
            </a:r>
            <a:endParaRPr sz="1500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5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| SSP    (* Stale Synchronous Parallel *)</a:t>
            </a:r>
            <a:endParaRPr sz="1500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5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| PSP    (* Probabilistic Synchronous Parallel *)</a:t>
            </a:r>
            <a:endParaRPr sz="1500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rgbClr val="000000"/>
              </a:buClr>
              <a:buSzPts val="1100"/>
              <a:buFont typeface="Arial"/>
              <a:buNone/>
            </a:pPr>
            <a:endParaRPr sz="1500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rgbClr val="000000"/>
              </a:buClr>
              <a:buSzPts val="1100"/>
              <a:buFont typeface="Arial"/>
              <a:buNone/>
            </a:pPr>
            <a:r>
              <a:rPr lang="en" sz="15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val start : ?barrier:barrier -&gt; string -&gt; string -&gt; unit</a:t>
            </a:r>
            <a:endParaRPr sz="1500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rgbClr val="000000"/>
              </a:buClr>
              <a:buSzPts val="1100"/>
              <a:buFont typeface="Arial"/>
              <a:buNone/>
            </a:pPr>
            <a:r>
              <a:rPr lang="en" sz="15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(** start running the model loop *)</a:t>
            </a:r>
            <a:endParaRPr sz="1500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rgbClr val="000000"/>
              </a:buClr>
              <a:buSzPts val="1100"/>
              <a:buFont typeface="Arial"/>
              <a:buNone/>
            </a:pPr>
            <a:endParaRPr sz="1500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rgbClr val="000000"/>
              </a:buClr>
              <a:buSzPts val="1100"/>
              <a:buFont typeface="Arial"/>
              <a:buNone/>
            </a:pPr>
            <a:r>
              <a:rPr lang="en" sz="15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val register_barrier : ps_barrier_typ -&gt; unit</a:t>
            </a:r>
            <a:endParaRPr sz="1500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rgbClr val="000000"/>
              </a:buClr>
              <a:buSzPts val="1100"/>
              <a:buFont typeface="Arial"/>
              <a:buNone/>
            </a:pPr>
            <a:r>
              <a:rPr lang="en" sz="15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(** register user-defined barrier function at p2p server *)</a:t>
            </a:r>
            <a:endParaRPr sz="1500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rgbClr val="000000"/>
              </a:buClr>
              <a:buSzPts val="1100"/>
              <a:buFont typeface="Arial"/>
              <a:buNone/>
            </a:pPr>
            <a:endParaRPr sz="1500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rgbClr val="000000"/>
              </a:buClr>
              <a:buSzPts val="1100"/>
              <a:buFont typeface="Arial"/>
              <a:buNone/>
            </a:pPr>
            <a:r>
              <a:rPr lang="en" sz="15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val register_schedule : ('a, 'b, 'c) ps_schedule_typ -&gt; unit</a:t>
            </a:r>
            <a:endParaRPr sz="1500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rgbClr val="000000"/>
              </a:buClr>
              <a:buSzPts val="1100"/>
              <a:buFont typeface="Arial"/>
              <a:buNone/>
            </a:pPr>
            <a:r>
              <a:rPr lang="en" sz="15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(** register user-defined scheduler *)</a:t>
            </a:r>
            <a:endParaRPr sz="1500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rgbClr val="000000"/>
              </a:buClr>
              <a:buSzPts val="1100"/>
              <a:buFont typeface="Arial"/>
              <a:buNone/>
            </a:pPr>
            <a:endParaRPr sz="1500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rgbClr val="000000"/>
              </a:buClr>
              <a:buSzPts val="1100"/>
              <a:buFont typeface="Arial"/>
              <a:buNone/>
            </a:pPr>
            <a:r>
              <a:rPr lang="en" sz="15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val register_pull : ('a, 'b, 'c) ps_pull_typ -&gt; unit</a:t>
            </a:r>
            <a:endParaRPr sz="1500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5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(** register user-defined pull function executed at master *)</a:t>
            </a:r>
            <a:endParaRPr sz="1500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500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rgbClr val="000000"/>
              </a:buClr>
              <a:buSzPts val="1100"/>
              <a:buFont typeface="Arial"/>
              <a:buNone/>
            </a:pPr>
            <a:r>
              <a:rPr lang="en" sz="15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…….</a:t>
            </a:r>
            <a:endParaRPr sz="1500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500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71" name="Shape 871"/>
          <p:cNvSpPr txBox="1"/>
          <p:nvPr/>
        </p:nvSpPr>
        <p:spPr>
          <a:xfrm>
            <a:off x="7712200" y="1549733"/>
            <a:ext cx="3870000" cy="4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PSP and other synchronous parallel machines are implemented in Actor system in a very modular way.</a:t>
            </a: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They can be plugged into different engines (Parameter Sever, Mapreduce) with </a:t>
            </a:r>
            <a:r>
              <a:rPr lang="en" sz="16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register_barrier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function</a:t>
            </a: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2" name="Shape 872" descr="604px-University_of_Cambridge_logo.sv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Shape 925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Owl’s Performance</a:t>
            </a:r>
            <a:endParaRPr sz="4000"/>
          </a:p>
        </p:txBody>
      </p:sp>
      <p:cxnSp>
        <p:nvCxnSpPr>
          <p:cNvPr id="926" name="Shape 926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27" name="Shape 927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85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928" name="Shape 928" descr="604px-University_of_Cambridge_logo.sv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9" name="Shape 9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7351" y="1432968"/>
            <a:ext cx="7557301" cy="4454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Who Am I? &amp; lets not </a:t>
            </a:r>
            <a:r>
              <a:rPr lang="en-US" smtClean="0">
                <a:cs typeface="+mj-cs"/>
              </a:rPr>
              <a:t>speculate further </a:t>
            </a:r>
            <a:r>
              <a:rPr lang="en-US" smtClean="0">
                <a:cs typeface="+mj-cs"/>
                <a:sym typeface="Wingdings"/>
              </a:rPr>
              <a:t></a:t>
            </a:r>
            <a:endParaRPr lang="en-US" dirty="0" smtClean="0"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Thanks to EPSRC/</a:t>
            </a:r>
            <a:r>
              <a:rPr lang="en-US" dirty="0" err="1" smtClean="0"/>
              <a:t>databox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b="0" dirty="0"/>
              <a:t>&amp;</a:t>
            </a:r>
            <a:r>
              <a:rPr lang="en-US" b="0" dirty="0" smtClean="0"/>
              <a:t>Liang Wang, Cambridge</a:t>
            </a:r>
            <a:endParaRPr lang="en-US" b="0" dirty="0"/>
          </a:p>
        </p:txBody>
      </p:sp>
      <p:pic>
        <p:nvPicPr>
          <p:cNvPr id="4" name="Content Placeholder 3" descr="MV5BMTI4MDM0NjM2Ml5BMl5BanBnXkFtZTcwMTcwNjUxMQ@@._V1_SX214_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18" b="27318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Thanks to Turing/</a:t>
            </a:r>
            <a:r>
              <a:rPr lang="en-US" dirty="0" err="1" smtClean="0"/>
              <a:t>Maru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&amp;Peter </a:t>
            </a:r>
            <a:r>
              <a:rPr lang="en-US" dirty="0" err="1" smtClean="0"/>
              <a:t>Pietzuch</a:t>
            </a:r>
            <a:r>
              <a:rPr lang="en-US" dirty="0" smtClean="0"/>
              <a:t>, Imperial </a:t>
            </a:r>
            <a:endParaRPr lang="en-US" dirty="0"/>
          </a:p>
        </p:txBody>
      </p:sp>
      <p:pic>
        <p:nvPicPr>
          <p:cNvPr id="7" name="Picture 6" descr="1000102_10151454310636691_1966830169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120" y="3016396"/>
            <a:ext cx="5332486" cy="3188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ceber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93749" y="2048695"/>
            <a:ext cx="3321446" cy="442014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Trust Issues: User Perspective</a:t>
            </a:r>
          </a:p>
        </p:txBody>
      </p:sp>
      <p:sp>
        <p:nvSpPr>
          <p:cNvPr id="150" name="Shape 15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Users trust their applications</a:t>
            </a:r>
          </a:p>
          <a:p>
            <a:endParaRPr lang="en-US" dirty="0"/>
          </a:p>
          <a:p>
            <a:r>
              <a:rPr lang="en-US" dirty="0"/>
              <a:t>Users must implicitly trust </a:t>
            </a:r>
            <a:br>
              <a:rPr lang="en-US" dirty="0"/>
            </a:br>
            <a:r>
              <a:rPr lang="en-US" dirty="0"/>
              <a:t>cloud provider</a:t>
            </a:r>
          </a:p>
          <a:p>
            <a:endParaRPr lang="en-US" dirty="0"/>
          </a:p>
          <a:p>
            <a:r>
              <a:rPr lang="en-US" dirty="0"/>
              <a:t>Existing applications implicitly</a:t>
            </a:r>
            <a:br>
              <a:rPr lang="en-US" dirty="0"/>
            </a:br>
            <a:r>
              <a:rPr lang="en-US" dirty="0"/>
              <a:t>assume trusted operating system</a:t>
            </a:r>
          </a:p>
        </p:txBody>
      </p:sp>
      <p:grpSp>
        <p:nvGrpSpPr>
          <p:cNvPr id="161" name="Group 161"/>
          <p:cNvGrpSpPr/>
          <p:nvPr/>
        </p:nvGrpSpPr>
        <p:grpSpPr>
          <a:xfrm>
            <a:off x="7781713" y="2748161"/>
            <a:ext cx="2288396" cy="3234869"/>
            <a:chOff x="1305362" y="1587950"/>
            <a:chExt cx="3254607" cy="4600702"/>
          </a:xfrm>
        </p:grpSpPr>
        <p:sp>
          <p:nvSpPr>
            <p:cNvPr id="152" name="Shape 152"/>
            <p:cNvSpPr/>
            <p:nvPr/>
          </p:nvSpPr>
          <p:spPr>
            <a:xfrm>
              <a:off x="1305362" y="1587950"/>
              <a:ext cx="2198243" cy="501902"/>
            </a:xfrm>
            <a:prstGeom prst="rect">
              <a:avLst/>
            </a:prstGeom>
            <a:solidFill>
              <a:srgbClr val="FF8000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/>
              </a:lvl1pPr>
            </a:lstStyle>
            <a:p>
              <a:r>
                <a:rPr sz="1687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rPr>
                <a:t>Redis</a:t>
              </a:r>
            </a:p>
          </p:txBody>
        </p:sp>
        <p:sp>
          <p:nvSpPr>
            <p:cNvPr id="153" name="Shape 153"/>
            <p:cNvSpPr/>
            <p:nvPr/>
          </p:nvSpPr>
          <p:spPr>
            <a:xfrm>
              <a:off x="1305362" y="2539444"/>
              <a:ext cx="2198243" cy="501903"/>
            </a:xfrm>
            <a:prstGeom prst="rect">
              <a:avLst/>
            </a:prstGeom>
            <a:solidFill>
              <a:srgbClr val="DCDEE0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/>
              </a:lvl1pPr>
            </a:lstStyle>
            <a:p>
              <a:r>
                <a:rPr sz="1687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rPr>
                <a:t>OS</a:t>
              </a:r>
            </a:p>
          </p:txBody>
        </p:sp>
        <p:sp>
          <p:nvSpPr>
            <p:cNvPr id="154" name="Shape 154"/>
            <p:cNvSpPr/>
            <p:nvPr/>
          </p:nvSpPr>
          <p:spPr>
            <a:xfrm>
              <a:off x="1305362" y="3168906"/>
              <a:ext cx="2198243" cy="501902"/>
            </a:xfrm>
            <a:prstGeom prst="rect">
              <a:avLst/>
            </a:prstGeom>
            <a:solidFill>
              <a:srgbClr val="DCDEE0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/>
              </a:lvl1pPr>
            </a:lstStyle>
            <a:p>
              <a:r>
                <a:rPr sz="1687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rPr>
                <a:t>VMM</a:t>
              </a:r>
            </a:p>
          </p:txBody>
        </p:sp>
        <p:sp>
          <p:nvSpPr>
            <p:cNvPr id="155" name="Shape 155"/>
            <p:cNvSpPr/>
            <p:nvPr/>
          </p:nvSpPr>
          <p:spPr>
            <a:xfrm>
              <a:off x="1305362" y="3798366"/>
              <a:ext cx="2198243" cy="501903"/>
            </a:xfrm>
            <a:prstGeom prst="rect">
              <a:avLst/>
            </a:prstGeom>
            <a:solidFill>
              <a:srgbClr val="DCDEE0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/>
              </a:lvl1pPr>
            </a:lstStyle>
            <a:p>
              <a:r>
                <a:rPr sz="1687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rPr>
                <a:t>Firmware</a:t>
              </a:r>
            </a:p>
          </p:txBody>
        </p:sp>
        <p:sp>
          <p:nvSpPr>
            <p:cNvPr id="156" name="Shape 156"/>
            <p:cNvSpPr/>
            <p:nvPr/>
          </p:nvSpPr>
          <p:spPr>
            <a:xfrm>
              <a:off x="1305362" y="4427827"/>
              <a:ext cx="2198243" cy="501903"/>
            </a:xfrm>
            <a:prstGeom prst="rect">
              <a:avLst/>
            </a:prstGeom>
            <a:solidFill>
              <a:srgbClr val="DCDEE0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/>
              </a:lvl1pPr>
            </a:lstStyle>
            <a:p>
              <a:r>
                <a:rPr sz="1687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rPr>
                <a:t>Cloud platform</a:t>
              </a:r>
            </a:p>
          </p:txBody>
        </p:sp>
        <p:sp>
          <p:nvSpPr>
            <p:cNvPr id="157" name="Shape 157"/>
            <p:cNvSpPr/>
            <p:nvPr/>
          </p:nvSpPr>
          <p:spPr>
            <a:xfrm>
              <a:off x="1305362" y="5057288"/>
              <a:ext cx="2198243" cy="501902"/>
            </a:xfrm>
            <a:prstGeom prst="rect">
              <a:avLst/>
            </a:prstGeom>
            <a:solidFill>
              <a:srgbClr val="DCDEE0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/>
              </a:lvl1pPr>
            </a:lstStyle>
            <a:p>
              <a:r>
                <a:rPr sz="1687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rPr>
                <a:t>Staff</a:t>
              </a:r>
            </a:p>
          </p:txBody>
        </p:sp>
        <p:sp>
          <p:nvSpPr>
            <p:cNvPr id="158" name="Shape 158"/>
            <p:cNvSpPr/>
            <p:nvPr/>
          </p:nvSpPr>
          <p:spPr>
            <a:xfrm>
              <a:off x="1305362" y="5686750"/>
              <a:ext cx="2198243" cy="501902"/>
            </a:xfrm>
            <a:prstGeom prst="rect">
              <a:avLst/>
            </a:prstGeom>
            <a:solidFill>
              <a:srgbClr val="DCDEE0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/>
              </a:lvl1pPr>
            </a:lstStyle>
            <a:p>
              <a:r>
                <a:rPr sz="1687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rPr>
                <a:t>…</a:t>
              </a:r>
            </a:p>
          </p:txBody>
        </p:sp>
        <p:sp>
          <p:nvSpPr>
            <p:cNvPr id="159" name="Shape 159"/>
            <p:cNvSpPr/>
            <p:nvPr/>
          </p:nvSpPr>
          <p:spPr>
            <a:xfrm flipV="1">
              <a:off x="3840803" y="2583845"/>
              <a:ext cx="1" cy="3593534"/>
            </a:xfrm>
            <a:prstGeom prst="line">
              <a:avLst/>
            </a:prstGeom>
            <a:noFill/>
            <a:ln w="101600" cap="flat">
              <a:solidFill>
                <a:srgbClr val="DCDEE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60" name="Shape 160"/>
            <p:cNvSpPr/>
            <p:nvPr/>
          </p:nvSpPr>
          <p:spPr>
            <a:xfrm rot="16200000">
              <a:off x="3623006" y="4084449"/>
              <a:ext cx="1402093" cy="471833"/>
            </a:xfrm>
            <a:prstGeom prst="rect">
              <a:avLst/>
            </a:prstGeom>
            <a:solidFill>
              <a:srgbClr val="DCDEE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r>
                <a:rPr sz="1687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rPr>
                <a:t>untrusted</a:t>
              </a:r>
            </a:p>
          </p:txBody>
        </p:sp>
      </p:grpSp>
      <p:pic>
        <p:nvPicPr>
          <p:cNvPr id="162" name="redis-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437" y="2788059"/>
            <a:ext cx="267891" cy="26789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70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AA62DCEA4FAE4394823B509BA2709F" ma:contentTypeVersion="" ma:contentTypeDescription="Create a new document." ma:contentTypeScope="" ma:versionID="e51086be0336218012c31f81e91801a5">
  <xsd:schema xmlns:xsd="http://www.w3.org/2001/XMLSchema" xmlns:xs="http://www.w3.org/2001/XMLSchema" xmlns:p="http://schemas.microsoft.com/office/2006/metadata/properties" xmlns:ns2="ddc16f2e-ac79-420b-bf02-152a3fab2b22" xmlns:ns3="e5618448-e42b-40ea-80d2-fe7c2030a18b" targetNamespace="http://schemas.microsoft.com/office/2006/metadata/properties" ma:root="true" ma:fieldsID="faa6553ecd3524e9c2e43f207bb0ea63" ns2:_="" ns3:_="">
    <xsd:import namespace="ddc16f2e-ac79-420b-bf02-152a3fab2b22"/>
    <xsd:import namespace="e5618448-e42b-40ea-80d2-fe7c2030a18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16f2e-ac79-420b-bf02-152a3fab2b2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618448-e42b-40ea-80d2-fe7c2030a1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E2BAD2-F03D-469D-98A6-45357B8382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04437C-E839-4733-A734-82DD58764992}">
  <ds:schemaRefs>
    <ds:schemaRef ds:uri="http://schemas.openxmlformats.org/package/2006/metadata/core-properties"/>
    <ds:schemaRef ds:uri="http://schemas.microsoft.com/office/2006/documentManagement/types"/>
    <ds:schemaRef ds:uri="ddc16f2e-ac79-420b-bf02-152a3fab2b22"/>
    <ds:schemaRef ds:uri="e5618448-e42b-40ea-80d2-fe7c2030a18b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5FA049A-5521-40FE-BD5C-778BB20A5D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16f2e-ac79-420b-bf02-152a3fab2b22"/>
    <ds:schemaRef ds:uri="e5618448-e42b-40ea-80d2-fe7c2030a1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6017</Words>
  <Application>Microsoft Macintosh PowerPoint</Application>
  <PresentationFormat>Custom</PresentationFormat>
  <Paragraphs>1116</Paragraphs>
  <Slides>86</Slides>
  <Notes>60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86</vt:i4>
      </vt:variant>
    </vt:vector>
  </HeadingPairs>
  <TitlesOfParts>
    <vt:vector size="89" baseType="lpstr">
      <vt:lpstr>Office Theme</vt:lpstr>
      <vt:lpstr>1_Office Theme</vt:lpstr>
      <vt:lpstr>Simple Light</vt:lpstr>
      <vt:lpstr>Privacy-Preserving Analytics in and out of the Clouds</vt:lpstr>
      <vt:lpstr>1. Private Data Center-&gt;Public Cloud</vt:lpstr>
      <vt:lpstr>Infrastructure Location</vt:lpstr>
      <vt:lpstr>GDPR – 2018 – right to an explanaion</vt:lpstr>
      <vt:lpstr>MARU….@ turing.ac.uk</vt:lpstr>
      <vt:lpstr>Outline</vt:lpstr>
      <vt:lpstr>1. Motivation: Trustworthy Data Processing</vt:lpstr>
      <vt:lpstr>Trust Issues: Provider Perspective</vt:lpstr>
      <vt:lpstr>Trust Issues: User Perspective</vt:lpstr>
      <vt:lpstr>Trusted Execution Support with Intel SGX</vt:lpstr>
      <vt:lpstr>2. Overview of Intel SGX</vt:lpstr>
      <vt:lpstr>Trusted Execution Environments</vt:lpstr>
      <vt:lpstr>Intel Software Guard Extensions (SGX)</vt:lpstr>
      <vt:lpstr>SGX Enclaves</vt:lpstr>
      <vt:lpstr>SGX SDK Code Sample</vt:lpstr>
      <vt:lpstr>SGX Enclave Construction</vt:lpstr>
      <vt:lpstr>SGX Enclave Construction</vt:lpstr>
      <vt:lpstr>SGX Enclave Measurement</vt:lpstr>
      <vt:lpstr>SGX Enclave Attestation</vt:lpstr>
      <vt:lpstr>Local Attestation</vt:lpstr>
      <vt:lpstr>Remote Attestation</vt:lpstr>
      <vt:lpstr>Remote Attestation</vt:lpstr>
      <vt:lpstr>SGX Limitations &amp; Research Challenges</vt:lpstr>
      <vt:lpstr>3. Description of SGX-LKL</vt:lpstr>
      <vt:lpstr>SGX-LKL: Supporting Managed Runtimes in SGX</vt:lpstr>
      <vt:lpstr>SGX-LKL: Linux Kernel Library inside SGX Enclaves</vt:lpstr>
      <vt:lpstr>SGX-LKL Architecture</vt:lpstr>
      <vt:lpstr>4. Description of SGX-Spark</vt:lpstr>
      <vt:lpstr>Secure Big Data Processing</vt:lpstr>
      <vt:lpstr>Secure Machine Learning</vt:lpstr>
      <vt:lpstr>State of the Art</vt:lpstr>
      <vt:lpstr>SGX Support for Spark</vt:lpstr>
      <vt:lpstr>Challenges &amp; Current State</vt:lpstr>
      <vt:lpstr>1. Partitioning Spark</vt:lpstr>
      <vt:lpstr>1. Partitioning Spark</vt:lpstr>
      <vt:lpstr>1. Partitioning Spark</vt:lpstr>
      <vt:lpstr>1. Partitioning Spark</vt:lpstr>
      <vt:lpstr>2. Data Movement between JVMs</vt:lpstr>
      <vt:lpstr>1. Partitioning Spark</vt:lpstr>
      <vt:lpstr>2. Distributed Analytics</vt:lpstr>
      <vt:lpstr>Future Proof for GDPR</vt:lpstr>
      <vt:lpstr>Distributed Analytics outline</vt:lpstr>
      <vt:lpstr>What Is Owl</vt:lpstr>
      <vt:lpstr>Vision Beyond Research Prototype</vt:lpstr>
      <vt:lpstr>Owl’s Architecture</vt:lpstr>
      <vt:lpstr>Research</vt:lpstr>
      <vt:lpstr>Parallel and Distributed Computing</vt:lpstr>
      <vt:lpstr>Owl + Actor : Ndarray Example</vt:lpstr>
      <vt:lpstr>Owl + Actor : Ndarray Example</vt:lpstr>
      <vt:lpstr>Owl + Actor : Neural Network Example</vt:lpstr>
      <vt:lpstr>Owl + Actor : Neural Network Example</vt:lpstr>
      <vt:lpstr>Key to Scalability</vt:lpstr>
      <vt:lpstr>Synchronous Parallel Machine</vt:lpstr>
      <vt:lpstr>Barrier Synchronisation</vt:lpstr>
      <vt:lpstr>Consistency Is Not Free Lunch</vt:lpstr>
      <vt:lpstr>Existing Models in Use</vt:lpstr>
      <vt:lpstr>A 10,000 Foot View</vt:lpstr>
      <vt:lpstr>Consistency vs. Iteration Rate</vt:lpstr>
      <vt:lpstr>Analytical Model</vt:lpstr>
      <vt:lpstr>Decompose Synchronous Parallel Machine</vt:lpstr>
      <vt:lpstr>Decompose Synchronous Parallel Machine</vt:lpstr>
      <vt:lpstr>Decompose Synchronous Parallel Machine</vt:lpstr>
      <vt:lpstr>Decompose Synchronous Parallel Machine</vt:lpstr>
      <vt:lpstr>Missing Dimension in Design Space</vt:lpstr>
      <vt:lpstr>Key Insights from Decomposition</vt:lpstr>
      <vt:lpstr>Probabilistic Synchronous Parallel</vt:lpstr>
      <vt:lpstr>Sampling Primitive</vt:lpstr>
      <vt:lpstr>As A Higher-Order Function</vt:lpstr>
      <vt:lpstr>A Newly Discovered Dimension</vt:lpstr>
      <vt:lpstr>Factorise Consistency by Completeness</vt:lpstr>
      <vt:lpstr>Trade-off in a Larger Design Space</vt:lpstr>
      <vt:lpstr>Effects of Sampling Primitive</vt:lpstr>
      <vt:lpstr>Effects of Smaller Samples</vt:lpstr>
      <vt:lpstr>Revisit System Decomposition</vt:lpstr>
      <vt:lpstr>Revisit System Decomposition</vt:lpstr>
      <vt:lpstr>Indication on System Design</vt:lpstr>
      <vt:lpstr>Comparison Summary</vt:lpstr>
      <vt:lpstr>Step Distribution</vt:lpstr>
      <vt:lpstr>Reduce Discrepancy </vt:lpstr>
      <vt:lpstr>Tighten the Bounds</vt:lpstr>
      <vt:lpstr>Scalability</vt:lpstr>
      <vt:lpstr>Robustness against Stragglers</vt:lpstr>
      <vt:lpstr>Convergence Rate</vt:lpstr>
      <vt:lpstr>Implementation in Actor</vt:lpstr>
      <vt:lpstr>Owl’s Performance</vt:lpstr>
      <vt:lpstr>Who Am I? &amp; lets not speculate further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McIvor</dc:creator>
  <cp:lastModifiedBy>Jon Crowcroft</cp:lastModifiedBy>
  <cp:revision>20</cp:revision>
  <cp:lastPrinted>2018-02-07T11:00:10Z</cp:lastPrinted>
  <dcterms:created xsi:type="dcterms:W3CDTF">2017-09-19T11:05:16Z</dcterms:created>
  <dcterms:modified xsi:type="dcterms:W3CDTF">2018-03-06T07:21:22Z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0x01010059AA62DCEA4FAE4394823B509BA2709F</vt:lpwstr>
  </property>
</Properties>
</file>