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8" r:id="rId5"/>
    <p:sldId id="259" r:id="rId6"/>
    <p:sldId id="268" r:id="rId7"/>
    <p:sldId id="260" r:id="rId8"/>
    <p:sldId id="261" r:id="rId9"/>
    <p:sldId id="262" r:id="rId10"/>
    <p:sldId id="263" r:id="rId11"/>
    <p:sldId id="264" r:id="rId12"/>
    <p:sldId id="267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0" d="100"/>
          <a:sy n="40" d="100"/>
        </p:scale>
        <p:origin x="-520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2C511-963D-1E4B-BD1F-907EA01A1FDE}" type="datetimeFigureOut">
              <a:rPr lang="en-US" smtClean="0"/>
              <a:t>20/02/17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C0C2C-898B-2C47-BB51-6A44478FC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00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50C73-480D-5944-96E9-412D59E66A09}" type="datetimeFigureOut">
              <a:rPr lang="en-US" smtClean="0"/>
              <a:t>20/02/17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A9FF7-A30C-C146-BC4F-8E848FDFE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62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970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/>
              <a:t>Empirical survey on contracts (how far in the chain?)</a:t>
            </a:r>
          </a:p>
          <a:p>
            <a:r>
              <a:rPr lang="en-GB" sz="1200" dirty="0" err="1" smtClean="0"/>
              <a:t>Intoino</a:t>
            </a:r>
            <a:r>
              <a:rPr lang="en-GB" sz="1200" dirty="0" smtClean="0"/>
              <a:t> or alternative?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75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/>
              <a:t>Empirical survey on contracts (how far in the chain?)</a:t>
            </a:r>
          </a:p>
          <a:p>
            <a:r>
              <a:rPr lang="en-GB" sz="1200" dirty="0" err="1" smtClean="0"/>
              <a:t>Intoino</a:t>
            </a:r>
            <a:r>
              <a:rPr lang="en-GB" sz="1200" dirty="0" smtClean="0"/>
              <a:t> or alternative?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75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36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136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919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Polygon (light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5050368" y="0"/>
            <a:ext cx="7141633" cy="6096000"/>
          </a:xfrm>
          <a:custGeom>
            <a:avLst/>
            <a:gdLst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0 w 5356225"/>
              <a:gd name="connsiteY6" fmla="*/ 4572000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2925147 w 5356225"/>
              <a:gd name="connsiteY6" fmla="*/ 2430624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289041 w 5356225"/>
              <a:gd name="connsiteY6" fmla="*/ 2206689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820886 w 5356225"/>
              <a:gd name="connsiteY6" fmla="*/ 1870787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359021 w 5356225"/>
              <a:gd name="connsiteY6" fmla="*/ 2006081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1 w 5356225"/>
              <a:gd name="connsiteY5" fmla="*/ 2006081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99502 w 5356225"/>
              <a:gd name="connsiteY5" fmla="*/ 1975124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0 w 5356225"/>
              <a:gd name="connsiteY5" fmla="*/ 2013224 h 4572000"/>
              <a:gd name="connsiteX6" fmla="*/ 0 w 5356225"/>
              <a:gd name="connsiteY6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6225" h="4572000">
                <a:moveTo>
                  <a:pt x="0" y="0"/>
                </a:moveTo>
                <a:lnTo>
                  <a:pt x="5356225" y="0"/>
                </a:lnTo>
                <a:lnTo>
                  <a:pt x="5356225" y="0"/>
                </a:lnTo>
                <a:lnTo>
                  <a:pt x="5356225" y="4572000"/>
                </a:lnTo>
                <a:lnTo>
                  <a:pt x="5356225" y="4572000"/>
                </a:lnTo>
                <a:lnTo>
                  <a:pt x="3359020" y="20132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algn="r">
              <a:defRPr/>
            </a:lvl1pPr>
          </a:lstStyle>
          <a:p>
            <a:r>
              <a:rPr lang="en-GB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23/09/2016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18" y="579967"/>
            <a:ext cx="1841733" cy="768000"/>
          </a:xfrm>
          <a:prstGeom prst="rect">
            <a:avLst/>
          </a:prstGeom>
        </p:spPr>
      </p:pic>
      <p:sp>
        <p:nvSpPr>
          <p:cNvPr id="16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9988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25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1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54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42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6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40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68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43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D43A1-07EE-4CBD-A762-FBC234F6E0F8}" type="datetimeFigureOut">
              <a:rPr lang="en-GB" smtClean="0"/>
              <a:t>20/02/17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7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Systems Challenges for the ATI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76000" y="2997541"/>
            <a:ext cx="11040000" cy="816000"/>
          </a:xfrm>
        </p:spPr>
        <p:txBody>
          <a:bodyPr>
            <a:normAutofit fontScale="90000"/>
          </a:bodyPr>
          <a:lstStyle/>
          <a:p>
            <a:r>
              <a:rPr lang="en-US" dirty="0"/>
              <a:t>Systems Challenges for Data Science at the ATI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45537" y="4293243"/>
            <a:ext cx="11040000" cy="7200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scalable safe, secure, sane systems for data</a:t>
            </a:r>
          </a:p>
          <a:p>
            <a:r>
              <a:rPr lang="en-US" dirty="0"/>
              <a:t>science.</a:t>
            </a:r>
            <a:endParaRPr lang="en-GB" dirty="0">
              <a:latin typeface="Bookman Old Style" panose="02050604050505020204" pitchFamily="18" charset="0"/>
            </a:endParaRPr>
          </a:p>
          <a:p>
            <a:endParaRPr lang="en-GB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2005536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Ways forward with partners clear</a:t>
            </a:r>
          </a:p>
          <a:p>
            <a:r>
              <a:rPr lang="en-US" dirty="0" smtClean="0"/>
              <a:t>Have good </a:t>
            </a:r>
            <a:r>
              <a:rPr lang="en-US" dirty="0" err="1" smtClean="0"/>
              <a:t>globalcommunity</a:t>
            </a:r>
            <a:r>
              <a:rPr lang="en-US" dirty="0" smtClean="0"/>
              <a:t> </a:t>
            </a:r>
          </a:p>
          <a:p>
            <a:r>
              <a:rPr lang="en-US" dirty="0" smtClean="0"/>
              <a:t>Timely technology emerging</a:t>
            </a:r>
          </a:p>
          <a:p>
            <a:r>
              <a:rPr lang="en-US" dirty="0" smtClean="0"/>
              <a:t>Still many systems challenges</a:t>
            </a:r>
          </a:p>
          <a:p>
            <a:r>
              <a:rPr lang="en-US" dirty="0" smtClean="0"/>
              <a:t>ATI is a good UK </a:t>
            </a:r>
            <a:r>
              <a:rPr lang="en-US" dirty="0" err="1" smtClean="0"/>
              <a:t>convenor</a:t>
            </a:r>
            <a:r>
              <a:rPr lang="en-US" dirty="0" smtClean="0"/>
              <a:t> for such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90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 other project ideas</a:t>
            </a:r>
            <a:r>
              <a:rPr lang="is-I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Zika</a:t>
            </a:r>
            <a:r>
              <a:rPr lang="en-US" dirty="0" smtClean="0"/>
              <a:t> –two2 population epidemic – infer model with partial data</a:t>
            </a:r>
            <a:r>
              <a:rPr lang="en-US" dirty="0" smtClean="0">
                <a:sym typeface="Wingdings"/>
              </a:rPr>
              <a:t></a:t>
            </a:r>
          </a:p>
          <a:p>
            <a:pPr lvl="1"/>
            <a:r>
              <a:rPr lang="en-US" dirty="0" err="1" smtClean="0">
                <a:sym typeface="Wingdings"/>
              </a:rPr>
              <a:t>Zipfian</a:t>
            </a:r>
            <a:r>
              <a:rPr lang="en-US" dirty="0" smtClean="0">
                <a:sym typeface="Wingdings"/>
              </a:rPr>
              <a:t> multi-graphs? Parsimonious model? </a:t>
            </a:r>
            <a:r>
              <a:rPr lang="en-US" dirty="0" err="1" smtClean="0">
                <a:sym typeface="Wingdings"/>
              </a:rPr>
              <a:t>Probablistic</a:t>
            </a:r>
            <a:r>
              <a:rPr lang="en-US" smtClean="0">
                <a:sym typeface="Wingdings"/>
              </a:rPr>
              <a:t> programming</a:t>
            </a:r>
            <a:endParaRPr lang="en-US" dirty="0" smtClean="0">
              <a:sym typeface="Wingdings"/>
            </a:endParaRPr>
          </a:p>
          <a:p>
            <a:r>
              <a:rPr lang="en-US" dirty="0" smtClean="0"/>
              <a:t>Highly distributed analytics (</a:t>
            </a:r>
            <a:r>
              <a:rPr lang="en-US" dirty="0" err="1" smtClean="0"/>
              <a:t>databox</a:t>
            </a:r>
            <a:r>
              <a:rPr lang="en-US" dirty="0" smtClean="0"/>
              <a:t>/hat)</a:t>
            </a:r>
          </a:p>
          <a:p>
            <a:pPr lvl="1"/>
            <a:r>
              <a:rPr lang="en-US" dirty="0" smtClean="0"/>
              <a:t>Privacy/ by aggregation (</a:t>
            </a:r>
            <a:r>
              <a:rPr lang="en-US" dirty="0" err="1" smtClean="0"/>
              <a:t>diffpriv</a:t>
            </a:r>
            <a:r>
              <a:rPr lang="en-US" dirty="0" smtClean="0"/>
              <a:t> structurally enforced)</a:t>
            </a:r>
          </a:p>
          <a:p>
            <a:r>
              <a:rPr lang="en-US" dirty="0" smtClean="0"/>
              <a:t>UK industrial trading graph resilience</a:t>
            </a:r>
          </a:p>
          <a:p>
            <a:pPr lvl="1"/>
            <a:r>
              <a:rPr lang="en-US" dirty="0" smtClean="0"/>
              <a:t>We design resilience into utilities – why not commerce too?</a:t>
            </a:r>
          </a:p>
          <a:p>
            <a:r>
              <a:rPr lang="en-US" dirty="0" smtClean="0"/>
              <a:t>Is it human?</a:t>
            </a:r>
          </a:p>
          <a:p>
            <a:pPr lvl="1"/>
            <a:r>
              <a:rPr lang="en-US" dirty="0" smtClean="0"/>
              <a:t>There’s increasing machine traffic on the net- </a:t>
            </a:r>
            <a:r>
              <a:rPr lang="en-US" dirty="0" err="1" smtClean="0"/>
              <a:t>twitterbots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r>
              <a:rPr lang="is-IS" dirty="0" smtClean="0"/>
              <a:t>…how to tell?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825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1424" y="1844825"/>
            <a:ext cx="103632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Systems Challenges for Data </a:t>
            </a:r>
            <a:r>
              <a:rPr lang="en-US" dirty="0"/>
              <a:t>Science at the ATI</a:t>
            </a:r>
            <a:endParaRPr lang="en-GB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371" y="3886200"/>
            <a:ext cx="11329259" cy="1752600"/>
          </a:xfrm>
        </p:spPr>
        <p:txBody>
          <a:bodyPr/>
          <a:lstStyle/>
          <a:p>
            <a:r>
              <a:rPr lang="en-US" dirty="0"/>
              <a:t>scalable safe, secure, sane systems for data</a:t>
            </a:r>
          </a:p>
          <a:p>
            <a:r>
              <a:rPr lang="en-US" dirty="0"/>
              <a:t>science.</a:t>
            </a:r>
            <a:endParaRPr lang="en-GB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6988" y="188640"/>
            <a:ext cx="1036915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>
                <a:latin typeface="Bookman Old Style" panose="02050604050505020204" pitchFamily="18" charset="0"/>
              </a:rPr>
              <a:t>KAUST</a:t>
            </a:r>
          </a:p>
          <a:p>
            <a:pPr algn="ctr">
              <a:lnSpc>
                <a:spcPct val="150000"/>
              </a:lnSpc>
            </a:pPr>
            <a:r>
              <a:rPr lang="en-GB" dirty="0" smtClean="0">
                <a:latin typeface="Bookman Old Style" panose="02050604050505020204" pitchFamily="18" charset="0"/>
              </a:rPr>
              <a:t>20 Feb 2017</a:t>
            </a:r>
            <a:endParaRPr lang="en-GB" dirty="0"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8021" y="5805264"/>
            <a:ext cx="44377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Bookman Old Style" panose="02050604050505020204" pitchFamily="18" charset="0"/>
              </a:rPr>
              <a:t>Jon.crowcroft@cl.cam.ac.uk</a:t>
            </a:r>
            <a:endParaRPr lang="en-GB" sz="1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716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Data, Science, or Market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omputational Sciences == Supercomputer/HPC</a:t>
            </a:r>
          </a:p>
          <a:p>
            <a:pPr lvl="1"/>
            <a:r>
              <a:rPr lang="en-US" dirty="0" smtClean="0"/>
              <a:t>Physics/</a:t>
            </a:r>
            <a:r>
              <a:rPr lang="en-US" dirty="0" err="1" smtClean="0"/>
              <a:t>meteo</a:t>
            </a:r>
            <a:r>
              <a:rPr lang="en-US" dirty="0" smtClean="0"/>
              <a:t>/</a:t>
            </a:r>
            <a:r>
              <a:rPr lang="en-US" dirty="0" err="1" smtClean="0"/>
              <a:t>astro</a:t>
            </a:r>
            <a:endParaRPr lang="en-US" dirty="0" smtClean="0"/>
          </a:p>
          <a:p>
            <a:pPr lvl="1"/>
            <a:r>
              <a:rPr lang="en-US" dirty="0" smtClean="0"/>
              <a:t>Genomics</a:t>
            </a:r>
          </a:p>
          <a:p>
            <a:pPr lvl="1"/>
            <a:r>
              <a:rPr lang="en-US" dirty="0" err="1" smtClean="0"/>
              <a:t>Chem</a:t>
            </a:r>
            <a:r>
              <a:rPr lang="en-US" dirty="0" smtClean="0"/>
              <a:t>/materials </a:t>
            </a:r>
          </a:p>
          <a:p>
            <a:r>
              <a:rPr lang="en-US" dirty="0" smtClean="0"/>
              <a:t>Analytics == </a:t>
            </a:r>
            <a:r>
              <a:rPr lang="en-US" dirty="0" err="1" smtClean="0"/>
              <a:t>Marketting</a:t>
            </a:r>
            <a:r>
              <a:rPr lang="en-US" dirty="0" smtClean="0"/>
              <a:t>, Data Center</a:t>
            </a:r>
          </a:p>
          <a:p>
            <a:pPr lvl="1"/>
            <a:r>
              <a:rPr lang="en-US" dirty="0" smtClean="0"/>
              <a:t>Facebook/</a:t>
            </a:r>
            <a:r>
              <a:rPr lang="en-US" dirty="0" err="1" smtClean="0"/>
              <a:t>google</a:t>
            </a:r>
            <a:r>
              <a:rPr lang="en-US" dirty="0" smtClean="0"/>
              <a:t>, advertising/recommendation</a:t>
            </a:r>
          </a:p>
          <a:p>
            <a:pPr lvl="1"/>
            <a:r>
              <a:rPr lang="en-US" dirty="0" smtClean="0"/>
              <a:t>Business </a:t>
            </a:r>
            <a:r>
              <a:rPr lang="en-US" dirty="0" err="1" smtClean="0"/>
              <a:t>optimisation</a:t>
            </a:r>
            <a:r>
              <a:rPr lang="en-US" dirty="0" smtClean="0"/>
              <a:t> (amazon)</a:t>
            </a:r>
          </a:p>
          <a:p>
            <a:r>
              <a:rPr lang="en-US" dirty="0" smtClean="0"/>
              <a:t>(BIG) Data Science in between</a:t>
            </a:r>
            <a:r>
              <a:rPr lang="is-IS" dirty="0" smtClean="0"/>
              <a:t>….</a:t>
            </a:r>
          </a:p>
          <a:p>
            <a:pPr lvl="1"/>
            <a:r>
              <a:rPr lang="is-IS" dirty="0" smtClean="0"/>
              <a:t>Much Big Data is social or economic</a:t>
            </a:r>
          </a:p>
          <a:p>
            <a:pPr lvl="1"/>
            <a:r>
              <a:rPr lang="en-US" dirty="0" smtClean="0"/>
              <a:t>S</a:t>
            </a:r>
            <a:r>
              <a:rPr lang="is-IS" dirty="0" smtClean="0"/>
              <a:t>ome in between (public health)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391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Hyperscale</a:t>
            </a:r>
            <a:r>
              <a:rPr lang="en-GB" dirty="0" smtClean="0"/>
              <a:t> Challenge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5326"/>
            <a:ext cx="10972800" cy="4525963"/>
          </a:xfrm>
        </p:spPr>
        <p:txBody>
          <a:bodyPr>
            <a:normAutofit/>
          </a:bodyPr>
          <a:lstStyle/>
          <a:p>
            <a:pPr indent="342900">
              <a:lnSpc>
                <a:spcPct val="150000"/>
              </a:lnSpc>
            </a:pPr>
            <a:r>
              <a:rPr lang="en-GB" sz="3000" dirty="0" smtClean="0"/>
              <a:t>Rack scale systems in-between current DC &amp; HPC</a:t>
            </a:r>
            <a:r>
              <a:rPr lang="is-IS" sz="3000" dirty="0" smtClean="0"/>
              <a:t>…</a:t>
            </a:r>
            <a:endParaRPr lang="en-GB" sz="3000" dirty="0" smtClean="0"/>
          </a:p>
          <a:p>
            <a:pPr indent="342900">
              <a:lnSpc>
                <a:spcPct val="150000"/>
              </a:lnSpc>
            </a:pPr>
            <a:r>
              <a:rPr lang="en-GB" sz="3000" dirty="0" smtClean="0"/>
              <a:t>Lots of (ARM) cores 1000/socket, NUMA</a:t>
            </a:r>
          </a:p>
          <a:p>
            <a:pPr indent="342900">
              <a:lnSpc>
                <a:spcPct val="150000"/>
              </a:lnSpc>
            </a:pPr>
            <a:r>
              <a:rPr lang="en-GB" sz="3000" dirty="0" smtClean="0"/>
              <a:t> low latency interconnect</a:t>
            </a:r>
          </a:p>
          <a:p>
            <a:pPr indent="342900">
              <a:lnSpc>
                <a:spcPct val="150000"/>
              </a:lnSpc>
            </a:pPr>
            <a:r>
              <a:rPr lang="en-GB" sz="3000" dirty="0" smtClean="0"/>
              <a:t>Lots of storage – smarts included (</a:t>
            </a:r>
            <a:r>
              <a:rPr lang="en-GB" sz="3000" dirty="0" err="1" smtClean="0"/>
              <a:t>fs,obj,blk</a:t>
            </a:r>
            <a:r>
              <a:rPr lang="en-GB" sz="3000" dirty="0" smtClean="0"/>
              <a:t>)</a:t>
            </a:r>
          </a:p>
          <a:p>
            <a:pPr indent="342900">
              <a:lnSpc>
                <a:spcPct val="150000"/>
              </a:lnSpc>
            </a:pPr>
            <a:r>
              <a:rPr lang="en-GB" sz="3000" dirty="0" smtClean="0"/>
              <a:t> (&gt;1 Petabyte SSD in rack, low power)</a:t>
            </a:r>
          </a:p>
          <a:p>
            <a:pPr indent="342900">
              <a:lnSpc>
                <a:spcPct val="150000"/>
              </a:lnSpc>
            </a:pPr>
            <a:endParaRPr lang="en-GB" sz="3000" dirty="0" smtClean="0"/>
          </a:p>
        </p:txBody>
      </p:sp>
    </p:spTree>
    <p:extLst>
      <p:ext uri="{BB962C8B-B14F-4D97-AF65-F5344CB8AC3E}">
        <p14:creationId xmlns:p14="http://schemas.microsoft.com/office/powerpoint/2010/main" val="3913398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0"/>
            <a:ext cx="109728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Decentralised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64" y="1124744"/>
            <a:ext cx="10992544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2400" dirty="0" smtClean="0"/>
              <a:t>Much of the data </a:t>
            </a:r>
            <a:r>
              <a:rPr lang="en-GB" sz="2400" dirty="0" err="1" smtClean="0"/>
              <a:t>doesn</a:t>
            </a:r>
            <a:r>
              <a:rPr lang="uk-UA" sz="2400" dirty="0" smtClean="0"/>
              <a:t>’</a:t>
            </a:r>
            <a:r>
              <a:rPr lang="en-GB" sz="2400" dirty="0" smtClean="0"/>
              <a:t>t need to go to cloud</a:t>
            </a:r>
          </a:p>
          <a:p>
            <a:pPr>
              <a:lnSpc>
                <a:spcPct val="120000"/>
              </a:lnSpc>
            </a:pPr>
            <a:r>
              <a:rPr lang="en-GB" sz="2400" dirty="0" smtClean="0"/>
              <a:t>Stay-at-home, in office, in built environment infrastructure</a:t>
            </a:r>
          </a:p>
          <a:p>
            <a:pPr>
              <a:lnSpc>
                <a:spcPct val="120000"/>
              </a:lnSpc>
            </a:pPr>
            <a:r>
              <a:rPr lang="en-GB" sz="2400" dirty="0" smtClean="0"/>
              <a:t>Smart home, transport, energy, even governance</a:t>
            </a:r>
          </a:p>
          <a:p>
            <a:pPr>
              <a:lnSpc>
                <a:spcPct val="120000"/>
              </a:lnSpc>
            </a:pPr>
            <a:r>
              <a:rPr lang="en-GB" sz="2400" dirty="0" smtClean="0"/>
              <a:t>Aggregation is your friend in many ways</a:t>
            </a:r>
            <a:r>
              <a:rPr lang="is-IS" sz="2400" dirty="0" smtClean="0"/>
              <a:t>….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4673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0"/>
            <a:ext cx="109728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Programmable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64" y="1124744"/>
            <a:ext cx="10992544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dirty="0" err="1" smtClean="0"/>
              <a:t>S&amp;Python&amp;SQL</a:t>
            </a:r>
            <a:r>
              <a:rPr lang="en-GB" dirty="0" smtClean="0"/>
              <a:t> </a:t>
            </a:r>
            <a:r>
              <a:rPr lang="en-GB" smtClean="0"/>
              <a:t>v.Spark/</a:t>
            </a:r>
            <a:r>
              <a:rPr lang="en-GB" dirty="0" smtClean="0"/>
              <a:t>R </a:t>
            </a:r>
            <a:r>
              <a:rPr lang="en-GB" dirty="0" err="1" smtClean="0"/>
              <a:t>v.Hadoop</a:t>
            </a:r>
            <a:r>
              <a:rPr lang="en-GB" dirty="0" smtClean="0"/>
              <a:t>/Latin?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Or is way forward is DSLs &amp; Functional </a:t>
            </a:r>
            <a:r>
              <a:rPr lang="is-IS" dirty="0" smtClean="0"/>
              <a:t>…</a:t>
            </a:r>
            <a:endParaRPr lang="is-IS" dirty="0"/>
          </a:p>
          <a:p>
            <a:pPr>
              <a:lnSpc>
                <a:spcPct val="120000"/>
              </a:lnSpc>
            </a:pPr>
            <a:r>
              <a:rPr lang="is-IS" dirty="0" smtClean="0"/>
              <a:t>Domain Specific Languages </a:t>
            </a:r>
          </a:p>
          <a:p>
            <a:pPr lvl="1">
              <a:lnSpc>
                <a:spcPct val="120000"/>
              </a:lnSpc>
            </a:pPr>
            <a:r>
              <a:rPr lang="is-IS" dirty="0" smtClean="0"/>
              <a:t>even spreadsheet&amp;visual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</a:t>
            </a:r>
            <a:r>
              <a:rPr lang="is-IS" dirty="0" smtClean="0"/>
              <a:t>ntegrate with map/reduce, stream, query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V</a:t>
            </a:r>
            <a:r>
              <a:rPr lang="is-IS" dirty="0" smtClean="0"/>
              <a:t>ia pure functional, clean, and specialisable...</a:t>
            </a:r>
          </a:p>
          <a:p>
            <a:pPr>
              <a:lnSpc>
                <a:spcPct val="120000"/>
              </a:lnSpc>
            </a:pPr>
            <a:endParaRPr lang="is-IS" sz="2000" dirty="0" smtClean="0"/>
          </a:p>
          <a:p>
            <a:pPr>
              <a:lnSpc>
                <a:spcPct val="120000"/>
              </a:lnSpc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702025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</a:t>
            </a:r>
            <a:r>
              <a:rPr lang="en-US" dirty="0" err="1" smtClean="0"/>
              <a:t>Throughput&amp;Low</a:t>
            </a:r>
            <a:r>
              <a:rPr lang="en-US" dirty="0" smtClean="0"/>
              <a:t>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Layered composition is a bad idea</a:t>
            </a:r>
            <a:r>
              <a:rPr lang="is-IS" dirty="0" smtClean="0"/>
              <a:t>…</a:t>
            </a:r>
          </a:p>
          <a:p>
            <a:pPr lvl="1"/>
            <a:r>
              <a:rPr lang="is-IS" dirty="0" smtClean="0"/>
              <a:t>Ousterhout (stanford)</a:t>
            </a:r>
          </a:p>
          <a:p>
            <a:r>
              <a:rPr lang="is-IS" dirty="0" smtClean="0"/>
              <a:t>But one of the ways we simplify complex sys</a:t>
            </a:r>
          </a:p>
          <a:p>
            <a:pPr lvl="1"/>
            <a:r>
              <a:rPr lang="en-US" dirty="0" smtClean="0"/>
              <a:t>I</a:t>
            </a:r>
            <a:r>
              <a:rPr lang="is-IS" dirty="0" smtClean="0"/>
              <a:t>s abstraction through layering....</a:t>
            </a:r>
          </a:p>
          <a:p>
            <a:r>
              <a:rPr lang="is-IS" dirty="0" smtClean="0"/>
              <a:t>Need better approaches, simply too slow</a:t>
            </a:r>
          </a:p>
          <a:p>
            <a:pPr lvl="1"/>
            <a:r>
              <a:rPr lang="en-US" dirty="0" smtClean="0"/>
              <a:t>S</a:t>
            </a:r>
            <a:r>
              <a:rPr lang="is-IS" dirty="0" smtClean="0"/>
              <a:t>pecialisation – unikernels/docker</a:t>
            </a:r>
          </a:p>
          <a:p>
            <a:pPr lvl="1"/>
            <a:r>
              <a:rPr lang="en-US" dirty="0" smtClean="0"/>
              <a:t>P</a:t>
            </a:r>
            <a:r>
              <a:rPr lang="is-IS" dirty="0" smtClean="0"/>
              <a:t>ass thru/offload</a:t>
            </a:r>
          </a:p>
          <a:p>
            <a:pPr lvl="1"/>
            <a:r>
              <a:rPr lang="en-US" dirty="0" smtClean="0"/>
              <a:t>I</a:t>
            </a:r>
            <a:r>
              <a:rPr lang="is-IS" dirty="0" smtClean="0"/>
              <a:t>n network processing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817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Confidentiality&amp;Integrity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FCA &amp; Farr use cases – hard partition needed</a:t>
            </a:r>
          </a:p>
          <a:p>
            <a:pPr lvl="1"/>
            <a:r>
              <a:rPr lang="en-US" dirty="0" smtClean="0"/>
              <a:t>Many tenants</a:t>
            </a:r>
          </a:p>
          <a:p>
            <a:pPr lvl="1"/>
            <a:r>
              <a:rPr lang="en-US" dirty="0" smtClean="0"/>
              <a:t>Insider is a threat too, evil or incompetent </a:t>
            </a:r>
          </a:p>
          <a:p>
            <a:r>
              <a:rPr lang="en-US" dirty="0" smtClean="0"/>
              <a:t>Solution already in </a:t>
            </a:r>
            <a:r>
              <a:rPr lang="en-US" dirty="0" err="1" smtClean="0"/>
              <a:t>IoS</a:t>
            </a:r>
            <a:r>
              <a:rPr lang="en-US" dirty="0" smtClean="0"/>
              <a:t> enclave</a:t>
            </a:r>
          </a:p>
          <a:p>
            <a:pPr lvl="1"/>
            <a:r>
              <a:rPr lang="en-US" dirty="0" smtClean="0"/>
              <a:t>But a single user device using ARM </a:t>
            </a:r>
            <a:r>
              <a:rPr lang="en-US" dirty="0" err="1" smtClean="0"/>
              <a:t>trustzone</a:t>
            </a:r>
            <a:endParaRPr lang="en-US" dirty="0" smtClean="0"/>
          </a:p>
          <a:p>
            <a:pPr lvl="1"/>
            <a:r>
              <a:rPr lang="en-US" dirty="0" smtClean="0"/>
              <a:t>With Intel SGX can do better</a:t>
            </a:r>
          </a:p>
          <a:p>
            <a:r>
              <a:rPr lang="en-US" dirty="0" smtClean="0"/>
              <a:t>So integrate hypervisor/</a:t>
            </a:r>
            <a:r>
              <a:rPr lang="en-US" dirty="0" err="1" smtClean="0"/>
              <a:t>unikernel</a:t>
            </a:r>
            <a:endParaRPr lang="en-US" dirty="0" smtClean="0"/>
          </a:p>
          <a:p>
            <a:pPr lvl="1"/>
            <a:r>
              <a:rPr lang="en-US" dirty="0" smtClean="0"/>
              <a:t>And some analytics framework with enclave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002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Compliance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Isolation &amp; Provable Least Privileges is only part of the challenge</a:t>
            </a:r>
          </a:p>
          <a:p>
            <a:r>
              <a:rPr lang="en-US" dirty="0" smtClean="0"/>
              <a:t>Applications still must not </a:t>
            </a:r>
            <a:r>
              <a:rPr lang="en-US" dirty="0" err="1" smtClean="0"/>
              <a:t>mis</a:t>
            </a:r>
            <a:r>
              <a:rPr lang="en-US" dirty="0" smtClean="0"/>
              <a:t>-behave</a:t>
            </a:r>
          </a:p>
          <a:p>
            <a:pPr lvl="1"/>
            <a:r>
              <a:rPr lang="en-US" dirty="0" smtClean="0"/>
              <a:t>Data should not be re-identified</a:t>
            </a:r>
          </a:p>
          <a:p>
            <a:pPr lvl="1"/>
            <a:r>
              <a:rPr lang="en-US" dirty="0" smtClean="0"/>
              <a:t>RBAC, Information Flow Control, Provenance </a:t>
            </a:r>
            <a:r>
              <a:rPr lang="en-US" dirty="0" err="1" smtClean="0"/>
              <a:t>etc</a:t>
            </a:r>
            <a:r>
              <a:rPr lang="en-US" dirty="0" smtClean="0"/>
              <a:t> required</a:t>
            </a:r>
            <a:r>
              <a:rPr lang="is-IS" dirty="0" smtClean="0"/>
              <a:t>…</a:t>
            </a:r>
            <a:endParaRPr lang="en-US" dirty="0" smtClean="0"/>
          </a:p>
          <a:p>
            <a:r>
              <a:rPr lang="en-US" dirty="0" smtClean="0"/>
              <a:t>But ML/AI Based decisions will have to be justifiable/explicable</a:t>
            </a:r>
          </a:p>
          <a:p>
            <a:pPr lvl="1"/>
            <a:r>
              <a:rPr lang="en-US" dirty="0" smtClean="0"/>
              <a:t>Harder problem – not just a </a:t>
            </a:r>
            <a:r>
              <a:rPr lang="en-US" i="1" dirty="0" smtClean="0"/>
              <a:t>systems </a:t>
            </a:r>
            <a:r>
              <a:rPr lang="en-US" dirty="0" smtClean="0"/>
              <a:t>challenge</a:t>
            </a:r>
          </a:p>
          <a:p>
            <a:pPr lvl="1"/>
            <a:r>
              <a:rPr lang="en-US" dirty="0" smtClean="0"/>
              <a:t>Need to control input, learning and output</a:t>
            </a:r>
          </a:p>
          <a:p>
            <a:pPr lvl="1"/>
            <a:r>
              <a:rPr lang="en-US" dirty="0" smtClean="0"/>
              <a:t>Clear how to do this in (e.g.) Bayesian </a:t>
            </a:r>
            <a:r>
              <a:rPr lang="en-US" dirty="0" err="1" smtClean="0"/>
              <a:t>inferencing</a:t>
            </a:r>
            <a:r>
              <a:rPr lang="en-US" dirty="0" smtClean="0"/>
              <a:t> or other basic tools</a:t>
            </a:r>
          </a:p>
          <a:p>
            <a:pPr lvl="1"/>
            <a:r>
              <a:rPr lang="en-US" dirty="0" smtClean="0"/>
              <a:t>Less clear how to do this for deep learning</a:t>
            </a:r>
            <a:r>
              <a:rPr lang="is-IS" dirty="0" smtClean="0"/>
              <a:t>…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27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606BB7AFC7FA4F8EA5911A517C9017" ma:contentTypeVersion="" ma:contentTypeDescription="Create a new document." ma:contentTypeScope="" ma:versionID="cf063a2f858533e5955d8928fda69b0b">
  <xsd:schema xmlns:xsd="http://www.w3.org/2001/XMLSchema" xmlns:xs="http://www.w3.org/2001/XMLSchema" xmlns:p="http://schemas.microsoft.com/office/2006/metadata/properties" xmlns:ns2="ddc16f2e-ac79-420b-bf02-152a3fab2b22" targetNamespace="http://schemas.microsoft.com/office/2006/metadata/properties" ma:root="true" ma:fieldsID="77275a00a6318e9872495dd60aac7f6b" ns2:_="">
    <xsd:import namespace="ddc16f2e-ac79-420b-bf02-152a3fab2b2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16f2e-ac79-420b-bf02-152a3fab2b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7B7656-0056-4057-AE84-96F009335C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c16f2e-ac79-420b-bf02-152a3fab2b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9E0017-F547-4E8A-833D-44CA2AC829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A2E22E-B31E-479C-886B-06658C2D603F}">
  <ds:schemaRefs>
    <ds:schemaRef ds:uri="http://schemas.openxmlformats.org/package/2006/metadata/core-properties"/>
    <ds:schemaRef ds:uri="http://schemas.microsoft.com/office/2006/documentManagement/types"/>
    <ds:schemaRef ds:uri="ddc16f2e-ac79-420b-bf02-152a3fab2b22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600</Words>
  <Application>Microsoft Macintosh PowerPoint</Application>
  <PresentationFormat>Custom</PresentationFormat>
  <Paragraphs>90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Systems Challenges for Data Science at the ATI</vt:lpstr>
      <vt:lpstr>Systems Challenges for Data Science at the ATI</vt:lpstr>
      <vt:lpstr>Big Data, Science, or Market Research</vt:lpstr>
      <vt:lpstr>Hyperscale Challenge </vt:lpstr>
      <vt:lpstr>Decentralised</vt:lpstr>
      <vt:lpstr>Programmable</vt:lpstr>
      <vt:lpstr>High Throughput&amp;Low Latency</vt:lpstr>
      <vt:lpstr>Confidentiality&amp;Integrity</vt:lpstr>
      <vt:lpstr>The Compliance Challenge</vt:lpstr>
      <vt:lpstr>Conclusions</vt:lpstr>
      <vt:lpstr>Some example other project ideas….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Jessie Wand</dc:creator>
  <cp:lastModifiedBy>Jon Crowcroft</cp:lastModifiedBy>
  <cp:revision>13</cp:revision>
  <cp:lastPrinted>2016-10-21T08:22:33Z</cp:lastPrinted>
  <dcterms:created xsi:type="dcterms:W3CDTF">2016-10-06T15:03:03Z</dcterms:created>
  <dcterms:modified xsi:type="dcterms:W3CDTF">2017-02-20T11:57:19Z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0x01010026606BB7AFC7FA4F8EA5911A517C9017</vt:lpwstr>
  </property>
</Properties>
</file>