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25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2C511-963D-1E4B-BD1F-907EA01A1FDE}" type="datetimeFigureOut">
              <a:rPr lang="en-US" smtClean="0"/>
              <a:t>25/10/16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C0C2C-898B-2C47-BB51-6A44478FC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00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50C73-480D-5944-96E9-412D59E66A09}" type="datetimeFigureOut">
              <a:rPr lang="en-US" smtClean="0"/>
              <a:t>25/10/16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A9FF7-A30C-C146-BC4F-8E848FDFE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6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7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6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13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919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olygon (light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23/09/2016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9988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5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1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5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2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6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0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8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25/10/16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7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23/09/2016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Systems Challenges for the ATI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76000" y="2997541"/>
            <a:ext cx="11040000" cy="816000"/>
          </a:xfrm>
        </p:spPr>
        <p:txBody>
          <a:bodyPr>
            <a:normAutofit fontScale="90000"/>
          </a:bodyPr>
          <a:lstStyle/>
          <a:p>
            <a:r>
              <a:rPr lang="en-US" dirty="0"/>
              <a:t>Systems Challenges for Data Science at the ATI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45537" y="4293243"/>
            <a:ext cx="11040000" cy="7200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scalable safe, secure, sane systems for data</a:t>
            </a:r>
          </a:p>
          <a:p>
            <a:r>
              <a:rPr lang="en-US" dirty="0"/>
              <a:t>science.</a:t>
            </a:r>
            <a:endParaRPr lang="en-GB" dirty="0">
              <a:latin typeface="Bookman Old Style" panose="02050604050505020204" pitchFamily="18" charset="0"/>
            </a:endParaRPr>
          </a:p>
          <a:p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005536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 project ideas</a:t>
            </a:r>
            <a:r>
              <a:rPr lang="is-I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Zika</a:t>
            </a:r>
            <a:r>
              <a:rPr lang="en-US" dirty="0" smtClean="0"/>
              <a:t> –two2 population epidemic – infer model with partial data</a:t>
            </a:r>
            <a:r>
              <a:rPr lang="en-US" dirty="0" smtClean="0">
                <a:sym typeface="Wingdings"/>
              </a:rPr>
              <a:t></a:t>
            </a:r>
          </a:p>
          <a:p>
            <a:pPr lvl="1"/>
            <a:r>
              <a:rPr lang="en-US" dirty="0" err="1" smtClean="0">
                <a:sym typeface="Wingdings"/>
              </a:rPr>
              <a:t>Zipfian</a:t>
            </a:r>
            <a:r>
              <a:rPr lang="en-US" dirty="0" smtClean="0">
                <a:sym typeface="Wingdings"/>
              </a:rPr>
              <a:t> multi-graphs? Parsimonious model?</a:t>
            </a:r>
          </a:p>
          <a:p>
            <a:r>
              <a:rPr lang="en-US" dirty="0" smtClean="0"/>
              <a:t>Highly distributed analytics (</a:t>
            </a:r>
            <a:r>
              <a:rPr lang="en-US" dirty="0" err="1" smtClean="0"/>
              <a:t>databox</a:t>
            </a:r>
            <a:r>
              <a:rPr lang="en-US" dirty="0" smtClean="0"/>
              <a:t>/hat)</a:t>
            </a:r>
          </a:p>
          <a:p>
            <a:pPr lvl="1"/>
            <a:r>
              <a:rPr lang="en-US" dirty="0" smtClean="0"/>
              <a:t>Privacy/ by aggregation (</a:t>
            </a:r>
            <a:r>
              <a:rPr lang="en-US" dirty="0" err="1" smtClean="0"/>
              <a:t>diffpriv</a:t>
            </a:r>
            <a:r>
              <a:rPr lang="en-US" dirty="0" smtClean="0"/>
              <a:t> structurally enforced)</a:t>
            </a:r>
          </a:p>
          <a:p>
            <a:r>
              <a:rPr lang="en-US" dirty="0" smtClean="0"/>
              <a:t>UK industrial trading graph resilience</a:t>
            </a:r>
          </a:p>
          <a:p>
            <a:pPr lvl="1"/>
            <a:r>
              <a:rPr lang="en-US" dirty="0" smtClean="0"/>
              <a:t>We design resilience into utilities – why not commerce too?</a:t>
            </a:r>
          </a:p>
          <a:p>
            <a:r>
              <a:rPr lang="en-US" dirty="0" smtClean="0"/>
              <a:t>Is it human?</a:t>
            </a:r>
          </a:p>
          <a:p>
            <a:pPr lvl="1"/>
            <a:r>
              <a:rPr lang="en-US" dirty="0" smtClean="0"/>
              <a:t>There’s increasing machine traffic on the net- </a:t>
            </a:r>
            <a:r>
              <a:rPr lang="en-US" dirty="0" err="1" smtClean="0"/>
              <a:t>twitterbots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is-IS" dirty="0" smtClean="0"/>
              <a:t>…how to tell?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25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1424" y="1844825"/>
            <a:ext cx="10363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Systems Challenges for Data </a:t>
            </a:r>
            <a:r>
              <a:rPr lang="en-US" dirty="0"/>
              <a:t>Science at the ATI</a:t>
            </a:r>
            <a:endParaRPr lang="en-GB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371" y="3886200"/>
            <a:ext cx="11329259" cy="1752600"/>
          </a:xfrm>
        </p:spPr>
        <p:txBody>
          <a:bodyPr/>
          <a:lstStyle/>
          <a:p>
            <a:r>
              <a:rPr lang="en-US" dirty="0"/>
              <a:t>scalable safe, secure, sane systems for data</a:t>
            </a:r>
          </a:p>
          <a:p>
            <a:r>
              <a:rPr lang="en-US" dirty="0"/>
              <a:t>science.</a:t>
            </a:r>
            <a:endParaRPr lang="en-GB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6988" y="188640"/>
            <a:ext cx="1036915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ATI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2 Nov 2016</a:t>
            </a:r>
            <a:endParaRPr lang="en-GB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8021" y="5805264"/>
            <a:ext cx="4437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Bookman Old Style" panose="02050604050505020204" pitchFamily="18" charset="0"/>
              </a:rPr>
              <a:t>Jon.crowcroft@cl.cam.ac.uk</a:t>
            </a:r>
            <a:endParaRPr lang="en-GB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16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Hyperscale</a:t>
            </a:r>
            <a:r>
              <a:rPr lang="en-GB" dirty="0" smtClean="0"/>
              <a:t> Challenge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5326"/>
            <a:ext cx="10972800" cy="4525963"/>
          </a:xfrm>
        </p:spPr>
        <p:txBody>
          <a:bodyPr>
            <a:normAutofit/>
          </a:bodyPr>
          <a:lstStyle/>
          <a:p>
            <a:pPr indent="342900">
              <a:lnSpc>
                <a:spcPct val="150000"/>
              </a:lnSpc>
            </a:pPr>
            <a:r>
              <a:rPr lang="en-GB" sz="3000" dirty="0" smtClean="0"/>
              <a:t>Rack scale systems differ from current DC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Lots of cores 1000/socket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Lots of storage – smarts included (</a:t>
            </a:r>
            <a:r>
              <a:rPr lang="en-GB" sz="3000" dirty="0" err="1" smtClean="0"/>
              <a:t>fs,obj,blk</a:t>
            </a:r>
            <a:r>
              <a:rPr lang="en-GB" sz="3000" dirty="0" smtClean="0"/>
              <a:t>)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 (&gt;1 Petabyte SSD in rack, low power)</a:t>
            </a:r>
          </a:p>
          <a:p>
            <a:pPr indent="342900">
              <a:lnSpc>
                <a:spcPct val="150000"/>
              </a:lnSpc>
            </a:pPr>
            <a:endParaRPr lang="en-GB" sz="3000" dirty="0" smtClean="0"/>
          </a:p>
        </p:txBody>
      </p:sp>
    </p:spTree>
    <p:extLst>
      <p:ext uri="{BB962C8B-B14F-4D97-AF65-F5344CB8AC3E}">
        <p14:creationId xmlns:p14="http://schemas.microsoft.com/office/powerpoint/2010/main" val="391339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Decentralised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Much of the data </a:t>
            </a:r>
            <a:r>
              <a:rPr lang="en-GB" sz="2400" dirty="0" err="1" smtClean="0"/>
              <a:t>doesn</a:t>
            </a:r>
            <a:r>
              <a:rPr lang="uk-UA" sz="2400" dirty="0" smtClean="0"/>
              <a:t>’</a:t>
            </a:r>
            <a:r>
              <a:rPr lang="en-GB" sz="2400" dirty="0" smtClean="0"/>
              <a:t>t need to go to cloud</a:t>
            </a:r>
          </a:p>
          <a:p>
            <a:pPr>
              <a:lnSpc>
                <a:spcPct val="120000"/>
              </a:lnSpc>
            </a:pPr>
            <a:r>
              <a:rPr lang="en-GB" sz="2400" dirty="0" smtClean="0"/>
              <a:t>Stay-at-home, in office, in built environment infrastructure</a:t>
            </a:r>
          </a:p>
          <a:p>
            <a:pPr>
              <a:lnSpc>
                <a:spcPct val="120000"/>
              </a:lnSpc>
            </a:pPr>
            <a:r>
              <a:rPr lang="en-GB" sz="2400" dirty="0" smtClean="0"/>
              <a:t>Smart home, transport, energy, even governance</a:t>
            </a:r>
          </a:p>
          <a:p>
            <a:pPr>
              <a:lnSpc>
                <a:spcPct val="120000"/>
              </a:lnSpc>
            </a:pPr>
            <a:r>
              <a:rPr lang="en-GB" sz="2400" dirty="0" smtClean="0"/>
              <a:t>Aggregation is your friend in many ways</a:t>
            </a:r>
            <a:r>
              <a:rPr lang="is-IS" sz="2400" dirty="0" smtClean="0"/>
              <a:t>….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467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Programmable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dirty="0" err="1" smtClean="0"/>
              <a:t>S&amp;Python&amp;SQL</a:t>
            </a:r>
            <a:r>
              <a:rPr lang="en-GB" dirty="0" smtClean="0"/>
              <a:t> </a:t>
            </a:r>
            <a:r>
              <a:rPr lang="en-GB" dirty="0" err="1" smtClean="0"/>
              <a:t>v.Sparc</a:t>
            </a:r>
            <a:r>
              <a:rPr lang="en-GB" dirty="0" smtClean="0"/>
              <a:t>/R </a:t>
            </a:r>
            <a:r>
              <a:rPr lang="en-GB" dirty="0" err="1" smtClean="0"/>
              <a:t>v.Hadoop</a:t>
            </a:r>
            <a:r>
              <a:rPr lang="en-GB" dirty="0" smtClean="0"/>
              <a:t>/Pig Latin?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No – way forward is DSLs &amp; Functional </a:t>
            </a:r>
            <a:r>
              <a:rPr lang="is-IS" dirty="0" smtClean="0"/>
              <a:t>…</a:t>
            </a:r>
          </a:p>
          <a:p>
            <a:pPr>
              <a:lnSpc>
                <a:spcPct val="120000"/>
              </a:lnSpc>
            </a:pPr>
            <a:endParaRPr lang="is-IS" dirty="0"/>
          </a:p>
          <a:p>
            <a:pPr>
              <a:lnSpc>
                <a:spcPct val="120000"/>
              </a:lnSpc>
            </a:pPr>
            <a:r>
              <a:rPr lang="is-IS" dirty="0" smtClean="0"/>
              <a:t>Domain Specific Languages </a:t>
            </a:r>
          </a:p>
          <a:p>
            <a:pPr lvl="1">
              <a:lnSpc>
                <a:spcPct val="120000"/>
              </a:lnSpc>
            </a:pPr>
            <a:r>
              <a:rPr lang="is-IS" dirty="0" smtClean="0"/>
              <a:t>even spreadsheet&amp;visual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</a:t>
            </a:r>
            <a:r>
              <a:rPr lang="is-IS" dirty="0" smtClean="0"/>
              <a:t>ntegrate with map/reduce, stream, query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V</a:t>
            </a:r>
            <a:r>
              <a:rPr lang="is-IS" dirty="0" smtClean="0"/>
              <a:t>ia pure functional, clean, and specialisable...</a:t>
            </a:r>
          </a:p>
          <a:p>
            <a:pPr>
              <a:lnSpc>
                <a:spcPct val="120000"/>
              </a:lnSpc>
            </a:pPr>
            <a:endParaRPr lang="is-IS" sz="2000" dirty="0" smtClean="0"/>
          </a:p>
          <a:p>
            <a:pPr>
              <a:lnSpc>
                <a:spcPct val="120000"/>
              </a:lnSpc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70202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 err="1" smtClean="0"/>
              <a:t>Throughput&amp;Low</a:t>
            </a:r>
            <a:r>
              <a:rPr lang="en-US" dirty="0" smtClean="0"/>
              <a:t>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Layered composition is a bad idea</a:t>
            </a:r>
            <a:r>
              <a:rPr lang="is-IS" dirty="0" smtClean="0"/>
              <a:t>…</a:t>
            </a:r>
          </a:p>
          <a:p>
            <a:pPr lvl="1"/>
            <a:r>
              <a:rPr lang="is-IS" dirty="0" smtClean="0"/>
              <a:t>Ousterhout (stanford)</a:t>
            </a:r>
          </a:p>
          <a:p>
            <a:r>
              <a:rPr lang="is-IS" dirty="0" smtClean="0"/>
              <a:t>But one of the ways we simplify complex sys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s abstraction through layering....</a:t>
            </a:r>
          </a:p>
          <a:p>
            <a:r>
              <a:rPr lang="is-IS" dirty="0" smtClean="0"/>
              <a:t>Need better approaches, simply too slow</a:t>
            </a:r>
          </a:p>
          <a:p>
            <a:pPr lvl="1"/>
            <a:r>
              <a:rPr lang="en-US" dirty="0" smtClean="0"/>
              <a:t>S</a:t>
            </a:r>
            <a:r>
              <a:rPr lang="is-IS" dirty="0" smtClean="0"/>
              <a:t>pecialisation – unikernels</a:t>
            </a:r>
          </a:p>
          <a:p>
            <a:pPr lvl="1"/>
            <a:r>
              <a:rPr lang="en-US" dirty="0" smtClean="0"/>
              <a:t>P</a:t>
            </a:r>
            <a:r>
              <a:rPr lang="is-IS" dirty="0" smtClean="0"/>
              <a:t>ass thru/offload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n network processing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17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Confidentiality&amp;Integrity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FCA &amp; Farr use cases – hard partition needed</a:t>
            </a:r>
          </a:p>
          <a:p>
            <a:pPr lvl="1"/>
            <a:r>
              <a:rPr lang="en-US" dirty="0" smtClean="0"/>
              <a:t>Many tenants</a:t>
            </a:r>
          </a:p>
          <a:p>
            <a:pPr lvl="1"/>
            <a:r>
              <a:rPr lang="en-US" dirty="0" smtClean="0"/>
              <a:t>Insider is a threat too, evil or incompetent </a:t>
            </a:r>
          </a:p>
          <a:p>
            <a:r>
              <a:rPr lang="en-US" dirty="0" smtClean="0"/>
              <a:t>Solution already in </a:t>
            </a:r>
            <a:r>
              <a:rPr lang="en-US" dirty="0" err="1" smtClean="0"/>
              <a:t>IoS</a:t>
            </a:r>
            <a:r>
              <a:rPr lang="en-US" dirty="0" smtClean="0"/>
              <a:t> enclave</a:t>
            </a:r>
          </a:p>
          <a:p>
            <a:pPr lvl="1"/>
            <a:r>
              <a:rPr lang="en-US" dirty="0" smtClean="0"/>
              <a:t>But a single user device using ARM </a:t>
            </a:r>
            <a:r>
              <a:rPr lang="en-US" dirty="0" err="1" smtClean="0"/>
              <a:t>trustzone</a:t>
            </a:r>
            <a:endParaRPr lang="en-US" dirty="0" smtClean="0"/>
          </a:p>
          <a:p>
            <a:pPr lvl="1"/>
            <a:r>
              <a:rPr lang="en-US" dirty="0" smtClean="0"/>
              <a:t>With Intel SGX can do better</a:t>
            </a:r>
          </a:p>
          <a:p>
            <a:r>
              <a:rPr lang="en-US" dirty="0" smtClean="0"/>
              <a:t>So integrate hypervisor/</a:t>
            </a:r>
            <a:r>
              <a:rPr lang="en-US" dirty="0" err="1" smtClean="0"/>
              <a:t>unikernel</a:t>
            </a:r>
            <a:endParaRPr lang="en-US" dirty="0" smtClean="0"/>
          </a:p>
          <a:p>
            <a:pPr lvl="1"/>
            <a:r>
              <a:rPr lang="en-US" dirty="0" smtClean="0"/>
              <a:t>And some analytics framework with enclave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002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Compliance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Isolation &amp; Provable Least Privileges is only part of the challenge</a:t>
            </a:r>
          </a:p>
          <a:p>
            <a:r>
              <a:rPr lang="en-US" dirty="0" smtClean="0"/>
              <a:t>Applications still must not </a:t>
            </a:r>
            <a:r>
              <a:rPr lang="en-US" dirty="0" err="1" smtClean="0"/>
              <a:t>mis</a:t>
            </a:r>
            <a:r>
              <a:rPr lang="en-US" dirty="0" smtClean="0"/>
              <a:t>-behave</a:t>
            </a:r>
          </a:p>
          <a:p>
            <a:pPr lvl="1"/>
            <a:r>
              <a:rPr lang="en-US" dirty="0" smtClean="0"/>
              <a:t>Data should not be re-identified</a:t>
            </a:r>
          </a:p>
          <a:p>
            <a:pPr lvl="1"/>
            <a:r>
              <a:rPr lang="en-US" dirty="0" smtClean="0"/>
              <a:t>RBAC, Information Flow Control, Provenance </a:t>
            </a:r>
            <a:r>
              <a:rPr lang="en-US" dirty="0" err="1" smtClean="0"/>
              <a:t>etc</a:t>
            </a:r>
            <a:r>
              <a:rPr lang="en-US" dirty="0" smtClean="0"/>
              <a:t> required</a:t>
            </a:r>
            <a:r>
              <a:rPr lang="is-IS" dirty="0" smtClean="0"/>
              <a:t>…</a:t>
            </a:r>
            <a:endParaRPr lang="en-US" dirty="0" smtClean="0"/>
          </a:p>
          <a:p>
            <a:r>
              <a:rPr lang="en-US" dirty="0" smtClean="0"/>
              <a:t>But ML/AI Based decisions will have to be justifiable/explicable</a:t>
            </a:r>
          </a:p>
          <a:p>
            <a:pPr lvl="1"/>
            <a:r>
              <a:rPr lang="en-US" dirty="0" smtClean="0"/>
              <a:t>Harder problem – not just a </a:t>
            </a:r>
            <a:r>
              <a:rPr lang="en-US" i="1" dirty="0" smtClean="0"/>
              <a:t>systems </a:t>
            </a:r>
            <a:r>
              <a:rPr lang="en-US" dirty="0" smtClean="0"/>
              <a:t>challenge</a:t>
            </a:r>
          </a:p>
          <a:p>
            <a:pPr lvl="1"/>
            <a:r>
              <a:rPr lang="en-US" dirty="0" smtClean="0"/>
              <a:t>Need to control input, learning and output</a:t>
            </a:r>
          </a:p>
          <a:p>
            <a:pPr lvl="1"/>
            <a:r>
              <a:rPr lang="en-US" dirty="0" smtClean="0"/>
              <a:t>Clear how to do this in (e.g.) Bayesian </a:t>
            </a:r>
            <a:r>
              <a:rPr lang="en-US" dirty="0" err="1" smtClean="0"/>
              <a:t>inferencing</a:t>
            </a:r>
            <a:r>
              <a:rPr lang="en-US" dirty="0" smtClean="0"/>
              <a:t> or other basic tools</a:t>
            </a:r>
          </a:p>
          <a:p>
            <a:pPr lvl="1"/>
            <a:r>
              <a:rPr lang="en-US" dirty="0" smtClean="0"/>
              <a:t>Less clear how to do this for deep learning</a:t>
            </a:r>
            <a:r>
              <a:rPr lang="is-IS" dirty="0" smtClean="0"/>
              <a:t>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270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Ways forward with partners clear</a:t>
            </a:r>
          </a:p>
          <a:p>
            <a:r>
              <a:rPr lang="en-US" dirty="0" smtClean="0"/>
              <a:t>Have good UK community </a:t>
            </a:r>
          </a:p>
          <a:p>
            <a:r>
              <a:rPr lang="en-US" dirty="0" smtClean="0"/>
              <a:t>Timely </a:t>
            </a:r>
            <a:r>
              <a:rPr lang="en-US" smtClean="0"/>
              <a:t>technology emerging</a:t>
            </a:r>
            <a:endParaRPr lang="en-US" dirty="0" smtClean="0"/>
          </a:p>
          <a:p>
            <a:r>
              <a:rPr lang="en-US" dirty="0" smtClean="0"/>
              <a:t>Still many systems challenges</a:t>
            </a:r>
          </a:p>
          <a:p>
            <a:r>
              <a:rPr lang="en-US" dirty="0" smtClean="0"/>
              <a:t>ATI is a good </a:t>
            </a:r>
            <a:r>
              <a:rPr lang="en-US" dirty="0" err="1" smtClean="0"/>
              <a:t>convenor</a:t>
            </a:r>
            <a:r>
              <a:rPr lang="en-US" dirty="0" smtClean="0"/>
              <a:t> for such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9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606BB7AFC7FA4F8EA5911A517C9017" ma:contentTypeVersion="" ma:contentTypeDescription="Create a new document." ma:contentTypeScope="" ma:versionID="cf063a2f858533e5955d8928fda69b0b">
  <xsd:schema xmlns:xsd="http://www.w3.org/2001/XMLSchema" xmlns:xs="http://www.w3.org/2001/XMLSchema" xmlns:p="http://schemas.microsoft.com/office/2006/metadata/properties" xmlns:ns2="ddc16f2e-ac79-420b-bf02-152a3fab2b22" targetNamespace="http://schemas.microsoft.com/office/2006/metadata/properties" ma:root="true" ma:fieldsID="77275a00a6318e9872495dd60aac7f6b" ns2:_="">
    <xsd:import namespace="ddc16f2e-ac79-420b-bf02-152a3fab2b2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16f2e-ac79-420b-bf02-152a3fa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7B7656-0056-4057-AE84-96F009335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16f2e-ac79-420b-bf02-152a3fab2b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9E0017-F547-4E8A-833D-44CA2AC829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A2E22E-B31E-479C-886B-06658C2D603F}">
  <ds:schemaRefs>
    <ds:schemaRef ds:uri="http://schemas.openxmlformats.org/package/2006/metadata/core-properties"/>
    <ds:schemaRef ds:uri="http://schemas.microsoft.com/office/2006/documentManagement/types"/>
    <ds:schemaRef ds:uri="ddc16f2e-ac79-420b-bf02-152a3fab2b22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522</Words>
  <Application>Microsoft Macintosh PowerPoint</Application>
  <PresentationFormat>Custom</PresentationFormat>
  <Paragraphs>80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Systems Challenges for Data Science at the ATI</vt:lpstr>
      <vt:lpstr>Systems Challenges for Data Science at the ATI</vt:lpstr>
      <vt:lpstr>Hyperscale Challenge </vt:lpstr>
      <vt:lpstr>Decentralised</vt:lpstr>
      <vt:lpstr>Programmable</vt:lpstr>
      <vt:lpstr>High Throughput&amp;Low Latency</vt:lpstr>
      <vt:lpstr>Confidentiality&amp;Integrity</vt:lpstr>
      <vt:lpstr>The Compliance Challenge</vt:lpstr>
      <vt:lpstr>Conclusions</vt:lpstr>
      <vt:lpstr>Some example project ideas….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Jessie Wand</dc:creator>
  <cp:lastModifiedBy>Jon Crowcroft</cp:lastModifiedBy>
  <cp:revision>6</cp:revision>
  <cp:lastPrinted>2016-10-21T08:22:33Z</cp:lastPrinted>
  <dcterms:created xsi:type="dcterms:W3CDTF">2016-10-06T15:03:03Z</dcterms:created>
  <dcterms:modified xsi:type="dcterms:W3CDTF">2016-10-25T16:17:07Z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0x01010026606BB7AFC7FA4F8EA5911A517C9017</vt:lpwstr>
  </property>
</Properties>
</file>