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C694-8FFE-9849-A2D7-5E2D472D482E}" type="datetimeFigureOut">
              <a:rPr lang="en-US" smtClean="0"/>
              <a:t>24/07/16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7E3E-748A-214A-B45B-C34CA3B5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67E3E-748A-214A-B45B-C34CA3B57F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0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5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7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7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0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4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8B03-B80F-784E-AB7A-825CE13013A5}" type="datetimeFigureOut">
              <a:rPr lang="en-US" smtClean="0"/>
              <a:t>24/07/16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3320-F328-0B48-B0CA-F2F2759184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4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1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hyperlink" Target="http://www.hatdex.org/hatdex-for-business/" TargetMode="External"/><Relationship Id="rId18" Type="http://schemas.openxmlformats.org/officeDocument/2006/relationships/hyperlink" Target="http://hatdex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1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image" Target="../media/image12.png"/><Relationship Id="rId16" Type="http://schemas.openxmlformats.org/officeDocument/2006/relationships/hyperlink" Target="http://www.hatdex.org/hatdex-for-business/" TargetMode="External"/><Relationship Id="rId17" Type="http://schemas.openxmlformats.org/officeDocument/2006/relationships/image" Target="../media/image1.png"/><Relationship Id="rId18" Type="http://schemas.openxmlformats.org/officeDocument/2006/relationships/hyperlink" Target="http://hatdex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hyperlink" Target="http://rumpel.hubofallthings.net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://marketsquare.hubfoallthings.net" TargetMode="External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hyperlink" Target="http://www.hatdex.org/hatdex-for-business/" TargetMode="External"/><Relationship Id="rId18" Type="http://schemas.openxmlformats.org/officeDocument/2006/relationships/image" Target="../media/image1.png"/><Relationship Id="rId19" Type="http://schemas.openxmlformats.org/officeDocument/2006/relationships/hyperlink" Target="http://hatdex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9.png"/><Relationship Id="rId10" Type="http://schemas.openxmlformats.org/officeDocument/2006/relationships/hyperlink" Target="http://hatcommunity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4.png"/><Relationship Id="rId21" Type="http://schemas.openxmlformats.org/officeDocument/2006/relationships/hyperlink" Target="http://www.hatdex.org/hatdex-for-business/" TargetMode="External"/><Relationship Id="rId22" Type="http://schemas.openxmlformats.org/officeDocument/2006/relationships/hyperlink" Target="http://hatdex.org" TargetMode="External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hyperlink" Target="http://hatcommunity.org/" TargetMode="External"/><Relationship Id="rId13" Type="http://schemas.openxmlformats.org/officeDocument/2006/relationships/hyperlink" Target="http://rumpel.hubofallthings.net" TargetMode="External"/><Relationship Id="rId14" Type="http://schemas.openxmlformats.org/officeDocument/2006/relationships/image" Target="../media/image10.png"/><Relationship Id="rId15" Type="http://schemas.openxmlformats.org/officeDocument/2006/relationships/hyperlink" Target="http://marketsquare.hubfoallthings.net" TargetMode="External"/><Relationship Id="rId16" Type="http://schemas.openxmlformats.org/officeDocument/2006/relationships/hyperlink" Target="http://hubofallthings.com/hat-rd/" TargetMode="External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4.png"/><Relationship Id="rId21" Type="http://schemas.openxmlformats.org/officeDocument/2006/relationships/hyperlink" Target="http://www.hatdex.org/hatdex-for-business/" TargetMode="External"/><Relationship Id="rId22" Type="http://schemas.openxmlformats.org/officeDocument/2006/relationships/hyperlink" Target="http://hatdex.org" TargetMode="External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hyperlink" Target="http://hatcommunity.org/" TargetMode="External"/><Relationship Id="rId13" Type="http://schemas.openxmlformats.org/officeDocument/2006/relationships/hyperlink" Target="http://rumpel.hubofallthings.net" TargetMode="External"/><Relationship Id="rId14" Type="http://schemas.openxmlformats.org/officeDocument/2006/relationships/image" Target="../media/image10.png"/><Relationship Id="rId15" Type="http://schemas.openxmlformats.org/officeDocument/2006/relationships/hyperlink" Target="http://marketsquare.hubfoallthings.net" TargetMode="External"/><Relationship Id="rId16" Type="http://schemas.openxmlformats.org/officeDocument/2006/relationships/hyperlink" Target="http://hubofallthings.com/hat-rd/" TargetMode="External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hyperlink" Target="http://www.hatdex.org/hatdex-for-business/" TargetMode="External"/><Relationship Id="rId21" Type="http://schemas.openxmlformats.org/officeDocument/2006/relationships/hyperlink" Target="http://hatdex.org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1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hyperlink" Target="http://hubofallthings.com/hat-rd/" TargetMode="External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hyperlink" Target="http://www.hatdex.org/hatdex-for-business/" TargetMode="External"/><Relationship Id="rId21" Type="http://schemas.openxmlformats.org/officeDocument/2006/relationships/hyperlink" Target="http://hatdex.org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1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hyperlink" Target="http://hubofallthings.com/hat-rd/" TargetMode="External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hyperlink" Target="http://www.hatdex.org/hatdex-for-business/" TargetMode="External"/><Relationship Id="rId21" Type="http://schemas.openxmlformats.org/officeDocument/2006/relationships/hyperlink" Target="http://hatdex.org" TargetMode="External"/><Relationship Id="rId10" Type="http://schemas.openxmlformats.org/officeDocument/2006/relationships/image" Target="../media/image9.png"/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1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hyperlink" Target="http://hubofallthings.com/hat-rd/" TargetMode="External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4.png"/><Relationship Id="rId21" Type="http://schemas.openxmlformats.org/officeDocument/2006/relationships/hyperlink" Target="http://www.hatdex.org/hatdex-for-business/" TargetMode="External"/><Relationship Id="rId22" Type="http://schemas.openxmlformats.org/officeDocument/2006/relationships/hyperlink" Target="http://hatdex.org" TargetMode="External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hyperlink" Target="http://hatcommunity.org/" TargetMode="External"/><Relationship Id="rId13" Type="http://schemas.openxmlformats.org/officeDocument/2006/relationships/hyperlink" Target="http://rumpel.hubofallthings.net" TargetMode="External"/><Relationship Id="rId14" Type="http://schemas.openxmlformats.org/officeDocument/2006/relationships/image" Target="../media/image10.png"/><Relationship Id="rId15" Type="http://schemas.openxmlformats.org/officeDocument/2006/relationships/hyperlink" Target="http://marketsquare.hubfoallthings.net" TargetMode="External"/><Relationship Id="rId16" Type="http://schemas.openxmlformats.org/officeDocument/2006/relationships/hyperlink" Target="http://hubofallthings.com/hat-rd/" TargetMode="External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hatcommunity.org/" TargetMode="External"/><Relationship Id="rId12" Type="http://schemas.openxmlformats.org/officeDocument/2006/relationships/hyperlink" Target="http://rumpel.hubofallthings.net" TargetMode="External"/><Relationship Id="rId13" Type="http://schemas.openxmlformats.org/officeDocument/2006/relationships/image" Target="../media/image10.png"/><Relationship Id="rId14" Type="http://schemas.openxmlformats.org/officeDocument/2006/relationships/hyperlink" Target="http://marketsquare.hubfoallthings.net" TargetMode="External"/><Relationship Id="rId15" Type="http://schemas.openxmlformats.org/officeDocument/2006/relationships/hyperlink" Target="http://hubofallthings.com/home" TargetMode="External"/><Relationship Id="rId16" Type="http://schemas.openxmlformats.org/officeDocument/2006/relationships/image" Target="../media/image12.png"/><Relationship Id="rId17" Type="http://schemas.openxmlformats.org/officeDocument/2006/relationships/hyperlink" Target="http://www.hatdex.org/hatdex-for-business/" TargetMode="External"/><Relationship Id="rId18" Type="http://schemas.openxmlformats.org/officeDocument/2006/relationships/hyperlink" Target="http://hatdex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174"/>
            <a:ext cx="7772400" cy="1470025"/>
          </a:xfrm>
        </p:spPr>
        <p:txBody>
          <a:bodyPr/>
          <a:lstStyle/>
          <a:p>
            <a:r>
              <a:rPr lang="en-US" dirty="0" smtClean="0"/>
              <a:t>The HAT ecosystem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2511"/>
            <a:ext cx="6400800" cy="3411880"/>
          </a:xfrm>
        </p:spPr>
        <p:txBody>
          <a:bodyPr/>
          <a:lstStyle/>
          <a:p>
            <a:r>
              <a:rPr lang="en-US" i="1" dirty="0" smtClean="0"/>
              <a:t>To evolve and emerge a digital service ecosystem of </a:t>
            </a:r>
            <a:r>
              <a:rPr lang="en-US" i="1" dirty="0" err="1" smtClean="0"/>
              <a:t>organisations</a:t>
            </a:r>
            <a:r>
              <a:rPr lang="en-US" i="1" dirty="0" smtClean="0"/>
              <a:t> and people where individuals are able to acquire, use, control and exchange their own data for their own good and the good of society</a:t>
            </a:r>
            <a:endParaRPr lang="en-US" i="1" dirty="0"/>
          </a:p>
        </p:txBody>
      </p:sp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16" y="391039"/>
            <a:ext cx="3470588" cy="14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5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0"/>
    </mc:Choice>
    <mc:Fallback>
      <p:transition xmlns:p14="http://schemas.microsoft.com/office/powerpoint/2010/main" spd="slow" advTm="10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2" y="2390366"/>
            <a:ext cx="1095675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2637628" y="1337839"/>
            <a:ext cx="189447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Wholesale channel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337839"/>
            <a:ext cx="1556981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0" y="4116171"/>
            <a:ext cx="1143352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6" y="732757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5" y="906065"/>
            <a:ext cx="17589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Regulate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Innovate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Grow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Represent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2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694063"/>
            <a:ext cx="2406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Community space to browse data &amp; content offers, interact &amp; chat, ‘catalogue/store’, exchange data</a:t>
            </a:r>
          </a:p>
          <a:p>
            <a:pPr algn="ctr"/>
            <a:r>
              <a:rPr lang="en-US" sz="1100" dirty="0" smtClean="0">
                <a:hlinkClick r:id="rId14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32" y="4745962"/>
            <a:ext cx="811988" cy="96704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482225" y="5914683"/>
            <a:ext cx="2661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Developed Rumpel</a:t>
            </a:r>
          </a:p>
          <a:p>
            <a:pPr algn="ctr"/>
            <a:r>
              <a:rPr lang="en-US" sz="1100" dirty="0" smtClean="0"/>
              <a:t>EPSRC Funded £385k</a:t>
            </a:r>
          </a:p>
          <a:p>
            <a:pPr algn="ctr"/>
            <a:r>
              <a:rPr lang="en-US" sz="1100" dirty="0" smtClean="0"/>
              <a:t>Open sourced for community</a:t>
            </a:r>
            <a:endParaRPr 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17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Retail Channel: direct provisioning of HATs</a:t>
            </a:r>
            <a:endParaRPr lang="en-US" sz="1000" dirty="0"/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88258" y="1858897"/>
            <a:ext cx="15255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Open source code repository</a:t>
            </a:r>
            <a:endParaRPr lang="en-US" sz="1050" i="1" dirty="0">
              <a:solidFill>
                <a:srgbClr val="800000"/>
              </a:solidFill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33" y="2348661"/>
            <a:ext cx="704887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7388257" y="1843921"/>
            <a:ext cx="1572575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388258" y="2711438"/>
            <a:ext cx="155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800000"/>
                </a:solidFill>
              </a:rPr>
              <a:t>Community development</a:t>
            </a:r>
            <a:endParaRPr lang="en-US" sz="1000" dirty="0">
              <a:solidFill>
                <a:srgbClr val="8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88257" y="3152593"/>
            <a:ext cx="1572575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388258" y="3161474"/>
            <a:ext cx="1572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HAT Global Festival</a:t>
            </a:r>
          </a:p>
          <a:p>
            <a:pPr algn="ctr"/>
            <a:r>
              <a:rPr lang="en-US" sz="1000" dirty="0" smtClean="0"/>
              <a:t>Hackathons</a:t>
            </a:r>
          </a:p>
          <a:p>
            <a:pPr algn="ctr"/>
            <a:r>
              <a:rPr lang="en-US" sz="1000" dirty="0" smtClean="0"/>
              <a:t>Funding for startups</a:t>
            </a:r>
            <a:endParaRPr lang="en-US" sz="1000" dirty="0"/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542353" flipH="1" flipV="1">
            <a:off x="8412724" y="2461347"/>
            <a:ext cx="688486" cy="2940834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7410866" flipH="1">
            <a:off x="3291729" y="1500782"/>
            <a:ext cx="1848877" cy="6507231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6346" y="970720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8"/>
              </a:rPr>
              <a:t>http://hatdex.org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8078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7"/>
    </mc:Choice>
    <mc:Fallback>
      <p:transition xmlns:p14="http://schemas.microsoft.com/office/powerpoint/2010/main" spd="slow" advTm="54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2" y="2390366"/>
            <a:ext cx="1095675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2637628" y="1337839"/>
            <a:ext cx="189447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Wholesale channel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337839"/>
            <a:ext cx="1556981" cy="344478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23" y="4369030"/>
            <a:ext cx="1506424" cy="604851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6" y="732757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5" y="906065"/>
            <a:ext cx="17589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Regulate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Innovate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Grow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Represent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2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694063"/>
            <a:ext cx="2406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Community space to browse data &amp; content offers, interact &amp; chat, ‘catalogue/store’, exchange data</a:t>
            </a:r>
          </a:p>
          <a:p>
            <a:pPr algn="ctr"/>
            <a:r>
              <a:rPr lang="en-US" sz="1100" dirty="0" smtClean="0">
                <a:hlinkClick r:id="rId14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378984" y="5131121"/>
            <a:ext cx="2661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HAT Living Labs</a:t>
            </a:r>
          </a:p>
          <a:p>
            <a:pPr algn="ctr"/>
            <a:r>
              <a:rPr lang="en-US" sz="1100" dirty="0" smtClean="0"/>
              <a:t>RCUK Digital Economy £1.2m</a:t>
            </a:r>
          </a:p>
          <a:p>
            <a:pPr algn="ctr"/>
            <a:r>
              <a:rPr lang="en-US" sz="1100" dirty="0" smtClean="0"/>
              <a:t>Sandbox live environment for research on Vulnerability, Control &amp; Trust (CONTRIVE)</a:t>
            </a:r>
          </a:p>
          <a:p>
            <a:pPr algn="ctr"/>
            <a:r>
              <a:rPr lang="en-US" sz="1100" dirty="0" smtClean="0"/>
              <a:t>Sandboxes available for other research projects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452422" y="6429513"/>
            <a:ext cx="2508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wellbeing * blockchains * content * others</a:t>
            </a:r>
            <a:endParaRPr lang="en-US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16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Retail Channel: direct provisioning of HATs</a:t>
            </a:r>
            <a:endParaRPr lang="en-US" sz="1000" dirty="0"/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88258" y="1858897"/>
            <a:ext cx="15255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Open source code repository</a:t>
            </a:r>
            <a:endParaRPr lang="en-US" sz="1050" i="1" dirty="0">
              <a:solidFill>
                <a:srgbClr val="800000"/>
              </a:solidFill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33" y="2348661"/>
            <a:ext cx="704887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7388257" y="1843921"/>
            <a:ext cx="1572575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388258" y="2711438"/>
            <a:ext cx="155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800000"/>
                </a:solidFill>
              </a:rPr>
              <a:t>Community development</a:t>
            </a:r>
            <a:endParaRPr lang="en-US" sz="1000" dirty="0">
              <a:solidFill>
                <a:srgbClr val="8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88257" y="3152593"/>
            <a:ext cx="1572575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388258" y="3161474"/>
            <a:ext cx="1572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HAT Global Festival</a:t>
            </a:r>
          </a:p>
          <a:p>
            <a:pPr algn="ctr"/>
            <a:r>
              <a:rPr lang="en-US" sz="1000" dirty="0" smtClean="0"/>
              <a:t>Hackathons</a:t>
            </a:r>
          </a:p>
          <a:p>
            <a:pPr algn="ctr"/>
            <a:r>
              <a:rPr lang="en-US" sz="1000" dirty="0" smtClean="0"/>
              <a:t>Funding for startups</a:t>
            </a:r>
            <a:endParaRPr lang="en-US" sz="1000" dirty="0"/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rved Up Arrow 5"/>
          <p:cNvSpPr/>
          <p:nvPr/>
        </p:nvSpPr>
        <p:spPr>
          <a:xfrm rot="16705865">
            <a:off x="7633892" y="3141362"/>
            <a:ext cx="2103482" cy="787082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7544910" flipV="1">
            <a:off x="3351024" y="1523638"/>
            <a:ext cx="1534613" cy="5492463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6346" y="970420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8"/>
              </a:rPr>
              <a:t>http://hatdex.org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57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9"/>
    </mc:Choice>
    <mc:Fallback>
      <p:transition xmlns:p14="http://schemas.microsoft.com/office/powerpoint/2010/main" spd="slow" advTm="60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2" y="2390366"/>
            <a:ext cx="1095675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2637628" y="1337839"/>
            <a:ext cx="189447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Wholesale channel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337839"/>
            <a:ext cx="1556981" cy="344478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6" y="665935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5" y="906065"/>
            <a:ext cx="17589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Regulate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Innovate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Grow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Represent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0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1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694063"/>
            <a:ext cx="2406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Community space to browse data &amp; content offers, interact &amp; chat, ‘catalogue/store’, exchange data</a:t>
            </a:r>
          </a:p>
          <a:p>
            <a:pPr algn="ctr"/>
            <a:r>
              <a:rPr lang="en-US" sz="1100" dirty="0" smtClean="0">
                <a:hlinkClick r:id="rId13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24" y="5022007"/>
            <a:ext cx="821029" cy="1197736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97" y="4207541"/>
            <a:ext cx="883273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423441" y="6175597"/>
            <a:ext cx="145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Personalised</a:t>
            </a:r>
            <a:r>
              <a:rPr lang="en-US" sz="1200" dirty="0" smtClean="0"/>
              <a:t> Content as a Service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17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Retail Channel: direct provisioning of HATs</a:t>
            </a:r>
            <a:endParaRPr lang="en-US" sz="1000" dirty="0"/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88258" y="1858897"/>
            <a:ext cx="15255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Open source code repository</a:t>
            </a:r>
            <a:endParaRPr lang="en-US" sz="1050" i="1" dirty="0">
              <a:solidFill>
                <a:srgbClr val="800000"/>
              </a:solidFill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33" y="2348661"/>
            <a:ext cx="704887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7388257" y="1843921"/>
            <a:ext cx="1572575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388258" y="2711438"/>
            <a:ext cx="155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800000"/>
                </a:solidFill>
              </a:rPr>
              <a:t>Community development</a:t>
            </a:r>
            <a:endParaRPr lang="en-US" sz="1000" dirty="0">
              <a:solidFill>
                <a:srgbClr val="8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88257" y="3152593"/>
            <a:ext cx="1572575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388258" y="3161474"/>
            <a:ext cx="1572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HAT Global Festival</a:t>
            </a:r>
          </a:p>
          <a:p>
            <a:pPr algn="ctr"/>
            <a:r>
              <a:rPr lang="en-US" sz="1000" dirty="0" smtClean="0"/>
              <a:t>Hackathons</a:t>
            </a:r>
          </a:p>
          <a:p>
            <a:pPr algn="ctr"/>
            <a:r>
              <a:rPr lang="en-US" sz="1000" dirty="0" smtClean="0"/>
              <a:t>Funding for startups</a:t>
            </a:r>
            <a:endParaRPr lang="en-US" sz="1000" dirty="0"/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5197850">
            <a:off x="4047052" y="1146629"/>
            <a:ext cx="1201536" cy="5231017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5400000">
            <a:off x="4437718" y="3476147"/>
            <a:ext cx="877267" cy="5664544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6200000">
            <a:off x="7364786" y="3624516"/>
            <a:ext cx="2746879" cy="663761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3187395" flipH="1">
            <a:off x="7249119" y="2268106"/>
            <a:ext cx="623140" cy="1894599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1571" y="4868171"/>
            <a:ext cx="13784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Distributed Ledger of Data &amp; Content exchanges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4826346" y="910473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9"/>
              </a:rPr>
              <a:t>http://hatdex.org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099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3"/>
    </mc:Choice>
    <mc:Fallback>
      <p:transition xmlns:p14="http://schemas.microsoft.com/office/powerpoint/2010/main" spd="slow" advTm="59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 Data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commercial startup managing and operating the HAT personal data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4"/>
    </mc:Choice>
    <mc:Fallback>
      <p:transition xmlns:p14="http://schemas.microsoft.com/office/powerpoint/2010/main" spd="slow" advTm="44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2" y="2390366"/>
            <a:ext cx="1095675" cy="242416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615633"/>
            <a:ext cx="1556981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0" y="4116171"/>
            <a:ext cx="1143352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77" y="5343213"/>
            <a:ext cx="100629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6" y="794759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5" y="906065"/>
            <a:ext cx="17589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Regulate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Innovate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Grow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Represent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2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3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945425"/>
            <a:ext cx="2406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Data shopper agent service for HAT users, Metadata services</a:t>
            </a:r>
          </a:p>
          <a:p>
            <a:pPr algn="ctr"/>
            <a:r>
              <a:rPr lang="en-US" sz="1100" dirty="0" smtClean="0">
                <a:hlinkClick r:id="rId15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52421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Continuing research on HAT ecosystem</a:t>
            </a:r>
          </a:p>
          <a:p>
            <a:pPr algn="ctr"/>
            <a:r>
              <a:rPr lang="en-US" sz="1100" dirty="0" smtClean="0"/>
              <a:t>Managed by WMG, University of Warwick</a:t>
            </a:r>
          </a:p>
          <a:p>
            <a:pPr algn="ctr"/>
            <a:r>
              <a:rPr lang="en-US" sz="1100" dirty="0" smtClean="0">
                <a:hlinkClick r:id="rId16"/>
              </a:rPr>
              <a:t>http://hubofallthings.com/hat-rd/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4" y="5393243"/>
            <a:ext cx="662111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61" y="5752522"/>
            <a:ext cx="482906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05" y="5752522"/>
            <a:ext cx="883273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452422" y="6429513"/>
            <a:ext cx="2508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wellbeing * blockchains * content * others</a:t>
            </a:r>
            <a:endParaRPr lang="en-US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21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Retail Channel: direct provisioning of HATs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88258" y="1858897"/>
            <a:ext cx="15255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Open source code repository</a:t>
            </a:r>
            <a:endParaRPr lang="en-US" sz="1050" i="1" dirty="0">
              <a:solidFill>
                <a:srgbClr val="800000"/>
              </a:solidFill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33" y="2348661"/>
            <a:ext cx="704887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7388257" y="1843921"/>
            <a:ext cx="1572575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388258" y="2711438"/>
            <a:ext cx="155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800000"/>
                </a:solidFill>
              </a:rPr>
              <a:t>Community development</a:t>
            </a:r>
            <a:endParaRPr lang="en-US" sz="1000" dirty="0">
              <a:solidFill>
                <a:srgbClr val="8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88257" y="3152593"/>
            <a:ext cx="1572575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388258" y="3161474"/>
            <a:ext cx="1572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HAT Global Festival</a:t>
            </a:r>
          </a:p>
          <a:p>
            <a:pPr algn="ctr"/>
            <a:r>
              <a:rPr lang="en-US" sz="1000" dirty="0" smtClean="0"/>
              <a:t>Hackathons</a:t>
            </a:r>
          </a:p>
          <a:p>
            <a:pPr algn="ctr"/>
            <a:r>
              <a:rPr lang="en-US" sz="1000" dirty="0" smtClean="0"/>
              <a:t>Funding for startups</a:t>
            </a:r>
            <a:endParaRPr lang="en-US" sz="1000" dirty="0"/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6004" y="963590"/>
            <a:ext cx="1310981" cy="59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22"/>
              </a:rPr>
              <a:t>http://hatdex.org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HAT provisioning &amp; hosting</a:t>
            </a:r>
            <a:endParaRPr lang="en-US" sz="1100" dirty="0"/>
          </a:p>
        </p:txBody>
      </p:sp>
      <p:sp>
        <p:nvSpPr>
          <p:cNvPr id="15" name="Up-Down Arrow 14"/>
          <p:cNvSpPr/>
          <p:nvPr/>
        </p:nvSpPr>
        <p:spPr>
          <a:xfrm rot="4501491">
            <a:off x="2921599" y="753137"/>
            <a:ext cx="337909" cy="3916602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Up-Down Arrow 18"/>
          <p:cNvSpPr/>
          <p:nvPr/>
        </p:nvSpPr>
        <p:spPr>
          <a:xfrm rot="2005452">
            <a:off x="4130758" y="2528769"/>
            <a:ext cx="366551" cy="2265125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20691296">
            <a:off x="2054737" y="2582743"/>
            <a:ext cx="2071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Metadata </a:t>
            </a:r>
            <a:r>
              <a:rPr lang="en-US" sz="1050" dirty="0" err="1" smtClean="0"/>
              <a:t>freemium</a:t>
            </a:r>
            <a:r>
              <a:rPr lang="en-US" sz="1050" dirty="0" smtClean="0"/>
              <a:t> retail services</a:t>
            </a:r>
            <a:endParaRPr lang="en-US" sz="1050" dirty="0"/>
          </a:p>
        </p:txBody>
      </p:sp>
      <p:sp>
        <p:nvSpPr>
          <p:cNvPr id="65" name="Left Arrow 64"/>
          <p:cNvSpPr/>
          <p:nvPr/>
        </p:nvSpPr>
        <p:spPr>
          <a:xfrm rot="19831540">
            <a:off x="4119030" y="1372652"/>
            <a:ext cx="1028029" cy="666849"/>
          </a:xfrm>
          <a:prstGeom prst="leftArrow">
            <a:avLst>
              <a:gd name="adj1" fmla="val 67774"/>
              <a:gd name="adj2" fmla="val 5059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Wholesale channel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184751">
            <a:off x="3537214" y="3588514"/>
            <a:ext cx="14534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Meta data app services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2144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02"/>
    </mc:Choice>
    <mc:Fallback>
      <p:transition xmlns:p14="http://schemas.microsoft.com/office/powerpoint/2010/main" spd="slow" advTm="106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2" y="2390366"/>
            <a:ext cx="1095675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2637628" y="1337839"/>
            <a:ext cx="189447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Wholesale channel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337839"/>
            <a:ext cx="1556981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0" y="4116171"/>
            <a:ext cx="1143352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77" y="5343213"/>
            <a:ext cx="100629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56" y="683453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5" y="906065"/>
            <a:ext cx="17589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Regulate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Innovate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Grow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Represent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2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3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694063"/>
            <a:ext cx="2406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Community space to browse data &amp; content offers, interact &amp; chat, ‘catalogue/store’, exchange data</a:t>
            </a:r>
          </a:p>
          <a:p>
            <a:pPr algn="ctr"/>
            <a:r>
              <a:rPr lang="en-US" sz="1100" dirty="0" smtClean="0">
                <a:hlinkClick r:id="rId15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52421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Continuing research on HAT ecosystem</a:t>
            </a:r>
          </a:p>
          <a:p>
            <a:pPr algn="ctr"/>
            <a:r>
              <a:rPr lang="en-US" sz="1100" dirty="0" smtClean="0"/>
              <a:t>Managed by WMG, University of Warwick</a:t>
            </a:r>
          </a:p>
          <a:p>
            <a:pPr algn="ctr"/>
            <a:r>
              <a:rPr lang="en-US" sz="1100" dirty="0" smtClean="0">
                <a:hlinkClick r:id="rId16"/>
              </a:rPr>
              <a:t>http://hubofallthings.com/hat-rd/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4" y="5393243"/>
            <a:ext cx="662111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61" y="5752522"/>
            <a:ext cx="482906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05" y="5752522"/>
            <a:ext cx="883273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452422" y="6429513"/>
            <a:ext cx="2508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wellbeing * blockchains * content * others</a:t>
            </a:r>
            <a:endParaRPr lang="en-US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21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Retail Channel: direct provisioning of HATs</a:t>
            </a:r>
            <a:endParaRPr lang="en-US" sz="1000" dirty="0"/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88258" y="1858897"/>
            <a:ext cx="15255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Open source code repository</a:t>
            </a:r>
            <a:endParaRPr lang="en-US" sz="1050" i="1" dirty="0">
              <a:solidFill>
                <a:srgbClr val="800000"/>
              </a:solidFill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33" y="2348661"/>
            <a:ext cx="704887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7388257" y="1843921"/>
            <a:ext cx="1572575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388258" y="2711438"/>
            <a:ext cx="155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800000"/>
                </a:solidFill>
              </a:rPr>
              <a:t>Community development</a:t>
            </a:r>
            <a:endParaRPr lang="en-US" sz="1000" dirty="0">
              <a:solidFill>
                <a:srgbClr val="8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88257" y="3152593"/>
            <a:ext cx="1572575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388258" y="3161474"/>
            <a:ext cx="1572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HAT Global Festival</a:t>
            </a:r>
          </a:p>
          <a:p>
            <a:pPr algn="ctr"/>
            <a:r>
              <a:rPr lang="en-US" sz="1000" dirty="0" smtClean="0"/>
              <a:t>Hackathons</a:t>
            </a:r>
          </a:p>
          <a:p>
            <a:pPr algn="ctr"/>
            <a:r>
              <a:rPr lang="en-US" sz="1000" dirty="0" smtClean="0"/>
              <a:t>Funding for startups</a:t>
            </a:r>
            <a:endParaRPr lang="en-US" sz="1000" dirty="0"/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930856" y="932812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22"/>
              </a:rPr>
              <a:t>http://hatdex.org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4291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6"/>
    </mc:Choice>
    <mc:Fallback>
      <p:transition xmlns:p14="http://schemas.microsoft.com/office/powerpoint/2010/main" spd="slow" advTm="71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 Community Foundation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members </a:t>
            </a:r>
            <a:r>
              <a:rPr lang="en-US" dirty="0" err="1" smtClean="0"/>
              <a:t>organisation</a:t>
            </a:r>
            <a:r>
              <a:rPr lang="en-US" dirty="0" smtClean="0"/>
              <a:t> (charity) startup for the Regulation, Innovation, Growth &amp; Representation in the HAT personal data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3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6"/>
    </mc:Choice>
    <mc:Fallback>
      <p:transition xmlns:p14="http://schemas.microsoft.com/office/powerpoint/2010/main" spd="slow" advTm="53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2637628" y="1337839"/>
            <a:ext cx="189447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Wholesale channel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337839"/>
            <a:ext cx="1556981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0" y="4116171"/>
            <a:ext cx="1143352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77" y="5343213"/>
            <a:ext cx="100629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6" y="683453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5" y="906065"/>
            <a:ext cx="17589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800000"/>
                </a:solidFill>
              </a:rPr>
              <a:t>Regulate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2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694063"/>
            <a:ext cx="2406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Community space to browse data &amp; content offers, interact &amp; chat, ‘catalogue/store’, exchange data</a:t>
            </a:r>
          </a:p>
          <a:p>
            <a:pPr algn="ctr"/>
            <a:r>
              <a:rPr lang="en-US" sz="1100" dirty="0" smtClean="0">
                <a:hlinkClick r:id="rId14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52421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Continuing Research on HAT ecosystem</a:t>
            </a:r>
          </a:p>
          <a:p>
            <a:pPr algn="ctr"/>
            <a:r>
              <a:rPr lang="en-US" sz="1100" dirty="0" smtClean="0"/>
              <a:t>Managed by WMG, University of Warwick</a:t>
            </a:r>
          </a:p>
          <a:p>
            <a:pPr algn="ctr"/>
            <a:r>
              <a:rPr lang="en-US" sz="1100" dirty="0" smtClean="0">
                <a:hlinkClick r:id="rId15"/>
              </a:rPr>
              <a:t>http://hubofallthings.com/hat-rd/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4" y="5393243"/>
            <a:ext cx="662111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61" y="5752522"/>
            <a:ext cx="482906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05" y="5752522"/>
            <a:ext cx="883273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452422" y="6429513"/>
            <a:ext cx="2508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wellbeing * blockchains * content * others</a:t>
            </a:r>
            <a:endParaRPr lang="en-US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20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Retail Channel: direct provisioning of HATs</a:t>
            </a:r>
            <a:endParaRPr lang="en-US" sz="1000" dirty="0"/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6132243" y="879225"/>
            <a:ext cx="1409942" cy="306934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8428963">
            <a:off x="5657886" y="1926061"/>
            <a:ext cx="2372041" cy="297717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7737016">
            <a:off x="4927910" y="2795814"/>
            <a:ext cx="3786418" cy="372501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81815" y="1716064"/>
            <a:ext cx="17589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Certification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Ratings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on</a:t>
            </a:r>
            <a:endParaRPr lang="en-US" dirty="0">
              <a:solidFill>
                <a:srgbClr val="800000"/>
              </a:solidFill>
            </a:endParaRP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Privacy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Security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Confidentiality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26346" y="917424"/>
            <a:ext cx="1280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1"/>
              </a:rPr>
              <a:t>http://hatdex.org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869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8"/>
    </mc:Choice>
    <mc:Fallback>
      <p:transition xmlns:p14="http://schemas.microsoft.com/office/powerpoint/2010/main" spd="slow" advTm="35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2" y="2102232"/>
            <a:ext cx="1095675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2637628" y="1337839"/>
            <a:ext cx="189447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Wholesale channel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337839"/>
            <a:ext cx="1556981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0" y="4116171"/>
            <a:ext cx="1143352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77" y="5343213"/>
            <a:ext cx="100629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6" y="720921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5" y="906065"/>
            <a:ext cx="17589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800000"/>
                </a:solidFill>
              </a:rPr>
              <a:t>Innovate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2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694063"/>
            <a:ext cx="2406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Community space to browse data &amp; content offers, interact &amp; chat, ‘catalogue/store’, exchange data</a:t>
            </a:r>
          </a:p>
          <a:p>
            <a:pPr algn="ctr"/>
            <a:r>
              <a:rPr lang="en-US" sz="1100" dirty="0" smtClean="0">
                <a:hlinkClick r:id="rId14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52421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Continuing Research on HAT ecosystem</a:t>
            </a:r>
          </a:p>
          <a:p>
            <a:pPr algn="ctr"/>
            <a:r>
              <a:rPr lang="en-US" sz="1100" dirty="0" smtClean="0"/>
              <a:t>Managed by WMG, University of Warwick</a:t>
            </a:r>
          </a:p>
          <a:p>
            <a:pPr algn="ctr"/>
            <a:r>
              <a:rPr lang="en-US" sz="1100" dirty="0" smtClean="0">
                <a:hlinkClick r:id="rId15"/>
              </a:rPr>
              <a:t>http://hubofallthings.com/hat-rd/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4" y="5393243"/>
            <a:ext cx="662111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61" y="5752522"/>
            <a:ext cx="482906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05" y="5752522"/>
            <a:ext cx="883273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452422" y="6429513"/>
            <a:ext cx="2508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wellbeing * blockchains * content * others</a:t>
            </a:r>
            <a:endParaRPr lang="en-US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20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Retail Channel: direct provisioning of HATs</a:t>
            </a:r>
            <a:endParaRPr lang="en-US" sz="1000" dirty="0"/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88258" y="1572375"/>
            <a:ext cx="15255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Open source code repository</a:t>
            </a:r>
            <a:endParaRPr lang="en-US" sz="1050" i="1" dirty="0">
              <a:solidFill>
                <a:srgbClr val="800000"/>
              </a:solidFill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33" y="2062139"/>
            <a:ext cx="704887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7388257" y="1557399"/>
            <a:ext cx="1572575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388258" y="2424916"/>
            <a:ext cx="155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800000"/>
                </a:solidFill>
              </a:rPr>
              <a:t>Community development</a:t>
            </a:r>
            <a:endParaRPr lang="en-US" sz="1000" dirty="0">
              <a:solidFill>
                <a:srgbClr val="8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88257" y="2797371"/>
            <a:ext cx="1572575" cy="9591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370757" y="2797371"/>
            <a:ext cx="1630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HAT Global Festival</a:t>
            </a:r>
          </a:p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Hackathons</a:t>
            </a:r>
          </a:p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Funding for startups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19974436">
            <a:off x="2530500" y="3615699"/>
            <a:ext cx="5178932" cy="453298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20321913">
            <a:off x="803931" y="3358983"/>
            <a:ext cx="6811532" cy="450999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26346" y="932812"/>
            <a:ext cx="1280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1"/>
              </a:rPr>
              <a:t>http://hatdex.org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456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4"/>
    </mc:Choice>
    <mc:Fallback>
      <p:transition xmlns:p14="http://schemas.microsoft.com/office/powerpoint/2010/main" spd="slow" advTm="61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2637628" y="1337839"/>
            <a:ext cx="189447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Wholesale channel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337839"/>
            <a:ext cx="1556981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0" y="4116171"/>
            <a:ext cx="1143352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77" y="5343213"/>
            <a:ext cx="100629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6" y="714073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5" y="1075271"/>
            <a:ext cx="17589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800000"/>
                </a:solidFill>
              </a:rPr>
              <a:t>Grow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2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694063"/>
            <a:ext cx="2406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Community space to browse data &amp; content offers, interact &amp; chat, ‘catalogue/store’, exchange data</a:t>
            </a:r>
          </a:p>
          <a:p>
            <a:pPr algn="ctr"/>
            <a:r>
              <a:rPr lang="en-US" sz="1100" dirty="0" smtClean="0">
                <a:hlinkClick r:id="rId14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52421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Continuing Research on HAT ecosystem</a:t>
            </a:r>
          </a:p>
          <a:p>
            <a:pPr algn="ctr"/>
            <a:r>
              <a:rPr lang="en-US" sz="1100" dirty="0" smtClean="0"/>
              <a:t>Managed by WMG, University of Warwick</a:t>
            </a:r>
          </a:p>
          <a:p>
            <a:pPr algn="ctr"/>
            <a:r>
              <a:rPr lang="en-US" sz="1100" dirty="0" smtClean="0">
                <a:hlinkClick r:id="rId15"/>
              </a:rPr>
              <a:t>http://hubofallthings.com/hat-rd/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4" y="5393243"/>
            <a:ext cx="662111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61" y="5752522"/>
            <a:ext cx="482906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05" y="5752522"/>
            <a:ext cx="883273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452422" y="6429513"/>
            <a:ext cx="2508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wellbeing * blockchains * content * others</a:t>
            </a:r>
            <a:endParaRPr lang="en-US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20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Retail Channel: direct provisioning of HATs</a:t>
            </a:r>
            <a:endParaRPr lang="en-US" sz="1000" dirty="0"/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rved Up Arrow 14"/>
          <p:cNvSpPr/>
          <p:nvPr/>
        </p:nvSpPr>
        <p:spPr>
          <a:xfrm flipH="1" flipV="1">
            <a:off x="3865715" y="336027"/>
            <a:ext cx="3932857" cy="926275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20607161" flipH="1">
            <a:off x="1481861" y="2664941"/>
            <a:ext cx="6493728" cy="1162661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2474885">
            <a:off x="5978369" y="787695"/>
            <a:ext cx="948106" cy="2297189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307135">
            <a:off x="8264466" y="1834610"/>
            <a:ext cx="765083" cy="2412351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Left Arrow 27"/>
          <p:cNvSpPr/>
          <p:nvPr/>
        </p:nvSpPr>
        <p:spPr>
          <a:xfrm rot="2672592">
            <a:off x="6586038" y="1576876"/>
            <a:ext cx="838204" cy="3899736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6346" y="957011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21"/>
              </a:rPr>
              <a:t>http://hatdex.org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7299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6"/>
    </mc:Choice>
    <mc:Fallback>
      <p:transition xmlns:p14="http://schemas.microsoft.com/office/powerpoint/2010/main" spd="slow" advTm="79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2637628" y="1337839"/>
            <a:ext cx="189447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Wholesale channel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337839"/>
            <a:ext cx="1556981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0" y="4116171"/>
            <a:ext cx="1143352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8" name="Picture 7" descr="2016-07-07 22.18.08-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77" y="5343213"/>
            <a:ext cx="1006290" cy="404040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6" y="696675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7" y="1117264"/>
            <a:ext cx="17589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800000"/>
                </a:solidFill>
              </a:rPr>
              <a:t>Represent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2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3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694063"/>
            <a:ext cx="2406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Community space to browse data &amp; content offers, interact &amp; chat, ‘catalogue/store’, exchange data</a:t>
            </a:r>
          </a:p>
          <a:p>
            <a:pPr algn="ctr"/>
            <a:r>
              <a:rPr lang="en-US" sz="1100" dirty="0" smtClean="0">
                <a:hlinkClick r:id="rId15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52421" y="4610270"/>
            <a:ext cx="25883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Continuing Research on HAT ecosystem</a:t>
            </a:r>
          </a:p>
          <a:p>
            <a:pPr algn="ctr"/>
            <a:r>
              <a:rPr lang="en-US" sz="1100" dirty="0" smtClean="0"/>
              <a:t>Managed by WMG, University of Warwick</a:t>
            </a:r>
          </a:p>
          <a:p>
            <a:pPr algn="ctr"/>
            <a:r>
              <a:rPr lang="en-US" sz="1100" dirty="0" smtClean="0">
                <a:hlinkClick r:id="rId16"/>
              </a:rPr>
              <a:t>http://hubofallthings.com/hat-rd/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pic>
        <p:nvPicPr>
          <p:cNvPr id="32" name="Picture 31" descr="Screen Shot 2016-07-24 at 09.59.37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04" y="5393243"/>
            <a:ext cx="662111" cy="788544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 descr="Screen Shot 2016-07-24 at 10.28.38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61" y="5752522"/>
            <a:ext cx="482906" cy="704474"/>
          </a:xfrm>
          <a:prstGeom prst="rect">
            <a:avLst/>
          </a:prstGeom>
        </p:spPr>
      </p:pic>
      <p:pic>
        <p:nvPicPr>
          <p:cNvPr id="52" name="Picture 51" descr="Screen Shot 2016-07-24 at 10.36.37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05" y="5752522"/>
            <a:ext cx="883273" cy="6794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452422" y="6429513"/>
            <a:ext cx="2508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wellbeing * blockchains * content * others</a:t>
            </a:r>
            <a:endParaRPr lang="en-US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21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Retail Channel: direct provisioning of HATs</a:t>
            </a:r>
            <a:endParaRPr lang="en-US" sz="1000" dirty="0"/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1817" y="1798128"/>
            <a:ext cx="1758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trademarks</a:t>
            </a:r>
          </a:p>
          <a:p>
            <a:pPr algn="ctr"/>
            <a:r>
              <a:rPr lang="en-US" sz="1200" dirty="0" smtClean="0"/>
              <a:t>Associate members</a:t>
            </a:r>
          </a:p>
          <a:p>
            <a:pPr algn="ctr"/>
            <a:r>
              <a:rPr lang="en-US" sz="1200" dirty="0" smtClean="0"/>
              <a:t>Corporate members</a:t>
            </a:r>
          </a:p>
          <a:p>
            <a:pPr algn="ctr"/>
            <a:r>
              <a:rPr lang="en-US" sz="1200" dirty="0" smtClean="0"/>
              <a:t>Members meetings</a:t>
            </a:r>
          </a:p>
          <a:p>
            <a:pPr algn="ctr"/>
            <a:r>
              <a:rPr lang="en-US" sz="1200" dirty="0" smtClean="0"/>
              <a:t>Events</a:t>
            </a:r>
          </a:p>
          <a:p>
            <a:pPr algn="ctr"/>
            <a:r>
              <a:rPr lang="en-US" sz="1200" dirty="0" smtClean="0"/>
              <a:t>White papers</a:t>
            </a:r>
          </a:p>
          <a:p>
            <a:pPr algn="ctr"/>
            <a:r>
              <a:rPr lang="en-US" sz="1200" dirty="0" smtClean="0"/>
              <a:t>Advisory roles</a:t>
            </a:r>
          </a:p>
          <a:p>
            <a:pPr algn="ctr"/>
            <a:r>
              <a:rPr lang="en-US" sz="1200" dirty="0" smtClean="0"/>
              <a:t>Fund raising</a:t>
            </a:r>
          </a:p>
        </p:txBody>
      </p:sp>
      <p:sp>
        <p:nvSpPr>
          <p:cNvPr id="14" name="Curved Right Arrow 13"/>
          <p:cNvSpPr/>
          <p:nvPr/>
        </p:nvSpPr>
        <p:spPr>
          <a:xfrm rot="3018747">
            <a:off x="1505597" y="-1833082"/>
            <a:ext cx="3136230" cy="9351031"/>
          </a:xfrm>
          <a:prstGeom prst="curvedRightArrow">
            <a:avLst>
              <a:gd name="adj1" fmla="val 11770"/>
              <a:gd name="adj2" fmla="val 50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3163314">
            <a:off x="5565538" y="2971830"/>
            <a:ext cx="1510404" cy="5189089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26346" y="963590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22"/>
              </a:rPr>
              <a:t>http://hatdex.org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0818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5"/>
    </mc:Choice>
    <mc:Fallback>
      <p:transition xmlns:p14="http://schemas.microsoft.com/office/powerpoint/2010/main" spd="slow" advTm="65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HAT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Increasing knowledge in the HAT personal data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2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5"/>
    </mc:Choice>
    <mc:Fallback>
      <p:transition xmlns:p14="http://schemas.microsoft.com/office/powerpoint/2010/main" spd="slow" advTm="24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76" y="2552453"/>
            <a:ext cx="413648" cy="405206"/>
          </a:xfrm>
          <a:prstGeom prst="rect">
            <a:avLst/>
          </a:prstGeom>
        </p:spPr>
      </p:pic>
      <p:pic>
        <p:nvPicPr>
          <p:cNvPr id="23" name="Picture 22" descr="Screen Shot 2016-07-24 at 09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" y="1936290"/>
            <a:ext cx="434982" cy="426105"/>
          </a:xfrm>
          <a:prstGeom prst="rect">
            <a:avLst/>
          </a:prstGeom>
        </p:spPr>
      </p:pic>
      <p:pic>
        <p:nvPicPr>
          <p:cNvPr id="88" name="Picture 87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3" y="1262303"/>
            <a:ext cx="297717" cy="297717"/>
          </a:xfrm>
          <a:prstGeom prst="rect">
            <a:avLst/>
          </a:prstGeom>
        </p:spPr>
      </p:pic>
      <p:pic>
        <p:nvPicPr>
          <p:cNvPr id="87" name="Picture 86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6" y="1958406"/>
            <a:ext cx="265034" cy="265034"/>
          </a:xfrm>
          <a:prstGeom prst="rect">
            <a:avLst/>
          </a:prstGeom>
        </p:spPr>
      </p:pic>
      <p:pic>
        <p:nvPicPr>
          <p:cNvPr id="86" name="Picture 85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2582958"/>
            <a:ext cx="291277" cy="278170"/>
          </a:xfrm>
          <a:prstGeom prst="rect">
            <a:avLst/>
          </a:prstGeom>
        </p:spPr>
      </p:pic>
      <p:pic>
        <p:nvPicPr>
          <p:cNvPr id="69" name="Picture 68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2" y="2390366"/>
            <a:ext cx="1095675" cy="242416"/>
          </a:xfrm>
          <a:prstGeom prst="rect">
            <a:avLst/>
          </a:prstGeom>
        </p:spPr>
      </p:pic>
      <p:sp>
        <p:nvSpPr>
          <p:cNvPr id="65" name="Left Arrow 64"/>
          <p:cNvSpPr/>
          <p:nvPr/>
        </p:nvSpPr>
        <p:spPr>
          <a:xfrm>
            <a:off x="2637628" y="1337839"/>
            <a:ext cx="1894471" cy="506083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Wholesale channel</a:t>
            </a:r>
            <a:endParaRPr lang="en-US" sz="1000" dirty="0"/>
          </a:p>
        </p:txBody>
      </p:sp>
      <p:sp>
        <p:nvSpPr>
          <p:cNvPr id="33" name="Rounded Rectangle 32"/>
          <p:cNvSpPr/>
          <p:nvPr/>
        </p:nvSpPr>
        <p:spPr>
          <a:xfrm>
            <a:off x="4532100" y="148499"/>
            <a:ext cx="2708675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016-07-11 08.08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" y="1262303"/>
            <a:ext cx="1596989" cy="353330"/>
          </a:xfrm>
          <a:prstGeom prst="rect">
            <a:avLst/>
          </a:prstGeom>
        </p:spPr>
      </p:pic>
      <p:pic>
        <p:nvPicPr>
          <p:cNvPr id="3" name="Picture 2" descr="2016-07-08 10.38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16" y="1337839"/>
            <a:ext cx="1556981" cy="344478"/>
          </a:xfrm>
          <a:prstGeom prst="rect">
            <a:avLst/>
          </a:prstGeom>
        </p:spPr>
      </p:pic>
      <p:pic>
        <p:nvPicPr>
          <p:cNvPr id="4" name="Picture 3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10" y="4116171"/>
            <a:ext cx="1143352" cy="485217"/>
          </a:xfrm>
          <a:prstGeom prst="rect">
            <a:avLst/>
          </a:prstGeom>
        </p:spPr>
      </p:pic>
      <p:pic>
        <p:nvPicPr>
          <p:cNvPr id="5" name="Picture 4" descr="2016-07-07 22.18.08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40" y="209443"/>
            <a:ext cx="1410132" cy="650335"/>
          </a:xfrm>
          <a:prstGeom prst="rect">
            <a:avLst/>
          </a:prstGeom>
        </p:spPr>
      </p:pic>
      <p:pic>
        <p:nvPicPr>
          <p:cNvPr id="7" name="Picture 6" descr="2016-07-07 22.18.08-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8" y="4116171"/>
            <a:ext cx="656969" cy="629791"/>
          </a:xfrm>
          <a:prstGeom prst="rect">
            <a:avLst/>
          </a:prstGeom>
        </p:spPr>
      </p:pic>
      <p:pic>
        <p:nvPicPr>
          <p:cNvPr id="9" name="Picture 8" descr="2016-07-08 07.40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6" y="727862"/>
            <a:ext cx="1240549" cy="222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815" y="906065"/>
            <a:ext cx="17589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Regulate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Innovate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Grow</a:t>
            </a:r>
          </a:p>
          <a:p>
            <a:pPr algn="ctr"/>
            <a:r>
              <a:rPr lang="en-US" sz="1100" b="1" i="1" dirty="0" smtClean="0">
                <a:solidFill>
                  <a:srgbClr val="800000"/>
                </a:solidFill>
              </a:rPr>
              <a:t>Represent</a:t>
            </a:r>
          </a:p>
          <a:p>
            <a:pPr algn="ctr"/>
            <a:r>
              <a:rPr lang="en-US" sz="1100" dirty="0" smtClean="0">
                <a:solidFill>
                  <a:srgbClr val="800000"/>
                </a:solidFill>
                <a:hlinkClick r:id="rId11"/>
              </a:rPr>
              <a:t>http://hatcommunity.org/</a:t>
            </a:r>
            <a:r>
              <a:rPr lang="en-US" sz="1100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79" y="732757"/>
            <a:ext cx="25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users with their HAT data in their own microservice containers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6004" y="1575054"/>
            <a:ext cx="152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Personal hyper data browser (to see &amp; act on HAT data &amp; content)</a:t>
            </a:r>
          </a:p>
          <a:p>
            <a:r>
              <a:rPr lang="en-US" sz="1000" dirty="0" smtClean="0">
                <a:hlinkClick r:id="rId12"/>
              </a:rPr>
              <a:t>http://rumpel.hubofallthings.net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16" name="Picture 15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5" y="2001610"/>
            <a:ext cx="489802" cy="625484"/>
          </a:xfrm>
          <a:prstGeom prst="rect">
            <a:avLst/>
          </a:prstGeom>
        </p:spPr>
      </p:pic>
      <p:pic>
        <p:nvPicPr>
          <p:cNvPr id="17" name="Picture 16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" y="2632314"/>
            <a:ext cx="489802" cy="625485"/>
          </a:xfrm>
          <a:prstGeom prst="rect">
            <a:avLst/>
          </a:prstGeom>
        </p:spPr>
      </p:pic>
      <p:pic>
        <p:nvPicPr>
          <p:cNvPr id="18" name="Picture 17" descr="2016-07-07 22.18.08-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" y="1332922"/>
            <a:ext cx="489802" cy="6254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91956" y="1694063"/>
            <a:ext cx="24067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Community space to browse data &amp; content offers, interact &amp; chat, ‘catalogue/store’, exchange data</a:t>
            </a:r>
          </a:p>
          <a:p>
            <a:pPr algn="ctr"/>
            <a:r>
              <a:rPr lang="en-US" sz="1100" dirty="0" smtClean="0">
                <a:hlinkClick r:id="rId14"/>
              </a:rPr>
              <a:t>http://marketsquare.hubfoallthings.net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930856" y="148500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HAT Platform providers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6079" y="3263537"/>
            <a:ext cx="1707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Personal HAT address</a:t>
            </a:r>
          </a:p>
          <a:p>
            <a:pPr algn="ctr"/>
            <a:r>
              <a:rPr lang="en-US" sz="1000" dirty="0" smtClean="0"/>
              <a:t>yourname.hubfoallthings.net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378984" y="4705964"/>
            <a:ext cx="266177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RCUK Digital Economy funded</a:t>
            </a:r>
          </a:p>
          <a:p>
            <a:pPr algn="ctr"/>
            <a:r>
              <a:rPr lang="en-US" sz="1100" dirty="0" smtClean="0"/>
              <a:t>£1.2m</a:t>
            </a:r>
          </a:p>
          <a:p>
            <a:pPr algn="ctr"/>
            <a:r>
              <a:rPr lang="en-US" sz="1100" dirty="0" smtClean="0"/>
              <a:t>Developed the HAT</a:t>
            </a:r>
          </a:p>
          <a:p>
            <a:pPr algn="ctr"/>
            <a:r>
              <a:rPr lang="en-US" sz="1100" dirty="0" smtClean="0"/>
              <a:t>Developed ecosystem guidelines</a:t>
            </a:r>
          </a:p>
          <a:p>
            <a:pPr algn="ctr"/>
            <a:r>
              <a:rPr lang="en-US" sz="1100" dirty="0" smtClean="0"/>
              <a:t>Developed regulatory guidelines</a:t>
            </a:r>
          </a:p>
          <a:p>
            <a:pPr algn="ctr"/>
            <a:r>
              <a:rPr lang="en-US" sz="1100" dirty="0" smtClean="0"/>
              <a:t>Developed economic &amp; business model guidelines</a:t>
            </a:r>
          </a:p>
          <a:p>
            <a:pPr algn="ctr"/>
            <a:r>
              <a:rPr lang="en-US" sz="1100" dirty="0" smtClean="0"/>
              <a:t>Developed privacy guidelines</a:t>
            </a:r>
          </a:p>
          <a:p>
            <a:pPr algn="ctr"/>
            <a:r>
              <a:rPr lang="en-US" sz="1100" dirty="0" smtClean="0"/>
              <a:t>Open sourced HAT for community</a:t>
            </a:r>
          </a:p>
          <a:p>
            <a:pPr algn="ctr"/>
            <a:r>
              <a:rPr lang="en-US" sz="1100" dirty="0" smtClean="0"/>
              <a:t>6 Briefing papers for community</a:t>
            </a:r>
          </a:p>
          <a:p>
            <a:pPr algn="ctr"/>
            <a:r>
              <a:rPr lang="en-US" sz="1100" dirty="0" smtClean="0">
                <a:hlinkClick r:id="rId15"/>
              </a:rPr>
              <a:t>http://hubofallthings.com/home</a:t>
            </a:r>
            <a:r>
              <a:rPr lang="en-US" sz="1100" dirty="0" smtClean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718" y="4868171"/>
            <a:ext cx="115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Direct HAT applications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5277" y="4607306"/>
            <a:ext cx="144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Rumpel add-ons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91956" y="488370"/>
            <a:ext cx="2406725" cy="2309001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691956" y="2912818"/>
            <a:ext cx="2406725" cy="7352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346" y="2912818"/>
            <a:ext cx="1510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Other HAT Platform providers globally that host HATs on their own infrastructure</a:t>
            </a:r>
          </a:p>
        </p:txBody>
      </p:sp>
      <p:pic>
        <p:nvPicPr>
          <p:cNvPr id="37" name="Picture 36" descr="2016-07-07 22.18.0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9" y="604040"/>
            <a:ext cx="688720" cy="658263"/>
          </a:xfrm>
          <a:prstGeom prst="rect">
            <a:avLst/>
          </a:prstGeom>
        </p:spPr>
      </p:pic>
      <p:pic>
        <p:nvPicPr>
          <p:cNvPr id="38" name="Picture 37" descr="2016-07-07 22.18.0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03" y="2957659"/>
            <a:ext cx="688720" cy="658263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770188" y="1194422"/>
            <a:ext cx="1647529" cy="210468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98785" y="1194422"/>
            <a:ext cx="1618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HAT service providers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90554" y="4586498"/>
            <a:ext cx="144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Marketsquare add-ons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4694" y="4141111"/>
            <a:ext cx="538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HAT-ready services contributing to and requesting HAT data &amp; content</a:t>
            </a:r>
            <a:endParaRPr lang="en-US" sz="1400" dirty="0"/>
          </a:p>
        </p:txBody>
      </p:sp>
      <p:sp>
        <p:nvSpPr>
          <p:cNvPr id="45" name="Rounded Rectangle 44"/>
          <p:cNvSpPr/>
          <p:nvPr/>
        </p:nvSpPr>
        <p:spPr>
          <a:xfrm>
            <a:off x="7281815" y="148499"/>
            <a:ext cx="1758944" cy="37632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618070" y="4577123"/>
            <a:ext cx="144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800000"/>
                </a:solidFill>
              </a:rPr>
              <a:t>Dataplugs</a:t>
            </a:r>
            <a:endParaRPr lang="en-US" sz="1200" i="1" dirty="0">
              <a:solidFill>
                <a:srgbClr val="8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554" y="4973881"/>
            <a:ext cx="1441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800000"/>
                </a:solidFill>
              </a:rPr>
              <a:t>Meta &amp; aggregate level services</a:t>
            </a:r>
          </a:p>
          <a:p>
            <a:pPr algn="ctr"/>
            <a:r>
              <a:rPr lang="en-US" sz="1050" dirty="0" smtClean="0"/>
              <a:t>Data shoppers</a:t>
            </a:r>
          </a:p>
          <a:p>
            <a:pPr algn="ctr"/>
            <a:r>
              <a:rPr lang="en-US" sz="1050" dirty="0" smtClean="0"/>
              <a:t>Content shoppers</a:t>
            </a:r>
          </a:p>
          <a:p>
            <a:pPr algn="ctr"/>
            <a:r>
              <a:rPr lang="en-US" sz="1050" dirty="0" smtClean="0"/>
              <a:t>Social data sharing</a:t>
            </a:r>
          </a:p>
          <a:p>
            <a:pPr algn="ctr"/>
            <a:r>
              <a:rPr lang="en-US" sz="1050" dirty="0" smtClean="0"/>
              <a:t>Analytics, comparisons</a:t>
            </a:r>
            <a:endParaRPr lang="en-US" sz="1050" dirty="0"/>
          </a:p>
        </p:txBody>
      </p:sp>
      <p:sp>
        <p:nvSpPr>
          <p:cNvPr id="50" name="Rounded Rectangle 49"/>
          <p:cNvSpPr/>
          <p:nvPr/>
        </p:nvSpPr>
        <p:spPr>
          <a:xfrm>
            <a:off x="6378984" y="3990914"/>
            <a:ext cx="2661775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618070" y="4854122"/>
            <a:ext cx="144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800000"/>
                </a:solidFill>
              </a:rPr>
              <a:t>Add new data into HATs</a:t>
            </a:r>
          </a:p>
          <a:p>
            <a:pPr algn="ctr"/>
            <a:r>
              <a:rPr lang="en-US" sz="1000" dirty="0" smtClean="0"/>
              <a:t>Social media, finance, Health, government data, supermarket purchases</a:t>
            </a:r>
          </a:p>
          <a:p>
            <a:pPr algn="ctr"/>
            <a:r>
              <a:rPr lang="en-US" sz="1000" dirty="0" smtClean="0"/>
              <a:t>Sign on services</a:t>
            </a:r>
            <a:endParaRPr lang="en-US" sz="1000" dirty="0"/>
          </a:p>
        </p:txBody>
      </p:sp>
      <p:sp>
        <p:nvSpPr>
          <p:cNvPr id="56" name="Rectangle 55"/>
          <p:cNvSpPr/>
          <p:nvPr/>
        </p:nvSpPr>
        <p:spPr>
          <a:xfrm>
            <a:off x="1545277" y="4854122"/>
            <a:ext cx="144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Native applications (data does not leave the HAT/Rumpel space)</a:t>
            </a:r>
          </a:p>
          <a:p>
            <a:pPr algn="ctr"/>
            <a:r>
              <a:rPr lang="en-US" sz="1050" dirty="0" smtClean="0"/>
              <a:t>New views</a:t>
            </a:r>
          </a:p>
          <a:p>
            <a:pPr algn="ctr"/>
            <a:r>
              <a:rPr lang="en-US" sz="1050" dirty="0" smtClean="0"/>
              <a:t>Bundles/Contexts</a:t>
            </a:r>
          </a:p>
          <a:p>
            <a:pPr algn="ctr"/>
            <a:r>
              <a:rPr lang="en-US" sz="1050" dirty="0" smtClean="0"/>
              <a:t>Email</a:t>
            </a:r>
            <a:r>
              <a:rPr lang="en-US" sz="1050" dirty="0" smtClean="0"/>
              <a:t>, website, file service, messaging</a:t>
            </a:r>
            <a:endParaRPr lang="en-US" sz="105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1545277" y="4586498"/>
            <a:ext cx="1447587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3090554" y="4586498"/>
            <a:ext cx="1441546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4618070" y="4586498"/>
            <a:ext cx="1448825" cy="2073847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97718" y="4854122"/>
            <a:ext cx="1153047" cy="1806223"/>
          </a:xfrm>
          <a:prstGeom prst="roundRect">
            <a:avLst/>
          </a:prstGeom>
          <a:noFill/>
          <a:ln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770188" y="1659137"/>
            <a:ext cx="16475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Brand owners. IoT companies, SMEs, outsourcing personal data management &amp; exchange</a:t>
            </a:r>
            <a:endParaRPr lang="en-US" sz="1100" dirty="0"/>
          </a:p>
          <a:p>
            <a:pPr algn="ctr"/>
            <a:r>
              <a:rPr lang="en-US" sz="1100" dirty="0" smtClean="0">
                <a:hlinkClick r:id="rId17"/>
              </a:rPr>
              <a:t>http://www.hatdex.org/hatdex-for-business/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63" name="Left Arrow 62"/>
          <p:cNvSpPr/>
          <p:nvPr/>
        </p:nvSpPr>
        <p:spPr>
          <a:xfrm>
            <a:off x="2637628" y="676605"/>
            <a:ext cx="1894472" cy="440659"/>
          </a:xfrm>
          <a:prstGeom prst="leftArrow">
            <a:avLst>
              <a:gd name="adj1" fmla="val 69935"/>
              <a:gd name="adj2" fmla="val 485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Retail Channel: direct provisioning of HATs</a:t>
            </a:r>
            <a:endParaRPr lang="en-US" sz="1000" dirty="0"/>
          </a:p>
        </p:txBody>
      </p:sp>
      <p:sp>
        <p:nvSpPr>
          <p:cNvPr id="64" name="Rounded Rectangle 63"/>
          <p:cNvSpPr/>
          <p:nvPr/>
        </p:nvSpPr>
        <p:spPr>
          <a:xfrm>
            <a:off x="109657" y="604040"/>
            <a:ext cx="2527972" cy="3219099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109657" y="3990914"/>
            <a:ext cx="6119722" cy="274053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88258" y="1858897"/>
            <a:ext cx="15255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rgbClr val="800000"/>
                </a:solidFill>
              </a:rPr>
              <a:t>Open source code repository</a:t>
            </a:r>
            <a:endParaRPr lang="en-US" sz="1050" i="1" dirty="0">
              <a:solidFill>
                <a:srgbClr val="800000"/>
              </a:solidFill>
            </a:endParaRPr>
          </a:p>
        </p:txBody>
      </p:sp>
      <p:pic>
        <p:nvPicPr>
          <p:cNvPr id="68" name="Picture 67" descr="2016-07-08 07.40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33" y="2348661"/>
            <a:ext cx="704887" cy="29914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97717" y="5454286"/>
            <a:ext cx="1153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Applications that use HAT schema, logic and APIs directly</a:t>
            </a:r>
            <a:endParaRPr lang="en-US" sz="1050" dirty="0"/>
          </a:p>
        </p:txBody>
      </p:sp>
      <p:sp>
        <p:nvSpPr>
          <p:cNvPr id="73" name="Left Arrow 72"/>
          <p:cNvSpPr/>
          <p:nvPr/>
        </p:nvSpPr>
        <p:spPr>
          <a:xfrm>
            <a:off x="2637629" y="3263537"/>
            <a:ext cx="1894471" cy="4224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orizontal Scroll 75"/>
          <p:cNvSpPr/>
          <p:nvPr/>
        </p:nvSpPr>
        <p:spPr>
          <a:xfrm>
            <a:off x="116080" y="141031"/>
            <a:ext cx="2527970" cy="45554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080" y="153750"/>
            <a:ext cx="2527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The HAT ecosystem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9" name="Magnetic Disk 78"/>
          <p:cNvSpPr/>
          <p:nvPr/>
        </p:nvSpPr>
        <p:spPr>
          <a:xfrm>
            <a:off x="7388257" y="1843921"/>
            <a:ext cx="1572575" cy="1193599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388258" y="2711438"/>
            <a:ext cx="155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800000"/>
                </a:solidFill>
              </a:rPr>
              <a:t>Community development</a:t>
            </a:r>
            <a:endParaRPr lang="en-US" sz="1000" dirty="0">
              <a:solidFill>
                <a:srgbClr val="8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88257" y="3152593"/>
            <a:ext cx="1572575" cy="60387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388258" y="3161474"/>
            <a:ext cx="1572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HAT Global Festival</a:t>
            </a:r>
          </a:p>
          <a:p>
            <a:pPr algn="ctr"/>
            <a:r>
              <a:rPr lang="en-US" sz="1000" dirty="0" smtClean="0"/>
              <a:t>Hackathons</a:t>
            </a:r>
          </a:p>
          <a:p>
            <a:pPr algn="ctr"/>
            <a:r>
              <a:rPr lang="en-US" sz="1000" dirty="0" smtClean="0"/>
              <a:t>Funding for startups</a:t>
            </a:r>
            <a:endParaRPr lang="en-US" sz="1000" dirty="0"/>
          </a:p>
        </p:txBody>
      </p:sp>
      <p:sp>
        <p:nvSpPr>
          <p:cNvPr id="84" name="Down Arrow 83"/>
          <p:cNvSpPr/>
          <p:nvPr/>
        </p:nvSpPr>
        <p:spPr>
          <a:xfrm>
            <a:off x="1116004" y="3756471"/>
            <a:ext cx="334761" cy="359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696152" y="3756471"/>
            <a:ext cx="347929" cy="3597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rved Left Arrow 5"/>
          <p:cNvSpPr/>
          <p:nvPr/>
        </p:nvSpPr>
        <p:spPr>
          <a:xfrm rot="6163844" flipH="1">
            <a:off x="3719668" y="459174"/>
            <a:ext cx="1140626" cy="5876781"/>
          </a:xfrm>
          <a:prstGeom prst="curved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0308712">
            <a:off x="8300438" y="2443699"/>
            <a:ext cx="767835" cy="2153164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6346" y="950474"/>
            <a:ext cx="11889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18"/>
              </a:rPr>
              <a:t>http://hatdex.org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9502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0"/>
    </mc:Choice>
    <mc:Fallback>
      <p:transition xmlns:p14="http://schemas.microsoft.com/office/powerpoint/2010/main" spd="slow" advTm="36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2738</Words>
  <Application>Microsoft Macintosh PowerPoint</Application>
  <PresentationFormat>On-screen Show (4:3)</PresentationFormat>
  <Paragraphs>489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HAT ecosystem</vt:lpstr>
      <vt:lpstr>PowerPoint Presentation</vt:lpstr>
      <vt:lpstr>HAT Community Foundation</vt:lpstr>
      <vt:lpstr>PowerPoint Presentation</vt:lpstr>
      <vt:lpstr>PowerPoint Presentation</vt:lpstr>
      <vt:lpstr>PowerPoint Presentation</vt:lpstr>
      <vt:lpstr>PowerPoint Presentation</vt:lpstr>
      <vt:lpstr>HAT Research</vt:lpstr>
      <vt:lpstr>PowerPoint Presentation</vt:lpstr>
      <vt:lpstr>PowerPoint Presentation</vt:lpstr>
      <vt:lpstr>PowerPoint Presentation</vt:lpstr>
      <vt:lpstr>PowerPoint Presentation</vt:lpstr>
      <vt:lpstr>HAT Data Exchange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NG</dc:creator>
  <cp:lastModifiedBy>IRENE NG</cp:lastModifiedBy>
  <cp:revision>31</cp:revision>
  <dcterms:created xsi:type="dcterms:W3CDTF">2016-07-24T07:59:46Z</dcterms:created>
  <dcterms:modified xsi:type="dcterms:W3CDTF">2016-07-24T15:22:17Z</dcterms:modified>
</cp:coreProperties>
</file>