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54" r:id="rId2"/>
    <p:sldId id="402" r:id="rId3"/>
    <p:sldId id="407" r:id="rId4"/>
    <p:sldId id="405" r:id="rId5"/>
    <p:sldId id="381" r:id="rId6"/>
    <p:sldId id="406" r:id="rId7"/>
    <p:sldId id="404" r:id="rId8"/>
    <p:sldId id="380" r:id="rId9"/>
    <p:sldId id="400" r:id="rId10"/>
    <p:sldId id="401" r:id="rId11"/>
    <p:sldId id="395" r:id="rId12"/>
    <p:sldId id="396" r:id="rId13"/>
    <p:sldId id="397" r:id="rId14"/>
    <p:sldId id="40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302" autoAdjust="0"/>
    <p:restoredTop sz="99052" autoAdjust="0"/>
  </p:normalViewPr>
  <p:slideViewPr>
    <p:cSldViewPr>
      <p:cViewPr>
        <p:scale>
          <a:sx n="100" d="100"/>
          <a:sy n="100" d="100"/>
        </p:scale>
        <p:origin x="-664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89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-3672" y="-112"/>
      </p:cViewPr>
      <p:guideLst>
        <p:guide orient="horz" pos="2880"/>
        <p:guide pos="216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Cloud Legal Project – Update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/>
              <a:t>2</a:t>
            </a:r>
            <a:r>
              <a:rPr lang="en-GB" dirty="0" smtClean="0"/>
              <a:t> October 2013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FF40-F5F5-B341-87FA-2DE394F5AA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1688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 smtClean="0"/>
              <a:t>2 October 2013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B02D-64D4-493B-B577-8C44D9B5709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14784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en-GB" dirty="0" smtClean="0"/>
              <a:t> October 2013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dirty="0" smtClean="0"/>
              <a:t>Cloud Legal Project - Update</a:t>
            </a: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dirty="0" smtClean="0"/>
              <a:t>4-5 May 2011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9573AC-7C85-5C4D-BAF7-42A55C91E352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Centre for Commercial Law Studies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E3B8A6-3220-704B-96A9-6701AAC0E6AD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Centre for Commercial Law Studies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04062C-9B7D-0D44-97DC-D1F4171E84C7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BE95B-3AF6-6446-A95E-90C66998D09A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Centre for Commercial Law Studies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53DBFC-4EA8-3143-AED1-179E81F2C21C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39153-004C-C149-A3EA-DEFCD3E0A918}" type="datetime1">
              <a:rPr lang="en-GB" smtClean="0"/>
              <a:pPr/>
              <a:t>05/05/2016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7" name="Picture 6" descr="qmul_white_large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362372" y="6219372"/>
            <a:ext cx="1333483" cy="354321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60000" indent="-360000" algn="l" defTabSz="914400" rtl="0" eaLnBrk="1" latinLnBrk="0" hangingPunct="1">
        <a:spcBef>
          <a:spcPts val="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ired.com/2016/05/flaws-samsungs-smart-home-let-hackers-unlock-doors-set-off-fire-alarms/" TargetMode="External"/><Relationship Id="rId3" Type="http://schemas.openxmlformats.org/officeDocument/2006/relationships/hyperlink" Target="http://www.bbc.co.uk/news/technology-3620001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1268712"/>
            <a:ext cx="7772400" cy="1019965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latin typeface="Arial" charset="0"/>
                <a:ea typeface="ＭＳ Ｐゴシック" pitchFamily="34" charset="-128"/>
                <a:cs typeface="Arial" charset="0"/>
              </a:rPr>
              <a:t>What could possibly go wrong</a:t>
            </a:r>
            <a:br>
              <a:rPr lang="en-GB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GB" dirty="0" err="1" smtClean="0">
                <a:latin typeface="Arial" charset="0"/>
                <a:ea typeface="ＭＳ Ｐゴシック" pitchFamily="34" charset="-128"/>
                <a:cs typeface="Arial" charset="0"/>
              </a:rPr>
              <a:t>IoT</a:t>
            </a:r>
            <a:r>
              <a:rPr lang="en-GB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en-GB" smtClean="0">
                <a:latin typeface="Arial" charset="0"/>
                <a:ea typeface="ＭＳ Ｐゴシック" pitchFamily="34" charset="-128"/>
                <a:cs typeface="Arial" charset="0"/>
              </a:rPr>
              <a:t>meets The Law</a:t>
            </a:r>
            <a:endParaRPr lang="en-GB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2888928"/>
            <a:ext cx="6781800" cy="989196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Data Insights talk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May 5, 2016,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Cambridge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endParaRPr lang="en-GB" dirty="0" smtClean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2180" y="4600568"/>
            <a:ext cx="2700360" cy="89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Ian Walden</a:t>
            </a:r>
            <a:endParaRPr lang="en-GB" sz="1400" dirty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i.n.walden@qmul.ac.uk</a:t>
            </a:r>
            <a:endParaRPr lang="en-GB" sz="1400" dirty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791496" y="4600568"/>
            <a:ext cx="2430324" cy="676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Jon Crowcroft</a:t>
            </a:r>
            <a:endParaRPr lang="en-GB" dirty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jon.crowcroft@cl.cam.ac.uk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491856" y="4600568"/>
            <a:ext cx="2250300" cy="89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Christopher Millard</a:t>
            </a:r>
            <a:endParaRPr lang="en-GB" dirty="0">
              <a:solidFill>
                <a:srgbClr val="FFFFFF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smtClean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c.millard</a:t>
            </a:r>
            <a:r>
              <a:rPr lang="en-GB" sz="1400" dirty="0">
                <a:solidFill>
                  <a:srgbClr val="FFFFFF"/>
                </a:solidFill>
                <a:latin typeface="Arial" pitchFamily="34" charset="0"/>
                <a:ea typeface="ＭＳ Ｐゴシック" pitchFamily="34" charset="-128"/>
              </a:rPr>
              <a:t>@qmul.ac.uk</a:t>
            </a:r>
          </a:p>
          <a:p>
            <a:pPr algn="ctr"/>
            <a:endParaRPr lang="en-US" sz="1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sz="2800" dirty="0" smtClean="0">
                <a:latin typeface="Arial" charset="0"/>
                <a:ea typeface="ＭＳ Ｐゴシック" charset="-128"/>
              </a:rPr>
              <a:t>Governance of Clouds of Things</a:t>
            </a:r>
            <a:endParaRPr lang="en-GB" sz="28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Surveillance issues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Identity and authentication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Standards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Demonstrating compliance with legal obligations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Consumer protection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Market and competition issues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Use of radio spectrum</a:t>
            </a:r>
            <a:endParaRPr lang="en-GB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9982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084" y="3969072"/>
            <a:ext cx="3151672" cy="1564968"/>
          </a:xfrm>
          <a:prstGeom prst="rect">
            <a:avLst/>
          </a:prstGeo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Clouds of Things: ‘Looking into the Nest’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dirty="0" smtClean="0"/>
              <a:t>Contracting and Regulating for IoT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Case study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Not survey 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Supply chain</a:t>
            </a:r>
          </a:p>
          <a:p>
            <a:pPr lvl="2">
              <a:spcAft>
                <a:spcPts val="600"/>
              </a:spcAft>
            </a:pPr>
            <a:r>
              <a:rPr lang="en-GB" dirty="0"/>
              <a:t>T</a:t>
            </a:r>
            <a:r>
              <a:rPr lang="en-GB" dirty="0" smtClean="0"/>
              <a:t>ransparency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Actors &amp; ecosystem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Owners, tenants, users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976" y="5319252"/>
            <a:ext cx="1333499" cy="571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68" y="3519012"/>
            <a:ext cx="660400" cy="660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2444" y="5409264"/>
            <a:ext cx="1083681" cy="5574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1988" y="3609024"/>
            <a:ext cx="990600" cy="5943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81920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Clouds of Things: Layered ‘legals’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8688"/>
            <a:ext cx="3844764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Terms of Service (sites, web apps, mobile apps)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EULA (embedded software)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Sales terms (hardware)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Privacy statement</a:t>
            </a:r>
            <a:br>
              <a:rPr lang="en-GB" sz="2400" dirty="0" smtClean="0"/>
            </a:br>
            <a:r>
              <a:rPr lang="en-GB" sz="2400" dirty="0" smtClean="0"/>
              <a:t>(for the devices)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2400" dirty="0" smtClean="0"/>
              <a:t>Website privacy policy</a:t>
            </a:r>
            <a:r>
              <a:rPr lang="en-GB" sz="2400" dirty="0"/>
              <a:t> </a:t>
            </a:r>
            <a:r>
              <a:rPr lang="en-GB" sz="2400" dirty="0" smtClean="0"/>
              <a:t>(for monitoring data &amp; accessing accounts)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648200" y="1088688"/>
            <a:ext cx="42672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60000" indent="-3600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400" dirty="0" smtClean="0"/>
              <a:t>Open-source compliance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400" dirty="0" smtClean="0"/>
              <a:t>IP and related notices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400" dirty="0" smtClean="0"/>
              <a:t>Community Forum Agreement (user sharing)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fr-FR" sz="2400" dirty="0" smtClean="0"/>
              <a:t>EU Declarations (type approval)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400" dirty="0" smtClean="0"/>
              <a:t>Installation ToS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GB" sz="2400" dirty="0" smtClean="0"/>
              <a:t>Developer ToS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8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35376" cy="8462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Clouds of Things: Private ordering &amp; public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8676"/>
            <a:ext cx="7985316" cy="4771572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‘Product’ as an inseparable mix of hardware and software and services and….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Liability standard: </a:t>
            </a:r>
            <a:r>
              <a:rPr lang="en-US" i="1" dirty="0" smtClean="0"/>
              <a:t>Boston </a:t>
            </a:r>
            <a:r>
              <a:rPr lang="en-US" i="1" dirty="0"/>
              <a:t>Scientific </a:t>
            </a:r>
            <a:r>
              <a:rPr lang="en-US" i="1" dirty="0" err="1"/>
              <a:t>Medizintechnik</a:t>
            </a:r>
            <a:r>
              <a:rPr lang="en-US" i="1" dirty="0"/>
              <a:t> GmbH v AOK Sachsen-Anhalt </a:t>
            </a:r>
            <a:r>
              <a:rPr lang="en-US" dirty="0"/>
              <a:t>(2015</a:t>
            </a:r>
            <a:r>
              <a:rPr lang="en-US" dirty="0" smtClean="0"/>
              <a:t>)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The ‘disconnected’ Thing?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Modifications, interoperability &amp; portability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User interactions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Security &amp; sharing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US" dirty="0" smtClean="0"/>
              <a:t>‘the products will share information with each other’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593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someone notable said of </a:t>
            </a:r>
            <a:r>
              <a:rPr lang="en-US" dirty="0" err="1" smtClean="0"/>
              <a:t>IoT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i="1" dirty="0" smtClean="0"/>
              <a:t>“Take all the moving parts in the world, </a:t>
            </a:r>
          </a:p>
          <a:p>
            <a:pPr marL="0" indent="0">
              <a:buNone/>
            </a:pPr>
            <a:r>
              <a:rPr lang="en-US" i="1" dirty="0" smtClean="0"/>
              <a:t>and now make them as easy to use </a:t>
            </a:r>
          </a:p>
          <a:p>
            <a:pPr marL="0" indent="0">
              <a:buNone/>
            </a:pPr>
            <a:r>
              <a:rPr lang="en-US" i="1" dirty="0" smtClean="0"/>
              <a:t>and reliable as your printer”</a:t>
            </a:r>
          </a:p>
          <a:p>
            <a:pPr marL="0" indent="0">
              <a:buNone/>
            </a:pPr>
            <a:endParaRPr lang="en-US" i="1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4949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48" y="8544"/>
            <a:ext cx="8229600" cy="846276"/>
          </a:xfrm>
        </p:spPr>
        <p:txBody>
          <a:bodyPr/>
          <a:lstStyle/>
          <a:p>
            <a:pPr algn="ctr"/>
            <a:r>
              <a:rPr lang="en-US" dirty="0" smtClean="0"/>
              <a:t>IoT Technical Considerations –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IoT 20 Diagra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800" y="889000"/>
            <a:ext cx="6756400" cy="5067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9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time I give this talk, I 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story about </a:t>
            </a:r>
            <a:r>
              <a:rPr lang="en-US" dirty="0" err="1" smtClean="0"/>
              <a:t>IoT</a:t>
            </a:r>
            <a:r>
              <a:rPr lang="en-US" dirty="0" smtClean="0"/>
              <a:t> #fail</a:t>
            </a:r>
          </a:p>
          <a:p>
            <a:r>
              <a:rPr lang="en-US" dirty="0" smtClean="0"/>
              <a:t>Yesterday…..without looking….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https://www.wired.com/2016/05/flaws-samsungs-smart-home-let-hackers-unlock-doors-set-off-fire-alarms</a:t>
            </a:r>
            <a:r>
              <a:rPr lang="en-US" sz="2000" dirty="0" smtClean="0">
                <a:hlinkClick r:id="rId2"/>
              </a:rPr>
              <a:t>/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://www.bbc.co.uk/news/technology</a:t>
            </a:r>
            <a:r>
              <a:rPr lang="en-US" sz="2000">
                <a:hlinkClick r:id="rId3"/>
              </a:rPr>
              <a:t>-</a:t>
            </a:r>
            <a:r>
              <a:rPr lang="en-US" sz="2000" smtClean="0">
                <a:hlinkClick r:id="rId3"/>
              </a:rPr>
              <a:t>36200012</a:t>
            </a:r>
            <a:endParaRPr lang="en-US" sz="200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522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Interactions twixt </a:t>
            </a:r>
            <a:r>
              <a:rPr lang="en-US" dirty="0" err="1" smtClean="0"/>
              <a:t>IoT</a:t>
            </a:r>
            <a:r>
              <a:rPr lang="en-US" dirty="0" smtClean="0"/>
              <a:t> &amp; Cloud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1565" b="11565"/>
          <a:stretch>
            <a:fillRect/>
          </a:stretch>
        </p:blipFill>
        <p:spPr>
          <a:xfrm>
            <a:off x="457200" y="1178700"/>
            <a:ext cx="8229600" cy="45259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55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42412"/>
            <a:ext cx="8229600" cy="84627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Clouds of Things: Technical Considerations</a:t>
            </a:r>
            <a:br>
              <a:rPr lang="en-GB" sz="3000" dirty="0" smtClean="0">
                <a:latin typeface="Arial" charset="0"/>
                <a:ea typeface="ＭＳ Ｐゴシック" charset="-128"/>
              </a:rPr>
            </a:br>
            <a:r>
              <a:rPr lang="en-GB" sz="3000" dirty="0" smtClean="0">
                <a:latin typeface="Arial" charset="0"/>
                <a:ea typeface="ＭＳ Ｐゴシック" charset="-128"/>
              </a:rPr>
              <a:t>(Confidentiality, Integrity, Availability)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245888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Secure </a:t>
            </a:r>
            <a:r>
              <a:rPr lang="en-US" sz="1400" dirty="0"/>
              <a:t>communications </a:t>
            </a:r>
            <a:r>
              <a:rPr lang="en-US" sz="1400" dirty="0" smtClean="0"/>
              <a:t>(C</a:t>
            </a:r>
            <a:r>
              <a:rPr lang="en-US" sz="1400" dirty="0"/>
              <a:t>, </a:t>
            </a:r>
            <a:r>
              <a:rPr lang="en-US" sz="1400" dirty="0" smtClean="0"/>
              <a:t>I): Work </a:t>
            </a:r>
            <a:r>
              <a:rPr lang="en-US" sz="1400" dirty="0"/>
              <a:t>is advanced and existing techniques can be leveraged. </a:t>
            </a:r>
            <a:r>
              <a:rPr lang="en-US" sz="1400" dirty="0" err="1"/>
              <a:t>IoT</a:t>
            </a:r>
            <a:r>
              <a:rPr lang="en-US" sz="1400" dirty="0"/>
              <a:t> could benefit from lighter-weight schemes</a:t>
            </a:r>
            <a:r>
              <a:rPr lang="en-US" sz="1400" dirty="0" smtClean="0"/>
              <a:t>, particularly </a:t>
            </a:r>
            <a:r>
              <a:rPr lang="en-US" sz="1400" dirty="0"/>
              <a:t>where cryptography is involved.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Access </a:t>
            </a:r>
            <a:r>
              <a:rPr lang="en-US" sz="1400" dirty="0"/>
              <a:t>controls for IoT-Cloud </a:t>
            </a:r>
            <a:r>
              <a:rPr lang="en-US" sz="1400" dirty="0" smtClean="0"/>
              <a:t>(C): Standard </a:t>
            </a:r>
            <a:r>
              <a:rPr lang="en-US" sz="1400" dirty="0"/>
              <a:t>mechanisms can be used. </a:t>
            </a:r>
            <a:r>
              <a:rPr lang="en-US" sz="1400" dirty="0" err="1"/>
              <a:t>IoT</a:t>
            </a:r>
            <a:r>
              <a:rPr lang="en-US" sz="1400" dirty="0"/>
              <a:t> adds complexity due to the scale and dynamism of ‘thing’ access.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Identifying </a:t>
            </a:r>
            <a:r>
              <a:rPr lang="en-US" sz="1400" dirty="0"/>
              <a:t>sensitive data </a:t>
            </a:r>
            <a:r>
              <a:rPr lang="en-US" sz="1400" dirty="0" smtClean="0"/>
              <a:t>(C): Largely </a:t>
            </a:r>
            <a:r>
              <a:rPr lang="en-US" sz="1400" dirty="0"/>
              <a:t>a non-technical concern, but has an impact on how policies are defined.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Public</a:t>
            </a:r>
            <a:r>
              <a:rPr lang="en-US" sz="1400" dirty="0"/>
              <a:t>, private or hybrid? </a:t>
            </a:r>
            <a:r>
              <a:rPr lang="en-US" sz="1400" dirty="0" smtClean="0"/>
              <a:t>(C</a:t>
            </a:r>
            <a:r>
              <a:rPr lang="en-US" sz="1400" dirty="0"/>
              <a:t>, </a:t>
            </a:r>
            <a:r>
              <a:rPr lang="en-US" sz="1400" dirty="0" smtClean="0"/>
              <a:t>A): Currently </a:t>
            </a:r>
            <a:r>
              <a:rPr lang="en-US" sz="1400" dirty="0"/>
              <a:t>blunt partitioning is supported, but emerging research will allow for more flexible deployments </a:t>
            </a:r>
            <a:r>
              <a:rPr lang="en-US" sz="1400" dirty="0" smtClean="0"/>
              <a:t>that facilitate </a:t>
            </a:r>
            <a:r>
              <a:rPr lang="en-US" sz="1400" dirty="0"/>
              <a:t>data sharing.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In</a:t>
            </a:r>
            <a:r>
              <a:rPr lang="en-US" sz="1400" dirty="0"/>
              <a:t>-cloud data protection </a:t>
            </a:r>
            <a:r>
              <a:rPr lang="en-US" sz="1400" dirty="0" smtClean="0"/>
              <a:t>(C): There </a:t>
            </a:r>
            <a:r>
              <a:rPr lang="en-US" sz="1400" dirty="0"/>
              <a:t>are strong isolation techniques available and providers employ general access controls. More </a:t>
            </a:r>
            <a:r>
              <a:rPr lang="en-US" sz="1400" dirty="0" smtClean="0"/>
              <a:t>flexible approaches </a:t>
            </a:r>
            <a:r>
              <a:rPr lang="en-US" sz="1400" dirty="0"/>
              <a:t>are needed for </a:t>
            </a:r>
            <a:r>
              <a:rPr lang="en-US" sz="1400" dirty="0" smtClean="0"/>
              <a:t>inter-application </a:t>
            </a:r>
            <a:r>
              <a:rPr lang="en-US" sz="1400" dirty="0"/>
              <a:t>sharing to be possible (see 6, below).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 smtClean="0"/>
              <a:t>In</a:t>
            </a:r>
            <a:r>
              <a:rPr lang="en-US" sz="1400" dirty="0"/>
              <a:t>-cloud data sharing </a:t>
            </a:r>
            <a:r>
              <a:rPr lang="en-US" sz="1400" dirty="0" smtClean="0"/>
              <a:t>(C</a:t>
            </a:r>
            <a:r>
              <a:rPr lang="en-US" sz="1400" dirty="0"/>
              <a:t>, </a:t>
            </a:r>
            <a:r>
              <a:rPr lang="en-US" sz="1400" dirty="0" smtClean="0"/>
              <a:t>A): Inter</a:t>
            </a:r>
            <a:r>
              <a:rPr lang="en-US" sz="1400" dirty="0"/>
              <a:t>-application sharing is needed for IoT but currently is not part of the cloud philosophy</a:t>
            </a:r>
            <a:r>
              <a:rPr lang="en-US" sz="1400" dirty="0" smtClean="0"/>
              <a:t>.</a:t>
            </a:r>
            <a:endParaRPr lang="en-US" sz="1400" dirty="0"/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400" dirty="0"/>
              <a:t>Encryption by ‘things’ </a:t>
            </a:r>
            <a:r>
              <a:rPr lang="en-US" sz="1400" dirty="0" smtClean="0"/>
              <a:t>(C</a:t>
            </a:r>
            <a:r>
              <a:rPr lang="en-US" sz="1400" dirty="0"/>
              <a:t>, </a:t>
            </a:r>
            <a:r>
              <a:rPr lang="en-US" sz="1400" dirty="0" smtClean="0"/>
              <a:t>I): Encryption </a:t>
            </a:r>
            <a:r>
              <a:rPr lang="en-US" sz="1400" dirty="0"/>
              <a:t>techniques are mature, but this approach precludes most computations on protected data and involves complex key management. Ongoing work into </a:t>
            </a:r>
            <a:r>
              <a:rPr lang="en-US" sz="1400" dirty="0" err="1"/>
              <a:t>homomorphic</a:t>
            </a:r>
            <a:r>
              <a:rPr lang="en-US" sz="1400" dirty="0"/>
              <a:t> encryption will assist. L</a:t>
            </a:r>
            <a:r>
              <a:rPr lang="en-US" sz="1400" dirty="0" smtClean="0"/>
              <a:t>ightweight </a:t>
            </a:r>
            <a:r>
              <a:rPr lang="en-US" sz="1400" dirty="0"/>
              <a:t>encryption mechanisms are being developed and </a:t>
            </a:r>
            <a:r>
              <a:rPr lang="en-US" sz="1400" dirty="0" smtClean="0"/>
              <a:t>will </a:t>
            </a:r>
            <a:r>
              <a:rPr lang="en-US" sz="1400" dirty="0"/>
              <a:t>require robust testing and analysis.</a:t>
            </a:r>
          </a:p>
          <a:p>
            <a:pPr marL="457200" indent="-45720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endParaRPr lang="en-US" sz="1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1318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42412"/>
            <a:ext cx="8229600" cy="84627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Clouds of Things: Technical Considerations</a:t>
            </a:r>
            <a:br>
              <a:rPr lang="en-GB" sz="3000" dirty="0" smtClean="0">
                <a:latin typeface="Arial" charset="0"/>
                <a:ea typeface="ＭＳ Ｐゴシック" charset="-128"/>
              </a:rPr>
            </a:br>
            <a:r>
              <a:rPr lang="en-GB" sz="3000" dirty="0" smtClean="0">
                <a:latin typeface="Arial" charset="0"/>
                <a:ea typeface="ＭＳ Ｐゴシック" charset="-128"/>
              </a:rPr>
              <a:t>(Confidentiality, Integrity, Availability)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245888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/>
              <a:t>Data combination </a:t>
            </a:r>
            <a:r>
              <a:rPr lang="en-US" sz="1400" dirty="0" smtClean="0"/>
              <a:t>(C): Some </a:t>
            </a:r>
            <a:r>
              <a:rPr lang="en-US" sz="1400" dirty="0"/>
              <a:t>techniques exist to prevent user re-identification, but much more work is needed.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/>
              <a:t>Identifying ‘things’ </a:t>
            </a:r>
            <a:r>
              <a:rPr lang="en-US" sz="1400" dirty="0" smtClean="0"/>
              <a:t>(C): Existing </a:t>
            </a:r>
            <a:r>
              <a:rPr lang="en-US" sz="1400" dirty="0"/>
              <a:t>work on identity management can be leveraged for IoT, but more experience at a larger scale is needed to determine suitability and/or limitations.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 smtClean="0"/>
              <a:t>Identifying </a:t>
            </a:r>
            <a:r>
              <a:rPr lang="en-US" sz="1400" dirty="0"/>
              <a:t>the provider </a:t>
            </a:r>
            <a:r>
              <a:rPr lang="en-US" sz="1400" dirty="0" smtClean="0"/>
              <a:t>(C): The </a:t>
            </a:r>
            <a:r>
              <a:rPr lang="en-US" sz="1400" dirty="0"/>
              <a:t>basic issues are mostly architectural or configuration concerns. Some outstanding issues remain when resources are shared or where decisions need to be made at runtime</a:t>
            </a:r>
            <a:r>
              <a:rPr lang="en-US" sz="1400" dirty="0" smtClean="0"/>
              <a:t>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 smtClean="0"/>
              <a:t>Increase </a:t>
            </a:r>
            <a:r>
              <a:rPr lang="en-US" sz="1400" dirty="0"/>
              <a:t>in interactions and data load </a:t>
            </a:r>
            <a:r>
              <a:rPr lang="en-US" sz="1400" dirty="0" smtClean="0"/>
              <a:t>(A): Cloud </a:t>
            </a:r>
            <a:r>
              <a:rPr lang="en-US" sz="1400" dirty="0"/>
              <a:t>services manage elasticity well, but resource expansion is not unlimited. Peak IoT loads are unknown, but possibly controlled by economics (payment/ownership).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/>
              <a:t>Logging at large scale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Currently </a:t>
            </a:r>
            <a:r>
              <a:rPr lang="en-US" sz="1400" dirty="0"/>
              <a:t>logging is low-level and system-centered. More work is needed on logging and processing tools for applications and users.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 smtClean="0"/>
              <a:t>Malicious </a:t>
            </a:r>
            <a:r>
              <a:rPr lang="en-US" sz="1400" dirty="0"/>
              <a:t>‘things’—protection of provider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Existing </a:t>
            </a:r>
            <a:r>
              <a:rPr lang="en-US" sz="1400" dirty="0"/>
              <a:t>techniques can be deployed.</a:t>
            </a:r>
          </a:p>
          <a:p>
            <a:pPr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en-US" sz="1400" dirty="0"/>
              <a:t>Malicious ‘things’—protection of others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There </a:t>
            </a:r>
            <a:r>
              <a:rPr lang="en-US" sz="1400" dirty="0"/>
              <a:t>are potentially techniques that can assist. Experience is needed of cloud services operating across IoT subsystems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7178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724"/>
            <a:ext cx="7805292" cy="4525963"/>
          </a:xfrm>
        </p:spPr>
        <p:txBody>
          <a:bodyPr>
            <a:noAutofit/>
          </a:bodyPr>
          <a:lstStyle/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Certification </a:t>
            </a:r>
            <a:r>
              <a:rPr lang="en-US" sz="1400" dirty="0"/>
              <a:t>of cloud service providers (C, I, A): This is currently manual and static, leading to delays when updates are required. Research is needed on automatic certification processes, possibly including hardware-based solutions</a:t>
            </a:r>
            <a:r>
              <a:rPr lang="en-US" sz="1400" dirty="0" smtClean="0"/>
              <a:t>.</a:t>
            </a:r>
          </a:p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Trustworthiness </a:t>
            </a:r>
            <a:r>
              <a:rPr lang="en-US" sz="1400" dirty="0"/>
              <a:t>of cloud services </a:t>
            </a:r>
            <a:r>
              <a:rPr lang="en-US" sz="1400" dirty="0" smtClean="0"/>
              <a:t>(C</a:t>
            </a:r>
            <a:r>
              <a:rPr lang="en-US" sz="1400" dirty="0"/>
              <a:t>, I, A </a:t>
            </a:r>
            <a:r>
              <a:rPr lang="en-US" sz="1400" dirty="0" smtClean="0"/>
              <a:t>): An </a:t>
            </a:r>
            <a:r>
              <a:rPr lang="en-US" sz="1400" dirty="0"/>
              <a:t>emerging field with ongoing research. Experience of practical implementation is needed.</a:t>
            </a:r>
          </a:p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Demonstrating </a:t>
            </a:r>
            <a:r>
              <a:rPr lang="en-US" sz="1400" dirty="0"/>
              <a:t>compliance using audit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Currently</a:t>
            </a:r>
            <a:r>
              <a:rPr lang="en-US" sz="1400" dirty="0"/>
              <a:t>, the compliance of cloud providers to their contractual obligations is not demonstrated </a:t>
            </a:r>
            <a:r>
              <a:rPr lang="en-US" sz="1400" dirty="0" smtClean="0"/>
              <a:t>convincingly. Research </a:t>
            </a:r>
            <a:r>
              <a:rPr lang="en-US" sz="1400" dirty="0"/>
              <a:t>is needed, and </a:t>
            </a:r>
            <a:r>
              <a:rPr lang="en-US" sz="1400" dirty="0" err="1"/>
              <a:t>IoT</a:t>
            </a:r>
            <a:r>
              <a:rPr lang="en-US" sz="1400" dirty="0"/>
              <a:t> will add additional complexity.</a:t>
            </a:r>
          </a:p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Responsibility </a:t>
            </a:r>
            <a:r>
              <a:rPr lang="en-US" sz="1400" dirty="0"/>
              <a:t>for composite services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</a:t>
            </a:r>
            <a:r>
              <a:rPr lang="en-US" sz="1400" dirty="0"/>
              <a:t> </a:t>
            </a:r>
            <a:r>
              <a:rPr lang="en-US" sz="1400" dirty="0" smtClean="0"/>
              <a:t>The </a:t>
            </a:r>
            <a:r>
              <a:rPr lang="en-US" sz="1400" dirty="0"/>
              <a:t>legal implications of the use of third-party and other services are unresolved. Such usage is not as </a:t>
            </a:r>
            <a:r>
              <a:rPr lang="en-US" sz="1400" dirty="0" smtClean="0"/>
              <a:t>yet transparent </a:t>
            </a:r>
            <a:r>
              <a:rPr lang="en-US" sz="1400" dirty="0"/>
              <a:t>to tenants and/clients. More work is needed concerning user and application-level policy aspects.</a:t>
            </a:r>
          </a:p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Compliance </a:t>
            </a:r>
            <a:r>
              <a:rPr lang="en-US" sz="1400" dirty="0"/>
              <a:t>with data location regulations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Currently </a:t>
            </a:r>
            <a:r>
              <a:rPr lang="en-US" sz="1400" dirty="0"/>
              <a:t>not enforceable except at coarse granularity. There is research in IFC that can assist, but the </a:t>
            </a:r>
            <a:r>
              <a:rPr lang="en-US" sz="1400" dirty="0" smtClean="0"/>
              <a:t>concepts are </a:t>
            </a:r>
            <a:r>
              <a:rPr lang="en-US" sz="1400" dirty="0"/>
              <a:t>not yet commercially deployed.</a:t>
            </a:r>
          </a:p>
          <a:p>
            <a:pPr marL="468000" indent="-468000">
              <a:lnSpc>
                <a:spcPct val="110000"/>
              </a:lnSpc>
              <a:spcAft>
                <a:spcPts val="600"/>
              </a:spcAft>
              <a:buFont typeface="+mj-lt"/>
              <a:buAutoNum type="arabicPeriod" startAt="15"/>
            </a:pPr>
            <a:r>
              <a:rPr lang="en-US" sz="1400" dirty="0" smtClean="0"/>
              <a:t>Impact </a:t>
            </a:r>
            <a:r>
              <a:rPr lang="en-US" sz="1400" dirty="0"/>
              <a:t>of cloud </a:t>
            </a:r>
            <a:r>
              <a:rPr lang="en-US" sz="1400" dirty="0" err="1"/>
              <a:t>decentralisation</a:t>
            </a:r>
            <a:r>
              <a:rPr lang="en-US" sz="1400" dirty="0"/>
              <a:t> </a:t>
            </a:r>
            <a:r>
              <a:rPr lang="en-US" sz="1400" dirty="0" smtClean="0"/>
              <a:t>(C</a:t>
            </a:r>
            <a:r>
              <a:rPr lang="en-US" sz="1400" dirty="0"/>
              <a:t>, I, </a:t>
            </a:r>
            <a:r>
              <a:rPr lang="en-US" sz="1400" dirty="0" smtClean="0"/>
              <a:t>A): This </a:t>
            </a:r>
            <a:r>
              <a:rPr lang="en-US" sz="1400" dirty="0"/>
              <a:t>is an emerging field, where the current focus is on functionality. More attention is needed regarding security.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2412"/>
            <a:ext cx="8229600" cy="84627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Clouds of Things: Technical Considerations</a:t>
            </a:r>
            <a:br>
              <a:rPr lang="en-GB" sz="3000" dirty="0" smtClean="0">
                <a:latin typeface="Arial" charset="0"/>
                <a:ea typeface="ＭＳ Ｐゴシック" charset="-128"/>
              </a:rPr>
            </a:br>
            <a:r>
              <a:rPr lang="en-GB" sz="3000" dirty="0" smtClean="0">
                <a:latin typeface="Arial" charset="0"/>
                <a:ea typeface="ＭＳ Ｐゴシック" charset="-128"/>
              </a:rPr>
              <a:t>(Confidentiality, Integrity, Availability)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05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sz="2800" dirty="0" smtClean="0">
                <a:latin typeface="Arial" charset="0"/>
                <a:ea typeface="ＭＳ Ｐゴシック" charset="-128"/>
              </a:rPr>
              <a:t>Clouds of Things: Relationships + Responsibilities</a:t>
            </a:r>
            <a:endParaRPr lang="en-GB" sz="28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Relevant parties, their roles, and the contract ecosystem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Establishing contractual relationships using things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Who owns what?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/>
              <a:t>P</a:t>
            </a:r>
            <a:r>
              <a:rPr lang="en-GB" sz="2000" dirty="0" smtClean="0"/>
              <a:t>otential non-contractual sources of liability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Cyber-risk and insurance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Developing a taxonomy for the purposes of legal analysis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1318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sz="2800" dirty="0" smtClean="0">
                <a:latin typeface="Arial" charset="0"/>
                <a:ea typeface="ＭＳ Ｐゴシック" charset="-128"/>
              </a:rPr>
              <a:t>Personal Data in Clouds of Things</a:t>
            </a:r>
            <a:endParaRPr lang="en-GB" sz="28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343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What is regulated as personal data?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Who is responsible?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Which laws apply?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What rights to individuals have?</a:t>
            </a:r>
          </a:p>
          <a:p>
            <a:pPr>
              <a:lnSpc>
                <a:spcPct val="120000"/>
              </a:lnSpc>
              <a:spcAft>
                <a:spcPts val="2400"/>
              </a:spcAft>
            </a:pPr>
            <a:r>
              <a:rPr lang="en-GB" sz="2000" dirty="0" smtClean="0"/>
              <a:t>How do rules on data location and data transfer work?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76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82B"/>
      </a:hlink>
      <a:folHlink>
        <a:srgbClr val="FFFD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22161</TotalTime>
  <Words>1255</Words>
  <Application>Microsoft Macintosh PowerPoint</Application>
  <PresentationFormat>On-screen Show (4:3)</PresentationFormat>
  <Paragraphs>126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What could possibly go wrong IoT meets The Law</vt:lpstr>
      <vt:lpstr>IoT Technical Considerations – Big Picture</vt:lpstr>
      <vt:lpstr>Every time I give this talk, I look</vt:lpstr>
      <vt:lpstr>Interactions twixt IoT &amp; Cloud</vt:lpstr>
      <vt:lpstr>Clouds of Things: Technical Considerations (Confidentiality, Integrity, Availability)</vt:lpstr>
      <vt:lpstr>Clouds of Things: Technical Considerations (Confidentiality, Integrity, Availability)</vt:lpstr>
      <vt:lpstr>Clouds of Things: Technical Considerations (Confidentiality, Integrity, Availability)</vt:lpstr>
      <vt:lpstr>Clouds of Things: Relationships + Responsibilities</vt:lpstr>
      <vt:lpstr>Personal Data in Clouds of Things</vt:lpstr>
      <vt:lpstr>Governance of Clouds of Things</vt:lpstr>
      <vt:lpstr>Clouds of Things: ‘Looking into the Nest’</vt:lpstr>
      <vt:lpstr>Clouds of Things: Layered ‘legals’</vt:lpstr>
      <vt:lpstr>Clouds of Things: Private ordering &amp; public control</vt:lpstr>
      <vt:lpstr>End Note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 Legal Research: Project Update</dc:title>
  <dc:subject/>
  <dc:creator>Christopher Millard</dc:creator>
  <cp:keywords/>
  <dc:description/>
  <cp:lastModifiedBy>Jon Crowcroft</cp:lastModifiedBy>
  <cp:revision>824</cp:revision>
  <cp:lastPrinted>2013-09-26T23:47:07Z</cp:lastPrinted>
  <dcterms:created xsi:type="dcterms:W3CDTF">2010-10-08T16:21:25Z</dcterms:created>
  <dcterms:modified xsi:type="dcterms:W3CDTF">2016-05-05T15:24:12Z</dcterms:modified>
  <cp:category/>
</cp:coreProperties>
</file>