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handoutMasterIdLst>
    <p:handoutMasterId r:id="rId21"/>
  </p:handoutMasterIdLst>
  <p:sldIdLst>
    <p:sldId id="256" r:id="rId2"/>
    <p:sldId id="328" r:id="rId3"/>
    <p:sldId id="340" r:id="rId4"/>
    <p:sldId id="341" r:id="rId5"/>
    <p:sldId id="342" r:id="rId6"/>
    <p:sldId id="343" r:id="rId7"/>
    <p:sldId id="344" r:id="rId8"/>
    <p:sldId id="345" r:id="rId9"/>
    <p:sldId id="346" r:id="rId10"/>
    <p:sldId id="350" r:id="rId11"/>
    <p:sldId id="351" r:id="rId12"/>
    <p:sldId id="352" r:id="rId13"/>
    <p:sldId id="347" r:id="rId14"/>
    <p:sldId id="348" r:id="rId15"/>
    <p:sldId id="353" r:id="rId16"/>
    <p:sldId id="354" r:id="rId17"/>
    <p:sldId id="355" r:id="rId18"/>
    <p:sldId id="356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424" autoAdjust="0"/>
  </p:normalViewPr>
  <p:slideViewPr>
    <p:cSldViewPr>
      <p:cViewPr>
        <p:scale>
          <a:sx n="102" d="100"/>
          <a:sy n="102" d="100"/>
        </p:scale>
        <p:origin x="-1256" y="4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8" d="100"/>
          <a:sy n="78" d="100"/>
        </p:scale>
        <p:origin x="-2688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4D1ED6-705D-AC48-8088-AB1426196C5F}" type="datetimeFigureOut">
              <a:rPr lang="en-US" smtClean="0"/>
              <a:t>14/09/2015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D0BE27-8E02-134A-938D-C2FD232AD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8601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EB6023-D899-422D-89DB-059355FDF98D}" type="datetimeFigureOut">
              <a:rPr lang="en-GB" smtClean="0"/>
              <a:t>14/09/2015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ADA0E2-709A-4BCF-88F1-3935B48093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68375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DA0E2-709A-4BCF-88F1-3935B480938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39709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A23F-3A5D-4925-B929-3A146C9D352B}" type="datetimeFigureOut">
              <a:rPr lang="en-GB" smtClean="0"/>
              <a:t>14/09/2015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A5CEF-B939-402F-A72B-617715B503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3128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A23F-3A5D-4925-B929-3A146C9D352B}" type="datetimeFigureOut">
              <a:rPr lang="en-GB" smtClean="0"/>
              <a:t>14/09/2015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A5CEF-B939-402F-A72B-617715B503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0458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A23F-3A5D-4925-B929-3A146C9D352B}" type="datetimeFigureOut">
              <a:rPr lang="en-GB" smtClean="0"/>
              <a:t>14/09/2015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A5CEF-B939-402F-A72B-617715B503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5945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A23F-3A5D-4925-B929-3A146C9D352B}" type="datetimeFigureOut">
              <a:rPr lang="en-GB" smtClean="0"/>
              <a:t>14/09/2015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A5CEF-B939-402F-A72B-617715B503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0504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A23F-3A5D-4925-B929-3A146C9D352B}" type="datetimeFigureOut">
              <a:rPr lang="en-GB" smtClean="0"/>
              <a:t>14/09/2015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A5CEF-B939-402F-A72B-617715B503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0956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A23F-3A5D-4925-B929-3A146C9D352B}" type="datetimeFigureOut">
              <a:rPr lang="en-GB" smtClean="0"/>
              <a:t>14/09/2015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A5CEF-B939-402F-A72B-617715B503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2685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A23F-3A5D-4925-B929-3A146C9D352B}" type="datetimeFigureOut">
              <a:rPr lang="en-GB" smtClean="0"/>
              <a:t>14/09/2015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A5CEF-B939-402F-A72B-617715B503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0331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A23F-3A5D-4925-B929-3A146C9D352B}" type="datetimeFigureOut">
              <a:rPr lang="en-GB" smtClean="0"/>
              <a:t>14/09/2015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A5CEF-B939-402F-A72B-617715B503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7886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A23F-3A5D-4925-B929-3A146C9D352B}" type="datetimeFigureOut">
              <a:rPr lang="en-GB" smtClean="0"/>
              <a:t>14/09/2015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A5CEF-B939-402F-A72B-617715B503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4241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A23F-3A5D-4925-B929-3A146C9D352B}" type="datetimeFigureOut">
              <a:rPr lang="en-GB" smtClean="0"/>
              <a:t>14/09/2015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A5CEF-B939-402F-A72B-617715B503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198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A23F-3A5D-4925-B929-3A146C9D352B}" type="datetimeFigureOut">
              <a:rPr lang="en-GB" smtClean="0"/>
              <a:t>14/09/2015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A5CEF-B939-402F-A72B-617715B503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5804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CA23F-3A5D-4925-B929-3A146C9D352B}" type="datetimeFigureOut">
              <a:rPr lang="en-GB" smtClean="0"/>
              <a:t>14/09/2015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1A5CEF-B939-402F-A72B-617715B503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6848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844824"/>
            <a:ext cx="7772400" cy="1470025"/>
          </a:xfrm>
        </p:spPr>
        <p:txBody>
          <a:bodyPr/>
          <a:lstStyle/>
          <a:p>
            <a:r>
              <a:rPr lang="en-GB" b="1" dirty="0" smtClean="0">
                <a:latin typeface="Bookman Old Style" panose="02050604050505020204" pitchFamily="18" charset="0"/>
              </a:rPr>
              <a:t>Grinding </a:t>
            </a:r>
            <a:r>
              <a:rPr lang="en-GB" b="1" dirty="0">
                <a:latin typeface="Bookman Old Style" panose="02050604050505020204" pitchFamily="18" charset="0"/>
              </a:rPr>
              <a:t>truth into or out of big data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05241" y="188640"/>
            <a:ext cx="7776864" cy="13157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dirty="0" err="1" smtClean="0">
                <a:latin typeface="Bookman Old Style" panose="02050604050505020204" pitchFamily="18" charset="0"/>
              </a:rPr>
              <a:t>CleanSky</a:t>
            </a:r>
            <a:endParaRPr lang="en-GB" dirty="0" smtClean="0">
              <a:latin typeface="Bookman Old Style" panose="020506040505050202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GB" dirty="0" err="1" smtClean="0">
                <a:latin typeface="Bookman Old Style" panose="02050604050505020204" pitchFamily="18" charset="0"/>
              </a:rPr>
              <a:t>Goettingen</a:t>
            </a:r>
            <a:endParaRPr lang="en-GB" dirty="0" smtClean="0">
              <a:latin typeface="Bookman Old Style" panose="020506040505050202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GB" dirty="0" smtClean="0">
                <a:latin typeface="Bookman Old Style" panose="02050604050505020204" pitchFamily="18" charset="0"/>
              </a:rPr>
              <a:t>14</a:t>
            </a:r>
            <a:r>
              <a:rPr lang="en-GB" baseline="30000" dirty="0" smtClean="0">
                <a:latin typeface="Bookman Old Style" panose="02050604050505020204" pitchFamily="18" charset="0"/>
              </a:rPr>
              <a:t>th</a:t>
            </a:r>
            <a:r>
              <a:rPr lang="en-GB" dirty="0" smtClean="0">
                <a:latin typeface="Bookman Old Style" panose="02050604050505020204" pitchFamily="18" charset="0"/>
              </a:rPr>
              <a:t> September 2015</a:t>
            </a:r>
            <a:endParaRPr lang="en-GB" dirty="0">
              <a:latin typeface="Bookman Old Style" panose="020506040505050202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588224" y="6309320"/>
            <a:ext cx="23922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Bookman Old Style" panose="02050604050505020204" pitchFamily="18" charset="0"/>
              </a:rPr>
              <a:t>Team </a:t>
            </a:r>
            <a:r>
              <a:rPr lang="en-GB" sz="1600" dirty="0">
                <a:latin typeface="Bookman Old Style" panose="02050604050505020204" pitchFamily="18" charset="0"/>
              </a:rPr>
              <a:t>J</a:t>
            </a:r>
            <a:r>
              <a:rPr lang="en-GB" sz="1600" dirty="0" smtClean="0">
                <a:latin typeface="Bookman Old Style" panose="02050604050505020204" pitchFamily="18" charset="0"/>
              </a:rPr>
              <a:t>on</a:t>
            </a:r>
            <a:endParaRPr lang="en-GB" sz="1600" dirty="0">
              <a:latin typeface="Bookman Old Style" panose="02050604050505020204" pitchFamily="18" charset="0"/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www.cl.cam.ac.uk</a:t>
            </a:r>
            <a:r>
              <a:rPr lang="en-US" dirty="0" smtClean="0"/>
              <a:t>/~jac22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97167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 Health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Aside from </a:t>
            </a:r>
            <a:r>
              <a:rPr lang="en-US" dirty="0" err="1" smtClean="0"/>
              <a:t>IoT</a:t>
            </a:r>
            <a:r>
              <a:rPr lang="en-US" dirty="0" smtClean="0"/>
              <a:t>, PH is biggest valid use of PII</a:t>
            </a:r>
          </a:p>
          <a:p>
            <a:pPr lvl="1"/>
            <a:r>
              <a:rPr lang="en-US" dirty="0" smtClean="0"/>
              <a:t>On negative side, privacy </a:t>
            </a:r>
            <a:r>
              <a:rPr lang="en-US" dirty="0" err="1" smtClean="0"/>
              <a:t>crucal&amp;legal</a:t>
            </a:r>
            <a:endParaRPr lang="en-US" dirty="0" smtClean="0"/>
          </a:p>
          <a:p>
            <a:pPr lvl="1"/>
            <a:r>
              <a:rPr lang="en-US" dirty="0" smtClean="0"/>
              <a:t>On positive side, few genuine researchers, so</a:t>
            </a:r>
          </a:p>
          <a:p>
            <a:pPr lvl="1"/>
            <a:r>
              <a:rPr lang="en-US" dirty="0" err="1" smtClean="0"/>
              <a:t>AAA&amp;Diff</a:t>
            </a:r>
            <a:r>
              <a:rPr lang="en-US" dirty="0" smtClean="0"/>
              <a:t> </a:t>
            </a:r>
            <a:r>
              <a:rPr lang="en-US" dirty="0" err="1" smtClean="0"/>
              <a:t>Priv</a:t>
            </a:r>
            <a:r>
              <a:rPr lang="en-US" dirty="0" smtClean="0"/>
              <a:t> work pretty well</a:t>
            </a:r>
          </a:p>
          <a:p>
            <a:r>
              <a:rPr lang="en-US" dirty="0" smtClean="0"/>
              <a:t>Quantified Self + Wellbeing/fitness already…</a:t>
            </a:r>
          </a:p>
          <a:p>
            <a:r>
              <a:rPr lang="en-US" dirty="0" err="1" smtClean="0"/>
              <a:t>Fitbit</a:t>
            </a:r>
            <a:r>
              <a:rPr lang="en-US" dirty="0" smtClean="0"/>
              <a:t>, food diaries </a:t>
            </a:r>
            <a:r>
              <a:rPr lang="en-US" dirty="0" err="1" smtClean="0"/>
              <a:t>etc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3934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 Data processing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Aside from </a:t>
            </a:r>
            <a:r>
              <a:rPr lang="en-US" dirty="0" err="1" smtClean="0"/>
              <a:t>Hadoop</a:t>
            </a:r>
            <a:r>
              <a:rPr lang="en-US" dirty="0" smtClean="0"/>
              <a:t>, </a:t>
            </a:r>
          </a:p>
          <a:p>
            <a:pPr lvl="1"/>
            <a:r>
              <a:rPr lang="en-US" dirty="0" smtClean="0"/>
              <a:t>Apache’s Spark Streaming and </a:t>
            </a:r>
            <a:r>
              <a:rPr lang="en-US" dirty="0" err="1" smtClean="0"/>
              <a:t>Graphx</a:t>
            </a:r>
            <a:endParaRPr lang="en-US" dirty="0" smtClean="0"/>
          </a:p>
          <a:p>
            <a:pPr lvl="1"/>
            <a:r>
              <a:rPr lang="en-US" dirty="0"/>
              <a:t>R</a:t>
            </a:r>
            <a:endParaRPr lang="en-US" dirty="0" smtClean="0"/>
          </a:p>
          <a:p>
            <a:pPr lvl="1"/>
            <a:r>
              <a:rPr lang="en-US" dirty="0" smtClean="0"/>
              <a:t>Naiad (unsupported for now)</a:t>
            </a:r>
          </a:p>
          <a:p>
            <a:pPr lvl="1"/>
            <a:r>
              <a:rPr lang="en-US" dirty="0" smtClean="0"/>
              <a:t>Write your own </a:t>
            </a:r>
            <a:r>
              <a:rPr lang="en-US" dirty="0" smtClean="0">
                <a:sym typeface="Wingdings"/>
              </a:rPr>
              <a:t>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4156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 Analytics companies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Google, </a:t>
            </a:r>
            <a:r>
              <a:rPr lang="en-US" dirty="0" err="1" smtClean="0"/>
              <a:t>facebook</a:t>
            </a:r>
            <a:endParaRPr lang="en-US" dirty="0" smtClean="0"/>
          </a:p>
          <a:p>
            <a:pPr lvl="1"/>
            <a:r>
              <a:rPr lang="en-US" dirty="0" smtClean="0"/>
              <a:t>See </a:t>
            </a:r>
            <a:r>
              <a:rPr lang="en-US" dirty="0" err="1" smtClean="0"/>
              <a:t>OpenStack</a:t>
            </a:r>
            <a:r>
              <a:rPr lang="en-US" dirty="0" smtClean="0"/>
              <a:t> and Datacenter Networking (</a:t>
            </a:r>
            <a:r>
              <a:rPr lang="en-US" dirty="0" err="1" smtClean="0"/>
              <a:t>Yongguang</a:t>
            </a:r>
            <a:r>
              <a:rPr lang="en-US" dirty="0" smtClean="0"/>
              <a:t> Zhang) later…</a:t>
            </a:r>
            <a:r>
              <a:rPr lang="en-US" dirty="0" smtClean="0"/>
              <a:t>.</a:t>
            </a:r>
          </a:p>
          <a:p>
            <a:r>
              <a:rPr lang="en-US" dirty="0" smtClean="0"/>
              <a:t>Run on specialized data centers</a:t>
            </a:r>
          </a:p>
          <a:p>
            <a:pPr lvl="1"/>
            <a:r>
              <a:rPr lang="en-US" dirty="0" smtClean="0"/>
              <a:t>Non standard interconnects</a:t>
            </a:r>
          </a:p>
          <a:p>
            <a:pPr lvl="2"/>
            <a:r>
              <a:rPr lang="en-US" dirty="0" smtClean="0"/>
              <a:t> (clos nets)</a:t>
            </a:r>
          </a:p>
          <a:p>
            <a:pPr lvl="1"/>
            <a:r>
              <a:rPr lang="en-US" dirty="0" smtClean="0"/>
              <a:t>Non standard protocols</a:t>
            </a:r>
          </a:p>
          <a:p>
            <a:pPr lvl="2"/>
            <a:r>
              <a:rPr lang="en-US" dirty="0" smtClean="0"/>
              <a:t>IP routing doesn’t scale (l2 </a:t>
            </a:r>
            <a:r>
              <a:rPr lang="en-US" dirty="0" err="1" smtClean="0"/>
              <a:t>bridge+vpn</a:t>
            </a:r>
            <a:r>
              <a:rPr lang="en-US" dirty="0" smtClean="0"/>
              <a:t>++)</a:t>
            </a:r>
          </a:p>
          <a:p>
            <a:pPr lvl="2"/>
            <a:r>
              <a:rPr lang="en-US" dirty="0" smtClean="0"/>
              <a:t>TCP hacks…</a:t>
            </a:r>
          </a:p>
          <a:p>
            <a:pPr lvl="2"/>
            <a:r>
              <a:rPr lang="en-US" dirty="0" err="1" smtClean="0"/>
              <a:t>Rdma</a:t>
            </a:r>
            <a:r>
              <a:rPr lang="en-US" dirty="0" smtClean="0"/>
              <a:t> (</a:t>
            </a:r>
            <a:r>
              <a:rPr lang="en-US" dirty="0" err="1" smtClean="0"/>
              <a:t>microsoft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0777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</a:t>
            </a:r>
            <a:r>
              <a:rPr lang="en-US" dirty="0" err="1" smtClean="0"/>
              <a:t>oogle</a:t>
            </a:r>
            <a:endParaRPr lang="en-US" dirty="0"/>
          </a:p>
        </p:txBody>
      </p:sp>
      <p:pic>
        <p:nvPicPr>
          <p:cNvPr id="4" name="Content Placeholder 3" descr="google-stack.pd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8657" r="-78657"/>
          <a:stretch>
            <a:fillRect/>
          </a:stretch>
        </p:blipFill>
        <p:spPr>
          <a:xfrm>
            <a:off x="-599848" y="1052736"/>
            <a:ext cx="10343696" cy="5688632"/>
          </a:xfrm>
        </p:spPr>
      </p:pic>
    </p:spTree>
    <p:extLst>
      <p:ext uri="{BB962C8B-B14F-4D97-AF65-F5344CB8AC3E}">
        <p14:creationId xmlns:p14="http://schemas.microsoft.com/office/powerpoint/2010/main" val="22442770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facebook</a:t>
            </a:r>
            <a:endParaRPr lang="en-US" dirty="0"/>
          </a:p>
        </p:txBody>
      </p:sp>
      <p:pic>
        <p:nvPicPr>
          <p:cNvPr id="4" name="Content Placeholder 3" descr="facebook-stack.pd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8657" r="-78657"/>
          <a:stretch>
            <a:fillRect/>
          </a:stretch>
        </p:blipFill>
        <p:spPr>
          <a:xfrm>
            <a:off x="457200" y="1600200"/>
            <a:ext cx="8229600" cy="4525963"/>
          </a:xfrm>
        </p:spPr>
      </p:pic>
    </p:spTree>
    <p:extLst>
      <p:ext uri="{BB962C8B-B14F-4D97-AF65-F5344CB8AC3E}">
        <p14:creationId xmlns:p14="http://schemas.microsoft.com/office/powerpoint/2010/main" val="40178959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Physics/</a:t>
            </a:r>
            <a:r>
              <a:rPr lang="en-US" dirty="0" err="1" smtClean="0"/>
              <a:t>Chem</a:t>
            </a:r>
            <a:r>
              <a:rPr lang="en-US" dirty="0" smtClean="0"/>
              <a:t>/Bio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HPC clusters/rack scale systems</a:t>
            </a:r>
          </a:p>
          <a:p>
            <a:pPr lvl="1"/>
            <a:r>
              <a:rPr lang="en-US" dirty="0" smtClean="0"/>
              <a:t>Tighter memory interconnect</a:t>
            </a:r>
          </a:p>
          <a:p>
            <a:pPr lvl="1"/>
            <a:r>
              <a:rPr lang="en-US" dirty="0" smtClean="0"/>
              <a:t>Very very large, fast RAM </a:t>
            </a:r>
          </a:p>
          <a:p>
            <a:pPr lvl="1"/>
            <a:r>
              <a:rPr lang="en-US" dirty="0" smtClean="0"/>
              <a:t>multiple terabytes today</a:t>
            </a:r>
          </a:p>
          <a:p>
            <a:pPr lvl="1"/>
            <a:r>
              <a:rPr lang="en-US" dirty="0" smtClean="0"/>
              <a:t>Vector processor support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4622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subtle stuff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Deep learning</a:t>
            </a:r>
          </a:p>
          <a:p>
            <a:r>
              <a:rPr lang="en-US" dirty="0" smtClean="0"/>
              <a:t>ML using neural nets, </a:t>
            </a:r>
            <a:r>
              <a:rPr lang="en-US" dirty="0" err="1" smtClean="0"/>
              <a:t>etc</a:t>
            </a:r>
            <a:endParaRPr lang="en-US" dirty="0" smtClean="0"/>
          </a:p>
          <a:p>
            <a:pPr lvl="1"/>
            <a:r>
              <a:rPr lang="en-US" dirty="0" smtClean="0"/>
              <a:t>May be amenable to other non standard h/w</a:t>
            </a:r>
          </a:p>
          <a:p>
            <a:pPr lvl="1"/>
            <a:r>
              <a:rPr lang="en-US" dirty="0" smtClean="0"/>
              <a:t>Some say quantum computing</a:t>
            </a:r>
          </a:p>
          <a:p>
            <a:pPr lvl="1"/>
            <a:r>
              <a:rPr lang="en-US" dirty="0" smtClean="0"/>
              <a:t>Others put that in doubt…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08644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is good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Lots to do</a:t>
            </a:r>
          </a:p>
          <a:p>
            <a:r>
              <a:rPr lang="en-US" dirty="0" smtClean="0"/>
              <a:t>Interesting/diverse and useful</a:t>
            </a:r>
          </a:p>
          <a:p>
            <a:pPr lvl="1"/>
            <a:r>
              <a:rPr lang="en-US" dirty="0" smtClean="0"/>
              <a:t>Some financial motives</a:t>
            </a:r>
          </a:p>
          <a:p>
            <a:pPr lvl="1"/>
            <a:r>
              <a:rPr lang="en-US" dirty="0" smtClean="0"/>
              <a:t>But also contribution to knowledge</a:t>
            </a:r>
          </a:p>
          <a:p>
            <a:pPr lvl="1"/>
            <a:r>
              <a:rPr lang="en-US" dirty="0" smtClean="0"/>
              <a:t>And wellbeing</a:t>
            </a:r>
          </a:p>
          <a:p>
            <a:r>
              <a:rPr lang="en-US" dirty="0" smtClean="0"/>
              <a:t>Excellent careers right now for CS+X</a:t>
            </a:r>
          </a:p>
          <a:p>
            <a:r>
              <a:rPr lang="en-US" dirty="0" smtClean="0"/>
              <a:t>For X=science, commerce, math/stats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85630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I’m </a:t>
            </a:r>
            <a:r>
              <a:rPr lang="en-US" dirty="0" smtClean="0"/>
              <a:t>happy to </a:t>
            </a:r>
            <a:r>
              <a:rPr lang="en-US" dirty="0" err="1" smtClean="0"/>
              <a:t>repond</a:t>
            </a:r>
            <a:r>
              <a:rPr lang="en-US" dirty="0" smtClean="0"/>
              <a:t> to </a:t>
            </a:r>
            <a:r>
              <a:rPr lang="en-US" dirty="0" err="1" smtClean="0"/>
              <a:t>followups</a:t>
            </a:r>
            <a:r>
              <a:rPr lang="en-US" dirty="0" smtClean="0"/>
              <a:t>.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</a:t>
            </a:r>
            <a:r>
              <a:rPr lang="en-US" dirty="0" err="1" smtClean="0"/>
              <a:t>jon.crowcroft@cl.cam.ac.uk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679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“Big” in Big Data is relative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Big Social Data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Big Science Big Data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Big Private Data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Big </a:t>
            </a:r>
            <a:r>
              <a:rPr lang="en-US" smtClean="0"/>
              <a:t>Bad </a:t>
            </a:r>
            <a:r>
              <a:rPr lang="en-US" smtClean="0"/>
              <a:t>Data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Alan Turing Institute for Data Science</a:t>
            </a:r>
          </a:p>
          <a:p>
            <a:pPr marL="0" indent="0">
              <a:buNone/>
            </a:pPr>
            <a:r>
              <a:rPr lang="en-US" dirty="0" smtClean="0"/>
              <a:t>		http://</a:t>
            </a:r>
            <a:r>
              <a:rPr lang="en-US" dirty="0" err="1" smtClean="0"/>
              <a:t>www.turing.ac.uk</a:t>
            </a:r>
            <a:r>
              <a:rPr lang="en-US" dirty="0" smtClean="0"/>
              <a:t>/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94765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“Big” Data is Relative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Social Sciences</a:t>
            </a:r>
          </a:p>
          <a:p>
            <a:r>
              <a:rPr lang="en-US" dirty="0" smtClean="0"/>
              <a:t>Natural Sciences</a:t>
            </a:r>
          </a:p>
          <a:p>
            <a:r>
              <a:rPr lang="en-US" dirty="0" smtClean="0"/>
              <a:t>Computational Sciences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44753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Sciences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Big &gt; 12, or “Complete”</a:t>
            </a:r>
          </a:p>
          <a:p>
            <a:r>
              <a:rPr lang="en-US" dirty="0" smtClean="0"/>
              <a:t>E.g. all of a family, town, country, world</a:t>
            </a:r>
          </a:p>
          <a:p>
            <a:r>
              <a:rPr lang="en-US" dirty="0" smtClean="0"/>
              <a:t>10Billion is not really big </a:t>
            </a:r>
          </a:p>
          <a:p>
            <a:pPr lvl="1"/>
            <a:r>
              <a:rPr lang="en-US" dirty="0" smtClean="0"/>
              <a:t>if you’re just counting</a:t>
            </a:r>
          </a:p>
          <a:p>
            <a:r>
              <a:rPr lang="en-US" dirty="0" smtClean="0"/>
              <a:t>Problem is Ground Truth</a:t>
            </a:r>
          </a:p>
          <a:p>
            <a:pPr lvl="1"/>
            <a:r>
              <a:rPr lang="en-US" dirty="0" smtClean="0"/>
              <a:t>E.g. where did you get your data from?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574212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Big Data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Bias </a:t>
            </a:r>
          </a:p>
          <a:p>
            <a:pPr lvl="1"/>
            <a:r>
              <a:rPr lang="en-US" dirty="0" smtClean="0"/>
              <a:t>Sample Bias</a:t>
            </a:r>
          </a:p>
          <a:p>
            <a:pPr lvl="1"/>
            <a:r>
              <a:rPr lang="en-US" dirty="0" smtClean="0"/>
              <a:t>Recruitment Bias</a:t>
            </a:r>
          </a:p>
          <a:p>
            <a:pPr lvl="1"/>
            <a:r>
              <a:rPr lang="en-US" dirty="0" smtClean="0"/>
              <a:t>Survivor Bias</a:t>
            </a:r>
          </a:p>
          <a:p>
            <a:r>
              <a:rPr lang="en-US" dirty="0" smtClean="0"/>
              <a:t>E.g. Data from smart phones</a:t>
            </a:r>
          </a:p>
          <a:p>
            <a:pPr lvl="1"/>
            <a:r>
              <a:rPr lang="en-US" dirty="0" smtClean="0"/>
              <a:t>Who has smart phones?</a:t>
            </a:r>
          </a:p>
          <a:p>
            <a:pPr lvl="2"/>
            <a:r>
              <a:rPr lang="en-US" dirty="0" smtClean="0"/>
              <a:t>What type? (MAC </a:t>
            </a:r>
            <a:r>
              <a:rPr lang="en-US" dirty="0" err="1" smtClean="0"/>
              <a:t>addr</a:t>
            </a:r>
            <a:r>
              <a:rPr lang="en-US" dirty="0" smtClean="0"/>
              <a:t> no longer tells </a:t>
            </a:r>
            <a:r>
              <a:rPr lang="en-US" dirty="0" smtClean="0">
                <a:sym typeface="Wingdings"/>
              </a:rPr>
              <a:t> )</a:t>
            </a:r>
            <a:endParaRPr lang="en-US" dirty="0" smtClean="0"/>
          </a:p>
          <a:p>
            <a:pPr lvl="1"/>
            <a:r>
              <a:rPr lang="en-US" dirty="0" smtClean="0"/>
              <a:t>WEIRD</a:t>
            </a:r>
          </a:p>
          <a:p>
            <a:pPr lvl="2"/>
            <a:r>
              <a:rPr lang="en-US" dirty="0" smtClean="0"/>
              <a:t>white </a:t>
            </a:r>
            <a:r>
              <a:rPr lang="en-US" dirty="0"/>
              <a:t>educated industrialized rich democratic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5463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Graph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Beware, </a:t>
            </a:r>
            <a:r>
              <a:rPr lang="en-US" dirty="0" err="1" smtClean="0"/>
              <a:t>McSherry</a:t>
            </a:r>
            <a:r>
              <a:rPr lang="en-US" dirty="0" smtClean="0"/>
              <a:t> et al results</a:t>
            </a:r>
          </a:p>
          <a:p>
            <a:r>
              <a:rPr lang="en-US" dirty="0"/>
              <a:t>See here: </a:t>
            </a:r>
            <a:endParaRPr lang="en-US" dirty="0" smtClean="0"/>
          </a:p>
          <a:p>
            <a:pPr marL="0" indent="0">
              <a:buNone/>
            </a:pPr>
            <a:r>
              <a:rPr lang="en-US" sz="1800" dirty="0" smtClean="0"/>
              <a:t>       http</a:t>
            </a:r>
            <a:r>
              <a:rPr lang="en-US" sz="1800" dirty="0"/>
              <a:t>://</a:t>
            </a:r>
            <a:r>
              <a:rPr lang="en-US" sz="1800" dirty="0" err="1"/>
              <a:t>www.frankmcsherry.org</a:t>
            </a:r>
            <a:r>
              <a:rPr lang="en-US" sz="1800" dirty="0"/>
              <a:t>/graph/scalability/cost/2015/01/15/</a:t>
            </a:r>
            <a:r>
              <a:rPr lang="en-US" sz="1800" dirty="0" err="1"/>
              <a:t>COST.html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6170015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Natural Science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Particle Physics: LHC/CERN</a:t>
            </a:r>
          </a:p>
          <a:p>
            <a:pPr lvl="1"/>
            <a:r>
              <a:rPr lang="en-US" dirty="0" smtClean="0"/>
              <a:t>600M events/sec</a:t>
            </a:r>
          </a:p>
          <a:p>
            <a:pPr lvl="1"/>
            <a:r>
              <a:rPr lang="en-US" dirty="0" smtClean="0"/>
              <a:t>10Gbps</a:t>
            </a:r>
          </a:p>
          <a:p>
            <a:pPr lvl="1"/>
            <a:r>
              <a:rPr lang="en-US" dirty="0" smtClean="0"/>
              <a:t>Mostly noise</a:t>
            </a:r>
            <a:r>
              <a:rPr lang="en-US" dirty="0" smtClean="0">
                <a:sym typeface="Wingdings"/>
              </a:rPr>
              <a:t></a:t>
            </a:r>
            <a:endParaRPr lang="en-US" dirty="0" smtClean="0"/>
          </a:p>
          <a:p>
            <a:r>
              <a:rPr lang="en-US" dirty="0" smtClean="0"/>
              <a:t>Square Kilometer Array</a:t>
            </a:r>
          </a:p>
          <a:p>
            <a:pPr lvl="1"/>
            <a:r>
              <a:rPr lang="en-US" dirty="0" smtClean="0"/>
              <a:t>10^15 bps (</a:t>
            </a:r>
            <a:r>
              <a:rPr lang="en-US" dirty="0" err="1" smtClean="0"/>
              <a:t>petabit</a:t>
            </a:r>
            <a:r>
              <a:rPr lang="en-US" dirty="0" smtClean="0"/>
              <a:t> per sec)</a:t>
            </a:r>
          </a:p>
          <a:p>
            <a:pPr lvl="1"/>
            <a:r>
              <a:rPr lang="en-US" dirty="0" err="1" smtClean="0"/>
              <a:t>Tricker</a:t>
            </a:r>
            <a:r>
              <a:rPr lang="en-US" dirty="0" smtClean="0"/>
              <a:t> = 100* the whole internet </a:t>
            </a:r>
            <a:r>
              <a:rPr lang="en-US" dirty="0" smtClean="0">
                <a:sym typeface="Wingdings"/>
              </a:rPr>
              <a:t></a:t>
            </a:r>
            <a:endParaRPr lang="en-US" dirty="0" smtClean="0"/>
          </a:p>
          <a:p>
            <a:r>
              <a:rPr lang="en-US" dirty="0" smtClean="0"/>
              <a:t>Characteristics:- see </a:t>
            </a:r>
            <a:r>
              <a:rPr lang="en-US" dirty="0" err="1" smtClean="0"/>
              <a:t>datagrid&amp;astrogrid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2568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Computational Science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Complexity….Big Bad Data</a:t>
            </a:r>
          </a:p>
          <a:p>
            <a:r>
              <a:rPr lang="en-US" dirty="0" smtClean="0"/>
              <a:t>Genetics/Epigenetics/</a:t>
            </a:r>
            <a:r>
              <a:rPr lang="en-US" dirty="0" err="1" smtClean="0"/>
              <a:t>Phenomics</a:t>
            </a:r>
            <a:endParaRPr lang="en-US" dirty="0" smtClean="0"/>
          </a:p>
          <a:p>
            <a:pPr lvl="1"/>
            <a:r>
              <a:rPr lang="en-US" dirty="0" smtClean="0"/>
              <a:t>Interdependence within data – </a:t>
            </a:r>
          </a:p>
          <a:p>
            <a:pPr lvl="1"/>
            <a:r>
              <a:rPr lang="en-US" dirty="0" smtClean="0"/>
              <a:t>poster child e.g. is protein folding</a:t>
            </a:r>
          </a:p>
          <a:p>
            <a:pPr lvl="1"/>
            <a:r>
              <a:rPr lang="en-US" dirty="0" smtClean="0"/>
              <a:t>Complexity in model is exponential</a:t>
            </a:r>
          </a:p>
          <a:p>
            <a:pPr lvl="1"/>
            <a:r>
              <a:rPr lang="en-US" dirty="0" smtClean="0"/>
              <a:t>What hope?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7030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Private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Much social data is PII</a:t>
            </a:r>
          </a:p>
          <a:p>
            <a:pPr lvl="1"/>
            <a:r>
              <a:rPr lang="en-US" dirty="0" smtClean="0"/>
              <a:t>Protect “big” data by AAA</a:t>
            </a:r>
          </a:p>
          <a:p>
            <a:pPr lvl="1"/>
            <a:r>
              <a:rPr lang="en-US" dirty="0" err="1" smtClean="0"/>
              <a:t>Anonymize</a:t>
            </a:r>
            <a:r>
              <a:rPr lang="en-US" dirty="0" smtClean="0"/>
              <a:t>? Very hard, especially graphs</a:t>
            </a:r>
          </a:p>
          <a:p>
            <a:pPr lvl="1"/>
            <a:r>
              <a:rPr lang="en-US" dirty="0" smtClean="0"/>
              <a:t>Inference on nodes easy</a:t>
            </a:r>
          </a:p>
          <a:p>
            <a:r>
              <a:rPr lang="en-US" dirty="0" smtClean="0"/>
              <a:t>Re-identification is almost trivial</a:t>
            </a:r>
          </a:p>
          <a:p>
            <a:pPr lvl="1"/>
            <a:r>
              <a:rPr lang="en-US" dirty="0" smtClean="0"/>
              <a:t>E.g. </a:t>
            </a:r>
            <a:r>
              <a:rPr lang="en-US" dirty="0" err="1" smtClean="0"/>
              <a:t>fb</a:t>
            </a:r>
            <a:r>
              <a:rPr lang="en-US" dirty="0" smtClean="0"/>
              <a:t>, </a:t>
            </a:r>
            <a:r>
              <a:rPr lang="en-US" dirty="0" err="1" smtClean="0"/>
              <a:t>yellowcab</a:t>
            </a:r>
            <a:r>
              <a:rPr lang="en-US" dirty="0" smtClean="0"/>
              <a:t>, </a:t>
            </a:r>
            <a:r>
              <a:rPr lang="en-US" dirty="0" err="1" smtClean="0"/>
              <a:t>medicare</a:t>
            </a:r>
            <a:endParaRPr lang="en-US" dirty="0" smtClean="0"/>
          </a:p>
          <a:p>
            <a:pPr lvl="1"/>
            <a:r>
              <a:rPr lang="en-US" dirty="0" smtClean="0"/>
              <a:t>Via public diary, postcode, other sources</a:t>
            </a:r>
          </a:p>
          <a:p>
            <a:r>
              <a:rPr lang="en-US" dirty="0" err="1" smtClean="0"/>
              <a:t>DiffPriv</a:t>
            </a:r>
            <a:r>
              <a:rPr lang="en-US" dirty="0" smtClean="0"/>
              <a:t> – works, but care still needed</a:t>
            </a:r>
          </a:p>
          <a:p>
            <a:r>
              <a:rPr lang="en-US" dirty="0" err="1" smtClean="0"/>
              <a:t>Homomorphic</a:t>
            </a:r>
            <a:r>
              <a:rPr lang="en-US" dirty="0" smtClean="0"/>
              <a:t> Cryptography – </a:t>
            </a:r>
            <a:r>
              <a:rPr lang="en-US" dirty="0" err="1" smtClean="0"/>
              <a:t>tbd</a:t>
            </a:r>
            <a:r>
              <a:rPr lang="en-US" dirty="0" smtClean="0"/>
              <a:t>!!!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4181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577</TotalTime>
  <Words>551</Words>
  <Application>Microsoft Macintosh PowerPoint</Application>
  <PresentationFormat>On-screen Show (4:3)</PresentationFormat>
  <Paragraphs>116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Grinding truth into or out of big data</vt:lpstr>
      <vt:lpstr>Outline</vt:lpstr>
      <vt:lpstr>“Big” Data is Relative</vt:lpstr>
      <vt:lpstr>Social Sciences</vt:lpstr>
      <vt:lpstr>Social Big Data problems</vt:lpstr>
      <vt:lpstr>Social Graph Data</vt:lpstr>
      <vt:lpstr>Natural Science Data</vt:lpstr>
      <vt:lpstr>Computational Science</vt:lpstr>
      <vt:lpstr>Private Data</vt:lpstr>
      <vt:lpstr>Public Health</vt:lpstr>
      <vt:lpstr>Big Data processing tools</vt:lpstr>
      <vt:lpstr>Big Analytics companies</vt:lpstr>
      <vt:lpstr>google</vt:lpstr>
      <vt:lpstr>facebook</vt:lpstr>
      <vt:lpstr>Physics/Chem/Bio</vt:lpstr>
      <vt:lpstr>More subtle stuff</vt:lpstr>
      <vt:lpstr>Future is good</vt:lpstr>
      <vt:lpstr>Questions?</vt:lpstr>
    </vt:vector>
  </TitlesOfParts>
  <Manager/>
  <Company>Queen Mary, University of London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Internet of Things overview for 3 Feb 15 joint team mtg</dc:title>
  <dc:subject/>
  <dc:creator>Guido + Christopher</dc:creator>
  <cp:keywords/>
  <dc:description/>
  <cp:lastModifiedBy>Jon Crowcroft</cp:lastModifiedBy>
  <cp:revision>98</cp:revision>
  <cp:lastPrinted>2015-07-08T09:10:29Z</cp:lastPrinted>
  <dcterms:created xsi:type="dcterms:W3CDTF">2014-12-10T07:34:05Z</dcterms:created>
  <dcterms:modified xsi:type="dcterms:W3CDTF">2015-09-14T06:45:02Z</dcterms:modified>
  <cp:category/>
</cp:coreProperties>
</file>