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17" r:id="rId2"/>
    <p:sldId id="418" r:id="rId3"/>
    <p:sldId id="419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49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36" r:id="rId22"/>
    <p:sldId id="437" r:id="rId23"/>
    <p:sldId id="438" r:id="rId24"/>
    <p:sldId id="439" r:id="rId25"/>
    <p:sldId id="440" r:id="rId26"/>
    <p:sldId id="441" r:id="rId27"/>
    <p:sldId id="442" r:id="rId28"/>
    <p:sldId id="443" r:id="rId29"/>
    <p:sldId id="444" r:id="rId30"/>
    <p:sldId id="448" r:id="rId31"/>
    <p:sldId id="445" r:id="rId32"/>
    <p:sldId id="446" r:id="rId33"/>
    <p:sldId id="44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AA3A"/>
    <a:srgbClr val="47BB32"/>
    <a:srgbClr val="66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920" autoAdjust="0"/>
    <p:restoredTop sz="78030" autoAdjust="0"/>
  </p:normalViewPr>
  <p:slideViewPr>
    <p:cSldViewPr>
      <p:cViewPr>
        <p:scale>
          <a:sx n="81" d="100"/>
          <a:sy n="81" d="100"/>
        </p:scale>
        <p:origin x="-4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4760"/>
    </p:cViewPr>
  </p:sorterViewPr>
  <p:notesViewPr>
    <p:cSldViewPr snapToGrid="0" snapToObjects="1">
      <p:cViewPr varScale="1">
        <p:scale>
          <a:sx n="93" d="100"/>
          <a:sy n="93" d="100"/>
        </p:scale>
        <p:origin x="-3672" y="-112"/>
      </p:cViewPr>
      <p:guideLst>
        <p:guide orient="horz" pos="2880"/>
        <p:guide pos="216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FF40-F5F5-B341-87FA-2DE394F5AA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168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B02D-64D4-493B-B577-8C44D9B5709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147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8374063" cy="4067175"/>
          </a:xfrm>
        </p:spPr>
        <p:txBody>
          <a:bodyPr/>
          <a:lstStyle>
            <a:lvl1pPr indent="-270000">
              <a:lnSpc>
                <a:spcPct val="100000"/>
              </a:lnSpc>
              <a:spcAft>
                <a:spcPts val="1000"/>
              </a:spcAft>
              <a:defRPr sz="2600"/>
            </a:lvl1pPr>
            <a:lvl2pPr>
              <a:spcAft>
                <a:spcPts val="1000"/>
              </a:spcAft>
              <a:defRPr sz="2400"/>
            </a:lvl2pPr>
            <a:lvl3pPr>
              <a:spcAft>
                <a:spcPts val="1000"/>
              </a:spcAft>
              <a:defRPr sz="2400"/>
            </a:lvl3pPr>
            <a:lvl4pPr>
              <a:spcAft>
                <a:spcPts val="1000"/>
              </a:spcAft>
              <a:defRPr sz="2400"/>
            </a:lvl4pPr>
            <a:lvl5pPr>
              <a:spcAft>
                <a:spcPts val="1000"/>
              </a:spcAft>
              <a:defRPr sz="2400"/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23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83148" y="5981085"/>
            <a:ext cx="1629404" cy="63008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360000" indent="-360000" algn="l" defTabSz="914400" rtl="0" eaLnBrk="1" latinLnBrk="0" hangingPunct="1">
        <a:spcBef>
          <a:spcPts val="0"/>
        </a:spcBef>
        <a:buFont typeface="Arial" pitchFamily="34" charset="0"/>
        <a:buChar char="•"/>
        <a:defRPr sz="28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ssrn.com/abstract=252795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paravirtualization.blogspot.co.uk/2014/10/big-brother20-debateconversazione-lady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1</a:t>
            </a:r>
            <a:r>
              <a:rPr lang="en-GB" baseline="30000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st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 Annual Symposium, Cambridge 2014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08" y="4599156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Cloud Panopticon: </a:t>
            </a:r>
            <a:r>
              <a:rPr lang="en-US" sz="2800" b="1" smtClean="0">
                <a:solidFill>
                  <a:srgbClr val="0000FF"/>
                </a:solidFill>
                <a:latin typeface="Arial"/>
                <a:cs typeface="Arial"/>
              </a:rPr>
              <a:t>Technical History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79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arms race between </a:t>
            </a:r>
          </a:p>
          <a:p>
            <a:pPr lvl="1"/>
            <a:r>
              <a:rPr lang="en-US" dirty="0" smtClean="0"/>
              <a:t>security agencies and bad guys on the one hand</a:t>
            </a:r>
          </a:p>
          <a:p>
            <a:pPr lvl="1"/>
            <a:r>
              <a:rPr lang="en-US" dirty="0" smtClean="0"/>
              <a:t>And the public on the other</a:t>
            </a:r>
          </a:p>
          <a:p>
            <a:r>
              <a:rPr lang="en-US" dirty="0" smtClean="0"/>
              <a:t>Is not new</a:t>
            </a:r>
          </a:p>
          <a:p>
            <a:r>
              <a:rPr lang="en-US" dirty="0" smtClean="0"/>
              <a:t>Is not over</a:t>
            </a:r>
          </a:p>
          <a:p>
            <a:endParaRPr lang="en-US" dirty="0"/>
          </a:p>
          <a:p>
            <a:r>
              <a:rPr lang="en-US" dirty="0" smtClean="0"/>
              <a:t>Is not transparent </a:t>
            </a:r>
          </a:p>
          <a:p>
            <a:r>
              <a:rPr lang="en-US" dirty="0" smtClean="0"/>
              <a:t>or informed by good cost benefit </a:t>
            </a:r>
            <a:r>
              <a:rPr lang="en-US" smtClean="0"/>
              <a:t>analysis; </a:t>
            </a:r>
          </a:p>
          <a:p>
            <a:r>
              <a:rPr lang="en-US" smtClean="0"/>
              <a:t>see </a:t>
            </a:r>
            <a:r>
              <a:rPr lang="en-US" dirty="0" smtClean="0"/>
              <a:t>for example this Cato report</a:t>
            </a:r>
          </a:p>
          <a:p>
            <a:pPr lvl="1"/>
            <a:r>
              <a:rPr lang="en-US" dirty="0"/>
              <a:t>Responsible Counterterrorism Policy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www.cato.org</a:t>
            </a:r>
            <a:r>
              <a:rPr lang="en-US" dirty="0"/>
              <a:t>/publications/policy-analysis/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507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90000" indent="0">
              <a:buNone/>
            </a:pPr>
            <a:r>
              <a:rPr lang="en-US" dirty="0"/>
              <a:t>Hon, W. </a:t>
            </a:r>
            <a:r>
              <a:rPr lang="en-US" dirty="0" err="1"/>
              <a:t>Kuan</a:t>
            </a:r>
            <a:r>
              <a:rPr lang="en-US" dirty="0"/>
              <a:t> and Millard, Christopher and Reed, Chris and Singh, </a:t>
            </a:r>
            <a:r>
              <a:rPr lang="en-US" dirty="0" err="1"/>
              <a:t>Jatinder</a:t>
            </a:r>
            <a:r>
              <a:rPr lang="en-US" dirty="0"/>
              <a:t> and Walden, Ian and Crowcroft, Jon, Policy, Legal and Regulatory Implications of a Europe-Only Cloud (November 21, 2014). Queen Mary School of Law Legal Studies Research Paper. Available at SSRN: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ss&amp;+rn.com</a:t>
            </a:r>
            <a:r>
              <a:rPr lang="en-US" dirty="0">
                <a:hlinkClick r:id="rId2"/>
              </a:rPr>
              <a:t>/abstract=</a:t>
            </a:r>
            <a:r>
              <a:rPr lang="en-US" dirty="0" smtClean="0">
                <a:hlinkClick r:id="rId2"/>
              </a:rPr>
              <a:t>2527951</a:t>
            </a:r>
            <a:endParaRPr lang="en-US" dirty="0" smtClean="0"/>
          </a:p>
          <a:p>
            <a:pPr marL="90000" indent="0">
              <a:buNone/>
            </a:pPr>
            <a:r>
              <a:rPr lang="en-US" dirty="0"/>
              <a:t>@</a:t>
            </a:r>
            <a:r>
              <a:rPr lang="en-US" dirty="0" err="1"/>
              <a:t>TechReport</a:t>
            </a:r>
            <a:r>
              <a:rPr lang="en-US" dirty="0"/>
              <a:t>{UCAM-CL-TR-863,</a:t>
            </a:r>
          </a:p>
          <a:p>
            <a:pPr marL="90000" indent="0">
              <a:buNone/>
            </a:pPr>
            <a:r>
              <a:rPr lang="en-US" dirty="0"/>
              <a:t>  author =       {Singh, </a:t>
            </a:r>
            <a:r>
              <a:rPr lang="en-US" dirty="0" err="1"/>
              <a:t>Jatinder</a:t>
            </a:r>
            <a:r>
              <a:rPr lang="en-US" dirty="0"/>
              <a:t> and Bacon, Jean and Crowcroft, Jon and</a:t>
            </a:r>
          </a:p>
          <a:p>
            <a:pPr marL="90000" indent="0">
              <a:buNone/>
            </a:pPr>
            <a:r>
              <a:rPr lang="en-US" dirty="0"/>
              <a:t>                  </a:t>
            </a:r>
            <a:r>
              <a:rPr lang="en-US" dirty="0" err="1"/>
              <a:t>Madhavapeddy</a:t>
            </a:r>
            <a:r>
              <a:rPr lang="en-US" dirty="0"/>
              <a:t>, Anil and </a:t>
            </a:r>
            <a:r>
              <a:rPr lang="en-US" dirty="0" err="1"/>
              <a:t>Pasquier</a:t>
            </a:r>
            <a:r>
              <a:rPr lang="en-US" dirty="0"/>
              <a:t>, Thomas and Hon, W. </a:t>
            </a:r>
            <a:r>
              <a:rPr lang="en-US" dirty="0" err="1"/>
              <a:t>Kuan</a:t>
            </a:r>
            <a:endParaRPr lang="en-US" dirty="0"/>
          </a:p>
          <a:p>
            <a:pPr marL="90000" indent="0">
              <a:buNone/>
            </a:pPr>
            <a:r>
              <a:rPr lang="en-US" dirty="0"/>
              <a:t>                  and Millard, Christopher},</a:t>
            </a:r>
          </a:p>
          <a:p>
            <a:pPr marL="90000" indent="0">
              <a:buNone/>
            </a:pPr>
            <a:r>
              <a:rPr lang="en-US" dirty="0"/>
              <a:t>  title =        {{Regional clouds: technical considerations}},</a:t>
            </a:r>
          </a:p>
          <a:p>
            <a:pPr marL="90000" indent="0">
              <a:buNone/>
            </a:pPr>
            <a:r>
              <a:rPr lang="en-US" dirty="0"/>
              <a:t>  year =         2014,</a:t>
            </a:r>
          </a:p>
          <a:p>
            <a:pPr marL="90000" indent="0">
              <a:buNone/>
            </a:pPr>
            <a:r>
              <a:rPr lang="en-US" dirty="0"/>
              <a:t>  month =        </a:t>
            </a:r>
            <a:r>
              <a:rPr lang="en-US" dirty="0" err="1"/>
              <a:t>nov</a:t>
            </a:r>
            <a:r>
              <a:rPr lang="en-US" dirty="0"/>
              <a:t>,</a:t>
            </a:r>
          </a:p>
          <a:p>
            <a:pPr marL="90000" indent="0">
              <a:buNone/>
            </a:pPr>
            <a:r>
              <a:rPr lang="en-US" dirty="0"/>
              <a:t>  </a:t>
            </a:r>
            <a:r>
              <a:rPr lang="en-US" dirty="0" err="1"/>
              <a:t>url</a:t>
            </a:r>
            <a:r>
              <a:rPr lang="en-US" dirty="0"/>
              <a:t> =          {http://</a:t>
            </a:r>
            <a:r>
              <a:rPr lang="en-US" dirty="0" err="1"/>
              <a:t>www.cl.cam.ac.uk</a:t>
            </a:r>
            <a:r>
              <a:rPr lang="en-US" dirty="0"/>
              <a:t>/</a:t>
            </a:r>
            <a:r>
              <a:rPr lang="en-US" dirty="0" err="1"/>
              <a:t>techreports</a:t>
            </a:r>
            <a:r>
              <a:rPr lang="en-US" dirty="0"/>
              <a:t>/UCAM-CL-TR-863.pdf},</a:t>
            </a:r>
          </a:p>
          <a:p>
            <a:pPr marL="90000" indent="0">
              <a:buNone/>
            </a:pPr>
            <a:r>
              <a:rPr lang="en-US" dirty="0"/>
              <a:t>  institution =  {University of Cambridge, Computer Laboratory},</a:t>
            </a:r>
          </a:p>
          <a:p>
            <a:pPr marL="90000" indent="0">
              <a:buNone/>
            </a:pPr>
            <a:r>
              <a:rPr lang="en-US" dirty="0"/>
              <a:t>  number =       {UCAM-CL-TR-863}</a:t>
            </a:r>
          </a:p>
          <a:p>
            <a:pPr marL="9000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24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1</a:t>
            </a:r>
            <a:r>
              <a:rPr lang="en-GB" baseline="30000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st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 Annual Symposium, Cambridge 2014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2048" y="4923683"/>
            <a:ext cx="270036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Jat</a:t>
            </a: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 Singh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atinder.singh@cl.cam.ac.uk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628" y="4923683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Regional clouds: technical considerations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7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Regional Clouds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Hard </a:t>
            </a:r>
            <a:r>
              <a:rPr lang="en-US" sz="2600" dirty="0"/>
              <a:t>to define, many outstanding issues</a:t>
            </a:r>
          </a:p>
          <a:p>
            <a:endParaRPr lang="en-US" sz="2600" u="sng" dirty="0" smtClean="0"/>
          </a:p>
          <a:p>
            <a:r>
              <a:rPr lang="en-US" sz="2600" u="sng" dirty="0" smtClean="0"/>
              <a:t>Management </a:t>
            </a:r>
            <a:r>
              <a:rPr lang="en-US" sz="2600" u="sng" dirty="0"/>
              <a:t>and </a:t>
            </a:r>
            <a:r>
              <a:rPr lang="en-US" sz="2600" u="sng" dirty="0" smtClean="0"/>
              <a:t>control</a:t>
            </a:r>
            <a:r>
              <a:rPr lang="en-US" sz="2600" dirty="0" smtClean="0"/>
              <a:t> underpins the rhetoric</a:t>
            </a:r>
            <a:endParaRPr lang="en-US" sz="2600" i="1" u="sng" dirty="0"/>
          </a:p>
          <a:p>
            <a:pPr lvl="1"/>
            <a:r>
              <a:rPr lang="en-US" dirty="0"/>
              <a:t>Who has the power (capability), who is trusted.</a:t>
            </a:r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  <a:p>
            <a:pPr>
              <a:spcAft>
                <a:spcPts val="1000"/>
              </a:spcAft>
            </a:pPr>
            <a:r>
              <a:rPr lang="en-US" b="1" dirty="0" smtClean="0"/>
              <a:t>Technical </a:t>
            </a:r>
            <a:r>
              <a:rPr lang="en-US" b="1" dirty="0"/>
              <a:t>mechanisms for management</a:t>
            </a:r>
            <a:endParaRPr lang="en-US" dirty="0"/>
          </a:p>
          <a:p>
            <a:pPr lvl="1">
              <a:spcAft>
                <a:spcPts val="1000"/>
              </a:spcAft>
            </a:pPr>
            <a:r>
              <a:rPr lang="en-US" dirty="0" smtClean="0"/>
              <a:t>Offerings in a regional</a:t>
            </a:r>
            <a:r>
              <a:rPr lang="en-US" dirty="0"/>
              <a:t>-cloud </a:t>
            </a:r>
            <a:r>
              <a:rPr lang="en-US" dirty="0" smtClean="0"/>
              <a:t>context</a:t>
            </a:r>
          </a:p>
          <a:p>
            <a:pPr lvl="2">
              <a:spcAft>
                <a:spcPts val="1000"/>
              </a:spcAft>
            </a:pPr>
            <a:r>
              <a:rPr lang="en-US" dirty="0" smtClean="0"/>
              <a:t>Implications - does this make sense?</a:t>
            </a:r>
            <a:endParaRPr lang="en-US" dirty="0"/>
          </a:p>
          <a:p>
            <a:pPr lvl="1"/>
            <a:r>
              <a:rPr lang="en-US" dirty="0"/>
              <a:t>Research, improving industrial ‘best-</a:t>
            </a:r>
            <a:r>
              <a:rPr lang="en-US" dirty="0" smtClean="0"/>
              <a:t>practices’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057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Outline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Explore different </a:t>
            </a:r>
            <a:r>
              <a:rPr lang="en-US" sz="2600" dirty="0"/>
              <a:t>levels of the technical </a:t>
            </a:r>
            <a:r>
              <a:rPr lang="en-US" sz="2600" dirty="0" smtClean="0"/>
              <a:t>stack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Focus: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Network</a:t>
            </a:r>
            <a:r>
              <a:rPr lang="en-US" sz="2400" dirty="0" smtClean="0"/>
              <a:t>-level routing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Cloud provisioning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Flow</a:t>
            </a:r>
            <a:r>
              <a:rPr lang="en-US" sz="2400" dirty="0"/>
              <a:t> </a:t>
            </a:r>
            <a:r>
              <a:rPr lang="en-US" sz="2400" dirty="0" smtClean="0"/>
              <a:t>controls </a:t>
            </a:r>
            <a:r>
              <a:rPr lang="en-US" sz="2400" dirty="0"/>
              <a:t>(‘data tagging’</a:t>
            </a:r>
            <a:r>
              <a:rPr lang="en-US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88715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Controls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/>
          </a:bodyPr>
          <a:lstStyle/>
          <a:p>
            <a:r>
              <a:rPr lang="en-US" dirty="0" smtClean="0"/>
              <a:t>Autonomous Systems (AS): ‘sections’ of the network</a:t>
            </a:r>
          </a:p>
          <a:p>
            <a:r>
              <a:rPr lang="en-US" dirty="0" smtClean="0"/>
              <a:t>Internet exchange points: exchange between AS</a:t>
            </a:r>
          </a:p>
          <a:p>
            <a:r>
              <a:rPr lang="en-US" dirty="0" smtClean="0"/>
              <a:t>Border Gateway Protocol encapsulates the routing policy between networks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practice, routing policy reflects peering/service/business arrangements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375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</a:t>
            </a:r>
            <a:r>
              <a:rPr lang="en-US" dirty="0"/>
              <a:t>c</a:t>
            </a:r>
            <a:r>
              <a:rPr lang="en-US" dirty="0" smtClean="0"/>
              <a:t>ontrols (regional clouds)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Cloud providers manage their infrastructure</a:t>
            </a:r>
          </a:p>
          <a:p>
            <a:pPr lvl="1"/>
            <a:r>
              <a:rPr lang="en-US" dirty="0" smtClean="0"/>
              <a:t>Many already account for geography for better service provisioning (performance, latency, etc.)</a:t>
            </a:r>
          </a:p>
          <a:p>
            <a:pPr lvl="1"/>
            <a:r>
              <a:rPr lang="en-US" dirty="0" smtClean="0"/>
              <a:t>Bigger providers already involved in peering arrangements</a:t>
            </a:r>
            <a:r>
              <a:rPr lang="en-US" dirty="0" smtClean="0">
                <a:solidFill>
                  <a:srgbClr val="F79646"/>
                </a:solidFill>
              </a:rPr>
              <a:t> </a:t>
            </a:r>
          </a:p>
          <a:p>
            <a:r>
              <a:rPr lang="en-US" dirty="0" smtClean="0"/>
              <a:t>Technically feasible with right </a:t>
            </a:r>
            <a:r>
              <a:rPr lang="en-US" i="1" dirty="0" smtClean="0"/>
              <a:t>incentives</a:t>
            </a:r>
            <a:r>
              <a:rPr lang="en-US" dirty="0" smtClean="0"/>
              <a:t> to ensure that data is routed within a geographical boundary</a:t>
            </a:r>
          </a:p>
          <a:p>
            <a:pPr marL="914400" lvl="2" indent="0">
              <a:buNone/>
            </a:pPr>
            <a:r>
              <a:rPr lang="en-US" dirty="0" smtClean="0"/>
              <a:t>E.g. economic benefits, regulation, …</a:t>
            </a:r>
          </a:p>
          <a:p>
            <a:r>
              <a:rPr lang="en-US" dirty="0" smtClean="0"/>
              <a:t>But such an approach is blunt</a:t>
            </a:r>
          </a:p>
          <a:p>
            <a:pPr lvl="1"/>
            <a:r>
              <a:rPr lang="en-US" dirty="0" smtClean="0"/>
              <a:t>applies to all traffic, regardless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803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/>
              <a:t>s</a:t>
            </a:r>
            <a:r>
              <a:rPr lang="en-US" dirty="0" smtClean="0"/>
              <a:t>ervice levels</a:t>
            </a:r>
            <a:endParaRPr lang="en-US" dirty="0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31448" y="4869192"/>
            <a:ext cx="8374063" cy="1440192"/>
          </a:xfrm>
        </p:spPr>
        <p:txBody>
          <a:bodyPr>
            <a:normAutofit/>
          </a:bodyPr>
          <a:lstStyle/>
          <a:p>
            <a:r>
              <a:rPr lang="en-US" dirty="0"/>
              <a:t>Provider manages that below, tenants above</a:t>
            </a:r>
          </a:p>
          <a:p>
            <a:r>
              <a:rPr lang="en-US" dirty="0" smtClean="0"/>
              <a:t>Different management concerns for each service offering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179512" y="1844824"/>
            <a:ext cx="16217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</a:t>
            </a:r>
          </a:p>
          <a:p>
            <a:r>
              <a:rPr lang="en-US" dirty="0" smtClean="0"/>
              <a:t>Illustrate</a:t>
            </a:r>
          </a:p>
          <a:p>
            <a:r>
              <a:rPr lang="en-US" dirty="0" smtClean="0"/>
              <a:t>Tenants/users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60" y="998676"/>
            <a:ext cx="7890469" cy="378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645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service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178700"/>
            <a:ext cx="8374063" cy="50406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Already work </a:t>
            </a:r>
            <a:r>
              <a:rPr lang="en-US" dirty="0"/>
              <a:t>on tailoring services to particular constraints</a:t>
            </a:r>
          </a:p>
          <a:p>
            <a:pPr lvl="1"/>
            <a:r>
              <a:rPr lang="en-US" dirty="0"/>
              <a:t>Differential privacy: </a:t>
            </a:r>
            <a:r>
              <a:rPr lang="en-US" dirty="0" smtClean="0"/>
              <a:t>tailor query results to not reveal too much private information</a:t>
            </a:r>
          </a:p>
          <a:p>
            <a:r>
              <a:rPr lang="en-US" dirty="0" smtClean="0"/>
              <a:t>Already offer services based on user/tenant locale</a:t>
            </a:r>
          </a:p>
          <a:p>
            <a:pPr lvl="1"/>
            <a:r>
              <a:rPr lang="en-US" dirty="0" smtClean="0"/>
              <a:t>Not only for performance, but also security, rights management, etc. (e.g. </a:t>
            </a:r>
            <a:r>
              <a:rPr lang="en-US" dirty="0" err="1" smtClean="0"/>
              <a:t>iPlayer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Providers already manage their infrastructure</a:t>
            </a:r>
          </a:p>
          <a:p>
            <a:pPr lvl="1"/>
            <a:r>
              <a:rPr lang="en-US" dirty="0" err="1" smtClean="0"/>
              <a:t>Customising</a:t>
            </a:r>
            <a:r>
              <a:rPr lang="en-US" dirty="0" smtClean="0"/>
              <a:t> service and content for regional concerns</a:t>
            </a:r>
            <a:endParaRPr lang="en-US" dirty="0"/>
          </a:p>
          <a:p>
            <a:r>
              <a:rPr lang="en-US" dirty="0" smtClean="0"/>
              <a:t>Thus, already the capability to tailor services for particular regional and/or jurisdictional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025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490732"/>
          </a:xfrm>
        </p:spPr>
        <p:txBody>
          <a:bodyPr>
            <a:normAutofit/>
          </a:bodyPr>
          <a:lstStyle/>
          <a:p>
            <a:r>
              <a:rPr lang="en-US" dirty="0" smtClean="0"/>
              <a:t>Cloud exists to leverage shared infrastructure</a:t>
            </a:r>
          </a:p>
          <a:p>
            <a:r>
              <a:rPr lang="en-US" i="1" dirty="0" smtClean="0"/>
              <a:t>Isolation</a:t>
            </a:r>
            <a:r>
              <a:rPr lang="en-US" dirty="0" smtClean="0"/>
              <a:t> is important:</a:t>
            </a:r>
            <a:endParaRPr lang="en-US" i="1" dirty="0" smtClean="0"/>
          </a:p>
          <a:p>
            <a:pPr lvl="1"/>
            <a:r>
              <a:rPr lang="en-US" dirty="0" smtClean="0"/>
              <a:t>VMs – Separate for tenants, complete OS, managed by hypervisor</a:t>
            </a:r>
          </a:p>
          <a:p>
            <a:pPr lvl="1"/>
            <a:r>
              <a:rPr lang="en-US" dirty="0" smtClean="0"/>
              <a:t>Containers – shared OS, isolated users</a:t>
            </a:r>
          </a:p>
          <a:p>
            <a:r>
              <a:rPr lang="en-US" dirty="0" smtClean="0"/>
              <a:t>Deployment heavy, isolation overheads, …</a:t>
            </a:r>
          </a:p>
          <a:p>
            <a:r>
              <a:rPr lang="en-US" dirty="0" smtClean="0"/>
              <a:t>Future? </a:t>
            </a:r>
            <a:r>
              <a:rPr lang="en-US" i="1" dirty="0" err="1" smtClean="0"/>
              <a:t>Unikernels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library OS, build/compile a VM with only that required</a:t>
            </a:r>
          </a:p>
          <a:p>
            <a:pPr lvl="1"/>
            <a:r>
              <a:rPr lang="en-US" dirty="0" smtClean="0"/>
              <a:t>Hypervisor managed, removes user-space isolation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2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Brief History of Surveillance Immune System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We’ve been here before</a:t>
            </a:r>
          </a:p>
          <a:p>
            <a:pPr lvl="1"/>
            <a:r>
              <a:rPr lang="en-US" sz="2200" dirty="0" smtClean="0"/>
              <a:t>mid 1990s lawful intercept agencies pressured Internet Community to weaken its tech</a:t>
            </a:r>
          </a:p>
          <a:p>
            <a:pPr lvl="1"/>
            <a:r>
              <a:rPr lang="en-US" sz="2200" dirty="0" smtClean="0"/>
              <a:t>Response was (aptly numbered) rfc1984</a:t>
            </a:r>
          </a:p>
          <a:p>
            <a:pPr lvl="2"/>
            <a:r>
              <a:rPr lang="en-US" sz="1800" dirty="0"/>
              <a:t>http://</a:t>
            </a:r>
            <a:r>
              <a:rPr lang="en-US" sz="1800" dirty="0" err="1"/>
              <a:t>tools.ietf.org</a:t>
            </a:r>
            <a:r>
              <a:rPr lang="en-US" sz="1800" dirty="0"/>
              <a:t>/html/rfc1984</a:t>
            </a:r>
            <a:endParaRPr lang="en-US" sz="1800" dirty="0" smtClean="0"/>
          </a:p>
          <a:p>
            <a:pPr lvl="1"/>
            <a:r>
              <a:rPr lang="en-US" sz="2200" dirty="0" smtClean="0"/>
              <a:t>IAB/IESG/Internet Society/IETF</a:t>
            </a:r>
          </a:p>
          <a:p>
            <a:r>
              <a:rPr lang="en-US" dirty="0" smtClean="0"/>
              <a:t>Attacks included</a:t>
            </a:r>
          </a:p>
          <a:p>
            <a:pPr lvl="1"/>
            <a:r>
              <a:rPr lang="en-US" dirty="0" smtClean="0"/>
              <a:t>Weakened keys, Key escrow</a:t>
            </a:r>
          </a:p>
          <a:p>
            <a:r>
              <a:rPr lang="en-US" dirty="0" smtClean="0"/>
              <a:t>Weaknesses included</a:t>
            </a:r>
          </a:p>
          <a:p>
            <a:pPr lvl="1"/>
            <a:r>
              <a:rPr lang="en-US" dirty="0" smtClean="0"/>
              <a:t>“Conflicting International Policies</a:t>
            </a:r>
          </a:p>
          <a:p>
            <a:pPr lvl="1"/>
            <a:r>
              <a:rPr lang="en-US" dirty="0" smtClean="0"/>
              <a:t>Use of multiple layered encryption</a:t>
            </a:r>
            <a:endParaRPr lang="en-US" dirty="0"/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36045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310708"/>
          </a:xfrm>
        </p:spPr>
        <p:txBody>
          <a:bodyPr>
            <a:normAutofit/>
          </a:bodyPr>
          <a:lstStyle/>
          <a:p>
            <a:r>
              <a:rPr lang="en-US" dirty="0" smtClean="0"/>
              <a:t>Very small, lightweight easily deployed VMs: </a:t>
            </a:r>
          </a:p>
          <a:p>
            <a:pPr lvl="1"/>
            <a:r>
              <a:rPr lang="en-US" dirty="0" smtClean="0"/>
              <a:t>Easily moved around the infrastructure</a:t>
            </a:r>
          </a:p>
          <a:p>
            <a:pPr lvl="2"/>
            <a:r>
              <a:rPr lang="en-US" dirty="0" smtClean="0"/>
              <a:t>Deploy in locales/jurisdictions when/where relevant</a:t>
            </a:r>
          </a:p>
          <a:p>
            <a:pPr lvl="1"/>
            <a:r>
              <a:rPr lang="en-US" dirty="0" smtClean="0"/>
              <a:t>Facilitates </a:t>
            </a:r>
            <a:r>
              <a:rPr lang="en-US" dirty="0" err="1" smtClean="0"/>
              <a:t>customised</a:t>
            </a:r>
            <a:r>
              <a:rPr lang="en-US" dirty="0" smtClean="0"/>
              <a:t> services</a:t>
            </a:r>
          </a:p>
          <a:p>
            <a:pPr lvl="2"/>
            <a:r>
              <a:rPr lang="en-US" dirty="0" smtClean="0"/>
              <a:t>Specific </a:t>
            </a:r>
            <a:r>
              <a:rPr lang="en-US" dirty="0" err="1" smtClean="0"/>
              <a:t>unikernels</a:t>
            </a:r>
            <a:r>
              <a:rPr lang="en-US" dirty="0" smtClean="0"/>
              <a:t> for particular services</a:t>
            </a:r>
          </a:p>
          <a:p>
            <a:pPr lvl="2"/>
            <a:r>
              <a:rPr lang="en-US" dirty="0" smtClean="0"/>
              <a:t>Encapsulating specific jurisdictional requirements?</a:t>
            </a:r>
          </a:p>
          <a:p>
            <a:r>
              <a:rPr lang="en-US" dirty="0" smtClean="0"/>
              <a:t>Transparency: Natural audit trail</a:t>
            </a:r>
          </a:p>
          <a:p>
            <a:pPr lvl="1"/>
            <a:r>
              <a:rPr lang="en-US" dirty="0" smtClean="0"/>
              <a:t>“Pulls” that what is required to build, on demand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834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Data-centric controls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758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13068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Range </a:t>
            </a:r>
            <a:r>
              <a:rPr lang="en-US" dirty="0"/>
              <a:t>of </a:t>
            </a:r>
            <a:r>
              <a:rPr lang="en-US" dirty="0" smtClean="0"/>
              <a:t>purposes:</a:t>
            </a:r>
            <a:endParaRPr lang="en-US" dirty="0"/>
          </a:p>
          <a:p>
            <a:pPr lvl="1"/>
            <a:r>
              <a:rPr lang="en-US" dirty="0" smtClean="0"/>
              <a:t>Data protection: storage, transit, comm. channels</a:t>
            </a:r>
          </a:p>
          <a:p>
            <a:pPr lvl="1"/>
            <a:r>
              <a:rPr lang="en-US" dirty="0" smtClean="0"/>
              <a:t>Authentication, </a:t>
            </a:r>
            <a:r>
              <a:rPr lang="en-US" dirty="0"/>
              <a:t>c</a:t>
            </a:r>
            <a:r>
              <a:rPr lang="en-US" dirty="0" smtClean="0"/>
              <a:t>ertification, attestation, etc.</a:t>
            </a:r>
          </a:p>
          <a:p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Unintelligible, except those with the keys</a:t>
            </a:r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/>
              <a:t>e</a:t>
            </a:r>
            <a:r>
              <a:rPr lang="en-US" b="1" i="1" dirty="0" smtClean="0"/>
              <a:t>ncrypt</a:t>
            </a:r>
            <a:r>
              <a:rPr lang="en-US" i="1" dirty="0" smtClean="0"/>
              <a:t>(</a:t>
            </a:r>
            <a:r>
              <a:rPr lang="en-US" i="1" dirty="0" smtClean="0">
                <a:solidFill>
                  <a:srgbClr val="4F81BD"/>
                </a:solidFill>
              </a:rPr>
              <a:t>plaintext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chemeClr val="accent4"/>
                </a:solidFill>
              </a:rPr>
              <a:t>key</a:t>
            </a:r>
            <a:r>
              <a:rPr lang="en-US" i="1" dirty="0" smtClean="0"/>
              <a:t>) =&gt; </a:t>
            </a:r>
            <a:r>
              <a:rPr lang="en-US" b="1" i="1" dirty="0" err="1" smtClean="0"/>
              <a:t>ciphertext</a:t>
            </a:r>
            <a:endParaRPr lang="en-US" b="1" i="1" dirty="0" smtClean="0"/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 smtClean="0"/>
              <a:t>decrypt</a:t>
            </a:r>
            <a:r>
              <a:rPr lang="en-US" i="1" dirty="0" smtClean="0"/>
              <a:t>(</a:t>
            </a:r>
            <a:r>
              <a:rPr lang="en-US" i="1" dirty="0" err="1" smtClean="0">
                <a:solidFill>
                  <a:srgbClr val="4F81BD"/>
                </a:solidFill>
              </a:rPr>
              <a:t>ciphertext</a:t>
            </a:r>
            <a:r>
              <a:rPr lang="en-US" i="1" dirty="0" smtClean="0"/>
              <a:t>, </a:t>
            </a:r>
            <a:r>
              <a:rPr lang="en-US" i="1" dirty="0">
                <a:solidFill>
                  <a:srgbClr val="8064A2"/>
                </a:solidFill>
              </a:rPr>
              <a:t>key</a:t>
            </a:r>
            <a:r>
              <a:rPr lang="en-US" i="1" dirty="0"/>
              <a:t>) =&gt; </a:t>
            </a:r>
            <a:r>
              <a:rPr lang="en-US" b="1" i="1" dirty="0" smtClean="0"/>
              <a:t>plaintext</a:t>
            </a:r>
            <a:endParaRPr lang="en-US" b="1" i="1" dirty="0"/>
          </a:p>
          <a:p>
            <a:pPr marL="914400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b="1" i="1" dirty="0" smtClean="0"/>
          </a:p>
          <a:p>
            <a:pPr marL="0">
              <a:spcBef>
                <a:spcPts val="800"/>
              </a:spcBef>
              <a:spcAft>
                <a:spcPts val="400"/>
              </a:spcAft>
            </a:pPr>
            <a:r>
              <a:rPr lang="en-US" i="1" u="sng" dirty="0" smtClean="0"/>
              <a:t>Regional Q: Who can (</a:t>
            </a:r>
            <a:r>
              <a:rPr lang="en-US" i="1" u="sng" dirty="0"/>
              <a:t>potentially</a:t>
            </a:r>
            <a:r>
              <a:rPr lang="en-US" i="1" u="sng" dirty="0" smtClean="0"/>
              <a:t>) </a:t>
            </a:r>
            <a:r>
              <a:rPr lang="en-US" i="1" u="sng" dirty="0"/>
              <a:t>access the keys?</a:t>
            </a:r>
            <a:endParaRPr lang="en-US" dirty="0"/>
          </a:p>
          <a:p>
            <a:pPr marL="0" lvl="2" indent="0">
              <a:spcBef>
                <a:spcPts val="800"/>
              </a:spcBef>
              <a:spcAft>
                <a:spcPts val="400"/>
              </a:spcAft>
              <a:buNone/>
            </a:pPr>
            <a:endParaRPr lang="en-US" i="1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82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770" y="3699036"/>
            <a:ext cx="8598413" cy="2250300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b="1" dirty="0" smtClean="0"/>
              <a:t>Cloud services</a:t>
            </a:r>
            <a:endParaRPr lang="en-US" dirty="0"/>
          </a:p>
          <a:p>
            <a:pPr lvl="1"/>
            <a:r>
              <a:rPr lang="en-US" dirty="0"/>
              <a:t>Computation generally on </a:t>
            </a:r>
            <a:r>
              <a:rPr lang="en-US" i="1" dirty="0" smtClean="0"/>
              <a:t>plaintext</a:t>
            </a:r>
            <a:endParaRPr lang="en-US" dirty="0" smtClean="0"/>
          </a:p>
          <a:p>
            <a:pPr lvl="1"/>
            <a:r>
              <a:rPr lang="en-US" dirty="0"/>
              <a:t>Fully </a:t>
            </a:r>
            <a:r>
              <a:rPr lang="en-US" dirty="0" err="1" smtClean="0"/>
              <a:t>homomorphic</a:t>
            </a:r>
            <a:r>
              <a:rPr lang="en-US" dirty="0" smtClean="0"/>
              <a:t> encryption </a:t>
            </a:r>
            <a:r>
              <a:rPr lang="en-US" dirty="0"/>
              <a:t>not practicable (yet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Encrypted search, privacy-preserving targeted ads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encryption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4121940" y="1538748"/>
            <a:ext cx="4505734" cy="171099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1740870 w 3960528"/>
              <a:gd name="connsiteY0" fmla="*/ 1644213 h 1710228"/>
              <a:gd name="connsiteX1" fmla="*/ 1693364 w 3960528"/>
              <a:gd name="connsiteY1" fmla="*/ 1691719 h 1710228"/>
              <a:gd name="connsiteX2" fmla="*/ 1645858 w 3960528"/>
              <a:gd name="connsiteY2" fmla="*/ 1644213 h 1710228"/>
              <a:gd name="connsiteX3" fmla="*/ 1693364 w 3960528"/>
              <a:gd name="connsiteY3" fmla="*/ 1596707 h 1710228"/>
              <a:gd name="connsiteX4" fmla="*/ 1740870 w 3960528"/>
              <a:gd name="connsiteY4" fmla="*/ 1644213 h 1710228"/>
              <a:gd name="connsiteX0" fmla="*/ 1792451 w 3960528"/>
              <a:gd name="connsiteY0" fmla="*/ 1633004 h 1710228"/>
              <a:gd name="connsiteX1" fmla="*/ 1697438 w 3960528"/>
              <a:gd name="connsiteY1" fmla="*/ 1728017 h 1710228"/>
              <a:gd name="connsiteX2" fmla="*/ 1602425 w 3960528"/>
              <a:gd name="connsiteY2" fmla="*/ 1633004 h 1710228"/>
              <a:gd name="connsiteX3" fmla="*/ 1697438 w 3960528"/>
              <a:gd name="connsiteY3" fmla="*/ 1537991 h 1710228"/>
              <a:gd name="connsiteX4" fmla="*/ 1792451 w 3960528"/>
              <a:gd name="connsiteY4" fmla="*/ 1633004 h 1710228"/>
              <a:gd name="connsiteX0" fmla="*/ 1811568 w 3960528"/>
              <a:gd name="connsiteY0" fmla="*/ 1711089 h 1710228"/>
              <a:gd name="connsiteX1" fmla="*/ 1669049 w 3960528"/>
              <a:gd name="connsiteY1" fmla="*/ 1853608 h 1710228"/>
              <a:gd name="connsiteX2" fmla="*/ 1526530 w 3960528"/>
              <a:gd name="connsiteY2" fmla="*/ 1711089 h 1710228"/>
              <a:gd name="connsiteX3" fmla="*/ 1669049 w 3960528"/>
              <a:gd name="connsiteY3" fmla="*/ 1568570 h 1710228"/>
              <a:gd name="connsiteX4" fmla="*/ 1811568 w 3960528"/>
              <a:gd name="connsiteY4" fmla="*/ 1711089 h 1710228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599"/>
              <a:gd name="connsiteX1" fmla="*/ 5659 w 43256"/>
              <a:gd name="connsiteY1" fmla="*/ 6766 h 43599"/>
              <a:gd name="connsiteX2" fmla="*/ 14041 w 43256"/>
              <a:gd name="connsiteY2" fmla="*/ 5061 h 43599"/>
              <a:gd name="connsiteX3" fmla="*/ 22492 w 43256"/>
              <a:gd name="connsiteY3" fmla="*/ 3291 h 43599"/>
              <a:gd name="connsiteX4" fmla="*/ 25785 w 43256"/>
              <a:gd name="connsiteY4" fmla="*/ 59 h 43599"/>
              <a:gd name="connsiteX5" fmla="*/ 29869 w 43256"/>
              <a:gd name="connsiteY5" fmla="*/ 2340 h 43599"/>
              <a:gd name="connsiteX6" fmla="*/ 35499 w 43256"/>
              <a:gd name="connsiteY6" fmla="*/ 549 h 43599"/>
              <a:gd name="connsiteX7" fmla="*/ 38354 w 43256"/>
              <a:gd name="connsiteY7" fmla="*/ 5435 h 43599"/>
              <a:gd name="connsiteX8" fmla="*/ 42018 w 43256"/>
              <a:gd name="connsiteY8" fmla="*/ 10177 h 43599"/>
              <a:gd name="connsiteX9" fmla="*/ 41854 w 43256"/>
              <a:gd name="connsiteY9" fmla="*/ 15319 h 43599"/>
              <a:gd name="connsiteX10" fmla="*/ 43052 w 43256"/>
              <a:gd name="connsiteY10" fmla="*/ 23181 h 43599"/>
              <a:gd name="connsiteX11" fmla="*/ 37440 w 43256"/>
              <a:gd name="connsiteY11" fmla="*/ 30063 h 43599"/>
              <a:gd name="connsiteX12" fmla="*/ 35431 w 43256"/>
              <a:gd name="connsiteY12" fmla="*/ 35960 h 43599"/>
              <a:gd name="connsiteX13" fmla="*/ 28591 w 43256"/>
              <a:gd name="connsiteY13" fmla="*/ 36674 h 43599"/>
              <a:gd name="connsiteX14" fmla="*/ 23703 w 43256"/>
              <a:gd name="connsiteY14" fmla="*/ 42965 h 43599"/>
              <a:gd name="connsiteX15" fmla="*/ 16516 w 43256"/>
              <a:gd name="connsiteY15" fmla="*/ 39125 h 43599"/>
              <a:gd name="connsiteX16" fmla="*/ 5840 w 43256"/>
              <a:gd name="connsiteY16" fmla="*/ 35331 h 43599"/>
              <a:gd name="connsiteX17" fmla="*/ 1146 w 43256"/>
              <a:gd name="connsiteY17" fmla="*/ 31109 h 43599"/>
              <a:gd name="connsiteX18" fmla="*/ 2149 w 43256"/>
              <a:gd name="connsiteY18" fmla="*/ 25410 h 43599"/>
              <a:gd name="connsiteX19" fmla="*/ 31 w 43256"/>
              <a:gd name="connsiteY19" fmla="*/ 19563 h 43599"/>
              <a:gd name="connsiteX20" fmla="*/ 3899 w 43256"/>
              <a:gd name="connsiteY20" fmla="*/ 14366 h 43599"/>
              <a:gd name="connsiteX21" fmla="*/ 3936 w 43256"/>
              <a:gd name="connsiteY21" fmla="*/ 14229 h 43599"/>
              <a:gd name="connsiteX0" fmla="*/ 1744170 w 3965662"/>
              <a:gd name="connsiteY0" fmla="*/ 1638631 h 1726040"/>
              <a:gd name="connsiteX1" fmla="*/ 1696664 w 3965662"/>
              <a:gd name="connsiteY1" fmla="*/ 1686137 h 1726040"/>
              <a:gd name="connsiteX2" fmla="*/ 1649158 w 3965662"/>
              <a:gd name="connsiteY2" fmla="*/ 1638631 h 1726040"/>
              <a:gd name="connsiteX3" fmla="*/ 1696664 w 3965662"/>
              <a:gd name="connsiteY3" fmla="*/ 1591125 h 1726040"/>
              <a:gd name="connsiteX4" fmla="*/ 1744170 w 3965662"/>
              <a:gd name="connsiteY4" fmla="*/ 1638631 h 1726040"/>
              <a:gd name="connsiteX0" fmla="*/ 1795751 w 3965662"/>
              <a:gd name="connsiteY0" fmla="*/ 1627422 h 1726040"/>
              <a:gd name="connsiteX1" fmla="*/ 1700738 w 3965662"/>
              <a:gd name="connsiteY1" fmla="*/ 1722435 h 1726040"/>
              <a:gd name="connsiteX2" fmla="*/ 1605725 w 3965662"/>
              <a:gd name="connsiteY2" fmla="*/ 1627422 h 1726040"/>
              <a:gd name="connsiteX3" fmla="*/ 1700738 w 3965662"/>
              <a:gd name="connsiteY3" fmla="*/ 1532409 h 1726040"/>
              <a:gd name="connsiteX4" fmla="*/ 1795751 w 3965662"/>
              <a:gd name="connsiteY4" fmla="*/ 1627422 h 1726040"/>
              <a:gd name="connsiteX0" fmla="*/ 1814868 w 3965662"/>
              <a:gd name="connsiteY0" fmla="*/ 1705507 h 1726040"/>
              <a:gd name="connsiteX1" fmla="*/ 1779989 w 3965662"/>
              <a:gd name="connsiteY1" fmla="*/ 1611265 h 1726040"/>
              <a:gd name="connsiteX2" fmla="*/ 1529830 w 3965662"/>
              <a:gd name="connsiteY2" fmla="*/ 1705507 h 1726040"/>
              <a:gd name="connsiteX3" fmla="*/ 1672349 w 3965662"/>
              <a:gd name="connsiteY3" fmla="*/ 1562988 h 1726040"/>
              <a:gd name="connsiteX4" fmla="*/ 1814868 w 3965662"/>
              <a:gd name="connsiteY4" fmla="*/ 1705507 h 1726040"/>
              <a:gd name="connsiteX0" fmla="*/ 4729 w 43256"/>
              <a:gd name="connsiteY0" fmla="*/ 26036 h 43599"/>
              <a:gd name="connsiteX1" fmla="*/ 2196 w 43256"/>
              <a:gd name="connsiteY1" fmla="*/ 25239 h 43599"/>
              <a:gd name="connsiteX2" fmla="*/ 6964 w 43256"/>
              <a:gd name="connsiteY2" fmla="*/ 34758 h 43599"/>
              <a:gd name="connsiteX3" fmla="*/ 5856 w 43256"/>
              <a:gd name="connsiteY3" fmla="*/ 35139 h 43599"/>
              <a:gd name="connsiteX4" fmla="*/ 16514 w 43256"/>
              <a:gd name="connsiteY4" fmla="*/ 38949 h 43599"/>
              <a:gd name="connsiteX5" fmla="*/ 15846 w 43256"/>
              <a:gd name="connsiteY5" fmla="*/ 37209 h 43599"/>
              <a:gd name="connsiteX6" fmla="*/ 28863 w 43256"/>
              <a:gd name="connsiteY6" fmla="*/ 34610 h 43599"/>
              <a:gd name="connsiteX7" fmla="*/ 28596 w 43256"/>
              <a:gd name="connsiteY7" fmla="*/ 36519 h 43599"/>
              <a:gd name="connsiteX8" fmla="*/ 34165 w 43256"/>
              <a:gd name="connsiteY8" fmla="*/ 22813 h 43599"/>
              <a:gd name="connsiteX9" fmla="*/ 37416 w 43256"/>
              <a:gd name="connsiteY9" fmla="*/ 29949 h 43599"/>
              <a:gd name="connsiteX10" fmla="*/ 41834 w 43256"/>
              <a:gd name="connsiteY10" fmla="*/ 15213 h 43599"/>
              <a:gd name="connsiteX11" fmla="*/ 40386 w 43256"/>
              <a:gd name="connsiteY11" fmla="*/ 17889 h 43599"/>
              <a:gd name="connsiteX12" fmla="*/ 38360 w 43256"/>
              <a:gd name="connsiteY12" fmla="*/ 5285 h 43599"/>
              <a:gd name="connsiteX13" fmla="*/ 38436 w 43256"/>
              <a:gd name="connsiteY13" fmla="*/ 6549 h 43599"/>
              <a:gd name="connsiteX14" fmla="*/ 29114 w 43256"/>
              <a:gd name="connsiteY14" fmla="*/ 3811 h 43599"/>
              <a:gd name="connsiteX15" fmla="*/ 29856 w 43256"/>
              <a:gd name="connsiteY15" fmla="*/ 2199 h 43599"/>
              <a:gd name="connsiteX16" fmla="*/ 22177 w 43256"/>
              <a:gd name="connsiteY16" fmla="*/ 4579 h 43599"/>
              <a:gd name="connsiteX17" fmla="*/ 22536 w 43256"/>
              <a:gd name="connsiteY17" fmla="*/ 3189 h 43599"/>
              <a:gd name="connsiteX18" fmla="*/ 14036 w 43256"/>
              <a:gd name="connsiteY18" fmla="*/ 5051 h 43599"/>
              <a:gd name="connsiteX19" fmla="*/ 15336 w 43256"/>
              <a:gd name="connsiteY19" fmla="*/ 6399 h 43599"/>
              <a:gd name="connsiteX20" fmla="*/ 4163 w 43256"/>
              <a:gd name="connsiteY20" fmla="*/ 15648 h 43599"/>
              <a:gd name="connsiteX21" fmla="*/ 3936 w 43256"/>
              <a:gd name="connsiteY21" fmla="*/ 14229 h 43599"/>
              <a:gd name="connsiteX0" fmla="*/ 3936 w 43256"/>
              <a:gd name="connsiteY0" fmla="*/ 14229 h 43612"/>
              <a:gd name="connsiteX1" fmla="*/ 5659 w 43256"/>
              <a:gd name="connsiteY1" fmla="*/ 6766 h 43612"/>
              <a:gd name="connsiteX2" fmla="*/ 14041 w 43256"/>
              <a:gd name="connsiteY2" fmla="*/ 5061 h 43612"/>
              <a:gd name="connsiteX3" fmla="*/ 22492 w 43256"/>
              <a:gd name="connsiteY3" fmla="*/ 3291 h 43612"/>
              <a:gd name="connsiteX4" fmla="*/ 25785 w 43256"/>
              <a:gd name="connsiteY4" fmla="*/ 59 h 43612"/>
              <a:gd name="connsiteX5" fmla="*/ 29869 w 43256"/>
              <a:gd name="connsiteY5" fmla="*/ 2340 h 43612"/>
              <a:gd name="connsiteX6" fmla="*/ 35499 w 43256"/>
              <a:gd name="connsiteY6" fmla="*/ 549 h 43612"/>
              <a:gd name="connsiteX7" fmla="*/ 38354 w 43256"/>
              <a:gd name="connsiteY7" fmla="*/ 5435 h 43612"/>
              <a:gd name="connsiteX8" fmla="*/ 42018 w 43256"/>
              <a:gd name="connsiteY8" fmla="*/ 10177 h 43612"/>
              <a:gd name="connsiteX9" fmla="*/ 41854 w 43256"/>
              <a:gd name="connsiteY9" fmla="*/ 15319 h 43612"/>
              <a:gd name="connsiteX10" fmla="*/ 43052 w 43256"/>
              <a:gd name="connsiteY10" fmla="*/ 23181 h 43612"/>
              <a:gd name="connsiteX11" fmla="*/ 37440 w 43256"/>
              <a:gd name="connsiteY11" fmla="*/ 30063 h 43612"/>
              <a:gd name="connsiteX12" fmla="*/ 35431 w 43256"/>
              <a:gd name="connsiteY12" fmla="*/ 35960 h 43612"/>
              <a:gd name="connsiteX13" fmla="*/ 28591 w 43256"/>
              <a:gd name="connsiteY13" fmla="*/ 36674 h 43612"/>
              <a:gd name="connsiteX14" fmla="*/ 23703 w 43256"/>
              <a:gd name="connsiteY14" fmla="*/ 42965 h 43612"/>
              <a:gd name="connsiteX15" fmla="*/ 16516 w 43256"/>
              <a:gd name="connsiteY15" fmla="*/ 39125 h 43612"/>
              <a:gd name="connsiteX16" fmla="*/ 5840 w 43256"/>
              <a:gd name="connsiteY16" fmla="*/ 35331 h 43612"/>
              <a:gd name="connsiteX17" fmla="*/ 1146 w 43256"/>
              <a:gd name="connsiteY17" fmla="*/ 31109 h 43612"/>
              <a:gd name="connsiteX18" fmla="*/ 2149 w 43256"/>
              <a:gd name="connsiteY18" fmla="*/ 25410 h 43612"/>
              <a:gd name="connsiteX19" fmla="*/ 31 w 43256"/>
              <a:gd name="connsiteY19" fmla="*/ 19563 h 43612"/>
              <a:gd name="connsiteX20" fmla="*/ 3899 w 43256"/>
              <a:gd name="connsiteY20" fmla="*/ 14366 h 43612"/>
              <a:gd name="connsiteX21" fmla="*/ 3936 w 43256"/>
              <a:gd name="connsiteY21" fmla="*/ 14229 h 43612"/>
              <a:gd name="connsiteX0" fmla="*/ 1744170 w 3965662"/>
              <a:gd name="connsiteY0" fmla="*/ 1638631 h 1726560"/>
              <a:gd name="connsiteX1" fmla="*/ 1696664 w 3965662"/>
              <a:gd name="connsiteY1" fmla="*/ 1686137 h 1726560"/>
              <a:gd name="connsiteX2" fmla="*/ 1649158 w 3965662"/>
              <a:gd name="connsiteY2" fmla="*/ 1638631 h 1726560"/>
              <a:gd name="connsiteX3" fmla="*/ 1696664 w 3965662"/>
              <a:gd name="connsiteY3" fmla="*/ 1591125 h 1726560"/>
              <a:gd name="connsiteX4" fmla="*/ 1744170 w 3965662"/>
              <a:gd name="connsiteY4" fmla="*/ 1638631 h 1726560"/>
              <a:gd name="connsiteX0" fmla="*/ 1795751 w 3965662"/>
              <a:gd name="connsiteY0" fmla="*/ 1627422 h 1726560"/>
              <a:gd name="connsiteX1" fmla="*/ 1700738 w 3965662"/>
              <a:gd name="connsiteY1" fmla="*/ 1722435 h 1726560"/>
              <a:gd name="connsiteX2" fmla="*/ 1605725 w 3965662"/>
              <a:gd name="connsiteY2" fmla="*/ 1627422 h 1726560"/>
              <a:gd name="connsiteX3" fmla="*/ 1700738 w 3965662"/>
              <a:gd name="connsiteY3" fmla="*/ 1532409 h 1726560"/>
              <a:gd name="connsiteX4" fmla="*/ 1795751 w 3965662"/>
              <a:gd name="connsiteY4" fmla="*/ 1627422 h 1726560"/>
              <a:gd name="connsiteX0" fmla="*/ 1703091 w 3965662"/>
              <a:gd name="connsiteY0" fmla="*/ 1669221 h 1726560"/>
              <a:gd name="connsiteX1" fmla="*/ 1779989 w 3965662"/>
              <a:gd name="connsiteY1" fmla="*/ 1611265 h 1726560"/>
              <a:gd name="connsiteX2" fmla="*/ 1529830 w 3965662"/>
              <a:gd name="connsiteY2" fmla="*/ 1705507 h 1726560"/>
              <a:gd name="connsiteX3" fmla="*/ 1672349 w 3965662"/>
              <a:gd name="connsiteY3" fmla="*/ 1562988 h 1726560"/>
              <a:gd name="connsiteX4" fmla="*/ 1703091 w 3965662"/>
              <a:gd name="connsiteY4" fmla="*/ 1669221 h 1726560"/>
              <a:gd name="connsiteX0" fmla="*/ 4729 w 43256"/>
              <a:gd name="connsiteY0" fmla="*/ 26036 h 43612"/>
              <a:gd name="connsiteX1" fmla="*/ 2196 w 43256"/>
              <a:gd name="connsiteY1" fmla="*/ 25239 h 43612"/>
              <a:gd name="connsiteX2" fmla="*/ 6964 w 43256"/>
              <a:gd name="connsiteY2" fmla="*/ 34758 h 43612"/>
              <a:gd name="connsiteX3" fmla="*/ 5856 w 43256"/>
              <a:gd name="connsiteY3" fmla="*/ 35139 h 43612"/>
              <a:gd name="connsiteX4" fmla="*/ 16514 w 43256"/>
              <a:gd name="connsiteY4" fmla="*/ 38949 h 43612"/>
              <a:gd name="connsiteX5" fmla="*/ 15846 w 43256"/>
              <a:gd name="connsiteY5" fmla="*/ 37209 h 43612"/>
              <a:gd name="connsiteX6" fmla="*/ 28863 w 43256"/>
              <a:gd name="connsiteY6" fmla="*/ 34610 h 43612"/>
              <a:gd name="connsiteX7" fmla="*/ 28596 w 43256"/>
              <a:gd name="connsiteY7" fmla="*/ 36519 h 43612"/>
              <a:gd name="connsiteX8" fmla="*/ 34165 w 43256"/>
              <a:gd name="connsiteY8" fmla="*/ 22813 h 43612"/>
              <a:gd name="connsiteX9" fmla="*/ 37416 w 43256"/>
              <a:gd name="connsiteY9" fmla="*/ 29949 h 43612"/>
              <a:gd name="connsiteX10" fmla="*/ 41834 w 43256"/>
              <a:gd name="connsiteY10" fmla="*/ 15213 h 43612"/>
              <a:gd name="connsiteX11" fmla="*/ 40386 w 43256"/>
              <a:gd name="connsiteY11" fmla="*/ 17889 h 43612"/>
              <a:gd name="connsiteX12" fmla="*/ 38360 w 43256"/>
              <a:gd name="connsiteY12" fmla="*/ 5285 h 43612"/>
              <a:gd name="connsiteX13" fmla="*/ 38436 w 43256"/>
              <a:gd name="connsiteY13" fmla="*/ 6549 h 43612"/>
              <a:gd name="connsiteX14" fmla="*/ 29114 w 43256"/>
              <a:gd name="connsiteY14" fmla="*/ 3811 h 43612"/>
              <a:gd name="connsiteX15" fmla="*/ 29856 w 43256"/>
              <a:gd name="connsiteY15" fmla="*/ 2199 h 43612"/>
              <a:gd name="connsiteX16" fmla="*/ 22177 w 43256"/>
              <a:gd name="connsiteY16" fmla="*/ 4579 h 43612"/>
              <a:gd name="connsiteX17" fmla="*/ 22536 w 43256"/>
              <a:gd name="connsiteY17" fmla="*/ 3189 h 43612"/>
              <a:gd name="connsiteX18" fmla="*/ 14036 w 43256"/>
              <a:gd name="connsiteY18" fmla="*/ 5051 h 43612"/>
              <a:gd name="connsiteX19" fmla="*/ 15336 w 43256"/>
              <a:gd name="connsiteY19" fmla="*/ 6399 h 43612"/>
              <a:gd name="connsiteX20" fmla="*/ 4163 w 43256"/>
              <a:gd name="connsiteY20" fmla="*/ 15648 h 43612"/>
              <a:gd name="connsiteX21" fmla="*/ 3936 w 43256"/>
              <a:gd name="connsiteY21" fmla="*/ 14229 h 43612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53240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62765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72349 w 3965662"/>
              <a:gd name="connsiteY3" fmla="*/ 1562988 h 1710994"/>
              <a:gd name="connsiteX4" fmla="*/ 1703091 w 3965662"/>
              <a:gd name="connsiteY4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562988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47847 w 3965662"/>
              <a:gd name="connsiteY0" fmla="*/ 1663707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47847 w 3965662"/>
              <a:gd name="connsiteY5" fmla="*/ 1663707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3965662" h="1710994">
                <a:moveTo>
                  <a:pt x="1744170" y="1638631"/>
                </a:moveTo>
                <a:cubicBezTo>
                  <a:pt x="1744170" y="1639347"/>
                  <a:pt x="1722901" y="1631709"/>
                  <a:pt x="1696664" y="1631709"/>
                </a:cubicBezTo>
                <a:cubicBezTo>
                  <a:pt x="1670427" y="1631709"/>
                  <a:pt x="1649158" y="1664868"/>
                  <a:pt x="1649158" y="1638631"/>
                </a:cubicBezTo>
                <a:cubicBezTo>
                  <a:pt x="1649158" y="1612394"/>
                  <a:pt x="1670427" y="1627411"/>
                  <a:pt x="1696664" y="1627411"/>
                </a:cubicBezTo>
                <a:cubicBezTo>
                  <a:pt x="1722901" y="1627411"/>
                  <a:pt x="1744170" y="1637915"/>
                  <a:pt x="1744170" y="1638631"/>
                </a:cubicBezTo>
                <a:close/>
              </a:path>
              <a:path w="3965662" h="1710994">
                <a:moveTo>
                  <a:pt x="1747847" y="1663707"/>
                </a:moveTo>
                <a:cubicBezTo>
                  <a:pt x="1747847" y="1667408"/>
                  <a:pt x="1719621" y="1652406"/>
                  <a:pt x="1700738" y="1649864"/>
                </a:cubicBezTo>
                <a:cubicBezTo>
                  <a:pt x="1681855" y="1647322"/>
                  <a:pt x="1650387" y="1652196"/>
                  <a:pt x="1634551" y="1648456"/>
                </a:cubicBezTo>
                <a:cubicBezTo>
                  <a:pt x="1618716" y="1644716"/>
                  <a:pt x="1590702" y="1630888"/>
                  <a:pt x="1605725" y="1627422"/>
                </a:cubicBezTo>
                <a:cubicBezTo>
                  <a:pt x="1620748" y="1623956"/>
                  <a:pt x="1677051" y="1621612"/>
                  <a:pt x="1700738" y="1627659"/>
                </a:cubicBezTo>
                <a:cubicBezTo>
                  <a:pt x="1724425" y="1633706"/>
                  <a:pt x="1747847" y="1660006"/>
                  <a:pt x="1747847" y="1663707"/>
                </a:cubicBezTo>
                <a:close/>
              </a:path>
              <a:path w="3965662" h="1710994">
                <a:moveTo>
                  <a:pt x="1703091" y="1669221"/>
                </a:moveTo>
                <a:cubicBezTo>
                  <a:pt x="1721031" y="1676511"/>
                  <a:pt x="1791567" y="1673253"/>
                  <a:pt x="1779989" y="1665694"/>
                </a:cubicBezTo>
                <a:cubicBezTo>
                  <a:pt x="1768411" y="1658135"/>
                  <a:pt x="1655201" y="1632785"/>
                  <a:pt x="1633623" y="1623864"/>
                </a:cubicBezTo>
                <a:cubicBezTo>
                  <a:pt x="1612045" y="1614943"/>
                  <a:pt x="1687977" y="1626852"/>
                  <a:pt x="1694431" y="1616706"/>
                </a:cubicBezTo>
                <a:cubicBezTo>
                  <a:pt x="1700885" y="1606560"/>
                  <a:pt x="1670906" y="1613200"/>
                  <a:pt x="1672349" y="1621952"/>
                </a:cubicBezTo>
                <a:cubicBezTo>
                  <a:pt x="1673792" y="1630705"/>
                  <a:pt x="1685151" y="1661931"/>
                  <a:pt x="1703091" y="1669221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34165" y="22813"/>
                </a:moveTo>
                <a:cubicBezTo>
                  <a:pt x="36169" y="24141"/>
                  <a:pt x="37434" y="26917"/>
                  <a:pt x="37416" y="2994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noFill/>
          <a:ln w="15875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accent1"/>
                </a:solidFill>
              </a:rPr>
              <a:t>Cloud provider</a:t>
            </a:r>
            <a:endParaRPr lang="en-US" sz="2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1460" y="1936980"/>
            <a:ext cx="2788054" cy="11319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2200" dirty="0" smtClean="0">
                <a:solidFill>
                  <a:srgbClr val="595959"/>
                </a:solidFill>
              </a:rPr>
              <a:t>Client</a:t>
            </a:r>
            <a:endParaRPr lang="en-US" sz="2200" dirty="0">
              <a:solidFill>
                <a:srgbClr val="595959"/>
              </a:solidFill>
            </a:endParaRPr>
          </a:p>
        </p:txBody>
      </p:sp>
      <p:sp>
        <p:nvSpPr>
          <p:cNvPr id="8" name="Internal Storage 7"/>
          <p:cNvSpPr/>
          <p:nvPr/>
        </p:nvSpPr>
        <p:spPr>
          <a:xfrm>
            <a:off x="701482" y="2103584"/>
            <a:ext cx="703837" cy="515308"/>
          </a:xfrm>
          <a:prstGeom prst="flowChartInternalStorag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P</a:t>
            </a:r>
            <a:endParaRPr lang="en-US" sz="2300" b="1" dirty="0">
              <a:solidFill>
                <a:srgbClr val="595959"/>
              </a:solidFill>
            </a:endParaRPr>
          </a:p>
        </p:txBody>
      </p:sp>
      <p:cxnSp>
        <p:nvCxnSpPr>
          <p:cNvPr id="24" name="Straight Arrow Connector 23"/>
          <p:cNvCxnSpPr>
            <a:stCxn id="8" idx="3"/>
          </p:cNvCxnSpPr>
          <p:nvPr/>
        </p:nvCxnSpPr>
        <p:spPr>
          <a:xfrm flipV="1">
            <a:off x="1405319" y="2348856"/>
            <a:ext cx="2716621" cy="12382"/>
          </a:xfrm>
          <a:prstGeom prst="straightConnector1">
            <a:avLst/>
          </a:prstGeom>
          <a:ln w="34925">
            <a:solidFill>
              <a:schemeClr val="bg1">
                <a:lumMod val="65000"/>
                <a:lumOff val="35000"/>
              </a:schemeClr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Internal Storage 18"/>
          <p:cNvSpPr/>
          <p:nvPr/>
        </p:nvSpPr>
        <p:spPr>
          <a:xfrm>
            <a:off x="2411711" y="2078820"/>
            <a:ext cx="703837" cy="540072"/>
          </a:xfrm>
          <a:prstGeom prst="flowChartInternalStorag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C</a:t>
            </a:r>
            <a:endParaRPr lang="en-US" sz="2300" b="1" dirty="0">
              <a:solidFill>
                <a:srgbClr val="595959"/>
              </a:solidFill>
            </a:endParaRPr>
          </a:p>
        </p:txBody>
      </p:sp>
      <p:pic>
        <p:nvPicPr>
          <p:cNvPr id="6" name="Picture 5" descr="BU005219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22675">
            <a:off x="1581305" y="2212566"/>
            <a:ext cx="724600" cy="25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97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 and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220696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Who could access the keys?</a:t>
            </a:r>
          </a:p>
          <a:p>
            <a:pPr lvl="1"/>
            <a:r>
              <a:rPr lang="en-US" dirty="0" smtClean="0"/>
              <a:t>Trust </a:t>
            </a:r>
            <a:r>
              <a:rPr lang="en-US" i="1" dirty="0" smtClean="0"/>
              <a:t>and legal regime(s)</a:t>
            </a:r>
            <a:endParaRPr lang="en-US" dirty="0" smtClean="0"/>
          </a:p>
          <a:p>
            <a:pPr lvl="2"/>
            <a:r>
              <a:rPr lang="en-US" dirty="0" smtClean="0"/>
              <a:t>Client-held keys</a:t>
            </a:r>
          </a:p>
          <a:p>
            <a:pPr lvl="2"/>
            <a:r>
              <a:rPr lang="en-US" dirty="0" smtClean="0"/>
              <a:t>Cloud providers holding client keys</a:t>
            </a:r>
          </a:p>
          <a:p>
            <a:pPr lvl="2"/>
            <a:r>
              <a:rPr lang="en-US" dirty="0" smtClean="0"/>
              <a:t>Providers </a:t>
            </a:r>
            <a:r>
              <a:rPr lang="en-US" i="1" dirty="0"/>
              <a:t>n</a:t>
            </a:r>
            <a:r>
              <a:rPr lang="en-US" i="1" dirty="0" smtClean="0"/>
              <a:t>ow </a:t>
            </a:r>
            <a:r>
              <a:rPr lang="en-US" dirty="0"/>
              <a:t>(internally) use crypto </a:t>
            </a:r>
            <a:r>
              <a:rPr lang="en-US" dirty="0" smtClean="0"/>
              <a:t>provisioning</a:t>
            </a:r>
          </a:p>
          <a:p>
            <a:pPr lvl="2"/>
            <a:r>
              <a:rPr lang="en-US" dirty="0" smtClean="0"/>
              <a:t>Trusted third-parties: CAs, Key-escrows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Key </a:t>
            </a:r>
            <a:r>
              <a:rPr lang="en-US" dirty="0"/>
              <a:t>management </a:t>
            </a:r>
            <a:r>
              <a:rPr lang="en-US" dirty="0" smtClean="0"/>
              <a:t>isn’t easy</a:t>
            </a:r>
          </a:p>
          <a:p>
            <a:r>
              <a:rPr lang="en-US" dirty="0" smtClean="0"/>
              <a:t>Vulnerabilities: compromised </a:t>
            </a:r>
            <a:r>
              <a:rPr lang="en-US" dirty="0"/>
              <a:t>keys, broken schemes and/or </a:t>
            </a:r>
            <a:r>
              <a:rPr lang="en-US" dirty="0" smtClean="0"/>
              <a:t>implementations</a:t>
            </a:r>
          </a:p>
          <a:p>
            <a:r>
              <a:rPr lang="en-US" dirty="0" smtClean="0"/>
              <a:t>Transparency</a:t>
            </a:r>
            <a:r>
              <a:rPr lang="en-US" dirty="0"/>
              <a:t>: </a:t>
            </a:r>
            <a:r>
              <a:rPr lang="en-US" dirty="0" smtClean="0"/>
              <a:t>when was data decrypted?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74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controls: data tagging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130684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 smtClean="0"/>
              <a:t>‘Tag’ </a:t>
            </a:r>
            <a:r>
              <a:rPr lang="en-US" dirty="0"/>
              <a:t>data to</a:t>
            </a:r>
          </a:p>
          <a:p>
            <a:pPr lvl="1"/>
            <a:r>
              <a:rPr lang="en-US" b="1" dirty="0"/>
              <a:t>track</a:t>
            </a:r>
            <a:r>
              <a:rPr lang="en-US" dirty="0"/>
              <a:t>, and </a:t>
            </a:r>
          </a:p>
          <a:p>
            <a:pPr lvl="1"/>
            <a:r>
              <a:rPr lang="en-US" b="1" dirty="0"/>
              <a:t>control</a:t>
            </a:r>
            <a:r>
              <a:rPr lang="en-US" dirty="0"/>
              <a:t> where it </a:t>
            </a:r>
            <a:r>
              <a:rPr lang="en-US" dirty="0" smtClean="0"/>
              <a:t>flows</a:t>
            </a:r>
          </a:p>
          <a:p>
            <a:r>
              <a:rPr lang="en-US" dirty="0" smtClean="0"/>
              <a:t>Metadata ‘stuck’ to data to effect data management policy</a:t>
            </a:r>
          </a:p>
          <a:p>
            <a:r>
              <a:rPr lang="en-US" dirty="0" smtClean="0"/>
              <a:t>Cloud benefits: </a:t>
            </a:r>
          </a:p>
          <a:p>
            <a:pPr lvl="1"/>
            <a:r>
              <a:rPr lang="en-US" dirty="0" smtClean="0"/>
              <a:t>Management within the provider’s realm</a:t>
            </a:r>
          </a:p>
          <a:p>
            <a:pPr lvl="1"/>
            <a:r>
              <a:rPr lang="en-US" dirty="0" smtClean="0"/>
              <a:t>Control and/or assurance, transparency</a:t>
            </a:r>
          </a:p>
          <a:p>
            <a:r>
              <a:rPr lang="en-US" dirty="0" smtClean="0"/>
              <a:t>Various approaches</a:t>
            </a:r>
          </a:p>
          <a:p>
            <a:pPr lvl="1"/>
            <a:r>
              <a:rPr lang="en-US" dirty="0" smtClean="0"/>
              <a:t>E.g. CSN @ Imperial: tenants collaborate to find leaks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Information Flow Control (IFC)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19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Regional isolation at application-level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1484" y="3182967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5" name="Straight Arrow Connector 14"/>
          <p:cNvCxnSpPr>
            <a:stCxn id="4" idx="3"/>
            <a:endCxn id="29" idx="1"/>
          </p:cNvCxnSpPr>
          <p:nvPr/>
        </p:nvCxnSpPr>
        <p:spPr>
          <a:xfrm flipV="1">
            <a:off x="2129674" y="2762911"/>
            <a:ext cx="1848246" cy="924123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3"/>
            <a:endCxn id="56" idx="1"/>
          </p:cNvCxnSpPr>
          <p:nvPr/>
        </p:nvCxnSpPr>
        <p:spPr>
          <a:xfrm>
            <a:off x="2129674" y="3687034"/>
            <a:ext cx="3024403" cy="588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2381708" y="2762911"/>
            <a:ext cx="1176157" cy="668437"/>
            <a:chOff x="2231688" y="3338988"/>
            <a:chExt cx="1260168" cy="716183"/>
          </a:xfrm>
        </p:grpSpPr>
        <p:sp>
          <p:nvSpPr>
            <p:cNvPr id="7" name="Rectangle 6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0" name="Internal Storage 19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725887" y="2594889"/>
            <a:ext cx="756101" cy="66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>
            <a:off x="7338368" y="2342855"/>
            <a:ext cx="1344179" cy="840112"/>
          </a:xfrm>
          <a:prstGeom prst="can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Database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&lt;zone, EU&gt;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77920" y="2258844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X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30" name="Straight Arrow Connector 29"/>
          <p:cNvCxnSpPr>
            <a:stCxn id="29" idx="3"/>
            <a:endCxn id="17" idx="2"/>
          </p:cNvCxnSpPr>
          <p:nvPr/>
        </p:nvCxnSpPr>
        <p:spPr>
          <a:xfrm>
            <a:off x="5406111" y="2762911"/>
            <a:ext cx="19322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717753" y="2930934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154077" y="3771046"/>
            <a:ext cx="1428190" cy="100813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Service X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21820" y="3771046"/>
            <a:ext cx="1176157" cy="771265"/>
            <a:chOff x="3131808" y="4509144"/>
            <a:chExt cx="1260168" cy="826355"/>
          </a:xfrm>
        </p:grpSpPr>
        <p:grpSp>
          <p:nvGrpSpPr>
            <p:cNvPr id="67" name="Group 66"/>
            <p:cNvGrpSpPr/>
            <p:nvPr/>
          </p:nvGrpSpPr>
          <p:grpSpPr>
            <a:xfrm>
              <a:off x="3131808" y="4509144"/>
              <a:ext cx="1260168" cy="716183"/>
              <a:chOff x="2231688" y="3338988"/>
              <a:chExt cx="1260168" cy="716183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231688" y="3338988"/>
                <a:ext cx="1260168" cy="270037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700" dirty="0" smtClean="0">
                    <a:solidFill>
                      <a:schemeClr val="bg1">
                        <a:lumMod val="65000"/>
                        <a:lumOff val="35000"/>
                      </a:schemeClr>
                    </a:solidFill>
                  </a:rPr>
                  <a:t>&lt;zone, EU&gt;</a:t>
                </a:r>
                <a:endParaRPr lang="en-US" sz="1700" dirty="0">
                  <a:solidFill>
                    <a:schemeClr val="bg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9" name="Internal Storage 68"/>
              <p:cNvSpPr/>
              <p:nvPr/>
            </p:nvSpPr>
            <p:spPr>
              <a:xfrm>
                <a:off x="2411712" y="3609024"/>
                <a:ext cx="892293" cy="446147"/>
              </a:xfrm>
              <a:prstGeom prst="flowChartInternalStorag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3493843" y="4689168"/>
              <a:ext cx="536099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3600" dirty="0">
                  <a:solidFill>
                    <a:schemeClr val="accent2"/>
                  </a:solidFill>
                  <a:latin typeface="Zapf Dingbats"/>
                  <a:ea typeface="Zapf Dingbats"/>
                  <a:cs typeface="Zapf Dingbats"/>
                </a:rPr>
                <a:t>✖</a:t>
              </a:r>
              <a:endParaRPr lang="en-US" sz="36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826167" y="2258844"/>
            <a:ext cx="1176157" cy="668437"/>
            <a:chOff x="2231688" y="3338988"/>
            <a:chExt cx="1260168" cy="716183"/>
          </a:xfrm>
        </p:grpSpPr>
        <p:sp>
          <p:nvSpPr>
            <p:cNvPr id="78" name="Rectangle 7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9" name="Internal Storage 7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/>
          <p:cNvSpPr/>
          <p:nvPr/>
        </p:nvSpPr>
        <p:spPr>
          <a:xfrm>
            <a:off x="6162211" y="2426866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21460" y="998676"/>
            <a:ext cx="8374063" cy="1080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Entities </a:t>
            </a:r>
            <a:r>
              <a:rPr lang="en-US" dirty="0"/>
              <a:t>run in a ‘security context</a:t>
            </a:r>
            <a:r>
              <a:rPr lang="en-US" dirty="0" smtClean="0"/>
              <a:t>’ (tagged)</a:t>
            </a:r>
          </a:p>
          <a:p>
            <a:r>
              <a:rPr lang="en-US" dirty="0"/>
              <a:t>Tags</a:t>
            </a:r>
            <a:r>
              <a:rPr lang="en-US" dirty="0" smtClean="0"/>
              <a:t>: &lt;concern, </a:t>
            </a:r>
            <a:r>
              <a:rPr lang="en-US" dirty="0" err="1" smtClean="0"/>
              <a:t>specifier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21460" y="4869192"/>
            <a:ext cx="8374063" cy="12601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context and </a:t>
            </a:r>
            <a:r>
              <a:rPr lang="en-US" dirty="0"/>
              <a:t>flows </a:t>
            </a:r>
            <a:r>
              <a:rPr lang="en-US" dirty="0" smtClean="0"/>
              <a:t>audited</a:t>
            </a:r>
          </a:p>
          <a:p>
            <a:r>
              <a:rPr lang="en-US" dirty="0" smtClean="0"/>
              <a:t>Mechanisms for EU-&gt;US, but trusted, privileged (audited!)</a:t>
            </a:r>
          </a:p>
        </p:txBody>
      </p:sp>
    </p:spTree>
    <p:extLst>
      <p:ext uri="{BB962C8B-B14F-4D97-AF65-F5344CB8AC3E}">
        <p14:creationId xmlns:p14="http://schemas.microsoft.com/office/powerpoint/2010/main" val="2553175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7" grpId="0"/>
      <p:bldP spid="56" grpId="0" animBg="1"/>
      <p:bldP spid="80" grpId="0"/>
      <p:bldP spid="3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Ongoing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040672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/>
              <a:t>Experimenting at the OS level, all application-level I/O</a:t>
            </a:r>
          </a:p>
          <a:p>
            <a:pPr lvl="1"/>
            <a:r>
              <a:rPr lang="en-US" dirty="0"/>
              <a:t>System-calls within, messaging across </a:t>
            </a:r>
            <a:r>
              <a:rPr lang="en-US" dirty="0" smtClean="0"/>
              <a:t>machines</a:t>
            </a:r>
          </a:p>
          <a:p>
            <a:r>
              <a:rPr lang="en-US" dirty="0" smtClean="0"/>
              <a:t>Requires </a:t>
            </a:r>
            <a:r>
              <a:rPr lang="en-US" dirty="0"/>
              <a:t>a trusted-computing base</a:t>
            </a:r>
          </a:p>
          <a:p>
            <a:pPr lvl="1"/>
            <a:r>
              <a:rPr lang="en-US" dirty="0" smtClean="0"/>
              <a:t>Protects </a:t>
            </a:r>
            <a:r>
              <a:rPr lang="en-US" dirty="0"/>
              <a:t>at levels above </a:t>
            </a:r>
            <a:r>
              <a:rPr lang="en-US" dirty="0" smtClean="0"/>
              <a:t>enforcement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Much more to do!</a:t>
            </a:r>
          </a:p>
          <a:p>
            <a:pPr lvl="1"/>
            <a:r>
              <a:rPr lang="en-US" dirty="0"/>
              <a:t>Enforcement: S</a:t>
            </a:r>
            <a:r>
              <a:rPr lang="en-US" dirty="0" smtClean="0"/>
              <a:t>mall </a:t>
            </a:r>
            <a:r>
              <a:rPr lang="en-US" dirty="0"/>
              <a:t>as possible, verifiable, </a:t>
            </a:r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Policy specification</a:t>
            </a:r>
          </a:p>
          <a:p>
            <a:pPr lvl="2"/>
            <a:r>
              <a:rPr lang="en-US" dirty="0" smtClean="0"/>
              <a:t>Privilege management</a:t>
            </a:r>
          </a:p>
          <a:p>
            <a:pPr lvl="2"/>
            <a:r>
              <a:rPr lang="en-US" dirty="0" smtClean="0"/>
              <a:t>Tag specifications and naming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329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IFC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1" dirty="0" smtClean="0"/>
              <a:t>Control</a:t>
            </a:r>
            <a:r>
              <a:rPr lang="en-US" dirty="0" smtClean="0"/>
              <a:t> and </a:t>
            </a:r>
            <a:r>
              <a:rPr lang="en-US" b="1" dirty="0" smtClean="0"/>
              <a:t>transparency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Within the realm of the cloud provider</a:t>
            </a:r>
          </a:p>
          <a:p>
            <a:pPr lvl="1"/>
            <a:r>
              <a:rPr lang="en-US" dirty="0" smtClean="0"/>
              <a:t>Data</a:t>
            </a:r>
            <a:r>
              <a:rPr lang="en-US" dirty="0"/>
              <a:t>-</a:t>
            </a:r>
            <a:r>
              <a:rPr lang="en-US" dirty="0" smtClean="0"/>
              <a:t>centric, </a:t>
            </a:r>
            <a:r>
              <a:rPr lang="en-US" dirty="0"/>
              <a:t>fine-</a:t>
            </a:r>
            <a:r>
              <a:rPr lang="en-US" dirty="0" smtClean="0"/>
              <a:t>grained isolation</a:t>
            </a:r>
            <a:endParaRPr lang="en-US" dirty="0"/>
          </a:p>
          <a:p>
            <a:pPr lvl="2"/>
            <a:r>
              <a:rPr lang="en-US" dirty="0"/>
              <a:t>E</a:t>
            </a:r>
            <a:r>
              <a:rPr lang="en-US" dirty="0" smtClean="0"/>
              <a:t>nforcement </a:t>
            </a:r>
            <a:r>
              <a:rPr lang="en-US" dirty="0"/>
              <a:t>naturally leads to </a:t>
            </a:r>
            <a:r>
              <a:rPr lang="en-US" dirty="0" smtClean="0"/>
              <a:t>audit</a:t>
            </a:r>
          </a:p>
          <a:p>
            <a:r>
              <a:rPr lang="en-US" dirty="0"/>
              <a:t>Aims at compliance/assurance, generally not </a:t>
            </a:r>
            <a:r>
              <a:rPr lang="en-US" dirty="0" smtClean="0"/>
              <a:t>spooks</a:t>
            </a:r>
          </a:p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 smtClean="0"/>
          </a:p>
          <a:p>
            <a:r>
              <a:rPr lang="en-US" dirty="0" smtClean="0"/>
              <a:t>Potential for virtual jurisdiction?</a:t>
            </a:r>
            <a:endParaRPr lang="en-US" dirty="0"/>
          </a:p>
          <a:p>
            <a:pPr lvl="1"/>
            <a:r>
              <a:rPr lang="en-US" dirty="0" smtClean="0"/>
              <a:t>Cloud isolates/offers services for </a:t>
            </a:r>
            <a:r>
              <a:rPr lang="en-US" dirty="0"/>
              <a:t>specific jurisdictions</a:t>
            </a:r>
          </a:p>
          <a:p>
            <a:pPr marL="90000" indent="0">
              <a:buNone/>
            </a:pP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9000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550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Regional cloud issues concern data management</a:t>
            </a:r>
          </a:p>
          <a:p>
            <a:r>
              <a:rPr lang="en-US" dirty="0" smtClean="0"/>
              <a:t>Technical mechanisms for control, and transparency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Different mechanisms at different technical levels</a:t>
            </a:r>
          </a:p>
          <a:p>
            <a:pPr marL="1069650" lvl="2"/>
            <a:r>
              <a:rPr lang="en-US" dirty="0"/>
              <a:t>D</a:t>
            </a:r>
            <a:r>
              <a:rPr lang="en-US" dirty="0" smtClean="0"/>
              <a:t>ifferent capabilities, visibility</a:t>
            </a:r>
            <a:br>
              <a:rPr lang="en-US" dirty="0" smtClean="0"/>
            </a:b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Developments in this space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Improve cloud </a:t>
            </a:r>
            <a:r>
              <a:rPr lang="en-US" i="1" dirty="0" smtClean="0"/>
              <a:t>best practice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May address </a:t>
            </a:r>
            <a:r>
              <a:rPr lang="en-US" dirty="0"/>
              <a:t>concerns underpinning </a:t>
            </a:r>
            <a:r>
              <a:rPr lang="en-US" dirty="0" smtClean="0"/>
              <a:t>the </a:t>
            </a:r>
            <a:r>
              <a:rPr lang="en-US" dirty="0" err="1"/>
              <a:t>balkanisation</a:t>
            </a:r>
            <a:r>
              <a:rPr lang="en-US" dirty="0"/>
              <a:t> </a:t>
            </a:r>
            <a:r>
              <a:rPr lang="en-US" dirty="0" smtClean="0"/>
              <a:t>rhetoric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60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What happened next?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IETF “won”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TLS/HTTPS started to become routine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 smtClean="0"/>
              <a:t>DNSSec</a:t>
            </a:r>
            <a:r>
              <a:rPr lang="en-US" sz="2400" dirty="0" smtClean="0"/>
              <a:t> &amp; </a:t>
            </a:r>
            <a:r>
              <a:rPr lang="en-US" sz="2400" dirty="0" err="1" smtClean="0"/>
              <a:t>Certifcates</a:t>
            </a:r>
            <a:endParaRPr lang="en-US" sz="2400" dirty="0" smtClean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Better securing of 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2577887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err="1" smtClean="0"/>
              <a:t>summarise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Nearly 20 </a:t>
            </a:r>
            <a:r>
              <a:rPr lang="en-US" dirty="0" err="1" smtClean="0"/>
              <a:t>yrs</a:t>
            </a:r>
            <a:r>
              <a:rPr lang="en-US" dirty="0" smtClean="0"/>
              <a:t> ago, CALEA asked us to </a:t>
            </a:r>
            <a:r>
              <a:rPr lang="en-US" dirty="0" err="1" smtClean="0"/>
              <a:t>colludge</a:t>
            </a:r>
            <a:r>
              <a:rPr lang="en-US" dirty="0" smtClean="0"/>
              <a:t> in weaker security for everyone</a:t>
            </a:r>
          </a:p>
          <a:p>
            <a:pPr lvl="1"/>
            <a:r>
              <a:rPr lang="en-US" dirty="0" smtClean="0"/>
              <a:t>This would be bad for civil society, so</a:t>
            </a:r>
          </a:p>
          <a:p>
            <a:pPr lvl="1"/>
            <a:r>
              <a:rPr lang="en-US" dirty="0" smtClean="0"/>
              <a:t>We said no!</a:t>
            </a:r>
          </a:p>
          <a:p>
            <a:r>
              <a:rPr lang="en-US" dirty="0" smtClean="0"/>
              <a:t>Now Snowden reveals that we were ignored</a:t>
            </a:r>
          </a:p>
          <a:p>
            <a:pPr lvl="1"/>
            <a:r>
              <a:rPr lang="en-US" dirty="0" smtClean="0"/>
              <a:t>Tit-for-tat is optimal strategy:</a:t>
            </a:r>
          </a:p>
          <a:p>
            <a:pPr lvl="1"/>
            <a:r>
              <a:rPr lang="en-US" dirty="0" smtClean="0"/>
              <a:t>This time we will </a:t>
            </a:r>
            <a:r>
              <a:rPr lang="en-US" b="1" dirty="0" smtClean="0"/>
              <a:t>make it </a:t>
            </a:r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14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sz="3000" b="1" dirty="0" err="1" smtClean="0"/>
              <a:t>CLaw</a:t>
            </a:r>
            <a:r>
              <a:rPr lang="en-US" sz="3000" b="1" dirty="0"/>
              <a:t>: </a:t>
            </a:r>
            <a:r>
              <a:rPr lang="en-US" sz="3000" b="1" dirty="0" smtClean="0"/>
              <a:t>Legal </a:t>
            </a:r>
            <a:r>
              <a:rPr lang="en-US" sz="3000" b="1" dirty="0"/>
              <a:t>and </a:t>
            </a:r>
            <a:r>
              <a:rPr lang="en-US" sz="3000" b="1" dirty="0" smtClean="0"/>
              <a:t>technical </a:t>
            </a:r>
            <a:r>
              <a:rPr lang="en-US" sz="3000" b="1" dirty="0"/>
              <a:t>i</a:t>
            </a:r>
            <a:r>
              <a:rPr lang="en-US" sz="3000" b="1" dirty="0" smtClean="0"/>
              <a:t>ssues</a:t>
            </a:r>
          </a:p>
          <a:p>
            <a:pPr marL="90000" indent="0" algn="ctr">
              <a:buNone/>
            </a:pPr>
            <a:r>
              <a:rPr lang="en-US" sz="3000" b="1" dirty="0" smtClean="0"/>
              <a:t> </a:t>
            </a:r>
            <a:r>
              <a:rPr lang="en-US" sz="3000" b="1" dirty="0"/>
              <a:t>in c</a:t>
            </a:r>
            <a:r>
              <a:rPr lang="en-US" sz="3000" b="1" dirty="0" smtClean="0"/>
              <a:t>loud </a:t>
            </a:r>
            <a:r>
              <a:rPr lang="en-US" sz="3000" b="1" dirty="0"/>
              <a:t>c</a:t>
            </a:r>
            <a:r>
              <a:rPr lang="en-US" sz="3000" b="1" dirty="0" smtClean="0"/>
              <a:t>omputing</a:t>
            </a:r>
          </a:p>
          <a:p>
            <a:pPr marL="90000" indent="0" algn="ctr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dirty="0" smtClean="0"/>
              <a:t>IC2E: IEEE </a:t>
            </a:r>
            <a:r>
              <a:rPr lang="en-US" dirty="0"/>
              <a:t>International Conference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Cloud </a:t>
            </a:r>
            <a:r>
              <a:rPr lang="en-US" dirty="0" smtClean="0"/>
              <a:t>Engineering (Mar 2015)</a:t>
            </a:r>
          </a:p>
          <a:p>
            <a:pPr marL="90000" indent="0" algn="ctr">
              <a:buNone/>
            </a:pPr>
            <a:endParaRPr lang="en-US" dirty="0" smtClean="0"/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http://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conferences.computer.org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/IC2E/2015</a:t>
            </a:r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6" name="Straight Arrow Connector 15"/>
          <p:cNvCxnSpPr>
            <a:endCxn id="56" idx="1"/>
          </p:cNvCxnSpPr>
          <p:nvPr/>
        </p:nvCxnSpPr>
        <p:spPr>
          <a:xfrm>
            <a:off x="3401844" y="3879060"/>
            <a:ext cx="37805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84175" y="1088688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Only privileged, trusted, entities may change context</a:t>
            </a:r>
          </a:p>
          <a:p>
            <a:pPr lvl="1"/>
            <a:r>
              <a:rPr lang="en-US" dirty="0" smtClean="0"/>
              <a:t>Encrypt EU data before sending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1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2" name="Explosion 2 31"/>
          <p:cNvSpPr/>
          <p:nvPr/>
        </p:nvSpPr>
        <p:spPr>
          <a:xfrm>
            <a:off x="2501724" y="261889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34" name="Can 33"/>
          <p:cNvSpPr/>
          <p:nvPr/>
        </p:nvSpPr>
        <p:spPr>
          <a:xfrm>
            <a:off x="251424" y="3068952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781628" y="3338988"/>
            <a:ext cx="900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5112072" y="3338988"/>
            <a:ext cx="1260168" cy="716183"/>
            <a:chOff x="2231688" y="3338988"/>
            <a:chExt cx="1260168" cy="716183"/>
          </a:xfrm>
        </p:grpSpPr>
        <p:sp>
          <p:nvSpPr>
            <p:cNvPr id="61" name="Rectangle 60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2" name="Internal Storage 61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5472120" y="3519012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8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>
            <a:off x="611472" y="2168832"/>
            <a:ext cx="21602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760" y="1628760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  <a:r>
              <a:rPr lang="en-US" dirty="0" smtClean="0"/>
              <a:t>one-mixer</a:t>
            </a:r>
          </a:p>
          <a:p>
            <a:pPr algn="ctr"/>
            <a:r>
              <a:rPr lang="en-US" dirty="0" smtClean="0"/>
              <a:t>&lt;zone, EU&gt;</a:t>
            </a:r>
          </a:p>
          <a:p>
            <a:pPr algn="ctr"/>
            <a:r>
              <a:rPr lang="en-US" dirty="0" smtClean="0"/>
              <a:t>&lt;zone, US&gt;</a:t>
            </a:r>
          </a:p>
        </p:txBody>
      </p:sp>
      <p:cxnSp>
        <p:nvCxnSpPr>
          <p:cNvPr id="16" name="Straight Arrow Connector 15"/>
          <p:cNvCxnSpPr>
            <a:stCxn id="33" idx="3"/>
            <a:endCxn id="56" idx="1"/>
          </p:cNvCxnSpPr>
          <p:nvPr/>
        </p:nvCxnSpPr>
        <p:spPr>
          <a:xfrm flipV="1">
            <a:off x="4301964" y="3879060"/>
            <a:ext cx="2880384" cy="1170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11472" y="4779180"/>
            <a:ext cx="7176833" cy="144019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00" indent="0">
              <a:buNone/>
            </a:pPr>
            <a:endParaRPr lang="en-US" dirty="0" smtClean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41436" y="998676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More accurate…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71760" y="4509144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z</a:t>
            </a:r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one-mixer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4" name="Can 33"/>
          <p:cNvSpPr/>
          <p:nvPr/>
        </p:nvSpPr>
        <p:spPr>
          <a:xfrm>
            <a:off x="251424" y="3429000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202084" y="3969072"/>
            <a:ext cx="1260168" cy="716183"/>
            <a:chOff x="2231688" y="3338988"/>
            <a:chExt cx="1260168" cy="716183"/>
          </a:xfrm>
        </p:grpSpPr>
        <p:sp>
          <p:nvSpPr>
            <p:cNvPr id="18" name="Rectangle 1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9" name="Internal Storage 1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5562132" y="4059084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71520" y="1718772"/>
            <a:ext cx="1260168" cy="716183"/>
            <a:chOff x="2231688" y="3338988"/>
            <a:chExt cx="1260168" cy="716183"/>
          </a:xfrm>
        </p:grpSpPr>
        <p:sp>
          <p:nvSpPr>
            <p:cNvPr id="22" name="Rectangle 21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Internal Storage 22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331568" y="1898796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cxnSp>
        <p:nvCxnSpPr>
          <p:cNvPr id="28" name="Straight Arrow Connector 27"/>
          <p:cNvCxnSpPr>
            <a:stCxn id="4" idx="2"/>
            <a:endCxn id="33" idx="0"/>
          </p:cNvCxnSpPr>
          <p:nvPr/>
        </p:nvCxnSpPr>
        <p:spPr>
          <a:xfrm>
            <a:off x="3536862" y="2708904"/>
            <a:ext cx="0" cy="1800240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Explosion 2 31"/>
          <p:cNvSpPr/>
          <p:nvPr/>
        </p:nvSpPr>
        <p:spPr>
          <a:xfrm>
            <a:off x="2591736" y="306895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cxnSp>
        <p:nvCxnSpPr>
          <p:cNvPr id="35" name="Straight Arrow Connector 34"/>
          <p:cNvCxnSpPr>
            <a:stCxn id="32" idx="1"/>
            <a:endCxn id="34" idx="4"/>
          </p:cNvCxnSpPr>
          <p:nvPr/>
        </p:nvCxnSpPr>
        <p:spPr>
          <a:xfrm flipH="1" flipV="1">
            <a:off x="1781628" y="3699036"/>
            <a:ext cx="810108" cy="13852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62012" y="2078820"/>
            <a:ext cx="39007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NB this isn’t “application 1”,</a:t>
            </a:r>
          </a:p>
          <a:p>
            <a:r>
              <a:rPr lang="en-US" dirty="0">
                <a:solidFill>
                  <a:srgbClr val="595959"/>
                </a:solidFill>
              </a:rPr>
              <a:t>a</a:t>
            </a:r>
            <a:r>
              <a:rPr lang="en-US" dirty="0" smtClean="0">
                <a:solidFill>
                  <a:srgbClr val="595959"/>
                </a:solidFill>
              </a:rPr>
              <a:t>s it’s previous outputs would have had </a:t>
            </a:r>
          </a:p>
          <a:p>
            <a:r>
              <a:rPr lang="en-US" dirty="0" smtClean="0">
                <a:solidFill>
                  <a:srgbClr val="595959"/>
                </a:solidFill>
              </a:rPr>
              <a:t>US and EU tagged outputs…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0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and DPI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Tech for deep packet inspection, e.g. </a:t>
            </a:r>
            <a:r>
              <a:rPr lang="en-US" dirty="0" err="1" smtClean="0"/>
              <a:t>Endace</a:t>
            </a:r>
            <a:endParaRPr lang="en-US" dirty="0" smtClean="0"/>
          </a:p>
          <a:p>
            <a:pPr lvl="1"/>
            <a:r>
              <a:rPr lang="en-US" dirty="0" smtClean="0"/>
              <a:t>Initially developed for traffic engineering </a:t>
            </a:r>
          </a:p>
          <a:p>
            <a:pPr lvl="2"/>
            <a:r>
              <a:rPr lang="en-US" dirty="0" smtClean="0"/>
              <a:t>to reveal popular application </a:t>
            </a:r>
            <a:r>
              <a:rPr lang="en-US" dirty="0" err="1" smtClean="0"/>
              <a:t>sest</a:t>
            </a:r>
            <a:r>
              <a:rPr lang="en-US" dirty="0" smtClean="0"/>
              <a:t> and traffic matrix</a:t>
            </a:r>
          </a:p>
          <a:p>
            <a:pPr lvl="1"/>
            <a:r>
              <a:rPr lang="en-US" dirty="0" smtClean="0"/>
              <a:t>Became widely used for full packet capture at IXPs</a:t>
            </a:r>
          </a:p>
          <a:p>
            <a:pPr lvl="2"/>
            <a:r>
              <a:rPr lang="en-US" dirty="0" smtClean="0"/>
              <a:t>Port mirrors all the data to security agency</a:t>
            </a:r>
          </a:p>
          <a:p>
            <a:r>
              <a:rPr lang="en-US" dirty="0" smtClean="0"/>
              <a:t>Response: accelerate default use of HTTPs/TLS</a:t>
            </a:r>
          </a:p>
          <a:p>
            <a:pPr lvl="1"/>
            <a:r>
              <a:rPr lang="en-US" dirty="0" smtClean="0"/>
              <a:t>Together with NATs, makes network intercept worthless</a:t>
            </a:r>
          </a:p>
          <a:p>
            <a:pPr lvl="1"/>
            <a:r>
              <a:rPr lang="en-US" dirty="0" smtClean="0"/>
              <a:t>Even for “meta-data”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70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Around this time, dominant traffic became</a:t>
            </a:r>
          </a:p>
          <a:p>
            <a:r>
              <a:rPr lang="en-US" dirty="0" smtClean="0"/>
              <a:t>Mobile Device (many) &lt;-&gt; Cloud provider (few)</a:t>
            </a:r>
          </a:p>
          <a:p>
            <a:r>
              <a:rPr lang="en-US" dirty="0" smtClean="0"/>
              <a:t>Key changes are:</a:t>
            </a:r>
          </a:p>
          <a:p>
            <a:pPr lvl="1"/>
            <a:r>
              <a:rPr lang="en-US" dirty="0" smtClean="0"/>
              <a:t>Even more </a:t>
            </a:r>
            <a:r>
              <a:rPr lang="en-US" dirty="0" err="1" smtClean="0"/>
              <a:t>obfucasted</a:t>
            </a:r>
            <a:r>
              <a:rPr lang="en-US" dirty="0" smtClean="0"/>
              <a:t> (and secure) end points, but</a:t>
            </a:r>
          </a:p>
          <a:p>
            <a:pPr lvl="1"/>
            <a:r>
              <a:rPr lang="en-US" dirty="0" smtClean="0"/>
              <a:t>Far far less, highly visible end points</a:t>
            </a:r>
          </a:p>
          <a:p>
            <a:r>
              <a:rPr lang="en-US" dirty="0" smtClean="0"/>
              <a:t>instead of 100M </a:t>
            </a:r>
            <a:r>
              <a:rPr lang="en-US" dirty="0" err="1" smtClean="0"/>
              <a:t>NATd</a:t>
            </a:r>
            <a:r>
              <a:rPr lang="en-US" dirty="0" smtClean="0"/>
              <a:t> desktops talking to 100M websites, </a:t>
            </a:r>
          </a:p>
          <a:p>
            <a:pPr lvl="1"/>
            <a:r>
              <a:rPr lang="en-US" dirty="0" smtClean="0"/>
              <a:t>we have a billion smart phones talking to a dozen cloud providers, almost all of latter in the US</a:t>
            </a:r>
          </a:p>
          <a:p>
            <a:pPr lvl="1"/>
            <a:r>
              <a:rPr lang="en-US" dirty="0" smtClean="0"/>
              <a:t>Attack surface very very obvious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49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on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/>
          </a:bodyPr>
          <a:lstStyle/>
          <a:p>
            <a:r>
              <a:rPr lang="en-US" dirty="0" smtClean="0"/>
              <a:t>Was easy because:</a:t>
            </a:r>
          </a:p>
          <a:p>
            <a:pPr lvl="1"/>
            <a:r>
              <a:rPr lang="en-US" dirty="0" smtClean="0"/>
              <a:t>Easy to find cloud data centers</a:t>
            </a:r>
          </a:p>
          <a:p>
            <a:pPr lvl="1"/>
            <a:r>
              <a:rPr lang="en-US" dirty="0" smtClean="0"/>
              <a:t>Data stored in plain, so that analytics can work</a:t>
            </a:r>
          </a:p>
          <a:p>
            <a:pPr lvl="1"/>
            <a:r>
              <a:rPr lang="en-US" dirty="0" smtClean="0"/>
              <a:t>Data between cloud machines was </a:t>
            </a:r>
            <a:r>
              <a:rPr lang="en-US" dirty="0" err="1" smtClean="0"/>
              <a:t>txferred</a:t>
            </a:r>
            <a:r>
              <a:rPr lang="en-US" dirty="0" smtClean="0"/>
              <a:t> in plain</a:t>
            </a:r>
          </a:p>
          <a:p>
            <a:pPr lvl="1"/>
            <a:r>
              <a:rPr lang="en-US" dirty="0" smtClean="0"/>
              <a:t>Data is processed in the plain, so that targeted adverts can work</a:t>
            </a:r>
          </a:p>
          <a:p>
            <a:r>
              <a:rPr lang="en-US" dirty="0" smtClean="0"/>
              <a:t>i.e. the main (2 sided) business model of cloud makes them idea to be </a:t>
            </a:r>
            <a:r>
              <a:rPr lang="en-US" dirty="0" err="1" smtClean="0"/>
              <a:t>weaponised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2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Those revelations…</a:t>
            </a:r>
          </a:p>
          <a:p>
            <a:r>
              <a:rPr lang="en-US" dirty="0" smtClean="0"/>
              <a:t>Embarrassed &amp; annoyed “libertarian” tech </a:t>
            </a:r>
            <a:r>
              <a:rPr lang="en-US" dirty="0" err="1" smtClean="0"/>
              <a:t>cloudsters</a:t>
            </a:r>
            <a:endParaRPr lang="en-US" dirty="0" smtClean="0"/>
          </a:p>
          <a:p>
            <a:r>
              <a:rPr lang="en-US" dirty="0" smtClean="0"/>
              <a:t>Vancouver IETF plenary response </a:t>
            </a:r>
            <a:r>
              <a:rPr lang="en-US" dirty="0" smtClean="0"/>
              <a:t>vehement</a:t>
            </a:r>
          </a:p>
          <a:p>
            <a:r>
              <a:rPr lang="en-US" dirty="0">
                <a:hlinkClick r:id="rId2"/>
              </a:rPr>
              <a:t>http://paravirtualization.blogspot.co.uk/2014/10/big-brother20-debateconversazione-</a:t>
            </a:r>
            <a:r>
              <a:rPr lang="en-US" dirty="0" smtClean="0">
                <a:hlinkClick r:id="rId2"/>
              </a:rPr>
              <a:t>lady.html</a:t>
            </a:r>
            <a:endParaRPr lang="en-US" dirty="0" smtClean="0"/>
          </a:p>
          <a:p>
            <a:r>
              <a:rPr lang="en-US" dirty="0" smtClean="0"/>
              <a:t>Wes </a:t>
            </a:r>
            <a:r>
              <a:rPr lang="en-US" dirty="0" err="1" smtClean="0"/>
              <a:t>Hardaker’s</a:t>
            </a:r>
            <a:r>
              <a:rPr lang="en-US" smtClean="0"/>
              <a:t> story…</a:t>
            </a:r>
            <a:endParaRPr lang="en-US" dirty="0" smtClean="0"/>
          </a:p>
          <a:p>
            <a:r>
              <a:rPr lang="en-US" dirty="0" smtClean="0"/>
              <a:t>Tech “solutions”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between data centers (</a:t>
            </a:r>
            <a:r>
              <a:rPr lang="en-US" dirty="0" err="1" smtClean="0"/>
              <a:t>google</a:t>
            </a:r>
            <a:r>
              <a:rPr lang="en-US" dirty="0" smtClean="0"/>
              <a:t>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in storage (most)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Client side decrypt (apple)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Research in cryptic processing is ongoing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42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Securing key distribution (see RFC1984)</a:t>
            </a:r>
          </a:p>
          <a:p>
            <a:r>
              <a:rPr lang="en-US" dirty="0" smtClean="0"/>
              <a:t>Viable solutions for cloud service on </a:t>
            </a:r>
            <a:r>
              <a:rPr lang="en-US" dirty="0" err="1" smtClean="0"/>
              <a:t>crypted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Search, targeted ads, solutions exist</a:t>
            </a:r>
          </a:p>
          <a:p>
            <a:r>
              <a:rPr lang="en-US" dirty="0" smtClean="0"/>
              <a:t>Analytics – could use trusted 3</a:t>
            </a:r>
            <a:r>
              <a:rPr lang="en-US" baseline="30000" dirty="0" smtClean="0"/>
              <a:t>rd</a:t>
            </a:r>
            <a:r>
              <a:rPr lang="en-US" dirty="0" smtClean="0"/>
              <a:t> party now</a:t>
            </a:r>
          </a:p>
          <a:p>
            <a:r>
              <a:rPr lang="en-US" dirty="0" smtClean="0"/>
              <a:t>Later, we’ll see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8047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to lawful intercept?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extremes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lose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have to do their job properly and 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Have probable cause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get warrants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Do intelligence…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Law mandates client side trapdoors (against RFC1984)</a:t>
            </a:r>
          </a:p>
          <a:p>
            <a:pPr marL="60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14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82B"/>
      </a:hlink>
      <a:folHlink>
        <a:srgbClr val="FFFD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17514</TotalTime>
  <Words>1842</Words>
  <Application>Microsoft Macintosh PowerPoint</Application>
  <PresentationFormat>On-screen Show (4:3)</PresentationFormat>
  <Paragraphs>351</Paragraphs>
  <Slides>33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Microsoft Cloud Computing Research Centre</vt:lpstr>
      <vt:lpstr>Brief History of Surveillance Immune System</vt:lpstr>
      <vt:lpstr>What happened next?</vt:lpstr>
      <vt:lpstr>Surveillance and DPI</vt:lpstr>
      <vt:lpstr>What happens next?</vt:lpstr>
      <vt:lpstr>Surveillance on Cloud</vt:lpstr>
      <vt:lpstr>What happened next</vt:lpstr>
      <vt:lpstr>Future</vt:lpstr>
      <vt:lpstr>What happens to lawful intercept?</vt:lpstr>
      <vt:lpstr>Conclusion</vt:lpstr>
      <vt:lpstr>Refs</vt:lpstr>
      <vt:lpstr>Microsoft Cloud Computing Research Centre</vt:lpstr>
      <vt:lpstr>Regional Clouds</vt:lpstr>
      <vt:lpstr>Outline</vt:lpstr>
      <vt:lpstr>Internet &amp; Routing Controls </vt:lpstr>
      <vt:lpstr>Internet &amp; routing controls (regional clouds)</vt:lpstr>
      <vt:lpstr>Cloud provisioning: service levels</vt:lpstr>
      <vt:lpstr>Cloud provisioning: service offerings</vt:lpstr>
      <vt:lpstr>Cloud provisioning: Unikernels</vt:lpstr>
      <vt:lpstr>Cloud provisioning: Unikernels (2)</vt:lpstr>
      <vt:lpstr>Data-centric controls</vt:lpstr>
      <vt:lpstr>Cryptography</vt:lpstr>
      <vt:lpstr>Client-side encryption</vt:lpstr>
      <vt:lpstr>Encryption and keys</vt:lpstr>
      <vt:lpstr>Flow controls: data tagging</vt:lpstr>
      <vt:lpstr>IFC: Regional isolation at application-level</vt:lpstr>
      <vt:lpstr>IFC: Ongoing work</vt:lpstr>
      <vt:lpstr>IFC in the cloud</vt:lpstr>
      <vt:lpstr>Conclusion</vt:lpstr>
      <vt:lpstr>To summarise</vt:lpstr>
      <vt:lpstr>Technical workshop</vt:lpstr>
      <vt:lpstr>Information Flow Control: Regional example (2)</vt:lpstr>
      <vt:lpstr>Information Flow Control: Regional example (2)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"A Cloud for Europe?" MCCRC Symposium Cambridge 2014</dc:title>
  <dc:creator>Christopher Millard</dc:creator>
  <cp:lastModifiedBy>Jon Crowcroft</cp:lastModifiedBy>
  <cp:revision>812</cp:revision>
  <cp:lastPrinted>2014-09-23T13:29:28Z</cp:lastPrinted>
  <dcterms:created xsi:type="dcterms:W3CDTF">2010-10-08T16:21:25Z</dcterms:created>
  <dcterms:modified xsi:type="dcterms:W3CDTF">2014-12-18T11:23:13Z</dcterms:modified>
</cp:coreProperties>
</file>