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417" r:id="rId2"/>
    <p:sldId id="418" r:id="rId3"/>
    <p:sldId id="419" r:id="rId4"/>
    <p:sldId id="420" r:id="rId5"/>
    <p:sldId id="421" r:id="rId6"/>
    <p:sldId id="422" r:id="rId7"/>
    <p:sldId id="423" r:id="rId8"/>
    <p:sldId id="424" r:id="rId9"/>
    <p:sldId id="425" r:id="rId10"/>
    <p:sldId id="426" r:id="rId11"/>
    <p:sldId id="449" r:id="rId12"/>
    <p:sldId id="427" r:id="rId13"/>
    <p:sldId id="428" r:id="rId14"/>
    <p:sldId id="429" r:id="rId15"/>
    <p:sldId id="430" r:id="rId16"/>
    <p:sldId id="431" r:id="rId17"/>
    <p:sldId id="432" r:id="rId18"/>
    <p:sldId id="433" r:id="rId19"/>
    <p:sldId id="434" r:id="rId20"/>
    <p:sldId id="435" r:id="rId21"/>
    <p:sldId id="436" r:id="rId22"/>
    <p:sldId id="437" r:id="rId23"/>
    <p:sldId id="438" r:id="rId24"/>
    <p:sldId id="439" r:id="rId25"/>
    <p:sldId id="440" r:id="rId26"/>
    <p:sldId id="441" r:id="rId27"/>
    <p:sldId id="442" r:id="rId28"/>
    <p:sldId id="443" r:id="rId29"/>
    <p:sldId id="444" r:id="rId30"/>
    <p:sldId id="448" r:id="rId31"/>
    <p:sldId id="445" r:id="rId32"/>
    <p:sldId id="446" r:id="rId33"/>
    <p:sldId id="447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AA3A"/>
    <a:srgbClr val="47BB32"/>
    <a:srgbClr val="66FFCC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2920" autoAdjust="0"/>
    <p:restoredTop sz="78030" autoAdjust="0"/>
  </p:normalViewPr>
  <p:slideViewPr>
    <p:cSldViewPr>
      <p:cViewPr>
        <p:scale>
          <a:sx n="81" d="100"/>
          <a:sy n="81" d="100"/>
        </p:scale>
        <p:origin x="-416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6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4760"/>
    </p:cViewPr>
  </p:sorterViewPr>
  <p:notesViewPr>
    <p:cSldViewPr snapToGrid="0" snapToObjects="1">
      <p:cViewPr varScale="1">
        <p:scale>
          <a:sx n="93" d="100"/>
          <a:sy n="93" d="100"/>
        </p:scale>
        <p:origin x="-3672" y="-112"/>
      </p:cViewPr>
      <p:guideLst>
        <p:guide orient="horz" pos="2880"/>
        <p:guide pos="2160"/>
      </p:guideLst>
    </p:cSldViewPr>
  </p:notesViewPr>
  <p:gridSpacing cx="90012" cy="90012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Cloud Computing Legal Research Project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AU" smtClean="0"/>
              <a:t>2 October 2013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 smtClean="0"/>
              <a:t>Centre for Commercial Law Studies, QMUL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06FF40-F5F5-B341-87FA-2DE394F5AAA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721688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dirty="0" smtClean="0"/>
              <a:t>Cloud Computing Legal Research Project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AU" smtClean="0"/>
              <a:t>2 October 2013</a:t>
            </a:r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 smtClean="0"/>
              <a:t>Centre for Commercial Law Studies, QMUL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F2B02D-64D4-493B-B577-8C44D9B5709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71478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2B02D-64D4-493B-B577-8C44D9B57097}" type="slidenum">
              <a:rPr lang="en-GB" smtClean="0"/>
              <a:pPr/>
              <a:t>1</a:t>
            </a:fld>
            <a:endParaRPr lang="en-GB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FF2B02D-64D4-493B-B577-8C44D9B57097}" type="slidenum">
              <a:rPr lang="en-GB" smtClean="0"/>
              <a:pPr/>
              <a:t>2</a:t>
            </a:fld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FF2B02D-64D4-493B-B577-8C44D9B57097}" type="slidenum">
              <a:rPr lang="en-GB" smtClean="0"/>
              <a:pPr/>
              <a:t>3</a:t>
            </a:fld>
            <a:endParaRPr lang="en-GB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2B02D-64D4-493B-B577-8C44D9B57097}" type="slidenum">
              <a:rPr lang="en-GB" smtClean="0"/>
              <a:pPr/>
              <a:t>12</a:t>
            </a:fld>
            <a:endParaRPr lang="en-GB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FF2B02D-64D4-493B-B577-8C44D9B57097}" type="slidenum">
              <a:rPr lang="en-GB" smtClean="0"/>
              <a:pPr/>
              <a:t>13</a:t>
            </a:fld>
            <a:endParaRPr lang="en-GB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FF2B02D-64D4-493B-B577-8C44D9B57097}" type="slidenum">
              <a:rPr lang="en-GB" smtClean="0"/>
              <a:pPr/>
              <a:t>14</a:t>
            </a:fld>
            <a:endParaRPr lang="en-GB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2B02D-64D4-493B-B577-8C44D9B57097}" type="slidenum">
              <a:rPr lang="en-GB" smtClean="0"/>
              <a:pPr/>
              <a:t>21</a:t>
            </a:fld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595959"/>
                </a:solidFill>
              </a:defRPr>
            </a:lvl1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72" y="6480642"/>
            <a:ext cx="2588864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595959"/>
                </a:solidFill>
              </a:defRPr>
            </a:lvl1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72" y="6480642"/>
            <a:ext cx="2588864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595959"/>
                </a:solidFill>
              </a:defRPr>
            </a:lvl1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84175" y="1708150"/>
            <a:ext cx="8374063" cy="4067175"/>
          </a:xfrm>
        </p:spPr>
        <p:txBody>
          <a:bodyPr/>
          <a:lstStyle>
            <a:lvl1pPr indent="-270000">
              <a:lnSpc>
                <a:spcPct val="100000"/>
              </a:lnSpc>
              <a:spcAft>
                <a:spcPts val="1000"/>
              </a:spcAft>
              <a:defRPr sz="2600"/>
            </a:lvl1pPr>
            <a:lvl2pPr>
              <a:spcAft>
                <a:spcPts val="1000"/>
              </a:spcAft>
              <a:defRPr sz="2400"/>
            </a:lvl2pPr>
            <a:lvl3pPr>
              <a:spcAft>
                <a:spcPts val="1000"/>
              </a:spcAft>
              <a:defRPr sz="2400"/>
            </a:lvl3pPr>
            <a:lvl4pPr>
              <a:spcAft>
                <a:spcPts val="1000"/>
              </a:spcAft>
              <a:defRPr sz="2400"/>
            </a:lvl4pPr>
            <a:lvl5pPr>
              <a:spcAft>
                <a:spcPts val="1000"/>
              </a:spcAft>
              <a:defRPr sz="2400"/>
            </a:lvl5pPr>
          </a:lstStyle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1"/>
          </p:nvPr>
        </p:nvSpPr>
        <p:spPr>
          <a:xfrm>
            <a:off x="609600" y="65087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595959"/>
                </a:solidFill>
              </a:defRPr>
            </a:lvl1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4234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595959"/>
                </a:solidFill>
              </a:defRPr>
            </a:lvl1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595959"/>
                </a:solidFill>
              </a:defRPr>
            </a:lvl1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72" y="6480642"/>
            <a:ext cx="2588864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595959"/>
                </a:solidFill>
              </a:defRPr>
            </a:lvl1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595959"/>
                </a:solidFill>
              </a:defRPr>
            </a:lvl1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595959"/>
                </a:solidFill>
              </a:defRPr>
            </a:lvl1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46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472416" y="6201058"/>
            <a:ext cx="1579248" cy="37836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083148" y="5981085"/>
            <a:ext cx="1629404" cy="630084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595959"/>
                </a:solidFill>
              </a:defRPr>
            </a:lvl1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rgbClr val="0000FF"/>
          </a:solidFill>
          <a:latin typeface="Arial"/>
          <a:ea typeface="+mj-ea"/>
          <a:cs typeface="Arial"/>
        </a:defRPr>
      </a:lvl1pPr>
    </p:titleStyle>
    <p:bodyStyle>
      <a:lvl1pPr marL="360000" indent="-360000" algn="l" defTabSz="914400" rtl="0" eaLnBrk="1" latinLnBrk="0" hangingPunct="1">
        <a:spcBef>
          <a:spcPts val="0"/>
        </a:spcBef>
        <a:buFont typeface="Arial" pitchFamily="34" charset="0"/>
        <a:buChar char="•"/>
        <a:defRPr sz="2800" kern="1200">
          <a:solidFill>
            <a:schemeClr val="bg1"/>
          </a:solidFill>
          <a:latin typeface="Arial"/>
          <a:ea typeface="+mn-ea"/>
          <a:cs typeface="Arial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Arial"/>
          <a:ea typeface="+mn-ea"/>
          <a:cs typeface="Arial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Arial"/>
          <a:ea typeface="+mn-ea"/>
          <a:cs typeface="Arial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Arial"/>
          <a:ea typeface="+mn-ea"/>
          <a:cs typeface="Arial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Arial"/>
          <a:ea typeface="+mn-ea"/>
          <a:cs typeface="Arial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hyperlink" Target="http://ssrn.com/abstract=2527951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hyperlink" Target="http://paravirtualization.blogspot.co.uk/2014/10/big-brother20-debateconversazione-lady.html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431448" y="818652"/>
            <a:ext cx="8281104" cy="1019965"/>
          </a:xfrm>
        </p:spPr>
        <p:txBody>
          <a:bodyPr>
            <a:noAutofit/>
          </a:bodyPr>
          <a:lstStyle/>
          <a:p>
            <a:pPr algn="ctr" eaLnBrk="1" hangingPunct="1">
              <a:lnSpc>
                <a:spcPct val="150000"/>
              </a:lnSpc>
            </a:pPr>
            <a:r>
              <a:rPr lang="en-GB" dirty="0" smtClean="0">
                <a:solidFill>
                  <a:srgbClr val="0000FF"/>
                </a:solidFill>
                <a:latin typeface="Arial" charset="0"/>
                <a:ea typeface="ＭＳ Ｐゴシック" pitchFamily="34" charset="-128"/>
                <a:cs typeface="Arial" charset="0"/>
              </a:rPr>
              <a:t>Microsoft Cloud Computing Research Centre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2705" y="1808784"/>
            <a:ext cx="6781800" cy="810108"/>
          </a:xfrm>
        </p:spPr>
        <p:txBody>
          <a:bodyPr>
            <a:normAutofit/>
          </a:bodyPr>
          <a:lstStyle/>
          <a:p>
            <a:pPr eaLnBrk="1" hangingPunct="1">
              <a:lnSpc>
                <a:spcPct val="120000"/>
              </a:lnSpc>
              <a:buFont typeface="Arial" pitchFamily="34" charset="0"/>
              <a:buNone/>
              <a:defRPr/>
            </a:pPr>
            <a:r>
              <a:rPr lang="en-GB" dirty="0">
                <a:solidFill>
                  <a:srgbClr val="0000FF"/>
                </a:solidFill>
                <a:latin typeface="Arial" pitchFamily="34" charset="0"/>
                <a:ea typeface="ＭＳ Ｐゴシック" pitchFamily="34" charset="-128"/>
              </a:rPr>
              <a:t>K</a:t>
            </a:r>
            <a:r>
              <a:rPr lang="en-GB" dirty="0" smtClean="0">
                <a:solidFill>
                  <a:srgbClr val="0000FF"/>
                </a:solidFill>
                <a:latin typeface="Arial" pitchFamily="34" charset="0"/>
                <a:ea typeface="ＭＳ Ｐゴシック" pitchFamily="34" charset="-128"/>
              </a:rPr>
              <a:t>CL</a:t>
            </a:r>
            <a:r>
              <a:rPr lang="en-GB" dirty="0" smtClean="0">
                <a:solidFill>
                  <a:srgbClr val="0000FF"/>
                </a:solidFill>
                <a:latin typeface="Arial" pitchFamily="34" charset="0"/>
                <a:ea typeface="ＭＳ Ｐゴシック" pitchFamily="34" charset="-128"/>
              </a:rPr>
              <a:t>, </a:t>
            </a:r>
            <a:r>
              <a:rPr lang="en-GB" dirty="0" smtClean="0">
                <a:solidFill>
                  <a:srgbClr val="0000FF"/>
                </a:solidFill>
                <a:latin typeface="Arial" pitchFamily="34" charset="0"/>
                <a:ea typeface="ＭＳ Ｐゴシック" pitchFamily="34" charset="-128"/>
              </a:rPr>
              <a:t>Feb 18</a:t>
            </a:r>
            <a:r>
              <a:rPr lang="en-GB" dirty="0" smtClean="0">
                <a:solidFill>
                  <a:srgbClr val="0000FF"/>
                </a:solidFill>
                <a:latin typeface="Arial" pitchFamily="34" charset="0"/>
                <a:ea typeface="ＭＳ Ｐゴシック" pitchFamily="34" charset="-128"/>
              </a:rPr>
              <a:t>, </a:t>
            </a:r>
            <a:r>
              <a:rPr lang="en-GB" dirty="0" smtClean="0">
                <a:solidFill>
                  <a:srgbClr val="0000FF"/>
                </a:solidFill>
                <a:latin typeface="Arial" pitchFamily="34" charset="0"/>
                <a:ea typeface="ＭＳ Ｐゴシック" pitchFamily="34" charset="-128"/>
              </a:rPr>
              <a:t>2015</a:t>
            </a:r>
            <a:endParaRPr lang="en-GB" dirty="0" smtClean="0">
              <a:solidFill>
                <a:srgbClr val="0000FF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31808" y="4599156"/>
            <a:ext cx="2520336" cy="93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GB" sz="2000" dirty="0" smtClean="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Jon </a:t>
            </a:r>
            <a:r>
              <a:rPr lang="en-GB" sz="2000" dirty="0" err="1" smtClean="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Crowcroft</a:t>
            </a:r>
            <a:endParaRPr lang="en-GB" sz="2000" dirty="0">
              <a:solidFill>
                <a:schemeClr val="bg1"/>
              </a:solidFill>
              <a:latin typeface="Arial" pitchFamily="34" charset="0"/>
              <a:ea typeface="ＭＳ Ｐゴシック" pitchFamily="34" charset="-128"/>
            </a:endParaRPr>
          </a:p>
          <a:p>
            <a:pPr algn="ctr">
              <a:lnSpc>
                <a:spcPct val="120000"/>
              </a:lnSpc>
              <a:defRPr/>
            </a:pPr>
            <a:r>
              <a:rPr lang="en-GB" sz="1400" dirty="0" err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j</a:t>
            </a:r>
            <a:r>
              <a:rPr lang="en-GB" sz="1400" dirty="0" err="1" smtClean="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on.crowcroft@cl.cam.ac.uk</a:t>
            </a:r>
            <a:endParaRPr lang="en-GB" sz="1400" dirty="0">
              <a:solidFill>
                <a:schemeClr val="bg1"/>
              </a:solidFill>
              <a:latin typeface="Arial" pitchFamily="34" charset="0"/>
              <a:ea typeface="ＭＳ Ｐゴシック" pitchFamily="34" charset="-128"/>
            </a:endParaRPr>
          </a:p>
          <a:p>
            <a:pPr algn="ctr"/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81508" y="2978940"/>
            <a:ext cx="7470996" cy="702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0000FF"/>
                </a:solidFill>
                <a:latin typeface="Arial"/>
                <a:cs typeface="Arial"/>
              </a:rPr>
              <a:t>Cloud Panopticon: </a:t>
            </a:r>
            <a:r>
              <a:rPr lang="en-US" sz="2800" b="1" smtClean="0">
                <a:solidFill>
                  <a:srgbClr val="0000FF"/>
                </a:solidFill>
                <a:latin typeface="Arial"/>
                <a:cs typeface="Arial"/>
              </a:rPr>
              <a:t>Technical History</a:t>
            </a:r>
            <a:endParaRPr lang="en-US" sz="2800" b="1" dirty="0">
              <a:solidFill>
                <a:srgbClr val="0000FF"/>
              </a:solidFill>
              <a:latin typeface="Arial"/>
              <a:cs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4797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908664"/>
            <a:ext cx="8374063" cy="4950660"/>
          </a:xfrm>
          <a:ln>
            <a:noFill/>
          </a:ln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arms race between </a:t>
            </a:r>
          </a:p>
          <a:p>
            <a:pPr lvl="1"/>
            <a:r>
              <a:rPr lang="en-US" dirty="0" smtClean="0"/>
              <a:t>security agencies and bad guys on the one hand</a:t>
            </a:r>
          </a:p>
          <a:p>
            <a:pPr lvl="1"/>
            <a:r>
              <a:rPr lang="en-US" dirty="0" smtClean="0"/>
              <a:t>And the public on the other</a:t>
            </a:r>
          </a:p>
          <a:p>
            <a:r>
              <a:rPr lang="en-US" dirty="0" smtClean="0"/>
              <a:t>Is not new</a:t>
            </a:r>
          </a:p>
          <a:p>
            <a:r>
              <a:rPr lang="en-US" dirty="0" smtClean="0"/>
              <a:t>Is not over</a:t>
            </a:r>
          </a:p>
          <a:p>
            <a:endParaRPr lang="en-US" dirty="0"/>
          </a:p>
          <a:p>
            <a:r>
              <a:rPr lang="en-US" dirty="0" smtClean="0"/>
              <a:t>Is not transparent </a:t>
            </a:r>
          </a:p>
          <a:p>
            <a:r>
              <a:rPr lang="en-US" dirty="0" smtClean="0"/>
              <a:t>or informed by good cost benefit </a:t>
            </a:r>
            <a:r>
              <a:rPr lang="en-US" smtClean="0"/>
              <a:t>analysis; </a:t>
            </a:r>
          </a:p>
          <a:p>
            <a:r>
              <a:rPr lang="en-US" smtClean="0"/>
              <a:t>see </a:t>
            </a:r>
            <a:r>
              <a:rPr lang="en-US" dirty="0" smtClean="0"/>
              <a:t>for example this Cato report</a:t>
            </a:r>
          </a:p>
          <a:p>
            <a:pPr lvl="1"/>
            <a:r>
              <a:rPr lang="en-US" dirty="0"/>
              <a:t>Responsible Counterterrorism Policy</a:t>
            </a:r>
          </a:p>
          <a:p>
            <a:pPr lvl="1"/>
            <a:r>
              <a:rPr lang="en-US" dirty="0"/>
              <a:t>http://</a:t>
            </a:r>
            <a:r>
              <a:rPr lang="en-US" dirty="0" err="1"/>
              <a:t>www.cato.org</a:t>
            </a:r>
            <a:r>
              <a:rPr lang="en-US" dirty="0"/>
              <a:t>/publications/policy-analysis/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6507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90000" indent="0">
              <a:buNone/>
            </a:pPr>
            <a:r>
              <a:rPr lang="en-US" dirty="0"/>
              <a:t>Hon, W. </a:t>
            </a:r>
            <a:r>
              <a:rPr lang="en-US" dirty="0" err="1"/>
              <a:t>Kuan</a:t>
            </a:r>
            <a:r>
              <a:rPr lang="en-US" dirty="0"/>
              <a:t> and Millard, Christopher and Reed, Chris and Singh, </a:t>
            </a:r>
            <a:r>
              <a:rPr lang="en-US" dirty="0" err="1"/>
              <a:t>Jatinder</a:t>
            </a:r>
            <a:r>
              <a:rPr lang="en-US" dirty="0"/>
              <a:t> and Walden, Ian and Crowcroft, Jon, Policy, Legal and Regulatory Implications of a Europe-Only Cloud (November 21, 2014). Queen Mary School of Law Legal Studies Research Paper. Available at SSRN: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ss&amp;+rn.com</a:t>
            </a:r>
            <a:r>
              <a:rPr lang="en-US" dirty="0">
                <a:hlinkClick r:id="rId2"/>
              </a:rPr>
              <a:t>/abstract=</a:t>
            </a:r>
            <a:r>
              <a:rPr lang="en-US" dirty="0" smtClean="0">
                <a:hlinkClick r:id="rId2"/>
              </a:rPr>
              <a:t>2527951</a:t>
            </a:r>
            <a:endParaRPr lang="en-US" dirty="0" smtClean="0"/>
          </a:p>
          <a:p>
            <a:pPr marL="90000" indent="0">
              <a:buNone/>
            </a:pPr>
            <a:r>
              <a:rPr lang="en-US" dirty="0"/>
              <a:t>@</a:t>
            </a:r>
            <a:r>
              <a:rPr lang="en-US" dirty="0" err="1"/>
              <a:t>TechReport</a:t>
            </a:r>
            <a:r>
              <a:rPr lang="en-US" dirty="0"/>
              <a:t>{UCAM-CL-TR-863,</a:t>
            </a:r>
          </a:p>
          <a:p>
            <a:pPr marL="90000" indent="0">
              <a:buNone/>
            </a:pPr>
            <a:r>
              <a:rPr lang="en-US" dirty="0"/>
              <a:t>  author =       {Singh, </a:t>
            </a:r>
            <a:r>
              <a:rPr lang="en-US" dirty="0" err="1"/>
              <a:t>Jatinder</a:t>
            </a:r>
            <a:r>
              <a:rPr lang="en-US" dirty="0"/>
              <a:t> and Bacon, Jean and Crowcroft, Jon and</a:t>
            </a:r>
          </a:p>
          <a:p>
            <a:pPr marL="90000" indent="0">
              <a:buNone/>
            </a:pPr>
            <a:r>
              <a:rPr lang="en-US" dirty="0"/>
              <a:t>                  </a:t>
            </a:r>
            <a:r>
              <a:rPr lang="en-US" dirty="0" err="1"/>
              <a:t>Madhavapeddy</a:t>
            </a:r>
            <a:r>
              <a:rPr lang="en-US" dirty="0"/>
              <a:t>, Anil and </a:t>
            </a:r>
            <a:r>
              <a:rPr lang="en-US" dirty="0" err="1"/>
              <a:t>Pasquier</a:t>
            </a:r>
            <a:r>
              <a:rPr lang="en-US" dirty="0"/>
              <a:t>, Thomas and Hon, W. </a:t>
            </a:r>
            <a:r>
              <a:rPr lang="en-US" dirty="0" err="1"/>
              <a:t>Kuan</a:t>
            </a:r>
            <a:endParaRPr lang="en-US" dirty="0"/>
          </a:p>
          <a:p>
            <a:pPr marL="90000" indent="0">
              <a:buNone/>
            </a:pPr>
            <a:r>
              <a:rPr lang="en-US" dirty="0"/>
              <a:t>                  and Millard, Christopher},</a:t>
            </a:r>
          </a:p>
          <a:p>
            <a:pPr marL="90000" indent="0">
              <a:buNone/>
            </a:pPr>
            <a:r>
              <a:rPr lang="en-US" dirty="0"/>
              <a:t>  title =        {{Regional clouds: technical considerations}},</a:t>
            </a:r>
          </a:p>
          <a:p>
            <a:pPr marL="90000" indent="0">
              <a:buNone/>
            </a:pPr>
            <a:r>
              <a:rPr lang="en-US" dirty="0"/>
              <a:t>  year =         2014,</a:t>
            </a:r>
          </a:p>
          <a:p>
            <a:pPr marL="90000" indent="0">
              <a:buNone/>
            </a:pPr>
            <a:r>
              <a:rPr lang="en-US" dirty="0"/>
              <a:t>  month =        </a:t>
            </a:r>
            <a:r>
              <a:rPr lang="en-US" dirty="0" err="1"/>
              <a:t>nov</a:t>
            </a:r>
            <a:r>
              <a:rPr lang="en-US" dirty="0"/>
              <a:t>,</a:t>
            </a:r>
          </a:p>
          <a:p>
            <a:pPr marL="90000" indent="0">
              <a:buNone/>
            </a:pPr>
            <a:r>
              <a:rPr lang="en-US" dirty="0"/>
              <a:t>  </a:t>
            </a:r>
            <a:r>
              <a:rPr lang="en-US" dirty="0" err="1"/>
              <a:t>url</a:t>
            </a:r>
            <a:r>
              <a:rPr lang="en-US" dirty="0"/>
              <a:t> =          {http://</a:t>
            </a:r>
            <a:r>
              <a:rPr lang="en-US" dirty="0" err="1"/>
              <a:t>www.cl.cam.ac.uk</a:t>
            </a:r>
            <a:r>
              <a:rPr lang="en-US" dirty="0"/>
              <a:t>/</a:t>
            </a:r>
            <a:r>
              <a:rPr lang="en-US" dirty="0" err="1"/>
              <a:t>techreports</a:t>
            </a:r>
            <a:r>
              <a:rPr lang="en-US" dirty="0"/>
              <a:t>/UCAM-CL-TR-863.pdf},</a:t>
            </a:r>
          </a:p>
          <a:p>
            <a:pPr marL="90000" indent="0">
              <a:buNone/>
            </a:pPr>
            <a:r>
              <a:rPr lang="en-US" dirty="0"/>
              <a:t>  institution =  {University of Cambridge, Computer Laboratory},</a:t>
            </a:r>
          </a:p>
          <a:p>
            <a:pPr marL="90000" indent="0">
              <a:buNone/>
            </a:pPr>
            <a:r>
              <a:rPr lang="en-US" dirty="0"/>
              <a:t>  number =       {UCAM-CL-TR-863}</a:t>
            </a:r>
          </a:p>
          <a:p>
            <a:pPr marL="90000" indent="0">
              <a:buNone/>
            </a:pPr>
            <a:r>
              <a:rPr lang="en-US" dirty="0"/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8524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431448" y="818652"/>
            <a:ext cx="8281104" cy="1019965"/>
          </a:xfrm>
        </p:spPr>
        <p:txBody>
          <a:bodyPr>
            <a:noAutofit/>
          </a:bodyPr>
          <a:lstStyle/>
          <a:p>
            <a:pPr algn="ctr" eaLnBrk="1" hangingPunct="1">
              <a:lnSpc>
                <a:spcPct val="150000"/>
              </a:lnSpc>
            </a:pPr>
            <a:r>
              <a:rPr lang="en-GB" dirty="0" smtClean="0">
                <a:solidFill>
                  <a:srgbClr val="0000FF"/>
                </a:solidFill>
                <a:latin typeface="Arial" charset="0"/>
                <a:ea typeface="ＭＳ Ｐゴシック" pitchFamily="34" charset="-128"/>
                <a:cs typeface="Arial" charset="0"/>
              </a:rPr>
              <a:t>Microsoft Cloud Computing Research Centre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2705" y="1808784"/>
            <a:ext cx="6781800" cy="810108"/>
          </a:xfrm>
        </p:spPr>
        <p:txBody>
          <a:bodyPr>
            <a:normAutofit/>
          </a:bodyPr>
          <a:lstStyle/>
          <a:p>
            <a:pPr eaLnBrk="1" hangingPunct="1">
              <a:lnSpc>
                <a:spcPct val="120000"/>
              </a:lnSpc>
              <a:buFont typeface="Arial" pitchFamily="34" charset="0"/>
              <a:buNone/>
              <a:defRPr/>
            </a:pPr>
            <a:r>
              <a:rPr lang="en-GB" dirty="0" smtClean="0">
                <a:solidFill>
                  <a:srgbClr val="0000FF"/>
                </a:solidFill>
                <a:latin typeface="Arial" pitchFamily="34" charset="0"/>
                <a:ea typeface="ＭＳ Ｐゴシック" pitchFamily="34" charset="-128"/>
              </a:rPr>
              <a:t>UCL, Dec 18, 2014, Part </a:t>
            </a:r>
            <a:r>
              <a:rPr lang="en-GB" dirty="0" err="1" smtClean="0">
                <a:solidFill>
                  <a:srgbClr val="0000FF"/>
                </a:solidFill>
                <a:latin typeface="Arial" pitchFamily="34" charset="0"/>
                <a:ea typeface="ＭＳ Ｐゴシック" pitchFamily="34" charset="-128"/>
              </a:rPr>
              <a:t>Deux</a:t>
            </a:r>
            <a:endParaRPr lang="en-GB" dirty="0" smtClean="0">
              <a:solidFill>
                <a:srgbClr val="0000FF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32048" y="4923683"/>
            <a:ext cx="2700360" cy="713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GB" sz="2000" dirty="0" err="1" smtClean="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Jat</a:t>
            </a:r>
            <a:r>
              <a:rPr lang="en-GB" sz="2000" dirty="0" smtClean="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 Singh</a:t>
            </a:r>
            <a:endParaRPr lang="en-GB" sz="2000" dirty="0">
              <a:solidFill>
                <a:schemeClr val="bg1"/>
              </a:solidFill>
              <a:latin typeface="Arial" pitchFamily="34" charset="0"/>
              <a:ea typeface="ＭＳ Ｐゴシック" pitchFamily="34" charset="-128"/>
            </a:endParaRPr>
          </a:p>
          <a:p>
            <a:pPr algn="ctr">
              <a:lnSpc>
                <a:spcPct val="120000"/>
              </a:lnSpc>
              <a:defRPr/>
            </a:pPr>
            <a:r>
              <a:rPr lang="en-GB" sz="1400" dirty="0" err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j</a:t>
            </a:r>
            <a:r>
              <a:rPr lang="en-GB" sz="1400" dirty="0" err="1" smtClean="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atinder.singh@cl.cam.ac.uk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81628" y="4923683"/>
            <a:ext cx="2520336" cy="93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GB" sz="2000" dirty="0" smtClean="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Jon </a:t>
            </a:r>
            <a:r>
              <a:rPr lang="en-GB" sz="2000" dirty="0" err="1" smtClean="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Crowcroft</a:t>
            </a:r>
            <a:endParaRPr lang="en-GB" sz="2000" dirty="0">
              <a:solidFill>
                <a:schemeClr val="bg1"/>
              </a:solidFill>
              <a:latin typeface="Arial" pitchFamily="34" charset="0"/>
              <a:ea typeface="ＭＳ Ｐゴシック" pitchFamily="34" charset="-128"/>
            </a:endParaRPr>
          </a:p>
          <a:p>
            <a:pPr algn="ctr">
              <a:lnSpc>
                <a:spcPct val="120000"/>
              </a:lnSpc>
              <a:defRPr/>
            </a:pPr>
            <a:r>
              <a:rPr lang="en-GB" sz="1400" dirty="0" err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j</a:t>
            </a:r>
            <a:r>
              <a:rPr lang="en-GB" sz="1400" dirty="0" err="1" smtClean="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on.crowcroft@cl.cam.ac.uk</a:t>
            </a:r>
            <a:endParaRPr lang="en-GB" sz="1400" dirty="0">
              <a:solidFill>
                <a:schemeClr val="bg1"/>
              </a:solidFill>
              <a:latin typeface="Arial" pitchFamily="34" charset="0"/>
              <a:ea typeface="ＭＳ Ｐゴシック" pitchFamily="34" charset="-128"/>
            </a:endParaRPr>
          </a:p>
          <a:p>
            <a:pPr algn="ctr"/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81508" y="2978940"/>
            <a:ext cx="7470996" cy="702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0000FF"/>
                </a:solidFill>
                <a:latin typeface="Arial"/>
                <a:cs typeface="Arial"/>
              </a:rPr>
              <a:t>Regional clouds: technical considerations</a:t>
            </a:r>
            <a:endParaRPr lang="en-US" sz="2800" b="1" dirty="0">
              <a:solidFill>
                <a:srgbClr val="0000FF"/>
              </a:solidFill>
              <a:latin typeface="Arial"/>
              <a:cs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176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3000" dirty="0" smtClean="0">
                <a:latin typeface="Arial" charset="0"/>
                <a:ea typeface="ＭＳ Ｐゴシック" charset="-128"/>
              </a:rPr>
              <a:t>Regional Clouds</a:t>
            </a:r>
            <a:endParaRPr lang="en-GB" sz="3000" dirty="0">
              <a:latin typeface="Arial" charset="0"/>
              <a:ea typeface="ＭＳ Ｐゴシック" charset="-128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71488" y="1065864"/>
            <a:ext cx="8061040" cy="4883472"/>
          </a:xfrm>
        </p:spPr>
        <p:txBody>
          <a:bodyPr>
            <a:noAutofit/>
          </a:bodyPr>
          <a:lstStyle/>
          <a:p>
            <a:endParaRPr lang="en-US" sz="2600" dirty="0" smtClean="0"/>
          </a:p>
          <a:p>
            <a:r>
              <a:rPr lang="en-US" sz="2600" dirty="0" smtClean="0"/>
              <a:t>Hard </a:t>
            </a:r>
            <a:r>
              <a:rPr lang="en-US" sz="2600" dirty="0"/>
              <a:t>to define, many outstanding issues</a:t>
            </a:r>
          </a:p>
          <a:p>
            <a:endParaRPr lang="en-US" sz="2600" u="sng" dirty="0" smtClean="0"/>
          </a:p>
          <a:p>
            <a:r>
              <a:rPr lang="en-US" sz="2600" u="sng" dirty="0" smtClean="0"/>
              <a:t>Management </a:t>
            </a:r>
            <a:r>
              <a:rPr lang="en-US" sz="2600" u="sng" dirty="0"/>
              <a:t>and </a:t>
            </a:r>
            <a:r>
              <a:rPr lang="en-US" sz="2600" u="sng" dirty="0" smtClean="0"/>
              <a:t>control</a:t>
            </a:r>
            <a:r>
              <a:rPr lang="en-US" sz="2600" dirty="0" smtClean="0"/>
              <a:t> underpins the rhetoric</a:t>
            </a:r>
            <a:endParaRPr lang="en-US" sz="2600" i="1" u="sng" dirty="0"/>
          </a:p>
          <a:p>
            <a:pPr lvl="1"/>
            <a:r>
              <a:rPr lang="en-US" dirty="0"/>
              <a:t>Who has the power (capability), who is trusted.</a:t>
            </a:r>
          </a:p>
          <a:p>
            <a:pPr marL="0" indent="0">
              <a:spcAft>
                <a:spcPts val="1000"/>
              </a:spcAft>
              <a:buNone/>
            </a:pPr>
            <a:endParaRPr lang="en-US" dirty="0" smtClean="0"/>
          </a:p>
          <a:p>
            <a:pPr>
              <a:spcAft>
                <a:spcPts val="1000"/>
              </a:spcAft>
            </a:pPr>
            <a:r>
              <a:rPr lang="en-US" b="1" dirty="0" smtClean="0"/>
              <a:t>Technical </a:t>
            </a:r>
            <a:r>
              <a:rPr lang="en-US" b="1" dirty="0"/>
              <a:t>mechanisms for management</a:t>
            </a:r>
            <a:endParaRPr lang="en-US" dirty="0"/>
          </a:p>
          <a:p>
            <a:pPr lvl="1">
              <a:spcAft>
                <a:spcPts val="1000"/>
              </a:spcAft>
            </a:pPr>
            <a:r>
              <a:rPr lang="en-US" dirty="0" smtClean="0"/>
              <a:t>Offerings in a regional</a:t>
            </a:r>
            <a:r>
              <a:rPr lang="en-US" dirty="0"/>
              <a:t>-cloud </a:t>
            </a:r>
            <a:r>
              <a:rPr lang="en-US" dirty="0" smtClean="0"/>
              <a:t>context</a:t>
            </a:r>
          </a:p>
          <a:p>
            <a:pPr lvl="2">
              <a:spcAft>
                <a:spcPts val="1000"/>
              </a:spcAft>
            </a:pPr>
            <a:r>
              <a:rPr lang="en-US" dirty="0" smtClean="0"/>
              <a:t>Implications - does this make sense?</a:t>
            </a:r>
            <a:endParaRPr lang="en-US" dirty="0"/>
          </a:p>
          <a:p>
            <a:pPr lvl="1"/>
            <a:r>
              <a:rPr lang="en-US" dirty="0"/>
              <a:t>Research, improving industrial ‘best-</a:t>
            </a:r>
            <a:r>
              <a:rPr lang="en-US" dirty="0" smtClean="0"/>
              <a:t>practices’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80574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3000" dirty="0" smtClean="0">
                <a:latin typeface="Arial" charset="0"/>
                <a:ea typeface="ＭＳ Ｐゴシック" charset="-128"/>
              </a:rPr>
              <a:t>Outline</a:t>
            </a:r>
            <a:endParaRPr lang="en-GB" sz="3000" dirty="0">
              <a:latin typeface="Arial" charset="0"/>
              <a:ea typeface="ＭＳ Ｐゴシック" charset="-128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71488" y="1065864"/>
            <a:ext cx="8061040" cy="49734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dirty="0" smtClean="0"/>
              <a:t>Explore different </a:t>
            </a:r>
            <a:r>
              <a:rPr lang="en-US" sz="2600" dirty="0"/>
              <a:t>levels of the technical </a:t>
            </a:r>
            <a:r>
              <a:rPr lang="en-US" sz="2600" dirty="0" smtClean="0"/>
              <a:t>stack</a:t>
            </a:r>
          </a:p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Focus:</a:t>
            </a:r>
          </a:p>
          <a:p>
            <a:pPr marL="0" indent="0">
              <a:buNone/>
            </a:pPr>
            <a:endParaRPr lang="en-US" sz="2600" dirty="0"/>
          </a:p>
          <a:p>
            <a:pPr marL="1297350" lvl="2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400" dirty="0"/>
              <a:t>Network</a:t>
            </a:r>
            <a:r>
              <a:rPr lang="en-US" sz="2400" dirty="0" smtClean="0"/>
              <a:t>-level routing </a:t>
            </a:r>
          </a:p>
          <a:p>
            <a:pPr marL="1297350" lvl="2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/>
              <a:t>Cloud provisioning </a:t>
            </a:r>
          </a:p>
          <a:p>
            <a:pPr marL="1297350" lvl="2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/>
              <a:t>Cryptography</a:t>
            </a:r>
          </a:p>
          <a:p>
            <a:pPr marL="1297350" lvl="2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/>
              <a:t>Flow</a:t>
            </a:r>
            <a:r>
              <a:rPr lang="en-US" sz="2400" dirty="0"/>
              <a:t> </a:t>
            </a:r>
            <a:r>
              <a:rPr lang="en-US" sz="2400" dirty="0" smtClean="0"/>
              <a:t>controls </a:t>
            </a:r>
            <a:r>
              <a:rPr lang="en-US" sz="2400" dirty="0"/>
              <a:t>(‘data tagging’</a:t>
            </a:r>
            <a:r>
              <a:rPr lang="en-US" sz="1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0887152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Internet &amp; Routing Controls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358724"/>
            <a:ext cx="8374063" cy="4416601"/>
          </a:xfrm>
        </p:spPr>
        <p:txBody>
          <a:bodyPr>
            <a:normAutofit/>
          </a:bodyPr>
          <a:lstStyle/>
          <a:p>
            <a:r>
              <a:rPr lang="en-US" dirty="0" smtClean="0"/>
              <a:t>Autonomous Systems (AS): ‘sections’ of the network</a:t>
            </a:r>
          </a:p>
          <a:p>
            <a:r>
              <a:rPr lang="en-US" dirty="0" smtClean="0"/>
              <a:t>Internet exchange points: exchange between AS</a:t>
            </a:r>
          </a:p>
          <a:p>
            <a:r>
              <a:rPr lang="en-US" dirty="0" smtClean="0"/>
              <a:t>Border Gateway Protocol encapsulates the routing policy between networks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 practice, routing policy reflects peering/service/business arrangements</a:t>
            </a:r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0375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Internet &amp; routing </a:t>
            </a:r>
            <a:r>
              <a:rPr lang="en-US" dirty="0"/>
              <a:t>c</a:t>
            </a:r>
            <a:r>
              <a:rPr lang="en-US" dirty="0" smtClean="0"/>
              <a:t>ontrols (regional clouds)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088688"/>
            <a:ext cx="8374063" cy="468663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Cloud providers manage their infrastructure</a:t>
            </a:r>
          </a:p>
          <a:p>
            <a:pPr lvl="1"/>
            <a:r>
              <a:rPr lang="en-US" dirty="0" smtClean="0"/>
              <a:t>Many already account for geography for better service provisioning (performance, latency, etc.)</a:t>
            </a:r>
          </a:p>
          <a:p>
            <a:pPr lvl="1"/>
            <a:r>
              <a:rPr lang="en-US" dirty="0" smtClean="0"/>
              <a:t>Bigger providers already involved in peering arrangements</a:t>
            </a:r>
            <a:r>
              <a:rPr lang="en-US" dirty="0" smtClean="0">
                <a:solidFill>
                  <a:srgbClr val="F79646"/>
                </a:solidFill>
              </a:rPr>
              <a:t> </a:t>
            </a:r>
          </a:p>
          <a:p>
            <a:r>
              <a:rPr lang="en-US" dirty="0" smtClean="0"/>
              <a:t>Technically feasible with right </a:t>
            </a:r>
            <a:r>
              <a:rPr lang="en-US" i="1" dirty="0" smtClean="0"/>
              <a:t>incentives</a:t>
            </a:r>
            <a:r>
              <a:rPr lang="en-US" dirty="0" smtClean="0"/>
              <a:t> to ensure that data is routed within a geographical boundary</a:t>
            </a:r>
          </a:p>
          <a:p>
            <a:pPr marL="914400" lvl="2" indent="0">
              <a:buNone/>
            </a:pPr>
            <a:r>
              <a:rPr lang="en-US" dirty="0" smtClean="0"/>
              <a:t>E.g. economic benefits, regulation, …</a:t>
            </a:r>
          </a:p>
          <a:p>
            <a:r>
              <a:rPr lang="en-US" dirty="0" smtClean="0"/>
              <a:t>But such an approach is blunt</a:t>
            </a:r>
          </a:p>
          <a:p>
            <a:pPr lvl="1"/>
            <a:r>
              <a:rPr lang="en-US" dirty="0" smtClean="0"/>
              <a:t>applies to all traffic, regardless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8039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provisioning: </a:t>
            </a:r>
            <a:r>
              <a:rPr lang="en-US" dirty="0"/>
              <a:t>s</a:t>
            </a:r>
            <a:r>
              <a:rPr lang="en-US" dirty="0" smtClean="0"/>
              <a:t>ervice levels</a:t>
            </a:r>
            <a:endParaRPr lang="en-US" dirty="0"/>
          </a:p>
        </p:txBody>
      </p:sp>
      <p:sp>
        <p:nvSpPr>
          <p:cNvPr id="37" name="Content Placeholder 2"/>
          <p:cNvSpPr>
            <a:spLocks noGrp="1"/>
          </p:cNvSpPr>
          <p:nvPr>
            <p:ph idx="1"/>
          </p:nvPr>
        </p:nvSpPr>
        <p:spPr>
          <a:xfrm>
            <a:off x="431448" y="4869192"/>
            <a:ext cx="8374063" cy="1440192"/>
          </a:xfrm>
        </p:spPr>
        <p:txBody>
          <a:bodyPr>
            <a:normAutofit/>
          </a:bodyPr>
          <a:lstStyle/>
          <a:p>
            <a:r>
              <a:rPr lang="en-US" dirty="0"/>
              <a:t>Provider manages that below, tenants above</a:t>
            </a:r>
          </a:p>
          <a:p>
            <a:r>
              <a:rPr lang="en-US" dirty="0" smtClean="0"/>
              <a:t>Different management concerns for each service offering</a:t>
            </a:r>
            <a:r>
              <a:rPr lang="en-US" dirty="0"/>
              <a:t> </a:t>
            </a:r>
            <a:endParaRPr lang="en-US" dirty="0" smtClean="0"/>
          </a:p>
        </p:txBody>
      </p:sp>
      <p:sp>
        <p:nvSpPr>
          <p:cNvPr id="38" name="TextBox 37"/>
          <p:cNvSpPr txBox="1"/>
          <p:nvPr/>
        </p:nvSpPr>
        <p:spPr>
          <a:xfrm>
            <a:off x="179512" y="1844824"/>
            <a:ext cx="16217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Maybe </a:t>
            </a:r>
          </a:p>
          <a:p>
            <a:r>
              <a:rPr lang="en-US" dirty="0" smtClean="0"/>
              <a:t>Illustrate</a:t>
            </a:r>
          </a:p>
          <a:p>
            <a:r>
              <a:rPr lang="en-US" dirty="0" smtClean="0"/>
              <a:t>Tenants/users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17</a:t>
            </a:fld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460" y="998676"/>
            <a:ext cx="7890469" cy="3780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6456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provisioning: service offerings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178700"/>
            <a:ext cx="8374063" cy="504067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Already work </a:t>
            </a:r>
            <a:r>
              <a:rPr lang="en-US" dirty="0"/>
              <a:t>on tailoring services to particular constraints</a:t>
            </a:r>
          </a:p>
          <a:p>
            <a:pPr lvl="1"/>
            <a:r>
              <a:rPr lang="en-US" dirty="0"/>
              <a:t>Differential privacy: </a:t>
            </a:r>
            <a:r>
              <a:rPr lang="en-US" dirty="0" smtClean="0"/>
              <a:t>tailor query results to not reveal too much private information</a:t>
            </a:r>
          </a:p>
          <a:p>
            <a:r>
              <a:rPr lang="en-US" dirty="0" smtClean="0"/>
              <a:t>Already offer services based on user/tenant locale</a:t>
            </a:r>
          </a:p>
          <a:p>
            <a:pPr lvl="1"/>
            <a:r>
              <a:rPr lang="en-US" dirty="0" smtClean="0"/>
              <a:t>Not only for performance, but also security, rights management, etc. (e.g. </a:t>
            </a:r>
            <a:r>
              <a:rPr lang="en-US" dirty="0" err="1" smtClean="0"/>
              <a:t>iPlayer</a:t>
            </a:r>
            <a:r>
              <a:rPr lang="en-US" dirty="0" smtClean="0"/>
              <a:t>)</a:t>
            </a:r>
          </a:p>
          <a:p>
            <a:r>
              <a:rPr lang="en-US" dirty="0" smtClean="0"/>
              <a:t>Providers already manage their infrastructure</a:t>
            </a:r>
          </a:p>
          <a:p>
            <a:pPr lvl="1"/>
            <a:r>
              <a:rPr lang="en-US" dirty="0" err="1" smtClean="0"/>
              <a:t>Customising</a:t>
            </a:r>
            <a:r>
              <a:rPr lang="en-US" dirty="0" smtClean="0"/>
              <a:t> service and content for regional concerns</a:t>
            </a:r>
            <a:endParaRPr lang="en-US" dirty="0"/>
          </a:p>
          <a:p>
            <a:r>
              <a:rPr lang="en-US" dirty="0" smtClean="0"/>
              <a:t>Thus, already the capability to tailor services for particular regional and/or jurisdictional concerns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0025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provisioning: </a:t>
            </a:r>
            <a:r>
              <a:rPr lang="en-US" dirty="0" err="1" smtClean="0"/>
              <a:t>Unikernels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998676"/>
            <a:ext cx="8374063" cy="5490732"/>
          </a:xfrm>
        </p:spPr>
        <p:txBody>
          <a:bodyPr>
            <a:normAutofit/>
          </a:bodyPr>
          <a:lstStyle/>
          <a:p>
            <a:r>
              <a:rPr lang="en-US" dirty="0" smtClean="0"/>
              <a:t>Cloud exists to leverage shared infrastructure</a:t>
            </a:r>
          </a:p>
          <a:p>
            <a:r>
              <a:rPr lang="en-US" i="1" dirty="0" smtClean="0"/>
              <a:t>Isolation</a:t>
            </a:r>
            <a:r>
              <a:rPr lang="en-US" dirty="0" smtClean="0"/>
              <a:t> is important:</a:t>
            </a:r>
            <a:endParaRPr lang="en-US" i="1" dirty="0" smtClean="0"/>
          </a:p>
          <a:p>
            <a:pPr lvl="1"/>
            <a:r>
              <a:rPr lang="en-US" dirty="0" smtClean="0"/>
              <a:t>VMs – Separate for tenants, complete OS, managed by hypervisor</a:t>
            </a:r>
          </a:p>
          <a:p>
            <a:pPr lvl="1"/>
            <a:r>
              <a:rPr lang="en-US" dirty="0" smtClean="0"/>
              <a:t>Containers – shared OS, isolated users</a:t>
            </a:r>
          </a:p>
          <a:p>
            <a:r>
              <a:rPr lang="en-US" dirty="0" smtClean="0"/>
              <a:t>Deployment heavy, isolation overheads, …</a:t>
            </a:r>
          </a:p>
          <a:p>
            <a:r>
              <a:rPr lang="en-US" dirty="0" smtClean="0"/>
              <a:t>Future? </a:t>
            </a:r>
            <a:r>
              <a:rPr lang="en-US" i="1" dirty="0" err="1" smtClean="0"/>
              <a:t>Unikernels</a:t>
            </a:r>
            <a:r>
              <a:rPr lang="en-US" dirty="0"/>
              <a:t>: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library OS, build/compile a VM with only that required</a:t>
            </a:r>
          </a:p>
          <a:p>
            <a:pPr lvl="1"/>
            <a:r>
              <a:rPr lang="en-US" dirty="0" smtClean="0"/>
              <a:t>Hypervisor managed, removes user-space isolation concerns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429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3000" dirty="0" smtClean="0">
                <a:latin typeface="Arial" charset="0"/>
                <a:ea typeface="ＭＳ Ｐゴシック" charset="-128"/>
              </a:rPr>
              <a:t>Brief History of Surveillance Immune System</a:t>
            </a:r>
            <a:endParaRPr lang="en-GB" sz="3000" dirty="0">
              <a:latin typeface="Arial" charset="0"/>
              <a:ea typeface="ＭＳ Ｐゴシック" charset="-128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71488" y="1065864"/>
            <a:ext cx="8061040" cy="4883472"/>
          </a:xfrm>
        </p:spPr>
        <p:txBody>
          <a:bodyPr>
            <a:noAutofit/>
          </a:bodyPr>
          <a:lstStyle/>
          <a:p>
            <a:endParaRPr lang="en-US" sz="2600" dirty="0" smtClean="0"/>
          </a:p>
          <a:p>
            <a:r>
              <a:rPr lang="en-US" sz="2600" dirty="0" smtClean="0"/>
              <a:t>We’ve been here before</a:t>
            </a:r>
          </a:p>
          <a:p>
            <a:pPr lvl="1"/>
            <a:r>
              <a:rPr lang="en-US" sz="2200" dirty="0" smtClean="0"/>
              <a:t>mid 1990s lawful intercept agencies pressured Internet Community to weaken its tech</a:t>
            </a:r>
          </a:p>
          <a:p>
            <a:pPr lvl="1"/>
            <a:r>
              <a:rPr lang="en-US" sz="2200" dirty="0" smtClean="0"/>
              <a:t>Response was (aptly numbered) rfc1984</a:t>
            </a:r>
          </a:p>
          <a:p>
            <a:pPr lvl="2"/>
            <a:r>
              <a:rPr lang="en-US" sz="1800" dirty="0"/>
              <a:t>http://</a:t>
            </a:r>
            <a:r>
              <a:rPr lang="en-US" sz="1800" dirty="0" err="1"/>
              <a:t>tools.ietf.org</a:t>
            </a:r>
            <a:r>
              <a:rPr lang="en-US" sz="1800" dirty="0"/>
              <a:t>/html/rfc1984</a:t>
            </a:r>
            <a:endParaRPr lang="en-US" sz="1800" dirty="0" smtClean="0"/>
          </a:p>
          <a:p>
            <a:pPr lvl="1"/>
            <a:r>
              <a:rPr lang="en-US" sz="2200" dirty="0" smtClean="0"/>
              <a:t>IAB/IESG/Internet Society/IETF</a:t>
            </a:r>
          </a:p>
          <a:p>
            <a:r>
              <a:rPr lang="en-US" dirty="0" smtClean="0"/>
              <a:t>Attacks included</a:t>
            </a:r>
          </a:p>
          <a:p>
            <a:pPr lvl="1"/>
            <a:r>
              <a:rPr lang="en-US" dirty="0" smtClean="0"/>
              <a:t>Weakened keys, Key escrow</a:t>
            </a:r>
          </a:p>
          <a:p>
            <a:r>
              <a:rPr lang="en-US" dirty="0" smtClean="0"/>
              <a:t>Weaknesses included</a:t>
            </a:r>
          </a:p>
          <a:p>
            <a:pPr lvl="1"/>
            <a:r>
              <a:rPr lang="en-US" dirty="0" smtClean="0"/>
              <a:t>“Conflicting International Policies</a:t>
            </a:r>
          </a:p>
          <a:p>
            <a:pPr lvl="1"/>
            <a:r>
              <a:rPr lang="en-US" dirty="0" smtClean="0"/>
              <a:t>Use of multiple layered encryption</a:t>
            </a:r>
            <a:endParaRPr lang="en-US" dirty="0"/>
          </a:p>
          <a:p>
            <a:pPr marL="0" indent="0">
              <a:spcAft>
                <a:spcPts val="1000"/>
              </a:spcAft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3360455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provisioning: </a:t>
            </a:r>
            <a:r>
              <a:rPr lang="en-US" dirty="0" err="1" smtClean="0"/>
              <a:t>Unikernels</a:t>
            </a:r>
            <a:r>
              <a:rPr lang="en-US" dirty="0" smtClean="0"/>
              <a:t>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998676"/>
            <a:ext cx="8374063" cy="5310708"/>
          </a:xfrm>
        </p:spPr>
        <p:txBody>
          <a:bodyPr>
            <a:normAutofit/>
          </a:bodyPr>
          <a:lstStyle/>
          <a:p>
            <a:r>
              <a:rPr lang="en-US" dirty="0" smtClean="0"/>
              <a:t>Very small, lightweight easily deployed VMs: </a:t>
            </a:r>
          </a:p>
          <a:p>
            <a:pPr lvl="1"/>
            <a:r>
              <a:rPr lang="en-US" dirty="0" smtClean="0"/>
              <a:t>Easily moved around the infrastructure</a:t>
            </a:r>
          </a:p>
          <a:p>
            <a:pPr lvl="2"/>
            <a:r>
              <a:rPr lang="en-US" dirty="0" smtClean="0"/>
              <a:t>Deploy in locales/jurisdictions when/where relevant</a:t>
            </a:r>
          </a:p>
          <a:p>
            <a:pPr lvl="1"/>
            <a:r>
              <a:rPr lang="en-US" dirty="0" smtClean="0"/>
              <a:t>Facilitates </a:t>
            </a:r>
            <a:r>
              <a:rPr lang="en-US" dirty="0" err="1" smtClean="0"/>
              <a:t>customised</a:t>
            </a:r>
            <a:r>
              <a:rPr lang="en-US" dirty="0" smtClean="0"/>
              <a:t> services</a:t>
            </a:r>
          </a:p>
          <a:p>
            <a:pPr lvl="2"/>
            <a:r>
              <a:rPr lang="en-US" dirty="0" smtClean="0"/>
              <a:t>Specific </a:t>
            </a:r>
            <a:r>
              <a:rPr lang="en-US" dirty="0" err="1" smtClean="0"/>
              <a:t>unikernels</a:t>
            </a:r>
            <a:r>
              <a:rPr lang="en-US" dirty="0" smtClean="0"/>
              <a:t> for particular services</a:t>
            </a:r>
          </a:p>
          <a:p>
            <a:pPr lvl="2"/>
            <a:r>
              <a:rPr lang="en-US" dirty="0" smtClean="0"/>
              <a:t>Encapsulating specific jurisdictional requirements?</a:t>
            </a:r>
          </a:p>
          <a:p>
            <a:r>
              <a:rPr lang="en-US" dirty="0" smtClean="0"/>
              <a:t>Transparency: Natural audit trail</a:t>
            </a:r>
          </a:p>
          <a:p>
            <a:pPr lvl="1"/>
            <a:r>
              <a:rPr lang="en-US" dirty="0" smtClean="0"/>
              <a:t>“Pulls” that what is required to build, on demand</a:t>
            </a:r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6834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Data-centric controls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17583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088688"/>
            <a:ext cx="8374063" cy="5130684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dirty="0" smtClean="0"/>
              <a:t>Range </a:t>
            </a:r>
            <a:r>
              <a:rPr lang="en-US" dirty="0"/>
              <a:t>of </a:t>
            </a:r>
            <a:r>
              <a:rPr lang="en-US" dirty="0" smtClean="0"/>
              <a:t>purposes:</a:t>
            </a:r>
            <a:endParaRPr lang="en-US" dirty="0"/>
          </a:p>
          <a:p>
            <a:pPr lvl="1"/>
            <a:r>
              <a:rPr lang="en-US" dirty="0" smtClean="0"/>
              <a:t>Data protection: storage, transit, comm. channels</a:t>
            </a:r>
          </a:p>
          <a:p>
            <a:pPr lvl="1"/>
            <a:r>
              <a:rPr lang="en-US" dirty="0" smtClean="0"/>
              <a:t>Authentication, </a:t>
            </a:r>
            <a:r>
              <a:rPr lang="en-US" dirty="0"/>
              <a:t>c</a:t>
            </a:r>
            <a:r>
              <a:rPr lang="en-US" dirty="0" smtClean="0"/>
              <a:t>ertification, attestation, etc.</a:t>
            </a:r>
          </a:p>
          <a:p>
            <a:r>
              <a:rPr lang="en-US" dirty="0" smtClean="0"/>
              <a:t>Encryption</a:t>
            </a:r>
          </a:p>
          <a:p>
            <a:pPr lvl="1"/>
            <a:r>
              <a:rPr lang="en-US" dirty="0" smtClean="0"/>
              <a:t>Unintelligible, except those with the keys</a:t>
            </a:r>
          </a:p>
          <a:p>
            <a:pPr lvl="2">
              <a:spcBef>
                <a:spcPts val="0"/>
              </a:spcBef>
              <a:spcAft>
                <a:spcPts val="400"/>
              </a:spcAft>
            </a:pPr>
            <a:r>
              <a:rPr lang="en-US" b="1" i="1" dirty="0"/>
              <a:t>e</a:t>
            </a:r>
            <a:r>
              <a:rPr lang="en-US" b="1" i="1" dirty="0" smtClean="0"/>
              <a:t>ncrypt</a:t>
            </a:r>
            <a:r>
              <a:rPr lang="en-US" i="1" dirty="0" smtClean="0"/>
              <a:t>(</a:t>
            </a:r>
            <a:r>
              <a:rPr lang="en-US" i="1" dirty="0" smtClean="0">
                <a:solidFill>
                  <a:srgbClr val="4F81BD"/>
                </a:solidFill>
              </a:rPr>
              <a:t>plaintext</a:t>
            </a:r>
            <a:r>
              <a:rPr lang="en-US" i="1" dirty="0" smtClean="0"/>
              <a:t>, </a:t>
            </a:r>
            <a:r>
              <a:rPr lang="en-US" i="1" dirty="0" smtClean="0">
                <a:solidFill>
                  <a:schemeClr val="accent4"/>
                </a:solidFill>
              </a:rPr>
              <a:t>key</a:t>
            </a:r>
            <a:r>
              <a:rPr lang="en-US" i="1" dirty="0" smtClean="0"/>
              <a:t>) =&gt; </a:t>
            </a:r>
            <a:r>
              <a:rPr lang="en-US" b="1" i="1" dirty="0" err="1" smtClean="0"/>
              <a:t>ciphertext</a:t>
            </a:r>
            <a:endParaRPr lang="en-US" b="1" i="1" dirty="0" smtClean="0"/>
          </a:p>
          <a:p>
            <a:pPr lvl="2">
              <a:spcBef>
                <a:spcPts val="0"/>
              </a:spcBef>
              <a:spcAft>
                <a:spcPts val="400"/>
              </a:spcAft>
            </a:pPr>
            <a:r>
              <a:rPr lang="en-US" b="1" i="1" dirty="0" smtClean="0"/>
              <a:t>decrypt</a:t>
            </a:r>
            <a:r>
              <a:rPr lang="en-US" i="1" dirty="0" smtClean="0"/>
              <a:t>(</a:t>
            </a:r>
            <a:r>
              <a:rPr lang="en-US" i="1" dirty="0" err="1" smtClean="0">
                <a:solidFill>
                  <a:srgbClr val="4F81BD"/>
                </a:solidFill>
              </a:rPr>
              <a:t>ciphertext</a:t>
            </a:r>
            <a:r>
              <a:rPr lang="en-US" i="1" dirty="0" smtClean="0"/>
              <a:t>, </a:t>
            </a:r>
            <a:r>
              <a:rPr lang="en-US" i="1" dirty="0">
                <a:solidFill>
                  <a:srgbClr val="8064A2"/>
                </a:solidFill>
              </a:rPr>
              <a:t>key</a:t>
            </a:r>
            <a:r>
              <a:rPr lang="en-US" i="1" dirty="0"/>
              <a:t>) =&gt; </a:t>
            </a:r>
            <a:r>
              <a:rPr lang="en-US" b="1" i="1" dirty="0" smtClean="0"/>
              <a:t>plaintext</a:t>
            </a:r>
            <a:endParaRPr lang="en-US" b="1" i="1" dirty="0"/>
          </a:p>
          <a:p>
            <a:pPr marL="914400" lvl="2" indent="0">
              <a:spcBef>
                <a:spcPts val="0"/>
              </a:spcBef>
              <a:spcAft>
                <a:spcPts val="400"/>
              </a:spcAft>
              <a:buNone/>
            </a:pPr>
            <a:endParaRPr lang="en-US" b="1" i="1" dirty="0" smtClean="0"/>
          </a:p>
          <a:p>
            <a:pPr marL="0">
              <a:spcBef>
                <a:spcPts val="800"/>
              </a:spcBef>
              <a:spcAft>
                <a:spcPts val="400"/>
              </a:spcAft>
            </a:pPr>
            <a:r>
              <a:rPr lang="en-US" i="1" u="sng" dirty="0" smtClean="0"/>
              <a:t>Regional Q: Who can (</a:t>
            </a:r>
            <a:r>
              <a:rPr lang="en-US" i="1" u="sng" dirty="0"/>
              <a:t>potentially</a:t>
            </a:r>
            <a:r>
              <a:rPr lang="en-US" i="1" u="sng" dirty="0" smtClean="0"/>
              <a:t>) </a:t>
            </a:r>
            <a:r>
              <a:rPr lang="en-US" i="1" u="sng" dirty="0"/>
              <a:t>access the keys?</a:t>
            </a:r>
            <a:endParaRPr lang="en-US" dirty="0"/>
          </a:p>
          <a:p>
            <a:pPr marL="0" lvl="2" indent="0">
              <a:spcBef>
                <a:spcPts val="800"/>
              </a:spcBef>
              <a:spcAft>
                <a:spcPts val="400"/>
              </a:spcAft>
              <a:buNone/>
            </a:pPr>
            <a:endParaRPr lang="en-US" i="1" dirty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4829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2770" y="3699036"/>
            <a:ext cx="8598413" cy="2250300"/>
          </a:xfrm>
          <a:ln>
            <a:noFill/>
          </a:ln>
        </p:spPr>
        <p:txBody>
          <a:bodyPr>
            <a:normAutofit lnSpcReduction="10000"/>
          </a:bodyPr>
          <a:lstStyle/>
          <a:p>
            <a:r>
              <a:rPr lang="en-US" b="1" dirty="0" smtClean="0"/>
              <a:t>Cloud services</a:t>
            </a:r>
            <a:endParaRPr lang="en-US" dirty="0"/>
          </a:p>
          <a:p>
            <a:pPr lvl="1"/>
            <a:r>
              <a:rPr lang="en-US" dirty="0"/>
              <a:t>Computation generally on </a:t>
            </a:r>
            <a:r>
              <a:rPr lang="en-US" i="1" dirty="0" smtClean="0"/>
              <a:t>plaintext</a:t>
            </a:r>
            <a:endParaRPr lang="en-US" dirty="0" smtClean="0"/>
          </a:p>
          <a:p>
            <a:pPr lvl="1"/>
            <a:r>
              <a:rPr lang="en-US" dirty="0"/>
              <a:t>Fully </a:t>
            </a:r>
            <a:r>
              <a:rPr lang="en-US" dirty="0" err="1" smtClean="0"/>
              <a:t>homomorphic</a:t>
            </a:r>
            <a:r>
              <a:rPr lang="en-US" dirty="0" smtClean="0"/>
              <a:t> encryption </a:t>
            </a:r>
            <a:r>
              <a:rPr lang="en-US" dirty="0"/>
              <a:t>not practicable (yet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Encrypted search, privacy-preserving targeted ads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Client-side encryption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23</a:t>
            </a:fld>
            <a:endParaRPr lang="en-GB" dirty="0"/>
          </a:p>
        </p:txBody>
      </p:sp>
      <p:sp>
        <p:nvSpPr>
          <p:cNvPr id="4" name="Cloud Callout 3"/>
          <p:cNvSpPr/>
          <p:nvPr/>
        </p:nvSpPr>
        <p:spPr>
          <a:xfrm>
            <a:off x="4121940" y="1538748"/>
            <a:ext cx="4505734" cy="1710994"/>
          </a:xfrm>
          <a:custGeom>
            <a:avLst/>
            <a:gdLst>
              <a:gd name="connsiteX0" fmla="*/ 3900 w 43200"/>
              <a:gd name="connsiteY0" fmla="*/ 14370 h 43200"/>
              <a:gd name="connsiteX1" fmla="*/ 5623 w 43200"/>
              <a:gd name="connsiteY1" fmla="*/ 6907 h 43200"/>
              <a:gd name="connsiteX2" fmla="*/ 14005 w 43200"/>
              <a:gd name="connsiteY2" fmla="*/ 5202 h 43200"/>
              <a:gd name="connsiteX3" fmla="*/ 22456 w 43200"/>
              <a:gd name="connsiteY3" fmla="*/ 3432 h 43200"/>
              <a:gd name="connsiteX4" fmla="*/ 25749 w 43200"/>
              <a:gd name="connsiteY4" fmla="*/ 200 h 43200"/>
              <a:gd name="connsiteX5" fmla="*/ 29833 w 43200"/>
              <a:gd name="connsiteY5" fmla="*/ 2481 h 43200"/>
              <a:gd name="connsiteX6" fmla="*/ 35463 w 43200"/>
              <a:gd name="connsiteY6" fmla="*/ 690 h 43200"/>
              <a:gd name="connsiteX7" fmla="*/ 38318 w 43200"/>
              <a:gd name="connsiteY7" fmla="*/ 5576 h 43200"/>
              <a:gd name="connsiteX8" fmla="*/ 41982 w 43200"/>
              <a:gd name="connsiteY8" fmla="*/ 10318 h 43200"/>
              <a:gd name="connsiteX9" fmla="*/ 41818 w 43200"/>
              <a:gd name="connsiteY9" fmla="*/ 15460 h 43200"/>
              <a:gd name="connsiteX10" fmla="*/ 43016 w 43200"/>
              <a:gd name="connsiteY10" fmla="*/ 23322 h 43200"/>
              <a:gd name="connsiteX11" fmla="*/ 37404 w 43200"/>
              <a:gd name="connsiteY11" fmla="*/ 30204 h 43200"/>
              <a:gd name="connsiteX12" fmla="*/ 35395 w 43200"/>
              <a:gd name="connsiteY12" fmla="*/ 36101 h 43200"/>
              <a:gd name="connsiteX13" fmla="*/ 28555 w 43200"/>
              <a:gd name="connsiteY13" fmla="*/ 36815 h 43200"/>
              <a:gd name="connsiteX14" fmla="*/ 23667 w 43200"/>
              <a:gd name="connsiteY14" fmla="*/ 43106 h 43200"/>
              <a:gd name="connsiteX15" fmla="*/ 16480 w 43200"/>
              <a:gd name="connsiteY15" fmla="*/ 39266 h 43200"/>
              <a:gd name="connsiteX16" fmla="*/ 5804 w 43200"/>
              <a:gd name="connsiteY16" fmla="*/ 35472 h 43200"/>
              <a:gd name="connsiteX17" fmla="*/ 1110 w 43200"/>
              <a:gd name="connsiteY17" fmla="*/ 31250 h 43200"/>
              <a:gd name="connsiteX18" fmla="*/ 2113 w 43200"/>
              <a:gd name="connsiteY18" fmla="*/ 25551 h 43200"/>
              <a:gd name="connsiteX19" fmla="*/ -5 w 43200"/>
              <a:gd name="connsiteY19" fmla="*/ 19704 h 43200"/>
              <a:gd name="connsiteX20" fmla="*/ 3863 w 43200"/>
              <a:gd name="connsiteY20" fmla="*/ 14507 h 43200"/>
              <a:gd name="connsiteX21" fmla="*/ 3900 w 43200"/>
              <a:gd name="connsiteY21" fmla="*/ 14370 h 43200"/>
              <a:gd name="connsiteX0" fmla="*/ 1740870 w 3960528"/>
              <a:gd name="connsiteY0" fmla="*/ 1644213 h 1710228"/>
              <a:gd name="connsiteX1" fmla="*/ 1693364 w 3960528"/>
              <a:gd name="connsiteY1" fmla="*/ 1691719 h 1710228"/>
              <a:gd name="connsiteX2" fmla="*/ 1645858 w 3960528"/>
              <a:gd name="connsiteY2" fmla="*/ 1644213 h 1710228"/>
              <a:gd name="connsiteX3" fmla="*/ 1693364 w 3960528"/>
              <a:gd name="connsiteY3" fmla="*/ 1596707 h 1710228"/>
              <a:gd name="connsiteX4" fmla="*/ 1740870 w 3960528"/>
              <a:gd name="connsiteY4" fmla="*/ 1644213 h 1710228"/>
              <a:gd name="connsiteX0" fmla="*/ 1792451 w 3960528"/>
              <a:gd name="connsiteY0" fmla="*/ 1633004 h 1710228"/>
              <a:gd name="connsiteX1" fmla="*/ 1697438 w 3960528"/>
              <a:gd name="connsiteY1" fmla="*/ 1728017 h 1710228"/>
              <a:gd name="connsiteX2" fmla="*/ 1602425 w 3960528"/>
              <a:gd name="connsiteY2" fmla="*/ 1633004 h 1710228"/>
              <a:gd name="connsiteX3" fmla="*/ 1697438 w 3960528"/>
              <a:gd name="connsiteY3" fmla="*/ 1537991 h 1710228"/>
              <a:gd name="connsiteX4" fmla="*/ 1792451 w 3960528"/>
              <a:gd name="connsiteY4" fmla="*/ 1633004 h 1710228"/>
              <a:gd name="connsiteX0" fmla="*/ 1811568 w 3960528"/>
              <a:gd name="connsiteY0" fmla="*/ 1711089 h 1710228"/>
              <a:gd name="connsiteX1" fmla="*/ 1669049 w 3960528"/>
              <a:gd name="connsiteY1" fmla="*/ 1853608 h 1710228"/>
              <a:gd name="connsiteX2" fmla="*/ 1526530 w 3960528"/>
              <a:gd name="connsiteY2" fmla="*/ 1711089 h 1710228"/>
              <a:gd name="connsiteX3" fmla="*/ 1669049 w 3960528"/>
              <a:gd name="connsiteY3" fmla="*/ 1568570 h 1710228"/>
              <a:gd name="connsiteX4" fmla="*/ 1811568 w 3960528"/>
              <a:gd name="connsiteY4" fmla="*/ 1711089 h 1710228"/>
              <a:gd name="connsiteX0" fmla="*/ 4693 w 43200"/>
              <a:gd name="connsiteY0" fmla="*/ 26177 h 43200"/>
              <a:gd name="connsiteX1" fmla="*/ 2160 w 43200"/>
              <a:gd name="connsiteY1" fmla="*/ 25380 h 43200"/>
              <a:gd name="connsiteX2" fmla="*/ 6928 w 43200"/>
              <a:gd name="connsiteY2" fmla="*/ 34899 h 43200"/>
              <a:gd name="connsiteX3" fmla="*/ 5820 w 43200"/>
              <a:gd name="connsiteY3" fmla="*/ 35280 h 43200"/>
              <a:gd name="connsiteX4" fmla="*/ 16478 w 43200"/>
              <a:gd name="connsiteY4" fmla="*/ 39090 h 43200"/>
              <a:gd name="connsiteX5" fmla="*/ 15810 w 43200"/>
              <a:gd name="connsiteY5" fmla="*/ 37350 h 43200"/>
              <a:gd name="connsiteX6" fmla="*/ 28827 w 43200"/>
              <a:gd name="connsiteY6" fmla="*/ 34751 h 43200"/>
              <a:gd name="connsiteX7" fmla="*/ 28560 w 43200"/>
              <a:gd name="connsiteY7" fmla="*/ 36660 h 43200"/>
              <a:gd name="connsiteX8" fmla="*/ 34129 w 43200"/>
              <a:gd name="connsiteY8" fmla="*/ 22954 h 43200"/>
              <a:gd name="connsiteX9" fmla="*/ 37380 w 43200"/>
              <a:gd name="connsiteY9" fmla="*/ 30090 h 43200"/>
              <a:gd name="connsiteX10" fmla="*/ 41798 w 43200"/>
              <a:gd name="connsiteY10" fmla="*/ 15354 h 43200"/>
              <a:gd name="connsiteX11" fmla="*/ 40350 w 43200"/>
              <a:gd name="connsiteY11" fmla="*/ 18030 h 43200"/>
              <a:gd name="connsiteX12" fmla="*/ 38324 w 43200"/>
              <a:gd name="connsiteY12" fmla="*/ 5426 h 43200"/>
              <a:gd name="connsiteX13" fmla="*/ 38400 w 43200"/>
              <a:gd name="connsiteY13" fmla="*/ 6690 h 43200"/>
              <a:gd name="connsiteX14" fmla="*/ 29078 w 43200"/>
              <a:gd name="connsiteY14" fmla="*/ 3952 h 43200"/>
              <a:gd name="connsiteX15" fmla="*/ 29820 w 43200"/>
              <a:gd name="connsiteY15" fmla="*/ 2340 h 43200"/>
              <a:gd name="connsiteX16" fmla="*/ 22141 w 43200"/>
              <a:gd name="connsiteY16" fmla="*/ 4720 h 43200"/>
              <a:gd name="connsiteX17" fmla="*/ 22500 w 43200"/>
              <a:gd name="connsiteY17" fmla="*/ 3330 h 43200"/>
              <a:gd name="connsiteX18" fmla="*/ 14000 w 43200"/>
              <a:gd name="connsiteY18" fmla="*/ 5192 h 43200"/>
              <a:gd name="connsiteX19" fmla="*/ 15300 w 43200"/>
              <a:gd name="connsiteY19" fmla="*/ 6540 h 43200"/>
              <a:gd name="connsiteX20" fmla="*/ 4127 w 43200"/>
              <a:gd name="connsiteY20" fmla="*/ 15789 h 43200"/>
              <a:gd name="connsiteX21" fmla="*/ 3900 w 43200"/>
              <a:gd name="connsiteY21" fmla="*/ 14370 h 43200"/>
              <a:gd name="connsiteX0" fmla="*/ 3936 w 43256"/>
              <a:gd name="connsiteY0" fmla="*/ 14229 h 43599"/>
              <a:gd name="connsiteX1" fmla="*/ 5659 w 43256"/>
              <a:gd name="connsiteY1" fmla="*/ 6766 h 43599"/>
              <a:gd name="connsiteX2" fmla="*/ 14041 w 43256"/>
              <a:gd name="connsiteY2" fmla="*/ 5061 h 43599"/>
              <a:gd name="connsiteX3" fmla="*/ 22492 w 43256"/>
              <a:gd name="connsiteY3" fmla="*/ 3291 h 43599"/>
              <a:gd name="connsiteX4" fmla="*/ 25785 w 43256"/>
              <a:gd name="connsiteY4" fmla="*/ 59 h 43599"/>
              <a:gd name="connsiteX5" fmla="*/ 29869 w 43256"/>
              <a:gd name="connsiteY5" fmla="*/ 2340 h 43599"/>
              <a:gd name="connsiteX6" fmla="*/ 35499 w 43256"/>
              <a:gd name="connsiteY6" fmla="*/ 549 h 43599"/>
              <a:gd name="connsiteX7" fmla="*/ 38354 w 43256"/>
              <a:gd name="connsiteY7" fmla="*/ 5435 h 43599"/>
              <a:gd name="connsiteX8" fmla="*/ 42018 w 43256"/>
              <a:gd name="connsiteY8" fmla="*/ 10177 h 43599"/>
              <a:gd name="connsiteX9" fmla="*/ 41854 w 43256"/>
              <a:gd name="connsiteY9" fmla="*/ 15319 h 43599"/>
              <a:gd name="connsiteX10" fmla="*/ 43052 w 43256"/>
              <a:gd name="connsiteY10" fmla="*/ 23181 h 43599"/>
              <a:gd name="connsiteX11" fmla="*/ 37440 w 43256"/>
              <a:gd name="connsiteY11" fmla="*/ 30063 h 43599"/>
              <a:gd name="connsiteX12" fmla="*/ 35431 w 43256"/>
              <a:gd name="connsiteY12" fmla="*/ 35960 h 43599"/>
              <a:gd name="connsiteX13" fmla="*/ 28591 w 43256"/>
              <a:gd name="connsiteY13" fmla="*/ 36674 h 43599"/>
              <a:gd name="connsiteX14" fmla="*/ 23703 w 43256"/>
              <a:gd name="connsiteY14" fmla="*/ 42965 h 43599"/>
              <a:gd name="connsiteX15" fmla="*/ 16516 w 43256"/>
              <a:gd name="connsiteY15" fmla="*/ 39125 h 43599"/>
              <a:gd name="connsiteX16" fmla="*/ 5840 w 43256"/>
              <a:gd name="connsiteY16" fmla="*/ 35331 h 43599"/>
              <a:gd name="connsiteX17" fmla="*/ 1146 w 43256"/>
              <a:gd name="connsiteY17" fmla="*/ 31109 h 43599"/>
              <a:gd name="connsiteX18" fmla="*/ 2149 w 43256"/>
              <a:gd name="connsiteY18" fmla="*/ 25410 h 43599"/>
              <a:gd name="connsiteX19" fmla="*/ 31 w 43256"/>
              <a:gd name="connsiteY19" fmla="*/ 19563 h 43599"/>
              <a:gd name="connsiteX20" fmla="*/ 3899 w 43256"/>
              <a:gd name="connsiteY20" fmla="*/ 14366 h 43599"/>
              <a:gd name="connsiteX21" fmla="*/ 3936 w 43256"/>
              <a:gd name="connsiteY21" fmla="*/ 14229 h 43599"/>
              <a:gd name="connsiteX0" fmla="*/ 1744170 w 3965662"/>
              <a:gd name="connsiteY0" fmla="*/ 1638631 h 1726040"/>
              <a:gd name="connsiteX1" fmla="*/ 1696664 w 3965662"/>
              <a:gd name="connsiteY1" fmla="*/ 1686137 h 1726040"/>
              <a:gd name="connsiteX2" fmla="*/ 1649158 w 3965662"/>
              <a:gd name="connsiteY2" fmla="*/ 1638631 h 1726040"/>
              <a:gd name="connsiteX3" fmla="*/ 1696664 w 3965662"/>
              <a:gd name="connsiteY3" fmla="*/ 1591125 h 1726040"/>
              <a:gd name="connsiteX4" fmla="*/ 1744170 w 3965662"/>
              <a:gd name="connsiteY4" fmla="*/ 1638631 h 1726040"/>
              <a:gd name="connsiteX0" fmla="*/ 1795751 w 3965662"/>
              <a:gd name="connsiteY0" fmla="*/ 1627422 h 1726040"/>
              <a:gd name="connsiteX1" fmla="*/ 1700738 w 3965662"/>
              <a:gd name="connsiteY1" fmla="*/ 1722435 h 1726040"/>
              <a:gd name="connsiteX2" fmla="*/ 1605725 w 3965662"/>
              <a:gd name="connsiteY2" fmla="*/ 1627422 h 1726040"/>
              <a:gd name="connsiteX3" fmla="*/ 1700738 w 3965662"/>
              <a:gd name="connsiteY3" fmla="*/ 1532409 h 1726040"/>
              <a:gd name="connsiteX4" fmla="*/ 1795751 w 3965662"/>
              <a:gd name="connsiteY4" fmla="*/ 1627422 h 1726040"/>
              <a:gd name="connsiteX0" fmla="*/ 1814868 w 3965662"/>
              <a:gd name="connsiteY0" fmla="*/ 1705507 h 1726040"/>
              <a:gd name="connsiteX1" fmla="*/ 1779989 w 3965662"/>
              <a:gd name="connsiteY1" fmla="*/ 1611265 h 1726040"/>
              <a:gd name="connsiteX2" fmla="*/ 1529830 w 3965662"/>
              <a:gd name="connsiteY2" fmla="*/ 1705507 h 1726040"/>
              <a:gd name="connsiteX3" fmla="*/ 1672349 w 3965662"/>
              <a:gd name="connsiteY3" fmla="*/ 1562988 h 1726040"/>
              <a:gd name="connsiteX4" fmla="*/ 1814868 w 3965662"/>
              <a:gd name="connsiteY4" fmla="*/ 1705507 h 1726040"/>
              <a:gd name="connsiteX0" fmla="*/ 4729 w 43256"/>
              <a:gd name="connsiteY0" fmla="*/ 26036 h 43599"/>
              <a:gd name="connsiteX1" fmla="*/ 2196 w 43256"/>
              <a:gd name="connsiteY1" fmla="*/ 25239 h 43599"/>
              <a:gd name="connsiteX2" fmla="*/ 6964 w 43256"/>
              <a:gd name="connsiteY2" fmla="*/ 34758 h 43599"/>
              <a:gd name="connsiteX3" fmla="*/ 5856 w 43256"/>
              <a:gd name="connsiteY3" fmla="*/ 35139 h 43599"/>
              <a:gd name="connsiteX4" fmla="*/ 16514 w 43256"/>
              <a:gd name="connsiteY4" fmla="*/ 38949 h 43599"/>
              <a:gd name="connsiteX5" fmla="*/ 15846 w 43256"/>
              <a:gd name="connsiteY5" fmla="*/ 37209 h 43599"/>
              <a:gd name="connsiteX6" fmla="*/ 28863 w 43256"/>
              <a:gd name="connsiteY6" fmla="*/ 34610 h 43599"/>
              <a:gd name="connsiteX7" fmla="*/ 28596 w 43256"/>
              <a:gd name="connsiteY7" fmla="*/ 36519 h 43599"/>
              <a:gd name="connsiteX8" fmla="*/ 34165 w 43256"/>
              <a:gd name="connsiteY8" fmla="*/ 22813 h 43599"/>
              <a:gd name="connsiteX9" fmla="*/ 37416 w 43256"/>
              <a:gd name="connsiteY9" fmla="*/ 29949 h 43599"/>
              <a:gd name="connsiteX10" fmla="*/ 41834 w 43256"/>
              <a:gd name="connsiteY10" fmla="*/ 15213 h 43599"/>
              <a:gd name="connsiteX11" fmla="*/ 40386 w 43256"/>
              <a:gd name="connsiteY11" fmla="*/ 17889 h 43599"/>
              <a:gd name="connsiteX12" fmla="*/ 38360 w 43256"/>
              <a:gd name="connsiteY12" fmla="*/ 5285 h 43599"/>
              <a:gd name="connsiteX13" fmla="*/ 38436 w 43256"/>
              <a:gd name="connsiteY13" fmla="*/ 6549 h 43599"/>
              <a:gd name="connsiteX14" fmla="*/ 29114 w 43256"/>
              <a:gd name="connsiteY14" fmla="*/ 3811 h 43599"/>
              <a:gd name="connsiteX15" fmla="*/ 29856 w 43256"/>
              <a:gd name="connsiteY15" fmla="*/ 2199 h 43599"/>
              <a:gd name="connsiteX16" fmla="*/ 22177 w 43256"/>
              <a:gd name="connsiteY16" fmla="*/ 4579 h 43599"/>
              <a:gd name="connsiteX17" fmla="*/ 22536 w 43256"/>
              <a:gd name="connsiteY17" fmla="*/ 3189 h 43599"/>
              <a:gd name="connsiteX18" fmla="*/ 14036 w 43256"/>
              <a:gd name="connsiteY18" fmla="*/ 5051 h 43599"/>
              <a:gd name="connsiteX19" fmla="*/ 15336 w 43256"/>
              <a:gd name="connsiteY19" fmla="*/ 6399 h 43599"/>
              <a:gd name="connsiteX20" fmla="*/ 4163 w 43256"/>
              <a:gd name="connsiteY20" fmla="*/ 15648 h 43599"/>
              <a:gd name="connsiteX21" fmla="*/ 3936 w 43256"/>
              <a:gd name="connsiteY21" fmla="*/ 14229 h 43599"/>
              <a:gd name="connsiteX0" fmla="*/ 3936 w 43256"/>
              <a:gd name="connsiteY0" fmla="*/ 14229 h 43612"/>
              <a:gd name="connsiteX1" fmla="*/ 5659 w 43256"/>
              <a:gd name="connsiteY1" fmla="*/ 6766 h 43612"/>
              <a:gd name="connsiteX2" fmla="*/ 14041 w 43256"/>
              <a:gd name="connsiteY2" fmla="*/ 5061 h 43612"/>
              <a:gd name="connsiteX3" fmla="*/ 22492 w 43256"/>
              <a:gd name="connsiteY3" fmla="*/ 3291 h 43612"/>
              <a:gd name="connsiteX4" fmla="*/ 25785 w 43256"/>
              <a:gd name="connsiteY4" fmla="*/ 59 h 43612"/>
              <a:gd name="connsiteX5" fmla="*/ 29869 w 43256"/>
              <a:gd name="connsiteY5" fmla="*/ 2340 h 43612"/>
              <a:gd name="connsiteX6" fmla="*/ 35499 w 43256"/>
              <a:gd name="connsiteY6" fmla="*/ 549 h 43612"/>
              <a:gd name="connsiteX7" fmla="*/ 38354 w 43256"/>
              <a:gd name="connsiteY7" fmla="*/ 5435 h 43612"/>
              <a:gd name="connsiteX8" fmla="*/ 42018 w 43256"/>
              <a:gd name="connsiteY8" fmla="*/ 10177 h 43612"/>
              <a:gd name="connsiteX9" fmla="*/ 41854 w 43256"/>
              <a:gd name="connsiteY9" fmla="*/ 15319 h 43612"/>
              <a:gd name="connsiteX10" fmla="*/ 43052 w 43256"/>
              <a:gd name="connsiteY10" fmla="*/ 23181 h 43612"/>
              <a:gd name="connsiteX11" fmla="*/ 37440 w 43256"/>
              <a:gd name="connsiteY11" fmla="*/ 30063 h 43612"/>
              <a:gd name="connsiteX12" fmla="*/ 35431 w 43256"/>
              <a:gd name="connsiteY12" fmla="*/ 35960 h 43612"/>
              <a:gd name="connsiteX13" fmla="*/ 28591 w 43256"/>
              <a:gd name="connsiteY13" fmla="*/ 36674 h 43612"/>
              <a:gd name="connsiteX14" fmla="*/ 23703 w 43256"/>
              <a:gd name="connsiteY14" fmla="*/ 42965 h 43612"/>
              <a:gd name="connsiteX15" fmla="*/ 16516 w 43256"/>
              <a:gd name="connsiteY15" fmla="*/ 39125 h 43612"/>
              <a:gd name="connsiteX16" fmla="*/ 5840 w 43256"/>
              <a:gd name="connsiteY16" fmla="*/ 35331 h 43612"/>
              <a:gd name="connsiteX17" fmla="*/ 1146 w 43256"/>
              <a:gd name="connsiteY17" fmla="*/ 31109 h 43612"/>
              <a:gd name="connsiteX18" fmla="*/ 2149 w 43256"/>
              <a:gd name="connsiteY18" fmla="*/ 25410 h 43612"/>
              <a:gd name="connsiteX19" fmla="*/ 31 w 43256"/>
              <a:gd name="connsiteY19" fmla="*/ 19563 h 43612"/>
              <a:gd name="connsiteX20" fmla="*/ 3899 w 43256"/>
              <a:gd name="connsiteY20" fmla="*/ 14366 h 43612"/>
              <a:gd name="connsiteX21" fmla="*/ 3936 w 43256"/>
              <a:gd name="connsiteY21" fmla="*/ 14229 h 43612"/>
              <a:gd name="connsiteX0" fmla="*/ 1744170 w 3965662"/>
              <a:gd name="connsiteY0" fmla="*/ 1638631 h 1726560"/>
              <a:gd name="connsiteX1" fmla="*/ 1696664 w 3965662"/>
              <a:gd name="connsiteY1" fmla="*/ 1686137 h 1726560"/>
              <a:gd name="connsiteX2" fmla="*/ 1649158 w 3965662"/>
              <a:gd name="connsiteY2" fmla="*/ 1638631 h 1726560"/>
              <a:gd name="connsiteX3" fmla="*/ 1696664 w 3965662"/>
              <a:gd name="connsiteY3" fmla="*/ 1591125 h 1726560"/>
              <a:gd name="connsiteX4" fmla="*/ 1744170 w 3965662"/>
              <a:gd name="connsiteY4" fmla="*/ 1638631 h 1726560"/>
              <a:gd name="connsiteX0" fmla="*/ 1795751 w 3965662"/>
              <a:gd name="connsiteY0" fmla="*/ 1627422 h 1726560"/>
              <a:gd name="connsiteX1" fmla="*/ 1700738 w 3965662"/>
              <a:gd name="connsiteY1" fmla="*/ 1722435 h 1726560"/>
              <a:gd name="connsiteX2" fmla="*/ 1605725 w 3965662"/>
              <a:gd name="connsiteY2" fmla="*/ 1627422 h 1726560"/>
              <a:gd name="connsiteX3" fmla="*/ 1700738 w 3965662"/>
              <a:gd name="connsiteY3" fmla="*/ 1532409 h 1726560"/>
              <a:gd name="connsiteX4" fmla="*/ 1795751 w 3965662"/>
              <a:gd name="connsiteY4" fmla="*/ 1627422 h 1726560"/>
              <a:gd name="connsiteX0" fmla="*/ 1703091 w 3965662"/>
              <a:gd name="connsiteY0" fmla="*/ 1669221 h 1726560"/>
              <a:gd name="connsiteX1" fmla="*/ 1779989 w 3965662"/>
              <a:gd name="connsiteY1" fmla="*/ 1611265 h 1726560"/>
              <a:gd name="connsiteX2" fmla="*/ 1529830 w 3965662"/>
              <a:gd name="connsiteY2" fmla="*/ 1705507 h 1726560"/>
              <a:gd name="connsiteX3" fmla="*/ 1672349 w 3965662"/>
              <a:gd name="connsiteY3" fmla="*/ 1562988 h 1726560"/>
              <a:gd name="connsiteX4" fmla="*/ 1703091 w 3965662"/>
              <a:gd name="connsiteY4" fmla="*/ 1669221 h 1726560"/>
              <a:gd name="connsiteX0" fmla="*/ 4729 w 43256"/>
              <a:gd name="connsiteY0" fmla="*/ 26036 h 43612"/>
              <a:gd name="connsiteX1" fmla="*/ 2196 w 43256"/>
              <a:gd name="connsiteY1" fmla="*/ 25239 h 43612"/>
              <a:gd name="connsiteX2" fmla="*/ 6964 w 43256"/>
              <a:gd name="connsiteY2" fmla="*/ 34758 h 43612"/>
              <a:gd name="connsiteX3" fmla="*/ 5856 w 43256"/>
              <a:gd name="connsiteY3" fmla="*/ 35139 h 43612"/>
              <a:gd name="connsiteX4" fmla="*/ 16514 w 43256"/>
              <a:gd name="connsiteY4" fmla="*/ 38949 h 43612"/>
              <a:gd name="connsiteX5" fmla="*/ 15846 w 43256"/>
              <a:gd name="connsiteY5" fmla="*/ 37209 h 43612"/>
              <a:gd name="connsiteX6" fmla="*/ 28863 w 43256"/>
              <a:gd name="connsiteY6" fmla="*/ 34610 h 43612"/>
              <a:gd name="connsiteX7" fmla="*/ 28596 w 43256"/>
              <a:gd name="connsiteY7" fmla="*/ 36519 h 43612"/>
              <a:gd name="connsiteX8" fmla="*/ 34165 w 43256"/>
              <a:gd name="connsiteY8" fmla="*/ 22813 h 43612"/>
              <a:gd name="connsiteX9" fmla="*/ 37416 w 43256"/>
              <a:gd name="connsiteY9" fmla="*/ 29949 h 43612"/>
              <a:gd name="connsiteX10" fmla="*/ 41834 w 43256"/>
              <a:gd name="connsiteY10" fmla="*/ 15213 h 43612"/>
              <a:gd name="connsiteX11" fmla="*/ 40386 w 43256"/>
              <a:gd name="connsiteY11" fmla="*/ 17889 h 43612"/>
              <a:gd name="connsiteX12" fmla="*/ 38360 w 43256"/>
              <a:gd name="connsiteY12" fmla="*/ 5285 h 43612"/>
              <a:gd name="connsiteX13" fmla="*/ 38436 w 43256"/>
              <a:gd name="connsiteY13" fmla="*/ 6549 h 43612"/>
              <a:gd name="connsiteX14" fmla="*/ 29114 w 43256"/>
              <a:gd name="connsiteY14" fmla="*/ 3811 h 43612"/>
              <a:gd name="connsiteX15" fmla="*/ 29856 w 43256"/>
              <a:gd name="connsiteY15" fmla="*/ 2199 h 43612"/>
              <a:gd name="connsiteX16" fmla="*/ 22177 w 43256"/>
              <a:gd name="connsiteY16" fmla="*/ 4579 h 43612"/>
              <a:gd name="connsiteX17" fmla="*/ 22536 w 43256"/>
              <a:gd name="connsiteY17" fmla="*/ 3189 h 43612"/>
              <a:gd name="connsiteX18" fmla="*/ 14036 w 43256"/>
              <a:gd name="connsiteY18" fmla="*/ 5051 h 43612"/>
              <a:gd name="connsiteX19" fmla="*/ 15336 w 43256"/>
              <a:gd name="connsiteY19" fmla="*/ 6399 h 43612"/>
              <a:gd name="connsiteX20" fmla="*/ 4163 w 43256"/>
              <a:gd name="connsiteY20" fmla="*/ 15648 h 43612"/>
              <a:gd name="connsiteX21" fmla="*/ 3936 w 43256"/>
              <a:gd name="connsiteY21" fmla="*/ 14229 h 43612"/>
              <a:gd name="connsiteX0" fmla="*/ 3936 w 43256"/>
              <a:gd name="connsiteY0" fmla="*/ 14229 h 43508"/>
              <a:gd name="connsiteX1" fmla="*/ 5659 w 43256"/>
              <a:gd name="connsiteY1" fmla="*/ 6766 h 43508"/>
              <a:gd name="connsiteX2" fmla="*/ 14041 w 43256"/>
              <a:gd name="connsiteY2" fmla="*/ 5061 h 43508"/>
              <a:gd name="connsiteX3" fmla="*/ 22492 w 43256"/>
              <a:gd name="connsiteY3" fmla="*/ 3291 h 43508"/>
              <a:gd name="connsiteX4" fmla="*/ 25785 w 43256"/>
              <a:gd name="connsiteY4" fmla="*/ 59 h 43508"/>
              <a:gd name="connsiteX5" fmla="*/ 29869 w 43256"/>
              <a:gd name="connsiteY5" fmla="*/ 2340 h 43508"/>
              <a:gd name="connsiteX6" fmla="*/ 35499 w 43256"/>
              <a:gd name="connsiteY6" fmla="*/ 549 h 43508"/>
              <a:gd name="connsiteX7" fmla="*/ 38354 w 43256"/>
              <a:gd name="connsiteY7" fmla="*/ 5435 h 43508"/>
              <a:gd name="connsiteX8" fmla="*/ 42018 w 43256"/>
              <a:gd name="connsiteY8" fmla="*/ 10177 h 43508"/>
              <a:gd name="connsiteX9" fmla="*/ 41854 w 43256"/>
              <a:gd name="connsiteY9" fmla="*/ 15319 h 43508"/>
              <a:gd name="connsiteX10" fmla="*/ 43052 w 43256"/>
              <a:gd name="connsiteY10" fmla="*/ 23181 h 43508"/>
              <a:gd name="connsiteX11" fmla="*/ 37440 w 43256"/>
              <a:gd name="connsiteY11" fmla="*/ 30063 h 43508"/>
              <a:gd name="connsiteX12" fmla="*/ 35431 w 43256"/>
              <a:gd name="connsiteY12" fmla="*/ 35960 h 43508"/>
              <a:gd name="connsiteX13" fmla="*/ 28591 w 43256"/>
              <a:gd name="connsiteY13" fmla="*/ 36674 h 43508"/>
              <a:gd name="connsiteX14" fmla="*/ 23703 w 43256"/>
              <a:gd name="connsiteY14" fmla="*/ 42965 h 43508"/>
              <a:gd name="connsiteX15" fmla="*/ 16516 w 43256"/>
              <a:gd name="connsiteY15" fmla="*/ 39125 h 43508"/>
              <a:gd name="connsiteX16" fmla="*/ 5840 w 43256"/>
              <a:gd name="connsiteY16" fmla="*/ 35331 h 43508"/>
              <a:gd name="connsiteX17" fmla="*/ 1146 w 43256"/>
              <a:gd name="connsiteY17" fmla="*/ 31109 h 43508"/>
              <a:gd name="connsiteX18" fmla="*/ 2149 w 43256"/>
              <a:gd name="connsiteY18" fmla="*/ 25410 h 43508"/>
              <a:gd name="connsiteX19" fmla="*/ 31 w 43256"/>
              <a:gd name="connsiteY19" fmla="*/ 19563 h 43508"/>
              <a:gd name="connsiteX20" fmla="*/ 3899 w 43256"/>
              <a:gd name="connsiteY20" fmla="*/ 14366 h 43508"/>
              <a:gd name="connsiteX21" fmla="*/ 3936 w 43256"/>
              <a:gd name="connsiteY21" fmla="*/ 14229 h 43508"/>
              <a:gd name="connsiteX0" fmla="*/ 1744170 w 3965662"/>
              <a:gd name="connsiteY0" fmla="*/ 1638631 h 1722435"/>
              <a:gd name="connsiteX1" fmla="*/ 1696664 w 3965662"/>
              <a:gd name="connsiteY1" fmla="*/ 1686137 h 1722435"/>
              <a:gd name="connsiteX2" fmla="*/ 1649158 w 3965662"/>
              <a:gd name="connsiteY2" fmla="*/ 1638631 h 1722435"/>
              <a:gd name="connsiteX3" fmla="*/ 1696664 w 3965662"/>
              <a:gd name="connsiteY3" fmla="*/ 1591125 h 1722435"/>
              <a:gd name="connsiteX4" fmla="*/ 1744170 w 3965662"/>
              <a:gd name="connsiteY4" fmla="*/ 1638631 h 1722435"/>
              <a:gd name="connsiteX0" fmla="*/ 1795751 w 3965662"/>
              <a:gd name="connsiteY0" fmla="*/ 1627422 h 1722435"/>
              <a:gd name="connsiteX1" fmla="*/ 1700738 w 3965662"/>
              <a:gd name="connsiteY1" fmla="*/ 1722435 h 1722435"/>
              <a:gd name="connsiteX2" fmla="*/ 1605725 w 3965662"/>
              <a:gd name="connsiteY2" fmla="*/ 1627422 h 1722435"/>
              <a:gd name="connsiteX3" fmla="*/ 1700738 w 3965662"/>
              <a:gd name="connsiteY3" fmla="*/ 1532409 h 1722435"/>
              <a:gd name="connsiteX4" fmla="*/ 1795751 w 3965662"/>
              <a:gd name="connsiteY4" fmla="*/ 1627422 h 1722435"/>
              <a:gd name="connsiteX0" fmla="*/ 1703091 w 3965662"/>
              <a:gd name="connsiteY0" fmla="*/ 1669221 h 1722435"/>
              <a:gd name="connsiteX1" fmla="*/ 1779989 w 3965662"/>
              <a:gd name="connsiteY1" fmla="*/ 1611265 h 1722435"/>
              <a:gd name="connsiteX2" fmla="*/ 1633623 w 3965662"/>
              <a:gd name="connsiteY2" fmla="*/ 1623864 h 1722435"/>
              <a:gd name="connsiteX3" fmla="*/ 1672349 w 3965662"/>
              <a:gd name="connsiteY3" fmla="*/ 1562988 h 1722435"/>
              <a:gd name="connsiteX4" fmla="*/ 1703091 w 3965662"/>
              <a:gd name="connsiteY4" fmla="*/ 1669221 h 1722435"/>
              <a:gd name="connsiteX0" fmla="*/ 4729 w 43256"/>
              <a:gd name="connsiteY0" fmla="*/ 26036 h 43508"/>
              <a:gd name="connsiteX1" fmla="*/ 2196 w 43256"/>
              <a:gd name="connsiteY1" fmla="*/ 25239 h 43508"/>
              <a:gd name="connsiteX2" fmla="*/ 6964 w 43256"/>
              <a:gd name="connsiteY2" fmla="*/ 34758 h 43508"/>
              <a:gd name="connsiteX3" fmla="*/ 5856 w 43256"/>
              <a:gd name="connsiteY3" fmla="*/ 35139 h 43508"/>
              <a:gd name="connsiteX4" fmla="*/ 16514 w 43256"/>
              <a:gd name="connsiteY4" fmla="*/ 38949 h 43508"/>
              <a:gd name="connsiteX5" fmla="*/ 15846 w 43256"/>
              <a:gd name="connsiteY5" fmla="*/ 37209 h 43508"/>
              <a:gd name="connsiteX6" fmla="*/ 28863 w 43256"/>
              <a:gd name="connsiteY6" fmla="*/ 34610 h 43508"/>
              <a:gd name="connsiteX7" fmla="*/ 28596 w 43256"/>
              <a:gd name="connsiteY7" fmla="*/ 36519 h 43508"/>
              <a:gd name="connsiteX8" fmla="*/ 34165 w 43256"/>
              <a:gd name="connsiteY8" fmla="*/ 22813 h 43508"/>
              <a:gd name="connsiteX9" fmla="*/ 37416 w 43256"/>
              <a:gd name="connsiteY9" fmla="*/ 29949 h 43508"/>
              <a:gd name="connsiteX10" fmla="*/ 41834 w 43256"/>
              <a:gd name="connsiteY10" fmla="*/ 15213 h 43508"/>
              <a:gd name="connsiteX11" fmla="*/ 40386 w 43256"/>
              <a:gd name="connsiteY11" fmla="*/ 17889 h 43508"/>
              <a:gd name="connsiteX12" fmla="*/ 38360 w 43256"/>
              <a:gd name="connsiteY12" fmla="*/ 5285 h 43508"/>
              <a:gd name="connsiteX13" fmla="*/ 38436 w 43256"/>
              <a:gd name="connsiteY13" fmla="*/ 6549 h 43508"/>
              <a:gd name="connsiteX14" fmla="*/ 29114 w 43256"/>
              <a:gd name="connsiteY14" fmla="*/ 3811 h 43508"/>
              <a:gd name="connsiteX15" fmla="*/ 29856 w 43256"/>
              <a:gd name="connsiteY15" fmla="*/ 2199 h 43508"/>
              <a:gd name="connsiteX16" fmla="*/ 22177 w 43256"/>
              <a:gd name="connsiteY16" fmla="*/ 4579 h 43508"/>
              <a:gd name="connsiteX17" fmla="*/ 22536 w 43256"/>
              <a:gd name="connsiteY17" fmla="*/ 3189 h 43508"/>
              <a:gd name="connsiteX18" fmla="*/ 14036 w 43256"/>
              <a:gd name="connsiteY18" fmla="*/ 5051 h 43508"/>
              <a:gd name="connsiteX19" fmla="*/ 15336 w 43256"/>
              <a:gd name="connsiteY19" fmla="*/ 6399 h 43508"/>
              <a:gd name="connsiteX20" fmla="*/ 4163 w 43256"/>
              <a:gd name="connsiteY20" fmla="*/ 15648 h 43508"/>
              <a:gd name="connsiteX21" fmla="*/ 3936 w 43256"/>
              <a:gd name="connsiteY21" fmla="*/ 14229 h 43508"/>
              <a:gd name="connsiteX0" fmla="*/ 3936 w 43256"/>
              <a:gd name="connsiteY0" fmla="*/ 14229 h 43508"/>
              <a:gd name="connsiteX1" fmla="*/ 5659 w 43256"/>
              <a:gd name="connsiteY1" fmla="*/ 6766 h 43508"/>
              <a:gd name="connsiteX2" fmla="*/ 14041 w 43256"/>
              <a:gd name="connsiteY2" fmla="*/ 5061 h 43508"/>
              <a:gd name="connsiteX3" fmla="*/ 22492 w 43256"/>
              <a:gd name="connsiteY3" fmla="*/ 3291 h 43508"/>
              <a:gd name="connsiteX4" fmla="*/ 25785 w 43256"/>
              <a:gd name="connsiteY4" fmla="*/ 59 h 43508"/>
              <a:gd name="connsiteX5" fmla="*/ 29869 w 43256"/>
              <a:gd name="connsiteY5" fmla="*/ 2340 h 43508"/>
              <a:gd name="connsiteX6" fmla="*/ 35499 w 43256"/>
              <a:gd name="connsiteY6" fmla="*/ 549 h 43508"/>
              <a:gd name="connsiteX7" fmla="*/ 38354 w 43256"/>
              <a:gd name="connsiteY7" fmla="*/ 5435 h 43508"/>
              <a:gd name="connsiteX8" fmla="*/ 42018 w 43256"/>
              <a:gd name="connsiteY8" fmla="*/ 10177 h 43508"/>
              <a:gd name="connsiteX9" fmla="*/ 41854 w 43256"/>
              <a:gd name="connsiteY9" fmla="*/ 15319 h 43508"/>
              <a:gd name="connsiteX10" fmla="*/ 43052 w 43256"/>
              <a:gd name="connsiteY10" fmla="*/ 23181 h 43508"/>
              <a:gd name="connsiteX11" fmla="*/ 37440 w 43256"/>
              <a:gd name="connsiteY11" fmla="*/ 30063 h 43508"/>
              <a:gd name="connsiteX12" fmla="*/ 35431 w 43256"/>
              <a:gd name="connsiteY12" fmla="*/ 35960 h 43508"/>
              <a:gd name="connsiteX13" fmla="*/ 28591 w 43256"/>
              <a:gd name="connsiteY13" fmla="*/ 36674 h 43508"/>
              <a:gd name="connsiteX14" fmla="*/ 23703 w 43256"/>
              <a:gd name="connsiteY14" fmla="*/ 42965 h 43508"/>
              <a:gd name="connsiteX15" fmla="*/ 16516 w 43256"/>
              <a:gd name="connsiteY15" fmla="*/ 39125 h 43508"/>
              <a:gd name="connsiteX16" fmla="*/ 5840 w 43256"/>
              <a:gd name="connsiteY16" fmla="*/ 35331 h 43508"/>
              <a:gd name="connsiteX17" fmla="*/ 1146 w 43256"/>
              <a:gd name="connsiteY17" fmla="*/ 31109 h 43508"/>
              <a:gd name="connsiteX18" fmla="*/ 2149 w 43256"/>
              <a:gd name="connsiteY18" fmla="*/ 25410 h 43508"/>
              <a:gd name="connsiteX19" fmla="*/ 31 w 43256"/>
              <a:gd name="connsiteY19" fmla="*/ 19563 h 43508"/>
              <a:gd name="connsiteX20" fmla="*/ 3899 w 43256"/>
              <a:gd name="connsiteY20" fmla="*/ 14366 h 43508"/>
              <a:gd name="connsiteX21" fmla="*/ 3936 w 43256"/>
              <a:gd name="connsiteY21" fmla="*/ 14229 h 43508"/>
              <a:gd name="connsiteX0" fmla="*/ 1744170 w 3965662"/>
              <a:gd name="connsiteY0" fmla="*/ 1638631 h 1722435"/>
              <a:gd name="connsiteX1" fmla="*/ 1696664 w 3965662"/>
              <a:gd name="connsiteY1" fmla="*/ 1686137 h 1722435"/>
              <a:gd name="connsiteX2" fmla="*/ 1649158 w 3965662"/>
              <a:gd name="connsiteY2" fmla="*/ 1638631 h 1722435"/>
              <a:gd name="connsiteX3" fmla="*/ 1696664 w 3965662"/>
              <a:gd name="connsiteY3" fmla="*/ 1591125 h 1722435"/>
              <a:gd name="connsiteX4" fmla="*/ 1744170 w 3965662"/>
              <a:gd name="connsiteY4" fmla="*/ 1638631 h 1722435"/>
              <a:gd name="connsiteX0" fmla="*/ 1795751 w 3965662"/>
              <a:gd name="connsiteY0" fmla="*/ 1627422 h 1722435"/>
              <a:gd name="connsiteX1" fmla="*/ 1700738 w 3965662"/>
              <a:gd name="connsiteY1" fmla="*/ 1722435 h 1722435"/>
              <a:gd name="connsiteX2" fmla="*/ 1605725 w 3965662"/>
              <a:gd name="connsiteY2" fmla="*/ 1627422 h 1722435"/>
              <a:gd name="connsiteX3" fmla="*/ 1700738 w 3965662"/>
              <a:gd name="connsiteY3" fmla="*/ 1627659 h 1722435"/>
              <a:gd name="connsiteX4" fmla="*/ 1795751 w 3965662"/>
              <a:gd name="connsiteY4" fmla="*/ 1627422 h 1722435"/>
              <a:gd name="connsiteX0" fmla="*/ 1703091 w 3965662"/>
              <a:gd name="connsiteY0" fmla="*/ 1669221 h 1722435"/>
              <a:gd name="connsiteX1" fmla="*/ 1779989 w 3965662"/>
              <a:gd name="connsiteY1" fmla="*/ 1611265 h 1722435"/>
              <a:gd name="connsiteX2" fmla="*/ 1633623 w 3965662"/>
              <a:gd name="connsiteY2" fmla="*/ 1623864 h 1722435"/>
              <a:gd name="connsiteX3" fmla="*/ 1672349 w 3965662"/>
              <a:gd name="connsiteY3" fmla="*/ 1562988 h 1722435"/>
              <a:gd name="connsiteX4" fmla="*/ 1703091 w 3965662"/>
              <a:gd name="connsiteY4" fmla="*/ 1669221 h 1722435"/>
              <a:gd name="connsiteX0" fmla="*/ 4729 w 43256"/>
              <a:gd name="connsiteY0" fmla="*/ 26036 h 43508"/>
              <a:gd name="connsiteX1" fmla="*/ 2196 w 43256"/>
              <a:gd name="connsiteY1" fmla="*/ 25239 h 43508"/>
              <a:gd name="connsiteX2" fmla="*/ 6964 w 43256"/>
              <a:gd name="connsiteY2" fmla="*/ 34758 h 43508"/>
              <a:gd name="connsiteX3" fmla="*/ 5856 w 43256"/>
              <a:gd name="connsiteY3" fmla="*/ 35139 h 43508"/>
              <a:gd name="connsiteX4" fmla="*/ 16514 w 43256"/>
              <a:gd name="connsiteY4" fmla="*/ 38949 h 43508"/>
              <a:gd name="connsiteX5" fmla="*/ 15846 w 43256"/>
              <a:gd name="connsiteY5" fmla="*/ 37209 h 43508"/>
              <a:gd name="connsiteX6" fmla="*/ 28863 w 43256"/>
              <a:gd name="connsiteY6" fmla="*/ 34610 h 43508"/>
              <a:gd name="connsiteX7" fmla="*/ 28596 w 43256"/>
              <a:gd name="connsiteY7" fmla="*/ 36519 h 43508"/>
              <a:gd name="connsiteX8" fmla="*/ 34165 w 43256"/>
              <a:gd name="connsiteY8" fmla="*/ 22813 h 43508"/>
              <a:gd name="connsiteX9" fmla="*/ 37416 w 43256"/>
              <a:gd name="connsiteY9" fmla="*/ 29949 h 43508"/>
              <a:gd name="connsiteX10" fmla="*/ 41834 w 43256"/>
              <a:gd name="connsiteY10" fmla="*/ 15213 h 43508"/>
              <a:gd name="connsiteX11" fmla="*/ 40386 w 43256"/>
              <a:gd name="connsiteY11" fmla="*/ 17889 h 43508"/>
              <a:gd name="connsiteX12" fmla="*/ 38360 w 43256"/>
              <a:gd name="connsiteY12" fmla="*/ 5285 h 43508"/>
              <a:gd name="connsiteX13" fmla="*/ 38436 w 43256"/>
              <a:gd name="connsiteY13" fmla="*/ 6549 h 43508"/>
              <a:gd name="connsiteX14" fmla="*/ 29114 w 43256"/>
              <a:gd name="connsiteY14" fmla="*/ 3811 h 43508"/>
              <a:gd name="connsiteX15" fmla="*/ 29856 w 43256"/>
              <a:gd name="connsiteY15" fmla="*/ 2199 h 43508"/>
              <a:gd name="connsiteX16" fmla="*/ 22177 w 43256"/>
              <a:gd name="connsiteY16" fmla="*/ 4579 h 43508"/>
              <a:gd name="connsiteX17" fmla="*/ 22536 w 43256"/>
              <a:gd name="connsiteY17" fmla="*/ 3189 h 43508"/>
              <a:gd name="connsiteX18" fmla="*/ 14036 w 43256"/>
              <a:gd name="connsiteY18" fmla="*/ 5051 h 43508"/>
              <a:gd name="connsiteX19" fmla="*/ 15336 w 43256"/>
              <a:gd name="connsiteY19" fmla="*/ 6399 h 43508"/>
              <a:gd name="connsiteX20" fmla="*/ 4163 w 43256"/>
              <a:gd name="connsiteY20" fmla="*/ 15648 h 43508"/>
              <a:gd name="connsiteX21" fmla="*/ 3936 w 43256"/>
              <a:gd name="connsiteY21" fmla="*/ 14229 h 43508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1744170 w 3965662"/>
              <a:gd name="connsiteY0" fmla="*/ 1638631 h 1710994"/>
              <a:gd name="connsiteX1" fmla="*/ 1696664 w 3965662"/>
              <a:gd name="connsiteY1" fmla="*/ 1686137 h 1710994"/>
              <a:gd name="connsiteX2" fmla="*/ 1649158 w 3965662"/>
              <a:gd name="connsiteY2" fmla="*/ 1638631 h 1710994"/>
              <a:gd name="connsiteX3" fmla="*/ 1696664 w 3965662"/>
              <a:gd name="connsiteY3" fmla="*/ 1591125 h 1710994"/>
              <a:gd name="connsiteX4" fmla="*/ 1744170 w 3965662"/>
              <a:gd name="connsiteY4" fmla="*/ 1638631 h 1710994"/>
              <a:gd name="connsiteX0" fmla="*/ 1795751 w 3965662"/>
              <a:gd name="connsiteY0" fmla="*/ 1627422 h 1710994"/>
              <a:gd name="connsiteX1" fmla="*/ 1700738 w 3965662"/>
              <a:gd name="connsiteY1" fmla="*/ 1649864 h 1710994"/>
              <a:gd name="connsiteX2" fmla="*/ 1605725 w 3965662"/>
              <a:gd name="connsiteY2" fmla="*/ 1627422 h 1710994"/>
              <a:gd name="connsiteX3" fmla="*/ 1700738 w 3965662"/>
              <a:gd name="connsiteY3" fmla="*/ 1627659 h 1710994"/>
              <a:gd name="connsiteX4" fmla="*/ 1795751 w 3965662"/>
              <a:gd name="connsiteY4" fmla="*/ 1627422 h 1710994"/>
              <a:gd name="connsiteX0" fmla="*/ 1703091 w 3965662"/>
              <a:gd name="connsiteY0" fmla="*/ 1669221 h 1710994"/>
              <a:gd name="connsiteX1" fmla="*/ 1779989 w 3965662"/>
              <a:gd name="connsiteY1" fmla="*/ 1611265 h 1710994"/>
              <a:gd name="connsiteX2" fmla="*/ 1633623 w 3965662"/>
              <a:gd name="connsiteY2" fmla="*/ 1623864 h 1710994"/>
              <a:gd name="connsiteX3" fmla="*/ 1672349 w 3965662"/>
              <a:gd name="connsiteY3" fmla="*/ 1562988 h 1710994"/>
              <a:gd name="connsiteX4" fmla="*/ 1703091 w 3965662"/>
              <a:gd name="connsiteY4" fmla="*/ 1669221 h 1710994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34165 w 43256"/>
              <a:gd name="connsiteY8" fmla="*/ 22813 h 43219"/>
              <a:gd name="connsiteX9" fmla="*/ 37416 w 43256"/>
              <a:gd name="connsiteY9" fmla="*/ 29949 h 43219"/>
              <a:gd name="connsiteX10" fmla="*/ 41834 w 43256"/>
              <a:gd name="connsiteY10" fmla="*/ 15213 h 43219"/>
              <a:gd name="connsiteX11" fmla="*/ 40386 w 43256"/>
              <a:gd name="connsiteY11" fmla="*/ 17889 h 43219"/>
              <a:gd name="connsiteX12" fmla="*/ 38360 w 43256"/>
              <a:gd name="connsiteY12" fmla="*/ 5285 h 43219"/>
              <a:gd name="connsiteX13" fmla="*/ 38436 w 43256"/>
              <a:gd name="connsiteY13" fmla="*/ 6549 h 43219"/>
              <a:gd name="connsiteX14" fmla="*/ 29114 w 43256"/>
              <a:gd name="connsiteY14" fmla="*/ 3811 h 43219"/>
              <a:gd name="connsiteX15" fmla="*/ 29856 w 43256"/>
              <a:gd name="connsiteY15" fmla="*/ 2199 h 43219"/>
              <a:gd name="connsiteX16" fmla="*/ 22177 w 43256"/>
              <a:gd name="connsiteY16" fmla="*/ 4579 h 43219"/>
              <a:gd name="connsiteX17" fmla="*/ 22536 w 43256"/>
              <a:gd name="connsiteY17" fmla="*/ 3189 h 43219"/>
              <a:gd name="connsiteX18" fmla="*/ 14036 w 43256"/>
              <a:gd name="connsiteY18" fmla="*/ 5051 h 43219"/>
              <a:gd name="connsiteX19" fmla="*/ 15336 w 43256"/>
              <a:gd name="connsiteY19" fmla="*/ 6399 h 43219"/>
              <a:gd name="connsiteX20" fmla="*/ 4163 w 43256"/>
              <a:gd name="connsiteY20" fmla="*/ 15648 h 43219"/>
              <a:gd name="connsiteX21" fmla="*/ 3936 w 43256"/>
              <a:gd name="connsiteY21" fmla="*/ 14229 h 43219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1744170 w 3965662"/>
              <a:gd name="connsiteY0" fmla="*/ 1638631 h 1710994"/>
              <a:gd name="connsiteX1" fmla="*/ 1696664 w 3965662"/>
              <a:gd name="connsiteY1" fmla="*/ 1686137 h 1710994"/>
              <a:gd name="connsiteX2" fmla="*/ 1649158 w 3965662"/>
              <a:gd name="connsiteY2" fmla="*/ 1638631 h 1710994"/>
              <a:gd name="connsiteX3" fmla="*/ 1696664 w 3965662"/>
              <a:gd name="connsiteY3" fmla="*/ 1591125 h 1710994"/>
              <a:gd name="connsiteX4" fmla="*/ 1744170 w 3965662"/>
              <a:gd name="connsiteY4" fmla="*/ 1638631 h 1710994"/>
              <a:gd name="connsiteX0" fmla="*/ 1795751 w 3965662"/>
              <a:gd name="connsiteY0" fmla="*/ 1627422 h 1710994"/>
              <a:gd name="connsiteX1" fmla="*/ 1700738 w 3965662"/>
              <a:gd name="connsiteY1" fmla="*/ 1649864 h 1710994"/>
              <a:gd name="connsiteX2" fmla="*/ 1605725 w 3965662"/>
              <a:gd name="connsiteY2" fmla="*/ 1627422 h 1710994"/>
              <a:gd name="connsiteX3" fmla="*/ 1700738 w 3965662"/>
              <a:gd name="connsiteY3" fmla="*/ 1627659 h 1710994"/>
              <a:gd name="connsiteX4" fmla="*/ 1795751 w 3965662"/>
              <a:gd name="connsiteY4" fmla="*/ 1627422 h 1710994"/>
              <a:gd name="connsiteX0" fmla="*/ 1703091 w 3965662"/>
              <a:gd name="connsiteY0" fmla="*/ 1669221 h 1710994"/>
              <a:gd name="connsiteX1" fmla="*/ 1779989 w 3965662"/>
              <a:gd name="connsiteY1" fmla="*/ 1611265 h 1710994"/>
              <a:gd name="connsiteX2" fmla="*/ 1633623 w 3965662"/>
              <a:gd name="connsiteY2" fmla="*/ 1623864 h 1710994"/>
              <a:gd name="connsiteX3" fmla="*/ 1694431 w 3965662"/>
              <a:gd name="connsiteY3" fmla="*/ 1616706 h 1710994"/>
              <a:gd name="connsiteX4" fmla="*/ 1672349 w 3965662"/>
              <a:gd name="connsiteY4" fmla="*/ 1562988 h 1710994"/>
              <a:gd name="connsiteX5" fmla="*/ 1703091 w 3965662"/>
              <a:gd name="connsiteY5" fmla="*/ 1669221 h 1710994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34165 w 43256"/>
              <a:gd name="connsiteY8" fmla="*/ 22813 h 43219"/>
              <a:gd name="connsiteX9" fmla="*/ 37416 w 43256"/>
              <a:gd name="connsiteY9" fmla="*/ 29949 h 43219"/>
              <a:gd name="connsiteX10" fmla="*/ 41834 w 43256"/>
              <a:gd name="connsiteY10" fmla="*/ 15213 h 43219"/>
              <a:gd name="connsiteX11" fmla="*/ 40386 w 43256"/>
              <a:gd name="connsiteY11" fmla="*/ 17889 h 43219"/>
              <a:gd name="connsiteX12" fmla="*/ 38360 w 43256"/>
              <a:gd name="connsiteY12" fmla="*/ 5285 h 43219"/>
              <a:gd name="connsiteX13" fmla="*/ 38436 w 43256"/>
              <a:gd name="connsiteY13" fmla="*/ 6549 h 43219"/>
              <a:gd name="connsiteX14" fmla="*/ 29114 w 43256"/>
              <a:gd name="connsiteY14" fmla="*/ 3811 h 43219"/>
              <a:gd name="connsiteX15" fmla="*/ 29856 w 43256"/>
              <a:gd name="connsiteY15" fmla="*/ 2199 h 43219"/>
              <a:gd name="connsiteX16" fmla="*/ 22177 w 43256"/>
              <a:gd name="connsiteY16" fmla="*/ 4579 h 43219"/>
              <a:gd name="connsiteX17" fmla="*/ 22536 w 43256"/>
              <a:gd name="connsiteY17" fmla="*/ 3189 h 43219"/>
              <a:gd name="connsiteX18" fmla="*/ 14036 w 43256"/>
              <a:gd name="connsiteY18" fmla="*/ 5051 h 43219"/>
              <a:gd name="connsiteX19" fmla="*/ 15336 w 43256"/>
              <a:gd name="connsiteY19" fmla="*/ 6399 h 43219"/>
              <a:gd name="connsiteX20" fmla="*/ 4163 w 43256"/>
              <a:gd name="connsiteY20" fmla="*/ 15648 h 43219"/>
              <a:gd name="connsiteX21" fmla="*/ 3936 w 43256"/>
              <a:gd name="connsiteY21" fmla="*/ 14229 h 43219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1744170 w 3965662"/>
              <a:gd name="connsiteY0" fmla="*/ 1638631 h 1710994"/>
              <a:gd name="connsiteX1" fmla="*/ 1696664 w 3965662"/>
              <a:gd name="connsiteY1" fmla="*/ 1686137 h 1710994"/>
              <a:gd name="connsiteX2" fmla="*/ 1649158 w 3965662"/>
              <a:gd name="connsiteY2" fmla="*/ 1638631 h 1710994"/>
              <a:gd name="connsiteX3" fmla="*/ 1696664 w 3965662"/>
              <a:gd name="connsiteY3" fmla="*/ 1591125 h 1710994"/>
              <a:gd name="connsiteX4" fmla="*/ 1744170 w 3965662"/>
              <a:gd name="connsiteY4" fmla="*/ 1638631 h 1710994"/>
              <a:gd name="connsiteX0" fmla="*/ 1795751 w 3965662"/>
              <a:gd name="connsiteY0" fmla="*/ 1627422 h 1710994"/>
              <a:gd name="connsiteX1" fmla="*/ 1700738 w 3965662"/>
              <a:gd name="connsiteY1" fmla="*/ 1649864 h 1710994"/>
              <a:gd name="connsiteX2" fmla="*/ 1605725 w 3965662"/>
              <a:gd name="connsiteY2" fmla="*/ 1627422 h 1710994"/>
              <a:gd name="connsiteX3" fmla="*/ 1700738 w 3965662"/>
              <a:gd name="connsiteY3" fmla="*/ 1627659 h 1710994"/>
              <a:gd name="connsiteX4" fmla="*/ 1795751 w 3965662"/>
              <a:gd name="connsiteY4" fmla="*/ 1627422 h 1710994"/>
              <a:gd name="connsiteX0" fmla="*/ 1703091 w 3965662"/>
              <a:gd name="connsiteY0" fmla="*/ 1669221 h 1710994"/>
              <a:gd name="connsiteX1" fmla="*/ 1779989 w 3965662"/>
              <a:gd name="connsiteY1" fmla="*/ 1611265 h 1710994"/>
              <a:gd name="connsiteX2" fmla="*/ 1633623 w 3965662"/>
              <a:gd name="connsiteY2" fmla="*/ 1623864 h 1710994"/>
              <a:gd name="connsiteX3" fmla="*/ 1694431 w 3965662"/>
              <a:gd name="connsiteY3" fmla="*/ 1616706 h 1710994"/>
              <a:gd name="connsiteX4" fmla="*/ 1672349 w 3965662"/>
              <a:gd name="connsiteY4" fmla="*/ 1621952 h 1710994"/>
              <a:gd name="connsiteX5" fmla="*/ 1703091 w 3965662"/>
              <a:gd name="connsiteY5" fmla="*/ 1669221 h 1710994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34165 w 43256"/>
              <a:gd name="connsiteY8" fmla="*/ 22813 h 43219"/>
              <a:gd name="connsiteX9" fmla="*/ 37416 w 43256"/>
              <a:gd name="connsiteY9" fmla="*/ 29949 h 43219"/>
              <a:gd name="connsiteX10" fmla="*/ 41834 w 43256"/>
              <a:gd name="connsiteY10" fmla="*/ 15213 h 43219"/>
              <a:gd name="connsiteX11" fmla="*/ 40386 w 43256"/>
              <a:gd name="connsiteY11" fmla="*/ 17889 h 43219"/>
              <a:gd name="connsiteX12" fmla="*/ 38360 w 43256"/>
              <a:gd name="connsiteY12" fmla="*/ 5285 h 43219"/>
              <a:gd name="connsiteX13" fmla="*/ 38436 w 43256"/>
              <a:gd name="connsiteY13" fmla="*/ 6549 h 43219"/>
              <a:gd name="connsiteX14" fmla="*/ 29114 w 43256"/>
              <a:gd name="connsiteY14" fmla="*/ 3811 h 43219"/>
              <a:gd name="connsiteX15" fmla="*/ 29856 w 43256"/>
              <a:gd name="connsiteY15" fmla="*/ 2199 h 43219"/>
              <a:gd name="connsiteX16" fmla="*/ 22177 w 43256"/>
              <a:gd name="connsiteY16" fmla="*/ 4579 h 43219"/>
              <a:gd name="connsiteX17" fmla="*/ 22536 w 43256"/>
              <a:gd name="connsiteY17" fmla="*/ 3189 h 43219"/>
              <a:gd name="connsiteX18" fmla="*/ 14036 w 43256"/>
              <a:gd name="connsiteY18" fmla="*/ 5051 h 43219"/>
              <a:gd name="connsiteX19" fmla="*/ 15336 w 43256"/>
              <a:gd name="connsiteY19" fmla="*/ 6399 h 43219"/>
              <a:gd name="connsiteX20" fmla="*/ 4163 w 43256"/>
              <a:gd name="connsiteY20" fmla="*/ 15648 h 43219"/>
              <a:gd name="connsiteX21" fmla="*/ 3936 w 43256"/>
              <a:gd name="connsiteY21" fmla="*/ 14229 h 43219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1744170 w 3965662"/>
              <a:gd name="connsiteY0" fmla="*/ 1638631 h 1710994"/>
              <a:gd name="connsiteX1" fmla="*/ 1696664 w 3965662"/>
              <a:gd name="connsiteY1" fmla="*/ 1631709 h 1710994"/>
              <a:gd name="connsiteX2" fmla="*/ 1649158 w 3965662"/>
              <a:gd name="connsiteY2" fmla="*/ 1638631 h 1710994"/>
              <a:gd name="connsiteX3" fmla="*/ 1696664 w 3965662"/>
              <a:gd name="connsiteY3" fmla="*/ 1591125 h 1710994"/>
              <a:gd name="connsiteX4" fmla="*/ 1744170 w 3965662"/>
              <a:gd name="connsiteY4" fmla="*/ 1638631 h 1710994"/>
              <a:gd name="connsiteX0" fmla="*/ 1795751 w 3965662"/>
              <a:gd name="connsiteY0" fmla="*/ 1627422 h 1710994"/>
              <a:gd name="connsiteX1" fmla="*/ 1700738 w 3965662"/>
              <a:gd name="connsiteY1" fmla="*/ 1649864 h 1710994"/>
              <a:gd name="connsiteX2" fmla="*/ 1605725 w 3965662"/>
              <a:gd name="connsiteY2" fmla="*/ 1627422 h 1710994"/>
              <a:gd name="connsiteX3" fmla="*/ 1700738 w 3965662"/>
              <a:gd name="connsiteY3" fmla="*/ 1627659 h 1710994"/>
              <a:gd name="connsiteX4" fmla="*/ 1795751 w 3965662"/>
              <a:gd name="connsiteY4" fmla="*/ 1627422 h 1710994"/>
              <a:gd name="connsiteX0" fmla="*/ 1703091 w 3965662"/>
              <a:gd name="connsiteY0" fmla="*/ 1669221 h 1710994"/>
              <a:gd name="connsiteX1" fmla="*/ 1779989 w 3965662"/>
              <a:gd name="connsiteY1" fmla="*/ 1611265 h 1710994"/>
              <a:gd name="connsiteX2" fmla="*/ 1633623 w 3965662"/>
              <a:gd name="connsiteY2" fmla="*/ 1623864 h 1710994"/>
              <a:gd name="connsiteX3" fmla="*/ 1694431 w 3965662"/>
              <a:gd name="connsiteY3" fmla="*/ 1616706 h 1710994"/>
              <a:gd name="connsiteX4" fmla="*/ 1672349 w 3965662"/>
              <a:gd name="connsiteY4" fmla="*/ 1621952 h 1710994"/>
              <a:gd name="connsiteX5" fmla="*/ 1703091 w 3965662"/>
              <a:gd name="connsiteY5" fmla="*/ 1669221 h 1710994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34165 w 43256"/>
              <a:gd name="connsiteY8" fmla="*/ 22813 h 43219"/>
              <a:gd name="connsiteX9" fmla="*/ 37416 w 43256"/>
              <a:gd name="connsiteY9" fmla="*/ 29949 h 43219"/>
              <a:gd name="connsiteX10" fmla="*/ 41834 w 43256"/>
              <a:gd name="connsiteY10" fmla="*/ 15213 h 43219"/>
              <a:gd name="connsiteX11" fmla="*/ 40386 w 43256"/>
              <a:gd name="connsiteY11" fmla="*/ 17889 h 43219"/>
              <a:gd name="connsiteX12" fmla="*/ 38360 w 43256"/>
              <a:gd name="connsiteY12" fmla="*/ 5285 h 43219"/>
              <a:gd name="connsiteX13" fmla="*/ 38436 w 43256"/>
              <a:gd name="connsiteY13" fmla="*/ 6549 h 43219"/>
              <a:gd name="connsiteX14" fmla="*/ 29114 w 43256"/>
              <a:gd name="connsiteY14" fmla="*/ 3811 h 43219"/>
              <a:gd name="connsiteX15" fmla="*/ 29856 w 43256"/>
              <a:gd name="connsiteY15" fmla="*/ 2199 h 43219"/>
              <a:gd name="connsiteX16" fmla="*/ 22177 w 43256"/>
              <a:gd name="connsiteY16" fmla="*/ 4579 h 43219"/>
              <a:gd name="connsiteX17" fmla="*/ 22536 w 43256"/>
              <a:gd name="connsiteY17" fmla="*/ 3189 h 43219"/>
              <a:gd name="connsiteX18" fmla="*/ 14036 w 43256"/>
              <a:gd name="connsiteY18" fmla="*/ 5051 h 43219"/>
              <a:gd name="connsiteX19" fmla="*/ 15336 w 43256"/>
              <a:gd name="connsiteY19" fmla="*/ 6399 h 43219"/>
              <a:gd name="connsiteX20" fmla="*/ 4163 w 43256"/>
              <a:gd name="connsiteY20" fmla="*/ 15648 h 43219"/>
              <a:gd name="connsiteX21" fmla="*/ 3936 w 43256"/>
              <a:gd name="connsiteY21" fmla="*/ 14229 h 43219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1744170 w 3965662"/>
              <a:gd name="connsiteY0" fmla="*/ 1638631 h 1710994"/>
              <a:gd name="connsiteX1" fmla="*/ 1696664 w 3965662"/>
              <a:gd name="connsiteY1" fmla="*/ 1631709 h 1710994"/>
              <a:gd name="connsiteX2" fmla="*/ 1649158 w 3965662"/>
              <a:gd name="connsiteY2" fmla="*/ 1638631 h 1710994"/>
              <a:gd name="connsiteX3" fmla="*/ 1696664 w 3965662"/>
              <a:gd name="connsiteY3" fmla="*/ 1591125 h 1710994"/>
              <a:gd name="connsiteX4" fmla="*/ 1744170 w 3965662"/>
              <a:gd name="connsiteY4" fmla="*/ 1638631 h 1710994"/>
              <a:gd name="connsiteX0" fmla="*/ 1795751 w 3965662"/>
              <a:gd name="connsiteY0" fmla="*/ 1627422 h 1710994"/>
              <a:gd name="connsiteX1" fmla="*/ 1700738 w 3965662"/>
              <a:gd name="connsiteY1" fmla="*/ 1649864 h 1710994"/>
              <a:gd name="connsiteX2" fmla="*/ 1634551 w 3965662"/>
              <a:gd name="connsiteY2" fmla="*/ 1648456 h 1710994"/>
              <a:gd name="connsiteX3" fmla="*/ 1605725 w 3965662"/>
              <a:gd name="connsiteY3" fmla="*/ 1627422 h 1710994"/>
              <a:gd name="connsiteX4" fmla="*/ 1700738 w 3965662"/>
              <a:gd name="connsiteY4" fmla="*/ 1627659 h 1710994"/>
              <a:gd name="connsiteX5" fmla="*/ 1795751 w 3965662"/>
              <a:gd name="connsiteY5" fmla="*/ 1627422 h 1710994"/>
              <a:gd name="connsiteX0" fmla="*/ 1703091 w 3965662"/>
              <a:gd name="connsiteY0" fmla="*/ 1669221 h 1710994"/>
              <a:gd name="connsiteX1" fmla="*/ 1779989 w 3965662"/>
              <a:gd name="connsiteY1" fmla="*/ 1611265 h 1710994"/>
              <a:gd name="connsiteX2" fmla="*/ 1633623 w 3965662"/>
              <a:gd name="connsiteY2" fmla="*/ 1623864 h 1710994"/>
              <a:gd name="connsiteX3" fmla="*/ 1694431 w 3965662"/>
              <a:gd name="connsiteY3" fmla="*/ 1616706 h 1710994"/>
              <a:gd name="connsiteX4" fmla="*/ 1672349 w 3965662"/>
              <a:gd name="connsiteY4" fmla="*/ 1621952 h 1710994"/>
              <a:gd name="connsiteX5" fmla="*/ 1703091 w 3965662"/>
              <a:gd name="connsiteY5" fmla="*/ 1669221 h 1710994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34165 w 43256"/>
              <a:gd name="connsiteY8" fmla="*/ 22813 h 43219"/>
              <a:gd name="connsiteX9" fmla="*/ 37416 w 43256"/>
              <a:gd name="connsiteY9" fmla="*/ 29949 h 43219"/>
              <a:gd name="connsiteX10" fmla="*/ 41834 w 43256"/>
              <a:gd name="connsiteY10" fmla="*/ 15213 h 43219"/>
              <a:gd name="connsiteX11" fmla="*/ 40386 w 43256"/>
              <a:gd name="connsiteY11" fmla="*/ 17889 h 43219"/>
              <a:gd name="connsiteX12" fmla="*/ 38360 w 43256"/>
              <a:gd name="connsiteY12" fmla="*/ 5285 h 43219"/>
              <a:gd name="connsiteX13" fmla="*/ 38436 w 43256"/>
              <a:gd name="connsiteY13" fmla="*/ 6549 h 43219"/>
              <a:gd name="connsiteX14" fmla="*/ 29114 w 43256"/>
              <a:gd name="connsiteY14" fmla="*/ 3811 h 43219"/>
              <a:gd name="connsiteX15" fmla="*/ 29856 w 43256"/>
              <a:gd name="connsiteY15" fmla="*/ 2199 h 43219"/>
              <a:gd name="connsiteX16" fmla="*/ 22177 w 43256"/>
              <a:gd name="connsiteY16" fmla="*/ 4579 h 43219"/>
              <a:gd name="connsiteX17" fmla="*/ 22536 w 43256"/>
              <a:gd name="connsiteY17" fmla="*/ 3189 h 43219"/>
              <a:gd name="connsiteX18" fmla="*/ 14036 w 43256"/>
              <a:gd name="connsiteY18" fmla="*/ 5051 h 43219"/>
              <a:gd name="connsiteX19" fmla="*/ 15336 w 43256"/>
              <a:gd name="connsiteY19" fmla="*/ 6399 h 43219"/>
              <a:gd name="connsiteX20" fmla="*/ 4163 w 43256"/>
              <a:gd name="connsiteY20" fmla="*/ 15648 h 43219"/>
              <a:gd name="connsiteX21" fmla="*/ 3936 w 43256"/>
              <a:gd name="connsiteY21" fmla="*/ 14229 h 43219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1744170 w 3965662"/>
              <a:gd name="connsiteY0" fmla="*/ 1638631 h 1710994"/>
              <a:gd name="connsiteX1" fmla="*/ 1696664 w 3965662"/>
              <a:gd name="connsiteY1" fmla="*/ 1631709 h 1710994"/>
              <a:gd name="connsiteX2" fmla="*/ 1649158 w 3965662"/>
              <a:gd name="connsiteY2" fmla="*/ 1638631 h 1710994"/>
              <a:gd name="connsiteX3" fmla="*/ 1696664 w 3965662"/>
              <a:gd name="connsiteY3" fmla="*/ 1591125 h 1710994"/>
              <a:gd name="connsiteX4" fmla="*/ 1744170 w 3965662"/>
              <a:gd name="connsiteY4" fmla="*/ 1638631 h 1710994"/>
              <a:gd name="connsiteX0" fmla="*/ 1795751 w 3965662"/>
              <a:gd name="connsiteY0" fmla="*/ 1627422 h 1710994"/>
              <a:gd name="connsiteX1" fmla="*/ 1700738 w 3965662"/>
              <a:gd name="connsiteY1" fmla="*/ 1649864 h 1710994"/>
              <a:gd name="connsiteX2" fmla="*/ 1634551 w 3965662"/>
              <a:gd name="connsiteY2" fmla="*/ 1648456 h 1710994"/>
              <a:gd name="connsiteX3" fmla="*/ 1605725 w 3965662"/>
              <a:gd name="connsiteY3" fmla="*/ 1627422 h 1710994"/>
              <a:gd name="connsiteX4" fmla="*/ 1700738 w 3965662"/>
              <a:gd name="connsiteY4" fmla="*/ 1627659 h 1710994"/>
              <a:gd name="connsiteX5" fmla="*/ 1795751 w 3965662"/>
              <a:gd name="connsiteY5" fmla="*/ 1627422 h 1710994"/>
              <a:gd name="connsiteX0" fmla="*/ 1703091 w 3965662"/>
              <a:gd name="connsiteY0" fmla="*/ 1669221 h 1710994"/>
              <a:gd name="connsiteX1" fmla="*/ 1779989 w 3965662"/>
              <a:gd name="connsiteY1" fmla="*/ 1665694 h 1710994"/>
              <a:gd name="connsiteX2" fmla="*/ 1633623 w 3965662"/>
              <a:gd name="connsiteY2" fmla="*/ 1623864 h 1710994"/>
              <a:gd name="connsiteX3" fmla="*/ 1694431 w 3965662"/>
              <a:gd name="connsiteY3" fmla="*/ 1616706 h 1710994"/>
              <a:gd name="connsiteX4" fmla="*/ 1672349 w 3965662"/>
              <a:gd name="connsiteY4" fmla="*/ 1621952 h 1710994"/>
              <a:gd name="connsiteX5" fmla="*/ 1703091 w 3965662"/>
              <a:gd name="connsiteY5" fmla="*/ 1669221 h 1710994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34165 w 43256"/>
              <a:gd name="connsiteY8" fmla="*/ 22813 h 43219"/>
              <a:gd name="connsiteX9" fmla="*/ 37416 w 43256"/>
              <a:gd name="connsiteY9" fmla="*/ 29949 h 43219"/>
              <a:gd name="connsiteX10" fmla="*/ 41834 w 43256"/>
              <a:gd name="connsiteY10" fmla="*/ 15213 h 43219"/>
              <a:gd name="connsiteX11" fmla="*/ 40386 w 43256"/>
              <a:gd name="connsiteY11" fmla="*/ 17889 h 43219"/>
              <a:gd name="connsiteX12" fmla="*/ 38360 w 43256"/>
              <a:gd name="connsiteY12" fmla="*/ 5285 h 43219"/>
              <a:gd name="connsiteX13" fmla="*/ 38436 w 43256"/>
              <a:gd name="connsiteY13" fmla="*/ 6549 h 43219"/>
              <a:gd name="connsiteX14" fmla="*/ 29114 w 43256"/>
              <a:gd name="connsiteY14" fmla="*/ 3811 h 43219"/>
              <a:gd name="connsiteX15" fmla="*/ 29856 w 43256"/>
              <a:gd name="connsiteY15" fmla="*/ 2199 h 43219"/>
              <a:gd name="connsiteX16" fmla="*/ 22177 w 43256"/>
              <a:gd name="connsiteY16" fmla="*/ 4579 h 43219"/>
              <a:gd name="connsiteX17" fmla="*/ 22536 w 43256"/>
              <a:gd name="connsiteY17" fmla="*/ 3189 h 43219"/>
              <a:gd name="connsiteX18" fmla="*/ 14036 w 43256"/>
              <a:gd name="connsiteY18" fmla="*/ 5051 h 43219"/>
              <a:gd name="connsiteX19" fmla="*/ 15336 w 43256"/>
              <a:gd name="connsiteY19" fmla="*/ 6399 h 43219"/>
              <a:gd name="connsiteX20" fmla="*/ 4163 w 43256"/>
              <a:gd name="connsiteY20" fmla="*/ 15648 h 43219"/>
              <a:gd name="connsiteX21" fmla="*/ 3936 w 43256"/>
              <a:gd name="connsiteY21" fmla="*/ 14229 h 43219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1744170 w 3965662"/>
              <a:gd name="connsiteY0" fmla="*/ 1638631 h 1710994"/>
              <a:gd name="connsiteX1" fmla="*/ 1696664 w 3965662"/>
              <a:gd name="connsiteY1" fmla="*/ 1631709 h 1710994"/>
              <a:gd name="connsiteX2" fmla="*/ 1649158 w 3965662"/>
              <a:gd name="connsiteY2" fmla="*/ 1638631 h 1710994"/>
              <a:gd name="connsiteX3" fmla="*/ 1696664 w 3965662"/>
              <a:gd name="connsiteY3" fmla="*/ 1627411 h 1710994"/>
              <a:gd name="connsiteX4" fmla="*/ 1744170 w 3965662"/>
              <a:gd name="connsiteY4" fmla="*/ 1638631 h 1710994"/>
              <a:gd name="connsiteX0" fmla="*/ 1795751 w 3965662"/>
              <a:gd name="connsiteY0" fmla="*/ 1627422 h 1710994"/>
              <a:gd name="connsiteX1" fmla="*/ 1700738 w 3965662"/>
              <a:gd name="connsiteY1" fmla="*/ 1649864 h 1710994"/>
              <a:gd name="connsiteX2" fmla="*/ 1634551 w 3965662"/>
              <a:gd name="connsiteY2" fmla="*/ 1648456 h 1710994"/>
              <a:gd name="connsiteX3" fmla="*/ 1605725 w 3965662"/>
              <a:gd name="connsiteY3" fmla="*/ 1627422 h 1710994"/>
              <a:gd name="connsiteX4" fmla="*/ 1700738 w 3965662"/>
              <a:gd name="connsiteY4" fmla="*/ 1627659 h 1710994"/>
              <a:gd name="connsiteX5" fmla="*/ 1795751 w 3965662"/>
              <a:gd name="connsiteY5" fmla="*/ 1627422 h 1710994"/>
              <a:gd name="connsiteX0" fmla="*/ 1703091 w 3965662"/>
              <a:gd name="connsiteY0" fmla="*/ 1669221 h 1710994"/>
              <a:gd name="connsiteX1" fmla="*/ 1779989 w 3965662"/>
              <a:gd name="connsiteY1" fmla="*/ 1665694 h 1710994"/>
              <a:gd name="connsiteX2" fmla="*/ 1633623 w 3965662"/>
              <a:gd name="connsiteY2" fmla="*/ 1623864 h 1710994"/>
              <a:gd name="connsiteX3" fmla="*/ 1694431 w 3965662"/>
              <a:gd name="connsiteY3" fmla="*/ 1616706 h 1710994"/>
              <a:gd name="connsiteX4" fmla="*/ 1672349 w 3965662"/>
              <a:gd name="connsiteY4" fmla="*/ 1621952 h 1710994"/>
              <a:gd name="connsiteX5" fmla="*/ 1703091 w 3965662"/>
              <a:gd name="connsiteY5" fmla="*/ 1669221 h 1710994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34165 w 43256"/>
              <a:gd name="connsiteY8" fmla="*/ 22813 h 43219"/>
              <a:gd name="connsiteX9" fmla="*/ 37416 w 43256"/>
              <a:gd name="connsiteY9" fmla="*/ 29949 h 43219"/>
              <a:gd name="connsiteX10" fmla="*/ 41834 w 43256"/>
              <a:gd name="connsiteY10" fmla="*/ 15213 h 43219"/>
              <a:gd name="connsiteX11" fmla="*/ 40386 w 43256"/>
              <a:gd name="connsiteY11" fmla="*/ 17889 h 43219"/>
              <a:gd name="connsiteX12" fmla="*/ 38360 w 43256"/>
              <a:gd name="connsiteY12" fmla="*/ 5285 h 43219"/>
              <a:gd name="connsiteX13" fmla="*/ 38436 w 43256"/>
              <a:gd name="connsiteY13" fmla="*/ 6549 h 43219"/>
              <a:gd name="connsiteX14" fmla="*/ 29114 w 43256"/>
              <a:gd name="connsiteY14" fmla="*/ 3811 h 43219"/>
              <a:gd name="connsiteX15" fmla="*/ 29856 w 43256"/>
              <a:gd name="connsiteY15" fmla="*/ 2199 h 43219"/>
              <a:gd name="connsiteX16" fmla="*/ 22177 w 43256"/>
              <a:gd name="connsiteY16" fmla="*/ 4579 h 43219"/>
              <a:gd name="connsiteX17" fmla="*/ 22536 w 43256"/>
              <a:gd name="connsiteY17" fmla="*/ 3189 h 43219"/>
              <a:gd name="connsiteX18" fmla="*/ 14036 w 43256"/>
              <a:gd name="connsiteY18" fmla="*/ 5051 h 43219"/>
              <a:gd name="connsiteX19" fmla="*/ 15336 w 43256"/>
              <a:gd name="connsiteY19" fmla="*/ 6399 h 43219"/>
              <a:gd name="connsiteX20" fmla="*/ 4163 w 43256"/>
              <a:gd name="connsiteY20" fmla="*/ 15648 h 43219"/>
              <a:gd name="connsiteX21" fmla="*/ 3936 w 43256"/>
              <a:gd name="connsiteY21" fmla="*/ 14229 h 43219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1744170 w 3965662"/>
              <a:gd name="connsiteY0" fmla="*/ 1638631 h 1710994"/>
              <a:gd name="connsiteX1" fmla="*/ 1696664 w 3965662"/>
              <a:gd name="connsiteY1" fmla="*/ 1631709 h 1710994"/>
              <a:gd name="connsiteX2" fmla="*/ 1649158 w 3965662"/>
              <a:gd name="connsiteY2" fmla="*/ 1638631 h 1710994"/>
              <a:gd name="connsiteX3" fmla="*/ 1696664 w 3965662"/>
              <a:gd name="connsiteY3" fmla="*/ 1627411 h 1710994"/>
              <a:gd name="connsiteX4" fmla="*/ 1744170 w 3965662"/>
              <a:gd name="connsiteY4" fmla="*/ 1638631 h 1710994"/>
              <a:gd name="connsiteX0" fmla="*/ 1747847 w 3965662"/>
              <a:gd name="connsiteY0" fmla="*/ 1663707 h 1710994"/>
              <a:gd name="connsiteX1" fmla="*/ 1700738 w 3965662"/>
              <a:gd name="connsiteY1" fmla="*/ 1649864 h 1710994"/>
              <a:gd name="connsiteX2" fmla="*/ 1634551 w 3965662"/>
              <a:gd name="connsiteY2" fmla="*/ 1648456 h 1710994"/>
              <a:gd name="connsiteX3" fmla="*/ 1605725 w 3965662"/>
              <a:gd name="connsiteY3" fmla="*/ 1627422 h 1710994"/>
              <a:gd name="connsiteX4" fmla="*/ 1700738 w 3965662"/>
              <a:gd name="connsiteY4" fmla="*/ 1627659 h 1710994"/>
              <a:gd name="connsiteX5" fmla="*/ 1747847 w 3965662"/>
              <a:gd name="connsiteY5" fmla="*/ 1663707 h 1710994"/>
              <a:gd name="connsiteX0" fmla="*/ 1703091 w 3965662"/>
              <a:gd name="connsiteY0" fmla="*/ 1669221 h 1710994"/>
              <a:gd name="connsiteX1" fmla="*/ 1779989 w 3965662"/>
              <a:gd name="connsiteY1" fmla="*/ 1665694 h 1710994"/>
              <a:gd name="connsiteX2" fmla="*/ 1633623 w 3965662"/>
              <a:gd name="connsiteY2" fmla="*/ 1623864 h 1710994"/>
              <a:gd name="connsiteX3" fmla="*/ 1694431 w 3965662"/>
              <a:gd name="connsiteY3" fmla="*/ 1616706 h 1710994"/>
              <a:gd name="connsiteX4" fmla="*/ 1672349 w 3965662"/>
              <a:gd name="connsiteY4" fmla="*/ 1621952 h 1710994"/>
              <a:gd name="connsiteX5" fmla="*/ 1703091 w 3965662"/>
              <a:gd name="connsiteY5" fmla="*/ 1669221 h 1710994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34165 w 43256"/>
              <a:gd name="connsiteY8" fmla="*/ 22813 h 43219"/>
              <a:gd name="connsiteX9" fmla="*/ 37416 w 43256"/>
              <a:gd name="connsiteY9" fmla="*/ 29949 h 43219"/>
              <a:gd name="connsiteX10" fmla="*/ 41834 w 43256"/>
              <a:gd name="connsiteY10" fmla="*/ 15213 h 43219"/>
              <a:gd name="connsiteX11" fmla="*/ 40386 w 43256"/>
              <a:gd name="connsiteY11" fmla="*/ 17889 h 43219"/>
              <a:gd name="connsiteX12" fmla="*/ 38360 w 43256"/>
              <a:gd name="connsiteY12" fmla="*/ 5285 h 43219"/>
              <a:gd name="connsiteX13" fmla="*/ 38436 w 43256"/>
              <a:gd name="connsiteY13" fmla="*/ 6549 h 43219"/>
              <a:gd name="connsiteX14" fmla="*/ 29114 w 43256"/>
              <a:gd name="connsiteY14" fmla="*/ 3811 h 43219"/>
              <a:gd name="connsiteX15" fmla="*/ 29856 w 43256"/>
              <a:gd name="connsiteY15" fmla="*/ 2199 h 43219"/>
              <a:gd name="connsiteX16" fmla="*/ 22177 w 43256"/>
              <a:gd name="connsiteY16" fmla="*/ 4579 h 43219"/>
              <a:gd name="connsiteX17" fmla="*/ 22536 w 43256"/>
              <a:gd name="connsiteY17" fmla="*/ 3189 h 43219"/>
              <a:gd name="connsiteX18" fmla="*/ 14036 w 43256"/>
              <a:gd name="connsiteY18" fmla="*/ 5051 h 43219"/>
              <a:gd name="connsiteX19" fmla="*/ 15336 w 43256"/>
              <a:gd name="connsiteY19" fmla="*/ 6399 h 43219"/>
              <a:gd name="connsiteX20" fmla="*/ 4163 w 43256"/>
              <a:gd name="connsiteY20" fmla="*/ 15648 h 43219"/>
              <a:gd name="connsiteX21" fmla="*/ 3936 w 43256"/>
              <a:gd name="connsiteY21" fmla="*/ 14229 h 43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3256" h="43219">
                <a:moveTo>
                  <a:pt x="3936" y="14229"/>
                </a:moveTo>
                <a:cubicBezTo>
                  <a:pt x="3665" y="11516"/>
                  <a:pt x="4297" y="8780"/>
                  <a:pt x="5659" y="6766"/>
                </a:cubicBezTo>
                <a:cubicBezTo>
                  <a:pt x="7811" y="3585"/>
                  <a:pt x="11300" y="2876"/>
                  <a:pt x="14041" y="5061"/>
                </a:cubicBezTo>
                <a:cubicBezTo>
                  <a:pt x="15714" y="768"/>
                  <a:pt x="19950" y="-119"/>
                  <a:pt x="22492" y="3291"/>
                </a:cubicBezTo>
                <a:cubicBezTo>
                  <a:pt x="23133" y="1542"/>
                  <a:pt x="24364" y="333"/>
                  <a:pt x="25785" y="59"/>
                </a:cubicBezTo>
                <a:cubicBezTo>
                  <a:pt x="27349" y="-243"/>
                  <a:pt x="28911" y="629"/>
                  <a:pt x="29869" y="2340"/>
                </a:cubicBezTo>
                <a:cubicBezTo>
                  <a:pt x="31251" y="126"/>
                  <a:pt x="33537" y="-601"/>
                  <a:pt x="35499" y="549"/>
                </a:cubicBezTo>
                <a:cubicBezTo>
                  <a:pt x="36994" y="1425"/>
                  <a:pt x="38066" y="3259"/>
                  <a:pt x="38354" y="5435"/>
                </a:cubicBezTo>
                <a:cubicBezTo>
                  <a:pt x="40082" y="6077"/>
                  <a:pt x="41458" y="7857"/>
                  <a:pt x="42018" y="10177"/>
                </a:cubicBezTo>
                <a:cubicBezTo>
                  <a:pt x="42425" y="11861"/>
                  <a:pt x="42367" y="13690"/>
                  <a:pt x="41854" y="15319"/>
                </a:cubicBezTo>
                <a:cubicBezTo>
                  <a:pt x="43115" y="17553"/>
                  <a:pt x="43556" y="20449"/>
                  <a:pt x="43052" y="23181"/>
                </a:cubicBezTo>
                <a:cubicBezTo>
                  <a:pt x="42382" y="26813"/>
                  <a:pt x="40164" y="29533"/>
                  <a:pt x="37440" y="30063"/>
                </a:cubicBezTo>
                <a:cubicBezTo>
                  <a:pt x="37427" y="32330"/>
                  <a:pt x="36694" y="34480"/>
                  <a:pt x="35431" y="35960"/>
                </a:cubicBezTo>
                <a:cubicBezTo>
                  <a:pt x="33512" y="38209"/>
                  <a:pt x="30740" y="38498"/>
                  <a:pt x="28591" y="36674"/>
                </a:cubicBezTo>
                <a:cubicBezTo>
                  <a:pt x="27896" y="39807"/>
                  <a:pt x="26035" y="42202"/>
                  <a:pt x="23703" y="42965"/>
                </a:cubicBezTo>
                <a:cubicBezTo>
                  <a:pt x="20955" y="43864"/>
                  <a:pt x="18087" y="42332"/>
                  <a:pt x="16516" y="39125"/>
                </a:cubicBezTo>
                <a:cubicBezTo>
                  <a:pt x="12808" y="42169"/>
                  <a:pt x="7992" y="40458"/>
                  <a:pt x="5840" y="35331"/>
                </a:cubicBezTo>
                <a:cubicBezTo>
                  <a:pt x="3726" y="35668"/>
                  <a:pt x="1741" y="33883"/>
                  <a:pt x="1146" y="31109"/>
                </a:cubicBezTo>
                <a:cubicBezTo>
                  <a:pt x="715" y="29102"/>
                  <a:pt x="1096" y="26936"/>
                  <a:pt x="2149" y="25410"/>
                </a:cubicBezTo>
                <a:cubicBezTo>
                  <a:pt x="655" y="24213"/>
                  <a:pt x="-177" y="21916"/>
                  <a:pt x="31" y="19563"/>
                </a:cubicBezTo>
                <a:cubicBezTo>
                  <a:pt x="275" y="16808"/>
                  <a:pt x="1881" y="14650"/>
                  <a:pt x="3899" y="14366"/>
                </a:cubicBezTo>
                <a:cubicBezTo>
                  <a:pt x="3911" y="14320"/>
                  <a:pt x="3924" y="14275"/>
                  <a:pt x="3936" y="14229"/>
                </a:cubicBezTo>
                <a:close/>
              </a:path>
              <a:path w="3965662" h="1710994">
                <a:moveTo>
                  <a:pt x="1744170" y="1638631"/>
                </a:moveTo>
                <a:cubicBezTo>
                  <a:pt x="1744170" y="1639347"/>
                  <a:pt x="1722901" y="1631709"/>
                  <a:pt x="1696664" y="1631709"/>
                </a:cubicBezTo>
                <a:cubicBezTo>
                  <a:pt x="1670427" y="1631709"/>
                  <a:pt x="1649158" y="1664868"/>
                  <a:pt x="1649158" y="1638631"/>
                </a:cubicBezTo>
                <a:cubicBezTo>
                  <a:pt x="1649158" y="1612394"/>
                  <a:pt x="1670427" y="1627411"/>
                  <a:pt x="1696664" y="1627411"/>
                </a:cubicBezTo>
                <a:cubicBezTo>
                  <a:pt x="1722901" y="1627411"/>
                  <a:pt x="1744170" y="1637915"/>
                  <a:pt x="1744170" y="1638631"/>
                </a:cubicBezTo>
                <a:close/>
              </a:path>
              <a:path w="3965662" h="1710994">
                <a:moveTo>
                  <a:pt x="1747847" y="1663707"/>
                </a:moveTo>
                <a:cubicBezTo>
                  <a:pt x="1747847" y="1667408"/>
                  <a:pt x="1719621" y="1652406"/>
                  <a:pt x="1700738" y="1649864"/>
                </a:cubicBezTo>
                <a:cubicBezTo>
                  <a:pt x="1681855" y="1647322"/>
                  <a:pt x="1650387" y="1652196"/>
                  <a:pt x="1634551" y="1648456"/>
                </a:cubicBezTo>
                <a:cubicBezTo>
                  <a:pt x="1618716" y="1644716"/>
                  <a:pt x="1590702" y="1630888"/>
                  <a:pt x="1605725" y="1627422"/>
                </a:cubicBezTo>
                <a:cubicBezTo>
                  <a:pt x="1620748" y="1623956"/>
                  <a:pt x="1677051" y="1621612"/>
                  <a:pt x="1700738" y="1627659"/>
                </a:cubicBezTo>
                <a:cubicBezTo>
                  <a:pt x="1724425" y="1633706"/>
                  <a:pt x="1747847" y="1660006"/>
                  <a:pt x="1747847" y="1663707"/>
                </a:cubicBezTo>
                <a:close/>
              </a:path>
              <a:path w="3965662" h="1710994">
                <a:moveTo>
                  <a:pt x="1703091" y="1669221"/>
                </a:moveTo>
                <a:cubicBezTo>
                  <a:pt x="1721031" y="1676511"/>
                  <a:pt x="1791567" y="1673253"/>
                  <a:pt x="1779989" y="1665694"/>
                </a:cubicBezTo>
                <a:cubicBezTo>
                  <a:pt x="1768411" y="1658135"/>
                  <a:pt x="1655201" y="1632785"/>
                  <a:pt x="1633623" y="1623864"/>
                </a:cubicBezTo>
                <a:cubicBezTo>
                  <a:pt x="1612045" y="1614943"/>
                  <a:pt x="1687977" y="1626852"/>
                  <a:pt x="1694431" y="1616706"/>
                </a:cubicBezTo>
                <a:cubicBezTo>
                  <a:pt x="1700885" y="1606560"/>
                  <a:pt x="1670906" y="1613200"/>
                  <a:pt x="1672349" y="1621952"/>
                </a:cubicBezTo>
                <a:cubicBezTo>
                  <a:pt x="1673792" y="1630705"/>
                  <a:pt x="1685151" y="1661931"/>
                  <a:pt x="1703091" y="1669221"/>
                </a:cubicBezTo>
                <a:close/>
              </a:path>
              <a:path w="43256" h="43219" fill="none" extrusionOk="0">
                <a:moveTo>
                  <a:pt x="4729" y="26036"/>
                </a:moveTo>
                <a:cubicBezTo>
                  <a:pt x="3845" y="26130"/>
                  <a:pt x="2961" y="25852"/>
                  <a:pt x="2196" y="25239"/>
                </a:cubicBezTo>
                <a:moveTo>
                  <a:pt x="6964" y="34758"/>
                </a:moveTo>
                <a:cubicBezTo>
                  <a:pt x="6609" y="34951"/>
                  <a:pt x="6236" y="35079"/>
                  <a:pt x="5856" y="35139"/>
                </a:cubicBezTo>
                <a:moveTo>
                  <a:pt x="16514" y="38949"/>
                </a:moveTo>
                <a:cubicBezTo>
                  <a:pt x="16247" y="38403"/>
                  <a:pt x="16023" y="37820"/>
                  <a:pt x="15846" y="37209"/>
                </a:cubicBezTo>
                <a:moveTo>
                  <a:pt x="28863" y="34610"/>
                </a:moveTo>
                <a:cubicBezTo>
                  <a:pt x="28824" y="35257"/>
                  <a:pt x="28734" y="35897"/>
                  <a:pt x="28596" y="36519"/>
                </a:cubicBezTo>
                <a:moveTo>
                  <a:pt x="34165" y="22813"/>
                </a:moveTo>
                <a:cubicBezTo>
                  <a:pt x="36169" y="24141"/>
                  <a:pt x="37434" y="26917"/>
                  <a:pt x="37416" y="29949"/>
                </a:cubicBezTo>
                <a:moveTo>
                  <a:pt x="41834" y="15213"/>
                </a:moveTo>
                <a:cubicBezTo>
                  <a:pt x="41509" y="16245"/>
                  <a:pt x="41014" y="17161"/>
                  <a:pt x="40386" y="17889"/>
                </a:cubicBezTo>
                <a:moveTo>
                  <a:pt x="38360" y="5285"/>
                </a:moveTo>
                <a:cubicBezTo>
                  <a:pt x="38415" y="5702"/>
                  <a:pt x="38441" y="6125"/>
                  <a:pt x="38436" y="6549"/>
                </a:cubicBezTo>
                <a:moveTo>
                  <a:pt x="29114" y="3811"/>
                </a:moveTo>
                <a:cubicBezTo>
                  <a:pt x="29303" y="3228"/>
                  <a:pt x="29552" y="2685"/>
                  <a:pt x="29856" y="2199"/>
                </a:cubicBezTo>
                <a:moveTo>
                  <a:pt x="22177" y="4579"/>
                </a:moveTo>
                <a:cubicBezTo>
                  <a:pt x="22254" y="4097"/>
                  <a:pt x="22375" y="3630"/>
                  <a:pt x="22536" y="3189"/>
                </a:cubicBezTo>
                <a:moveTo>
                  <a:pt x="14036" y="5051"/>
                </a:moveTo>
                <a:cubicBezTo>
                  <a:pt x="14508" y="5427"/>
                  <a:pt x="14944" y="5880"/>
                  <a:pt x="15336" y="6399"/>
                </a:cubicBezTo>
                <a:moveTo>
                  <a:pt x="4163" y="15648"/>
                </a:moveTo>
                <a:cubicBezTo>
                  <a:pt x="4060" y="15184"/>
                  <a:pt x="3984" y="14710"/>
                  <a:pt x="3936" y="14229"/>
                </a:cubicBezTo>
              </a:path>
            </a:pathLst>
          </a:custGeom>
          <a:noFill/>
          <a:ln w="15875">
            <a:solidFill>
              <a:srgbClr val="4F81B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accent1"/>
                </a:solidFill>
              </a:rPr>
              <a:t>Cloud provider</a:t>
            </a:r>
            <a:endParaRPr lang="en-US" sz="2200" dirty="0">
              <a:solidFill>
                <a:schemeClr val="accent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21460" y="1936980"/>
            <a:ext cx="2788054" cy="113197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US" sz="2200" dirty="0" smtClean="0">
                <a:solidFill>
                  <a:srgbClr val="595959"/>
                </a:solidFill>
              </a:rPr>
              <a:t>Client</a:t>
            </a:r>
            <a:endParaRPr lang="en-US" sz="2200" dirty="0">
              <a:solidFill>
                <a:srgbClr val="595959"/>
              </a:solidFill>
            </a:endParaRPr>
          </a:p>
        </p:txBody>
      </p:sp>
      <p:sp>
        <p:nvSpPr>
          <p:cNvPr id="8" name="Internal Storage 7"/>
          <p:cNvSpPr/>
          <p:nvPr/>
        </p:nvSpPr>
        <p:spPr>
          <a:xfrm>
            <a:off x="701482" y="2103584"/>
            <a:ext cx="703837" cy="515308"/>
          </a:xfrm>
          <a:prstGeom prst="flowChartInternalStorag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 dirty="0" smtClean="0">
                <a:solidFill>
                  <a:srgbClr val="595959"/>
                </a:solidFill>
              </a:rPr>
              <a:t>P</a:t>
            </a:r>
            <a:endParaRPr lang="en-US" sz="2300" b="1" dirty="0">
              <a:solidFill>
                <a:srgbClr val="595959"/>
              </a:solidFill>
            </a:endParaRPr>
          </a:p>
        </p:txBody>
      </p:sp>
      <p:cxnSp>
        <p:nvCxnSpPr>
          <p:cNvPr id="24" name="Straight Arrow Connector 23"/>
          <p:cNvCxnSpPr>
            <a:stCxn id="8" idx="3"/>
          </p:cNvCxnSpPr>
          <p:nvPr/>
        </p:nvCxnSpPr>
        <p:spPr>
          <a:xfrm flipV="1">
            <a:off x="1405319" y="2348856"/>
            <a:ext cx="2716621" cy="12382"/>
          </a:xfrm>
          <a:prstGeom prst="straightConnector1">
            <a:avLst/>
          </a:prstGeom>
          <a:ln w="34925">
            <a:solidFill>
              <a:schemeClr val="bg1">
                <a:lumMod val="65000"/>
                <a:lumOff val="35000"/>
              </a:schemeClr>
            </a:solidFill>
            <a:tailEnd type="arrow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Internal Storage 18"/>
          <p:cNvSpPr/>
          <p:nvPr/>
        </p:nvSpPr>
        <p:spPr>
          <a:xfrm>
            <a:off x="2411711" y="2078820"/>
            <a:ext cx="703837" cy="540072"/>
          </a:xfrm>
          <a:prstGeom prst="flowChartInternalStorag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 dirty="0" smtClean="0">
                <a:solidFill>
                  <a:srgbClr val="595959"/>
                </a:solidFill>
              </a:rPr>
              <a:t>C</a:t>
            </a:r>
            <a:endParaRPr lang="en-US" sz="2300" b="1" dirty="0">
              <a:solidFill>
                <a:srgbClr val="595959"/>
              </a:solidFill>
            </a:endParaRPr>
          </a:p>
        </p:txBody>
      </p:sp>
      <p:pic>
        <p:nvPicPr>
          <p:cNvPr id="6" name="Picture 5" descr="BU005219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822675">
            <a:off x="1581305" y="2212566"/>
            <a:ext cx="724600" cy="259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978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Encryption and keys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088688"/>
            <a:ext cx="8598413" cy="5220696"/>
          </a:xfrm>
          <a:ln>
            <a:noFill/>
          </a:ln>
        </p:spPr>
        <p:txBody>
          <a:bodyPr>
            <a:normAutofit lnSpcReduction="10000"/>
          </a:bodyPr>
          <a:lstStyle/>
          <a:p>
            <a:r>
              <a:rPr lang="en-US" dirty="0" smtClean="0"/>
              <a:t>Who could access the keys?</a:t>
            </a:r>
          </a:p>
          <a:p>
            <a:pPr lvl="1"/>
            <a:r>
              <a:rPr lang="en-US" dirty="0" smtClean="0"/>
              <a:t>Trust </a:t>
            </a:r>
            <a:r>
              <a:rPr lang="en-US" i="1" dirty="0" smtClean="0"/>
              <a:t>and legal regime(s)</a:t>
            </a:r>
            <a:endParaRPr lang="en-US" dirty="0" smtClean="0"/>
          </a:p>
          <a:p>
            <a:pPr lvl="2"/>
            <a:r>
              <a:rPr lang="en-US" dirty="0" smtClean="0"/>
              <a:t>Client-held keys</a:t>
            </a:r>
          </a:p>
          <a:p>
            <a:pPr lvl="2"/>
            <a:r>
              <a:rPr lang="en-US" dirty="0" smtClean="0"/>
              <a:t>Cloud providers holding client keys</a:t>
            </a:r>
          </a:p>
          <a:p>
            <a:pPr lvl="2"/>
            <a:r>
              <a:rPr lang="en-US" dirty="0" smtClean="0"/>
              <a:t>Providers </a:t>
            </a:r>
            <a:r>
              <a:rPr lang="en-US" i="1" dirty="0"/>
              <a:t>n</a:t>
            </a:r>
            <a:r>
              <a:rPr lang="en-US" i="1" dirty="0" smtClean="0"/>
              <a:t>ow </a:t>
            </a:r>
            <a:r>
              <a:rPr lang="en-US" dirty="0"/>
              <a:t>(internally) use crypto </a:t>
            </a:r>
            <a:r>
              <a:rPr lang="en-US" dirty="0" smtClean="0"/>
              <a:t>provisioning</a:t>
            </a:r>
          </a:p>
          <a:p>
            <a:pPr lvl="2"/>
            <a:r>
              <a:rPr lang="en-US" dirty="0" smtClean="0"/>
              <a:t>Trusted third-parties: CAs, Key-escrows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Key </a:t>
            </a:r>
            <a:r>
              <a:rPr lang="en-US" dirty="0"/>
              <a:t>management </a:t>
            </a:r>
            <a:r>
              <a:rPr lang="en-US" dirty="0" smtClean="0"/>
              <a:t>isn’t easy</a:t>
            </a:r>
          </a:p>
          <a:p>
            <a:r>
              <a:rPr lang="en-US" dirty="0" smtClean="0"/>
              <a:t>Vulnerabilities: compromised </a:t>
            </a:r>
            <a:r>
              <a:rPr lang="en-US" dirty="0"/>
              <a:t>keys, broken schemes and/or </a:t>
            </a:r>
            <a:r>
              <a:rPr lang="en-US" dirty="0" smtClean="0"/>
              <a:t>implementations</a:t>
            </a:r>
          </a:p>
          <a:p>
            <a:r>
              <a:rPr lang="en-US" dirty="0" smtClean="0"/>
              <a:t>Transparency</a:t>
            </a:r>
            <a:r>
              <a:rPr lang="en-US" dirty="0"/>
              <a:t>: </a:t>
            </a:r>
            <a:r>
              <a:rPr lang="en-US" dirty="0" smtClean="0"/>
              <a:t>when was data decrypted?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1740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controls: data tagging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088688"/>
            <a:ext cx="8598413" cy="5130684"/>
          </a:xfrm>
          <a:ln>
            <a:noFill/>
          </a:ln>
        </p:spPr>
        <p:txBody>
          <a:bodyPr>
            <a:normAutofit fontScale="92500"/>
          </a:bodyPr>
          <a:lstStyle/>
          <a:p>
            <a:r>
              <a:rPr lang="en-US" dirty="0" smtClean="0"/>
              <a:t>‘Tag’ </a:t>
            </a:r>
            <a:r>
              <a:rPr lang="en-US" dirty="0"/>
              <a:t>data to</a:t>
            </a:r>
          </a:p>
          <a:p>
            <a:pPr lvl="1"/>
            <a:r>
              <a:rPr lang="en-US" b="1" dirty="0"/>
              <a:t>track</a:t>
            </a:r>
            <a:r>
              <a:rPr lang="en-US" dirty="0"/>
              <a:t>, and </a:t>
            </a:r>
          </a:p>
          <a:p>
            <a:pPr lvl="1"/>
            <a:r>
              <a:rPr lang="en-US" b="1" dirty="0"/>
              <a:t>control</a:t>
            </a:r>
            <a:r>
              <a:rPr lang="en-US" dirty="0"/>
              <a:t> where it </a:t>
            </a:r>
            <a:r>
              <a:rPr lang="en-US" dirty="0" smtClean="0"/>
              <a:t>flows</a:t>
            </a:r>
          </a:p>
          <a:p>
            <a:r>
              <a:rPr lang="en-US" dirty="0" smtClean="0"/>
              <a:t>Metadata ‘stuck’ to data to effect data management policy</a:t>
            </a:r>
          </a:p>
          <a:p>
            <a:r>
              <a:rPr lang="en-US" dirty="0" smtClean="0"/>
              <a:t>Cloud benefits: </a:t>
            </a:r>
          </a:p>
          <a:p>
            <a:pPr lvl="1"/>
            <a:r>
              <a:rPr lang="en-US" dirty="0" smtClean="0"/>
              <a:t>Management within the provider’s realm</a:t>
            </a:r>
          </a:p>
          <a:p>
            <a:pPr lvl="1"/>
            <a:r>
              <a:rPr lang="en-US" dirty="0" smtClean="0"/>
              <a:t>Control and/or assurance, transparency</a:t>
            </a:r>
          </a:p>
          <a:p>
            <a:r>
              <a:rPr lang="en-US" dirty="0" smtClean="0"/>
              <a:t>Various approaches</a:t>
            </a:r>
          </a:p>
          <a:p>
            <a:pPr lvl="1"/>
            <a:r>
              <a:rPr lang="en-US" dirty="0" smtClean="0"/>
              <a:t>E.g. CSN @ Imperial: tenants collaborate to find leaks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Information Flow Control (IFC)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71930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IFC: Regional isolation at application-level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01484" y="3182967"/>
            <a:ext cx="1428190" cy="100813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Application 1</a:t>
            </a:r>
          </a:p>
          <a:p>
            <a:pPr algn="ctr"/>
            <a:r>
              <a:rPr lang="en-US" dirty="0" smtClean="0"/>
              <a:t>&lt;zone, EU&gt;</a:t>
            </a:r>
          </a:p>
        </p:txBody>
      </p:sp>
      <p:cxnSp>
        <p:nvCxnSpPr>
          <p:cNvPr id="15" name="Straight Arrow Connector 14"/>
          <p:cNvCxnSpPr>
            <a:stCxn id="4" idx="3"/>
            <a:endCxn id="29" idx="1"/>
          </p:cNvCxnSpPr>
          <p:nvPr/>
        </p:nvCxnSpPr>
        <p:spPr>
          <a:xfrm flipV="1">
            <a:off x="2129674" y="2762911"/>
            <a:ext cx="1848246" cy="924123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4" idx="3"/>
            <a:endCxn id="56" idx="1"/>
          </p:cNvCxnSpPr>
          <p:nvPr/>
        </p:nvCxnSpPr>
        <p:spPr>
          <a:xfrm>
            <a:off x="2129674" y="3687034"/>
            <a:ext cx="3024403" cy="5880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9" name="Group 38"/>
          <p:cNvGrpSpPr/>
          <p:nvPr/>
        </p:nvGrpSpPr>
        <p:grpSpPr>
          <a:xfrm>
            <a:off x="2381708" y="2762911"/>
            <a:ext cx="1176157" cy="668437"/>
            <a:chOff x="2231688" y="3338988"/>
            <a:chExt cx="1260168" cy="716183"/>
          </a:xfrm>
        </p:grpSpPr>
        <p:sp>
          <p:nvSpPr>
            <p:cNvPr id="7" name="Rectangle 6"/>
            <p:cNvSpPr/>
            <p:nvPr/>
          </p:nvSpPr>
          <p:spPr>
            <a:xfrm>
              <a:off x="2231688" y="3338988"/>
              <a:ext cx="1260168" cy="270037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bg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700" dirty="0" smtClean="0">
                  <a:solidFill>
                    <a:schemeClr val="bg1">
                      <a:lumMod val="65000"/>
                      <a:lumOff val="35000"/>
                    </a:schemeClr>
                  </a:solidFill>
                </a:rPr>
                <a:t>&lt;zone, EU&gt;</a:t>
              </a:r>
              <a:endParaRPr lang="en-US" sz="1700" dirty="0">
                <a:solidFill>
                  <a:schemeClr val="bg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0" name="Internal Storage 19"/>
            <p:cNvSpPr/>
            <p:nvPr/>
          </p:nvSpPr>
          <p:spPr>
            <a:xfrm>
              <a:off x="2411712" y="3609024"/>
              <a:ext cx="892293" cy="446147"/>
            </a:xfrm>
            <a:prstGeom prst="flowChartInternalStorag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/>
          <p:cNvSpPr/>
          <p:nvPr/>
        </p:nvSpPr>
        <p:spPr>
          <a:xfrm>
            <a:off x="3725887" y="2594889"/>
            <a:ext cx="756101" cy="6606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7" name="Can 16"/>
          <p:cNvSpPr/>
          <p:nvPr/>
        </p:nvSpPr>
        <p:spPr>
          <a:xfrm>
            <a:off x="7338368" y="2342855"/>
            <a:ext cx="1344179" cy="840112"/>
          </a:xfrm>
          <a:prstGeom prst="can">
            <a:avLst/>
          </a:prstGeom>
          <a:solidFill>
            <a:schemeClr val="accent1"/>
          </a:solidFill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Database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&lt;zone, EU&gt;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977920" y="2258844"/>
            <a:ext cx="1428190" cy="100813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Service X</a:t>
            </a:r>
          </a:p>
          <a:p>
            <a:pPr algn="ctr"/>
            <a:r>
              <a:rPr lang="en-US" dirty="0" smtClean="0"/>
              <a:t>&lt;zone, EU&gt;</a:t>
            </a:r>
          </a:p>
        </p:txBody>
      </p:sp>
      <p:cxnSp>
        <p:nvCxnSpPr>
          <p:cNvPr id="30" name="Straight Arrow Connector 29"/>
          <p:cNvCxnSpPr>
            <a:stCxn id="29" idx="3"/>
            <a:endCxn id="17" idx="2"/>
          </p:cNvCxnSpPr>
          <p:nvPr/>
        </p:nvCxnSpPr>
        <p:spPr>
          <a:xfrm>
            <a:off x="5406111" y="2762911"/>
            <a:ext cx="193225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2717753" y="2930934"/>
            <a:ext cx="504067" cy="603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4FAA3A"/>
                </a:solidFill>
                <a:latin typeface="Zapf Dingbats"/>
                <a:ea typeface="Zapf Dingbats"/>
                <a:cs typeface="Zapf Dingbats"/>
              </a:rPr>
              <a:t>✔</a:t>
            </a:r>
            <a:endParaRPr lang="en-US" sz="3600" dirty="0">
              <a:solidFill>
                <a:srgbClr val="4FAA3A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5154077" y="3771046"/>
            <a:ext cx="1428190" cy="1008134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Service X</a:t>
            </a:r>
          </a:p>
          <a:p>
            <a:pPr algn="ctr"/>
            <a: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&lt;zone, US&gt;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221820" y="3771046"/>
            <a:ext cx="1176157" cy="771265"/>
            <a:chOff x="3131808" y="4509144"/>
            <a:chExt cx="1260168" cy="826355"/>
          </a:xfrm>
        </p:grpSpPr>
        <p:grpSp>
          <p:nvGrpSpPr>
            <p:cNvPr id="67" name="Group 66"/>
            <p:cNvGrpSpPr/>
            <p:nvPr/>
          </p:nvGrpSpPr>
          <p:grpSpPr>
            <a:xfrm>
              <a:off x="3131808" y="4509144"/>
              <a:ext cx="1260168" cy="716183"/>
              <a:chOff x="2231688" y="3338988"/>
              <a:chExt cx="1260168" cy="716183"/>
            </a:xfrm>
          </p:grpSpPr>
          <p:sp>
            <p:nvSpPr>
              <p:cNvPr id="68" name="Rectangle 67"/>
              <p:cNvSpPr/>
              <p:nvPr/>
            </p:nvSpPr>
            <p:spPr>
              <a:xfrm>
                <a:off x="2231688" y="3338988"/>
                <a:ext cx="1260168" cy="270037"/>
              </a:xfrm>
              <a:prstGeom prst="rect">
                <a:avLst/>
              </a:prstGeom>
              <a:solidFill>
                <a:schemeClr val="tx2">
                  <a:lumMod val="75000"/>
                </a:schemeClr>
              </a:solidFill>
              <a:ln>
                <a:solidFill>
                  <a:schemeClr val="bg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700" dirty="0" smtClean="0">
                    <a:solidFill>
                      <a:schemeClr val="bg1">
                        <a:lumMod val="65000"/>
                        <a:lumOff val="35000"/>
                      </a:schemeClr>
                    </a:solidFill>
                  </a:rPr>
                  <a:t>&lt;zone, EU&gt;</a:t>
                </a:r>
                <a:endParaRPr lang="en-US" sz="1700" dirty="0">
                  <a:solidFill>
                    <a:schemeClr val="bg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69" name="Internal Storage 68"/>
              <p:cNvSpPr/>
              <p:nvPr/>
            </p:nvSpPr>
            <p:spPr>
              <a:xfrm>
                <a:off x="2411712" y="3609024"/>
                <a:ext cx="892293" cy="446147"/>
              </a:xfrm>
              <a:prstGeom prst="flowChartInternalStorag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bg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8" name="Rectangle 27"/>
            <p:cNvSpPr/>
            <p:nvPr/>
          </p:nvSpPr>
          <p:spPr>
            <a:xfrm>
              <a:off x="3493843" y="4689168"/>
              <a:ext cx="536099" cy="646331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n-US" sz="3600" dirty="0">
                  <a:solidFill>
                    <a:schemeClr val="accent2"/>
                  </a:solidFill>
                  <a:latin typeface="Zapf Dingbats"/>
                  <a:ea typeface="Zapf Dingbats"/>
                  <a:cs typeface="Zapf Dingbats"/>
                </a:rPr>
                <a:t>✖</a:t>
              </a:r>
              <a:endParaRPr lang="en-US" sz="3600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5826167" y="2258844"/>
            <a:ext cx="1176157" cy="668437"/>
            <a:chOff x="2231688" y="3338988"/>
            <a:chExt cx="1260168" cy="716183"/>
          </a:xfrm>
        </p:grpSpPr>
        <p:sp>
          <p:nvSpPr>
            <p:cNvPr id="78" name="Rectangle 77"/>
            <p:cNvSpPr/>
            <p:nvPr/>
          </p:nvSpPr>
          <p:spPr>
            <a:xfrm>
              <a:off x="2231688" y="3338988"/>
              <a:ext cx="1260168" cy="270037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bg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700" dirty="0" smtClean="0">
                  <a:solidFill>
                    <a:schemeClr val="bg1">
                      <a:lumMod val="65000"/>
                      <a:lumOff val="35000"/>
                    </a:schemeClr>
                  </a:solidFill>
                </a:rPr>
                <a:t>&lt;zone, EU&gt;</a:t>
              </a:r>
              <a:endParaRPr lang="en-US" sz="1700" dirty="0">
                <a:solidFill>
                  <a:schemeClr val="bg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9" name="Internal Storage 78"/>
            <p:cNvSpPr/>
            <p:nvPr/>
          </p:nvSpPr>
          <p:spPr>
            <a:xfrm>
              <a:off x="2411712" y="3609024"/>
              <a:ext cx="892293" cy="446147"/>
            </a:xfrm>
            <a:prstGeom prst="flowChartInternalStorag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0" name="Rectangle 79"/>
          <p:cNvSpPr/>
          <p:nvPr/>
        </p:nvSpPr>
        <p:spPr>
          <a:xfrm>
            <a:off x="6162211" y="2426866"/>
            <a:ext cx="504067" cy="603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4FAA3A"/>
                </a:solidFill>
                <a:latin typeface="Zapf Dingbats"/>
                <a:ea typeface="Zapf Dingbats"/>
                <a:cs typeface="Zapf Dingbats"/>
              </a:rPr>
              <a:t>✔</a:t>
            </a:r>
            <a:endParaRPr lang="en-US" sz="3600" dirty="0">
              <a:solidFill>
                <a:srgbClr val="4FAA3A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26</a:t>
            </a:fld>
            <a:endParaRPr lang="en-GB" dirty="0"/>
          </a:p>
        </p:txBody>
      </p:sp>
      <p:sp>
        <p:nvSpPr>
          <p:cNvPr id="31" name="Content Placeholder 2"/>
          <p:cNvSpPr txBox="1">
            <a:spLocks/>
          </p:cNvSpPr>
          <p:nvPr/>
        </p:nvSpPr>
        <p:spPr>
          <a:xfrm>
            <a:off x="521460" y="998676"/>
            <a:ext cx="8374063" cy="108014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6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itchFamily="34" charset="0"/>
              <a:buChar char="•"/>
              <a:defRPr sz="26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»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Entities </a:t>
            </a:r>
            <a:r>
              <a:rPr lang="en-US" dirty="0"/>
              <a:t>run in a ‘security context</a:t>
            </a:r>
            <a:r>
              <a:rPr lang="en-US" dirty="0" smtClean="0"/>
              <a:t>’ (tagged)</a:t>
            </a:r>
          </a:p>
          <a:p>
            <a:r>
              <a:rPr lang="en-US" dirty="0"/>
              <a:t>Tags</a:t>
            </a:r>
            <a:r>
              <a:rPr lang="en-US" dirty="0" smtClean="0"/>
              <a:t>: &lt;concern, </a:t>
            </a:r>
            <a:r>
              <a:rPr lang="en-US" dirty="0" err="1" smtClean="0"/>
              <a:t>specifier</a:t>
            </a:r>
            <a:r>
              <a:rPr lang="en-US" dirty="0" smtClean="0"/>
              <a:t>&gt;</a:t>
            </a:r>
            <a:endParaRPr lang="en-US" dirty="0"/>
          </a:p>
        </p:txBody>
      </p:sp>
      <p:sp>
        <p:nvSpPr>
          <p:cNvPr id="32" name="Content Placeholder 2"/>
          <p:cNvSpPr txBox="1">
            <a:spLocks/>
          </p:cNvSpPr>
          <p:nvPr/>
        </p:nvSpPr>
        <p:spPr>
          <a:xfrm>
            <a:off x="521460" y="4869192"/>
            <a:ext cx="8374063" cy="126016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fontScale="92500"/>
          </a:bodyPr>
          <a:lstStyle>
            <a:lvl1pPr marL="36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itchFamily="34" charset="0"/>
              <a:buChar char="•"/>
              <a:defRPr sz="26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»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All context and </a:t>
            </a:r>
            <a:r>
              <a:rPr lang="en-US" dirty="0"/>
              <a:t>flows </a:t>
            </a:r>
            <a:r>
              <a:rPr lang="en-US" dirty="0" smtClean="0"/>
              <a:t>audited</a:t>
            </a:r>
          </a:p>
          <a:p>
            <a:r>
              <a:rPr lang="en-US" dirty="0" smtClean="0"/>
              <a:t>Mechanisms for EU-&gt;US, but trusted, privileged (audited!)</a:t>
            </a:r>
          </a:p>
        </p:txBody>
      </p:sp>
    </p:spTree>
    <p:extLst>
      <p:ext uri="{BB962C8B-B14F-4D97-AF65-F5344CB8AC3E}">
        <p14:creationId xmlns:p14="http://schemas.microsoft.com/office/powerpoint/2010/main" val="25531754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47" grpId="0"/>
      <p:bldP spid="56" grpId="0" animBg="1"/>
      <p:bldP spid="80" grpId="0"/>
      <p:bldP spid="3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IFC: Ongoing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088688"/>
            <a:ext cx="8374063" cy="5040672"/>
          </a:xfrm>
          <a:ln>
            <a:noFill/>
          </a:ln>
        </p:spPr>
        <p:txBody>
          <a:bodyPr>
            <a:normAutofit fontScale="92500"/>
          </a:bodyPr>
          <a:lstStyle/>
          <a:p>
            <a:r>
              <a:rPr lang="en-US" dirty="0"/>
              <a:t>Experimenting at the OS level, all application-level I/O</a:t>
            </a:r>
          </a:p>
          <a:p>
            <a:pPr lvl="1"/>
            <a:r>
              <a:rPr lang="en-US" dirty="0"/>
              <a:t>System-calls within, messaging across </a:t>
            </a:r>
            <a:r>
              <a:rPr lang="en-US" dirty="0" smtClean="0"/>
              <a:t>machines</a:t>
            </a:r>
          </a:p>
          <a:p>
            <a:r>
              <a:rPr lang="en-US" dirty="0" smtClean="0"/>
              <a:t>Requires </a:t>
            </a:r>
            <a:r>
              <a:rPr lang="en-US" dirty="0"/>
              <a:t>a trusted-computing base</a:t>
            </a:r>
          </a:p>
          <a:p>
            <a:pPr lvl="1"/>
            <a:r>
              <a:rPr lang="en-US" dirty="0" smtClean="0"/>
              <a:t>Protects </a:t>
            </a:r>
            <a:r>
              <a:rPr lang="en-US" dirty="0"/>
              <a:t>at levels above </a:t>
            </a:r>
            <a:r>
              <a:rPr lang="en-US" dirty="0" smtClean="0"/>
              <a:t>enforcement</a:t>
            </a:r>
          </a:p>
          <a:p>
            <a:pPr>
              <a:spcBef>
                <a:spcPts val="600"/>
              </a:spcBef>
            </a:pPr>
            <a:r>
              <a:rPr lang="en-US" b="1" dirty="0" smtClean="0"/>
              <a:t>Much more to do!</a:t>
            </a:r>
          </a:p>
          <a:p>
            <a:pPr lvl="1"/>
            <a:r>
              <a:rPr lang="en-US" dirty="0"/>
              <a:t>Enforcement: S</a:t>
            </a:r>
            <a:r>
              <a:rPr lang="en-US" dirty="0" smtClean="0"/>
              <a:t>mall </a:t>
            </a:r>
            <a:r>
              <a:rPr lang="en-US" dirty="0"/>
              <a:t>as possible, verifiable, </a:t>
            </a:r>
            <a:r>
              <a:rPr lang="en-US" dirty="0" smtClean="0"/>
              <a:t>hardware</a:t>
            </a:r>
          </a:p>
          <a:p>
            <a:pPr lvl="1"/>
            <a:r>
              <a:rPr lang="en-US" dirty="0" smtClean="0"/>
              <a:t>Policy specification</a:t>
            </a:r>
          </a:p>
          <a:p>
            <a:pPr lvl="2"/>
            <a:r>
              <a:rPr lang="en-US" dirty="0" smtClean="0"/>
              <a:t>Privilege management</a:t>
            </a:r>
          </a:p>
          <a:p>
            <a:pPr lvl="2"/>
            <a:r>
              <a:rPr lang="en-US" dirty="0" smtClean="0"/>
              <a:t>Tag specifications and naming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27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32918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IFC in the cloud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088688"/>
            <a:ext cx="8374063" cy="5220696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b="1" dirty="0" smtClean="0"/>
              <a:t>Control</a:t>
            </a:r>
            <a:r>
              <a:rPr lang="en-US" dirty="0" smtClean="0"/>
              <a:t> and </a:t>
            </a:r>
            <a:r>
              <a:rPr lang="en-US" b="1" dirty="0" smtClean="0"/>
              <a:t>transparency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Within the realm of the cloud provider</a:t>
            </a:r>
          </a:p>
          <a:p>
            <a:pPr lvl="1"/>
            <a:r>
              <a:rPr lang="en-US" dirty="0" smtClean="0"/>
              <a:t>Data</a:t>
            </a:r>
            <a:r>
              <a:rPr lang="en-US" dirty="0"/>
              <a:t>-</a:t>
            </a:r>
            <a:r>
              <a:rPr lang="en-US" dirty="0" smtClean="0"/>
              <a:t>centric, </a:t>
            </a:r>
            <a:r>
              <a:rPr lang="en-US" dirty="0"/>
              <a:t>fine-</a:t>
            </a:r>
            <a:r>
              <a:rPr lang="en-US" dirty="0" smtClean="0"/>
              <a:t>grained isolation</a:t>
            </a:r>
            <a:endParaRPr lang="en-US" dirty="0"/>
          </a:p>
          <a:p>
            <a:pPr lvl="2"/>
            <a:r>
              <a:rPr lang="en-US" dirty="0"/>
              <a:t>E</a:t>
            </a:r>
            <a:r>
              <a:rPr lang="en-US" dirty="0" smtClean="0"/>
              <a:t>nforcement </a:t>
            </a:r>
            <a:r>
              <a:rPr lang="en-US" dirty="0"/>
              <a:t>naturally leads to </a:t>
            </a:r>
            <a:r>
              <a:rPr lang="en-US" dirty="0" smtClean="0"/>
              <a:t>audit</a:t>
            </a:r>
          </a:p>
          <a:p>
            <a:r>
              <a:rPr lang="en-US" dirty="0"/>
              <a:t>Aims at compliance/assurance, generally not </a:t>
            </a:r>
            <a:r>
              <a:rPr lang="en-US" dirty="0" smtClean="0"/>
              <a:t>spooks</a:t>
            </a:r>
          </a:p>
          <a:p>
            <a:pPr marL="90000" indent="0">
              <a:buNone/>
            </a:pPr>
            <a:endParaRPr lang="en-US" dirty="0" smtClean="0"/>
          </a:p>
          <a:p>
            <a:pPr marL="90000" indent="0">
              <a:buNone/>
            </a:pPr>
            <a:endParaRPr lang="en-US" dirty="0" smtClean="0"/>
          </a:p>
          <a:p>
            <a:r>
              <a:rPr lang="en-US" dirty="0" smtClean="0"/>
              <a:t>Potential for virtual jurisdiction?</a:t>
            </a:r>
            <a:endParaRPr lang="en-US" dirty="0"/>
          </a:p>
          <a:p>
            <a:pPr lvl="1"/>
            <a:r>
              <a:rPr lang="en-US" dirty="0" smtClean="0"/>
              <a:t>Cloud isolates/offers services for </a:t>
            </a:r>
            <a:r>
              <a:rPr lang="en-US" dirty="0"/>
              <a:t>specific jurisdictions</a:t>
            </a:r>
          </a:p>
          <a:p>
            <a:pPr marL="90000" indent="0">
              <a:buNone/>
            </a:pPr>
            <a:endParaRPr lang="en-US" dirty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marL="90000" indent="0"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28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6550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908664"/>
            <a:ext cx="8374063" cy="4950660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dirty="0" smtClean="0"/>
              <a:t>Regional cloud issues concern data management</a:t>
            </a:r>
          </a:p>
          <a:p>
            <a:r>
              <a:rPr lang="en-US" dirty="0" smtClean="0"/>
              <a:t>Technical mechanisms for control, and transparency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Different mechanisms at different technical levels</a:t>
            </a:r>
          </a:p>
          <a:p>
            <a:pPr marL="1069650" lvl="2"/>
            <a:r>
              <a:rPr lang="en-US" dirty="0"/>
              <a:t>D</a:t>
            </a:r>
            <a:r>
              <a:rPr lang="en-US" dirty="0" smtClean="0"/>
              <a:t>ifferent capabilities, visibility</a:t>
            </a:r>
            <a:br>
              <a:rPr lang="en-US" dirty="0" smtClean="0"/>
            </a:b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Developments in this space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Improve cloud </a:t>
            </a:r>
            <a:r>
              <a:rPr lang="en-US" i="1" dirty="0" smtClean="0"/>
              <a:t>best practice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May address </a:t>
            </a:r>
            <a:r>
              <a:rPr lang="en-US" dirty="0"/>
              <a:t>concerns underpinning </a:t>
            </a:r>
            <a:r>
              <a:rPr lang="en-US" dirty="0" smtClean="0"/>
              <a:t>the </a:t>
            </a:r>
            <a:r>
              <a:rPr lang="en-US" dirty="0" err="1"/>
              <a:t>balkanisation</a:t>
            </a:r>
            <a:r>
              <a:rPr lang="en-US" dirty="0"/>
              <a:t> </a:t>
            </a:r>
            <a:r>
              <a:rPr lang="en-US" dirty="0" smtClean="0"/>
              <a:t>rhetoric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29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3608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3000" dirty="0" smtClean="0">
                <a:latin typeface="Arial" charset="0"/>
                <a:ea typeface="ＭＳ Ｐゴシック" charset="-128"/>
              </a:rPr>
              <a:t>What happened next?</a:t>
            </a:r>
            <a:endParaRPr lang="en-GB" sz="3000" dirty="0">
              <a:latin typeface="Arial" charset="0"/>
              <a:ea typeface="ＭＳ Ｐゴシック" charset="-128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71488" y="1065864"/>
            <a:ext cx="8061040" cy="497348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IETF “won”</a:t>
            </a:r>
          </a:p>
          <a:p>
            <a:pPr marL="0" indent="0">
              <a:buNone/>
            </a:pPr>
            <a:endParaRPr lang="en-US" sz="2600" dirty="0"/>
          </a:p>
          <a:p>
            <a:pPr marL="1297350" lvl="2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/>
              <a:t>TLS/HTTPS started to become routine </a:t>
            </a:r>
          </a:p>
          <a:p>
            <a:pPr marL="1297350" lvl="2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400" dirty="0" err="1" smtClean="0"/>
              <a:t>DNSSec</a:t>
            </a:r>
            <a:r>
              <a:rPr lang="en-US" sz="2400" dirty="0" smtClean="0"/>
              <a:t> &amp; </a:t>
            </a:r>
            <a:r>
              <a:rPr lang="en-US" sz="2400" dirty="0" err="1" smtClean="0"/>
              <a:t>Certifcates</a:t>
            </a:r>
            <a:endParaRPr lang="en-US" sz="2400" dirty="0" smtClean="0"/>
          </a:p>
          <a:p>
            <a:pPr marL="1297350" lvl="2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/>
              <a:t>Cryptography</a:t>
            </a:r>
          </a:p>
          <a:p>
            <a:pPr marL="1297350" lvl="2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/>
              <a:t>Better securing of  infrastructure </a:t>
            </a:r>
          </a:p>
        </p:txBody>
      </p:sp>
    </p:spTree>
    <p:extLst>
      <p:ext uri="{BB962C8B-B14F-4D97-AF65-F5344CB8AC3E}">
        <p14:creationId xmlns:p14="http://schemas.microsoft.com/office/powerpoint/2010/main" val="25778877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</a:t>
            </a:r>
            <a:r>
              <a:rPr lang="en-US" dirty="0" err="1" smtClean="0"/>
              <a:t>summarise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Nearly 20 </a:t>
            </a:r>
            <a:r>
              <a:rPr lang="en-US" dirty="0" err="1" smtClean="0"/>
              <a:t>yrs</a:t>
            </a:r>
            <a:r>
              <a:rPr lang="en-US" dirty="0" smtClean="0"/>
              <a:t> ago, CALEA asked us to </a:t>
            </a:r>
            <a:r>
              <a:rPr lang="en-US" dirty="0" err="1" smtClean="0"/>
              <a:t>colludge</a:t>
            </a:r>
            <a:r>
              <a:rPr lang="en-US" dirty="0" smtClean="0"/>
              <a:t> in weaker security for everyone</a:t>
            </a:r>
          </a:p>
          <a:p>
            <a:pPr lvl="1"/>
            <a:r>
              <a:rPr lang="en-US" dirty="0" smtClean="0"/>
              <a:t>This would be bad for civil society, so</a:t>
            </a:r>
          </a:p>
          <a:p>
            <a:pPr lvl="1"/>
            <a:r>
              <a:rPr lang="en-US" dirty="0" smtClean="0"/>
              <a:t>We said no!</a:t>
            </a:r>
          </a:p>
          <a:p>
            <a:r>
              <a:rPr lang="en-US" dirty="0" smtClean="0"/>
              <a:t>Now Snowden reveals that we were ignored</a:t>
            </a:r>
          </a:p>
          <a:p>
            <a:pPr lvl="1"/>
            <a:r>
              <a:rPr lang="en-US" dirty="0" smtClean="0"/>
              <a:t>Tit-for-tat is optimal strategy:</a:t>
            </a:r>
          </a:p>
          <a:p>
            <a:pPr lvl="1"/>
            <a:r>
              <a:rPr lang="en-US" dirty="0" smtClean="0"/>
              <a:t>This time we will </a:t>
            </a:r>
            <a:r>
              <a:rPr lang="en-US" b="1" dirty="0" smtClean="0"/>
              <a:t>make it </a:t>
            </a:r>
            <a:r>
              <a:rPr lang="en-US" dirty="0" smtClean="0"/>
              <a:t>no!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30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9140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Technical workshop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908664"/>
            <a:ext cx="8374063" cy="5220696"/>
          </a:xfrm>
          <a:ln>
            <a:noFill/>
          </a:ln>
        </p:spPr>
        <p:txBody>
          <a:bodyPr>
            <a:normAutofit/>
          </a:bodyPr>
          <a:lstStyle/>
          <a:p>
            <a:pPr marL="90000" indent="0">
              <a:buNone/>
            </a:pPr>
            <a:endParaRPr lang="en-US" dirty="0" smtClean="0"/>
          </a:p>
          <a:p>
            <a:pPr marL="90000" indent="0">
              <a:buNone/>
            </a:pPr>
            <a:endParaRPr lang="en-US" dirty="0"/>
          </a:p>
          <a:p>
            <a:pPr marL="90000" indent="0" algn="ctr">
              <a:buNone/>
            </a:pPr>
            <a:r>
              <a:rPr lang="en-US" sz="3000" b="1" dirty="0" err="1" smtClean="0"/>
              <a:t>CLaw</a:t>
            </a:r>
            <a:r>
              <a:rPr lang="en-US" sz="3000" b="1" dirty="0"/>
              <a:t>: </a:t>
            </a:r>
            <a:r>
              <a:rPr lang="en-US" sz="3000" b="1" dirty="0" smtClean="0"/>
              <a:t>Legal </a:t>
            </a:r>
            <a:r>
              <a:rPr lang="en-US" sz="3000" b="1" dirty="0"/>
              <a:t>and </a:t>
            </a:r>
            <a:r>
              <a:rPr lang="en-US" sz="3000" b="1" dirty="0" smtClean="0"/>
              <a:t>technical </a:t>
            </a:r>
            <a:r>
              <a:rPr lang="en-US" sz="3000" b="1" dirty="0"/>
              <a:t>i</a:t>
            </a:r>
            <a:r>
              <a:rPr lang="en-US" sz="3000" b="1" dirty="0" smtClean="0"/>
              <a:t>ssues</a:t>
            </a:r>
          </a:p>
          <a:p>
            <a:pPr marL="90000" indent="0" algn="ctr">
              <a:buNone/>
            </a:pPr>
            <a:r>
              <a:rPr lang="en-US" sz="3000" b="1" dirty="0" smtClean="0"/>
              <a:t> </a:t>
            </a:r>
            <a:r>
              <a:rPr lang="en-US" sz="3000" b="1" dirty="0"/>
              <a:t>in c</a:t>
            </a:r>
            <a:r>
              <a:rPr lang="en-US" sz="3000" b="1" dirty="0" smtClean="0"/>
              <a:t>loud </a:t>
            </a:r>
            <a:r>
              <a:rPr lang="en-US" sz="3000" b="1" dirty="0"/>
              <a:t>c</a:t>
            </a:r>
            <a:r>
              <a:rPr lang="en-US" sz="3000" b="1" dirty="0" smtClean="0"/>
              <a:t>omputing</a:t>
            </a:r>
          </a:p>
          <a:p>
            <a:pPr marL="90000" indent="0" algn="ctr">
              <a:buNone/>
            </a:pPr>
            <a:endParaRPr lang="en-US" dirty="0"/>
          </a:p>
          <a:p>
            <a:pPr marL="90000" indent="0" algn="ctr">
              <a:buNone/>
            </a:pPr>
            <a:r>
              <a:rPr lang="en-US" dirty="0" smtClean="0"/>
              <a:t>IC2E: IEEE </a:t>
            </a:r>
            <a:r>
              <a:rPr lang="en-US" dirty="0"/>
              <a:t>International Conference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on </a:t>
            </a:r>
            <a:r>
              <a:rPr lang="en-US" dirty="0"/>
              <a:t>Cloud </a:t>
            </a:r>
            <a:r>
              <a:rPr lang="en-US" dirty="0" smtClean="0"/>
              <a:t>Engineering (Mar 2015)</a:t>
            </a:r>
          </a:p>
          <a:p>
            <a:pPr marL="90000" indent="0" algn="ctr">
              <a:buNone/>
            </a:pPr>
            <a:endParaRPr lang="en-US" dirty="0" smtClean="0"/>
          </a:p>
          <a:p>
            <a:pPr marL="90000" indent="0" algn="ctr">
              <a:buNone/>
            </a:pP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http://</a:t>
            </a:r>
            <a:r>
              <a:rPr lang="en-US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conferences.computer.org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/IC2E/2015</a:t>
            </a:r>
          </a:p>
          <a:p>
            <a:pPr marL="90000" indent="0" algn="ctr">
              <a:buNone/>
            </a:pPr>
            <a:r>
              <a:rPr lang="en-US" dirty="0" smtClean="0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31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82957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Flow Control: Regional example (2)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681748" y="3338988"/>
            <a:ext cx="1530204" cy="108014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Application 1</a:t>
            </a:r>
          </a:p>
          <a:p>
            <a:pPr algn="ctr"/>
            <a:r>
              <a:rPr lang="en-US" dirty="0" smtClean="0"/>
              <a:t>&lt;zone, EU&gt;</a:t>
            </a:r>
          </a:p>
        </p:txBody>
      </p:sp>
      <p:cxnSp>
        <p:nvCxnSpPr>
          <p:cNvPr id="16" name="Straight Arrow Connector 15"/>
          <p:cNvCxnSpPr>
            <a:endCxn id="56" idx="1"/>
          </p:cNvCxnSpPr>
          <p:nvPr/>
        </p:nvCxnSpPr>
        <p:spPr>
          <a:xfrm>
            <a:off x="3401844" y="3879060"/>
            <a:ext cx="378050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3401844" y="3519012"/>
            <a:ext cx="8101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182348" y="3338988"/>
            <a:ext cx="1530204" cy="1080144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Application 2</a:t>
            </a:r>
          </a:p>
          <a:p>
            <a:pPr algn="ctr"/>
            <a: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&lt;zone, US&gt;</a:t>
            </a:r>
          </a:p>
        </p:txBody>
      </p:sp>
      <p:sp>
        <p:nvSpPr>
          <p:cNvPr id="31" name="Content Placeholder 2"/>
          <p:cNvSpPr txBox="1">
            <a:spLocks/>
          </p:cNvSpPr>
          <p:nvPr/>
        </p:nvSpPr>
        <p:spPr>
          <a:xfrm>
            <a:off x="384175" y="1088688"/>
            <a:ext cx="8598413" cy="135018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6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itchFamily="34" charset="0"/>
              <a:buChar char="•"/>
              <a:defRPr sz="26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»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Only privileged, trusted, entities may change context</a:t>
            </a:r>
          </a:p>
          <a:p>
            <a:pPr lvl="1"/>
            <a:r>
              <a:rPr lang="en-US" dirty="0" smtClean="0"/>
              <a:t>Encrypt EU data before sending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681748" y="3338988"/>
            <a:ext cx="1530204" cy="1080144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Application 1</a:t>
            </a:r>
          </a:p>
          <a:p>
            <a:pPr algn="ctr"/>
            <a: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&lt;zone, US&gt;</a:t>
            </a:r>
          </a:p>
        </p:txBody>
      </p:sp>
      <p:sp>
        <p:nvSpPr>
          <p:cNvPr id="32" name="Explosion 2 31"/>
          <p:cNvSpPr/>
          <p:nvPr/>
        </p:nvSpPr>
        <p:spPr>
          <a:xfrm>
            <a:off x="2501724" y="2618892"/>
            <a:ext cx="2166436" cy="1080144"/>
          </a:xfrm>
          <a:prstGeom prst="irregularSeal2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595959"/>
                </a:solidFill>
              </a:rPr>
              <a:t>Context change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34" name="Can 33"/>
          <p:cNvSpPr/>
          <p:nvPr/>
        </p:nvSpPr>
        <p:spPr>
          <a:xfrm>
            <a:off x="251424" y="3068952"/>
            <a:ext cx="1530204" cy="540072"/>
          </a:xfrm>
          <a:prstGeom prst="can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Audit</a:t>
            </a:r>
            <a:endParaRPr lang="en-US" dirty="0"/>
          </a:p>
        </p:txBody>
      </p:sp>
      <p:cxnSp>
        <p:nvCxnSpPr>
          <p:cNvPr id="38" name="Straight Arrow Connector 37"/>
          <p:cNvCxnSpPr/>
          <p:nvPr/>
        </p:nvCxnSpPr>
        <p:spPr>
          <a:xfrm flipH="1">
            <a:off x="1781628" y="3338988"/>
            <a:ext cx="90012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0" name="Group 59"/>
          <p:cNvGrpSpPr/>
          <p:nvPr/>
        </p:nvGrpSpPr>
        <p:grpSpPr>
          <a:xfrm>
            <a:off x="5112072" y="3338988"/>
            <a:ext cx="1260168" cy="716183"/>
            <a:chOff x="2231688" y="3338988"/>
            <a:chExt cx="1260168" cy="716183"/>
          </a:xfrm>
        </p:grpSpPr>
        <p:sp>
          <p:nvSpPr>
            <p:cNvPr id="61" name="Rectangle 60"/>
            <p:cNvSpPr/>
            <p:nvPr/>
          </p:nvSpPr>
          <p:spPr>
            <a:xfrm>
              <a:off x="2231688" y="3338988"/>
              <a:ext cx="1260168" cy="270037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bg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700" dirty="0" smtClean="0">
                  <a:solidFill>
                    <a:schemeClr val="bg1">
                      <a:lumMod val="65000"/>
                      <a:lumOff val="35000"/>
                    </a:schemeClr>
                  </a:solidFill>
                </a:rPr>
                <a:t>&lt;zone, US&gt;</a:t>
              </a:r>
              <a:endParaRPr lang="en-US" sz="1700" dirty="0">
                <a:solidFill>
                  <a:schemeClr val="bg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62" name="Internal Storage 61"/>
            <p:cNvSpPr/>
            <p:nvPr/>
          </p:nvSpPr>
          <p:spPr>
            <a:xfrm>
              <a:off x="2411712" y="3609024"/>
              <a:ext cx="892293" cy="446147"/>
            </a:xfrm>
            <a:prstGeom prst="flowChartInternalStorag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Rectangle 62"/>
          <p:cNvSpPr/>
          <p:nvPr/>
        </p:nvSpPr>
        <p:spPr>
          <a:xfrm>
            <a:off x="5472120" y="3519012"/>
            <a:ext cx="5400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4FAA3A"/>
                </a:solidFill>
                <a:latin typeface="Zapf Dingbats"/>
                <a:ea typeface="Zapf Dingbats"/>
                <a:cs typeface="Zapf Dingbats"/>
              </a:rPr>
              <a:t>✔</a:t>
            </a:r>
            <a:endParaRPr lang="en-US" sz="3600" dirty="0">
              <a:solidFill>
                <a:srgbClr val="4FAA3A"/>
              </a:solidFill>
            </a:endParaRPr>
          </a:p>
        </p:txBody>
      </p:sp>
      <p:sp>
        <p:nvSpPr>
          <p:cNvPr id="45" name="Slide Number Placeholder 4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32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7786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Arrow Connector 25"/>
          <p:cNvCxnSpPr/>
          <p:nvPr/>
        </p:nvCxnSpPr>
        <p:spPr>
          <a:xfrm>
            <a:off x="611472" y="2168832"/>
            <a:ext cx="216028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Flow Control: Regional example (2)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771760" y="1628760"/>
            <a:ext cx="1530204" cy="108014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z</a:t>
            </a:r>
            <a:r>
              <a:rPr lang="en-US" dirty="0" smtClean="0"/>
              <a:t>one-mixer</a:t>
            </a:r>
          </a:p>
          <a:p>
            <a:pPr algn="ctr"/>
            <a:r>
              <a:rPr lang="en-US" dirty="0" smtClean="0"/>
              <a:t>&lt;zone, EU&gt;</a:t>
            </a:r>
          </a:p>
          <a:p>
            <a:pPr algn="ctr"/>
            <a:r>
              <a:rPr lang="en-US" dirty="0" smtClean="0"/>
              <a:t>&lt;zone, US&gt;</a:t>
            </a:r>
          </a:p>
        </p:txBody>
      </p:sp>
      <p:cxnSp>
        <p:nvCxnSpPr>
          <p:cNvPr id="16" name="Straight Arrow Connector 15"/>
          <p:cNvCxnSpPr>
            <a:stCxn id="33" idx="3"/>
            <a:endCxn id="56" idx="1"/>
          </p:cNvCxnSpPr>
          <p:nvPr/>
        </p:nvCxnSpPr>
        <p:spPr>
          <a:xfrm flipV="1">
            <a:off x="4301964" y="3879060"/>
            <a:ext cx="2880384" cy="11701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3401844" y="3519012"/>
            <a:ext cx="8101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182348" y="3338988"/>
            <a:ext cx="1530204" cy="1080144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Application 2</a:t>
            </a:r>
          </a:p>
          <a:p>
            <a:pPr algn="ctr"/>
            <a: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&lt;zone, US&gt;</a:t>
            </a:r>
          </a:p>
        </p:txBody>
      </p:sp>
      <p:sp>
        <p:nvSpPr>
          <p:cNvPr id="25" name="Content Placeholder 2"/>
          <p:cNvSpPr txBox="1">
            <a:spLocks/>
          </p:cNvSpPr>
          <p:nvPr/>
        </p:nvSpPr>
        <p:spPr>
          <a:xfrm>
            <a:off x="611472" y="4779180"/>
            <a:ext cx="7176833" cy="144019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6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itchFamily="34" charset="0"/>
              <a:buChar char="•"/>
              <a:defRPr sz="26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»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000" indent="0">
              <a:buNone/>
            </a:pPr>
            <a:endParaRPr lang="en-US" dirty="0" smtClean="0"/>
          </a:p>
        </p:txBody>
      </p:sp>
      <p:sp>
        <p:nvSpPr>
          <p:cNvPr id="31" name="Content Placeholder 2"/>
          <p:cNvSpPr txBox="1">
            <a:spLocks/>
          </p:cNvSpPr>
          <p:nvPr/>
        </p:nvSpPr>
        <p:spPr>
          <a:xfrm>
            <a:off x="341436" y="998676"/>
            <a:ext cx="8598413" cy="135018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6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itchFamily="34" charset="0"/>
              <a:buChar char="•"/>
              <a:defRPr sz="26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»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More accurate…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71760" y="4509144"/>
            <a:ext cx="1530204" cy="1080144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z</a:t>
            </a:r>
            <a: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one-mixer</a:t>
            </a:r>
          </a:p>
          <a:p>
            <a:pPr algn="ctr"/>
            <a: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&lt;zone, US&gt;</a:t>
            </a:r>
          </a:p>
        </p:txBody>
      </p:sp>
      <p:sp>
        <p:nvSpPr>
          <p:cNvPr id="34" name="Can 33"/>
          <p:cNvSpPr/>
          <p:nvPr/>
        </p:nvSpPr>
        <p:spPr>
          <a:xfrm>
            <a:off x="251424" y="3429000"/>
            <a:ext cx="1530204" cy="540072"/>
          </a:xfrm>
          <a:prstGeom prst="can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Audit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5202084" y="3969072"/>
            <a:ext cx="1260168" cy="716183"/>
            <a:chOff x="2231688" y="3338988"/>
            <a:chExt cx="1260168" cy="716183"/>
          </a:xfrm>
        </p:grpSpPr>
        <p:sp>
          <p:nvSpPr>
            <p:cNvPr id="18" name="Rectangle 17"/>
            <p:cNvSpPr/>
            <p:nvPr/>
          </p:nvSpPr>
          <p:spPr>
            <a:xfrm>
              <a:off x="2231688" y="3338988"/>
              <a:ext cx="1260168" cy="270037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bg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700" dirty="0" smtClean="0">
                  <a:solidFill>
                    <a:schemeClr val="bg1">
                      <a:lumMod val="65000"/>
                      <a:lumOff val="35000"/>
                    </a:schemeClr>
                  </a:solidFill>
                </a:rPr>
                <a:t>&lt;zone, US&gt;</a:t>
              </a:r>
              <a:endParaRPr lang="en-US" sz="1700" dirty="0">
                <a:solidFill>
                  <a:schemeClr val="bg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9" name="Internal Storage 18"/>
            <p:cNvSpPr/>
            <p:nvPr/>
          </p:nvSpPr>
          <p:spPr>
            <a:xfrm>
              <a:off x="2411712" y="3609024"/>
              <a:ext cx="892293" cy="446147"/>
            </a:xfrm>
            <a:prstGeom prst="flowChartInternalStorag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19"/>
          <p:cNvSpPr/>
          <p:nvPr/>
        </p:nvSpPr>
        <p:spPr>
          <a:xfrm>
            <a:off x="5562132" y="4059084"/>
            <a:ext cx="5400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4FAA3A"/>
                </a:solidFill>
                <a:latin typeface="Zapf Dingbats"/>
                <a:ea typeface="Zapf Dingbats"/>
                <a:cs typeface="Zapf Dingbats"/>
              </a:rPr>
              <a:t>✔</a:t>
            </a:r>
            <a:endParaRPr lang="en-US" sz="3600" dirty="0">
              <a:solidFill>
                <a:srgbClr val="4FAA3A"/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971520" y="1718772"/>
            <a:ext cx="1260168" cy="716183"/>
            <a:chOff x="2231688" y="3338988"/>
            <a:chExt cx="1260168" cy="716183"/>
          </a:xfrm>
        </p:grpSpPr>
        <p:sp>
          <p:nvSpPr>
            <p:cNvPr id="22" name="Rectangle 21"/>
            <p:cNvSpPr/>
            <p:nvPr/>
          </p:nvSpPr>
          <p:spPr>
            <a:xfrm>
              <a:off x="2231688" y="3338988"/>
              <a:ext cx="1260168" cy="270037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bg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700" dirty="0" smtClean="0">
                  <a:solidFill>
                    <a:schemeClr val="bg1">
                      <a:lumMod val="65000"/>
                      <a:lumOff val="35000"/>
                    </a:schemeClr>
                  </a:solidFill>
                </a:rPr>
                <a:t>&lt;zone, EU&gt;</a:t>
              </a:r>
              <a:endParaRPr lang="en-US" sz="1700" dirty="0">
                <a:solidFill>
                  <a:schemeClr val="bg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3" name="Internal Storage 22"/>
            <p:cNvSpPr/>
            <p:nvPr/>
          </p:nvSpPr>
          <p:spPr>
            <a:xfrm>
              <a:off x="2411712" y="3609024"/>
              <a:ext cx="892293" cy="446147"/>
            </a:xfrm>
            <a:prstGeom prst="flowChartInternalStorag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Rectangle 23"/>
          <p:cNvSpPr/>
          <p:nvPr/>
        </p:nvSpPr>
        <p:spPr>
          <a:xfrm>
            <a:off x="1331568" y="1898796"/>
            <a:ext cx="5400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4FAA3A"/>
                </a:solidFill>
                <a:latin typeface="Zapf Dingbats"/>
                <a:ea typeface="Zapf Dingbats"/>
                <a:cs typeface="Zapf Dingbats"/>
              </a:rPr>
              <a:t>✔</a:t>
            </a:r>
            <a:endParaRPr lang="en-US" sz="3600" dirty="0">
              <a:solidFill>
                <a:srgbClr val="4FAA3A"/>
              </a:solidFill>
            </a:endParaRPr>
          </a:p>
        </p:txBody>
      </p:sp>
      <p:cxnSp>
        <p:nvCxnSpPr>
          <p:cNvPr id="28" name="Straight Arrow Connector 27"/>
          <p:cNvCxnSpPr>
            <a:stCxn id="4" idx="2"/>
            <a:endCxn id="33" idx="0"/>
          </p:cNvCxnSpPr>
          <p:nvPr/>
        </p:nvCxnSpPr>
        <p:spPr>
          <a:xfrm>
            <a:off x="3536862" y="2708904"/>
            <a:ext cx="0" cy="1800240"/>
          </a:xfrm>
          <a:prstGeom prst="straightConnector1">
            <a:avLst/>
          </a:prstGeom>
          <a:ln w="38100" cmpd="dbl">
            <a:solidFill>
              <a:schemeClr val="bg1">
                <a:lumMod val="65000"/>
                <a:lumOff val="35000"/>
              </a:schemeClr>
            </a:solidFill>
            <a:prstDash val="sysDash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Explosion 2 31"/>
          <p:cNvSpPr/>
          <p:nvPr/>
        </p:nvSpPr>
        <p:spPr>
          <a:xfrm>
            <a:off x="2591736" y="3068952"/>
            <a:ext cx="2166436" cy="1080144"/>
          </a:xfrm>
          <a:prstGeom prst="irregularSeal2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595959"/>
                </a:solidFill>
              </a:rPr>
              <a:t>Context change</a:t>
            </a:r>
            <a:endParaRPr lang="en-US" dirty="0">
              <a:solidFill>
                <a:srgbClr val="595959"/>
              </a:solidFill>
            </a:endParaRPr>
          </a:p>
        </p:txBody>
      </p:sp>
      <p:cxnSp>
        <p:nvCxnSpPr>
          <p:cNvPr id="35" name="Straight Arrow Connector 34"/>
          <p:cNvCxnSpPr>
            <a:stCxn id="32" idx="1"/>
            <a:endCxn id="34" idx="4"/>
          </p:cNvCxnSpPr>
          <p:nvPr/>
        </p:nvCxnSpPr>
        <p:spPr>
          <a:xfrm flipH="1" flipV="1">
            <a:off x="1781628" y="3699036"/>
            <a:ext cx="810108" cy="13852"/>
          </a:xfrm>
          <a:prstGeom prst="straightConnector1">
            <a:avLst/>
          </a:prstGeom>
          <a:ln w="38100" cmpd="dbl">
            <a:solidFill>
              <a:schemeClr val="bg1">
                <a:lumMod val="65000"/>
                <a:lumOff val="35000"/>
              </a:schemeClr>
            </a:solidFill>
            <a:prstDash val="sysDash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662012" y="2078820"/>
            <a:ext cx="39007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NB this isn’t “application 1”,</a:t>
            </a:r>
          </a:p>
          <a:p>
            <a:r>
              <a:rPr lang="en-US" dirty="0">
                <a:solidFill>
                  <a:srgbClr val="595959"/>
                </a:solidFill>
              </a:rPr>
              <a:t>a</a:t>
            </a:r>
            <a:r>
              <a:rPr lang="en-US" dirty="0" smtClean="0">
                <a:solidFill>
                  <a:srgbClr val="595959"/>
                </a:solidFill>
              </a:rPr>
              <a:t>s it’s previous outputs would have had </a:t>
            </a:r>
          </a:p>
          <a:p>
            <a:r>
              <a:rPr lang="en-US" dirty="0" smtClean="0">
                <a:solidFill>
                  <a:srgbClr val="595959"/>
                </a:solidFill>
              </a:rPr>
              <a:t>US and EU tagged outputs…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33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2092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Surveillance and DPI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358724"/>
            <a:ext cx="8374063" cy="441660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Tech for deep packet inspection, e.g. </a:t>
            </a:r>
            <a:r>
              <a:rPr lang="en-US" dirty="0" err="1" smtClean="0"/>
              <a:t>Endace</a:t>
            </a:r>
            <a:endParaRPr lang="en-US" dirty="0" smtClean="0"/>
          </a:p>
          <a:p>
            <a:pPr lvl="1"/>
            <a:r>
              <a:rPr lang="en-US" dirty="0" smtClean="0"/>
              <a:t>Initially developed for traffic engineering </a:t>
            </a:r>
          </a:p>
          <a:p>
            <a:pPr lvl="2"/>
            <a:r>
              <a:rPr lang="en-US" dirty="0" smtClean="0"/>
              <a:t>to reveal popular application </a:t>
            </a:r>
            <a:r>
              <a:rPr lang="en-US" dirty="0" err="1" smtClean="0"/>
              <a:t>sest</a:t>
            </a:r>
            <a:r>
              <a:rPr lang="en-US" dirty="0" smtClean="0"/>
              <a:t> and traffic matrix</a:t>
            </a:r>
          </a:p>
          <a:p>
            <a:pPr lvl="1"/>
            <a:r>
              <a:rPr lang="en-US" dirty="0" smtClean="0"/>
              <a:t>Became widely used for full packet capture at IXPs</a:t>
            </a:r>
          </a:p>
          <a:p>
            <a:pPr lvl="2"/>
            <a:r>
              <a:rPr lang="en-US" dirty="0" smtClean="0"/>
              <a:t>Port mirrors all the data to security agency</a:t>
            </a:r>
          </a:p>
          <a:p>
            <a:r>
              <a:rPr lang="en-US" dirty="0" smtClean="0"/>
              <a:t>Response: accelerate default use of HTTPs/TLS</a:t>
            </a:r>
          </a:p>
          <a:p>
            <a:pPr lvl="1"/>
            <a:r>
              <a:rPr lang="en-US" dirty="0" smtClean="0"/>
              <a:t>Together with NATs, makes network intercept worthless</a:t>
            </a:r>
          </a:p>
          <a:p>
            <a:pPr lvl="1"/>
            <a:r>
              <a:rPr lang="en-US" dirty="0" smtClean="0"/>
              <a:t>Even for “meta-data”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9703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happens next?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088688"/>
            <a:ext cx="8374063" cy="4686637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Around this time, dominant traffic became</a:t>
            </a:r>
          </a:p>
          <a:p>
            <a:r>
              <a:rPr lang="en-US" dirty="0" smtClean="0"/>
              <a:t>Mobile Device (many) &lt;-&gt; Cloud provider (few)</a:t>
            </a:r>
          </a:p>
          <a:p>
            <a:r>
              <a:rPr lang="en-US" dirty="0" smtClean="0"/>
              <a:t>Key changes are:</a:t>
            </a:r>
          </a:p>
          <a:p>
            <a:pPr lvl="1"/>
            <a:r>
              <a:rPr lang="en-US" dirty="0" smtClean="0"/>
              <a:t>Even more </a:t>
            </a:r>
            <a:r>
              <a:rPr lang="en-US" dirty="0" err="1" smtClean="0"/>
              <a:t>obfucasted</a:t>
            </a:r>
            <a:r>
              <a:rPr lang="en-US" dirty="0" smtClean="0"/>
              <a:t> (and secure) end points, but</a:t>
            </a:r>
          </a:p>
          <a:p>
            <a:pPr lvl="1"/>
            <a:r>
              <a:rPr lang="en-US" dirty="0" smtClean="0"/>
              <a:t>Far far less, highly visible end points</a:t>
            </a:r>
          </a:p>
          <a:p>
            <a:r>
              <a:rPr lang="en-US" dirty="0" smtClean="0"/>
              <a:t>instead of 100M </a:t>
            </a:r>
            <a:r>
              <a:rPr lang="en-US" dirty="0" err="1" smtClean="0"/>
              <a:t>NATd</a:t>
            </a:r>
            <a:r>
              <a:rPr lang="en-US" dirty="0" smtClean="0"/>
              <a:t> desktops talking to 100M websites, </a:t>
            </a:r>
          </a:p>
          <a:p>
            <a:pPr lvl="1"/>
            <a:r>
              <a:rPr lang="en-US" dirty="0" smtClean="0"/>
              <a:t>we have a billion smart phones talking to a dozen cloud providers, almost all of latter in the US</a:t>
            </a:r>
          </a:p>
          <a:p>
            <a:pPr lvl="1"/>
            <a:r>
              <a:rPr lang="en-US" dirty="0" smtClean="0"/>
              <a:t>Attack surface very very obvious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549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Surveillance on Cloud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088688"/>
            <a:ext cx="8374063" cy="4686637"/>
          </a:xfrm>
        </p:spPr>
        <p:txBody>
          <a:bodyPr>
            <a:normAutofit/>
          </a:bodyPr>
          <a:lstStyle/>
          <a:p>
            <a:r>
              <a:rPr lang="en-US" dirty="0" smtClean="0"/>
              <a:t>Was easy because:</a:t>
            </a:r>
          </a:p>
          <a:p>
            <a:pPr lvl="1"/>
            <a:r>
              <a:rPr lang="en-US" dirty="0" smtClean="0"/>
              <a:t>Easy to find cloud data centers</a:t>
            </a:r>
          </a:p>
          <a:p>
            <a:pPr lvl="1"/>
            <a:r>
              <a:rPr lang="en-US" dirty="0" smtClean="0"/>
              <a:t>Data stored in plain, so that analytics can work</a:t>
            </a:r>
          </a:p>
          <a:p>
            <a:pPr lvl="1"/>
            <a:r>
              <a:rPr lang="en-US" dirty="0" smtClean="0"/>
              <a:t>Data between cloud machines was </a:t>
            </a:r>
            <a:r>
              <a:rPr lang="en-US" dirty="0" err="1" smtClean="0"/>
              <a:t>txferred</a:t>
            </a:r>
            <a:r>
              <a:rPr lang="en-US" dirty="0" smtClean="0"/>
              <a:t> in plain</a:t>
            </a:r>
          </a:p>
          <a:p>
            <a:pPr lvl="1"/>
            <a:r>
              <a:rPr lang="en-US" dirty="0" smtClean="0"/>
              <a:t>Data is processed in the plain, so that targeted adverts can work</a:t>
            </a:r>
          </a:p>
          <a:p>
            <a:r>
              <a:rPr lang="en-US" dirty="0" smtClean="0"/>
              <a:t>i.e. the main (2 sided) business model of cloud makes them idea to be </a:t>
            </a:r>
            <a:r>
              <a:rPr lang="en-US" dirty="0" err="1" smtClean="0"/>
              <a:t>weaponised</a:t>
            </a:r>
            <a:r>
              <a:rPr lang="en-US" dirty="0" smtClean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1288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happened 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Those revelations…</a:t>
            </a:r>
          </a:p>
          <a:p>
            <a:r>
              <a:rPr lang="en-US" dirty="0" smtClean="0"/>
              <a:t>Embarrassed &amp; annoyed “libertarian” tech </a:t>
            </a:r>
            <a:r>
              <a:rPr lang="en-US" dirty="0" err="1" smtClean="0"/>
              <a:t>cloudsters</a:t>
            </a:r>
            <a:endParaRPr lang="en-US" dirty="0" smtClean="0"/>
          </a:p>
          <a:p>
            <a:r>
              <a:rPr lang="en-US" dirty="0" smtClean="0"/>
              <a:t>Vancouver IETF plenary response vehement</a:t>
            </a:r>
          </a:p>
          <a:p>
            <a:r>
              <a:rPr lang="en-US" dirty="0">
                <a:hlinkClick r:id="rId2"/>
              </a:rPr>
              <a:t>http://paravirtualization.blogspot.co.uk/2014/10/big-brother20-debateconversazione-</a:t>
            </a:r>
            <a:r>
              <a:rPr lang="en-US" dirty="0" smtClean="0">
                <a:hlinkClick r:id="rId2"/>
              </a:rPr>
              <a:t>lady.html</a:t>
            </a:r>
            <a:endParaRPr lang="en-US" dirty="0" smtClean="0"/>
          </a:p>
          <a:p>
            <a:r>
              <a:rPr lang="en-US" dirty="0" smtClean="0"/>
              <a:t>Wes </a:t>
            </a:r>
            <a:r>
              <a:rPr lang="en-US" dirty="0" err="1" smtClean="0"/>
              <a:t>Hardaker’s</a:t>
            </a:r>
            <a:r>
              <a:rPr lang="en-US" smtClean="0"/>
              <a:t> story…</a:t>
            </a:r>
            <a:endParaRPr lang="en-US" dirty="0" smtClean="0"/>
          </a:p>
          <a:p>
            <a:r>
              <a:rPr lang="en-US" dirty="0" smtClean="0"/>
              <a:t>Tech “solutions”</a:t>
            </a:r>
          </a:p>
          <a:p>
            <a:pPr marL="604350" indent="-514350">
              <a:buFont typeface="+mj-lt"/>
              <a:buAutoNum type="arabicPeriod"/>
            </a:pPr>
            <a:r>
              <a:rPr lang="en-US" dirty="0" smtClean="0"/>
              <a:t>Crypt data between data centers (</a:t>
            </a:r>
            <a:r>
              <a:rPr lang="en-US" dirty="0" err="1" smtClean="0"/>
              <a:t>google</a:t>
            </a:r>
            <a:r>
              <a:rPr lang="en-US" dirty="0" smtClean="0"/>
              <a:t>)</a:t>
            </a:r>
          </a:p>
          <a:p>
            <a:pPr marL="604350" indent="-514350">
              <a:buFont typeface="+mj-lt"/>
              <a:buAutoNum type="arabicPeriod"/>
            </a:pPr>
            <a:r>
              <a:rPr lang="en-US" dirty="0" smtClean="0"/>
              <a:t>Crypt data in storage (most)</a:t>
            </a:r>
          </a:p>
          <a:p>
            <a:pPr marL="604350" indent="-514350">
              <a:buFont typeface="+mj-lt"/>
              <a:buAutoNum type="arabicPeriod"/>
            </a:pPr>
            <a:r>
              <a:rPr lang="en-US" dirty="0" smtClean="0"/>
              <a:t>Client side decrypt (apple)</a:t>
            </a:r>
          </a:p>
          <a:p>
            <a:pPr marL="604350" indent="-514350">
              <a:buFont typeface="+mj-lt"/>
              <a:buAutoNum type="arabicPeriod"/>
            </a:pPr>
            <a:r>
              <a:rPr lang="en-US" dirty="0" smtClean="0"/>
              <a:t>Research in cryptic processing is ongoing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4429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Securing key distribution (see RFC1984)</a:t>
            </a:r>
          </a:p>
          <a:p>
            <a:r>
              <a:rPr lang="en-US" dirty="0" smtClean="0"/>
              <a:t>Viable solutions for cloud service on </a:t>
            </a:r>
            <a:r>
              <a:rPr lang="en-US" dirty="0" err="1" smtClean="0"/>
              <a:t>crypted</a:t>
            </a:r>
            <a:r>
              <a:rPr lang="en-US" dirty="0" smtClean="0"/>
              <a:t> data</a:t>
            </a:r>
          </a:p>
          <a:p>
            <a:r>
              <a:rPr lang="en-US" dirty="0" smtClean="0"/>
              <a:t>Search, targeted ads, solutions exist</a:t>
            </a:r>
          </a:p>
          <a:p>
            <a:r>
              <a:rPr lang="en-US" dirty="0" smtClean="0"/>
              <a:t>Analytics – could use trusted 3</a:t>
            </a:r>
            <a:r>
              <a:rPr lang="en-US" baseline="30000" dirty="0" smtClean="0"/>
              <a:t>rd</a:t>
            </a:r>
            <a:r>
              <a:rPr lang="en-US" dirty="0" smtClean="0"/>
              <a:t> party now</a:t>
            </a:r>
          </a:p>
          <a:p>
            <a:r>
              <a:rPr lang="en-US" dirty="0" smtClean="0"/>
              <a:t>Later, we’ll see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8047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happens to lawful intercept?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Two extremes</a:t>
            </a:r>
          </a:p>
          <a:p>
            <a:pPr marL="604350" indent="-514350">
              <a:buFont typeface="+mj-lt"/>
              <a:buAutoNum type="arabicPeriod"/>
            </a:pPr>
            <a:r>
              <a:rPr lang="en-US" dirty="0" smtClean="0"/>
              <a:t>They lose</a:t>
            </a:r>
          </a:p>
          <a:p>
            <a:pPr marL="604350" indent="-514350">
              <a:buFont typeface="+mj-lt"/>
              <a:buAutoNum type="arabicPeriod"/>
            </a:pPr>
            <a:r>
              <a:rPr lang="en-US" dirty="0" smtClean="0"/>
              <a:t>They have to do their job properly and </a:t>
            </a:r>
          </a:p>
          <a:p>
            <a:pPr marL="987300" lvl="1" indent="-514350">
              <a:buFont typeface="+mj-lt"/>
              <a:buAutoNum type="arabicPeriod"/>
            </a:pPr>
            <a:r>
              <a:rPr lang="en-US" dirty="0" smtClean="0"/>
              <a:t>Have probable cause</a:t>
            </a:r>
          </a:p>
          <a:p>
            <a:pPr marL="987300" lvl="1" indent="-514350">
              <a:buFont typeface="+mj-lt"/>
              <a:buAutoNum type="arabicPeriod"/>
            </a:pPr>
            <a:r>
              <a:rPr lang="en-US" dirty="0" smtClean="0"/>
              <a:t>get warrants</a:t>
            </a:r>
          </a:p>
          <a:p>
            <a:pPr marL="987300" lvl="1" indent="-514350">
              <a:buFont typeface="+mj-lt"/>
              <a:buAutoNum type="arabicPeriod"/>
            </a:pPr>
            <a:r>
              <a:rPr lang="en-US" dirty="0" smtClean="0"/>
              <a:t>Do intelligence…</a:t>
            </a:r>
            <a:r>
              <a:rPr lang="en-US" dirty="0" smtClean="0">
                <a:sym typeface="Wingdings"/>
              </a:rPr>
              <a:t></a:t>
            </a:r>
            <a:endParaRPr lang="en-US" dirty="0" smtClean="0"/>
          </a:p>
          <a:p>
            <a:pPr marL="604350" indent="-514350">
              <a:buFont typeface="+mj-lt"/>
              <a:buAutoNum type="arabicPeriod"/>
            </a:pPr>
            <a:r>
              <a:rPr lang="en-US" dirty="0" smtClean="0"/>
              <a:t>Law mandates client side trapdoors (against RFC1984)</a:t>
            </a:r>
          </a:p>
          <a:p>
            <a:pPr marL="60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7147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82B"/>
      </a:hlink>
      <a:folHlink>
        <a:srgbClr val="FFFD2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18560</TotalTime>
  <Words>1845</Words>
  <Application>Microsoft Macintosh PowerPoint</Application>
  <PresentationFormat>On-screen Show (4:3)</PresentationFormat>
  <Paragraphs>351</Paragraphs>
  <Slides>33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Microsoft Cloud Computing Research Centre</vt:lpstr>
      <vt:lpstr>Brief History of Surveillance Immune System</vt:lpstr>
      <vt:lpstr>What happened next?</vt:lpstr>
      <vt:lpstr>Surveillance and DPI</vt:lpstr>
      <vt:lpstr>What happens next?</vt:lpstr>
      <vt:lpstr>Surveillance on Cloud</vt:lpstr>
      <vt:lpstr>What happened next</vt:lpstr>
      <vt:lpstr>Future</vt:lpstr>
      <vt:lpstr>What happens to lawful intercept?</vt:lpstr>
      <vt:lpstr>Conclusion</vt:lpstr>
      <vt:lpstr>Refs</vt:lpstr>
      <vt:lpstr>Microsoft Cloud Computing Research Centre</vt:lpstr>
      <vt:lpstr>Regional Clouds</vt:lpstr>
      <vt:lpstr>Outline</vt:lpstr>
      <vt:lpstr>Internet &amp; Routing Controls </vt:lpstr>
      <vt:lpstr>Internet &amp; routing controls (regional clouds)</vt:lpstr>
      <vt:lpstr>Cloud provisioning: service levels</vt:lpstr>
      <vt:lpstr>Cloud provisioning: service offerings</vt:lpstr>
      <vt:lpstr>Cloud provisioning: Unikernels</vt:lpstr>
      <vt:lpstr>Cloud provisioning: Unikernels (2)</vt:lpstr>
      <vt:lpstr>Data-centric controls</vt:lpstr>
      <vt:lpstr>Cryptography</vt:lpstr>
      <vt:lpstr>Client-side encryption</vt:lpstr>
      <vt:lpstr>Encryption and keys</vt:lpstr>
      <vt:lpstr>Flow controls: data tagging</vt:lpstr>
      <vt:lpstr>IFC: Regional isolation at application-level</vt:lpstr>
      <vt:lpstr>IFC: Ongoing work</vt:lpstr>
      <vt:lpstr>IFC in the cloud</vt:lpstr>
      <vt:lpstr>Conclusion</vt:lpstr>
      <vt:lpstr>To summarise</vt:lpstr>
      <vt:lpstr>Technical workshop</vt:lpstr>
      <vt:lpstr>Information Flow Control: Regional example (2)</vt:lpstr>
      <vt:lpstr>Information Flow Control: Regional example (2)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"A Cloud for Europe?" MCCRC Symposium Cambridge 2014</dc:title>
  <dc:creator>Christopher Millard</dc:creator>
  <cp:lastModifiedBy>Jon Crowcroft</cp:lastModifiedBy>
  <cp:revision>816</cp:revision>
  <cp:lastPrinted>2014-09-23T13:29:28Z</cp:lastPrinted>
  <dcterms:created xsi:type="dcterms:W3CDTF">2010-10-08T16:21:25Z</dcterms:created>
  <dcterms:modified xsi:type="dcterms:W3CDTF">2015-02-18T09:46:20Z</dcterms:modified>
</cp:coreProperties>
</file>