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0.jpeg" ContentType="image/jpe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29.jpeg" ContentType="image/jpeg"/>
  <Override PartName="/ppt/media/image8.png" ContentType="image/png"/>
  <Override PartName="/ppt/media/image23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8.png" ContentType="image/png"/>
  <Override PartName="/ppt/media/image37.wmf" ContentType="image/x-wmf"/>
  <Override PartName="/ppt/media/image5.png" ContentType="image/png"/>
  <Override PartName="/ppt/media/image20.png" ContentType="image/png"/>
  <Override PartName="/ppt/media/image27.jpeg" ContentType="image/jpeg"/>
  <Override PartName="/ppt/media/image34.png" ContentType="image/png"/>
  <Override PartName="/ppt/media/image19.png" ContentType="image/png"/>
  <Override PartName="/ppt/media/image25.png" ContentType="image/png"/>
  <Override PartName="/ppt/media/image16.png" ContentType="image/png"/>
  <Override PartName="/ppt/media/image31.png" ContentType="image/png"/>
  <Override PartName="/ppt/media/image26.png" ContentType="image/png"/>
  <Override PartName="/ppt/media/image17.png" ContentType="image/png"/>
  <Override PartName="/ppt/media/image32.png" ContentType="image/png"/>
  <Override PartName="/ppt/media/image33.png" ContentType="image/png"/>
  <Override PartName="/ppt/media/image35.png" ContentType="image/png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43D73A5-BB20-43DE-9ADF-B8C2A93F1509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7"/>
          <p:cNvSpPr/>
          <p:nvPr/>
        </p:nvSpPr>
        <p:spPr>
          <a:xfrm>
            <a:off x="3886200" y="8686800"/>
            <a:ext cx="297036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2259835-E33D-4486-8A7A-9D3FD52C115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GB" sz="1200" spc="-1" strike="noStrike"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760" cy="41133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ooter Placeholder 1" hidden="1"/>
          <p:cNvSpPr/>
          <p:nvPr/>
        </p:nvSpPr>
        <p:spPr>
          <a:xfrm>
            <a:off x="3276720" y="650880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Footer Placeholder 1" hidden="1"/>
          <p:cNvSpPr/>
          <p:nvPr/>
        </p:nvSpPr>
        <p:spPr>
          <a:xfrm>
            <a:off x="5868000" y="636156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Rectangle 3"/>
          <p:cNvSpPr/>
          <p:nvPr/>
        </p:nvSpPr>
        <p:spPr>
          <a:xfrm>
            <a:off x="398880" y="5368320"/>
            <a:ext cx="837252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Networks &amp; Operating Systems</a:t>
            </a:r>
            <a:endParaRPr b="0" lang="en-GB" sz="18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1" lang="en-GB" sz="18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SRG, Computer Laboratory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1"/>
          <p:cNvSpPr/>
          <p:nvPr/>
        </p:nvSpPr>
        <p:spPr>
          <a:xfrm>
            <a:off x="3276720" y="650880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Footer Placeholder 1"/>
          <p:cNvSpPr/>
          <p:nvPr/>
        </p:nvSpPr>
        <p:spPr>
          <a:xfrm>
            <a:off x="5868000" y="636156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1"/>
          <p:cNvSpPr/>
          <p:nvPr/>
        </p:nvSpPr>
        <p:spPr>
          <a:xfrm>
            <a:off x="3276720" y="650880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Footer Placeholder 1"/>
          <p:cNvSpPr/>
          <p:nvPr/>
        </p:nvSpPr>
        <p:spPr>
          <a:xfrm>
            <a:off x="5868000" y="6361560"/>
            <a:ext cx="2894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ocaml.io" TargetMode="External"/><Relationship Id="rId2" Type="http://schemas.openxmlformats.org/officeDocument/2006/relationships/hyperlink" Target="http://ocaml.io" TargetMode="External"/><Relationship Id="rId3" Type="http://schemas.openxmlformats.org/officeDocument/2006/relationships/hyperlink" Target="http://ocaml.io" TargetMode="External"/><Relationship Id="rId4" Type="http://schemas.openxmlformats.org/officeDocument/2006/relationships/hyperlink" Target="https://mirage.io/" TargetMode="External"/><Relationship Id="rId5" Type="http://schemas.openxmlformats.org/officeDocument/2006/relationships/hyperlink" Target="http://github.com/mirage/irmin" TargetMode="External"/><Relationship Id="rId6" Type="http://schemas.openxmlformats.org/officeDocument/2006/relationships/hyperlink" Target="http://github.com/mirage/irmin" TargetMode="External"/><Relationship Id="rId7" Type="http://schemas.openxmlformats.org/officeDocument/2006/relationships/hyperlink" Target="http://github.com/mirage/irmin" TargetMode="External"/><Relationship Id="rId8" Type="http://schemas.openxmlformats.org/officeDocument/2006/relationships/hyperlink" Target="http://opam.ocaml.org" TargetMode="External"/><Relationship Id="rId9" Type="http://schemas.openxmlformats.org/officeDocument/2006/relationships/image" Target="../media/image32.png"/><Relationship Id="rId10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www.naas-project.org" TargetMode="External"/><Relationship Id="rId2" Type="http://schemas.openxmlformats.org/officeDocument/2006/relationships/hyperlink" Target="http://www.naas-project.org" TargetMode="External"/><Relationship Id="rId3" Type="http://schemas.openxmlformats.org/officeDocument/2006/relationships/hyperlink" Target="http://www.naas-project.org" TargetMode="External"/><Relationship Id="rId4" Type="http://schemas.openxmlformats.org/officeDocument/2006/relationships/hyperlink" Target="http://www.netfpga.org" TargetMode="External"/><Relationship Id="rId5" Type="http://schemas.openxmlformats.org/officeDocument/2006/relationships/hyperlink" Target="http://www.metrics-itn.eu" TargetMode="External"/><Relationship Id="rId6" Type="http://schemas.openxmlformats.org/officeDocument/2006/relationships/hyperlink" Target="http://www.metrics-itn.eu" TargetMode="External"/><Relationship Id="rId7" Type="http://schemas.openxmlformats.org/officeDocument/2006/relationships/hyperlink" Target="http://selena-project.github.io" TargetMode="External"/><Relationship Id="rId8" Type="http://schemas.openxmlformats.org/officeDocument/2006/relationships/hyperlink" Target="http://selena-project.github.io" TargetMode="External"/><Relationship Id="rId9" Type="http://schemas.openxmlformats.org/officeDocument/2006/relationships/hyperlink" Target="http://selena-project.github.io" TargetMode="External"/><Relationship Id="rId10" Type="http://schemas.openxmlformats.org/officeDocument/2006/relationships/hyperlink" Target="http://www.ssiclops.net" TargetMode="External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homenetworks.ac.uk" TargetMode="External"/><Relationship Id="rId2" Type="http://schemas.openxmlformats.org/officeDocument/2006/relationships/hyperlink" Target="http://usercentricnetworking.eu" TargetMode="External"/><Relationship Id="rId3" Type="http://schemas.openxmlformats.org/officeDocument/2006/relationships/hyperlink" Target="http://usercentricnetworking.eu" TargetMode="External"/><Relationship Id="rId4" Type="http://schemas.openxmlformats.org/officeDocument/2006/relationships/hyperlink" Target="http://usercentricnetworking.eu" TargetMode="External"/><Relationship Id="rId5" Type="http://schemas.openxmlformats.org/officeDocument/2006/relationships/hyperlink" Target="http://hdiresearch.org" TargetMode="External"/><Relationship Id="rId6" Type="http://schemas.openxmlformats.org/officeDocument/2006/relationships/hyperlink" Target="http://hdiresearch.org" TargetMode="External"/><Relationship Id="rId7" Type="http://schemas.openxmlformats.org/officeDocument/2006/relationships/hyperlink" Target="http://hdiresearch.org" TargetMode="External"/><Relationship Id="rId8" Type="http://schemas.openxmlformats.org/officeDocument/2006/relationships/image" Target="../media/image36.png"/><Relationship Id="rId9" Type="http://schemas.openxmlformats.org/officeDocument/2006/relationships/image" Target="../media/image37.wmf"/><Relationship Id="rId10" Type="http://schemas.openxmlformats.org/officeDocument/2006/relationships/image" Target="../media/image38.png"/><Relationship Id="rId1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hubofallthings.org/" TargetMode="External"/><Relationship Id="rId2" Type="http://schemas.openxmlformats.org/officeDocument/2006/relationships/hyperlink" Target="http://www.claw-workshop.org/" TargetMode="External"/><Relationship Id="rId3" Type="http://schemas.openxmlformats.org/officeDocument/2006/relationships/hyperlink" Target="http://www.claw-workshop.org/" TargetMode="External"/><Relationship Id="rId4" Type="http://schemas.openxmlformats.org/officeDocument/2006/relationships/hyperlink" Target="http://www.internet-science.eu/" TargetMode="External"/><Relationship Id="rId5" Type="http://schemas.openxmlformats.org/officeDocument/2006/relationships/hyperlink" Target="http://www.internet-science.eu/" TargetMode="External"/><Relationship Id="rId6" Type="http://schemas.openxmlformats.org/officeDocument/2006/relationships/hyperlink" Target="http://trilogy2.it.uc3m.es/" TargetMode="External"/><Relationship Id="rId7" Type="http://schemas.openxmlformats.org/officeDocument/2006/relationships/hyperlink" Target="http://trilogy2.it.uc3m.es/" TargetMode="External"/><Relationship Id="rId8" Type="http://schemas.openxmlformats.org/officeDocument/2006/relationships/hyperlink" Target="http://www.internet-project.org.uk/" TargetMode="External"/><Relationship Id="rId9" Type="http://schemas.openxmlformats.org/officeDocument/2006/relationships/hyperlink" Target="http://www.internet-project.org.uk/" TargetMode="External"/><Relationship Id="rId10" Type="http://schemas.openxmlformats.org/officeDocument/2006/relationships/image" Target="../media/image26.png"/><Relationship Id="rId1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svr-sk818-web.cl.cam.ac.uk/keshav/wiki/index.php/Working_on" TargetMode="Externa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/>
          <p:nvPr/>
        </p:nvSpPr>
        <p:spPr>
          <a:xfrm>
            <a:off x="408600" y="2016000"/>
            <a:ext cx="8362800" cy="76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Systems Research Group</a:t>
            </a:r>
            <a:endParaRPr b="0" lang="en-GB" sz="4800" spc="-1" strike="noStrike">
              <a:latin typeface="Arial"/>
            </a:endParaRPr>
          </a:p>
        </p:txBody>
      </p:sp>
      <p:sp>
        <p:nvSpPr>
          <p:cNvPr id="128" name="Subtitle 2"/>
          <p:cNvSpPr/>
          <p:nvPr/>
        </p:nvSpPr>
        <p:spPr>
          <a:xfrm>
            <a:off x="398880" y="2961360"/>
            <a:ext cx="8372520" cy="5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GB" sz="28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Jon Crowcroft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Anil Madhavapeddy 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32" name="Content Placeholder 2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8000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Programming languages meets operating systems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OCaml Labs: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"/>
              </a:rPr>
              <a:t>http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2"/>
              </a:rPr>
              <a:t>://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3"/>
              </a:rPr>
              <a:t>ocaml.io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Real World Functional Programming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Maintaining the core OCaml compiler toolchain and ecosystem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Buildsystem tooling, Ctypes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Unikernels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Mirage: Type-safe unikernel OS </a:t>
            </a:r>
            <a:r>
              <a:rPr b="0" lang="en-GB" sz="26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4"/>
              </a:rPr>
              <a:t>https://mirage.io/</a:t>
            </a: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Irmin: Branch-consistent git-like database library </a:t>
            </a:r>
            <a:r>
              <a:rPr b="0" lang="en-GB" sz="26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5"/>
              </a:rPr>
              <a:t>http</a:t>
            </a:r>
            <a:r>
              <a:rPr b="0" lang="en-GB" sz="26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6"/>
              </a:rPr>
              <a:t>://github.com/mirage/</a:t>
            </a:r>
            <a:r>
              <a:rPr b="0" lang="en-GB" sz="26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7"/>
              </a:rPr>
              <a:t>irmin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nqsb-TLS, Jitsu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OPAM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Large scale package management and solving</a:t>
            </a:r>
            <a:br/>
            <a:r>
              <a:rPr b="0" lang="en-GB" sz="26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8"/>
              </a:rPr>
              <a:t>http://opam.ocaml.org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jsOPAM for web applications, Windows port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33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E97D2AD-7923-4882-9067-913C5A70D3ED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10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34" name="Picture 5" descr=""/>
          <p:cNvPicPr/>
          <p:nvPr/>
        </p:nvPicPr>
        <p:blipFill>
          <a:blip r:embed="rId9"/>
          <a:stretch/>
        </p:blipFill>
        <p:spPr>
          <a:xfrm>
            <a:off x="7754040" y="0"/>
            <a:ext cx="1002960" cy="133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Cecilia Mascolo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36" name="Content Placeholder 2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All aspects of mobile systems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Mobility Modelling with Data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Prediction models, complex network models, recommender systems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Sensor Systems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Continuous sensing, new sensing modalities, sensing applications on wearables and phones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Applications to health and behaviour monitoring generally 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237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2F62457-AC65-48DD-8142-98A24B40FCAD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11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38" name="Picture 4" descr=""/>
          <p:cNvPicPr/>
          <p:nvPr/>
        </p:nvPicPr>
        <p:blipFill>
          <a:blip r:embed="rId1"/>
          <a:srcRect l="32666" t="0" r="14654" b="0"/>
          <a:stretch/>
        </p:blipFill>
        <p:spPr>
          <a:xfrm>
            <a:off x="7744680" y="0"/>
            <a:ext cx="1012320" cy="128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Andrew Moore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40" name="Content Placeholder 2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7000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Network software meets network hardware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One language for all network hardware, firmware, and software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"/>
              </a:rPr>
              <a:t>www.naas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2"/>
              </a:rPr>
              <a:t>-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3"/>
              </a:rPr>
              <a:t>project.org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Open Hardware and 100Gb/s Research Reality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4"/>
              </a:rPr>
              <a:t>www.netfpga.org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Useful Measurements: Merging Cause and Effect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5"/>
              </a:rPr>
              <a:t>www.metrics-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6"/>
              </a:rPr>
              <a:t>itn.eu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Datacenter heal thine self: Emulating 1 million machines 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7"/>
              </a:rPr>
              <a:t>http://selena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8"/>
              </a:rPr>
              <a:t>-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9"/>
              </a:rPr>
              <a:t>project.github.io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SSICLOPS: secure (fast) clouds for everyone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0"/>
              </a:rPr>
              <a:t>www.ssiclops.net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ENDEAVOUR: exploring Software Defined Networking for Internet-wide switches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241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05C3BEF-E192-4401-922E-FD81217594C8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12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42" name="Shape 253" descr=""/>
          <p:cNvPicPr/>
          <p:nvPr/>
        </p:nvPicPr>
        <p:blipFill>
          <a:blip r:embed="rId11"/>
          <a:stretch/>
        </p:blipFill>
        <p:spPr>
          <a:xfrm>
            <a:off x="5188320" y="4678560"/>
            <a:ext cx="2735640" cy="16794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5" descr=""/>
          <p:cNvPicPr/>
          <p:nvPr/>
        </p:nvPicPr>
        <p:blipFill>
          <a:blip r:embed="rId12"/>
          <a:stretch/>
        </p:blipFill>
        <p:spPr>
          <a:xfrm>
            <a:off x="7759800" y="0"/>
            <a:ext cx="1013400" cy="1351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Richard Mortier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45" name="Content Placeholder 2"/>
          <p:cNvSpPr/>
          <p:nvPr/>
        </p:nvSpPr>
        <p:spPr>
          <a:xfrm>
            <a:off x="384120" y="1708200"/>
            <a:ext cx="4636080" cy="42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9000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Intersecting systems with HCI to make things better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1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Homework </a:t>
            </a:r>
            <a:r>
              <a:rPr b="0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redesigned home network technologies </a:t>
            </a:r>
            <a:br/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"/>
              </a:rPr>
              <a:t>http://homenetworks.ac.uk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1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User-Centric Networking</a:t>
            </a:r>
            <a:r>
              <a:rPr b="0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is rebuilding network technologies 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2"/>
              </a:rPr>
              <a:t>http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3"/>
              </a:rPr>
              <a:t>://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4"/>
              </a:rPr>
              <a:t>usercentricnetworking.eu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1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Human-Data Interaction</a:t>
            </a:r>
            <a:r>
              <a:rPr b="0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seeks to use these developments to put people at the centre of our</a:t>
            </a:r>
            <a:r>
              <a:rPr b="0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r>
              <a:rPr b="0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data-driven world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5"/>
              </a:rPr>
              <a:t>http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6"/>
              </a:rPr>
              <a:t>://</a:t>
            </a:r>
            <a:r>
              <a:rPr b="0" lang="en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7"/>
              </a:rPr>
              <a:t>hdiresearch.org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246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1DC4EFF-B691-4517-8322-FE8A9B8FDF57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13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47" name="Picture 4" descr=""/>
          <p:cNvPicPr/>
          <p:nvPr/>
        </p:nvPicPr>
        <p:blipFill>
          <a:blip r:embed="rId8"/>
          <a:stretch/>
        </p:blipFill>
        <p:spPr>
          <a:xfrm>
            <a:off x="7786080" y="0"/>
            <a:ext cx="993240" cy="132480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5" descr=""/>
          <p:cNvPicPr/>
          <p:nvPr/>
        </p:nvPicPr>
        <p:blipFill>
          <a:blip r:embed="rId9"/>
          <a:srcRect l="2413" t="8971" r="1984" b="3166"/>
          <a:stretch/>
        </p:blipFill>
        <p:spPr>
          <a:xfrm>
            <a:off x="5021640" y="3926160"/>
            <a:ext cx="3772440" cy="206424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6" descr="IMG_0008"/>
          <p:cNvPicPr/>
          <p:nvPr/>
        </p:nvPicPr>
        <p:blipFill>
          <a:blip r:embed="rId10"/>
          <a:stretch/>
        </p:blipFill>
        <p:spPr>
          <a:xfrm>
            <a:off x="5533200" y="1584000"/>
            <a:ext cx="3246120" cy="208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Robert Watson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51" name="Content Placeholder 2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5000"/>
          </a:bodyPr>
          <a:p>
            <a:pPr marL="270000" indent="-268560">
              <a:lnSpc>
                <a:spcPct val="100000"/>
              </a:lnSpc>
              <a:tabLst>
                <a:tab algn="l" pos="0"/>
              </a:tabLst>
            </a:pPr>
            <a:r>
              <a:rPr b="1" i="1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OSs, ISAs, and program analysis/transformation for</a:t>
            </a:r>
            <a:r>
              <a:rPr b="1" i="1" lang="en-US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r>
              <a:rPr b="1" i="1" lang="en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security, performance, and sometimes (pragmatic) correctness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Capsicum: POSIX + the capability-system ideal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POSIX + microkernels/capability systems → support application sandboxing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Started as FreeBSD sandboxing technology; Google has ported to Linux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Network- and storage-stack specialisation for performance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Clean-slate network-stack and storage designs for performance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Microarchitecturally aware optimisation; 60+Gbps before we ran out of PCI buses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CHERI: Revisiting RISC for the age of risk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Processor ISAs for security: fine-grained memory safety, compartmentalisation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FPGA prototypes / tech transition: time for systems software researchers!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CADETS: DARPA new-start project on security via distributed tracing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Tracing distributed systems, LLVM-based program transformation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PhD studentships available for multiple of the above projects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252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CD8C1AC-E252-40C9-984B-5294C3F08379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14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7772040" y="0"/>
            <a:ext cx="1000800" cy="133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Summary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55" name="Rectangle 3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Work across all systems areas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Hardware up to cloud &amp; mobile applications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Work with wide range of industry 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Microsoft, Google, Amazon, Facebook, etc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Funded from many sources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EU, UK, US, industry, government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US" sz="32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We also welcome visitors!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56" name="Slide Number Placeholder 1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75B206F-A56D-4C73-82B5-FFED56F53AF4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4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Welcome!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30" name="Content Placeholder 5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9000"/>
          </a:bodyPr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I’m </a:t>
            </a:r>
            <a:r>
              <a:rPr b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Jon Crowcroft 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of the </a:t>
            </a:r>
            <a:r>
              <a:rPr b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Systems Research Group 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(SRG)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We are legion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Well, quite big (10 Academics, 7 Researchers, 16+ PhD Students … )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We build better useful stuff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Strong focus on </a:t>
            </a:r>
            <a:r>
              <a:rPr b="1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building concrete artefacts </a:t>
            </a: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to </a:t>
            </a:r>
            <a:r>
              <a:rPr b="1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evaluate</a:t>
            </a: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in a </a:t>
            </a:r>
            <a:r>
              <a:rPr b="1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realistic environment</a:t>
            </a: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, and (hopefully!) </a:t>
            </a:r>
            <a:r>
              <a:rPr b="1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transition to deployment</a:t>
            </a:r>
            <a:endParaRPr b="0" lang="en-GB" sz="26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We cover a lot of bases: </a:t>
            </a:r>
            <a:endParaRPr b="0" lang="en-GB" sz="32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Networks, Operating Systems, Distributed Systems, Programming Languages, Databases, Modelling, Security, Hardware, Environment, Health, ...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Significant industrial funding from Google, Microsoft, Facebook, ARM, Qualcomm, Samsung, Xilinx, British Telecom, Huawei, etc…</a:t>
            </a:r>
            <a:endParaRPr b="0" lang="en-GB" sz="2600" spc="-1" strike="noStrike">
              <a:latin typeface="Arial"/>
            </a:endParaRPr>
          </a:p>
          <a:p>
            <a:pPr lvl="1" marL="538200" indent="-2653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Work with DTG, Security, Architecture, Theory, Programming Languages, …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GB" sz="2600" spc="-1" strike="noStrike">
              <a:latin typeface="Arial"/>
            </a:endParaRPr>
          </a:p>
        </p:txBody>
      </p:sp>
      <p:sp>
        <p:nvSpPr>
          <p:cNvPr id="131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C5323CF-81CB-4028-9242-855D9ED44469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4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Who Are We?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33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8A9ADF6-6E5E-4DDF-B643-62AEF6B86C51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2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34" name="Rectangle 5"/>
          <p:cNvSpPr/>
          <p:nvPr/>
        </p:nvSpPr>
        <p:spPr>
          <a:xfrm>
            <a:off x="3534120" y="800640"/>
            <a:ext cx="5608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1" lang="en-GB" sz="1400" spc="-1" strike="noStrike">
                <a:solidFill>
                  <a:srgbClr val="ffffff"/>
                </a:solidFill>
                <a:latin typeface="Hack"/>
                <a:ea typeface="DejaVu Sans"/>
              </a:rPr>
              <a:t>http://www.cl.cam.ac.uk/research/srg/netos/people/</a:t>
            </a:r>
            <a:endParaRPr b="0" lang="en-GB" sz="1400" spc="-1" strike="noStrike">
              <a:latin typeface="Arial"/>
            </a:endParaRPr>
          </a:p>
        </p:txBody>
      </p:sp>
      <p:pic>
        <p:nvPicPr>
          <p:cNvPr id="135" name="Picture 6" descr=""/>
          <p:cNvPicPr/>
          <p:nvPr/>
        </p:nvPicPr>
        <p:blipFill>
          <a:blip r:embed="rId1"/>
          <a:stretch/>
        </p:blipFill>
        <p:spPr>
          <a:xfrm>
            <a:off x="384120" y="1404720"/>
            <a:ext cx="834120" cy="11732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7" descr=""/>
          <p:cNvPicPr/>
          <p:nvPr/>
        </p:nvPicPr>
        <p:blipFill>
          <a:blip r:embed="rId2"/>
          <a:stretch/>
        </p:blipFill>
        <p:spPr>
          <a:xfrm>
            <a:off x="1219680" y="139068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8" descr=""/>
          <p:cNvPicPr/>
          <p:nvPr/>
        </p:nvPicPr>
        <p:blipFill>
          <a:blip r:embed="rId3"/>
          <a:stretch/>
        </p:blipFill>
        <p:spPr>
          <a:xfrm>
            <a:off x="2117520" y="139068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9" descr=""/>
          <p:cNvPicPr/>
          <p:nvPr/>
        </p:nvPicPr>
        <p:blipFill>
          <a:blip r:embed="rId4"/>
          <a:stretch/>
        </p:blipFill>
        <p:spPr>
          <a:xfrm>
            <a:off x="384120" y="2586960"/>
            <a:ext cx="827280" cy="11034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10" descr=""/>
          <p:cNvPicPr/>
          <p:nvPr/>
        </p:nvPicPr>
        <p:blipFill>
          <a:blip r:embed="rId5"/>
          <a:stretch/>
        </p:blipFill>
        <p:spPr>
          <a:xfrm>
            <a:off x="3006720" y="256860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11" descr=""/>
          <p:cNvPicPr/>
          <p:nvPr/>
        </p:nvPicPr>
        <p:blipFill>
          <a:blip r:embed="rId6"/>
          <a:stretch/>
        </p:blipFill>
        <p:spPr>
          <a:xfrm>
            <a:off x="2117520" y="258696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12" descr=""/>
          <p:cNvPicPr/>
          <p:nvPr/>
        </p:nvPicPr>
        <p:blipFill>
          <a:blip r:embed="rId7"/>
          <a:stretch/>
        </p:blipFill>
        <p:spPr>
          <a:xfrm>
            <a:off x="1228320" y="257940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13" descr=""/>
          <p:cNvPicPr/>
          <p:nvPr/>
        </p:nvPicPr>
        <p:blipFill>
          <a:blip r:embed="rId8"/>
          <a:stretch/>
        </p:blipFill>
        <p:spPr>
          <a:xfrm>
            <a:off x="3895920" y="258696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14" descr=""/>
          <p:cNvPicPr/>
          <p:nvPr/>
        </p:nvPicPr>
        <p:blipFill>
          <a:blip r:embed="rId9"/>
          <a:stretch/>
        </p:blipFill>
        <p:spPr>
          <a:xfrm>
            <a:off x="3006720" y="136476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5" descr=""/>
          <p:cNvPicPr/>
          <p:nvPr/>
        </p:nvPicPr>
        <p:blipFill>
          <a:blip r:embed="rId10"/>
          <a:stretch/>
        </p:blipFill>
        <p:spPr>
          <a:xfrm>
            <a:off x="3895920" y="1390680"/>
            <a:ext cx="887760" cy="11844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6" descr="screenshot.png"/>
          <p:cNvPicPr/>
          <p:nvPr/>
        </p:nvPicPr>
        <p:blipFill>
          <a:blip r:embed="rId11"/>
          <a:stretch/>
        </p:blipFill>
        <p:spPr>
          <a:xfrm>
            <a:off x="5190480" y="1362240"/>
            <a:ext cx="3827520" cy="478296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17" descr="screenshot.png"/>
          <p:cNvPicPr/>
          <p:nvPr/>
        </p:nvPicPr>
        <p:blipFill>
          <a:blip r:embed="rId12"/>
          <a:srcRect l="0" t="0" r="0" b="66615"/>
          <a:stretch/>
        </p:blipFill>
        <p:spPr>
          <a:xfrm>
            <a:off x="705960" y="3803040"/>
            <a:ext cx="880920" cy="229032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18" descr="screenshot.png"/>
          <p:cNvPicPr/>
          <p:nvPr/>
        </p:nvPicPr>
        <p:blipFill>
          <a:blip r:embed="rId13"/>
          <a:srcRect l="0" t="33620" r="0" b="33573"/>
          <a:stretch/>
        </p:blipFill>
        <p:spPr>
          <a:xfrm>
            <a:off x="1588680" y="3792600"/>
            <a:ext cx="880920" cy="224892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9" descr="screenshot.png"/>
          <p:cNvPicPr/>
          <p:nvPr/>
        </p:nvPicPr>
        <p:blipFill>
          <a:blip r:embed="rId14"/>
          <a:srcRect l="0" t="66458" r="0" b="0"/>
          <a:stretch/>
        </p:blipFill>
        <p:spPr>
          <a:xfrm>
            <a:off x="2391840" y="3792600"/>
            <a:ext cx="880920" cy="230076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0" descr=""/>
          <p:cNvPicPr/>
          <p:nvPr/>
        </p:nvPicPr>
        <p:blipFill>
          <a:blip r:embed="rId15"/>
          <a:stretch/>
        </p:blipFill>
        <p:spPr>
          <a:xfrm>
            <a:off x="3205440" y="4224600"/>
            <a:ext cx="866160" cy="1130040"/>
          </a:xfrm>
          <a:prstGeom prst="rect">
            <a:avLst/>
          </a:prstGeom>
          <a:ln w="0">
            <a:noFill/>
          </a:ln>
        </p:spPr>
      </p:pic>
      <p:sp>
        <p:nvSpPr>
          <p:cNvPr id="150" name="Title 14"/>
          <p:cNvSpPr/>
          <p:nvPr/>
        </p:nvSpPr>
        <p:spPr>
          <a:xfrm>
            <a:off x="3274200" y="4017240"/>
            <a:ext cx="797040" cy="4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800" spc="-1" strike="noStrike">
                <a:solidFill>
                  <a:srgbClr val="002e55"/>
                </a:solidFill>
                <a:latin typeface="Hack"/>
                <a:ea typeface="ＭＳ Ｐゴシック"/>
              </a:rPr>
              <a:t>Noa Zilberman</a:t>
            </a:r>
            <a:endParaRPr b="0" lang="en-GB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3" descr=""/>
          <p:cNvPicPr/>
          <p:nvPr/>
        </p:nvPicPr>
        <p:blipFill>
          <a:blip r:embed="rId1"/>
          <a:stretch/>
        </p:blipFill>
        <p:spPr>
          <a:xfrm>
            <a:off x="2743200" y="3348000"/>
            <a:ext cx="2284560" cy="900360"/>
          </a:xfrm>
          <a:prstGeom prst="rect">
            <a:avLst/>
          </a:prstGeom>
          <a:ln w="0">
            <a:noFill/>
          </a:ln>
        </p:spPr>
      </p:pic>
      <p:pic>
        <p:nvPicPr>
          <p:cNvPr id="152" name="Picture 4" descr=""/>
          <p:cNvPicPr/>
          <p:nvPr/>
        </p:nvPicPr>
        <p:blipFill>
          <a:blip r:embed="rId2"/>
          <a:stretch/>
        </p:blipFill>
        <p:spPr>
          <a:xfrm>
            <a:off x="7086600" y="3348000"/>
            <a:ext cx="1675080" cy="91764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5" descr=""/>
          <p:cNvPicPr/>
          <p:nvPr/>
        </p:nvPicPr>
        <p:blipFill>
          <a:blip r:embed="rId3"/>
          <a:stretch/>
        </p:blipFill>
        <p:spPr>
          <a:xfrm>
            <a:off x="5029200" y="3348000"/>
            <a:ext cx="2055960" cy="89388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6" descr=""/>
          <p:cNvPicPr/>
          <p:nvPr/>
        </p:nvPicPr>
        <p:blipFill>
          <a:blip r:embed="rId4"/>
          <a:stretch/>
        </p:blipFill>
        <p:spPr>
          <a:xfrm>
            <a:off x="228600" y="3348000"/>
            <a:ext cx="2513160" cy="855720"/>
          </a:xfrm>
          <a:prstGeom prst="rect">
            <a:avLst/>
          </a:prstGeom>
          <a:ln w="0">
            <a:noFill/>
          </a:ln>
        </p:spPr>
      </p:pic>
      <p:sp>
        <p:nvSpPr>
          <p:cNvPr id="155" name="Line 8"/>
          <p:cNvSpPr/>
          <p:nvPr/>
        </p:nvSpPr>
        <p:spPr>
          <a:xfrm flipH="1">
            <a:off x="5181480" y="1904760"/>
            <a:ext cx="1447920" cy="213372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Line 9"/>
          <p:cNvSpPr/>
          <p:nvPr/>
        </p:nvSpPr>
        <p:spPr>
          <a:xfrm flipH="1" flipV="1">
            <a:off x="4572000" y="4038480"/>
            <a:ext cx="1267200" cy="189792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Line 10"/>
          <p:cNvSpPr/>
          <p:nvPr/>
        </p:nvSpPr>
        <p:spPr>
          <a:xfrm flipH="1">
            <a:off x="4800600" y="2590560"/>
            <a:ext cx="75960" cy="121932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11"/>
          <p:cNvSpPr/>
          <p:nvPr/>
        </p:nvSpPr>
        <p:spPr>
          <a:xfrm flipH="1">
            <a:off x="7315200" y="2971800"/>
            <a:ext cx="228600" cy="83808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Line 12"/>
          <p:cNvSpPr/>
          <p:nvPr/>
        </p:nvSpPr>
        <p:spPr>
          <a:xfrm flipH="1" flipV="1">
            <a:off x="761760" y="3962160"/>
            <a:ext cx="452880" cy="160020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Line 13"/>
          <p:cNvSpPr/>
          <p:nvPr/>
        </p:nvSpPr>
        <p:spPr>
          <a:xfrm flipV="1">
            <a:off x="1981080" y="3733560"/>
            <a:ext cx="457200" cy="137160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Line 14"/>
          <p:cNvSpPr/>
          <p:nvPr/>
        </p:nvSpPr>
        <p:spPr>
          <a:xfrm flipH="1" flipV="1">
            <a:off x="7010280" y="3809880"/>
            <a:ext cx="76320" cy="91440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Line 15"/>
          <p:cNvSpPr/>
          <p:nvPr/>
        </p:nvSpPr>
        <p:spPr>
          <a:xfrm>
            <a:off x="685800" y="2209680"/>
            <a:ext cx="1295280" cy="160020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16"/>
          <p:cNvSpPr/>
          <p:nvPr/>
        </p:nvSpPr>
        <p:spPr>
          <a:xfrm>
            <a:off x="3276360" y="3047760"/>
            <a:ext cx="114480" cy="91440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Rectangle 17"/>
          <p:cNvSpPr/>
          <p:nvPr/>
        </p:nvSpPr>
        <p:spPr>
          <a:xfrm>
            <a:off x="1792440" y="2286000"/>
            <a:ext cx="4157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Google Director in charge of web indexing and crawling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5" name="Rectangle 18"/>
          <p:cNvSpPr/>
          <p:nvPr/>
        </p:nvSpPr>
        <p:spPr>
          <a:xfrm>
            <a:off x="2489040" y="2743200"/>
            <a:ext cx="1554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Author of AltaVista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6" name="Rectangle 20"/>
          <p:cNvSpPr/>
          <p:nvPr/>
        </p:nvSpPr>
        <p:spPr>
          <a:xfrm>
            <a:off x="6453360" y="2666880"/>
            <a:ext cx="2237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Director of Toshiba Research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7" name="Rectangle 21"/>
          <p:cNvSpPr/>
          <p:nvPr/>
        </p:nvSpPr>
        <p:spPr>
          <a:xfrm>
            <a:off x="6027120" y="5410080"/>
            <a:ext cx="15289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Co-author of Gimp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8" name="Rectangle 22"/>
          <p:cNvSpPr/>
          <p:nvPr/>
        </p:nvSpPr>
        <p:spPr>
          <a:xfrm>
            <a:off x="1794960" y="5105520"/>
            <a:ext cx="21808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Design Engineer at TomTom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9" name="Rectangle 24"/>
          <p:cNvSpPr/>
          <p:nvPr/>
        </p:nvSpPr>
        <p:spPr>
          <a:xfrm>
            <a:off x="2318400" y="4800600"/>
            <a:ext cx="2138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Research Director VMWare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0" name="Rectangle 25"/>
          <p:cNvSpPr/>
          <p:nvPr/>
        </p:nvSpPr>
        <p:spPr>
          <a:xfrm>
            <a:off x="485280" y="5562720"/>
            <a:ext cx="31914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Architect of the first hard-disk MP3 player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(NOT apple!)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1" name="Rectangle 26"/>
          <p:cNvSpPr/>
          <p:nvPr/>
        </p:nvSpPr>
        <p:spPr>
          <a:xfrm>
            <a:off x="6216120" y="4724280"/>
            <a:ext cx="2777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Video-system architect for Nokia N8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2" name="Line 27"/>
          <p:cNvSpPr/>
          <p:nvPr/>
        </p:nvSpPr>
        <p:spPr>
          <a:xfrm>
            <a:off x="5943600" y="3809880"/>
            <a:ext cx="152280" cy="175248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Rectangle 29"/>
          <p:cNvSpPr/>
          <p:nvPr/>
        </p:nvSpPr>
        <p:spPr>
          <a:xfrm>
            <a:off x="3976560" y="5486400"/>
            <a:ext cx="1187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Author of C++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4" name="Line 30"/>
          <p:cNvSpPr/>
          <p:nvPr/>
        </p:nvSpPr>
        <p:spPr>
          <a:xfrm flipH="1" flipV="1">
            <a:off x="3771720" y="3809880"/>
            <a:ext cx="1181160" cy="167652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16"/>
          <p:cNvSpPr/>
          <p:nvPr/>
        </p:nvSpPr>
        <p:spPr>
          <a:xfrm>
            <a:off x="2743200" y="4038480"/>
            <a:ext cx="647640" cy="838080"/>
          </a:xfrm>
          <a:prstGeom prst="line">
            <a:avLst/>
          </a:prstGeom>
          <a:ln w="38100">
            <a:solidFill>
              <a:srgbClr val="003e7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Rectangle 22"/>
          <p:cNvSpPr/>
          <p:nvPr/>
        </p:nvSpPr>
        <p:spPr>
          <a:xfrm>
            <a:off x="93600" y="1825560"/>
            <a:ext cx="2327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Founder Xensource, Bromium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7" name="Rectangle 23"/>
          <p:cNvSpPr/>
          <p:nvPr/>
        </p:nvSpPr>
        <p:spPr>
          <a:xfrm>
            <a:off x="4762800" y="1600200"/>
            <a:ext cx="3293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co-architect of Microsoft 360 Natal / Kinect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8" name="Rectangle 19"/>
          <p:cNvSpPr/>
          <p:nvPr/>
        </p:nvSpPr>
        <p:spPr>
          <a:xfrm>
            <a:off x="4764600" y="5897520"/>
            <a:ext cx="3938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3e72"/>
                </a:solidFill>
                <a:latin typeface="Calibri"/>
                <a:ea typeface="DejaVu Sans"/>
              </a:rPr>
              <a:t>Former University of Cambridge Pro-Vice Chancellor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9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What Have We Done?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80" name="Slide Number Placeholder 2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525A857-F3F3-4EFF-A54D-5859DED15C5D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Where Have We Gone?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82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129AD1E-4ABF-497D-B901-BA5AA6E3137F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000" spc="-1" strike="noStrike">
              <a:latin typeface="Arial"/>
            </a:endParaRPr>
          </a:p>
        </p:txBody>
      </p:sp>
      <p:grpSp>
        <p:nvGrpSpPr>
          <p:cNvPr id="183" name="Group 9"/>
          <p:cNvGrpSpPr/>
          <p:nvPr/>
        </p:nvGrpSpPr>
        <p:grpSpPr>
          <a:xfrm>
            <a:off x="755640" y="4151160"/>
            <a:ext cx="7637760" cy="1019160"/>
            <a:chOff x="755640" y="4151160"/>
            <a:chExt cx="7637760" cy="1019160"/>
          </a:xfrm>
        </p:grpSpPr>
        <p:pic>
          <p:nvPicPr>
            <p:cNvPr id="184" name="Picture 4" descr="Picture 1"/>
            <p:cNvPicPr/>
            <p:nvPr/>
          </p:nvPicPr>
          <p:blipFill>
            <a:blip r:embed="rId1"/>
            <a:stretch/>
          </p:blipFill>
          <p:spPr>
            <a:xfrm>
              <a:off x="755640" y="4151160"/>
              <a:ext cx="7637760" cy="409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" name="Rectangle 5"/>
            <p:cNvSpPr/>
            <p:nvPr/>
          </p:nvSpPr>
          <p:spPr>
            <a:xfrm>
              <a:off x="5974560" y="4714920"/>
              <a:ext cx="21747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3e72"/>
                  </a:solidFill>
                  <a:latin typeface="Calibri"/>
                  <a:ea typeface="DejaVu Sans"/>
                </a:rPr>
                <a:t>August 15, 2007</a:t>
              </a:r>
              <a:endParaRPr b="0" lang="en-GB" sz="2400" spc="-1" strike="noStrike">
                <a:latin typeface="Arial"/>
              </a:endParaRPr>
            </a:p>
          </p:txBody>
        </p:sp>
      </p:grpSp>
      <p:grpSp>
        <p:nvGrpSpPr>
          <p:cNvPr id="186" name="Group 10"/>
          <p:cNvGrpSpPr/>
          <p:nvPr/>
        </p:nvGrpSpPr>
        <p:grpSpPr>
          <a:xfrm>
            <a:off x="762120" y="5082480"/>
            <a:ext cx="7999560" cy="1064880"/>
            <a:chOff x="762120" y="5082480"/>
            <a:chExt cx="7999560" cy="1064880"/>
          </a:xfrm>
        </p:grpSpPr>
        <p:pic>
          <p:nvPicPr>
            <p:cNvPr id="187" name="Picture 3" descr="Picture 2"/>
            <p:cNvPicPr/>
            <p:nvPr/>
          </p:nvPicPr>
          <p:blipFill>
            <a:blip r:embed="rId2"/>
            <a:stretch/>
          </p:blipFill>
          <p:spPr>
            <a:xfrm>
              <a:off x="762120" y="5082480"/>
              <a:ext cx="7999560" cy="881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8" name="Rectangle 6"/>
            <p:cNvSpPr/>
            <p:nvPr/>
          </p:nvSpPr>
          <p:spPr>
            <a:xfrm>
              <a:off x="6304320" y="5691960"/>
              <a:ext cx="227412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3e72"/>
                  </a:solidFill>
                  <a:latin typeface="Calibri"/>
                  <a:ea typeface="DejaVu Sans"/>
                </a:rPr>
                <a:t>January 10, 2001</a:t>
              </a:r>
              <a:endParaRPr b="0" lang="en-GB" sz="2400" spc="-1" strike="noStrike">
                <a:latin typeface="Arial"/>
              </a:endParaRPr>
            </a:p>
          </p:txBody>
        </p:sp>
      </p:grpSp>
      <p:sp>
        <p:nvSpPr>
          <p:cNvPr id="189" name="Text Box 7"/>
          <p:cNvSpPr/>
          <p:nvPr/>
        </p:nvSpPr>
        <p:spPr>
          <a:xfrm>
            <a:off x="2533680" y="1781280"/>
            <a:ext cx="6224760" cy="9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1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…</a:t>
            </a:r>
            <a:r>
              <a:rPr b="0" lang="en-US" sz="1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the ONLY qualification that guarantees a job here is a good systems PhD from Cambridge…</a:t>
            </a:r>
            <a:endParaRPr b="0" lang="en-GB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799"/>
              </a:spcBef>
            </a:pPr>
            <a:r>
              <a:rPr b="0" lang="en-US" sz="1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(Director of a </a:t>
            </a:r>
            <a:r>
              <a:rPr b="1" lang="en-US" sz="1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research </a:t>
            </a:r>
            <a:r>
              <a:rPr b="0" lang="en-US" sz="16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lab in Palo Alto)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90" name="Text Box 8"/>
          <p:cNvSpPr/>
          <p:nvPr/>
        </p:nvSpPr>
        <p:spPr>
          <a:xfrm>
            <a:off x="420120" y="2587320"/>
            <a:ext cx="72111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You will find SRG PhDs in 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Amazon,Microsoft, Google, Intel, Sun, AT&amp;T, IBM,…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AND founding a lot of other places too. Also, </a:t>
            </a:r>
            <a:endParaRPr b="0" lang="en-GB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3e72"/>
                </a:solidFill>
                <a:latin typeface="Arial"/>
                <a:ea typeface="ＭＳ Ｐゴシック"/>
              </a:rPr>
              <a:t>MIT, Berkeley, Yale, HKUST, Helsinki Uni</a:t>
            </a:r>
            <a:endParaRPr b="0" lang="en-GB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27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A Selection of SRG Projects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192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AB3E0EA-F9ED-4B21-969C-BD46338CF098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&lt;number&gt;</a:t>
            </a:fld>
            <a:endParaRPr b="0" lang="en-GB" sz="1000" spc="-1" strike="noStrike">
              <a:latin typeface="Arial"/>
            </a:endParaRPr>
          </a:p>
        </p:txBody>
      </p:sp>
      <p:sp>
        <p:nvSpPr>
          <p:cNvPr id="193" name="Shape 178"/>
          <p:cNvSpPr/>
          <p:nvPr/>
        </p:nvSpPr>
        <p:spPr>
          <a:xfrm>
            <a:off x="604440" y="2939400"/>
            <a:ext cx="17046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Languages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4" name="Shape 179"/>
          <p:cNvSpPr/>
          <p:nvPr/>
        </p:nvSpPr>
        <p:spPr>
          <a:xfrm>
            <a:off x="623160" y="3484800"/>
            <a:ext cx="168624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Embedded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5" name="Shape 180"/>
          <p:cNvSpPr/>
          <p:nvPr/>
        </p:nvSpPr>
        <p:spPr>
          <a:xfrm>
            <a:off x="1176480" y="4030200"/>
            <a:ext cx="11325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Privacy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6" name="Shape 181"/>
          <p:cNvSpPr/>
          <p:nvPr/>
        </p:nvSpPr>
        <p:spPr>
          <a:xfrm>
            <a:off x="-137880" y="1848240"/>
            <a:ext cx="24472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Hardware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7" name="Shape 182"/>
          <p:cNvSpPr/>
          <p:nvPr/>
        </p:nvSpPr>
        <p:spPr>
          <a:xfrm>
            <a:off x="0" y="5229000"/>
            <a:ext cx="230940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Datacenter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8" name="Shape 183"/>
          <p:cNvSpPr/>
          <p:nvPr/>
        </p:nvSpPr>
        <p:spPr>
          <a:xfrm>
            <a:off x="1426320" y="5774760"/>
            <a:ext cx="8830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Legal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99" name="Shape 184"/>
          <p:cNvSpPr/>
          <p:nvPr/>
        </p:nvSpPr>
        <p:spPr>
          <a:xfrm>
            <a:off x="-137880" y="2393640"/>
            <a:ext cx="244728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Theory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0" name="Shape 185"/>
          <p:cNvSpPr/>
          <p:nvPr/>
        </p:nvSpPr>
        <p:spPr>
          <a:xfrm rot="5400000">
            <a:off x="470160" y="3373560"/>
            <a:ext cx="4817880" cy="891360"/>
          </a:xfrm>
          <a:prstGeom prst="rightArrow">
            <a:avLst>
              <a:gd name="adj1" fmla="val 32000"/>
              <a:gd name="adj2" fmla="val 64000"/>
            </a:avLst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Shape 186"/>
          <p:cNvSpPr/>
          <p:nvPr/>
        </p:nvSpPr>
        <p:spPr>
          <a:xfrm>
            <a:off x="3521880" y="1330200"/>
            <a:ext cx="16210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Program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2" name="Shape 187"/>
          <p:cNvSpPr/>
          <p:nvPr/>
        </p:nvSpPr>
        <p:spPr>
          <a:xfrm>
            <a:off x="1396440" y="1327680"/>
            <a:ext cx="912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Area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3" name="Shape 188"/>
          <p:cNvSpPr/>
          <p:nvPr/>
        </p:nvSpPr>
        <p:spPr>
          <a:xfrm>
            <a:off x="-137880" y="4575600"/>
            <a:ext cx="24472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r">
              <a:lnSpc>
                <a:spcPct val="100000"/>
              </a:lnSpc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Helvetica Neue"/>
              </a:rPr>
              <a:t>Mobile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4" name="Shape 191"/>
          <p:cNvSpPr/>
          <p:nvPr/>
        </p:nvSpPr>
        <p:spPr>
          <a:xfrm>
            <a:off x="3521880" y="261108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REMS           </a:t>
            </a: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	</a:t>
            </a: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	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5" name="Shape 192"/>
          <p:cNvSpPr/>
          <p:nvPr/>
        </p:nvSpPr>
        <p:spPr>
          <a:xfrm>
            <a:off x="3521880" y="3690720"/>
            <a:ext cx="3366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Horizon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6" name="Shape 193"/>
          <p:cNvSpPr/>
          <p:nvPr/>
        </p:nvSpPr>
        <p:spPr>
          <a:xfrm>
            <a:off x="3521880" y="1891080"/>
            <a:ext cx="1597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INTERNET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7" name="Shape 194"/>
          <p:cNvSpPr/>
          <p:nvPr/>
        </p:nvSpPr>
        <p:spPr>
          <a:xfrm>
            <a:off x="3521880" y="4410360"/>
            <a:ext cx="4414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User Centric Networking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8" name="Shape 196"/>
          <p:cNvSpPr/>
          <p:nvPr/>
        </p:nvSpPr>
        <p:spPr>
          <a:xfrm>
            <a:off x="3521880" y="2251080"/>
            <a:ext cx="33663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Resilient Clouds (MRC)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Shape 197"/>
          <p:cNvSpPr/>
          <p:nvPr/>
        </p:nvSpPr>
        <p:spPr>
          <a:xfrm>
            <a:off x="3521880" y="333072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OCaml Labs </a:t>
            </a: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	</a:t>
            </a: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	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0" name="Shape 198"/>
          <p:cNvSpPr/>
          <p:nvPr/>
        </p:nvSpPr>
        <p:spPr>
          <a:xfrm>
            <a:off x="3521880" y="4050360"/>
            <a:ext cx="441432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Network</a:t>
            </a: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s</a:t>
            </a:r>
            <a:r>
              <a:rPr b="0" lang="en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-as-a-Service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1" name="Shape 194"/>
          <p:cNvSpPr/>
          <p:nvPr/>
        </p:nvSpPr>
        <p:spPr>
          <a:xfrm>
            <a:off x="3521880" y="513000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Cloud Law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2" name="Shape 194"/>
          <p:cNvSpPr/>
          <p:nvPr/>
        </p:nvSpPr>
        <p:spPr>
          <a:xfrm>
            <a:off x="3521880" y="549000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Data Centric Systems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3" name="Shape 194"/>
          <p:cNvSpPr/>
          <p:nvPr/>
        </p:nvSpPr>
        <p:spPr>
          <a:xfrm>
            <a:off x="3521880" y="477000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EmotionSense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4" name="Shape 194"/>
          <p:cNvSpPr/>
          <p:nvPr/>
        </p:nvSpPr>
        <p:spPr>
          <a:xfrm>
            <a:off x="3521880" y="584964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CHERI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15" name="Shape 191"/>
          <p:cNvSpPr/>
          <p:nvPr/>
        </p:nvSpPr>
        <p:spPr>
          <a:xfrm>
            <a:off x="3521880" y="2970720"/>
            <a:ext cx="359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3e72"/>
                </a:solidFill>
                <a:latin typeface="Calibri"/>
                <a:ea typeface="DejaVu Sans"/>
              </a:rPr>
              <a:t>CADETS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/>
          <p:nvPr/>
        </p:nvSpPr>
        <p:spPr>
          <a:xfrm>
            <a:off x="384120" y="260640"/>
            <a:ext cx="83743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Jon Crowcroft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17" name="Content Placeholder 2"/>
          <p:cNvSpPr/>
          <p:nvPr/>
        </p:nvSpPr>
        <p:spPr>
          <a:xfrm>
            <a:off x="384120" y="1708200"/>
            <a:ext cx="8372520" cy="40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Stuff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Hub of All Things: personal data business models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"/>
              </a:rPr>
              <a:t>http://hubofallthings.org/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Cloud Legal: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2"/>
              </a:rPr>
              <a:t>http://www.claw-workshop.org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3"/>
              </a:rPr>
              <a:t>/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Internet Science: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4"/>
              </a:rPr>
              <a:t>http://www.internet-science.eu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5"/>
              </a:rPr>
              <a:t>/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Liquid Networking: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6"/>
              </a:rPr>
              <a:t>http://trilogy2.it.uc3m.es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7"/>
              </a:rPr>
              <a:t>/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 marL="270000" indent="-26856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Energy Aware Networking: 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8"/>
              </a:rPr>
              <a:t>http://www.internet-project.org.uk</a:t>
            </a:r>
            <a:r>
              <a:rPr b="0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9"/>
              </a:rPr>
              <a:t>/</a:t>
            </a: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 </a:t>
            </a: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218" name="Slide Number Placeholder 3"/>
          <p:cNvSpPr/>
          <p:nvPr/>
        </p:nvSpPr>
        <p:spPr>
          <a:xfrm>
            <a:off x="6349680" y="6359400"/>
            <a:ext cx="2423160" cy="35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B7BA7B5-2C56-4484-AFEC-47746A78C623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19" name="Picture 4" descr=""/>
          <p:cNvPicPr/>
          <p:nvPr/>
        </p:nvPicPr>
        <p:blipFill>
          <a:blip r:embed="rId10"/>
          <a:stretch/>
        </p:blipFill>
        <p:spPr>
          <a:xfrm>
            <a:off x="7832160" y="0"/>
            <a:ext cx="941040" cy="13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_1"/>
          <p:cNvSpPr/>
          <p:nvPr/>
        </p:nvSpPr>
        <p:spPr>
          <a:xfrm>
            <a:off x="383760" y="260640"/>
            <a:ext cx="837504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Eva Kalyvianaki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21" name="Content Placeholder 2_1"/>
          <p:cNvSpPr/>
          <p:nvPr/>
        </p:nvSpPr>
        <p:spPr>
          <a:xfrm>
            <a:off x="383760" y="1708200"/>
            <a:ext cx="8373240" cy="40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3000"/>
          </a:bodyPr>
          <a:p>
            <a:pPr marL="270000" indent="-269280" algn="just">
              <a:lnSpc>
                <a:spcPct val="100000"/>
              </a:lnSpc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Cloud Computing, Big Data Processing, Autonomic Computing,</a:t>
            </a:r>
            <a:endParaRPr b="0" lang="en-GB" sz="3200" spc="-1" strike="noStrike">
              <a:latin typeface="Arial"/>
            </a:endParaRPr>
          </a:p>
          <a:p>
            <a:pPr marL="270000" indent="-269280">
              <a:lnSpc>
                <a:spcPct val="100000"/>
              </a:lnSpc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Distributed Systems and Systems Research in general. </a:t>
            </a:r>
            <a:endParaRPr b="0" lang="en-GB" sz="3200" spc="-1" strike="noStrike">
              <a:latin typeface="Arial"/>
            </a:endParaRPr>
          </a:p>
          <a:p>
            <a:pPr marL="270000" indent="-269280">
              <a:lnSpc>
                <a:spcPct val="100000"/>
              </a:lnSpc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 marL="270000" indent="-269280" algn="just">
              <a:lnSpc>
                <a:spcPct val="100000"/>
              </a:lnSpc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Design and management of next generation, large-scale  </a:t>
            </a:r>
            <a:endParaRPr b="0" lang="en-GB" sz="3200" spc="-1" strike="noStrike">
              <a:latin typeface="Arial"/>
            </a:endParaRPr>
          </a:p>
          <a:p>
            <a:pPr marL="270000" indent="-269280" algn="just">
              <a:lnSpc>
                <a:spcPct val="100000"/>
              </a:lnSpc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applications in the Cloud. Addressing the complexity of modern</a:t>
            </a:r>
            <a:endParaRPr b="0" lang="en-GB" sz="3200" spc="-1" strike="noStrike">
              <a:latin typeface="Arial"/>
            </a:endParaRPr>
          </a:p>
          <a:p>
            <a:pPr marL="270000" indent="-269280" algn="just">
              <a:lnSpc>
                <a:spcPct val="100000"/>
              </a:lnSpc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systems with mathematical reasoning.</a:t>
            </a:r>
            <a:endParaRPr b="0" lang="en-GB" sz="3200" spc="-1" strike="noStrike">
              <a:latin typeface="Arial"/>
            </a:endParaRPr>
          </a:p>
          <a:p>
            <a:pPr marL="270000" indent="-269280">
              <a:lnSpc>
                <a:spcPct val="100000"/>
              </a:lnSpc>
              <a:tabLst>
                <a:tab algn="l" pos="0"/>
              </a:tabLst>
            </a:pPr>
            <a:endParaRPr b="0" lang="en-GB" sz="3200" spc="-1" strike="noStrike">
              <a:latin typeface="Arial"/>
            </a:endParaRPr>
          </a:p>
          <a:p>
            <a:pPr marL="270000" indent="-2692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Optimised resource management: </a:t>
            </a:r>
            <a:endParaRPr b="0" lang="en-GB" sz="3200" spc="-1" strike="noStrike">
              <a:latin typeface="Arial"/>
            </a:endParaRPr>
          </a:p>
          <a:p>
            <a:pPr lvl="1" marL="538200" indent="-26604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Integrating novel distributed optimisation techniques in large-scale management problems</a:t>
            </a:r>
            <a:endParaRPr b="0" lang="en-GB" sz="2600" spc="-1" strike="noStrike">
              <a:latin typeface="Arial"/>
            </a:endParaRPr>
          </a:p>
          <a:p>
            <a:pPr marL="270000" indent="-2692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Federated data center resource management: </a:t>
            </a:r>
            <a:endParaRPr b="0" lang="en-GB" sz="3200" spc="-1" strike="noStrike">
              <a:latin typeface="Arial"/>
            </a:endParaRPr>
          </a:p>
          <a:p>
            <a:pPr lvl="1" marL="538200" indent="-26604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Integrating novel federated processing algorithms in low-level resource management in virtualized data centers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GB" sz="2600" spc="-1" strike="noStrike">
              <a:latin typeface="Arial"/>
            </a:endParaRPr>
          </a:p>
        </p:txBody>
      </p:sp>
      <p:sp>
        <p:nvSpPr>
          <p:cNvPr id="222" name="Slide Number Placeholder 3_1"/>
          <p:cNvSpPr/>
          <p:nvPr/>
        </p:nvSpPr>
        <p:spPr>
          <a:xfrm>
            <a:off x="6349320" y="6359400"/>
            <a:ext cx="2423880" cy="3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C00AA1B-FE4E-45F9-9677-1E118C169204}" type="slidenum">
              <a:rPr b="0" lang="en-GB" sz="1000" spc="-1" strike="noStrike">
                <a:solidFill>
                  <a:srgbClr val="ffffff"/>
                </a:solidFill>
                <a:latin typeface="Calibri"/>
              </a:rPr>
              <a:t>8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23" name="Picture 5_0" descr=""/>
          <p:cNvPicPr/>
          <p:nvPr/>
        </p:nvPicPr>
        <p:blipFill>
          <a:blip r:embed="rId1"/>
          <a:stretch/>
        </p:blipFill>
        <p:spPr>
          <a:xfrm>
            <a:off x="7437600" y="0"/>
            <a:ext cx="1335960" cy="133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_0"/>
          <p:cNvSpPr/>
          <p:nvPr/>
        </p:nvSpPr>
        <p:spPr>
          <a:xfrm>
            <a:off x="379800" y="260640"/>
            <a:ext cx="8374680" cy="6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GB" sz="4000" spc="-1" strike="noStrike">
                <a:solidFill>
                  <a:srgbClr val="ffffff"/>
                </a:solidFill>
                <a:latin typeface="Calibri"/>
                <a:ea typeface="ＭＳ Ｐゴシック"/>
              </a:rPr>
              <a:t>S. Keshav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225" name="Content Placeholder 2_0"/>
          <p:cNvSpPr/>
          <p:nvPr/>
        </p:nvSpPr>
        <p:spPr>
          <a:xfrm>
            <a:off x="379800" y="1708200"/>
            <a:ext cx="8372880" cy="406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5000"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Computer science to promote a sustainable future</a:t>
            </a:r>
            <a:endParaRPr b="0" lang="en-GB" sz="3200" spc="-1" strike="noStrike">
              <a:latin typeface="Arial"/>
            </a:endParaRPr>
          </a:p>
          <a:p>
            <a:pPr marL="270000" indent="-2689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Reducing the carbon footprint of existing energy systems </a:t>
            </a:r>
            <a:endParaRPr b="0" lang="en-GB" sz="3200" spc="-1" strike="noStrike">
              <a:latin typeface="Arial"/>
            </a:endParaRPr>
          </a:p>
          <a:p>
            <a:pPr lvl="1" marL="538200" indent="-2656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HVAC, transportation, building lighting, transmission grid</a:t>
            </a:r>
            <a:endParaRPr b="0" lang="en-GB" sz="2600" spc="-1" strike="noStrike">
              <a:latin typeface="Arial"/>
            </a:endParaRPr>
          </a:p>
          <a:p>
            <a:pPr marL="270000" indent="-2689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Optimal sizing and operation of solar PV and storage</a:t>
            </a:r>
            <a:endParaRPr b="0" lang="en-GB" sz="3200" spc="-1" strike="noStrike">
              <a:latin typeface="Arial"/>
            </a:endParaRPr>
          </a:p>
          <a:p>
            <a:pPr marL="270000" indent="-2689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Systems for forest conservation and restoration</a:t>
            </a:r>
            <a:endParaRPr b="0" lang="en-GB" sz="3200" spc="-1" strike="noStrike">
              <a:latin typeface="Arial"/>
            </a:endParaRPr>
          </a:p>
          <a:p>
            <a:pPr lvl="1" marL="538200" indent="-2656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Using mobile phones to measure trunk diameter in forest plots</a:t>
            </a:r>
            <a:endParaRPr b="0" lang="en-GB" sz="2600" spc="-1" strike="noStrike">
              <a:latin typeface="Arial"/>
            </a:endParaRPr>
          </a:p>
          <a:p>
            <a:pPr lvl="1" marL="538200" indent="-2656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Estimating reforestation rate in the Amazon from earth observation</a:t>
            </a:r>
            <a:endParaRPr b="0" lang="en-GB" sz="2600" spc="-1" strike="noStrike">
              <a:latin typeface="Arial"/>
            </a:endParaRPr>
          </a:p>
          <a:p>
            <a:pPr marL="270000" indent="-26892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32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Creating trust in carbon credits using blockchains and earth observation</a:t>
            </a:r>
            <a:endParaRPr b="0" lang="en-GB" sz="3200" spc="-1" strike="noStrike">
              <a:latin typeface="Arial"/>
            </a:endParaRPr>
          </a:p>
          <a:p>
            <a:pPr lvl="1" marL="538200" indent="-265680">
              <a:lnSpc>
                <a:spcPct val="100000"/>
              </a:lnSpc>
              <a:spcBef>
                <a:spcPts val="601"/>
              </a:spcBef>
              <a:buClr>
                <a:srgbClr val="003e72"/>
              </a:buClr>
              <a:buFont typeface="Symbol"/>
              <a:buChar char=""/>
              <a:tabLst>
                <a:tab algn="l" pos="0"/>
              </a:tabLst>
            </a:pPr>
            <a:r>
              <a:rPr b="0" lang="en-GB" sz="2600" spc="-1" strike="noStrike">
                <a:solidFill>
                  <a:srgbClr val="003e72"/>
                </a:solidFill>
                <a:latin typeface="Calibri"/>
                <a:ea typeface="ＭＳ Ｐゴシック"/>
              </a:rPr>
              <a:t>Cambridge Centre for Carbon Credit</a:t>
            </a:r>
            <a:endParaRPr b="0" lang="en-GB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i="1" lang="en-GB" sz="3200" spc="-1" strike="noStrike" u="sng">
                <a:solidFill>
                  <a:srgbClr val="58a618"/>
                </a:solidFill>
                <a:uFillTx/>
                <a:latin typeface="Calibri"/>
                <a:ea typeface="ＭＳ Ｐゴシック"/>
                <a:hlinkClick r:id="rId1"/>
              </a:rPr>
              <a:t>https://svr-sk818-web.cl.cam.ac.uk/keshav/wiki/index.php/Working_on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226" name="Slide Number Placeholder 3_0"/>
          <p:cNvSpPr/>
          <p:nvPr/>
        </p:nvSpPr>
        <p:spPr>
          <a:xfrm>
            <a:off x="6345360" y="6359400"/>
            <a:ext cx="24235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1E6FFA3-CEE4-41DA-864B-FF45F40C1BEC}" type="slidenum">
              <a:rPr b="0" lang="en-GB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9</a:t>
            </a:fld>
            <a:endParaRPr b="0" lang="en-GB" sz="1000" spc="-1" strike="noStrike">
              <a:latin typeface="Arial"/>
            </a:endParaRPr>
          </a:p>
        </p:txBody>
      </p:sp>
      <p:pic>
        <p:nvPicPr>
          <p:cNvPr id="227" name="Picture 6_0" descr="A person wearing glasses&#10;&#10;Description automatically generated with low confidence"/>
          <p:cNvPicPr/>
          <p:nvPr/>
        </p:nvPicPr>
        <p:blipFill>
          <a:blip r:embed="rId2"/>
          <a:srcRect l="0" t="0" r="0" b="23707"/>
          <a:stretch/>
        </p:blipFill>
        <p:spPr>
          <a:xfrm>
            <a:off x="8057160" y="0"/>
            <a:ext cx="1059120" cy="11127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https://upload.wikimedia.org/wikipedia/commons/thumb/e/e3/Onduleur_hybride_2.JPG/1280px-Onduleur_hybride_2.JPG"/>
          <p:cNvPicPr/>
          <p:nvPr/>
        </p:nvPicPr>
        <p:blipFill>
          <a:blip r:embed="rId3"/>
          <a:stretch/>
        </p:blipFill>
        <p:spPr>
          <a:xfrm>
            <a:off x="4735080" y="5465520"/>
            <a:ext cx="2439360" cy="12456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2_0" descr="Toyota Priuses at public station, San Francisco"/>
          <p:cNvPicPr/>
          <p:nvPr/>
        </p:nvPicPr>
        <p:blipFill>
          <a:blip r:embed="rId4"/>
          <a:stretch/>
        </p:blipFill>
        <p:spPr>
          <a:xfrm>
            <a:off x="7338600" y="2099160"/>
            <a:ext cx="1495800" cy="1121760"/>
          </a:xfrm>
          <a:prstGeom prst="rect">
            <a:avLst/>
          </a:prstGeom>
          <a:ln w="0">
            <a:noFill/>
          </a:ln>
        </p:spPr>
      </p:pic>
      <p:sp>
        <p:nvSpPr>
          <p:cNvPr id="230" name="Picture 2_1"/>
          <p:cNvSpPr/>
          <p:nvPr/>
        </p:nvSpPr>
        <p:spPr>
          <a:xfrm>
            <a:off x="7538760" y="5374440"/>
            <a:ext cx="1577520" cy="1336680"/>
          </a:xfrm>
          <a:custGeom>
            <a:avLst/>
            <a:gdLst/>
            <a:ah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netos.thmx</Template>
  <TotalTime>306</TotalTime>
  <Application>LibreOffice/7.1.3.2$MacOSX_X86_64 LibreOffice_project/47f78053abe362b9384784d31a6e56f8511eb1c1</Application>
  <AppVersion>15.0000</AppVersion>
  <Words>1096</Words>
  <Paragraphs>170</Paragraphs>
  <Company>Horizon Digital Economy Research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2015-11-30T15:36:06Z</dcterms:created>
  <dc:creator>Richard Mortier</dc:creator>
  <dc:description/>
  <dc:language>en-GB</dc:language>
  <cp:lastModifiedBy/>
  <dcterms:modified xsi:type="dcterms:W3CDTF">2021-11-04T06:50:18Z</dcterms:modified>
  <cp:revision>81</cp:revision>
  <dc:subject/>
  <dc:title>What NetOS Does…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(4:3)</vt:lpwstr>
  </property>
  <property fmtid="{D5CDD505-2E9C-101B-9397-08002B2CF9AE}" pid="4" name="Slides">
    <vt:i4>17</vt:i4>
  </property>
</Properties>
</file>