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02" r:id="rId2"/>
    <p:sldId id="435" r:id="rId3"/>
    <p:sldId id="437" r:id="rId4"/>
    <p:sldId id="436" r:id="rId5"/>
    <p:sldId id="438" r:id="rId6"/>
    <p:sldId id="443" r:id="rId7"/>
    <p:sldId id="440" r:id="rId8"/>
    <p:sldId id="439" r:id="rId9"/>
    <p:sldId id="442" r:id="rId10"/>
    <p:sldId id="444" r:id="rId11"/>
    <p:sldId id="445" r:id="rId12"/>
    <p:sldId id="385" r:id="rId13"/>
    <p:sldId id="446" r:id="rId14"/>
    <p:sldId id="387" r:id="rId15"/>
    <p:sldId id="397" r:id="rId16"/>
    <p:sldId id="389" r:id="rId17"/>
    <p:sldId id="398" r:id="rId18"/>
    <p:sldId id="454" r:id="rId19"/>
    <p:sldId id="456" r:id="rId20"/>
    <p:sldId id="455" r:id="rId21"/>
    <p:sldId id="391" r:id="rId22"/>
    <p:sldId id="392" r:id="rId23"/>
    <p:sldId id="447" r:id="rId24"/>
    <p:sldId id="448" r:id="rId25"/>
    <p:sldId id="449" r:id="rId26"/>
    <p:sldId id="450" r:id="rId27"/>
    <p:sldId id="451" r:id="rId28"/>
    <p:sldId id="452" r:id="rId29"/>
    <p:sldId id="453"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EBB"/>
    <a:srgbClr val="4892BB"/>
    <a:srgbClr val="0000FF"/>
    <a:srgbClr val="AAAA00"/>
    <a:srgbClr val="CC9900"/>
    <a:srgbClr val="7F7F7F"/>
    <a:srgbClr val="FFFF66"/>
    <a:srgbClr val="000000"/>
    <a:srgbClr val="5B5BFF"/>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03" autoAdjust="0"/>
    <p:restoredTop sz="87412" autoAdjust="0"/>
  </p:normalViewPr>
  <p:slideViewPr>
    <p:cSldViewPr>
      <p:cViewPr>
        <p:scale>
          <a:sx n="100" d="100"/>
          <a:sy n="100" d="100"/>
        </p:scale>
        <p:origin x="-61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DAC632-2510-4ACE-95B9-E67D72C93D2D}" type="datetimeFigureOut">
              <a:rPr lang="en-US" smtClean="0"/>
              <a:pPr/>
              <a:t>7/2/2010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1D71AB-D19F-4409-A053-8002EE4B1707}"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F9D6FC9-DA40-4C87-8EDC-B1D205BCDC9D}" type="datetimeFigureOut">
              <a:rPr lang="en-US"/>
              <a:pPr>
                <a:defRPr/>
              </a:pPr>
              <a:t>7/2/2010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9987798-F748-4E2F-AB08-F716942E21BD}"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Resource</a:t>
            </a:r>
            <a:r>
              <a:rPr lang="en-US" baseline="0" dirty="0" smtClean="0"/>
              <a:t> Pooling is the technical concept at the heart of the project. I’ll explain what it’s all about.</a:t>
            </a:r>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19</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20</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“Behaviour” – response to small changes in capacity.</a:t>
            </a:r>
          </a:p>
          <a:p>
            <a:r>
              <a:rPr lang="en-US" dirty="0" smtClean="0"/>
              <a:t>(Circle</a:t>
            </a:r>
            <a:r>
              <a:rPr lang="en-US" baseline="0" dirty="0" smtClean="0"/>
              <a:t> the resource pools, and draw the pooled diagram. LHS: complete resource pooling.)</a:t>
            </a:r>
          </a:p>
          <a:p>
            <a:r>
              <a:rPr lang="en-US" baseline="0" dirty="0" smtClean="0"/>
              <a:t>Typically, there are only a small number of resource pool configurations – either there is a pool, or there isn’t, it’s not a matter of degree.</a:t>
            </a:r>
          </a:p>
          <a:p>
            <a:r>
              <a:rPr lang="en-US" baseline="0" dirty="0" smtClean="0"/>
              <a:t>We’d like paths such that there are as few resource pools as possible.</a:t>
            </a:r>
            <a:endParaRPr lang="en-US" dirty="0" smtClean="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21</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24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of the assumptions</a:t>
            </a:r>
            <a:r>
              <a:rPr lang="en-US" baseline="0" dirty="0" smtClean="0"/>
              <a:t> behind this:</a:t>
            </a:r>
          </a:p>
          <a:p>
            <a:r>
              <a:rPr lang="en-US" baseline="0" dirty="0" smtClean="0"/>
              <a:t>I used the traffic matrix to estimate the number of flows between each pair, and then I made each flow run the idealized congestion controller. I assumed that there is no congestion at the access links. If I had data about access links, I could incorporate it into the computation.</a:t>
            </a:r>
          </a:p>
          <a:p>
            <a:endParaRPr lang="en-US" baseline="0" dirty="0" smtClean="0"/>
          </a:p>
          <a:p>
            <a:r>
              <a:rPr lang="en-US" baseline="0" dirty="0" smtClean="0"/>
              <a:t>Note: not all of the possible routes are made available. I just used the routes that were chosen by the WP1 algorithm. The multipath routing algorithm used local state to produce loop-free routes, and this prevented it from selecting certain paths.</a:t>
            </a:r>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solidFill>
                  <a:prstClr val="black"/>
                </a:solidFill>
              </a:rPr>
              <a:pPr>
                <a:defRPr/>
              </a:pPr>
              <a:t>26</a:t>
            </a:fld>
            <a:endParaRPr lang="en-GB">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Summary: we have produced a metric, the “effective pooled capacity” at a link. This measures the beneficial</a:t>
            </a:r>
            <a:r>
              <a:rPr lang="en-US" baseline="0" dirty="0" smtClean="0"/>
              <a:t> effect of resource pooling. Hopefully, we’ll be able to use this to answer questions like “Is it sufficient to use end-host addressing?”</a:t>
            </a:r>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solidFill>
                  <a:prstClr val="black"/>
                </a:solidFill>
              </a:rPr>
              <a:pPr>
                <a:defRPr/>
              </a:pPr>
              <a:t>29</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8</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11</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interesting, because K+V and K+L+T</a:t>
            </a:r>
            <a:r>
              <a:rPr lang="en-US" baseline="0" dirty="0" smtClean="0"/>
              <a:t> have congestion control algorithms that are distributed ways of solving this problem.</a:t>
            </a:r>
          </a:p>
          <a:p>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14</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interesting, because K+V and K+L+T</a:t>
            </a:r>
            <a:r>
              <a:rPr lang="en-US" baseline="0" dirty="0" smtClean="0"/>
              <a:t> have congestion control algorithms that are distributed ways of solving this problem.</a:t>
            </a:r>
          </a:p>
          <a:p>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15</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16</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17</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18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5786" y="2130425"/>
            <a:ext cx="7672414" cy="1470025"/>
          </a:xfrm>
        </p:spPr>
        <p:txBody>
          <a:bodyPr lIns="0" tIns="0">
            <a:normAutofit/>
          </a:bodyPr>
          <a:lstStyle>
            <a:lvl1pPr>
              <a:defRPr sz="3600" b="1"/>
            </a:lvl1pPr>
          </a:lstStyle>
          <a:p>
            <a:r>
              <a:rPr lang="en-US" smtClean="0"/>
              <a:t>Click to edit Master title style</a:t>
            </a:r>
            <a:endParaRPr lang="en-GB"/>
          </a:p>
        </p:txBody>
      </p:sp>
      <p:sp>
        <p:nvSpPr>
          <p:cNvPr id="3" name="Subtitle 2"/>
          <p:cNvSpPr>
            <a:spLocks noGrp="1"/>
          </p:cNvSpPr>
          <p:nvPr>
            <p:ph type="subTitle" idx="1"/>
          </p:nvPr>
        </p:nvSpPr>
        <p:spPr>
          <a:xfrm>
            <a:off x="785786" y="3643314"/>
            <a:ext cx="6257924" cy="1752600"/>
          </a:xfrm>
        </p:spPr>
        <p:txBody>
          <a:bodyPr lIns="0" tIns="0"/>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lai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4356"/>
          </a:xfrm>
          <a:noFill/>
          <a:effectLst/>
        </p:spPr>
        <p:txBody>
          <a:bodyPr/>
          <a:lstStyle>
            <a:lvl1pPr>
              <a:defRPr b="0" i="0">
                <a:latin typeface="+mj-lt"/>
              </a:defRPr>
            </a:lvl1pPr>
          </a:lstStyle>
          <a:p>
            <a:r>
              <a:rPr lang="en-US" dirty="0" smtClean="0"/>
              <a:t>Click to edit Master title style</a:t>
            </a:r>
            <a:endParaRPr lang="en-GB" dirty="0"/>
          </a:p>
        </p:txBody>
      </p:sp>
      <p:sp>
        <p:nvSpPr>
          <p:cNvPr id="3" name="Content Placeholder 2"/>
          <p:cNvSpPr>
            <a:spLocks noGrp="1"/>
          </p:cNvSpPr>
          <p:nvPr>
            <p:ph idx="1"/>
          </p:nvPr>
        </p:nvSpPr>
        <p:spPr>
          <a:xfrm>
            <a:off x="0" y="857232"/>
            <a:ext cx="9144000" cy="6000768"/>
          </a:xfrm>
        </p:spPr>
        <p:txBody>
          <a:bodyPr/>
          <a:lstStyle>
            <a:lvl1pPr marL="1588" indent="-1588">
              <a:buNone/>
              <a:defRPr/>
            </a:lvl1pPr>
            <a:lvl2pPr marL="360363" indent="-360363">
              <a:buFont typeface="Arial" pitchFamily="34" charset="0"/>
              <a:buChar char="•"/>
              <a:defRPr/>
            </a:lvl2pPr>
            <a:lvl3pPr marL="539750" indent="-360363">
              <a:buFont typeface="Arial" pitchFamily="34" charset="0"/>
              <a:buChar char="•"/>
              <a:defRPr/>
            </a:lvl3pPr>
            <a:lvl4pPr marL="719138" indent="-360363">
              <a:buFont typeface="Arial" pitchFamily="34" charset="0"/>
              <a:buChar char="•"/>
              <a:defRPr/>
            </a:lvl4pPr>
            <a:lvl5pPr marL="898525" indent="-360363">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a:effectLst/>
        </p:spPr>
        <p:txBody>
          <a:bodyPr/>
          <a:lstStyle>
            <a:lvl1pPr>
              <a:defRPr b="0" i="0">
                <a:latin typeface="+mj-lt"/>
              </a:defRPr>
            </a:lvl1pPr>
          </a:lstStyle>
          <a:p>
            <a:r>
              <a:rPr lang="en-US" smtClean="0"/>
              <a:t>Click to edit Master title style</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785794"/>
          </a:xfrm>
          <a:prstGeom prst="rect">
            <a:avLst/>
          </a:prstGeom>
          <a:noFill/>
          <a:effectLst/>
        </p:spPr>
        <p:txBody>
          <a:bodyPr vert="horz" lIns="91440" tIns="45720" rIns="91440" bIns="45720" rtlCol="0" anchor="ctr">
            <a:normAutofit/>
          </a:bodyPr>
          <a:lstStyle/>
          <a:p>
            <a:r>
              <a:rPr lang="en-US" dirty="0" smtClean="0"/>
              <a:t>Click to edit Master title style</a:t>
            </a:r>
            <a:endParaRPr lang="en-GB" dirty="0"/>
          </a:p>
        </p:txBody>
      </p:sp>
      <p:sp>
        <p:nvSpPr>
          <p:cNvPr id="18435" name="Text Placeholder 2"/>
          <p:cNvSpPr>
            <a:spLocks noGrp="1"/>
          </p:cNvSpPr>
          <p:nvPr>
            <p:ph type="body" idx="1"/>
          </p:nvPr>
        </p:nvSpPr>
        <p:spPr bwMode="auto">
          <a:xfrm>
            <a:off x="0" y="928670"/>
            <a:ext cx="9144000" cy="59293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cSld>
  <p:clrMap bg1="dk1" tx1="lt1" bg2="dk2" tx2="lt2" accent1="accent1" accent2="accent2" accent3="accent3" accent4="accent4" accent5="accent5" accent6="accent6" hlink="hlink" folHlink="folHlink"/>
  <p:sldLayoutIdLst>
    <p:sldLayoutId id="2147483713" r:id="rId1"/>
    <p:sldLayoutId id="2147483712" r:id="rId2"/>
    <p:sldLayoutId id="2147483717" r:id="rId3"/>
    <p:sldLayoutId id="2147483718" r:id="rId4"/>
  </p:sldLayoutIdLst>
  <p:txStyles>
    <p:titleStyle>
      <a:lvl1pPr marL="0" indent="1588" algn="l" rtl="0" eaLnBrk="0" fontAlgn="base" hangingPunct="0">
        <a:spcBef>
          <a:spcPct val="0"/>
        </a:spcBef>
        <a:spcAft>
          <a:spcPct val="0"/>
        </a:spcAft>
        <a:defRPr sz="3200" b="0" i="0" kern="1200">
          <a:solidFill>
            <a:schemeClr val="tx1"/>
          </a:solidFill>
          <a:latin typeface="+mj-lt"/>
          <a:ea typeface="+mj-ea"/>
          <a:cs typeface="+mj-cs"/>
        </a:defRPr>
      </a:lvl1pPr>
      <a:lvl2pPr marL="179388" indent="-179388" algn="l" rtl="0" eaLnBrk="0" fontAlgn="base" hangingPunct="0">
        <a:spcBef>
          <a:spcPct val="0"/>
        </a:spcBef>
        <a:spcAft>
          <a:spcPct val="0"/>
        </a:spcAft>
        <a:defRPr sz="3600" i="1">
          <a:solidFill>
            <a:schemeClr val="tx1"/>
          </a:solidFill>
          <a:latin typeface="Bookman Old Style" pitchFamily="18" charset="0"/>
        </a:defRPr>
      </a:lvl2pPr>
      <a:lvl3pPr marL="179388" indent="-179388" algn="l" rtl="0" eaLnBrk="0" fontAlgn="base" hangingPunct="0">
        <a:spcBef>
          <a:spcPct val="0"/>
        </a:spcBef>
        <a:spcAft>
          <a:spcPct val="0"/>
        </a:spcAft>
        <a:defRPr sz="3600" i="1">
          <a:solidFill>
            <a:schemeClr val="tx1"/>
          </a:solidFill>
          <a:latin typeface="Bookman Old Style" pitchFamily="18" charset="0"/>
        </a:defRPr>
      </a:lvl3pPr>
      <a:lvl4pPr marL="179388" indent="-179388" algn="l" rtl="0" eaLnBrk="0" fontAlgn="base" hangingPunct="0">
        <a:spcBef>
          <a:spcPct val="0"/>
        </a:spcBef>
        <a:spcAft>
          <a:spcPct val="0"/>
        </a:spcAft>
        <a:defRPr sz="3600" i="1">
          <a:solidFill>
            <a:schemeClr val="tx1"/>
          </a:solidFill>
          <a:latin typeface="Bookman Old Style" pitchFamily="18" charset="0"/>
        </a:defRPr>
      </a:lvl4pPr>
      <a:lvl5pPr marL="179388" indent="-179388" algn="l" rtl="0" eaLnBrk="0" fontAlgn="base" hangingPunct="0">
        <a:spcBef>
          <a:spcPct val="0"/>
        </a:spcBef>
        <a:spcAft>
          <a:spcPct val="0"/>
        </a:spcAft>
        <a:defRPr sz="3600" i="1">
          <a:solidFill>
            <a:schemeClr val="tx1"/>
          </a:solidFill>
          <a:latin typeface="Bookman Old Style" pitchFamily="18" charset="0"/>
        </a:defRPr>
      </a:lvl5pPr>
      <a:lvl6pPr marL="636588" indent="-179388" algn="l" rtl="0" fontAlgn="base">
        <a:spcBef>
          <a:spcPct val="0"/>
        </a:spcBef>
        <a:spcAft>
          <a:spcPct val="0"/>
        </a:spcAft>
        <a:defRPr sz="3600" i="1">
          <a:solidFill>
            <a:schemeClr val="tx1"/>
          </a:solidFill>
          <a:latin typeface="Bookman Old Style" pitchFamily="18" charset="0"/>
        </a:defRPr>
      </a:lvl6pPr>
      <a:lvl7pPr marL="1093788" indent="-179388" algn="l" rtl="0" fontAlgn="base">
        <a:spcBef>
          <a:spcPct val="0"/>
        </a:spcBef>
        <a:spcAft>
          <a:spcPct val="0"/>
        </a:spcAft>
        <a:defRPr sz="3600" i="1">
          <a:solidFill>
            <a:schemeClr val="tx1"/>
          </a:solidFill>
          <a:latin typeface="Bookman Old Style" pitchFamily="18" charset="0"/>
        </a:defRPr>
      </a:lvl7pPr>
      <a:lvl8pPr marL="1550988" indent="-179388" algn="l" rtl="0" fontAlgn="base">
        <a:spcBef>
          <a:spcPct val="0"/>
        </a:spcBef>
        <a:spcAft>
          <a:spcPct val="0"/>
        </a:spcAft>
        <a:defRPr sz="3600" i="1">
          <a:solidFill>
            <a:schemeClr val="tx1"/>
          </a:solidFill>
          <a:latin typeface="Bookman Old Style" pitchFamily="18" charset="0"/>
        </a:defRPr>
      </a:lvl8pPr>
      <a:lvl9pPr marL="2008188" indent="-179388" algn="l" rtl="0" fontAlgn="base">
        <a:spcBef>
          <a:spcPct val="0"/>
        </a:spcBef>
        <a:spcAft>
          <a:spcPct val="0"/>
        </a:spcAft>
        <a:defRPr sz="3600" i="1">
          <a:solidFill>
            <a:schemeClr val="tx1"/>
          </a:solidFill>
          <a:latin typeface="Bookman Old Style" pitchFamily="18" charset="0"/>
        </a:defRPr>
      </a:lvl9pPr>
    </p:titleStyle>
    <p:bodyStyle>
      <a:lvl1pPr marL="1588" indent="-1588" algn="l" rtl="0" eaLnBrk="0" fontAlgn="base" hangingPunct="0">
        <a:spcBef>
          <a:spcPct val="20000"/>
        </a:spcBef>
        <a:spcAft>
          <a:spcPct val="0"/>
        </a:spcAft>
        <a:buFont typeface="Arial" pitchFamily="34" charset="0"/>
        <a:buNone/>
        <a:defRPr sz="3200" kern="1200">
          <a:solidFill>
            <a:schemeClr val="tx1"/>
          </a:solidFill>
          <a:latin typeface="+mn-lt"/>
          <a:ea typeface="+mn-ea"/>
          <a:cs typeface="+mn-cs"/>
        </a:defRPr>
      </a:lvl1pPr>
      <a:lvl2pPr marL="358775" indent="-358775"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715963" indent="-357188" algn="l" rtl="0" eaLnBrk="0" fontAlgn="base" hangingPunct="0">
        <a:spcBef>
          <a:spcPct val="20000"/>
        </a:spcBef>
        <a:spcAft>
          <a:spcPct val="0"/>
        </a:spcAft>
        <a:buFont typeface="Calibri"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vmlDrawing" Target="../drawings/vmlDrawing5.v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vmlDrawing" Target="../drawings/vmlDrawing6.v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7.v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mlDrawing" Target="../drawings/vmlDrawing8.v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vmlDrawing" Target="../drawings/vmlDrawing13.v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vmlDrawing" Target="../drawings/vmlDrawing14.v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vmlDrawing" Target="../drawings/vmlDrawing15.v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vmlDrawing" Target="../drawings/vmlDrawing2.v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mlDrawing" Target="../drawings/vmlDrawing3.v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mlDrawing" Target="../drawings/vmlDrawing4.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text10575"/>
          <p:cNvPicPr>
            <a:picLocks noChangeAspect="1" noChangeArrowheads="1"/>
          </p:cNvPicPr>
          <p:nvPr/>
        </p:nvPicPr>
        <p:blipFill>
          <a:blip r:embed="rId3" cstate="print"/>
          <a:srcRect/>
          <a:stretch>
            <a:fillRect/>
          </a:stretch>
        </p:blipFill>
        <p:spPr bwMode="auto">
          <a:xfrm>
            <a:off x="7643834" y="5929784"/>
            <a:ext cx="1177595" cy="785340"/>
          </a:xfrm>
          <a:prstGeom prst="rect">
            <a:avLst/>
          </a:prstGeom>
          <a:noFill/>
          <a:ln w="9525">
            <a:noFill/>
            <a:miter lim="800000"/>
            <a:headEnd/>
            <a:tailEnd/>
          </a:ln>
        </p:spPr>
      </p:pic>
      <p:sp>
        <p:nvSpPr>
          <p:cNvPr id="8" name="Title 7"/>
          <p:cNvSpPr>
            <a:spLocks noGrp="1"/>
          </p:cNvSpPr>
          <p:nvPr>
            <p:ph type="title"/>
          </p:nvPr>
        </p:nvSpPr>
        <p:spPr>
          <a:xfrm>
            <a:off x="1071538" y="1785950"/>
            <a:ext cx="6956846" cy="3071810"/>
          </a:xfrm>
          <a:noFill/>
          <a:effectLst/>
        </p:spPr>
        <p:txBody>
          <a:bodyPr>
            <a:normAutofit/>
          </a:bodyPr>
          <a:lstStyle/>
          <a:p>
            <a:r>
              <a:rPr lang="en-US" sz="7300" b="1" i="0" dirty="0" smtClean="0">
                <a:latin typeface="+mn-lt"/>
              </a:rPr>
              <a:t>Poolability</a:t>
            </a:r>
            <a:br>
              <a:rPr lang="en-US" sz="7300" b="1" i="0" dirty="0" smtClean="0">
                <a:latin typeface="+mn-lt"/>
              </a:rPr>
            </a:br>
            <a:r>
              <a:rPr lang="en-US" sz="4000" i="0" dirty="0" smtClean="0">
                <a:latin typeface="+mn-lt"/>
              </a:rPr>
              <a:t>Damon </a:t>
            </a:r>
            <a:r>
              <a:rPr lang="en-US" sz="4000" i="0" dirty="0" err="1" smtClean="0">
                <a:latin typeface="+mn-lt"/>
              </a:rPr>
              <a:t>Wischik</a:t>
            </a:r>
            <a:r>
              <a:rPr lang="en-US" sz="4400" dirty="0" smtClean="0">
                <a:latin typeface="+mn-lt"/>
              </a:rPr>
              <a:t>, UCL</a:t>
            </a:r>
            <a:endParaRPr lang="en-GB" sz="6600" i="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149080"/>
          </a:xfrm>
        </p:spPr>
        <p:txBody>
          <a:bodyPr>
            <a:normAutofit/>
          </a:bodyPr>
          <a:lstStyle/>
          <a:p>
            <a:r>
              <a:rPr lang="en-US" dirty="0" smtClean="0"/>
              <a:t>The generalized cut constraints show up in the </a:t>
            </a:r>
            <a:r>
              <a:rPr lang="en-US" dirty="0" err="1" smtClean="0"/>
              <a:t>multicommodity</a:t>
            </a:r>
            <a:r>
              <a:rPr lang="en-US" dirty="0" smtClean="0"/>
              <a:t> flow problem, and in the heavy traffic queueing problem. </a:t>
            </a:r>
            <a:br>
              <a:rPr lang="en-US" dirty="0" smtClean="0"/>
            </a:br>
            <a:r>
              <a:rPr lang="en-US" dirty="0" smtClean="0"/>
              <a:t/>
            </a:r>
            <a:br>
              <a:rPr lang="en-US" dirty="0" smtClean="0"/>
            </a:br>
            <a:r>
              <a:rPr lang="en-US" dirty="0" smtClean="0"/>
              <a:t>Do they also show up multipath TCP?</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99">
            <a:alpha val="41000"/>
          </a:srgbClr>
        </a:solidFill>
        <a:effectLst/>
      </p:bgPr>
    </p:bg>
    <p:spTree>
      <p:nvGrpSpPr>
        <p:cNvPr id="1" name=""/>
        <p:cNvGrpSpPr/>
        <p:nvPr/>
      </p:nvGrpSpPr>
      <p:grpSpPr>
        <a:xfrm>
          <a:off x="0" y="0"/>
          <a:ext cx="0" cy="0"/>
          <a:chOff x="0" y="0"/>
          <a:chExt cx="0" cy="0"/>
        </a:xfrm>
      </p:grpSpPr>
      <p:pic>
        <p:nvPicPr>
          <p:cNvPr id="548866" name="Picture 2"/>
          <p:cNvPicPr>
            <a:picLocks noChangeAspect="1" noChangeArrowheads="1"/>
          </p:cNvPicPr>
          <p:nvPr/>
        </p:nvPicPr>
        <p:blipFill>
          <a:blip r:embed="rId3" cstate="print"/>
          <a:srcRect l="6944" t="15081" r="60428" b="26691"/>
          <a:stretch>
            <a:fillRect/>
          </a:stretch>
        </p:blipFill>
        <p:spPr bwMode="auto">
          <a:xfrm>
            <a:off x="2699792" y="1340768"/>
            <a:ext cx="2387193" cy="3672408"/>
          </a:xfrm>
          <a:prstGeom prst="rect">
            <a:avLst/>
          </a:prstGeom>
          <a:noFill/>
          <a:ln w="9525">
            <a:noFill/>
            <a:miter lim="800000"/>
            <a:headEnd/>
            <a:tailEnd/>
          </a:ln>
        </p:spPr>
      </p:pic>
      <p:pic>
        <p:nvPicPr>
          <p:cNvPr id="3" name="Picture 2"/>
          <p:cNvPicPr>
            <a:picLocks noChangeAspect="1" noChangeArrowheads="1"/>
          </p:cNvPicPr>
          <p:nvPr/>
        </p:nvPicPr>
        <p:blipFill>
          <a:blip r:embed="rId4" cstate="print"/>
          <a:srcRect l="6591" t="14987" r="60509" b="27360"/>
          <a:stretch>
            <a:fillRect/>
          </a:stretch>
        </p:blipFill>
        <p:spPr bwMode="auto">
          <a:xfrm>
            <a:off x="179512" y="1340768"/>
            <a:ext cx="2407058" cy="3636194"/>
          </a:xfrm>
          <a:prstGeom prst="rect">
            <a:avLst/>
          </a:prstGeom>
          <a:noFill/>
          <a:ln w="9525">
            <a:noFill/>
            <a:miter lim="800000"/>
            <a:headEnd/>
            <a:tailEnd/>
          </a:ln>
        </p:spPr>
      </p:pic>
      <p:sp>
        <p:nvSpPr>
          <p:cNvPr id="4" name="TextBox 3"/>
          <p:cNvSpPr txBox="1"/>
          <p:nvPr/>
        </p:nvSpPr>
        <p:spPr>
          <a:xfrm>
            <a:off x="5652120" y="2852936"/>
            <a:ext cx="3168352" cy="3970318"/>
          </a:xfrm>
          <a:prstGeom prst="rect">
            <a:avLst/>
          </a:prstGeom>
          <a:noFill/>
        </p:spPr>
        <p:txBody>
          <a:bodyPr wrap="square" rtlCol="0">
            <a:spAutoFit/>
          </a:bodyPr>
          <a:lstStyle/>
          <a:p>
            <a:r>
              <a:rPr lang="en-US" dirty="0" smtClean="0">
                <a:solidFill>
                  <a:schemeClr val="bg1"/>
                </a:solidFill>
              </a:rPr>
              <a:t>In this experiment, I asked:</a:t>
            </a:r>
          </a:p>
          <a:p>
            <a:endParaRPr lang="en-US" dirty="0" smtClean="0">
              <a:solidFill>
                <a:schemeClr val="bg1"/>
              </a:solidFill>
            </a:endParaRPr>
          </a:p>
          <a:p>
            <a:r>
              <a:rPr lang="en-US" dirty="0" smtClean="0">
                <a:solidFill>
                  <a:schemeClr val="bg1"/>
                </a:solidFill>
              </a:rPr>
              <a:t>“What is the effect on flow rates and on drop probabilities, of changing the capacity at one of the links?”</a:t>
            </a:r>
          </a:p>
          <a:p>
            <a:endParaRPr lang="en-US" dirty="0" smtClean="0">
              <a:solidFill>
                <a:schemeClr val="bg1"/>
              </a:solidFill>
            </a:endParaRPr>
          </a:p>
          <a:p>
            <a:r>
              <a:rPr lang="en-US" dirty="0" smtClean="0">
                <a:solidFill>
                  <a:schemeClr val="bg1"/>
                </a:solidFill>
              </a:rPr>
              <a:t>Let’s turn this into a </a:t>
            </a:r>
            <a:r>
              <a:rPr lang="en-US" dirty="0" err="1" smtClean="0">
                <a:solidFill>
                  <a:schemeClr val="bg1"/>
                </a:solidFill>
              </a:rPr>
              <a:t>maths</a:t>
            </a:r>
            <a:r>
              <a:rPr lang="en-US" dirty="0" smtClean="0">
                <a:solidFill>
                  <a:schemeClr val="bg1"/>
                </a:solidFill>
              </a:rPr>
              <a:t> problem.</a:t>
            </a:r>
          </a:p>
          <a:p>
            <a:endParaRPr lang="en-US" dirty="0" smtClean="0">
              <a:solidFill>
                <a:schemeClr val="bg1"/>
              </a:solidFill>
            </a:endParaRPr>
          </a:p>
          <a:p>
            <a:r>
              <a:rPr lang="en-US" dirty="0" smtClean="0">
                <a:solidFill>
                  <a:schemeClr val="bg1"/>
                </a:solidFill>
              </a:rPr>
              <a:t>We’ll know we’ve got the right answer, if the generalized cut constraints drop out in the analysis.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42918"/>
          </a:xfrm>
        </p:spPr>
        <p:txBody>
          <a:bodyPr/>
          <a:lstStyle/>
          <a:p>
            <a:r>
              <a:rPr lang="en-US" dirty="0" smtClean="0"/>
              <a:t>A simple flow allocation problem</a:t>
            </a:r>
            <a:endParaRPr lang="en-GB" dirty="0"/>
          </a:p>
        </p:txBody>
      </p:sp>
      <p:grpSp>
        <p:nvGrpSpPr>
          <p:cNvPr id="17" name="Group 18"/>
          <p:cNvGrpSpPr/>
          <p:nvPr/>
        </p:nvGrpSpPr>
        <p:grpSpPr>
          <a:xfrm>
            <a:off x="467544" y="1268760"/>
            <a:ext cx="3354166" cy="2510020"/>
            <a:chOff x="785786" y="1357298"/>
            <a:chExt cx="3571900" cy="2928958"/>
          </a:xfrm>
        </p:grpSpPr>
        <p:sp>
          <p:nvSpPr>
            <p:cNvPr id="18" name="Rectangle 17"/>
            <p:cNvSpPr/>
            <p:nvPr/>
          </p:nvSpPr>
          <p:spPr>
            <a:xfrm>
              <a:off x="785786" y="1357298"/>
              <a:ext cx="3571900" cy="2928958"/>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4"/>
            <p:cNvGrpSpPr/>
            <p:nvPr/>
          </p:nvGrpSpPr>
          <p:grpSpPr>
            <a:xfrm>
              <a:off x="2011378" y="1422656"/>
              <a:ext cx="1631928" cy="2810401"/>
              <a:chOff x="2011378" y="1422656"/>
              <a:chExt cx="1203300" cy="2810401"/>
            </a:xfrm>
          </p:grpSpPr>
          <p:sp>
            <p:nvSpPr>
              <p:cNvPr id="29" name="Freeform 3"/>
              <p:cNvSpPr/>
              <p:nvPr/>
            </p:nvSpPr>
            <p:spPr>
              <a:xfrm>
                <a:off x="2011378" y="1422656"/>
                <a:ext cx="684801" cy="2810401"/>
              </a:xfrm>
              <a:custGeom>
                <a:avLst/>
                <a:gdLst>
                  <a:gd name="connsiteX0" fmla="*/ 631825 w 741363"/>
                  <a:gd name="connsiteY0" fmla="*/ 0 h 2933700"/>
                  <a:gd name="connsiteX1" fmla="*/ 650875 w 741363"/>
                  <a:gd name="connsiteY1" fmla="*/ 276225 h 2933700"/>
                  <a:gd name="connsiteX2" fmla="*/ 88900 w 741363"/>
                  <a:gd name="connsiteY2" fmla="*/ 895350 h 2933700"/>
                  <a:gd name="connsiteX3" fmla="*/ 117475 w 741363"/>
                  <a:gd name="connsiteY3" fmla="*/ 1838325 h 2933700"/>
                  <a:gd name="connsiteX4" fmla="*/ 107950 w 741363"/>
                  <a:gd name="connsiteY4" fmla="*/ 2933700 h 2933700"/>
                  <a:gd name="connsiteX0" fmla="*/ 641347 w 808018"/>
                  <a:gd name="connsiteY0" fmla="*/ 0 h 2933700"/>
                  <a:gd name="connsiteX1" fmla="*/ 717530 w 808018"/>
                  <a:gd name="connsiteY1" fmla="*/ 257156 h 2933700"/>
                  <a:gd name="connsiteX2" fmla="*/ 98422 w 808018"/>
                  <a:gd name="connsiteY2" fmla="*/ 895350 h 2933700"/>
                  <a:gd name="connsiteX3" fmla="*/ 126997 w 808018"/>
                  <a:gd name="connsiteY3" fmla="*/ 1838325 h 2933700"/>
                  <a:gd name="connsiteX4" fmla="*/ 117472 w 808018"/>
                  <a:gd name="connsiteY4" fmla="*/ 2933700 h 2933700"/>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749294"/>
                  <a:gd name="connsiteY0" fmla="*/ 0 h 3033734"/>
                  <a:gd name="connsiteX1" fmla="*/ 717530 w 749294"/>
                  <a:gd name="connsiteY1" fmla="*/ 357190 h 3033734"/>
                  <a:gd name="connsiteX2" fmla="*/ 98422 w 749294"/>
                  <a:gd name="connsiteY2" fmla="*/ 995384 h 3033734"/>
                  <a:gd name="connsiteX3" fmla="*/ 126997 w 749294"/>
                  <a:gd name="connsiteY3" fmla="*/ 1938359 h 3033734"/>
                  <a:gd name="connsiteX4" fmla="*/ 117472 w 749294"/>
                  <a:gd name="connsiteY4" fmla="*/ 3033734 h 3033734"/>
                  <a:gd name="connsiteX0" fmla="*/ 717529 w 820714"/>
                  <a:gd name="connsiteY0" fmla="*/ 0 h 3033734"/>
                  <a:gd name="connsiteX1" fmla="*/ 717530 w 820714"/>
                  <a:gd name="connsiteY1" fmla="*/ 357190 h 3033734"/>
                  <a:gd name="connsiteX2" fmla="*/ 98422 w 820714"/>
                  <a:gd name="connsiteY2" fmla="*/ 995384 h 3033734"/>
                  <a:gd name="connsiteX3" fmla="*/ 126997 w 820714"/>
                  <a:gd name="connsiteY3" fmla="*/ 1938359 h 3033734"/>
                  <a:gd name="connsiteX4" fmla="*/ 117472 w 820714"/>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26264 w 748503"/>
                  <a:gd name="connsiteY0" fmla="*/ 0 h 3033734"/>
                  <a:gd name="connsiteX1" fmla="*/ 726265 w 748503"/>
                  <a:gd name="connsiteY1" fmla="*/ 357190 h 3033734"/>
                  <a:gd name="connsiteX2" fmla="*/ 107157 w 748503"/>
                  <a:gd name="connsiteY2" fmla="*/ 995384 h 3033734"/>
                  <a:gd name="connsiteX3" fmla="*/ 83322 w 748503"/>
                  <a:gd name="connsiteY3" fmla="*/ 2000264 h 3033734"/>
                  <a:gd name="connsiteX4" fmla="*/ 126207 w 748503"/>
                  <a:gd name="connsiteY4" fmla="*/ 3033734 h 3033734"/>
                  <a:gd name="connsiteX0" fmla="*/ 726264 w 748503"/>
                  <a:gd name="connsiteY0" fmla="*/ 0 h 3071834"/>
                  <a:gd name="connsiteX1" fmla="*/ 726265 w 748503"/>
                  <a:gd name="connsiteY1" fmla="*/ 357190 h 3071834"/>
                  <a:gd name="connsiteX2" fmla="*/ 107157 w 748503"/>
                  <a:gd name="connsiteY2" fmla="*/ 995384 h 3071834"/>
                  <a:gd name="connsiteX3" fmla="*/ 83322 w 748503"/>
                  <a:gd name="connsiteY3" fmla="*/ 2000264 h 3071834"/>
                  <a:gd name="connsiteX4" fmla="*/ 83323 w 748503"/>
                  <a:gd name="connsiteY4" fmla="*/ 3071834 h 307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503" h="3071834">
                    <a:moveTo>
                      <a:pt x="726264" y="0"/>
                    </a:moveTo>
                    <a:cubicBezTo>
                      <a:pt x="719137" y="196871"/>
                      <a:pt x="748503" y="162738"/>
                      <a:pt x="726265" y="357190"/>
                    </a:cubicBezTo>
                    <a:cubicBezTo>
                      <a:pt x="723111" y="723130"/>
                      <a:pt x="214314" y="721538"/>
                      <a:pt x="107157" y="995384"/>
                    </a:cubicBezTo>
                    <a:cubicBezTo>
                      <a:pt x="0" y="1269230"/>
                      <a:pt x="87294" y="1654189"/>
                      <a:pt x="83322" y="2000264"/>
                    </a:cubicBezTo>
                    <a:cubicBezTo>
                      <a:pt x="79350" y="2346339"/>
                      <a:pt x="84911" y="2890859"/>
                      <a:pt x="83323" y="3071834"/>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Freeform 29"/>
              <p:cNvSpPr/>
              <p:nvPr/>
            </p:nvSpPr>
            <p:spPr>
              <a:xfrm>
                <a:off x="2642443" y="1749447"/>
                <a:ext cx="572235" cy="2396467"/>
              </a:xfrm>
              <a:custGeom>
                <a:avLst/>
                <a:gdLst>
                  <a:gd name="connsiteX0" fmla="*/ 0 w 561975"/>
                  <a:gd name="connsiteY0" fmla="*/ 0 h 2628900"/>
                  <a:gd name="connsiteX1" fmla="*/ 466725 w 561975"/>
                  <a:gd name="connsiteY1" fmla="*/ 838200 h 2628900"/>
                  <a:gd name="connsiteX2" fmla="*/ 552450 w 561975"/>
                  <a:gd name="connsiteY2" fmla="*/ 1914525 h 2628900"/>
                  <a:gd name="connsiteX3" fmla="*/ 523875 w 561975"/>
                  <a:gd name="connsiteY3" fmla="*/ 2628900 h 2628900"/>
                  <a:gd name="connsiteX0" fmla="*/ 0 w 542942"/>
                  <a:gd name="connsiteY0" fmla="*/ 0 h 2619394"/>
                  <a:gd name="connsiteX1" fmla="*/ 447692 w 542942"/>
                  <a:gd name="connsiteY1" fmla="*/ 828694 h 2619394"/>
                  <a:gd name="connsiteX2" fmla="*/ 533417 w 542942"/>
                  <a:gd name="connsiteY2" fmla="*/ 1905019 h 2619394"/>
                  <a:gd name="connsiteX3" fmla="*/ 504842 w 542942"/>
                  <a:gd name="connsiteY3" fmla="*/ 2619394 h 2619394"/>
                  <a:gd name="connsiteX0" fmla="*/ 36497 w 579439"/>
                  <a:gd name="connsiteY0" fmla="*/ 0 h 2619394"/>
                  <a:gd name="connsiteX1" fmla="*/ 484189 w 579439"/>
                  <a:gd name="connsiteY1" fmla="*/ 828694 h 2619394"/>
                  <a:gd name="connsiteX2" fmla="*/ 569914 w 579439"/>
                  <a:gd name="connsiteY2" fmla="*/ 1905019 h 2619394"/>
                  <a:gd name="connsiteX3" fmla="*/ 541339 w 579439"/>
                  <a:gd name="connsiteY3" fmla="*/ 2619394 h 2619394"/>
                  <a:gd name="connsiteX0" fmla="*/ 36497 w 625466"/>
                  <a:gd name="connsiteY0" fmla="*/ 0 h 2619394"/>
                  <a:gd name="connsiteX1" fmla="*/ 536563 w 625466"/>
                  <a:gd name="connsiteY1" fmla="*/ 714380 h 2619394"/>
                  <a:gd name="connsiteX2" fmla="*/ 569914 w 625466"/>
                  <a:gd name="connsiteY2" fmla="*/ 1905019 h 2619394"/>
                  <a:gd name="connsiteX3" fmla="*/ 541339 w 625466"/>
                  <a:gd name="connsiteY3" fmla="*/ 2619394 h 2619394"/>
                </a:gdLst>
                <a:ahLst/>
                <a:cxnLst>
                  <a:cxn ang="0">
                    <a:pos x="connsiteX0" y="connsiteY0"/>
                  </a:cxn>
                  <a:cxn ang="0">
                    <a:pos x="connsiteX1" y="connsiteY1"/>
                  </a:cxn>
                  <a:cxn ang="0">
                    <a:pos x="connsiteX2" y="connsiteY2"/>
                  </a:cxn>
                  <a:cxn ang="0">
                    <a:pos x="connsiteX3" y="connsiteY3"/>
                  </a:cxn>
                </a:cxnLst>
                <a:rect l="l" t="t" r="r" b="b"/>
                <a:pathLst>
                  <a:path w="625466" h="2619394">
                    <a:moveTo>
                      <a:pt x="36497" y="0"/>
                    </a:moveTo>
                    <a:cubicBezTo>
                      <a:pt x="0" y="411973"/>
                      <a:pt x="447660" y="396877"/>
                      <a:pt x="536563" y="714380"/>
                    </a:cubicBezTo>
                    <a:cubicBezTo>
                      <a:pt x="625466" y="1031883"/>
                      <a:pt x="569118" y="1587517"/>
                      <a:pt x="569914" y="1905019"/>
                    </a:cubicBezTo>
                    <a:cubicBezTo>
                      <a:pt x="570710" y="2222521"/>
                      <a:pt x="546101" y="2500332"/>
                      <a:pt x="541339" y="2619394"/>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0" name="Freeform 19"/>
            <p:cNvSpPr/>
            <p:nvPr/>
          </p:nvSpPr>
          <p:spPr>
            <a:xfrm rot="16200000">
              <a:off x="2263986" y="1863388"/>
              <a:ext cx="544061" cy="3214710"/>
            </a:xfrm>
            <a:custGeom>
              <a:avLst/>
              <a:gdLst>
                <a:gd name="connsiteX0" fmla="*/ 631825 w 741363"/>
                <a:gd name="connsiteY0" fmla="*/ 0 h 2933700"/>
                <a:gd name="connsiteX1" fmla="*/ 650875 w 741363"/>
                <a:gd name="connsiteY1" fmla="*/ 276225 h 2933700"/>
                <a:gd name="connsiteX2" fmla="*/ 88900 w 741363"/>
                <a:gd name="connsiteY2" fmla="*/ 895350 h 2933700"/>
                <a:gd name="connsiteX3" fmla="*/ 117475 w 741363"/>
                <a:gd name="connsiteY3" fmla="*/ 1838325 h 2933700"/>
                <a:gd name="connsiteX4" fmla="*/ 107950 w 741363"/>
                <a:gd name="connsiteY4" fmla="*/ 2933700 h 2933700"/>
                <a:gd name="connsiteX0" fmla="*/ 641347 w 808018"/>
                <a:gd name="connsiteY0" fmla="*/ 0 h 2933700"/>
                <a:gd name="connsiteX1" fmla="*/ 717530 w 808018"/>
                <a:gd name="connsiteY1" fmla="*/ 257156 h 2933700"/>
                <a:gd name="connsiteX2" fmla="*/ 98422 w 808018"/>
                <a:gd name="connsiteY2" fmla="*/ 895350 h 2933700"/>
                <a:gd name="connsiteX3" fmla="*/ 126997 w 808018"/>
                <a:gd name="connsiteY3" fmla="*/ 1838325 h 2933700"/>
                <a:gd name="connsiteX4" fmla="*/ 117472 w 808018"/>
                <a:gd name="connsiteY4" fmla="*/ 2933700 h 2933700"/>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749294"/>
                <a:gd name="connsiteY0" fmla="*/ 0 h 3033734"/>
                <a:gd name="connsiteX1" fmla="*/ 717530 w 749294"/>
                <a:gd name="connsiteY1" fmla="*/ 357190 h 3033734"/>
                <a:gd name="connsiteX2" fmla="*/ 98422 w 749294"/>
                <a:gd name="connsiteY2" fmla="*/ 995384 h 3033734"/>
                <a:gd name="connsiteX3" fmla="*/ 126997 w 749294"/>
                <a:gd name="connsiteY3" fmla="*/ 1938359 h 3033734"/>
                <a:gd name="connsiteX4" fmla="*/ 117472 w 749294"/>
                <a:gd name="connsiteY4" fmla="*/ 3033734 h 3033734"/>
                <a:gd name="connsiteX0" fmla="*/ 717529 w 820714"/>
                <a:gd name="connsiteY0" fmla="*/ 0 h 3033734"/>
                <a:gd name="connsiteX1" fmla="*/ 717530 w 820714"/>
                <a:gd name="connsiteY1" fmla="*/ 357190 h 3033734"/>
                <a:gd name="connsiteX2" fmla="*/ 98422 w 820714"/>
                <a:gd name="connsiteY2" fmla="*/ 995384 h 3033734"/>
                <a:gd name="connsiteX3" fmla="*/ 126997 w 820714"/>
                <a:gd name="connsiteY3" fmla="*/ 1938359 h 3033734"/>
                <a:gd name="connsiteX4" fmla="*/ 117472 w 820714"/>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26264 w 748503"/>
                <a:gd name="connsiteY0" fmla="*/ 0 h 3033734"/>
                <a:gd name="connsiteX1" fmla="*/ 726265 w 748503"/>
                <a:gd name="connsiteY1" fmla="*/ 357190 h 3033734"/>
                <a:gd name="connsiteX2" fmla="*/ 107157 w 748503"/>
                <a:gd name="connsiteY2" fmla="*/ 995384 h 3033734"/>
                <a:gd name="connsiteX3" fmla="*/ 83322 w 748503"/>
                <a:gd name="connsiteY3" fmla="*/ 2000264 h 3033734"/>
                <a:gd name="connsiteX4" fmla="*/ 126207 w 748503"/>
                <a:gd name="connsiteY4" fmla="*/ 3033734 h 3033734"/>
                <a:gd name="connsiteX0" fmla="*/ 726264 w 748503"/>
                <a:gd name="connsiteY0" fmla="*/ 0 h 3071834"/>
                <a:gd name="connsiteX1" fmla="*/ 726265 w 748503"/>
                <a:gd name="connsiteY1" fmla="*/ 357190 h 3071834"/>
                <a:gd name="connsiteX2" fmla="*/ 107157 w 748503"/>
                <a:gd name="connsiteY2" fmla="*/ 995384 h 3071834"/>
                <a:gd name="connsiteX3" fmla="*/ 83322 w 748503"/>
                <a:gd name="connsiteY3" fmla="*/ 2000264 h 3071834"/>
                <a:gd name="connsiteX4" fmla="*/ 83323 w 748503"/>
                <a:gd name="connsiteY4" fmla="*/ 3071834 h 3071834"/>
                <a:gd name="connsiteX0" fmla="*/ 727549 w 757494"/>
                <a:gd name="connsiteY0" fmla="*/ 0 h 3071834"/>
                <a:gd name="connsiteX1" fmla="*/ 735257 w 757494"/>
                <a:gd name="connsiteY1" fmla="*/ 564214 h 3071834"/>
                <a:gd name="connsiteX2" fmla="*/ 108442 w 757494"/>
                <a:gd name="connsiteY2" fmla="*/ 995384 h 3071834"/>
                <a:gd name="connsiteX3" fmla="*/ 84607 w 757494"/>
                <a:gd name="connsiteY3" fmla="*/ 2000264 h 3071834"/>
                <a:gd name="connsiteX4" fmla="*/ 84608 w 757494"/>
                <a:gd name="connsiteY4" fmla="*/ 3071834 h 3071834"/>
                <a:gd name="connsiteX0" fmla="*/ 735256 w 757495"/>
                <a:gd name="connsiteY0" fmla="*/ 0 h 2821072"/>
                <a:gd name="connsiteX1" fmla="*/ 735257 w 757495"/>
                <a:gd name="connsiteY1" fmla="*/ 313452 h 2821072"/>
                <a:gd name="connsiteX2" fmla="*/ 108442 w 757495"/>
                <a:gd name="connsiteY2" fmla="*/ 744622 h 2821072"/>
                <a:gd name="connsiteX3" fmla="*/ 84607 w 757495"/>
                <a:gd name="connsiteY3" fmla="*/ 1749502 h 2821072"/>
                <a:gd name="connsiteX4" fmla="*/ 84608 w 757495"/>
                <a:gd name="connsiteY4" fmla="*/ 2821072 h 2821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495" h="2821072">
                  <a:moveTo>
                    <a:pt x="735256" y="0"/>
                  </a:moveTo>
                  <a:cubicBezTo>
                    <a:pt x="728129" y="196871"/>
                    <a:pt x="757495" y="119000"/>
                    <a:pt x="735257" y="313452"/>
                  </a:cubicBezTo>
                  <a:cubicBezTo>
                    <a:pt x="732103" y="679392"/>
                    <a:pt x="216884" y="505280"/>
                    <a:pt x="108442" y="744622"/>
                  </a:cubicBezTo>
                  <a:cubicBezTo>
                    <a:pt x="0" y="983964"/>
                    <a:pt x="88579" y="1403427"/>
                    <a:pt x="84607" y="1749502"/>
                  </a:cubicBezTo>
                  <a:cubicBezTo>
                    <a:pt x="80635" y="2095577"/>
                    <a:pt x="86196" y="2640097"/>
                    <a:pt x="84608" y="2821072"/>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Freeform 20"/>
            <p:cNvSpPr/>
            <p:nvPr/>
          </p:nvSpPr>
          <p:spPr>
            <a:xfrm rot="16200000">
              <a:off x="2403238" y="1609305"/>
              <a:ext cx="442774" cy="2820416"/>
            </a:xfrm>
            <a:custGeom>
              <a:avLst/>
              <a:gdLst>
                <a:gd name="connsiteX0" fmla="*/ 0 w 561975"/>
                <a:gd name="connsiteY0" fmla="*/ 0 h 2628900"/>
                <a:gd name="connsiteX1" fmla="*/ 466725 w 561975"/>
                <a:gd name="connsiteY1" fmla="*/ 838200 h 2628900"/>
                <a:gd name="connsiteX2" fmla="*/ 552450 w 561975"/>
                <a:gd name="connsiteY2" fmla="*/ 1914525 h 2628900"/>
                <a:gd name="connsiteX3" fmla="*/ 523875 w 561975"/>
                <a:gd name="connsiteY3" fmla="*/ 2628900 h 2628900"/>
                <a:gd name="connsiteX0" fmla="*/ 0 w 542942"/>
                <a:gd name="connsiteY0" fmla="*/ 0 h 2619394"/>
                <a:gd name="connsiteX1" fmla="*/ 447692 w 542942"/>
                <a:gd name="connsiteY1" fmla="*/ 828694 h 2619394"/>
                <a:gd name="connsiteX2" fmla="*/ 533417 w 542942"/>
                <a:gd name="connsiteY2" fmla="*/ 1905019 h 2619394"/>
                <a:gd name="connsiteX3" fmla="*/ 504842 w 542942"/>
                <a:gd name="connsiteY3" fmla="*/ 2619394 h 2619394"/>
                <a:gd name="connsiteX0" fmla="*/ 36497 w 579439"/>
                <a:gd name="connsiteY0" fmla="*/ 0 h 2619394"/>
                <a:gd name="connsiteX1" fmla="*/ 484189 w 579439"/>
                <a:gd name="connsiteY1" fmla="*/ 828694 h 2619394"/>
                <a:gd name="connsiteX2" fmla="*/ 569914 w 579439"/>
                <a:gd name="connsiteY2" fmla="*/ 1905019 h 2619394"/>
                <a:gd name="connsiteX3" fmla="*/ 541339 w 579439"/>
                <a:gd name="connsiteY3" fmla="*/ 2619394 h 2619394"/>
                <a:gd name="connsiteX0" fmla="*/ 36497 w 625466"/>
                <a:gd name="connsiteY0" fmla="*/ 0 h 2619394"/>
                <a:gd name="connsiteX1" fmla="*/ 536563 w 625466"/>
                <a:gd name="connsiteY1" fmla="*/ 714380 h 2619394"/>
                <a:gd name="connsiteX2" fmla="*/ 569914 w 625466"/>
                <a:gd name="connsiteY2" fmla="*/ 1905019 h 2619394"/>
                <a:gd name="connsiteX3" fmla="*/ 541339 w 625466"/>
                <a:gd name="connsiteY3" fmla="*/ 2619394 h 2619394"/>
                <a:gd name="connsiteX0" fmla="*/ 36497 w 616475"/>
                <a:gd name="connsiteY0" fmla="*/ 0 h 2475059"/>
                <a:gd name="connsiteX1" fmla="*/ 528857 w 616475"/>
                <a:gd name="connsiteY1" fmla="*/ 570045 h 2475059"/>
                <a:gd name="connsiteX2" fmla="*/ 562208 w 616475"/>
                <a:gd name="connsiteY2" fmla="*/ 1760684 h 2475059"/>
                <a:gd name="connsiteX3" fmla="*/ 533633 w 616475"/>
                <a:gd name="connsiteY3" fmla="*/ 2475059 h 2475059"/>
              </a:gdLst>
              <a:ahLst/>
              <a:cxnLst>
                <a:cxn ang="0">
                  <a:pos x="connsiteX0" y="connsiteY0"/>
                </a:cxn>
                <a:cxn ang="0">
                  <a:pos x="connsiteX1" y="connsiteY1"/>
                </a:cxn>
                <a:cxn ang="0">
                  <a:pos x="connsiteX2" y="connsiteY2"/>
                </a:cxn>
                <a:cxn ang="0">
                  <a:pos x="connsiteX3" y="connsiteY3"/>
                </a:cxn>
              </a:cxnLst>
              <a:rect l="l" t="t" r="r" b="b"/>
              <a:pathLst>
                <a:path w="616475" h="2475059">
                  <a:moveTo>
                    <a:pt x="36497" y="0"/>
                  </a:moveTo>
                  <a:cubicBezTo>
                    <a:pt x="0" y="411973"/>
                    <a:pt x="441239" y="276598"/>
                    <a:pt x="528857" y="570045"/>
                  </a:cubicBezTo>
                  <a:cubicBezTo>
                    <a:pt x="616475" y="863492"/>
                    <a:pt x="561412" y="1443182"/>
                    <a:pt x="562208" y="1760684"/>
                  </a:cubicBezTo>
                  <a:cubicBezTo>
                    <a:pt x="563004" y="2078186"/>
                    <a:pt x="538395" y="2355997"/>
                    <a:pt x="533633" y="2475059"/>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Oval 21"/>
            <p:cNvSpPr/>
            <p:nvPr/>
          </p:nvSpPr>
          <p:spPr>
            <a:xfrm>
              <a:off x="1893835" y="2643182"/>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2714612" y="2643182"/>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2714612" y="3465479"/>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1893835" y="3536917"/>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3394033" y="2714620"/>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3394033" y="3433559"/>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Arrow Connector 27"/>
            <p:cNvCxnSpPr/>
            <p:nvPr/>
          </p:nvCxnSpPr>
          <p:spPr>
            <a:xfrm rot="16200000" flipH="1">
              <a:off x="1741484" y="3027376"/>
              <a:ext cx="2351070" cy="23813"/>
            </a:xfrm>
            <a:prstGeom prst="straightConnector1">
              <a:avLst/>
            </a:pr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42918"/>
          </a:xfrm>
        </p:spPr>
        <p:txBody>
          <a:bodyPr/>
          <a:lstStyle/>
          <a:p>
            <a:r>
              <a:rPr lang="en-US" dirty="0" smtClean="0"/>
              <a:t>A simple flow allocation problem</a:t>
            </a:r>
            <a:endParaRPr lang="en-GB" dirty="0"/>
          </a:p>
        </p:txBody>
      </p:sp>
      <p:grpSp>
        <p:nvGrpSpPr>
          <p:cNvPr id="2" name="Group 18"/>
          <p:cNvGrpSpPr/>
          <p:nvPr/>
        </p:nvGrpSpPr>
        <p:grpSpPr>
          <a:xfrm>
            <a:off x="467544" y="1268760"/>
            <a:ext cx="3354166" cy="2510020"/>
            <a:chOff x="785786" y="1357298"/>
            <a:chExt cx="3571900" cy="2928958"/>
          </a:xfrm>
        </p:grpSpPr>
        <p:sp>
          <p:nvSpPr>
            <p:cNvPr id="18" name="Rectangle 17"/>
            <p:cNvSpPr/>
            <p:nvPr/>
          </p:nvSpPr>
          <p:spPr>
            <a:xfrm>
              <a:off x="785786" y="1357298"/>
              <a:ext cx="3571900" cy="2928958"/>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14"/>
            <p:cNvGrpSpPr/>
            <p:nvPr/>
          </p:nvGrpSpPr>
          <p:grpSpPr>
            <a:xfrm>
              <a:off x="2011378" y="1422656"/>
              <a:ext cx="1631928" cy="2810401"/>
              <a:chOff x="2011378" y="1422656"/>
              <a:chExt cx="1203300" cy="2810401"/>
            </a:xfrm>
          </p:grpSpPr>
          <p:sp>
            <p:nvSpPr>
              <p:cNvPr id="29" name="Freeform 3"/>
              <p:cNvSpPr/>
              <p:nvPr/>
            </p:nvSpPr>
            <p:spPr>
              <a:xfrm>
                <a:off x="2011378" y="1422656"/>
                <a:ext cx="684801" cy="2810401"/>
              </a:xfrm>
              <a:custGeom>
                <a:avLst/>
                <a:gdLst>
                  <a:gd name="connsiteX0" fmla="*/ 631825 w 741363"/>
                  <a:gd name="connsiteY0" fmla="*/ 0 h 2933700"/>
                  <a:gd name="connsiteX1" fmla="*/ 650875 w 741363"/>
                  <a:gd name="connsiteY1" fmla="*/ 276225 h 2933700"/>
                  <a:gd name="connsiteX2" fmla="*/ 88900 w 741363"/>
                  <a:gd name="connsiteY2" fmla="*/ 895350 h 2933700"/>
                  <a:gd name="connsiteX3" fmla="*/ 117475 w 741363"/>
                  <a:gd name="connsiteY3" fmla="*/ 1838325 h 2933700"/>
                  <a:gd name="connsiteX4" fmla="*/ 107950 w 741363"/>
                  <a:gd name="connsiteY4" fmla="*/ 2933700 h 2933700"/>
                  <a:gd name="connsiteX0" fmla="*/ 641347 w 808018"/>
                  <a:gd name="connsiteY0" fmla="*/ 0 h 2933700"/>
                  <a:gd name="connsiteX1" fmla="*/ 717530 w 808018"/>
                  <a:gd name="connsiteY1" fmla="*/ 257156 h 2933700"/>
                  <a:gd name="connsiteX2" fmla="*/ 98422 w 808018"/>
                  <a:gd name="connsiteY2" fmla="*/ 895350 h 2933700"/>
                  <a:gd name="connsiteX3" fmla="*/ 126997 w 808018"/>
                  <a:gd name="connsiteY3" fmla="*/ 1838325 h 2933700"/>
                  <a:gd name="connsiteX4" fmla="*/ 117472 w 808018"/>
                  <a:gd name="connsiteY4" fmla="*/ 2933700 h 2933700"/>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749294"/>
                  <a:gd name="connsiteY0" fmla="*/ 0 h 3033734"/>
                  <a:gd name="connsiteX1" fmla="*/ 717530 w 749294"/>
                  <a:gd name="connsiteY1" fmla="*/ 357190 h 3033734"/>
                  <a:gd name="connsiteX2" fmla="*/ 98422 w 749294"/>
                  <a:gd name="connsiteY2" fmla="*/ 995384 h 3033734"/>
                  <a:gd name="connsiteX3" fmla="*/ 126997 w 749294"/>
                  <a:gd name="connsiteY3" fmla="*/ 1938359 h 3033734"/>
                  <a:gd name="connsiteX4" fmla="*/ 117472 w 749294"/>
                  <a:gd name="connsiteY4" fmla="*/ 3033734 h 3033734"/>
                  <a:gd name="connsiteX0" fmla="*/ 717529 w 820714"/>
                  <a:gd name="connsiteY0" fmla="*/ 0 h 3033734"/>
                  <a:gd name="connsiteX1" fmla="*/ 717530 w 820714"/>
                  <a:gd name="connsiteY1" fmla="*/ 357190 h 3033734"/>
                  <a:gd name="connsiteX2" fmla="*/ 98422 w 820714"/>
                  <a:gd name="connsiteY2" fmla="*/ 995384 h 3033734"/>
                  <a:gd name="connsiteX3" fmla="*/ 126997 w 820714"/>
                  <a:gd name="connsiteY3" fmla="*/ 1938359 h 3033734"/>
                  <a:gd name="connsiteX4" fmla="*/ 117472 w 820714"/>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26264 w 748503"/>
                  <a:gd name="connsiteY0" fmla="*/ 0 h 3033734"/>
                  <a:gd name="connsiteX1" fmla="*/ 726265 w 748503"/>
                  <a:gd name="connsiteY1" fmla="*/ 357190 h 3033734"/>
                  <a:gd name="connsiteX2" fmla="*/ 107157 w 748503"/>
                  <a:gd name="connsiteY2" fmla="*/ 995384 h 3033734"/>
                  <a:gd name="connsiteX3" fmla="*/ 83322 w 748503"/>
                  <a:gd name="connsiteY3" fmla="*/ 2000264 h 3033734"/>
                  <a:gd name="connsiteX4" fmla="*/ 126207 w 748503"/>
                  <a:gd name="connsiteY4" fmla="*/ 3033734 h 3033734"/>
                  <a:gd name="connsiteX0" fmla="*/ 726264 w 748503"/>
                  <a:gd name="connsiteY0" fmla="*/ 0 h 3071834"/>
                  <a:gd name="connsiteX1" fmla="*/ 726265 w 748503"/>
                  <a:gd name="connsiteY1" fmla="*/ 357190 h 3071834"/>
                  <a:gd name="connsiteX2" fmla="*/ 107157 w 748503"/>
                  <a:gd name="connsiteY2" fmla="*/ 995384 h 3071834"/>
                  <a:gd name="connsiteX3" fmla="*/ 83322 w 748503"/>
                  <a:gd name="connsiteY3" fmla="*/ 2000264 h 3071834"/>
                  <a:gd name="connsiteX4" fmla="*/ 83323 w 748503"/>
                  <a:gd name="connsiteY4" fmla="*/ 3071834 h 307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503" h="3071834">
                    <a:moveTo>
                      <a:pt x="726264" y="0"/>
                    </a:moveTo>
                    <a:cubicBezTo>
                      <a:pt x="719137" y="196871"/>
                      <a:pt x="748503" y="162738"/>
                      <a:pt x="726265" y="357190"/>
                    </a:cubicBezTo>
                    <a:cubicBezTo>
                      <a:pt x="723111" y="723130"/>
                      <a:pt x="214314" y="721538"/>
                      <a:pt x="107157" y="995384"/>
                    </a:cubicBezTo>
                    <a:cubicBezTo>
                      <a:pt x="0" y="1269230"/>
                      <a:pt x="87294" y="1654189"/>
                      <a:pt x="83322" y="2000264"/>
                    </a:cubicBezTo>
                    <a:cubicBezTo>
                      <a:pt x="79350" y="2346339"/>
                      <a:pt x="84911" y="2890859"/>
                      <a:pt x="83323" y="3071834"/>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Freeform 29"/>
              <p:cNvSpPr/>
              <p:nvPr/>
            </p:nvSpPr>
            <p:spPr>
              <a:xfrm>
                <a:off x="2642443" y="1749447"/>
                <a:ext cx="572235" cy="2396467"/>
              </a:xfrm>
              <a:custGeom>
                <a:avLst/>
                <a:gdLst>
                  <a:gd name="connsiteX0" fmla="*/ 0 w 561975"/>
                  <a:gd name="connsiteY0" fmla="*/ 0 h 2628900"/>
                  <a:gd name="connsiteX1" fmla="*/ 466725 w 561975"/>
                  <a:gd name="connsiteY1" fmla="*/ 838200 h 2628900"/>
                  <a:gd name="connsiteX2" fmla="*/ 552450 w 561975"/>
                  <a:gd name="connsiteY2" fmla="*/ 1914525 h 2628900"/>
                  <a:gd name="connsiteX3" fmla="*/ 523875 w 561975"/>
                  <a:gd name="connsiteY3" fmla="*/ 2628900 h 2628900"/>
                  <a:gd name="connsiteX0" fmla="*/ 0 w 542942"/>
                  <a:gd name="connsiteY0" fmla="*/ 0 h 2619394"/>
                  <a:gd name="connsiteX1" fmla="*/ 447692 w 542942"/>
                  <a:gd name="connsiteY1" fmla="*/ 828694 h 2619394"/>
                  <a:gd name="connsiteX2" fmla="*/ 533417 w 542942"/>
                  <a:gd name="connsiteY2" fmla="*/ 1905019 h 2619394"/>
                  <a:gd name="connsiteX3" fmla="*/ 504842 w 542942"/>
                  <a:gd name="connsiteY3" fmla="*/ 2619394 h 2619394"/>
                  <a:gd name="connsiteX0" fmla="*/ 36497 w 579439"/>
                  <a:gd name="connsiteY0" fmla="*/ 0 h 2619394"/>
                  <a:gd name="connsiteX1" fmla="*/ 484189 w 579439"/>
                  <a:gd name="connsiteY1" fmla="*/ 828694 h 2619394"/>
                  <a:gd name="connsiteX2" fmla="*/ 569914 w 579439"/>
                  <a:gd name="connsiteY2" fmla="*/ 1905019 h 2619394"/>
                  <a:gd name="connsiteX3" fmla="*/ 541339 w 579439"/>
                  <a:gd name="connsiteY3" fmla="*/ 2619394 h 2619394"/>
                  <a:gd name="connsiteX0" fmla="*/ 36497 w 625466"/>
                  <a:gd name="connsiteY0" fmla="*/ 0 h 2619394"/>
                  <a:gd name="connsiteX1" fmla="*/ 536563 w 625466"/>
                  <a:gd name="connsiteY1" fmla="*/ 714380 h 2619394"/>
                  <a:gd name="connsiteX2" fmla="*/ 569914 w 625466"/>
                  <a:gd name="connsiteY2" fmla="*/ 1905019 h 2619394"/>
                  <a:gd name="connsiteX3" fmla="*/ 541339 w 625466"/>
                  <a:gd name="connsiteY3" fmla="*/ 2619394 h 2619394"/>
                </a:gdLst>
                <a:ahLst/>
                <a:cxnLst>
                  <a:cxn ang="0">
                    <a:pos x="connsiteX0" y="connsiteY0"/>
                  </a:cxn>
                  <a:cxn ang="0">
                    <a:pos x="connsiteX1" y="connsiteY1"/>
                  </a:cxn>
                  <a:cxn ang="0">
                    <a:pos x="connsiteX2" y="connsiteY2"/>
                  </a:cxn>
                  <a:cxn ang="0">
                    <a:pos x="connsiteX3" y="connsiteY3"/>
                  </a:cxn>
                </a:cxnLst>
                <a:rect l="l" t="t" r="r" b="b"/>
                <a:pathLst>
                  <a:path w="625466" h="2619394">
                    <a:moveTo>
                      <a:pt x="36497" y="0"/>
                    </a:moveTo>
                    <a:cubicBezTo>
                      <a:pt x="0" y="411973"/>
                      <a:pt x="447660" y="396877"/>
                      <a:pt x="536563" y="714380"/>
                    </a:cubicBezTo>
                    <a:cubicBezTo>
                      <a:pt x="625466" y="1031883"/>
                      <a:pt x="569118" y="1587517"/>
                      <a:pt x="569914" y="1905019"/>
                    </a:cubicBezTo>
                    <a:cubicBezTo>
                      <a:pt x="570710" y="2222521"/>
                      <a:pt x="546101" y="2500332"/>
                      <a:pt x="541339" y="2619394"/>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0" name="Freeform 19"/>
            <p:cNvSpPr/>
            <p:nvPr/>
          </p:nvSpPr>
          <p:spPr>
            <a:xfrm rot="16200000">
              <a:off x="2263986" y="1863388"/>
              <a:ext cx="544061" cy="3214710"/>
            </a:xfrm>
            <a:custGeom>
              <a:avLst/>
              <a:gdLst>
                <a:gd name="connsiteX0" fmla="*/ 631825 w 741363"/>
                <a:gd name="connsiteY0" fmla="*/ 0 h 2933700"/>
                <a:gd name="connsiteX1" fmla="*/ 650875 w 741363"/>
                <a:gd name="connsiteY1" fmla="*/ 276225 h 2933700"/>
                <a:gd name="connsiteX2" fmla="*/ 88900 w 741363"/>
                <a:gd name="connsiteY2" fmla="*/ 895350 h 2933700"/>
                <a:gd name="connsiteX3" fmla="*/ 117475 w 741363"/>
                <a:gd name="connsiteY3" fmla="*/ 1838325 h 2933700"/>
                <a:gd name="connsiteX4" fmla="*/ 107950 w 741363"/>
                <a:gd name="connsiteY4" fmla="*/ 2933700 h 2933700"/>
                <a:gd name="connsiteX0" fmla="*/ 641347 w 808018"/>
                <a:gd name="connsiteY0" fmla="*/ 0 h 2933700"/>
                <a:gd name="connsiteX1" fmla="*/ 717530 w 808018"/>
                <a:gd name="connsiteY1" fmla="*/ 257156 h 2933700"/>
                <a:gd name="connsiteX2" fmla="*/ 98422 w 808018"/>
                <a:gd name="connsiteY2" fmla="*/ 895350 h 2933700"/>
                <a:gd name="connsiteX3" fmla="*/ 126997 w 808018"/>
                <a:gd name="connsiteY3" fmla="*/ 1838325 h 2933700"/>
                <a:gd name="connsiteX4" fmla="*/ 117472 w 808018"/>
                <a:gd name="connsiteY4" fmla="*/ 2933700 h 2933700"/>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749294"/>
                <a:gd name="connsiteY0" fmla="*/ 0 h 3033734"/>
                <a:gd name="connsiteX1" fmla="*/ 717530 w 749294"/>
                <a:gd name="connsiteY1" fmla="*/ 357190 h 3033734"/>
                <a:gd name="connsiteX2" fmla="*/ 98422 w 749294"/>
                <a:gd name="connsiteY2" fmla="*/ 995384 h 3033734"/>
                <a:gd name="connsiteX3" fmla="*/ 126997 w 749294"/>
                <a:gd name="connsiteY3" fmla="*/ 1938359 h 3033734"/>
                <a:gd name="connsiteX4" fmla="*/ 117472 w 749294"/>
                <a:gd name="connsiteY4" fmla="*/ 3033734 h 3033734"/>
                <a:gd name="connsiteX0" fmla="*/ 717529 w 820714"/>
                <a:gd name="connsiteY0" fmla="*/ 0 h 3033734"/>
                <a:gd name="connsiteX1" fmla="*/ 717530 w 820714"/>
                <a:gd name="connsiteY1" fmla="*/ 357190 h 3033734"/>
                <a:gd name="connsiteX2" fmla="*/ 98422 w 820714"/>
                <a:gd name="connsiteY2" fmla="*/ 995384 h 3033734"/>
                <a:gd name="connsiteX3" fmla="*/ 126997 w 820714"/>
                <a:gd name="connsiteY3" fmla="*/ 1938359 h 3033734"/>
                <a:gd name="connsiteX4" fmla="*/ 117472 w 820714"/>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26264 w 748503"/>
                <a:gd name="connsiteY0" fmla="*/ 0 h 3033734"/>
                <a:gd name="connsiteX1" fmla="*/ 726265 w 748503"/>
                <a:gd name="connsiteY1" fmla="*/ 357190 h 3033734"/>
                <a:gd name="connsiteX2" fmla="*/ 107157 w 748503"/>
                <a:gd name="connsiteY2" fmla="*/ 995384 h 3033734"/>
                <a:gd name="connsiteX3" fmla="*/ 83322 w 748503"/>
                <a:gd name="connsiteY3" fmla="*/ 2000264 h 3033734"/>
                <a:gd name="connsiteX4" fmla="*/ 126207 w 748503"/>
                <a:gd name="connsiteY4" fmla="*/ 3033734 h 3033734"/>
                <a:gd name="connsiteX0" fmla="*/ 726264 w 748503"/>
                <a:gd name="connsiteY0" fmla="*/ 0 h 3071834"/>
                <a:gd name="connsiteX1" fmla="*/ 726265 w 748503"/>
                <a:gd name="connsiteY1" fmla="*/ 357190 h 3071834"/>
                <a:gd name="connsiteX2" fmla="*/ 107157 w 748503"/>
                <a:gd name="connsiteY2" fmla="*/ 995384 h 3071834"/>
                <a:gd name="connsiteX3" fmla="*/ 83322 w 748503"/>
                <a:gd name="connsiteY3" fmla="*/ 2000264 h 3071834"/>
                <a:gd name="connsiteX4" fmla="*/ 83323 w 748503"/>
                <a:gd name="connsiteY4" fmla="*/ 3071834 h 3071834"/>
                <a:gd name="connsiteX0" fmla="*/ 727549 w 757494"/>
                <a:gd name="connsiteY0" fmla="*/ 0 h 3071834"/>
                <a:gd name="connsiteX1" fmla="*/ 735257 w 757494"/>
                <a:gd name="connsiteY1" fmla="*/ 564214 h 3071834"/>
                <a:gd name="connsiteX2" fmla="*/ 108442 w 757494"/>
                <a:gd name="connsiteY2" fmla="*/ 995384 h 3071834"/>
                <a:gd name="connsiteX3" fmla="*/ 84607 w 757494"/>
                <a:gd name="connsiteY3" fmla="*/ 2000264 h 3071834"/>
                <a:gd name="connsiteX4" fmla="*/ 84608 w 757494"/>
                <a:gd name="connsiteY4" fmla="*/ 3071834 h 3071834"/>
                <a:gd name="connsiteX0" fmla="*/ 735256 w 757495"/>
                <a:gd name="connsiteY0" fmla="*/ 0 h 2821072"/>
                <a:gd name="connsiteX1" fmla="*/ 735257 w 757495"/>
                <a:gd name="connsiteY1" fmla="*/ 313452 h 2821072"/>
                <a:gd name="connsiteX2" fmla="*/ 108442 w 757495"/>
                <a:gd name="connsiteY2" fmla="*/ 744622 h 2821072"/>
                <a:gd name="connsiteX3" fmla="*/ 84607 w 757495"/>
                <a:gd name="connsiteY3" fmla="*/ 1749502 h 2821072"/>
                <a:gd name="connsiteX4" fmla="*/ 84608 w 757495"/>
                <a:gd name="connsiteY4" fmla="*/ 2821072 h 2821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495" h="2821072">
                  <a:moveTo>
                    <a:pt x="735256" y="0"/>
                  </a:moveTo>
                  <a:cubicBezTo>
                    <a:pt x="728129" y="196871"/>
                    <a:pt x="757495" y="119000"/>
                    <a:pt x="735257" y="313452"/>
                  </a:cubicBezTo>
                  <a:cubicBezTo>
                    <a:pt x="732103" y="679392"/>
                    <a:pt x="216884" y="505280"/>
                    <a:pt x="108442" y="744622"/>
                  </a:cubicBezTo>
                  <a:cubicBezTo>
                    <a:pt x="0" y="983964"/>
                    <a:pt x="88579" y="1403427"/>
                    <a:pt x="84607" y="1749502"/>
                  </a:cubicBezTo>
                  <a:cubicBezTo>
                    <a:pt x="80635" y="2095577"/>
                    <a:pt x="86196" y="2640097"/>
                    <a:pt x="84608" y="2821072"/>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Freeform 20"/>
            <p:cNvSpPr/>
            <p:nvPr/>
          </p:nvSpPr>
          <p:spPr>
            <a:xfrm rot="16200000">
              <a:off x="2403238" y="1609305"/>
              <a:ext cx="442774" cy="2820416"/>
            </a:xfrm>
            <a:custGeom>
              <a:avLst/>
              <a:gdLst>
                <a:gd name="connsiteX0" fmla="*/ 0 w 561975"/>
                <a:gd name="connsiteY0" fmla="*/ 0 h 2628900"/>
                <a:gd name="connsiteX1" fmla="*/ 466725 w 561975"/>
                <a:gd name="connsiteY1" fmla="*/ 838200 h 2628900"/>
                <a:gd name="connsiteX2" fmla="*/ 552450 w 561975"/>
                <a:gd name="connsiteY2" fmla="*/ 1914525 h 2628900"/>
                <a:gd name="connsiteX3" fmla="*/ 523875 w 561975"/>
                <a:gd name="connsiteY3" fmla="*/ 2628900 h 2628900"/>
                <a:gd name="connsiteX0" fmla="*/ 0 w 542942"/>
                <a:gd name="connsiteY0" fmla="*/ 0 h 2619394"/>
                <a:gd name="connsiteX1" fmla="*/ 447692 w 542942"/>
                <a:gd name="connsiteY1" fmla="*/ 828694 h 2619394"/>
                <a:gd name="connsiteX2" fmla="*/ 533417 w 542942"/>
                <a:gd name="connsiteY2" fmla="*/ 1905019 h 2619394"/>
                <a:gd name="connsiteX3" fmla="*/ 504842 w 542942"/>
                <a:gd name="connsiteY3" fmla="*/ 2619394 h 2619394"/>
                <a:gd name="connsiteX0" fmla="*/ 36497 w 579439"/>
                <a:gd name="connsiteY0" fmla="*/ 0 h 2619394"/>
                <a:gd name="connsiteX1" fmla="*/ 484189 w 579439"/>
                <a:gd name="connsiteY1" fmla="*/ 828694 h 2619394"/>
                <a:gd name="connsiteX2" fmla="*/ 569914 w 579439"/>
                <a:gd name="connsiteY2" fmla="*/ 1905019 h 2619394"/>
                <a:gd name="connsiteX3" fmla="*/ 541339 w 579439"/>
                <a:gd name="connsiteY3" fmla="*/ 2619394 h 2619394"/>
                <a:gd name="connsiteX0" fmla="*/ 36497 w 625466"/>
                <a:gd name="connsiteY0" fmla="*/ 0 h 2619394"/>
                <a:gd name="connsiteX1" fmla="*/ 536563 w 625466"/>
                <a:gd name="connsiteY1" fmla="*/ 714380 h 2619394"/>
                <a:gd name="connsiteX2" fmla="*/ 569914 w 625466"/>
                <a:gd name="connsiteY2" fmla="*/ 1905019 h 2619394"/>
                <a:gd name="connsiteX3" fmla="*/ 541339 w 625466"/>
                <a:gd name="connsiteY3" fmla="*/ 2619394 h 2619394"/>
                <a:gd name="connsiteX0" fmla="*/ 36497 w 616475"/>
                <a:gd name="connsiteY0" fmla="*/ 0 h 2475059"/>
                <a:gd name="connsiteX1" fmla="*/ 528857 w 616475"/>
                <a:gd name="connsiteY1" fmla="*/ 570045 h 2475059"/>
                <a:gd name="connsiteX2" fmla="*/ 562208 w 616475"/>
                <a:gd name="connsiteY2" fmla="*/ 1760684 h 2475059"/>
                <a:gd name="connsiteX3" fmla="*/ 533633 w 616475"/>
                <a:gd name="connsiteY3" fmla="*/ 2475059 h 2475059"/>
              </a:gdLst>
              <a:ahLst/>
              <a:cxnLst>
                <a:cxn ang="0">
                  <a:pos x="connsiteX0" y="connsiteY0"/>
                </a:cxn>
                <a:cxn ang="0">
                  <a:pos x="connsiteX1" y="connsiteY1"/>
                </a:cxn>
                <a:cxn ang="0">
                  <a:pos x="connsiteX2" y="connsiteY2"/>
                </a:cxn>
                <a:cxn ang="0">
                  <a:pos x="connsiteX3" y="connsiteY3"/>
                </a:cxn>
              </a:cxnLst>
              <a:rect l="l" t="t" r="r" b="b"/>
              <a:pathLst>
                <a:path w="616475" h="2475059">
                  <a:moveTo>
                    <a:pt x="36497" y="0"/>
                  </a:moveTo>
                  <a:cubicBezTo>
                    <a:pt x="0" y="411973"/>
                    <a:pt x="441239" y="276598"/>
                    <a:pt x="528857" y="570045"/>
                  </a:cubicBezTo>
                  <a:cubicBezTo>
                    <a:pt x="616475" y="863492"/>
                    <a:pt x="561412" y="1443182"/>
                    <a:pt x="562208" y="1760684"/>
                  </a:cubicBezTo>
                  <a:cubicBezTo>
                    <a:pt x="563004" y="2078186"/>
                    <a:pt x="538395" y="2355997"/>
                    <a:pt x="533633" y="2475059"/>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Oval 21"/>
            <p:cNvSpPr/>
            <p:nvPr/>
          </p:nvSpPr>
          <p:spPr>
            <a:xfrm>
              <a:off x="1893835" y="2643182"/>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2714612" y="2643182"/>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2714612" y="3465479"/>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1893835" y="3536917"/>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3394033" y="2714620"/>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3394033" y="3433559"/>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Arrow Connector 27"/>
            <p:cNvCxnSpPr/>
            <p:nvPr/>
          </p:nvCxnSpPr>
          <p:spPr>
            <a:xfrm rot="16200000" flipH="1">
              <a:off x="1741484" y="3027376"/>
              <a:ext cx="2351070" cy="23813"/>
            </a:xfrm>
            <a:prstGeom prst="straightConnector1">
              <a:avLst/>
            </a:pr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p:spPr>
        <p:txBody>
          <a:bodyPr>
            <a:normAutofit fontScale="90000"/>
          </a:bodyPr>
          <a:lstStyle/>
          <a:p>
            <a:r>
              <a:rPr lang="en-US" sz="3600" dirty="0" smtClean="0"/>
              <a:t>A simple flow allocation problem (relaxed version)</a:t>
            </a:r>
            <a:r>
              <a:rPr lang="en-US" dirty="0" smtClean="0"/>
              <a:t/>
            </a:r>
            <a:br>
              <a:rPr lang="en-US" dirty="0" smtClean="0"/>
            </a:br>
            <a:r>
              <a:rPr lang="en-US" sz="2700" dirty="0" smtClean="0"/>
              <a:t>It can be shown that a suitable multipath TCP solves this problem.</a:t>
            </a:r>
            <a:endParaRPr lang="en-GB" dirty="0"/>
          </a:p>
        </p:txBody>
      </p:sp>
      <p:grpSp>
        <p:nvGrpSpPr>
          <p:cNvPr id="17" name="Group 18"/>
          <p:cNvGrpSpPr/>
          <p:nvPr/>
        </p:nvGrpSpPr>
        <p:grpSpPr>
          <a:xfrm>
            <a:off x="251520" y="1340768"/>
            <a:ext cx="2405626" cy="1800200"/>
            <a:chOff x="785786" y="1357298"/>
            <a:chExt cx="3571900" cy="2928958"/>
          </a:xfrm>
        </p:grpSpPr>
        <p:sp>
          <p:nvSpPr>
            <p:cNvPr id="18" name="Rectangle 17"/>
            <p:cNvSpPr/>
            <p:nvPr/>
          </p:nvSpPr>
          <p:spPr>
            <a:xfrm>
              <a:off x="785786" y="1357298"/>
              <a:ext cx="3571900" cy="2928958"/>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4"/>
            <p:cNvGrpSpPr/>
            <p:nvPr/>
          </p:nvGrpSpPr>
          <p:grpSpPr>
            <a:xfrm>
              <a:off x="2011378" y="1422656"/>
              <a:ext cx="1631928" cy="2810401"/>
              <a:chOff x="2011378" y="1422656"/>
              <a:chExt cx="1203300" cy="2810401"/>
            </a:xfrm>
          </p:grpSpPr>
          <p:sp>
            <p:nvSpPr>
              <p:cNvPr id="29" name="Freeform 3"/>
              <p:cNvSpPr/>
              <p:nvPr/>
            </p:nvSpPr>
            <p:spPr>
              <a:xfrm>
                <a:off x="2011378" y="1422656"/>
                <a:ext cx="684801" cy="2810401"/>
              </a:xfrm>
              <a:custGeom>
                <a:avLst/>
                <a:gdLst>
                  <a:gd name="connsiteX0" fmla="*/ 631825 w 741363"/>
                  <a:gd name="connsiteY0" fmla="*/ 0 h 2933700"/>
                  <a:gd name="connsiteX1" fmla="*/ 650875 w 741363"/>
                  <a:gd name="connsiteY1" fmla="*/ 276225 h 2933700"/>
                  <a:gd name="connsiteX2" fmla="*/ 88900 w 741363"/>
                  <a:gd name="connsiteY2" fmla="*/ 895350 h 2933700"/>
                  <a:gd name="connsiteX3" fmla="*/ 117475 w 741363"/>
                  <a:gd name="connsiteY3" fmla="*/ 1838325 h 2933700"/>
                  <a:gd name="connsiteX4" fmla="*/ 107950 w 741363"/>
                  <a:gd name="connsiteY4" fmla="*/ 2933700 h 2933700"/>
                  <a:gd name="connsiteX0" fmla="*/ 641347 w 808018"/>
                  <a:gd name="connsiteY0" fmla="*/ 0 h 2933700"/>
                  <a:gd name="connsiteX1" fmla="*/ 717530 w 808018"/>
                  <a:gd name="connsiteY1" fmla="*/ 257156 h 2933700"/>
                  <a:gd name="connsiteX2" fmla="*/ 98422 w 808018"/>
                  <a:gd name="connsiteY2" fmla="*/ 895350 h 2933700"/>
                  <a:gd name="connsiteX3" fmla="*/ 126997 w 808018"/>
                  <a:gd name="connsiteY3" fmla="*/ 1838325 h 2933700"/>
                  <a:gd name="connsiteX4" fmla="*/ 117472 w 808018"/>
                  <a:gd name="connsiteY4" fmla="*/ 2933700 h 2933700"/>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749294"/>
                  <a:gd name="connsiteY0" fmla="*/ 0 h 3033734"/>
                  <a:gd name="connsiteX1" fmla="*/ 717530 w 749294"/>
                  <a:gd name="connsiteY1" fmla="*/ 357190 h 3033734"/>
                  <a:gd name="connsiteX2" fmla="*/ 98422 w 749294"/>
                  <a:gd name="connsiteY2" fmla="*/ 995384 h 3033734"/>
                  <a:gd name="connsiteX3" fmla="*/ 126997 w 749294"/>
                  <a:gd name="connsiteY3" fmla="*/ 1938359 h 3033734"/>
                  <a:gd name="connsiteX4" fmla="*/ 117472 w 749294"/>
                  <a:gd name="connsiteY4" fmla="*/ 3033734 h 3033734"/>
                  <a:gd name="connsiteX0" fmla="*/ 717529 w 820714"/>
                  <a:gd name="connsiteY0" fmla="*/ 0 h 3033734"/>
                  <a:gd name="connsiteX1" fmla="*/ 717530 w 820714"/>
                  <a:gd name="connsiteY1" fmla="*/ 357190 h 3033734"/>
                  <a:gd name="connsiteX2" fmla="*/ 98422 w 820714"/>
                  <a:gd name="connsiteY2" fmla="*/ 995384 h 3033734"/>
                  <a:gd name="connsiteX3" fmla="*/ 126997 w 820714"/>
                  <a:gd name="connsiteY3" fmla="*/ 1938359 h 3033734"/>
                  <a:gd name="connsiteX4" fmla="*/ 117472 w 820714"/>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26264 w 748503"/>
                  <a:gd name="connsiteY0" fmla="*/ 0 h 3033734"/>
                  <a:gd name="connsiteX1" fmla="*/ 726265 w 748503"/>
                  <a:gd name="connsiteY1" fmla="*/ 357190 h 3033734"/>
                  <a:gd name="connsiteX2" fmla="*/ 107157 w 748503"/>
                  <a:gd name="connsiteY2" fmla="*/ 995384 h 3033734"/>
                  <a:gd name="connsiteX3" fmla="*/ 83322 w 748503"/>
                  <a:gd name="connsiteY3" fmla="*/ 2000264 h 3033734"/>
                  <a:gd name="connsiteX4" fmla="*/ 126207 w 748503"/>
                  <a:gd name="connsiteY4" fmla="*/ 3033734 h 3033734"/>
                  <a:gd name="connsiteX0" fmla="*/ 726264 w 748503"/>
                  <a:gd name="connsiteY0" fmla="*/ 0 h 3071834"/>
                  <a:gd name="connsiteX1" fmla="*/ 726265 w 748503"/>
                  <a:gd name="connsiteY1" fmla="*/ 357190 h 3071834"/>
                  <a:gd name="connsiteX2" fmla="*/ 107157 w 748503"/>
                  <a:gd name="connsiteY2" fmla="*/ 995384 h 3071834"/>
                  <a:gd name="connsiteX3" fmla="*/ 83322 w 748503"/>
                  <a:gd name="connsiteY3" fmla="*/ 2000264 h 3071834"/>
                  <a:gd name="connsiteX4" fmla="*/ 83323 w 748503"/>
                  <a:gd name="connsiteY4" fmla="*/ 3071834 h 307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503" h="3071834">
                    <a:moveTo>
                      <a:pt x="726264" y="0"/>
                    </a:moveTo>
                    <a:cubicBezTo>
                      <a:pt x="719137" y="196871"/>
                      <a:pt x="748503" y="162738"/>
                      <a:pt x="726265" y="357190"/>
                    </a:cubicBezTo>
                    <a:cubicBezTo>
                      <a:pt x="723111" y="723130"/>
                      <a:pt x="214314" y="721538"/>
                      <a:pt x="107157" y="995384"/>
                    </a:cubicBezTo>
                    <a:cubicBezTo>
                      <a:pt x="0" y="1269230"/>
                      <a:pt x="87294" y="1654189"/>
                      <a:pt x="83322" y="2000264"/>
                    </a:cubicBezTo>
                    <a:cubicBezTo>
                      <a:pt x="79350" y="2346339"/>
                      <a:pt x="84911" y="2890859"/>
                      <a:pt x="83323" y="3071834"/>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Freeform 29"/>
              <p:cNvSpPr/>
              <p:nvPr/>
            </p:nvSpPr>
            <p:spPr>
              <a:xfrm>
                <a:off x="2642443" y="1749447"/>
                <a:ext cx="572235" cy="2396467"/>
              </a:xfrm>
              <a:custGeom>
                <a:avLst/>
                <a:gdLst>
                  <a:gd name="connsiteX0" fmla="*/ 0 w 561975"/>
                  <a:gd name="connsiteY0" fmla="*/ 0 h 2628900"/>
                  <a:gd name="connsiteX1" fmla="*/ 466725 w 561975"/>
                  <a:gd name="connsiteY1" fmla="*/ 838200 h 2628900"/>
                  <a:gd name="connsiteX2" fmla="*/ 552450 w 561975"/>
                  <a:gd name="connsiteY2" fmla="*/ 1914525 h 2628900"/>
                  <a:gd name="connsiteX3" fmla="*/ 523875 w 561975"/>
                  <a:gd name="connsiteY3" fmla="*/ 2628900 h 2628900"/>
                  <a:gd name="connsiteX0" fmla="*/ 0 w 542942"/>
                  <a:gd name="connsiteY0" fmla="*/ 0 h 2619394"/>
                  <a:gd name="connsiteX1" fmla="*/ 447692 w 542942"/>
                  <a:gd name="connsiteY1" fmla="*/ 828694 h 2619394"/>
                  <a:gd name="connsiteX2" fmla="*/ 533417 w 542942"/>
                  <a:gd name="connsiteY2" fmla="*/ 1905019 h 2619394"/>
                  <a:gd name="connsiteX3" fmla="*/ 504842 w 542942"/>
                  <a:gd name="connsiteY3" fmla="*/ 2619394 h 2619394"/>
                  <a:gd name="connsiteX0" fmla="*/ 36497 w 579439"/>
                  <a:gd name="connsiteY0" fmla="*/ 0 h 2619394"/>
                  <a:gd name="connsiteX1" fmla="*/ 484189 w 579439"/>
                  <a:gd name="connsiteY1" fmla="*/ 828694 h 2619394"/>
                  <a:gd name="connsiteX2" fmla="*/ 569914 w 579439"/>
                  <a:gd name="connsiteY2" fmla="*/ 1905019 h 2619394"/>
                  <a:gd name="connsiteX3" fmla="*/ 541339 w 579439"/>
                  <a:gd name="connsiteY3" fmla="*/ 2619394 h 2619394"/>
                  <a:gd name="connsiteX0" fmla="*/ 36497 w 625466"/>
                  <a:gd name="connsiteY0" fmla="*/ 0 h 2619394"/>
                  <a:gd name="connsiteX1" fmla="*/ 536563 w 625466"/>
                  <a:gd name="connsiteY1" fmla="*/ 714380 h 2619394"/>
                  <a:gd name="connsiteX2" fmla="*/ 569914 w 625466"/>
                  <a:gd name="connsiteY2" fmla="*/ 1905019 h 2619394"/>
                  <a:gd name="connsiteX3" fmla="*/ 541339 w 625466"/>
                  <a:gd name="connsiteY3" fmla="*/ 2619394 h 2619394"/>
                </a:gdLst>
                <a:ahLst/>
                <a:cxnLst>
                  <a:cxn ang="0">
                    <a:pos x="connsiteX0" y="connsiteY0"/>
                  </a:cxn>
                  <a:cxn ang="0">
                    <a:pos x="connsiteX1" y="connsiteY1"/>
                  </a:cxn>
                  <a:cxn ang="0">
                    <a:pos x="connsiteX2" y="connsiteY2"/>
                  </a:cxn>
                  <a:cxn ang="0">
                    <a:pos x="connsiteX3" y="connsiteY3"/>
                  </a:cxn>
                </a:cxnLst>
                <a:rect l="l" t="t" r="r" b="b"/>
                <a:pathLst>
                  <a:path w="625466" h="2619394">
                    <a:moveTo>
                      <a:pt x="36497" y="0"/>
                    </a:moveTo>
                    <a:cubicBezTo>
                      <a:pt x="0" y="411973"/>
                      <a:pt x="447660" y="396877"/>
                      <a:pt x="536563" y="714380"/>
                    </a:cubicBezTo>
                    <a:cubicBezTo>
                      <a:pt x="625466" y="1031883"/>
                      <a:pt x="569118" y="1587517"/>
                      <a:pt x="569914" y="1905019"/>
                    </a:cubicBezTo>
                    <a:cubicBezTo>
                      <a:pt x="570710" y="2222521"/>
                      <a:pt x="546101" y="2500332"/>
                      <a:pt x="541339" y="2619394"/>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0" name="Freeform 19"/>
            <p:cNvSpPr/>
            <p:nvPr/>
          </p:nvSpPr>
          <p:spPr>
            <a:xfrm rot="16200000">
              <a:off x="2263986" y="1863388"/>
              <a:ext cx="544061" cy="3214710"/>
            </a:xfrm>
            <a:custGeom>
              <a:avLst/>
              <a:gdLst>
                <a:gd name="connsiteX0" fmla="*/ 631825 w 741363"/>
                <a:gd name="connsiteY0" fmla="*/ 0 h 2933700"/>
                <a:gd name="connsiteX1" fmla="*/ 650875 w 741363"/>
                <a:gd name="connsiteY1" fmla="*/ 276225 h 2933700"/>
                <a:gd name="connsiteX2" fmla="*/ 88900 w 741363"/>
                <a:gd name="connsiteY2" fmla="*/ 895350 h 2933700"/>
                <a:gd name="connsiteX3" fmla="*/ 117475 w 741363"/>
                <a:gd name="connsiteY3" fmla="*/ 1838325 h 2933700"/>
                <a:gd name="connsiteX4" fmla="*/ 107950 w 741363"/>
                <a:gd name="connsiteY4" fmla="*/ 2933700 h 2933700"/>
                <a:gd name="connsiteX0" fmla="*/ 641347 w 808018"/>
                <a:gd name="connsiteY0" fmla="*/ 0 h 2933700"/>
                <a:gd name="connsiteX1" fmla="*/ 717530 w 808018"/>
                <a:gd name="connsiteY1" fmla="*/ 257156 h 2933700"/>
                <a:gd name="connsiteX2" fmla="*/ 98422 w 808018"/>
                <a:gd name="connsiteY2" fmla="*/ 895350 h 2933700"/>
                <a:gd name="connsiteX3" fmla="*/ 126997 w 808018"/>
                <a:gd name="connsiteY3" fmla="*/ 1838325 h 2933700"/>
                <a:gd name="connsiteX4" fmla="*/ 117472 w 808018"/>
                <a:gd name="connsiteY4" fmla="*/ 2933700 h 2933700"/>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749294"/>
                <a:gd name="connsiteY0" fmla="*/ 0 h 3033734"/>
                <a:gd name="connsiteX1" fmla="*/ 717530 w 749294"/>
                <a:gd name="connsiteY1" fmla="*/ 357190 h 3033734"/>
                <a:gd name="connsiteX2" fmla="*/ 98422 w 749294"/>
                <a:gd name="connsiteY2" fmla="*/ 995384 h 3033734"/>
                <a:gd name="connsiteX3" fmla="*/ 126997 w 749294"/>
                <a:gd name="connsiteY3" fmla="*/ 1938359 h 3033734"/>
                <a:gd name="connsiteX4" fmla="*/ 117472 w 749294"/>
                <a:gd name="connsiteY4" fmla="*/ 3033734 h 3033734"/>
                <a:gd name="connsiteX0" fmla="*/ 717529 w 820714"/>
                <a:gd name="connsiteY0" fmla="*/ 0 h 3033734"/>
                <a:gd name="connsiteX1" fmla="*/ 717530 w 820714"/>
                <a:gd name="connsiteY1" fmla="*/ 357190 h 3033734"/>
                <a:gd name="connsiteX2" fmla="*/ 98422 w 820714"/>
                <a:gd name="connsiteY2" fmla="*/ 995384 h 3033734"/>
                <a:gd name="connsiteX3" fmla="*/ 126997 w 820714"/>
                <a:gd name="connsiteY3" fmla="*/ 1938359 h 3033734"/>
                <a:gd name="connsiteX4" fmla="*/ 117472 w 820714"/>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26264 w 748503"/>
                <a:gd name="connsiteY0" fmla="*/ 0 h 3033734"/>
                <a:gd name="connsiteX1" fmla="*/ 726265 w 748503"/>
                <a:gd name="connsiteY1" fmla="*/ 357190 h 3033734"/>
                <a:gd name="connsiteX2" fmla="*/ 107157 w 748503"/>
                <a:gd name="connsiteY2" fmla="*/ 995384 h 3033734"/>
                <a:gd name="connsiteX3" fmla="*/ 83322 w 748503"/>
                <a:gd name="connsiteY3" fmla="*/ 2000264 h 3033734"/>
                <a:gd name="connsiteX4" fmla="*/ 126207 w 748503"/>
                <a:gd name="connsiteY4" fmla="*/ 3033734 h 3033734"/>
                <a:gd name="connsiteX0" fmla="*/ 726264 w 748503"/>
                <a:gd name="connsiteY0" fmla="*/ 0 h 3071834"/>
                <a:gd name="connsiteX1" fmla="*/ 726265 w 748503"/>
                <a:gd name="connsiteY1" fmla="*/ 357190 h 3071834"/>
                <a:gd name="connsiteX2" fmla="*/ 107157 w 748503"/>
                <a:gd name="connsiteY2" fmla="*/ 995384 h 3071834"/>
                <a:gd name="connsiteX3" fmla="*/ 83322 w 748503"/>
                <a:gd name="connsiteY3" fmla="*/ 2000264 h 3071834"/>
                <a:gd name="connsiteX4" fmla="*/ 83323 w 748503"/>
                <a:gd name="connsiteY4" fmla="*/ 3071834 h 3071834"/>
                <a:gd name="connsiteX0" fmla="*/ 727549 w 757494"/>
                <a:gd name="connsiteY0" fmla="*/ 0 h 3071834"/>
                <a:gd name="connsiteX1" fmla="*/ 735257 w 757494"/>
                <a:gd name="connsiteY1" fmla="*/ 564214 h 3071834"/>
                <a:gd name="connsiteX2" fmla="*/ 108442 w 757494"/>
                <a:gd name="connsiteY2" fmla="*/ 995384 h 3071834"/>
                <a:gd name="connsiteX3" fmla="*/ 84607 w 757494"/>
                <a:gd name="connsiteY3" fmla="*/ 2000264 h 3071834"/>
                <a:gd name="connsiteX4" fmla="*/ 84608 w 757494"/>
                <a:gd name="connsiteY4" fmla="*/ 3071834 h 3071834"/>
                <a:gd name="connsiteX0" fmla="*/ 735256 w 757495"/>
                <a:gd name="connsiteY0" fmla="*/ 0 h 2821072"/>
                <a:gd name="connsiteX1" fmla="*/ 735257 w 757495"/>
                <a:gd name="connsiteY1" fmla="*/ 313452 h 2821072"/>
                <a:gd name="connsiteX2" fmla="*/ 108442 w 757495"/>
                <a:gd name="connsiteY2" fmla="*/ 744622 h 2821072"/>
                <a:gd name="connsiteX3" fmla="*/ 84607 w 757495"/>
                <a:gd name="connsiteY3" fmla="*/ 1749502 h 2821072"/>
                <a:gd name="connsiteX4" fmla="*/ 84608 w 757495"/>
                <a:gd name="connsiteY4" fmla="*/ 2821072 h 2821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495" h="2821072">
                  <a:moveTo>
                    <a:pt x="735256" y="0"/>
                  </a:moveTo>
                  <a:cubicBezTo>
                    <a:pt x="728129" y="196871"/>
                    <a:pt x="757495" y="119000"/>
                    <a:pt x="735257" y="313452"/>
                  </a:cubicBezTo>
                  <a:cubicBezTo>
                    <a:pt x="732103" y="679392"/>
                    <a:pt x="216884" y="505280"/>
                    <a:pt x="108442" y="744622"/>
                  </a:cubicBezTo>
                  <a:cubicBezTo>
                    <a:pt x="0" y="983964"/>
                    <a:pt x="88579" y="1403427"/>
                    <a:pt x="84607" y="1749502"/>
                  </a:cubicBezTo>
                  <a:cubicBezTo>
                    <a:pt x="80635" y="2095577"/>
                    <a:pt x="86196" y="2640097"/>
                    <a:pt x="84608" y="2821072"/>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Freeform 20"/>
            <p:cNvSpPr/>
            <p:nvPr/>
          </p:nvSpPr>
          <p:spPr>
            <a:xfrm rot="16200000">
              <a:off x="2403238" y="1609305"/>
              <a:ext cx="442774" cy="2820416"/>
            </a:xfrm>
            <a:custGeom>
              <a:avLst/>
              <a:gdLst>
                <a:gd name="connsiteX0" fmla="*/ 0 w 561975"/>
                <a:gd name="connsiteY0" fmla="*/ 0 h 2628900"/>
                <a:gd name="connsiteX1" fmla="*/ 466725 w 561975"/>
                <a:gd name="connsiteY1" fmla="*/ 838200 h 2628900"/>
                <a:gd name="connsiteX2" fmla="*/ 552450 w 561975"/>
                <a:gd name="connsiteY2" fmla="*/ 1914525 h 2628900"/>
                <a:gd name="connsiteX3" fmla="*/ 523875 w 561975"/>
                <a:gd name="connsiteY3" fmla="*/ 2628900 h 2628900"/>
                <a:gd name="connsiteX0" fmla="*/ 0 w 542942"/>
                <a:gd name="connsiteY0" fmla="*/ 0 h 2619394"/>
                <a:gd name="connsiteX1" fmla="*/ 447692 w 542942"/>
                <a:gd name="connsiteY1" fmla="*/ 828694 h 2619394"/>
                <a:gd name="connsiteX2" fmla="*/ 533417 w 542942"/>
                <a:gd name="connsiteY2" fmla="*/ 1905019 h 2619394"/>
                <a:gd name="connsiteX3" fmla="*/ 504842 w 542942"/>
                <a:gd name="connsiteY3" fmla="*/ 2619394 h 2619394"/>
                <a:gd name="connsiteX0" fmla="*/ 36497 w 579439"/>
                <a:gd name="connsiteY0" fmla="*/ 0 h 2619394"/>
                <a:gd name="connsiteX1" fmla="*/ 484189 w 579439"/>
                <a:gd name="connsiteY1" fmla="*/ 828694 h 2619394"/>
                <a:gd name="connsiteX2" fmla="*/ 569914 w 579439"/>
                <a:gd name="connsiteY2" fmla="*/ 1905019 h 2619394"/>
                <a:gd name="connsiteX3" fmla="*/ 541339 w 579439"/>
                <a:gd name="connsiteY3" fmla="*/ 2619394 h 2619394"/>
                <a:gd name="connsiteX0" fmla="*/ 36497 w 625466"/>
                <a:gd name="connsiteY0" fmla="*/ 0 h 2619394"/>
                <a:gd name="connsiteX1" fmla="*/ 536563 w 625466"/>
                <a:gd name="connsiteY1" fmla="*/ 714380 h 2619394"/>
                <a:gd name="connsiteX2" fmla="*/ 569914 w 625466"/>
                <a:gd name="connsiteY2" fmla="*/ 1905019 h 2619394"/>
                <a:gd name="connsiteX3" fmla="*/ 541339 w 625466"/>
                <a:gd name="connsiteY3" fmla="*/ 2619394 h 2619394"/>
                <a:gd name="connsiteX0" fmla="*/ 36497 w 616475"/>
                <a:gd name="connsiteY0" fmla="*/ 0 h 2475059"/>
                <a:gd name="connsiteX1" fmla="*/ 528857 w 616475"/>
                <a:gd name="connsiteY1" fmla="*/ 570045 h 2475059"/>
                <a:gd name="connsiteX2" fmla="*/ 562208 w 616475"/>
                <a:gd name="connsiteY2" fmla="*/ 1760684 h 2475059"/>
                <a:gd name="connsiteX3" fmla="*/ 533633 w 616475"/>
                <a:gd name="connsiteY3" fmla="*/ 2475059 h 2475059"/>
              </a:gdLst>
              <a:ahLst/>
              <a:cxnLst>
                <a:cxn ang="0">
                  <a:pos x="connsiteX0" y="connsiteY0"/>
                </a:cxn>
                <a:cxn ang="0">
                  <a:pos x="connsiteX1" y="connsiteY1"/>
                </a:cxn>
                <a:cxn ang="0">
                  <a:pos x="connsiteX2" y="connsiteY2"/>
                </a:cxn>
                <a:cxn ang="0">
                  <a:pos x="connsiteX3" y="connsiteY3"/>
                </a:cxn>
              </a:cxnLst>
              <a:rect l="l" t="t" r="r" b="b"/>
              <a:pathLst>
                <a:path w="616475" h="2475059">
                  <a:moveTo>
                    <a:pt x="36497" y="0"/>
                  </a:moveTo>
                  <a:cubicBezTo>
                    <a:pt x="0" y="411973"/>
                    <a:pt x="441239" y="276598"/>
                    <a:pt x="528857" y="570045"/>
                  </a:cubicBezTo>
                  <a:cubicBezTo>
                    <a:pt x="616475" y="863492"/>
                    <a:pt x="561412" y="1443182"/>
                    <a:pt x="562208" y="1760684"/>
                  </a:cubicBezTo>
                  <a:cubicBezTo>
                    <a:pt x="563004" y="2078186"/>
                    <a:pt x="538395" y="2355997"/>
                    <a:pt x="533633" y="2475059"/>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Oval 21"/>
            <p:cNvSpPr/>
            <p:nvPr/>
          </p:nvSpPr>
          <p:spPr>
            <a:xfrm>
              <a:off x="1893835" y="2643182"/>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2714612" y="2643182"/>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2714612" y="3465479"/>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1893835" y="3536917"/>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3394033" y="2714620"/>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3394033" y="3433559"/>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Arrow Connector 27"/>
            <p:cNvCxnSpPr/>
            <p:nvPr/>
          </p:nvCxnSpPr>
          <p:spPr>
            <a:xfrm rot="16200000" flipH="1">
              <a:off x="1741484" y="3027376"/>
              <a:ext cx="2351070" cy="23813"/>
            </a:xfrm>
            <a:prstGeom prst="straightConnector1">
              <a:avLst/>
            </a:pr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5794"/>
          </a:xfrm>
        </p:spPr>
        <p:txBody>
          <a:bodyPr>
            <a:noAutofit/>
          </a:bodyPr>
          <a:lstStyle/>
          <a:p>
            <a:r>
              <a:rPr lang="en-US" sz="2400" dirty="0" smtClean="0"/>
              <a:t>We want to know how the solution changes when capacities change. </a:t>
            </a:r>
            <a:br>
              <a:rPr lang="en-US" sz="2400" dirty="0" smtClean="0"/>
            </a:br>
            <a:r>
              <a:rPr lang="en-US" sz="2400" dirty="0" smtClean="0"/>
              <a:t>I shall take </a:t>
            </a:r>
            <a:r>
              <a:rPr lang="en-US" sz="2400" i="1" dirty="0" smtClean="0"/>
              <a:t>y</a:t>
            </a:r>
            <a:r>
              <a:rPr lang="en-US" sz="2400" dirty="0" smtClean="0"/>
              <a:t> to be fixed, and only look at how </a:t>
            </a:r>
            <a:r>
              <a:rPr lang="en-US" sz="2400" i="1" dirty="0" smtClean="0"/>
              <a:t>x</a:t>
            </a:r>
            <a:r>
              <a:rPr lang="en-US" sz="2400" dirty="0" smtClean="0"/>
              <a:t> changes.</a:t>
            </a:r>
            <a:endParaRPr lang="en-GB" sz="2400" dirty="0"/>
          </a:p>
        </p:txBody>
      </p:sp>
      <p:grpSp>
        <p:nvGrpSpPr>
          <p:cNvPr id="17" name="Group 18"/>
          <p:cNvGrpSpPr/>
          <p:nvPr/>
        </p:nvGrpSpPr>
        <p:grpSpPr>
          <a:xfrm>
            <a:off x="251520" y="1340768"/>
            <a:ext cx="2405626" cy="1800200"/>
            <a:chOff x="785786" y="1357298"/>
            <a:chExt cx="3571900" cy="2928958"/>
          </a:xfrm>
        </p:grpSpPr>
        <p:sp>
          <p:nvSpPr>
            <p:cNvPr id="18" name="Rectangle 17"/>
            <p:cNvSpPr/>
            <p:nvPr/>
          </p:nvSpPr>
          <p:spPr>
            <a:xfrm>
              <a:off x="785786" y="1357298"/>
              <a:ext cx="3571900" cy="2928958"/>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4"/>
            <p:cNvGrpSpPr/>
            <p:nvPr/>
          </p:nvGrpSpPr>
          <p:grpSpPr>
            <a:xfrm>
              <a:off x="2011378" y="1422656"/>
              <a:ext cx="1631928" cy="2810401"/>
              <a:chOff x="2011378" y="1422656"/>
              <a:chExt cx="1203300" cy="2810401"/>
            </a:xfrm>
          </p:grpSpPr>
          <p:sp>
            <p:nvSpPr>
              <p:cNvPr id="29" name="Freeform 3"/>
              <p:cNvSpPr/>
              <p:nvPr/>
            </p:nvSpPr>
            <p:spPr>
              <a:xfrm>
                <a:off x="2011378" y="1422656"/>
                <a:ext cx="684801" cy="2810401"/>
              </a:xfrm>
              <a:custGeom>
                <a:avLst/>
                <a:gdLst>
                  <a:gd name="connsiteX0" fmla="*/ 631825 w 741363"/>
                  <a:gd name="connsiteY0" fmla="*/ 0 h 2933700"/>
                  <a:gd name="connsiteX1" fmla="*/ 650875 w 741363"/>
                  <a:gd name="connsiteY1" fmla="*/ 276225 h 2933700"/>
                  <a:gd name="connsiteX2" fmla="*/ 88900 w 741363"/>
                  <a:gd name="connsiteY2" fmla="*/ 895350 h 2933700"/>
                  <a:gd name="connsiteX3" fmla="*/ 117475 w 741363"/>
                  <a:gd name="connsiteY3" fmla="*/ 1838325 h 2933700"/>
                  <a:gd name="connsiteX4" fmla="*/ 107950 w 741363"/>
                  <a:gd name="connsiteY4" fmla="*/ 2933700 h 2933700"/>
                  <a:gd name="connsiteX0" fmla="*/ 641347 w 808018"/>
                  <a:gd name="connsiteY0" fmla="*/ 0 h 2933700"/>
                  <a:gd name="connsiteX1" fmla="*/ 717530 w 808018"/>
                  <a:gd name="connsiteY1" fmla="*/ 257156 h 2933700"/>
                  <a:gd name="connsiteX2" fmla="*/ 98422 w 808018"/>
                  <a:gd name="connsiteY2" fmla="*/ 895350 h 2933700"/>
                  <a:gd name="connsiteX3" fmla="*/ 126997 w 808018"/>
                  <a:gd name="connsiteY3" fmla="*/ 1838325 h 2933700"/>
                  <a:gd name="connsiteX4" fmla="*/ 117472 w 808018"/>
                  <a:gd name="connsiteY4" fmla="*/ 2933700 h 2933700"/>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749294"/>
                  <a:gd name="connsiteY0" fmla="*/ 0 h 3033734"/>
                  <a:gd name="connsiteX1" fmla="*/ 717530 w 749294"/>
                  <a:gd name="connsiteY1" fmla="*/ 357190 h 3033734"/>
                  <a:gd name="connsiteX2" fmla="*/ 98422 w 749294"/>
                  <a:gd name="connsiteY2" fmla="*/ 995384 h 3033734"/>
                  <a:gd name="connsiteX3" fmla="*/ 126997 w 749294"/>
                  <a:gd name="connsiteY3" fmla="*/ 1938359 h 3033734"/>
                  <a:gd name="connsiteX4" fmla="*/ 117472 w 749294"/>
                  <a:gd name="connsiteY4" fmla="*/ 3033734 h 3033734"/>
                  <a:gd name="connsiteX0" fmla="*/ 717529 w 820714"/>
                  <a:gd name="connsiteY0" fmla="*/ 0 h 3033734"/>
                  <a:gd name="connsiteX1" fmla="*/ 717530 w 820714"/>
                  <a:gd name="connsiteY1" fmla="*/ 357190 h 3033734"/>
                  <a:gd name="connsiteX2" fmla="*/ 98422 w 820714"/>
                  <a:gd name="connsiteY2" fmla="*/ 995384 h 3033734"/>
                  <a:gd name="connsiteX3" fmla="*/ 126997 w 820714"/>
                  <a:gd name="connsiteY3" fmla="*/ 1938359 h 3033734"/>
                  <a:gd name="connsiteX4" fmla="*/ 117472 w 820714"/>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26264 w 748503"/>
                  <a:gd name="connsiteY0" fmla="*/ 0 h 3033734"/>
                  <a:gd name="connsiteX1" fmla="*/ 726265 w 748503"/>
                  <a:gd name="connsiteY1" fmla="*/ 357190 h 3033734"/>
                  <a:gd name="connsiteX2" fmla="*/ 107157 w 748503"/>
                  <a:gd name="connsiteY2" fmla="*/ 995384 h 3033734"/>
                  <a:gd name="connsiteX3" fmla="*/ 83322 w 748503"/>
                  <a:gd name="connsiteY3" fmla="*/ 2000264 h 3033734"/>
                  <a:gd name="connsiteX4" fmla="*/ 126207 w 748503"/>
                  <a:gd name="connsiteY4" fmla="*/ 3033734 h 3033734"/>
                  <a:gd name="connsiteX0" fmla="*/ 726264 w 748503"/>
                  <a:gd name="connsiteY0" fmla="*/ 0 h 3071834"/>
                  <a:gd name="connsiteX1" fmla="*/ 726265 w 748503"/>
                  <a:gd name="connsiteY1" fmla="*/ 357190 h 3071834"/>
                  <a:gd name="connsiteX2" fmla="*/ 107157 w 748503"/>
                  <a:gd name="connsiteY2" fmla="*/ 995384 h 3071834"/>
                  <a:gd name="connsiteX3" fmla="*/ 83322 w 748503"/>
                  <a:gd name="connsiteY3" fmla="*/ 2000264 h 3071834"/>
                  <a:gd name="connsiteX4" fmla="*/ 83323 w 748503"/>
                  <a:gd name="connsiteY4" fmla="*/ 3071834 h 307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503" h="3071834">
                    <a:moveTo>
                      <a:pt x="726264" y="0"/>
                    </a:moveTo>
                    <a:cubicBezTo>
                      <a:pt x="719137" y="196871"/>
                      <a:pt x="748503" y="162738"/>
                      <a:pt x="726265" y="357190"/>
                    </a:cubicBezTo>
                    <a:cubicBezTo>
                      <a:pt x="723111" y="723130"/>
                      <a:pt x="214314" y="721538"/>
                      <a:pt x="107157" y="995384"/>
                    </a:cubicBezTo>
                    <a:cubicBezTo>
                      <a:pt x="0" y="1269230"/>
                      <a:pt x="87294" y="1654189"/>
                      <a:pt x="83322" y="2000264"/>
                    </a:cubicBezTo>
                    <a:cubicBezTo>
                      <a:pt x="79350" y="2346339"/>
                      <a:pt x="84911" y="2890859"/>
                      <a:pt x="83323" y="3071834"/>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Freeform 29"/>
              <p:cNvSpPr/>
              <p:nvPr/>
            </p:nvSpPr>
            <p:spPr>
              <a:xfrm>
                <a:off x="2642443" y="1749447"/>
                <a:ext cx="572235" cy="2396467"/>
              </a:xfrm>
              <a:custGeom>
                <a:avLst/>
                <a:gdLst>
                  <a:gd name="connsiteX0" fmla="*/ 0 w 561975"/>
                  <a:gd name="connsiteY0" fmla="*/ 0 h 2628900"/>
                  <a:gd name="connsiteX1" fmla="*/ 466725 w 561975"/>
                  <a:gd name="connsiteY1" fmla="*/ 838200 h 2628900"/>
                  <a:gd name="connsiteX2" fmla="*/ 552450 w 561975"/>
                  <a:gd name="connsiteY2" fmla="*/ 1914525 h 2628900"/>
                  <a:gd name="connsiteX3" fmla="*/ 523875 w 561975"/>
                  <a:gd name="connsiteY3" fmla="*/ 2628900 h 2628900"/>
                  <a:gd name="connsiteX0" fmla="*/ 0 w 542942"/>
                  <a:gd name="connsiteY0" fmla="*/ 0 h 2619394"/>
                  <a:gd name="connsiteX1" fmla="*/ 447692 w 542942"/>
                  <a:gd name="connsiteY1" fmla="*/ 828694 h 2619394"/>
                  <a:gd name="connsiteX2" fmla="*/ 533417 w 542942"/>
                  <a:gd name="connsiteY2" fmla="*/ 1905019 h 2619394"/>
                  <a:gd name="connsiteX3" fmla="*/ 504842 w 542942"/>
                  <a:gd name="connsiteY3" fmla="*/ 2619394 h 2619394"/>
                  <a:gd name="connsiteX0" fmla="*/ 36497 w 579439"/>
                  <a:gd name="connsiteY0" fmla="*/ 0 h 2619394"/>
                  <a:gd name="connsiteX1" fmla="*/ 484189 w 579439"/>
                  <a:gd name="connsiteY1" fmla="*/ 828694 h 2619394"/>
                  <a:gd name="connsiteX2" fmla="*/ 569914 w 579439"/>
                  <a:gd name="connsiteY2" fmla="*/ 1905019 h 2619394"/>
                  <a:gd name="connsiteX3" fmla="*/ 541339 w 579439"/>
                  <a:gd name="connsiteY3" fmla="*/ 2619394 h 2619394"/>
                  <a:gd name="connsiteX0" fmla="*/ 36497 w 625466"/>
                  <a:gd name="connsiteY0" fmla="*/ 0 h 2619394"/>
                  <a:gd name="connsiteX1" fmla="*/ 536563 w 625466"/>
                  <a:gd name="connsiteY1" fmla="*/ 714380 h 2619394"/>
                  <a:gd name="connsiteX2" fmla="*/ 569914 w 625466"/>
                  <a:gd name="connsiteY2" fmla="*/ 1905019 h 2619394"/>
                  <a:gd name="connsiteX3" fmla="*/ 541339 w 625466"/>
                  <a:gd name="connsiteY3" fmla="*/ 2619394 h 2619394"/>
                </a:gdLst>
                <a:ahLst/>
                <a:cxnLst>
                  <a:cxn ang="0">
                    <a:pos x="connsiteX0" y="connsiteY0"/>
                  </a:cxn>
                  <a:cxn ang="0">
                    <a:pos x="connsiteX1" y="connsiteY1"/>
                  </a:cxn>
                  <a:cxn ang="0">
                    <a:pos x="connsiteX2" y="connsiteY2"/>
                  </a:cxn>
                  <a:cxn ang="0">
                    <a:pos x="connsiteX3" y="connsiteY3"/>
                  </a:cxn>
                </a:cxnLst>
                <a:rect l="l" t="t" r="r" b="b"/>
                <a:pathLst>
                  <a:path w="625466" h="2619394">
                    <a:moveTo>
                      <a:pt x="36497" y="0"/>
                    </a:moveTo>
                    <a:cubicBezTo>
                      <a:pt x="0" y="411973"/>
                      <a:pt x="447660" y="396877"/>
                      <a:pt x="536563" y="714380"/>
                    </a:cubicBezTo>
                    <a:cubicBezTo>
                      <a:pt x="625466" y="1031883"/>
                      <a:pt x="569118" y="1587517"/>
                      <a:pt x="569914" y="1905019"/>
                    </a:cubicBezTo>
                    <a:cubicBezTo>
                      <a:pt x="570710" y="2222521"/>
                      <a:pt x="546101" y="2500332"/>
                      <a:pt x="541339" y="2619394"/>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0" name="Freeform 19"/>
            <p:cNvSpPr/>
            <p:nvPr/>
          </p:nvSpPr>
          <p:spPr>
            <a:xfrm rot="16200000">
              <a:off x="2263986" y="1863388"/>
              <a:ext cx="544061" cy="3214710"/>
            </a:xfrm>
            <a:custGeom>
              <a:avLst/>
              <a:gdLst>
                <a:gd name="connsiteX0" fmla="*/ 631825 w 741363"/>
                <a:gd name="connsiteY0" fmla="*/ 0 h 2933700"/>
                <a:gd name="connsiteX1" fmla="*/ 650875 w 741363"/>
                <a:gd name="connsiteY1" fmla="*/ 276225 h 2933700"/>
                <a:gd name="connsiteX2" fmla="*/ 88900 w 741363"/>
                <a:gd name="connsiteY2" fmla="*/ 895350 h 2933700"/>
                <a:gd name="connsiteX3" fmla="*/ 117475 w 741363"/>
                <a:gd name="connsiteY3" fmla="*/ 1838325 h 2933700"/>
                <a:gd name="connsiteX4" fmla="*/ 107950 w 741363"/>
                <a:gd name="connsiteY4" fmla="*/ 2933700 h 2933700"/>
                <a:gd name="connsiteX0" fmla="*/ 641347 w 808018"/>
                <a:gd name="connsiteY0" fmla="*/ 0 h 2933700"/>
                <a:gd name="connsiteX1" fmla="*/ 717530 w 808018"/>
                <a:gd name="connsiteY1" fmla="*/ 257156 h 2933700"/>
                <a:gd name="connsiteX2" fmla="*/ 98422 w 808018"/>
                <a:gd name="connsiteY2" fmla="*/ 895350 h 2933700"/>
                <a:gd name="connsiteX3" fmla="*/ 126997 w 808018"/>
                <a:gd name="connsiteY3" fmla="*/ 1838325 h 2933700"/>
                <a:gd name="connsiteX4" fmla="*/ 117472 w 808018"/>
                <a:gd name="connsiteY4" fmla="*/ 2933700 h 2933700"/>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749294"/>
                <a:gd name="connsiteY0" fmla="*/ 0 h 3033734"/>
                <a:gd name="connsiteX1" fmla="*/ 717530 w 749294"/>
                <a:gd name="connsiteY1" fmla="*/ 357190 h 3033734"/>
                <a:gd name="connsiteX2" fmla="*/ 98422 w 749294"/>
                <a:gd name="connsiteY2" fmla="*/ 995384 h 3033734"/>
                <a:gd name="connsiteX3" fmla="*/ 126997 w 749294"/>
                <a:gd name="connsiteY3" fmla="*/ 1938359 h 3033734"/>
                <a:gd name="connsiteX4" fmla="*/ 117472 w 749294"/>
                <a:gd name="connsiteY4" fmla="*/ 3033734 h 3033734"/>
                <a:gd name="connsiteX0" fmla="*/ 717529 w 820714"/>
                <a:gd name="connsiteY0" fmla="*/ 0 h 3033734"/>
                <a:gd name="connsiteX1" fmla="*/ 717530 w 820714"/>
                <a:gd name="connsiteY1" fmla="*/ 357190 h 3033734"/>
                <a:gd name="connsiteX2" fmla="*/ 98422 w 820714"/>
                <a:gd name="connsiteY2" fmla="*/ 995384 h 3033734"/>
                <a:gd name="connsiteX3" fmla="*/ 126997 w 820714"/>
                <a:gd name="connsiteY3" fmla="*/ 1938359 h 3033734"/>
                <a:gd name="connsiteX4" fmla="*/ 117472 w 820714"/>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26264 w 748503"/>
                <a:gd name="connsiteY0" fmla="*/ 0 h 3033734"/>
                <a:gd name="connsiteX1" fmla="*/ 726265 w 748503"/>
                <a:gd name="connsiteY1" fmla="*/ 357190 h 3033734"/>
                <a:gd name="connsiteX2" fmla="*/ 107157 w 748503"/>
                <a:gd name="connsiteY2" fmla="*/ 995384 h 3033734"/>
                <a:gd name="connsiteX3" fmla="*/ 83322 w 748503"/>
                <a:gd name="connsiteY3" fmla="*/ 2000264 h 3033734"/>
                <a:gd name="connsiteX4" fmla="*/ 126207 w 748503"/>
                <a:gd name="connsiteY4" fmla="*/ 3033734 h 3033734"/>
                <a:gd name="connsiteX0" fmla="*/ 726264 w 748503"/>
                <a:gd name="connsiteY0" fmla="*/ 0 h 3071834"/>
                <a:gd name="connsiteX1" fmla="*/ 726265 w 748503"/>
                <a:gd name="connsiteY1" fmla="*/ 357190 h 3071834"/>
                <a:gd name="connsiteX2" fmla="*/ 107157 w 748503"/>
                <a:gd name="connsiteY2" fmla="*/ 995384 h 3071834"/>
                <a:gd name="connsiteX3" fmla="*/ 83322 w 748503"/>
                <a:gd name="connsiteY3" fmla="*/ 2000264 h 3071834"/>
                <a:gd name="connsiteX4" fmla="*/ 83323 w 748503"/>
                <a:gd name="connsiteY4" fmla="*/ 3071834 h 3071834"/>
                <a:gd name="connsiteX0" fmla="*/ 727549 w 757494"/>
                <a:gd name="connsiteY0" fmla="*/ 0 h 3071834"/>
                <a:gd name="connsiteX1" fmla="*/ 735257 w 757494"/>
                <a:gd name="connsiteY1" fmla="*/ 564214 h 3071834"/>
                <a:gd name="connsiteX2" fmla="*/ 108442 w 757494"/>
                <a:gd name="connsiteY2" fmla="*/ 995384 h 3071834"/>
                <a:gd name="connsiteX3" fmla="*/ 84607 w 757494"/>
                <a:gd name="connsiteY3" fmla="*/ 2000264 h 3071834"/>
                <a:gd name="connsiteX4" fmla="*/ 84608 w 757494"/>
                <a:gd name="connsiteY4" fmla="*/ 3071834 h 3071834"/>
                <a:gd name="connsiteX0" fmla="*/ 735256 w 757495"/>
                <a:gd name="connsiteY0" fmla="*/ 0 h 2821072"/>
                <a:gd name="connsiteX1" fmla="*/ 735257 w 757495"/>
                <a:gd name="connsiteY1" fmla="*/ 313452 h 2821072"/>
                <a:gd name="connsiteX2" fmla="*/ 108442 w 757495"/>
                <a:gd name="connsiteY2" fmla="*/ 744622 h 2821072"/>
                <a:gd name="connsiteX3" fmla="*/ 84607 w 757495"/>
                <a:gd name="connsiteY3" fmla="*/ 1749502 h 2821072"/>
                <a:gd name="connsiteX4" fmla="*/ 84608 w 757495"/>
                <a:gd name="connsiteY4" fmla="*/ 2821072 h 2821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495" h="2821072">
                  <a:moveTo>
                    <a:pt x="735256" y="0"/>
                  </a:moveTo>
                  <a:cubicBezTo>
                    <a:pt x="728129" y="196871"/>
                    <a:pt x="757495" y="119000"/>
                    <a:pt x="735257" y="313452"/>
                  </a:cubicBezTo>
                  <a:cubicBezTo>
                    <a:pt x="732103" y="679392"/>
                    <a:pt x="216884" y="505280"/>
                    <a:pt x="108442" y="744622"/>
                  </a:cubicBezTo>
                  <a:cubicBezTo>
                    <a:pt x="0" y="983964"/>
                    <a:pt x="88579" y="1403427"/>
                    <a:pt x="84607" y="1749502"/>
                  </a:cubicBezTo>
                  <a:cubicBezTo>
                    <a:pt x="80635" y="2095577"/>
                    <a:pt x="86196" y="2640097"/>
                    <a:pt x="84608" y="2821072"/>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Freeform 20"/>
            <p:cNvSpPr/>
            <p:nvPr/>
          </p:nvSpPr>
          <p:spPr>
            <a:xfrm rot="16200000">
              <a:off x="2403238" y="1609305"/>
              <a:ext cx="442774" cy="2820416"/>
            </a:xfrm>
            <a:custGeom>
              <a:avLst/>
              <a:gdLst>
                <a:gd name="connsiteX0" fmla="*/ 0 w 561975"/>
                <a:gd name="connsiteY0" fmla="*/ 0 h 2628900"/>
                <a:gd name="connsiteX1" fmla="*/ 466725 w 561975"/>
                <a:gd name="connsiteY1" fmla="*/ 838200 h 2628900"/>
                <a:gd name="connsiteX2" fmla="*/ 552450 w 561975"/>
                <a:gd name="connsiteY2" fmla="*/ 1914525 h 2628900"/>
                <a:gd name="connsiteX3" fmla="*/ 523875 w 561975"/>
                <a:gd name="connsiteY3" fmla="*/ 2628900 h 2628900"/>
                <a:gd name="connsiteX0" fmla="*/ 0 w 542942"/>
                <a:gd name="connsiteY0" fmla="*/ 0 h 2619394"/>
                <a:gd name="connsiteX1" fmla="*/ 447692 w 542942"/>
                <a:gd name="connsiteY1" fmla="*/ 828694 h 2619394"/>
                <a:gd name="connsiteX2" fmla="*/ 533417 w 542942"/>
                <a:gd name="connsiteY2" fmla="*/ 1905019 h 2619394"/>
                <a:gd name="connsiteX3" fmla="*/ 504842 w 542942"/>
                <a:gd name="connsiteY3" fmla="*/ 2619394 h 2619394"/>
                <a:gd name="connsiteX0" fmla="*/ 36497 w 579439"/>
                <a:gd name="connsiteY0" fmla="*/ 0 h 2619394"/>
                <a:gd name="connsiteX1" fmla="*/ 484189 w 579439"/>
                <a:gd name="connsiteY1" fmla="*/ 828694 h 2619394"/>
                <a:gd name="connsiteX2" fmla="*/ 569914 w 579439"/>
                <a:gd name="connsiteY2" fmla="*/ 1905019 h 2619394"/>
                <a:gd name="connsiteX3" fmla="*/ 541339 w 579439"/>
                <a:gd name="connsiteY3" fmla="*/ 2619394 h 2619394"/>
                <a:gd name="connsiteX0" fmla="*/ 36497 w 625466"/>
                <a:gd name="connsiteY0" fmla="*/ 0 h 2619394"/>
                <a:gd name="connsiteX1" fmla="*/ 536563 w 625466"/>
                <a:gd name="connsiteY1" fmla="*/ 714380 h 2619394"/>
                <a:gd name="connsiteX2" fmla="*/ 569914 w 625466"/>
                <a:gd name="connsiteY2" fmla="*/ 1905019 h 2619394"/>
                <a:gd name="connsiteX3" fmla="*/ 541339 w 625466"/>
                <a:gd name="connsiteY3" fmla="*/ 2619394 h 2619394"/>
                <a:gd name="connsiteX0" fmla="*/ 36497 w 616475"/>
                <a:gd name="connsiteY0" fmla="*/ 0 h 2475059"/>
                <a:gd name="connsiteX1" fmla="*/ 528857 w 616475"/>
                <a:gd name="connsiteY1" fmla="*/ 570045 h 2475059"/>
                <a:gd name="connsiteX2" fmla="*/ 562208 w 616475"/>
                <a:gd name="connsiteY2" fmla="*/ 1760684 h 2475059"/>
                <a:gd name="connsiteX3" fmla="*/ 533633 w 616475"/>
                <a:gd name="connsiteY3" fmla="*/ 2475059 h 2475059"/>
              </a:gdLst>
              <a:ahLst/>
              <a:cxnLst>
                <a:cxn ang="0">
                  <a:pos x="connsiteX0" y="connsiteY0"/>
                </a:cxn>
                <a:cxn ang="0">
                  <a:pos x="connsiteX1" y="connsiteY1"/>
                </a:cxn>
                <a:cxn ang="0">
                  <a:pos x="connsiteX2" y="connsiteY2"/>
                </a:cxn>
                <a:cxn ang="0">
                  <a:pos x="connsiteX3" y="connsiteY3"/>
                </a:cxn>
              </a:cxnLst>
              <a:rect l="l" t="t" r="r" b="b"/>
              <a:pathLst>
                <a:path w="616475" h="2475059">
                  <a:moveTo>
                    <a:pt x="36497" y="0"/>
                  </a:moveTo>
                  <a:cubicBezTo>
                    <a:pt x="0" y="411973"/>
                    <a:pt x="441239" y="276598"/>
                    <a:pt x="528857" y="570045"/>
                  </a:cubicBezTo>
                  <a:cubicBezTo>
                    <a:pt x="616475" y="863492"/>
                    <a:pt x="561412" y="1443182"/>
                    <a:pt x="562208" y="1760684"/>
                  </a:cubicBezTo>
                  <a:cubicBezTo>
                    <a:pt x="563004" y="2078186"/>
                    <a:pt x="538395" y="2355997"/>
                    <a:pt x="533633" y="2475059"/>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Oval 21"/>
            <p:cNvSpPr/>
            <p:nvPr/>
          </p:nvSpPr>
          <p:spPr>
            <a:xfrm>
              <a:off x="1893835" y="2643182"/>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2714612" y="2643182"/>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2714612" y="3465479"/>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1893835" y="3536917"/>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3394033" y="2714620"/>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3394033" y="3433559"/>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Arrow Connector 27"/>
            <p:cNvCxnSpPr/>
            <p:nvPr/>
          </p:nvCxnSpPr>
          <p:spPr>
            <a:xfrm rot="16200000" flipH="1">
              <a:off x="1741484" y="3027376"/>
              <a:ext cx="2351070" cy="23813"/>
            </a:xfrm>
            <a:prstGeom prst="straightConnector1">
              <a:avLst/>
            </a:pr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inkTgt spid="_x0000_s521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57826"/>
            <a:ext cx="9144000" cy="1500174"/>
          </a:xfrm>
        </p:spPr>
        <p:txBody>
          <a:bodyPr/>
          <a:lstStyle/>
          <a:p>
            <a:r>
              <a:rPr lang="en-US" sz="2000" dirty="0" smtClean="0"/>
              <a:t>Write out the complementary slackness conditions</a:t>
            </a:r>
          </a:p>
          <a:p>
            <a:r>
              <a:rPr lang="en-US" sz="2000" dirty="0" smtClean="0"/>
              <a:t>Take the total derivative with respect to </a:t>
            </a:r>
            <a:r>
              <a:rPr lang="en-US" sz="2000" i="1" dirty="0" err="1" smtClean="0"/>
              <a:t>C</a:t>
            </a:r>
            <a:r>
              <a:rPr lang="en-US" sz="2000" i="1" baseline="-25000" dirty="0" err="1" smtClean="0"/>
              <a:t>j</a:t>
            </a:r>
            <a:r>
              <a:rPr lang="en-US" sz="2000" dirty="0" smtClean="0"/>
              <a:t> for some </a:t>
            </a:r>
            <a:r>
              <a:rPr lang="en-US" sz="2000" i="1" dirty="0" smtClean="0"/>
              <a:t>j</a:t>
            </a:r>
          </a:p>
          <a:p>
            <a:r>
              <a:rPr lang="en-US" sz="2000" dirty="0" smtClean="0"/>
              <a:t>Solve for </a:t>
            </a:r>
            <a:r>
              <a:rPr lang="en-US" sz="2000" i="1" dirty="0" err="1" smtClean="0"/>
              <a:t>dz</a:t>
            </a:r>
            <a:r>
              <a:rPr lang="en-US" sz="2000" i="1" baseline="-25000" dirty="0" err="1" smtClean="0"/>
              <a:t>i</a:t>
            </a:r>
            <a:r>
              <a:rPr lang="en-US" sz="2000" dirty="0" smtClean="0"/>
              <a:t>/</a:t>
            </a:r>
            <a:r>
              <a:rPr lang="en-US" sz="2000" i="1" dirty="0" err="1" smtClean="0"/>
              <a:t>dC</a:t>
            </a:r>
            <a:r>
              <a:rPr lang="en-US" sz="2000" i="1" baseline="-25000" dirty="0" err="1" smtClean="0"/>
              <a:t>j</a:t>
            </a:r>
            <a:r>
              <a:rPr lang="en-US" sz="2000" dirty="0" smtClean="0"/>
              <a:t> using linear algebra</a:t>
            </a:r>
          </a:p>
        </p:txBody>
      </p:sp>
      <p:sp>
        <p:nvSpPr>
          <p:cNvPr id="20" name="Title 1"/>
          <p:cNvSpPr>
            <a:spLocks noGrp="1"/>
          </p:cNvSpPr>
          <p:nvPr>
            <p:ph type="title"/>
          </p:nvPr>
        </p:nvSpPr>
        <p:spPr/>
        <p:txBody>
          <a:bodyPr>
            <a:noAutofit/>
          </a:bodyPr>
          <a:lstStyle/>
          <a:p>
            <a:r>
              <a:rPr lang="en-US" sz="2400" dirty="0" smtClean="0"/>
              <a:t>We want to know how the solution changes when capacities change. </a:t>
            </a:r>
            <a:br>
              <a:rPr lang="en-US" sz="2400" dirty="0" smtClean="0"/>
            </a:br>
            <a:r>
              <a:rPr lang="en-US" sz="2400" dirty="0" smtClean="0"/>
              <a:t>I shall take </a:t>
            </a:r>
            <a:r>
              <a:rPr lang="en-US" sz="2400" i="1" dirty="0" smtClean="0"/>
              <a:t>y</a:t>
            </a:r>
            <a:r>
              <a:rPr lang="en-US" sz="2400" dirty="0" smtClean="0"/>
              <a:t> to be fixed, and only look at how </a:t>
            </a:r>
            <a:r>
              <a:rPr lang="en-US" sz="2400" i="1" dirty="0" smtClean="0"/>
              <a:t>x</a:t>
            </a:r>
            <a:r>
              <a:rPr lang="en-US" sz="2400" dirty="0" smtClean="0"/>
              <a:t> changes.</a:t>
            </a:r>
            <a:endParaRPr lang="en-GB" sz="2400" dirty="0"/>
          </a:p>
        </p:txBody>
      </p:sp>
      <p:grpSp>
        <p:nvGrpSpPr>
          <p:cNvPr id="18" name="Group 18"/>
          <p:cNvGrpSpPr/>
          <p:nvPr/>
        </p:nvGrpSpPr>
        <p:grpSpPr>
          <a:xfrm>
            <a:off x="251520" y="1340768"/>
            <a:ext cx="2405626" cy="1800200"/>
            <a:chOff x="785786" y="1357298"/>
            <a:chExt cx="3571900" cy="2928958"/>
          </a:xfrm>
        </p:grpSpPr>
        <p:sp>
          <p:nvSpPr>
            <p:cNvPr id="19" name="Rectangle 18"/>
            <p:cNvSpPr/>
            <p:nvPr/>
          </p:nvSpPr>
          <p:spPr>
            <a:xfrm>
              <a:off x="785786" y="1357298"/>
              <a:ext cx="3571900" cy="2928958"/>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14"/>
            <p:cNvGrpSpPr/>
            <p:nvPr/>
          </p:nvGrpSpPr>
          <p:grpSpPr>
            <a:xfrm>
              <a:off x="2011378" y="1422656"/>
              <a:ext cx="1631928" cy="2810401"/>
              <a:chOff x="2011378" y="1422656"/>
              <a:chExt cx="1203300" cy="2810401"/>
            </a:xfrm>
          </p:grpSpPr>
          <p:sp>
            <p:nvSpPr>
              <p:cNvPr id="31" name="Freeform 3"/>
              <p:cNvSpPr/>
              <p:nvPr/>
            </p:nvSpPr>
            <p:spPr>
              <a:xfrm>
                <a:off x="2011378" y="1422656"/>
                <a:ext cx="684801" cy="2810401"/>
              </a:xfrm>
              <a:custGeom>
                <a:avLst/>
                <a:gdLst>
                  <a:gd name="connsiteX0" fmla="*/ 631825 w 741363"/>
                  <a:gd name="connsiteY0" fmla="*/ 0 h 2933700"/>
                  <a:gd name="connsiteX1" fmla="*/ 650875 w 741363"/>
                  <a:gd name="connsiteY1" fmla="*/ 276225 h 2933700"/>
                  <a:gd name="connsiteX2" fmla="*/ 88900 w 741363"/>
                  <a:gd name="connsiteY2" fmla="*/ 895350 h 2933700"/>
                  <a:gd name="connsiteX3" fmla="*/ 117475 w 741363"/>
                  <a:gd name="connsiteY3" fmla="*/ 1838325 h 2933700"/>
                  <a:gd name="connsiteX4" fmla="*/ 107950 w 741363"/>
                  <a:gd name="connsiteY4" fmla="*/ 2933700 h 2933700"/>
                  <a:gd name="connsiteX0" fmla="*/ 641347 w 808018"/>
                  <a:gd name="connsiteY0" fmla="*/ 0 h 2933700"/>
                  <a:gd name="connsiteX1" fmla="*/ 717530 w 808018"/>
                  <a:gd name="connsiteY1" fmla="*/ 257156 h 2933700"/>
                  <a:gd name="connsiteX2" fmla="*/ 98422 w 808018"/>
                  <a:gd name="connsiteY2" fmla="*/ 895350 h 2933700"/>
                  <a:gd name="connsiteX3" fmla="*/ 126997 w 808018"/>
                  <a:gd name="connsiteY3" fmla="*/ 1838325 h 2933700"/>
                  <a:gd name="connsiteX4" fmla="*/ 117472 w 808018"/>
                  <a:gd name="connsiteY4" fmla="*/ 2933700 h 2933700"/>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749294"/>
                  <a:gd name="connsiteY0" fmla="*/ 0 h 3033734"/>
                  <a:gd name="connsiteX1" fmla="*/ 717530 w 749294"/>
                  <a:gd name="connsiteY1" fmla="*/ 357190 h 3033734"/>
                  <a:gd name="connsiteX2" fmla="*/ 98422 w 749294"/>
                  <a:gd name="connsiteY2" fmla="*/ 995384 h 3033734"/>
                  <a:gd name="connsiteX3" fmla="*/ 126997 w 749294"/>
                  <a:gd name="connsiteY3" fmla="*/ 1938359 h 3033734"/>
                  <a:gd name="connsiteX4" fmla="*/ 117472 w 749294"/>
                  <a:gd name="connsiteY4" fmla="*/ 3033734 h 3033734"/>
                  <a:gd name="connsiteX0" fmla="*/ 717529 w 820714"/>
                  <a:gd name="connsiteY0" fmla="*/ 0 h 3033734"/>
                  <a:gd name="connsiteX1" fmla="*/ 717530 w 820714"/>
                  <a:gd name="connsiteY1" fmla="*/ 357190 h 3033734"/>
                  <a:gd name="connsiteX2" fmla="*/ 98422 w 820714"/>
                  <a:gd name="connsiteY2" fmla="*/ 995384 h 3033734"/>
                  <a:gd name="connsiteX3" fmla="*/ 126997 w 820714"/>
                  <a:gd name="connsiteY3" fmla="*/ 1938359 h 3033734"/>
                  <a:gd name="connsiteX4" fmla="*/ 117472 w 820714"/>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26264 w 748503"/>
                  <a:gd name="connsiteY0" fmla="*/ 0 h 3033734"/>
                  <a:gd name="connsiteX1" fmla="*/ 726265 w 748503"/>
                  <a:gd name="connsiteY1" fmla="*/ 357190 h 3033734"/>
                  <a:gd name="connsiteX2" fmla="*/ 107157 w 748503"/>
                  <a:gd name="connsiteY2" fmla="*/ 995384 h 3033734"/>
                  <a:gd name="connsiteX3" fmla="*/ 83322 w 748503"/>
                  <a:gd name="connsiteY3" fmla="*/ 2000264 h 3033734"/>
                  <a:gd name="connsiteX4" fmla="*/ 126207 w 748503"/>
                  <a:gd name="connsiteY4" fmla="*/ 3033734 h 3033734"/>
                  <a:gd name="connsiteX0" fmla="*/ 726264 w 748503"/>
                  <a:gd name="connsiteY0" fmla="*/ 0 h 3071834"/>
                  <a:gd name="connsiteX1" fmla="*/ 726265 w 748503"/>
                  <a:gd name="connsiteY1" fmla="*/ 357190 h 3071834"/>
                  <a:gd name="connsiteX2" fmla="*/ 107157 w 748503"/>
                  <a:gd name="connsiteY2" fmla="*/ 995384 h 3071834"/>
                  <a:gd name="connsiteX3" fmla="*/ 83322 w 748503"/>
                  <a:gd name="connsiteY3" fmla="*/ 2000264 h 3071834"/>
                  <a:gd name="connsiteX4" fmla="*/ 83323 w 748503"/>
                  <a:gd name="connsiteY4" fmla="*/ 3071834 h 307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503" h="3071834">
                    <a:moveTo>
                      <a:pt x="726264" y="0"/>
                    </a:moveTo>
                    <a:cubicBezTo>
                      <a:pt x="719137" y="196871"/>
                      <a:pt x="748503" y="162738"/>
                      <a:pt x="726265" y="357190"/>
                    </a:cubicBezTo>
                    <a:cubicBezTo>
                      <a:pt x="723111" y="723130"/>
                      <a:pt x="214314" y="721538"/>
                      <a:pt x="107157" y="995384"/>
                    </a:cubicBezTo>
                    <a:cubicBezTo>
                      <a:pt x="0" y="1269230"/>
                      <a:pt x="87294" y="1654189"/>
                      <a:pt x="83322" y="2000264"/>
                    </a:cubicBezTo>
                    <a:cubicBezTo>
                      <a:pt x="79350" y="2346339"/>
                      <a:pt x="84911" y="2890859"/>
                      <a:pt x="83323" y="3071834"/>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Freeform 31"/>
              <p:cNvSpPr/>
              <p:nvPr/>
            </p:nvSpPr>
            <p:spPr>
              <a:xfrm>
                <a:off x="2642443" y="1749447"/>
                <a:ext cx="572235" cy="2396467"/>
              </a:xfrm>
              <a:custGeom>
                <a:avLst/>
                <a:gdLst>
                  <a:gd name="connsiteX0" fmla="*/ 0 w 561975"/>
                  <a:gd name="connsiteY0" fmla="*/ 0 h 2628900"/>
                  <a:gd name="connsiteX1" fmla="*/ 466725 w 561975"/>
                  <a:gd name="connsiteY1" fmla="*/ 838200 h 2628900"/>
                  <a:gd name="connsiteX2" fmla="*/ 552450 w 561975"/>
                  <a:gd name="connsiteY2" fmla="*/ 1914525 h 2628900"/>
                  <a:gd name="connsiteX3" fmla="*/ 523875 w 561975"/>
                  <a:gd name="connsiteY3" fmla="*/ 2628900 h 2628900"/>
                  <a:gd name="connsiteX0" fmla="*/ 0 w 542942"/>
                  <a:gd name="connsiteY0" fmla="*/ 0 h 2619394"/>
                  <a:gd name="connsiteX1" fmla="*/ 447692 w 542942"/>
                  <a:gd name="connsiteY1" fmla="*/ 828694 h 2619394"/>
                  <a:gd name="connsiteX2" fmla="*/ 533417 w 542942"/>
                  <a:gd name="connsiteY2" fmla="*/ 1905019 h 2619394"/>
                  <a:gd name="connsiteX3" fmla="*/ 504842 w 542942"/>
                  <a:gd name="connsiteY3" fmla="*/ 2619394 h 2619394"/>
                  <a:gd name="connsiteX0" fmla="*/ 36497 w 579439"/>
                  <a:gd name="connsiteY0" fmla="*/ 0 h 2619394"/>
                  <a:gd name="connsiteX1" fmla="*/ 484189 w 579439"/>
                  <a:gd name="connsiteY1" fmla="*/ 828694 h 2619394"/>
                  <a:gd name="connsiteX2" fmla="*/ 569914 w 579439"/>
                  <a:gd name="connsiteY2" fmla="*/ 1905019 h 2619394"/>
                  <a:gd name="connsiteX3" fmla="*/ 541339 w 579439"/>
                  <a:gd name="connsiteY3" fmla="*/ 2619394 h 2619394"/>
                  <a:gd name="connsiteX0" fmla="*/ 36497 w 625466"/>
                  <a:gd name="connsiteY0" fmla="*/ 0 h 2619394"/>
                  <a:gd name="connsiteX1" fmla="*/ 536563 w 625466"/>
                  <a:gd name="connsiteY1" fmla="*/ 714380 h 2619394"/>
                  <a:gd name="connsiteX2" fmla="*/ 569914 w 625466"/>
                  <a:gd name="connsiteY2" fmla="*/ 1905019 h 2619394"/>
                  <a:gd name="connsiteX3" fmla="*/ 541339 w 625466"/>
                  <a:gd name="connsiteY3" fmla="*/ 2619394 h 2619394"/>
                </a:gdLst>
                <a:ahLst/>
                <a:cxnLst>
                  <a:cxn ang="0">
                    <a:pos x="connsiteX0" y="connsiteY0"/>
                  </a:cxn>
                  <a:cxn ang="0">
                    <a:pos x="connsiteX1" y="connsiteY1"/>
                  </a:cxn>
                  <a:cxn ang="0">
                    <a:pos x="connsiteX2" y="connsiteY2"/>
                  </a:cxn>
                  <a:cxn ang="0">
                    <a:pos x="connsiteX3" y="connsiteY3"/>
                  </a:cxn>
                </a:cxnLst>
                <a:rect l="l" t="t" r="r" b="b"/>
                <a:pathLst>
                  <a:path w="625466" h="2619394">
                    <a:moveTo>
                      <a:pt x="36497" y="0"/>
                    </a:moveTo>
                    <a:cubicBezTo>
                      <a:pt x="0" y="411973"/>
                      <a:pt x="447660" y="396877"/>
                      <a:pt x="536563" y="714380"/>
                    </a:cubicBezTo>
                    <a:cubicBezTo>
                      <a:pt x="625466" y="1031883"/>
                      <a:pt x="569118" y="1587517"/>
                      <a:pt x="569914" y="1905019"/>
                    </a:cubicBezTo>
                    <a:cubicBezTo>
                      <a:pt x="570710" y="2222521"/>
                      <a:pt x="546101" y="2500332"/>
                      <a:pt x="541339" y="2619394"/>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2" name="Freeform 21"/>
            <p:cNvSpPr/>
            <p:nvPr/>
          </p:nvSpPr>
          <p:spPr>
            <a:xfrm rot="16200000">
              <a:off x="2263986" y="1863388"/>
              <a:ext cx="544061" cy="3214710"/>
            </a:xfrm>
            <a:custGeom>
              <a:avLst/>
              <a:gdLst>
                <a:gd name="connsiteX0" fmla="*/ 631825 w 741363"/>
                <a:gd name="connsiteY0" fmla="*/ 0 h 2933700"/>
                <a:gd name="connsiteX1" fmla="*/ 650875 w 741363"/>
                <a:gd name="connsiteY1" fmla="*/ 276225 h 2933700"/>
                <a:gd name="connsiteX2" fmla="*/ 88900 w 741363"/>
                <a:gd name="connsiteY2" fmla="*/ 895350 h 2933700"/>
                <a:gd name="connsiteX3" fmla="*/ 117475 w 741363"/>
                <a:gd name="connsiteY3" fmla="*/ 1838325 h 2933700"/>
                <a:gd name="connsiteX4" fmla="*/ 107950 w 741363"/>
                <a:gd name="connsiteY4" fmla="*/ 2933700 h 2933700"/>
                <a:gd name="connsiteX0" fmla="*/ 641347 w 808018"/>
                <a:gd name="connsiteY0" fmla="*/ 0 h 2933700"/>
                <a:gd name="connsiteX1" fmla="*/ 717530 w 808018"/>
                <a:gd name="connsiteY1" fmla="*/ 257156 h 2933700"/>
                <a:gd name="connsiteX2" fmla="*/ 98422 w 808018"/>
                <a:gd name="connsiteY2" fmla="*/ 895350 h 2933700"/>
                <a:gd name="connsiteX3" fmla="*/ 126997 w 808018"/>
                <a:gd name="connsiteY3" fmla="*/ 1838325 h 2933700"/>
                <a:gd name="connsiteX4" fmla="*/ 117472 w 808018"/>
                <a:gd name="connsiteY4" fmla="*/ 2933700 h 2933700"/>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749294"/>
                <a:gd name="connsiteY0" fmla="*/ 0 h 3033734"/>
                <a:gd name="connsiteX1" fmla="*/ 717530 w 749294"/>
                <a:gd name="connsiteY1" fmla="*/ 357190 h 3033734"/>
                <a:gd name="connsiteX2" fmla="*/ 98422 w 749294"/>
                <a:gd name="connsiteY2" fmla="*/ 995384 h 3033734"/>
                <a:gd name="connsiteX3" fmla="*/ 126997 w 749294"/>
                <a:gd name="connsiteY3" fmla="*/ 1938359 h 3033734"/>
                <a:gd name="connsiteX4" fmla="*/ 117472 w 749294"/>
                <a:gd name="connsiteY4" fmla="*/ 3033734 h 3033734"/>
                <a:gd name="connsiteX0" fmla="*/ 717529 w 820714"/>
                <a:gd name="connsiteY0" fmla="*/ 0 h 3033734"/>
                <a:gd name="connsiteX1" fmla="*/ 717530 w 820714"/>
                <a:gd name="connsiteY1" fmla="*/ 357190 h 3033734"/>
                <a:gd name="connsiteX2" fmla="*/ 98422 w 820714"/>
                <a:gd name="connsiteY2" fmla="*/ 995384 h 3033734"/>
                <a:gd name="connsiteX3" fmla="*/ 126997 w 820714"/>
                <a:gd name="connsiteY3" fmla="*/ 1938359 h 3033734"/>
                <a:gd name="connsiteX4" fmla="*/ 117472 w 820714"/>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26264 w 748503"/>
                <a:gd name="connsiteY0" fmla="*/ 0 h 3033734"/>
                <a:gd name="connsiteX1" fmla="*/ 726265 w 748503"/>
                <a:gd name="connsiteY1" fmla="*/ 357190 h 3033734"/>
                <a:gd name="connsiteX2" fmla="*/ 107157 w 748503"/>
                <a:gd name="connsiteY2" fmla="*/ 995384 h 3033734"/>
                <a:gd name="connsiteX3" fmla="*/ 83322 w 748503"/>
                <a:gd name="connsiteY3" fmla="*/ 2000264 h 3033734"/>
                <a:gd name="connsiteX4" fmla="*/ 126207 w 748503"/>
                <a:gd name="connsiteY4" fmla="*/ 3033734 h 3033734"/>
                <a:gd name="connsiteX0" fmla="*/ 726264 w 748503"/>
                <a:gd name="connsiteY0" fmla="*/ 0 h 3071834"/>
                <a:gd name="connsiteX1" fmla="*/ 726265 w 748503"/>
                <a:gd name="connsiteY1" fmla="*/ 357190 h 3071834"/>
                <a:gd name="connsiteX2" fmla="*/ 107157 w 748503"/>
                <a:gd name="connsiteY2" fmla="*/ 995384 h 3071834"/>
                <a:gd name="connsiteX3" fmla="*/ 83322 w 748503"/>
                <a:gd name="connsiteY3" fmla="*/ 2000264 h 3071834"/>
                <a:gd name="connsiteX4" fmla="*/ 83323 w 748503"/>
                <a:gd name="connsiteY4" fmla="*/ 3071834 h 3071834"/>
                <a:gd name="connsiteX0" fmla="*/ 727549 w 757494"/>
                <a:gd name="connsiteY0" fmla="*/ 0 h 3071834"/>
                <a:gd name="connsiteX1" fmla="*/ 735257 w 757494"/>
                <a:gd name="connsiteY1" fmla="*/ 564214 h 3071834"/>
                <a:gd name="connsiteX2" fmla="*/ 108442 w 757494"/>
                <a:gd name="connsiteY2" fmla="*/ 995384 h 3071834"/>
                <a:gd name="connsiteX3" fmla="*/ 84607 w 757494"/>
                <a:gd name="connsiteY3" fmla="*/ 2000264 h 3071834"/>
                <a:gd name="connsiteX4" fmla="*/ 84608 w 757494"/>
                <a:gd name="connsiteY4" fmla="*/ 3071834 h 3071834"/>
                <a:gd name="connsiteX0" fmla="*/ 735256 w 757495"/>
                <a:gd name="connsiteY0" fmla="*/ 0 h 2821072"/>
                <a:gd name="connsiteX1" fmla="*/ 735257 w 757495"/>
                <a:gd name="connsiteY1" fmla="*/ 313452 h 2821072"/>
                <a:gd name="connsiteX2" fmla="*/ 108442 w 757495"/>
                <a:gd name="connsiteY2" fmla="*/ 744622 h 2821072"/>
                <a:gd name="connsiteX3" fmla="*/ 84607 w 757495"/>
                <a:gd name="connsiteY3" fmla="*/ 1749502 h 2821072"/>
                <a:gd name="connsiteX4" fmla="*/ 84608 w 757495"/>
                <a:gd name="connsiteY4" fmla="*/ 2821072 h 2821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495" h="2821072">
                  <a:moveTo>
                    <a:pt x="735256" y="0"/>
                  </a:moveTo>
                  <a:cubicBezTo>
                    <a:pt x="728129" y="196871"/>
                    <a:pt x="757495" y="119000"/>
                    <a:pt x="735257" y="313452"/>
                  </a:cubicBezTo>
                  <a:cubicBezTo>
                    <a:pt x="732103" y="679392"/>
                    <a:pt x="216884" y="505280"/>
                    <a:pt x="108442" y="744622"/>
                  </a:cubicBezTo>
                  <a:cubicBezTo>
                    <a:pt x="0" y="983964"/>
                    <a:pt x="88579" y="1403427"/>
                    <a:pt x="84607" y="1749502"/>
                  </a:cubicBezTo>
                  <a:cubicBezTo>
                    <a:pt x="80635" y="2095577"/>
                    <a:pt x="86196" y="2640097"/>
                    <a:pt x="84608" y="2821072"/>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Freeform 22"/>
            <p:cNvSpPr/>
            <p:nvPr/>
          </p:nvSpPr>
          <p:spPr>
            <a:xfrm rot="16200000">
              <a:off x="2403238" y="1609305"/>
              <a:ext cx="442774" cy="2820416"/>
            </a:xfrm>
            <a:custGeom>
              <a:avLst/>
              <a:gdLst>
                <a:gd name="connsiteX0" fmla="*/ 0 w 561975"/>
                <a:gd name="connsiteY0" fmla="*/ 0 h 2628900"/>
                <a:gd name="connsiteX1" fmla="*/ 466725 w 561975"/>
                <a:gd name="connsiteY1" fmla="*/ 838200 h 2628900"/>
                <a:gd name="connsiteX2" fmla="*/ 552450 w 561975"/>
                <a:gd name="connsiteY2" fmla="*/ 1914525 h 2628900"/>
                <a:gd name="connsiteX3" fmla="*/ 523875 w 561975"/>
                <a:gd name="connsiteY3" fmla="*/ 2628900 h 2628900"/>
                <a:gd name="connsiteX0" fmla="*/ 0 w 542942"/>
                <a:gd name="connsiteY0" fmla="*/ 0 h 2619394"/>
                <a:gd name="connsiteX1" fmla="*/ 447692 w 542942"/>
                <a:gd name="connsiteY1" fmla="*/ 828694 h 2619394"/>
                <a:gd name="connsiteX2" fmla="*/ 533417 w 542942"/>
                <a:gd name="connsiteY2" fmla="*/ 1905019 h 2619394"/>
                <a:gd name="connsiteX3" fmla="*/ 504842 w 542942"/>
                <a:gd name="connsiteY3" fmla="*/ 2619394 h 2619394"/>
                <a:gd name="connsiteX0" fmla="*/ 36497 w 579439"/>
                <a:gd name="connsiteY0" fmla="*/ 0 h 2619394"/>
                <a:gd name="connsiteX1" fmla="*/ 484189 w 579439"/>
                <a:gd name="connsiteY1" fmla="*/ 828694 h 2619394"/>
                <a:gd name="connsiteX2" fmla="*/ 569914 w 579439"/>
                <a:gd name="connsiteY2" fmla="*/ 1905019 h 2619394"/>
                <a:gd name="connsiteX3" fmla="*/ 541339 w 579439"/>
                <a:gd name="connsiteY3" fmla="*/ 2619394 h 2619394"/>
                <a:gd name="connsiteX0" fmla="*/ 36497 w 625466"/>
                <a:gd name="connsiteY0" fmla="*/ 0 h 2619394"/>
                <a:gd name="connsiteX1" fmla="*/ 536563 w 625466"/>
                <a:gd name="connsiteY1" fmla="*/ 714380 h 2619394"/>
                <a:gd name="connsiteX2" fmla="*/ 569914 w 625466"/>
                <a:gd name="connsiteY2" fmla="*/ 1905019 h 2619394"/>
                <a:gd name="connsiteX3" fmla="*/ 541339 w 625466"/>
                <a:gd name="connsiteY3" fmla="*/ 2619394 h 2619394"/>
                <a:gd name="connsiteX0" fmla="*/ 36497 w 616475"/>
                <a:gd name="connsiteY0" fmla="*/ 0 h 2475059"/>
                <a:gd name="connsiteX1" fmla="*/ 528857 w 616475"/>
                <a:gd name="connsiteY1" fmla="*/ 570045 h 2475059"/>
                <a:gd name="connsiteX2" fmla="*/ 562208 w 616475"/>
                <a:gd name="connsiteY2" fmla="*/ 1760684 h 2475059"/>
                <a:gd name="connsiteX3" fmla="*/ 533633 w 616475"/>
                <a:gd name="connsiteY3" fmla="*/ 2475059 h 2475059"/>
              </a:gdLst>
              <a:ahLst/>
              <a:cxnLst>
                <a:cxn ang="0">
                  <a:pos x="connsiteX0" y="connsiteY0"/>
                </a:cxn>
                <a:cxn ang="0">
                  <a:pos x="connsiteX1" y="connsiteY1"/>
                </a:cxn>
                <a:cxn ang="0">
                  <a:pos x="connsiteX2" y="connsiteY2"/>
                </a:cxn>
                <a:cxn ang="0">
                  <a:pos x="connsiteX3" y="connsiteY3"/>
                </a:cxn>
              </a:cxnLst>
              <a:rect l="l" t="t" r="r" b="b"/>
              <a:pathLst>
                <a:path w="616475" h="2475059">
                  <a:moveTo>
                    <a:pt x="36497" y="0"/>
                  </a:moveTo>
                  <a:cubicBezTo>
                    <a:pt x="0" y="411973"/>
                    <a:pt x="441239" y="276598"/>
                    <a:pt x="528857" y="570045"/>
                  </a:cubicBezTo>
                  <a:cubicBezTo>
                    <a:pt x="616475" y="863492"/>
                    <a:pt x="561412" y="1443182"/>
                    <a:pt x="562208" y="1760684"/>
                  </a:cubicBezTo>
                  <a:cubicBezTo>
                    <a:pt x="563004" y="2078186"/>
                    <a:pt x="538395" y="2355997"/>
                    <a:pt x="533633" y="2475059"/>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Oval 23"/>
            <p:cNvSpPr/>
            <p:nvPr/>
          </p:nvSpPr>
          <p:spPr>
            <a:xfrm>
              <a:off x="1893835" y="2643182"/>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2714612" y="2643182"/>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2714612" y="3465479"/>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1893835" y="3536917"/>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3394033" y="2714620"/>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3394033" y="3433559"/>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Arrow Connector 29"/>
            <p:cNvCxnSpPr/>
            <p:nvPr/>
          </p:nvCxnSpPr>
          <p:spPr>
            <a:xfrm rot="16200000" flipH="1">
              <a:off x="1741484" y="3027376"/>
              <a:ext cx="2351070" cy="23813"/>
            </a:xfrm>
            <a:prstGeom prst="straightConnector1">
              <a:avLst/>
            </a:pr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Theorem	</a:t>
            </a:r>
            <a:endParaRPr lang="en-GB" b="1" dirty="0"/>
          </a:p>
        </p:txBody>
      </p:sp>
      <p:sp>
        <p:nvSpPr>
          <p:cNvPr id="3" name="Content Placeholder 2"/>
          <p:cNvSpPr>
            <a:spLocks noGrp="1"/>
          </p:cNvSpPr>
          <p:nvPr>
            <p:ph idx="1"/>
          </p:nvPr>
        </p:nvSpPr>
        <p:spPr>
          <a:xfrm>
            <a:off x="0" y="642918"/>
            <a:ext cx="9144000" cy="2500330"/>
          </a:xfrm>
        </p:spPr>
        <p:txBody>
          <a:bodyPr/>
          <a:lstStyle/>
          <a:p>
            <a:pPr>
              <a:tabLst>
                <a:tab pos="628650" algn="l"/>
              </a:tabLst>
            </a:pPr>
            <a:r>
              <a:rPr lang="en-US" sz="2400" dirty="0" smtClean="0"/>
              <a:t>At an isolated link,</a:t>
            </a:r>
          </a:p>
          <a:p>
            <a:pPr>
              <a:tabLst>
                <a:tab pos="628650" algn="l"/>
              </a:tabLst>
            </a:pPr>
            <a:endParaRPr lang="en-US" sz="2400" dirty="0" smtClean="0"/>
          </a:p>
          <a:p>
            <a:pPr>
              <a:tabLst>
                <a:tab pos="628650" algn="l"/>
              </a:tabLst>
            </a:pPr>
            <a:r>
              <a:rPr lang="en-US" sz="2400" dirty="0" smtClean="0"/>
              <a:t>In a network with idealized multipath congestion control</a:t>
            </a:r>
          </a:p>
          <a:p>
            <a:pPr>
              <a:tabLst>
                <a:tab pos="628650" algn="l"/>
              </a:tabLst>
            </a:pPr>
            <a:endParaRPr lang="en-US" sz="2400" dirty="0" smtClean="0"/>
          </a:p>
          <a:p>
            <a:pPr>
              <a:tabLst>
                <a:tab pos="628650" algn="l"/>
              </a:tabLst>
            </a:pPr>
            <a:endParaRPr lang="en-US" sz="2400" dirty="0" smtClean="0"/>
          </a:p>
          <a:p>
            <a:pPr>
              <a:tabLst>
                <a:tab pos="628650" algn="l"/>
              </a:tabLst>
            </a:pPr>
            <a:endParaRPr lang="en-US" sz="2400" dirty="0" smtClean="0"/>
          </a:p>
          <a:p>
            <a:pPr>
              <a:tabLst>
                <a:tab pos="628650" algn="l"/>
              </a:tabLst>
            </a:pPr>
            <a:r>
              <a:rPr lang="en-US" sz="2400" dirty="0" smtClean="0"/>
              <a:t>I call </a:t>
            </a:r>
            <a:r>
              <a:rPr lang="el-GR" sz="2400" dirty="0" smtClean="0">
                <a:latin typeface="Bookman Old Style" pitchFamily="18" charset="0"/>
              </a:rPr>
              <a:t>Ψ</a:t>
            </a:r>
            <a:r>
              <a:rPr lang="en-US" sz="2400" i="1" baseline="-25000" dirty="0" err="1" smtClean="0">
                <a:latin typeface="Bookman Old Style" pitchFamily="18" charset="0"/>
              </a:rPr>
              <a:t>jj</a:t>
            </a:r>
            <a:r>
              <a:rPr lang="en-US" sz="2400" i="1" baseline="-25000" dirty="0" smtClean="0">
                <a:latin typeface="Bookman Old Style" pitchFamily="18" charset="0"/>
              </a:rPr>
              <a:t> </a:t>
            </a:r>
            <a:r>
              <a:rPr lang="en-US" sz="2400" dirty="0" smtClean="0"/>
              <a:t> the “poolability score”, and </a:t>
            </a:r>
            <a:r>
              <a:rPr lang="en-US" sz="2400" i="1" dirty="0" err="1" smtClean="0"/>
              <a:t>C</a:t>
            </a:r>
            <a:r>
              <a:rPr lang="en-US" sz="2400" i="1" baseline="-25000" dirty="0" err="1" smtClean="0"/>
              <a:t>j</a:t>
            </a:r>
            <a:r>
              <a:rPr lang="en-US" sz="2400" dirty="0" smtClean="0"/>
              <a:t>/(1-</a:t>
            </a:r>
            <a:r>
              <a:rPr lang="el-GR" sz="2400" dirty="0" smtClean="0">
                <a:latin typeface="Bookman Old Style" pitchFamily="18" charset="0"/>
              </a:rPr>
              <a:t>Ψ</a:t>
            </a:r>
            <a:r>
              <a:rPr lang="en-US" sz="2400" i="1" baseline="-25000" dirty="0" err="1" smtClean="0">
                <a:latin typeface="Bookman Old Style" pitchFamily="18" charset="0"/>
              </a:rPr>
              <a:t>jj</a:t>
            </a:r>
            <a:r>
              <a:rPr lang="en-US" sz="2400" dirty="0" smtClean="0"/>
              <a:t>) the “effective pooled capacity”. </a:t>
            </a:r>
            <a:r>
              <a:rPr lang="en-GB" sz="2400" dirty="0" smtClean="0"/>
              <a:t>If </a:t>
            </a:r>
            <a:r>
              <a:rPr lang="el-GR" sz="2400" dirty="0" smtClean="0">
                <a:latin typeface="Bookman Old Style" pitchFamily="18" charset="0"/>
              </a:rPr>
              <a:t>Ψ</a:t>
            </a:r>
            <a:r>
              <a:rPr lang="en-US" sz="2400" i="1" baseline="-25000" dirty="0" err="1" smtClean="0">
                <a:latin typeface="Bookman Old Style" pitchFamily="18" charset="0"/>
              </a:rPr>
              <a:t>jj</a:t>
            </a:r>
            <a:r>
              <a:rPr lang="en-GB" sz="2400" dirty="0" smtClean="0"/>
              <a:t> ≈1 then the link sheds load easily. If </a:t>
            </a:r>
            <a:r>
              <a:rPr lang="el-GR" sz="2400" dirty="0" smtClean="0">
                <a:latin typeface="Bookman Old Style" pitchFamily="18" charset="0"/>
              </a:rPr>
              <a:t>Ψ</a:t>
            </a:r>
            <a:r>
              <a:rPr lang="en-US" sz="2400" i="1" baseline="-25000" dirty="0" err="1" smtClean="0">
                <a:latin typeface="Bookman Old Style" pitchFamily="18" charset="0"/>
              </a:rPr>
              <a:t>jj</a:t>
            </a:r>
            <a:r>
              <a:rPr lang="en-GB" sz="2400" dirty="0" smtClean="0"/>
              <a:t> ≈0 then the link is “solitary”.</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inkTgt spid="_x0000_s522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0" y="-24"/>
            <a:ext cx="9144000" cy="2928958"/>
          </a:xfrm>
        </p:spPr>
        <p:txBody>
          <a:bodyPr/>
          <a:lstStyle/>
          <a:p>
            <a:pPr marL="0" indent="0"/>
            <a:r>
              <a:rPr lang="en-US" sz="2800" dirty="0" smtClean="0"/>
              <a:t>My goal was to devise a metric for resource pooling. What is resource pooling? </a:t>
            </a:r>
            <a:r>
              <a:rPr lang="en-US" sz="2800" dirty="0" smtClean="0"/>
              <a:t>It </a:t>
            </a:r>
            <a:r>
              <a:rPr lang="en-US" sz="2800" dirty="0" smtClean="0"/>
              <a:t>means</a:t>
            </a:r>
          </a:p>
          <a:p>
            <a:pPr marL="628650" indent="0"/>
            <a:r>
              <a:rPr lang="en-US" sz="2800" i="1" dirty="0" smtClean="0">
                <a:solidFill>
                  <a:schemeClr val="accent1">
                    <a:lumMod val="60000"/>
                    <a:lumOff val="40000"/>
                  </a:schemeClr>
                </a:solidFill>
              </a:rPr>
              <a:t>“</a:t>
            </a:r>
            <a:r>
              <a:rPr lang="en-US" sz="2800" i="1" dirty="0" smtClean="0">
                <a:solidFill>
                  <a:schemeClr val="accent1">
                    <a:lumMod val="60000"/>
                    <a:lumOff val="40000"/>
                  </a:schemeClr>
                </a:solidFill>
              </a:rPr>
              <a:t>making a collection of resources </a:t>
            </a:r>
            <a:br>
              <a:rPr lang="en-US" sz="2800" i="1" dirty="0" smtClean="0">
                <a:solidFill>
                  <a:schemeClr val="accent1">
                    <a:lumMod val="60000"/>
                    <a:lumOff val="40000"/>
                  </a:schemeClr>
                </a:solidFill>
              </a:rPr>
            </a:br>
            <a:r>
              <a:rPr lang="en-US" sz="2800" i="1" dirty="0" smtClean="0">
                <a:solidFill>
                  <a:schemeClr val="accent1">
                    <a:lumMod val="60000"/>
                    <a:lumOff val="40000"/>
                  </a:schemeClr>
                </a:solidFill>
              </a:rPr>
              <a:t>behave like a single pooled resource</a:t>
            </a:r>
            <a:r>
              <a:rPr lang="en-US" sz="2800" i="1" dirty="0" smtClean="0">
                <a:solidFill>
                  <a:schemeClr val="accent1">
                    <a:lumMod val="60000"/>
                    <a:lumOff val="40000"/>
                  </a:schemeClr>
                </a:solidFill>
              </a:rPr>
              <a:t>”.</a:t>
            </a:r>
            <a:endParaRPr lang="en-US" sz="2800" i="1" dirty="0" smtClean="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0" y="-24"/>
            <a:ext cx="9144000" cy="2928958"/>
          </a:xfrm>
        </p:spPr>
        <p:txBody>
          <a:bodyPr/>
          <a:lstStyle/>
          <a:p>
            <a:pPr marL="0" indent="0"/>
            <a:r>
              <a:rPr lang="en-US" sz="2800" dirty="0" smtClean="0"/>
              <a:t>My goal was to devise a metric for resource pooling. What is resource pooling? </a:t>
            </a:r>
            <a:r>
              <a:rPr lang="en-US" sz="2800" dirty="0" smtClean="0"/>
              <a:t>It </a:t>
            </a:r>
            <a:r>
              <a:rPr lang="en-US" sz="2800" dirty="0" smtClean="0"/>
              <a:t>means</a:t>
            </a:r>
          </a:p>
          <a:p>
            <a:pPr marL="628650" indent="0"/>
            <a:r>
              <a:rPr lang="en-US" sz="2800" i="1" dirty="0" smtClean="0">
                <a:solidFill>
                  <a:schemeClr val="accent1">
                    <a:lumMod val="60000"/>
                    <a:lumOff val="40000"/>
                  </a:schemeClr>
                </a:solidFill>
              </a:rPr>
              <a:t>“</a:t>
            </a:r>
            <a:r>
              <a:rPr lang="en-US" sz="2800" i="1" dirty="0" smtClean="0">
                <a:solidFill>
                  <a:schemeClr val="accent1">
                    <a:lumMod val="60000"/>
                    <a:lumOff val="40000"/>
                  </a:schemeClr>
                </a:solidFill>
              </a:rPr>
              <a:t>making a collection of resources </a:t>
            </a:r>
            <a:br>
              <a:rPr lang="en-US" sz="2800" i="1" dirty="0" smtClean="0">
                <a:solidFill>
                  <a:schemeClr val="accent1">
                    <a:lumMod val="60000"/>
                    <a:lumOff val="40000"/>
                  </a:schemeClr>
                </a:solidFill>
              </a:rPr>
            </a:br>
            <a:r>
              <a:rPr lang="en-US" sz="2800" i="1" dirty="0" smtClean="0">
                <a:solidFill>
                  <a:schemeClr val="accent1">
                    <a:lumMod val="60000"/>
                    <a:lumOff val="40000"/>
                  </a:schemeClr>
                </a:solidFill>
              </a:rPr>
              <a:t>behave like a single pooled resource</a:t>
            </a:r>
            <a:r>
              <a:rPr lang="en-US" sz="2800" i="1" dirty="0" smtClean="0">
                <a:solidFill>
                  <a:schemeClr val="accent1">
                    <a:lumMod val="60000"/>
                    <a:lumOff val="40000"/>
                  </a:schemeClr>
                </a:solidFill>
              </a:rPr>
              <a:t>”.</a:t>
            </a:r>
            <a:endParaRPr lang="en-US" sz="2800" i="1" dirty="0" smtClean="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a:spLocks noGrp="1"/>
          </p:cNvSpPr>
          <p:nvPr>
            <p:ph type="title"/>
          </p:nvPr>
        </p:nvSpPr>
        <p:spPr>
          <a:xfrm>
            <a:off x="0" y="188640"/>
            <a:ext cx="9144000" cy="2880320"/>
          </a:xfrm>
        </p:spPr>
        <p:txBody>
          <a:bodyPr>
            <a:normAutofit fontScale="90000"/>
          </a:bodyPr>
          <a:lstStyle/>
          <a:p>
            <a:pPr indent="0"/>
            <a:r>
              <a:rPr lang="en-US" sz="2400" dirty="0" smtClean="0"/>
              <a:t/>
            </a:r>
            <a:br>
              <a:rPr lang="en-US" sz="2400" dirty="0" smtClean="0"/>
            </a:br>
            <a:r>
              <a:rPr lang="en-US" sz="4400" b="1" dirty="0" smtClean="0">
                <a:solidFill>
                  <a:schemeClr val="accent1">
                    <a:lumMod val="60000"/>
                    <a:lumOff val="40000"/>
                  </a:schemeClr>
                </a:solidFill>
              </a:rPr>
              <a:t>Question</a:t>
            </a:r>
            <a:br>
              <a:rPr lang="en-US" sz="4400" b="1" dirty="0" smtClean="0">
                <a:solidFill>
                  <a:schemeClr val="accent1">
                    <a:lumMod val="60000"/>
                    <a:lumOff val="40000"/>
                  </a:schemeClr>
                </a:solidFill>
              </a:rPr>
            </a:br>
            <a:r>
              <a:rPr lang="en-US" sz="3100" dirty="0" smtClean="0"/>
              <a:t>We have built a multipath version of TCP. For it to be useful, end systems need to have access to multiple paths. What mechanisms / protocols / algorithms should the Internet have for providing multiple paths?</a:t>
            </a:r>
            <a:r>
              <a:rPr lang="en-US" sz="2400" dirty="0" smtClean="0"/>
              <a:t/>
            </a:r>
            <a:br>
              <a:rPr lang="en-US" sz="2400" dirty="0" smtClean="0"/>
            </a:br>
            <a:r>
              <a:rPr lang="en-US" sz="2400" dirty="0" smtClean="0"/>
              <a:t/>
            </a:r>
            <a:br>
              <a:rPr lang="en-US" sz="2400" dirty="0" smtClean="0"/>
            </a:br>
            <a:endParaRPr lang="en-US" sz="2400" i="1" dirty="0" smtClean="0"/>
          </a:p>
        </p:txBody>
      </p:sp>
      <p:sp>
        <p:nvSpPr>
          <p:cNvPr id="8" name="Content Placeholder 7"/>
          <p:cNvSpPr>
            <a:spLocks noGrp="1"/>
          </p:cNvSpPr>
          <p:nvPr>
            <p:ph idx="1"/>
          </p:nvPr>
        </p:nvSpPr>
        <p:spPr>
          <a:xfrm>
            <a:off x="611560" y="2924944"/>
            <a:ext cx="8532440" cy="1728192"/>
          </a:xfrm>
        </p:spPr>
        <p:txBody>
          <a:bodyPr/>
          <a:lstStyle/>
          <a:p>
            <a:r>
              <a:rPr lang="en-US" sz="2800" i="1" dirty="0" smtClean="0">
                <a:solidFill>
                  <a:schemeClr val="accent1">
                    <a:lumMod val="60000"/>
                    <a:lumOff val="40000"/>
                  </a:schemeClr>
                </a:solidFill>
                <a:latin typeface="Cambria" pitchFamily="18" charset="0"/>
              </a:rPr>
              <a:t>For example:</a:t>
            </a:r>
            <a:br>
              <a:rPr lang="en-US" sz="2800" i="1" dirty="0" smtClean="0">
                <a:solidFill>
                  <a:schemeClr val="accent1">
                    <a:lumMod val="60000"/>
                    <a:lumOff val="40000"/>
                  </a:schemeClr>
                </a:solidFill>
                <a:latin typeface="Cambria" pitchFamily="18" charset="0"/>
              </a:rPr>
            </a:br>
            <a:r>
              <a:rPr lang="en-US" sz="2800" i="1" dirty="0" smtClean="0">
                <a:solidFill>
                  <a:schemeClr val="accent1">
                    <a:lumMod val="60000"/>
                    <a:lumOff val="40000"/>
                  </a:schemeClr>
                </a:solidFill>
                <a:latin typeface="Cambria" pitchFamily="18" charset="0"/>
              </a:rPr>
              <a:t>Can we rely on </a:t>
            </a:r>
            <a:r>
              <a:rPr lang="en-US" sz="2800" i="1" dirty="0" err="1" smtClean="0">
                <a:solidFill>
                  <a:schemeClr val="accent1">
                    <a:lumMod val="60000"/>
                    <a:lumOff val="40000"/>
                  </a:schemeClr>
                </a:solidFill>
                <a:latin typeface="Cambria" pitchFamily="18" charset="0"/>
              </a:rPr>
              <a:t>multihomed</a:t>
            </a:r>
            <a:r>
              <a:rPr lang="en-US" sz="2800" i="1" dirty="0" smtClean="0">
                <a:solidFill>
                  <a:schemeClr val="accent1">
                    <a:lumMod val="60000"/>
                    <a:lumOff val="40000"/>
                  </a:schemeClr>
                </a:solidFill>
                <a:latin typeface="Cambria" pitchFamily="18" charset="0"/>
              </a:rPr>
              <a:t> users? Or on peer-to-peer applications? Or do we really do need support in the core of the Internet, e.g. through a change to BGP?</a:t>
            </a:r>
            <a:endParaRPr lang="en-GB" sz="2800" dirty="0">
              <a:solidFill>
                <a:schemeClr val="accent1">
                  <a:lumMod val="60000"/>
                  <a:lumOff val="40000"/>
                </a:schemeClr>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inkTgt spid="_x0000_s650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0" y="-24"/>
            <a:ext cx="9144000" cy="2928958"/>
          </a:xfrm>
        </p:spPr>
        <p:txBody>
          <a:bodyPr/>
          <a:lstStyle/>
          <a:p>
            <a:pPr marL="0" indent="0"/>
            <a:r>
              <a:rPr lang="en-US" sz="2800" dirty="0" smtClean="0"/>
              <a:t>My goal was to devise a metric for resource pooling. What is resource pooling? </a:t>
            </a:r>
            <a:r>
              <a:rPr lang="en-US" sz="2800" dirty="0" smtClean="0"/>
              <a:t>It </a:t>
            </a:r>
            <a:r>
              <a:rPr lang="en-US" sz="2800" dirty="0" smtClean="0"/>
              <a:t>means</a:t>
            </a:r>
          </a:p>
          <a:p>
            <a:pPr marL="628650" indent="0"/>
            <a:r>
              <a:rPr lang="en-US" sz="2800" i="1" dirty="0" smtClean="0">
                <a:solidFill>
                  <a:schemeClr val="accent1">
                    <a:lumMod val="60000"/>
                    <a:lumOff val="40000"/>
                  </a:schemeClr>
                </a:solidFill>
              </a:rPr>
              <a:t>“</a:t>
            </a:r>
            <a:r>
              <a:rPr lang="en-US" sz="2800" i="1" dirty="0" smtClean="0">
                <a:solidFill>
                  <a:schemeClr val="accent1">
                    <a:lumMod val="60000"/>
                    <a:lumOff val="40000"/>
                  </a:schemeClr>
                </a:solidFill>
              </a:rPr>
              <a:t>making a collection of resources </a:t>
            </a:r>
            <a:br>
              <a:rPr lang="en-US" sz="2800" i="1" dirty="0" smtClean="0">
                <a:solidFill>
                  <a:schemeClr val="accent1">
                    <a:lumMod val="60000"/>
                    <a:lumOff val="40000"/>
                  </a:schemeClr>
                </a:solidFill>
              </a:rPr>
            </a:br>
            <a:r>
              <a:rPr lang="en-US" sz="2800" i="1" dirty="0" smtClean="0">
                <a:solidFill>
                  <a:schemeClr val="accent1">
                    <a:lumMod val="60000"/>
                    <a:lumOff val="40000"/>
                  </a:schemeClr>
                </a:solidFill>
              </a:rPr>
              <a:t>behave like a single pooled resource</a:t>
            </a:r>
            <a:r>
              <a:rPr lang="en-US" sz="2800" i="1" dirty="0" smtClean="0">
                <a:solidFill>
                  <a:schemeClr val="accent1">
                    <a:lumMod val="60000"/>
                    <a:lumOff val="40000"/>
                  </a:schemeClr>
                </a:solidFill>
              </a:rPr>
              <a:t>”.</a:t>
            </a:r>
            <a:endParaRPr lang="en-US" sz="2800" i="1" dirty="0" smtClean="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5369978" y="838993"/>
            <a:ext cx="2273856" cy="2661445"/>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1142976" y="838993"/>
            <a:ext cx="2273856" cy="2661445"/>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3"/>
          <p:cNvGrpSpPr/>
          <p:nvPr/>
        </p:nvGrpSpPr>
        <p:grpSpPr>
          <a:xfrm>
            <a:off x="1343610" y="1039627"/>
            <a:ext cx="1872588" cy="2273856"/>
            <a:chOff x="500034" y="1142984"/>
            <a:chExt cx="2000264" cy="2428892"/>
          </a:xfrm>
        </p:grpSpPr>
        <p:grpSp>
          <p:nvGrpSpPr>
            <p:cNvPr id="3" name="Group 4"/>
            <p:cNvGrpSpPr/>
            <p:nvPr/>
          </p:nvGrpSpPr>
          <p:grpSpPr>
            <a:xfrm>
              <a:off x="500034" y="1321578"/>
              <a:ext cx="1928826" cy="631037"/>
              <a:chOff x="357158" y="4321974"/>
              <a:chExt cx="1928826" cy="631037"/>
            </a:xfrm>
          </p:grpSpPr>
          <p:sp>
            <p:nvSpPr>
              <p:cNvPr id="16" name="Freeform 15"/>
              <p:cNvSpPr/>
              <p:nvPr/>
            </p:nvSpPr>
            <p:spPr>
              <a:xfrm>
                <a:off x="357158" y="4321974"/>
                <a:ext cx="1785950" cy="383367"/>
              </a:xfrm>
              <a:custGeom>
                <a:avLst/>
                <a:gdLst>
                  <a:gd name="connsiteX0" fmla="*/ 0 w 1695450"/>
                  <a:gd name="connsiteY0" fmla="*/ 260350 h 260350"/>
                  <a:gd name="connsiteX1" fmla="*/ 381000 w 1695450"/>
                  <a:gd name="connsiteY1" fmla="*/ 41275 h 260350"/>
                  <a:gd name="connsiteX2" fmla="*/ 1447800 w 1695450"/>
                  <a:gd name="connsiteY2" fmla="*/ 12700 h 260350"/>
                  <a:gd name="connsiteX3" fmla="*/ 1695450 w 1695450"/>
                  <a:gd name="connsiteY3" fmla="*/ 60325 h 260350"/>
                  <a:gd name="connsiteX0" fmla="*/ 200054 w 1895504"/>
                  <a:gd name="connsiteY0" fmla="*/ 255580 h 255580"/>
                  <a:gd name="connsiteX1" fmla="*/ 0 w 1895504"/>
                  <a:gd name="connsiteY1" fmla="*/ 36512 h 255580"/>
                  <a:gd name="connsiteX2" fmla="*/ 581054 w 1895504"/>
                  <a:gd name="connsiteY2" fmla="*/ 36505 h 255580"/>
                  <a:gd name="connsiteX3" fmla="*/ 1647854 w 1895504"/>
                  <a:gd name="connsiteY3" fmla="*/ 7930 h 255580"/>
                  <a:gd name="connsiteX4" fmla="*/ 1895504 w 1895504"/>
                  <a:gd name="connsiteY4" fmla="*/ 55555 h 255580"/>
                  <a:gd name="connsiteX0" fmla="*/ 0 w 1966942"/>
                  <a:gd name="connsiteY0" fmla="*/ 250826 h 250826"/>
                  <a:gd name="connsiteX1" fmla="*/ 71438 w 1966942"/>
                  <a:gd name="connsiteY1" fmla="*/ 36512 h 250826"/>
                  <a:gd name="connsiteX2" fmla="*/ 652492 w 1966942"/>
                  <a:gd name="connsiteY2" fmla="*/ 36505 h 250826"/>
                  <a:gd name="connsiteX3" fmla="*/ 1719292 w 1966942"/>
                  <a:gd name="connsiteY3" fmla="*/ 7930 h 250826"/>
                  <a:gd name="connsiteX4" fmla="*/ 1966942 w 1966942"/>
                  <a:gd name="connsiteY4" fmla="*/ 55555 h 250826"/>
                  <a:gd name="connsiteX0" fmla="*/ 0 w 1966942"/>
                  <a:gd name="connsiteY0" fmla="*/ 246071 h 246071"/>
                  <a:gd name="connsiteX1" fmla="*/ 285752 w 1966942"/>
                  <a:gd name="connsiteY1" fmla="*/ 174633 h 246071"/>
                  <a:gd name="connsiteX2" fmla="*/ 652492 w 1966942"/>
                  <a:gd name="connsiteY2" fmla="*/ 31750 h 246071"/>
                  <a:gd name="connsiteX3" fmla="*/ 1719292 w 1966942"/>
                  <a:gd name="connsiteY3" fmla="*/ 3175 h 246071"/>
                  <a:gd name="connsiteX4" fmla="*/ 1966942 w 1966942"/>
                  <a:gd name="connsiteY4" fmla="*/ 50800 h 246071"/>
                  <a:gd name="connsiteX0" fmla="*/ 0 w 1966942"/>
                  <a:gd name="connsiteY0" fmla="*/ 246071 h 265113"/>
                  <a:gd name="connsiteX1" fmla="*/ 285752 w 1966942"/>
                  <a:gd name="connsiteY1" fmla="*/ 174633 h 265113"/>
                  <a:gd name="connsiteX2" fmla="*/ 652492 w 1966942"/>
                  <a:gd name="connsiteY2" fmla="*/ 31750 h 265113"/>
                  <a:gd name="connsiteX3" fmla="*/ 1719292 w 1966942"/>
                  <a:gd name="connsiteY3" fmla="*/ 3175 h 265113"/>
                  <a:gd name="connsiteX4" fmla="*/ 1966942 w 1966942"/>
                  <a:gd name="connsiteY4" fmla="*/ 50800 h 265113"/>
                  <a:gd name="connsiteX0" fmla="*/ 0 w 1966942"/>
                  <a:gd name="connsiteY0" fmla="*/ 246071 h 307967"/>
                  <a:gd name="connsiteX1" fmla="*/ 285752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246071 h 307967"/>
                  <a:gd name="connsiteX1" fmla="*/ 428628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314328 h 376224"/>
                  <a:gd name="connsiteX1" fmla="*/ 428628 w 1966942"/>
                  <a:gd name="connsiteY1" fmla="*/ 242890 h 376224"/>
                  <a:gd name="connsiteX2" fmla="*/ 857256 w 1966942"/>
                  <a:gd name="connsiteY2" fmla="*/ 28576 h 376224"/>
                  <a:gd name="connsiteX3" fmla="*/ 1719292 w 1966942"/>
                  <a:gd name="connsiteY3" fmla="*/ 71432 h 376224"/>
                  <a:gd name="connsiteX4" fmla="*/ 1966942 w 1966942"/>
                  <a:gd name="connsiteY4" fmla="*/ 119057 h 376224"/>
                  <a:gd name="connsiteX0" fmla="*/ 0 w 1970898"/>
                  <a:gd name="connsiteY0" fmla="*/ 321471 h 383367"/>
                  <a:gd name="connsiteX1" fmla="*/ 428628 w 1970898"/>
                  <a:gd name="connsiteY1" fmla="*/ 250033 h 383367"/>
                  <a:gd name="connsiteX2" fmla="*/ 857256 w 1970898"/>
                  <a:gd name="connsiteY2" fmla="*/ 35719 h 383367"/>
                  <a:gd name="connsiteX3" fmla="*/ 1785950 w 1970898"/>
                  <a:gd name="connsiteY3" fmla="*/ 35719 h 383367"/>
                  <a:gd name="connsiteX4" fmla="*/ 1966942 w 1970898"/>
                  <a:gd name="connsiteY4" fmla="*/ 126200 h 383367"/>
                  <a:gd name="connsiteX0" fmla="*/ 0 w 1785950"/>
                  <a:gd name="connsiteY0" fmla="*/ 321471 h 383367"/>
                  <a:gd name="connsiteX1" fmla="*/ 428628 w 1785950"/>
                  <a:gd name="connsiteY1" fmla="*/ 250033 h 383367"/>
                  <a:gd name="connsiteX2" fmla="*/ 857256 w 1785950"/>
                  <a:gd name="connsiteY2" fmla="*/ 35719 h 383367"/>
                  <a:gd name="connsiteX3" fmla="*/ 1785950 w 1785950"/>
                  <a:gd name="connsiteY3" fmla="*/ 35719 h 383367"/>
                </a:gdLst>
                <a:ahLst/>
                <a:cxnLst>
                  <a:cxn ang="0">
                    <a:pos x="connsiteX0" y="connsiteY0"/>
                  </a:cxn>
                  <a:cxn ang="0">
                    <a:pos x="connsiteX1" y="connsiteY1"/>
                  </a:cxn>
                  <a:cxn ang="0">
                    <a:pos x="connsiteX2" y="connsiteY2"/>
                  </a:cxn>
                  <a:cxn ang="0">
                    <a:pos x="connsiteX3" y="connsiteY3"/>
                  </a:cxn>
                </a:cxnLst>
                <a:rect l="l" t="t" r="r" b="b"/>
                <a:pathLst>
                  <a:path w="1785950" h="383367">
                    <a:moveTo>
                      <a:pt x="0" y="321471"/>
                    </a:moveTo>
                    <a:cubicBezTo>
                      <a:pt x="95251" y="297658"/>
                      <a:pt x="328671" y="383367"/>
                      <a:pt x="428628" y="250033"/>
                    </a:cubicBezTo>
                    <a:cubicBezTo>
                      <a:pt x="492128" y="213521"/>
                      <a:pt x="631036" y="71438"/>
                      <a:pt x="857256" y="35719"/>
                    </a:cubicBezTo>
                    <a:cubicBezTo>
                      <a:pt x="1083476" y="0"/>
                      <a:pt x="1601002" y="20639"/>
                      <a:pt x="1785950" y="35719"/>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Freeform 16"/>
              <p:cNvSpPr/>
              <p:nvPr/>
            </p:nvSpPr>
            <p:spPr>
              <a:xfrm>
                <a:off x="714348" y="4641065"/>
                <a:ext cx="1571636" cy="311946"/>
              </a:xfrm>
              <a:custGeom>
                <a:avLst/>
                <a:gdLst>
                  <a:gd name="connsiteX0" fmla="*/ 0 w 1981200"/>
                  <a:gd name="connsiteY0" fmla="*/ 4762 h 360362"/>
                  <a:gd name="connsiteX1" fmla="*/ 352425 w 1981200"/>
                  <a:gd name="connsiteY1" fmla="*/ 52387 h 360362"/>
                  <a:gd name="connsiteX2" fmla="*/ 1133475 w 1981200"/>
                  <a:gd name="connsiteY2" fmla="*/ 319087 h 360362"/>
                  <a:gd name="connsiteX3" fmla="*/ 1838325 w 1981200"/>
                  <a:gd name="connsiteY3" fmla="*/ 300037 h 360362"/>
                  <a:gd name="connsiteX4" fmla="*/ 1981200 w 1981200"/>
                  <a:gd name="connsiteY4" fmla="*/ 290512 h 360362"/>
                  <a:gd name="connsiteX0" fmla="*/ 0 w 1976465"/>
                  <a:gd name="connsiteY0" fmla="*/ 2381 h 386547"/>
                  <a:gd name="connsiteX1" fmla="*/ 347690 w 1976465"/>
                  <a:gd name="connsiteY1" fmla="*/ 78572 h 386547"/>
                  <a:gd name="connsiteX2" fmla="*/ 1128740 w 1976465"/>
                  <a:gd name="connsiteY2" fmla="*/ 345272 h 386547"/>
                  <a:gd name="connsiteX3" fmla="*/ 1833590 w 1976465"/>
                  <a:gd name="connsiteY3" fmla="*/ 326222 h 386547"/>
                  <a:gd name="connsiteX4" fmla="*/ 1976465 w 1976465"/>
                  <a:gd name="connsiteY4" fmla="*/ 316697 h 386547"/>
                  <a:gd name="connsiteX0" fmla="*/ 0 w 1905027"/>
                  <a:gd name="connsiteY0" fmla="*/ 2381 h 457984"/>
                  <a:gd name="connsiteX1" fmla="*/ 276252 w 1905027"/>
                  <a:gd name="connsiteY1" fmla="*/ 150009 h 457984"/>
                  <a:gd name="connsiteX2" fmla="*/ 1057302 w 1905027"/>
                  <a:gd name="connsiteY2" fmla="*/ 416709 h 457984"/>
                  <a:gd name="connsiteX3" fmla="*/ 1762152 w 1905027"/>
                  <a:gd name="connsiteY3" fmla="*/ 397659 h 457984"/>
                  <a:gd name="connsiteX4" fmla="*/ 1905027 w 1905027"/>
                  <a:gd name="connsiteY4" fmla="*/ 388134 h 457984"/>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48687"/>
                  <a:gd name="connsiteY0" fmla="*/ 2381 h 414326"/>
                  <a:gd name="connsiteX1" fmla="*/ 357190 w 1948687"/>
                  <a:gd name="connsiteY1" fmla="*/ 145257 h 414326"/>
                  <a:gd name="connsiteX2" fmla="*/ 785818 w 1948687"/>
                  <a:gd name="connsiteY2" fmla="*/ 288133 h 414326"/>
                  <a:gd name="connsiteX3" fmla="*/ 1762152 w 1948687"/>
                  <a:gd name="connsiteY3" fmla="*/ 397659 h 414326"/>
                  <a:gd name="connsiteX4" fmla="*/ 1905027 w 1948687"/>
                  <a:gd name="connsiteY4" fmla="*/ 388134 h 414326"/>
                  <a:gd name="connsiteX0" fmla="*/ 0 w 1905027"/>
                  <a:gd name="connsiteY0" fmla="*/ 2381 h 388134"/>
                  <a:gd name="connsiteX1" fmla="*/ 357190 w 1905027"/>
                  <a:gd name="connsiteY1" fmla="*/ 145257 h 388134"/>
                  <a:gd name="connsiteX2" fmla="*/ 785818 w 1905027"/>
                  <a:gd name="connsiteY2" fmla="*/ 288133 h 388134"/>
                  <a:gd name="connsiteX3" fmla="*/ 1428760 w 1905027"/>
                  <a:gd name="connsiteY3" fmla="*/ 359571 h 388134"/>
                  <a:gd name="connsiteX4" fmla="*/ 1905027 w 1905027"/>
                  <a:gd name="connsiteY4" fmla="*/ 388134 h 388134"/>
                  <a:gd name="connsiteX0" fmla="*/ 0 w 1428760"/>
                  <a:gd name="connsiteY0" fmla="*/ 2381 h 359571"/>
                  <a:gd name="connsiteX1" fmla="*/ 357190 w 1428760"/>
                  <a:gd name="connsiteY1" fmla="*/ 145257 h 359571"/>
                  <a:gd name="connsiteX2" fmla="*/ 785818 w 1428760"/>
                  <a:gd name="connsiteY2" fmla="*/ 288133 h 359571"/>
                  <a:gd name="connsiteX3" fmla="*/ 1428760 w 1428760"/>
                  <a:gd name="connsiteY3" fmla="*/ 359571 h 359571"/>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Lst>
                <a:ahLst/>
                <a:cxnLst>
                  <a:cxn ang="0">
                    <a:pos x="connsiteX0" y="connsiteY0"/>
                  </a:cxn>
                  <a:cxn ang="0">
                    <a:pos x="connsiteX1" y="connsiteY1"/>
                  </a:cxn>
                  <a:cxn ang="0">
                    <a:pos x="connsiteX2" y="connsiteY2"/>
                  </a:cxn>
                  <a:cxn ang="0">
                    <a:pos x="connsiteX3" y="connsiteY3"/>
                  </a:cxn>
                </a:cxnLst>
                <a:rect l="l" t="t" r="r" b="b"/>
                <a:pathLst>
                  <a:path w="1571636" h="311946">
                    <a:moveTo>
                      <a:pt x="0" y="2381"/>
                    </a:moveTo>
                    <a:cubicBezTo>
                      <a:pt x="81756" y="0"/>
                      <a:pt x="204811" y="28568"/>
                      <a:pt x="357190" y="145257"/>
                    </a:cubicBezTo>
                    <a:cubicBezTo>
                      <a:pt x="528691" y="261917"/>
                      <a:pt x="583410" y="264320"/>
                      <a:pt x="785818" y="288133"/>
                    </a:cubicBezTo>
                    <a:cubicBezTo>
                      <a:pt x="988226" y="311946"/>
                      <a:pt x="1385101" y="271466"/>
                      <a:pt x="1571636" y="288133"/>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6" name="Oval 5"/>
            <p:cNvSpPr/>
            <p:nvPr/>
          </p:nvSpPr>
          <p:spPr>
            <a:xfrm>
              <a:off x="1500166" y="1142984"/>
              <a:ext cx="428628" cy="428628"/>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500166" y="1809739"/>
              <a:ext cx="428628" cy="428628"/>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500166" y="2476494"/>
              <a:ext cx="428628" cy="428628"/>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1500166" y="3143248"/>
              <a:ext cx="428628" cy="428628"/>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9"/>
            <p:cNvGrpSpPr/>
            <p:nvPr/>
          </p:nvGrpSpPr>
          <p:grpSpPr>
            <a:xfrm>
              <a:off x="500034" y="2012145"/>
              <a:ext cx="1928826" cy="631037"/>
              <a:chOff x="357158" y="4321974"/>
              <a:chExt cx="1928826" cy="631037"/>
            </a:xfrm>
          </p:grpSpPr>
          <p:sp>
            <p:nvSpPr>
              <p:cNvPr id="14" name="Freeform 11"/>
              <p:cNvSpPr/>
              <p:nvPr/>
            </p:nvSpPr>
            <p:spPr>
              <a:xfrm>
                <a:off x="357158" y="4321974"/>
                <a:ext cx="1785950" cy="383367"/>
              </a:xfrm>
              <a:custGeom>
                <a:avLst/>
                <a:gdLst>
                  <a:gd name="connsiteX0" fmla="*/ 0 w 1695450"/>
                  <a:gd name="connsiteY0" fmla="*/ 260350 h 260350"/>
                  <a:gd name="connsiteX1" fmla="*/ 381000 w 1695450"/>
                  <a:gd name="connsiteY1" fmla="*/ 41275 h 260350"/>
                  <a:gd name="connsiteX2" fmla="*/ 1447800 w 1695450"/>
                  <a:gd name="connsiteY2" fmla="*/ 12700 h 260350"/>
                  <a:gd name="connsiteX3" fmla="*/ 1695450 w 1695450"/>
                  <a:gd name="connsiteY3" fmla="*/ 60325 h 260350"/>
                  <a:gd name="connsiteX0" fmla="*/ 200054 w 1895504"/>
                  <a:gd name="connsiteY0" fmla="*/ 255580 h 255580"/>
                  <a:gd name="connsiteX1" fmla="*/ 0 w 1895504"/>
                  <a:gd name="connsiteY1" fmla="*/ 36512 h 255580"/>
                  <a:gd name="connsiteX2" fmla="*/ 581054 w 1895504"/>
                  <a:gd name="connsiteY2" fmla="*/ 36505 h 255580"/>
                  <a:gd name="connsiteX3" fmla="*/ 1647854 w 1895504"/>
                  <a:gd name="connsiteY3" fmla="*/ 7930 h 255580"/>
                  <a:gd name="connsiteX4" fmla="*/ 1895504 w 1895504"/>
                  <a:gd name="connsiteY4" fmla="*/ 55555 h 255580"/>
                  <a:gd name="connsiteX0" fmla="*/ 0 w 1966942"/>
                  <a:gd name="connsiteY0" fmla="*/ 250826 h 250826"/>
                  <a:gd name="connsiteX1" fmla="*/ 71438 w 1966942"/>
                  <a:gd name="connsiteY1" fmla="*/ 36512 h 250826"/>
                  <a:gd name="connsiteX2" fmla="*/ 652492 w 1966942"/>
                  <a:gd name="connsiteY2" fmla="*/ 36505 h 250826"/>
                  <a:gd name="connsiteX3" fmla="*/ 1719292 w 1966942"/>
                  <a:gd name="connsiteY3" fmla="*/ 7930 h 250826"/>
                  <a:gd name="connsiteX4" fmla="*/ 1966942 w 1966942"/>
                  <a:gd name="connsiteY4" fmla="*/ 55555 h 250826"/>
                  <a:gd name="connsiteX0" fmla="*/ 0 w 1966942"/>
                  <a:gd name="connsiteY0" fmla="*/ 246071 h 246071"/>
                  <a:gd name="connsiteX1" fmla="*/ 285752 w 1966942"/>
                  <a:gd name="connsiteY1" fmla="*/ 174633 h 246071"/>
                  <a:gd name="connsiteX2" fmla="*/ 652492 w 1966942"/>
                  <a:gd name="connsiteY2" fmla="*/ 31750 h 246071"/>
                  <a:gd name="connsiteX3" fmla="*/ 1719292 w 1966942"/>
                  <a:gd name="connsiteY3" fmla="*/ 3175 h 246071"/>
                  <a:gd name="connsiteX4" fmla="*/ 1966942 w 1966942"/>
                  <a:gd name="connsiteY4" fmla="*/ 50800 h 246071"/>
                  <a:gd name="connsiteX0" fmla="*/ 0 w 1966942"/>
                  <a:gd name="connsiteY0" fmla="*/ 246071 h 265113"/>
                  <a:gd name="connsiteX1" fmla="*/ 285752 w 1966942"/>
                  <a:gd name="connsiteY1" fmla="*/ 174633 h 265113"/>
                  <a:gd name="connsiteX2" fmla="*/ 652492 w 1966942"/>
                  <a:gd name="connsiteY2" fmla="*/ 31750 h 265113"/>
                  <a:gd name="connsiteX3" fmla="*/ 1719292 w 1966942"/>
                  <a:gd name="connsiteY3" fmla="*/ 3175 h 265113"/>
                  <a:gd name="connsiteX4" fmla="*/ 1966942 w 1966942"/>
                  <a:gd name="connsiteY4" fmla="*/ 50800 h 265113"/>
                  <a:gd name="connsiteX0" fmla="*/ 0 w 1966942"/>
                  <a:gd name="connsiteY0" fmla="*/ 246071 h 307967"/>
                  <a:gd name="connsiteX1" fmla="*/ 285752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246071 h 307967"/>
                  <a:gd name="connsiteX1" fmla="*/ 428628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314328 h 376224"/>
                  <a:gd name="connsiteX1" fmla="*/ 428628 w 1966942"/>
                  <a:gd name="connsiteY1" fmla="*/ 242890 h 376224"/>
                  <a:gd name="connsiteX2" fmla="*/ 857256 w 1966942"/>
                  <a:gd name="connsiteY2" fmla="*/ 28576 h 376224"/>
                  <a:gd name="connsiteX3" fmla="*/ 1719292 w 1966942"/>
                  <a:gd name="connsiteY3" fmla="*/ 71432 h 376224"/>
                  <a:gd name="connsiteX4" fmla="*/ 1966942 w 1966942"/>
                  <a:gd name="connsiteY4" fmla="*/ 119057 h 376224"/>
                  <a:gd name="connsiteX0" fmla="*/ 0 w 1970898"/>
                  <a:gd name="connsiteY0" fmla="*/ 321471 h 383367"/>
                  <a:gd name="connsiteX1" fmla="*/ 428628 w 1970898"/>
                  <a:gd name="connsiteY1" fmla="*/ 250033 h 383367"/>
                  <a:gd name="connsiteX2" fmla="*/ 857256 w 1970898"/>
                  <a:gd name="connsiteY2" fmla="*/ 35719 h 383367"/>
                  <a:gd name="connsiteX3" fmla="*/ 1785950 w 1970898"/>
                  <a:gd name="connsiteY3" fmla="*/ 35719 h 383367"/>
                  <a:gd name="connsiteX4" fmla="*/ 1966942 w 1970898"/>
                  <a:gd name="connsiteY4" fmla="*/ 126200 h 383367"/>
                  <a:gd name="connsiteX0" fmla="*/ 0 w 1785950"/>
                  <a:gd name="connsiteY0" fmla="*/ 321471 h 383367"/>
                  <a:gd name="connsiteX1" fmla="*/ 428628 w 1785950"/>
                  <a:gd name="connsiteY1" fmla="*/ 250033 h 383367"/>
                  <a:gd name="connsiteX2" fmla="*/ 857256 w 1785950"/>
                  <a:gd name="connsiteY2" fmla="*/ 35719 h 383367"/>
                  <a:gd name="connsiteX3" fmla="*/ 1785950 w 1785950"/>
                  <a:gd name="connsiteY3" fmla="*/ 35719 h 383367"/>
                </a:gdLst>
                <a:ahLst/>
                <a:cxnLst>
                  <a:cxn ang="0">
                    <a:pos x="connsiteX0" y="connsiteY0"/>
                  </a:cxn>
                  <a:cxn ang="0">
                    <a:pos x="connsiteX1" y="connsiteY1"/>
                  </a:cxn>
                  <a:cxn ang="0">
                    <a:pos x="connsiteX2" y="connsiteY2"/>
                  </a:cxn>
                  <a:cxn ang="0">
                    <a:pos x="connsiteX3" y="connsiteY3"/>
                  </a:cxn>
                </a:cxnLst>
                <a:rect l="l" t="t" r="r" b="b"/>
                <a:pathLst>
                  <a:path w="1785950" h="383367">
                    <a:moveTo>
                      <a:pt x="0" y="321471"/>
                    </a:moveTo>
                    <a:cubicBezTo>
                      <a:pt x="95251" y="297658"/>
                      <a:pt x="328671" y="383367"/>
                      <a:pt x="428628" y="250033"/>
                    </a:cubicBezTo>
                    <a:cubicBezTo>
                      <a:pt x="492128" y="213521"/>
                      <a:pt x="631036" y="71438"/>
                      <a:pt x="857256" y="35719"/>
                    </a:cubicBezTo>
                    <a:cubicBezTo>
                      <a:pt x="1083476" y="0"/>
                      <a:pt x="1601002" y="20639"/>
                      <a:pt x="1785950" y="35719"/>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Freeform 14"/>
              <p:cNvSpPr/>
              <p:nvPr/>
            </p:nvSpPr>
            <p:spPr>
              <a:xfrm>
                <a:off x="714348" y="4641065"/>
                <a:ext cx="1571636" cy="311946"/>
              </a:xfrm>
              <a:custGeom>
                <a:avLst/>
                <a:gdLst>
                  <a:gd name="connsiteX0" fmla="*/ 0 w 1981200"/>
                  <a:gd name="connsiteY0" fmla="*/ 4762 h 360362"/>
                  <a:gd name="connsiteX1" fmla="*/ 352425 w 1981200"/>
                  <a:gd name="connsiteY1" fmla="*/ 52387 h 360362"/>
                  <a:gd name="connsiteX2" fmla="*/ 1133475 w 1981200"/>
                  <a:gd name="connsiteY2" fmla="*/ 319087 h 360362"/>
                  <a:gd name="connsiteX3" fmla="*/ 1838325 w 1981200"/>
                  <a:gd name="connsiteY3" fmla="*/ 300037 h 360362"/>
                  <a:gd name="connsiteX4" fmla="*/ 1981200 w 1981200"/>
                  <a:gd name="connsiteY4" fmla="*/ 290512 h 360362"/>
                  <a:gd name="connsiteX0" fmla="*/ 0 w 1976465"/>
                  <a:gd name="connsiteY0" fmla="*/ 2381 h 386547"/>
                  <a:gd name="connsiteX1" fmla="*/ 347690 w 1976465"/>
                  <a:gd name="connsiteY1" fmla="*/ 78572 h 386547"/>
                  <a:gd name="connsiteX2" fmla="*/ 1128740 w 1976465"/>
                  <a:gd name="connsiteY2" fmla="*/ 345272 h 386547"/>
                  <a:gd name="connsiteX3" fmla="*/ 1833590 w 1976465"/>
                  <a:gd name="connsiteY3" fmla="*/ 326222 h 386547"/>
                  <a:gd name="connsiteX4" fmla="*/ 1976465 w 1976465"/>
                  <a:gd name="connsiteY4" fmla="*/ 316697 h 386547"/>
                  <a:gd name="connsiteX0" fmla="*/ 0 w 1905027"/>
                  <a:gd name="connsiteY0" fmla="*/ 2381 h 457984"/>
                  <a:gd name="connsiteX1" fmla="*/ 276252 w 1905027"/>
                  <a:gd name="connsiteY1" fmla="*/ 150009 h 457984"/>
                  <a:gd name="connsiteX2" fmla="*/ 1057302 w 1905027"/>
                  <a:gd name="connsiteY2" fmla="*/ 416709 h 457984"/>
                  <a:gd name="connsiteX3" fmla="*/ 1762152 w 1905027"/>
                  <a:gd name="connsiteY3" fmla="*/ 397659 h 457984"/>
                  <a:gd name="connsiteX4" fmla="*/ 1905027 w 1905027"/>
                  <a:gd name="connsiteY4" fmla="*/ 388134 h 457984"/>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48687"/>
                  <a:gd name="connsiteY0" fmla="*/ 2381 h 414326"/>
                  <a:gd name="connsiteX1" fmla="*/ 357190 w 1948687"/>
                  <a:gd name="connsiteY1" fmla="*/ 145257 h 414326"/>
                  <a:gd name="connsiteX2" fmla="*/ 785818 w 1948687"/>
                  <a:gd name="connsiteY2" fmla="*/ 288133 h 414326"/>
                  <a:gd name="connsiteX3" fmla="*/ 1762152 w 1948687"/>
                  <a:gd name="connsiteY3" fmla="*/ 397659 h 414326"/>
                  <a:gd name="connsiteX4" fmla="*/ 1905027 w 1948687"/>
                  <a:gd name="connsiteY4" fmla="*/ 388134 h 414326"/>
                  <a:gd name="connsiteX0" fmla="*/ 0 w 1905027"/>
                  <a:gd name="connsiteY0" fmla="*/ 2381 h 388134"/>
                  <a:gd name="connsiteX1" fmla="*/ 357190 w 1905027"/>
                  <a:gd name="connsiteY1" fmla="*/ 145257 h 388134"/>
                  <a:gd name="connsiteX2" fmla="*/ 785818 w 1905027"/>
                  <a:gd name="connsiteY2" fmla="*/ 288133 h 388134"/>
                  <a:gd name="connsiteX3" fmla="*/ 1428760 w 1905027"/>
                  <a:gd name="connsiteY3" fmla="*/ 359571 h 388134"/>
                  <a:gd name="connsiteX4" fmla="*/ 1905027 w 1905027"/>
                  <a:gd name="connsiteY4" fmla="*/ 388134 h 388134"/>
                  <a:gd name="connsiteX0" fmla="*/ 0 w 1428760"/>
                  <a:gd name="connsiteY0" fmla="*/ 2381 h 359571"/>
                  <a:gd name="connsiteX1" fmla="*/ 357190 w 1428760"/>
                  <a:gd name="connsiteY1" fmla="*/ 145257 h 359571"/>
                  <a:gd name="connsiteX2" fmla="*/ 785818 w 1428760"/>
                  <a:gd name="connsiteY2" fmla="*/ 288133 h 359571"/>
                  <a:gd name="connsiteX3" fmla="*/ 1428760 w 1428760"/>
                  <a:gd name="connsiteY3" fmla="*/ 359571 h 359571"/>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Lst>
                <a:ahLst/>
                <a:cxnLst>
                  <a:cxn ang="0">
                    <a:pos x="connsiteX0" y="connsiteY0"/>
                  </a:cxn>
                  <a:cxn ang="0">
                    <a:pos x="connsiteX1" y="connsiteY1"/>
                  </a:cxn>
                  <a:cxn ang="0">
                    <a:pos x="connsiteX2" y="connsiteY2"/>
                  </a:cxn>
                  <a:cxn ang="0">
                    <a:pos x="connsiteX3" y="connsiteY3"/>
                  </a:cxn>
                </a:cxnLst>
                <a:rect l="l" t="t" r="r" b="b"/>
                <a:pathLst>
                  <a:path w="1571636" h="311946">
                    <a:moveTo>
                      <a:pt x="0" y="2381"/>
                    </a:moveTo>
                    <a:cubicBezTo>
                      <a:pt x="81756" y="0"/>
                      <a:pt x="204811" y="28568"/>
                      <a:pt x="357190" y="145257"/>
                    </a:cubicBezTo>
                    <a:cubicBezTo>
                      <a:pt x="528691" y="261917"/>
                      <a:pt x="583410" y="264320"/>
                      <a:pt x="785818" y="288133"/>
                    </a:cubicBezTo>
                    <a:cubicBezTo>
                      <a:pt x="988226" y="311946"/>
                      <a:pt x="1385101" y="271466"/>
                      <a:pt x="1571636" y="288133"/>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5" name="Group 13"/>
            <p:cNvGrpSpPr/>
            <p:nvPr/>
          </p:nvGrpSpPr>
          <p:grpSpPr>
            <a:xfrm>
              <a:off x="571472" y="2797963"/>
              <a:ext cx="1928826" cy="631037"/>
              <a:chOff x="357158" y="4321974"/>
              <a:chExt cx="1928826" cy="631037"/>
            </a:xfrm>
          </p:grpSpPr>
          <p:sp>
            <p:nvSpPr>
              <p:cNvPr id="12" name="Freeform 11"/>
              <p:cNvSpPr/>
              <p:nvPr/>
            </p:nvSpPr>
            <p:spPr>
              <a:xfrm>
                <a:off x="357158" y="4321974"/>
                <a:ext cx="1785950" cy="383367"/>
              </a:xfrm>
              <a:custGeom>
                <a:avLst/>
                <a:gdLst>
                  <a:gd name="connsiteX0" fmla="*/ 0 w 1695450"/>
                  <a:gd name="connsiteY0" fmla="*/ 260350 h 260350"/>
                  <a:gd name="connsiteX1" fmla="*/ 381000 w 1695450"/>
                  <a:gd name="connsiteY1" fmla="*/ 41275 h 260350"/>
                  <a:gd name="connsiteX2" fmla="*/ 1447800 w 1695450"/>
                  <a:gd name="connsiteY2" fmla="*/ 12700 h 260350"/>
                  <a:gd name="connsiteX3" fmla="*/ 1695450 w 1695450"/>
                  <a:gd name="connsiteY3" fmla="*/ 60325 h 260350"/>
                  <a:gd name="connsiteX0" fmla="*/ 200054 w 1895504"/>
                  <a:gd name="connsiteY0" fmla="*/ 255580 h 255580"/>
                  <a:gd name="connsiteX1" fmla="*/ 0 w 1895504"/>
                  <a:gd name="connsiteY1" fmla="*/ 36512 h 255580"/>
                  <a:gd name="connsiteX2" fmla="*/ 581054 w 1895504"/>
                  <a:gd name="connsiteY2" fmla="*/ 36505 h 255580"/>
                  <a:gd name="connsiteX3" fmla="*/ 1647854 w 1895504"/>
                  <a:gd name="connsiteY3" fmla="*/ 7930 h 255580"/>
                  <a:gd name="connsiteX4" fmla="*/ 1895504 w 1895504"/>
                  <a:gd name="connsiteY4" fmla="*/ 55555 h 255580"/>
                  <a:gd name="connsiteX0" fmla="*/ 0 w 1966942"/>
                  <a:gd name="connsiteY0" fmla="*/ 250826 h 250826"/>
                  <a:gd name="connsiteX1" fmla="*/ 71438 w 1966942"/>
                  <a:gd name="connsiteY1" fmla="*/ 36512 h 250826"/>
                  <a:gd name="connsiteX2" fmla="*/ 652492 w 1966942"/>
                  <a:gd name="connsiteY2" fmla="*/ 36505 h 250826"/>
                  <a:gd name="connsiteX3" fmla="*/ 1719292 w 1966942"/>
                  <a:gd name="connsiteY3" fmla="*/ 7930 h 250826"/>
                  <a:gd name="connsiteX4" fmla="*/ 1966942 w 1966942"/>
                  <a:gd name="connsiteY4" fmla="*/ 55555 h 250826"/>
                  <a:gd name="connsiteX0" fmla="*/ 0 w 1966942"/>
                  <a:gd name="connsiteY0" fmla="*/ 246071 h 246071"/>
                  <a:gd name="connsiteX1" fmla="*/ 285752 w 1966942"/>
                  <a:gd name="connsiteY1" fmla="*/ 174633 h 246071"/>
                  <a:gd name="connsiteX2" fmla="*/ 652492 w 1966942"/>
                  <a:gd name="connsiteY2" fmla="*/ 31750 h 246071"/>
                  <a:gd name="connsiteX3" fmla="*/ 1719292 w 1966942"/>
                  <a:gd name="connsiteY3" fmla="*/ 3175 h 246071"/>
                  <a:gd name="connsiteX4" fmla="*/ 1966942 w 1966942"/>
                  <a:gd name="connsiteY4" fmla="*/ 50800 h 246071"/>
                  <a:gd name="connsiteX0" fmla="*/ 0 w 1966942"/>
                  <a:gd name="connsiteY0" fmla="*/ 246071 h 265113"/>
                  <a:gd name="connsiteX1" fmla="*/ 285752 w 1966942"/>
                  <a:gd name="connsiteY1" fmla="*/ 174633 h 265113"/>
                  <a:gd name="connsiteX2" fmla="*/ 652492 w 1966942"/>
                  <a:gd name="connsiteY2" fmla="*/ 31750 h 265113"/>
                  <a:gd name="connsiteX3" fmla="*/ 1719292 w 1966942"/>
                  <a:gd name="connsiteY3" fmla="*/ 3175 h 265113"/>
                  <a:gd name="connsiteX4" fmla="*/ 1966942 w 1966942"/>
                  <a:gd name="connsiteY4" fmla="*/ 50800 h 265113"/>
                  <a:gd name="connsiteX0" fmla="*/ 0 w 1966942"/>
                  <a:gd name="connsiteY0" fmla="*/ 246071 h 307967"/>
                  <a:gd name="connsiteX1" fmla="*/ 285752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246071 h 307967"/>
                  <a:gd name="connsiteX1" fmla="*/ 428628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314328 h 376224"/>
                  <a:gd name="connsiteX1" fmla="*/ 428628 w 1966942"/>
                  <a:gd name="connsiteY1" fmla="*/ 242890 h 376224"/>
                  <a:gd name="connsiteX2" fmla="*/ 857256 w 1966942"/>
                  <a:gd name="connsiteY2" fmla="*/ 28576 h 376224"/>
                  <a:gd name="connsiteX3" fmla="*/ 1719292 w 1966942"/>
                  <a:gd name="connsiteY3" fmla="*/ 71432 h 376224"/>
                  <a:gd name="connsiteX4" fmla="*/ 1966942 w 1966942"/>
                  <a:gd name="connsiteY4" fmla="*/ 119057 h 376224"/>
                  <a:gd name="connsiteX0" fmla="*/ 0 w 1970898"/>
                  <a:gd name="connsiteY0" fmla="*/ 321471 h 383367"/>
                  <a:gd name="connsiteX1" fmla="*/ 428628 w 1970898"/>
                  <a:gd name="connsiteY1" fmla="*/ 250033 h 383367"/>
                  <a:gd name="connsiteX2" fmla="*/ 857256 w 1970898"/>
                  <a:gd name="connsiteY2" fmla="*/ 35719 h 383367"/>
                  <a:gd name="connsiteX3" fmla="*/ 1785950 w 1970898"/>
                  <a:gd name="connsiteY3" fmla="*/ 35719 h 383367"/>
                  <a:gd name="connsiteX4" fmla="*/ 1966942 w 1970898"/>
                  <a:gd name="connsiteY4" fmla="*/ 126200 h 383367"/>
                  <a:gd name="connsiteX0" fmla="*/ 0 w 1785950"/>
                  <a:gd name="connsiteY0" fmla="*/ 321471 h 383367"/>
                  <a:gd name="connsiteX1" fmla="*/ 428628 w 1785950"/>
                  <a:gd name="connsiteY1" fmla="*/ 250033 h 383367"/>
                  <a:gd name="connsiteX2" fmla="*/ 857256 w 1785950"/>
                  <a:gd name="connsiteY2" fmla="*/ 35719 h 383367"/>
                  <a:gd name="connsiteX3" fmla="*/ 1785950 w 1785950"/>
                  <a:gd name="connsiteY3" fmla="*/ 35719 h 383367"/>
                </a:gdLst>
                <a:ahLst/>
                <a:cxnLst>
                  <a:cxn ang="0">
                    <a:pos x="connsiteX0" y="connsiteY0"/>
                  </a:cxn>
                  <a:cxn ang="0">
                    <a:pos x="connsiteX1" y="connsiteY1"/>
                  </a:cxn>
                  <a:cxn ang="0">
                    <a:pos x="connsiteX2" y="connsiteY2"/>
                  </a:cxn>
                  <a:cxn ang="0">
                    <a:pos x="connsiteX3" y="connsiteY3"/>
                  </a:cxn>
                </a:cxnLst>
                <a:rect l="l" t="t" r="r" b="b"/>
                <a:pathLst>
                  <a:path w="1785950" h="383367">
                    <a:moveTo>
                      <a:pt x="0" y="321471"/>
                    </a:moveTo>
                    <a:cubicBezTo>
                      <a:pt x="95251" y="297658"/>
                      <a:pt x="328671" y="383367"/>
                      <a:pt x="428628" y="250033"/>
                    </a:cubicBezTo>
                    <a:cubicBezTo>
                      <a:pt x="492128" y="213521"/>
                      <a:pt x="631036" y="71438"/>
                      <a:pt x="857256" y="35719"/>
                    </a:cubicBezTo>
                    <a:cubicBezTo>
                      <a:pt x="1083476" y="0"/>
                      <a:pt x="1601002" y="20639"/>
                      <a:pt x="1785950" y="35719"/>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Freeform 12"/>
              <p:cNvSpPr/>
              <p:nvPr/>
            </p:nvSpPr>
            <p:spPr>
              <a:xfrm>
                <a:off x="714348" y="4641065"/>
                <a:ext cx="1571636" cy="311946"/>
              </a:xfrm>
              <a:custGeom>
                <a:avLst/>
                <a:gdLst>
                  <a:gd name="connsiteX0" fmla="*/ 0 w 1981200"/>
                  <a:gd name="connsiteY0" fmla="*/ 4762 h 360362"/>
                  <a:gd name="connsiteX1" fmla="*/ 352425 w 1981200"/>
                  <a:gd name="connsiteY1" fmla="*/ 52387 h 360362"/>
                  <a:gd name="connsiteX2" fmla="*/ 1133475 w 1981200"/>
                  <a:gd name="connsiteY2" fmla="*/ 319087 h 360362"/>
                  <a:gd name="connsiteX3" fmla="*/ 1838325 w 1981200"/>
                  <a:gd name="connsiteY3" fmla="*/ 300037 h 360362"/>
                  <a:gd name="connsiteX4" fmla="*/ 1981200 w 1981200"/>
                  <a:gd name="connsiteY4" fmla="*/ 290512 h 360362"/>
                  <a:gd name="connsiteX0" fmla="*/ 0 w 1976465"/>
                  <a:gd name="connsiteY0" fmla="*/ 2381 h 386547"/>
                  <a:gd name="connsiteX1" fmla="*/ 347690 w 1976465"/>
                  <a:gd name="connsiteY1" fmla="*/ 78572 h 386547"/>
                  <a:gd name="connsiteX2" fmla="*/ 1128740 w 1976465"/>
                  <a:gd name="connsiteY2" fmla="*/ 345272 h 386547"/>
                  <a:gd name="connsiteX3" fmla="*/ 1833590 w 1976465"/>
                  <a:gd name="connsiteY3" fmla="*/ 326222 h 386547"/>
                  <a:gd name="connsiteX4" fmla="*/ 1976465 w 1976465"/>
                  <a:gd name="connsiteY4" fmla="*/ 316697 h 386547"/>
                  <a:gd name="connsiteX0" fmla="*/ 0 w 1905027"/>
                  <a:gd name="connsiteY0" fmla="*/ 2381 h 457984"/>
                  <a:gd name="connsiteX1" fmla="*/ 276252 w 1905027"/>
                  <a:gd name="connsiteY1" fmla="*/ 150009 h 457984"/>
                  <a:gd name="connsiteX2" fmla="*/ 1057302 w 1905027"/>
                  <a:gd name="connsiteY2" fmla="*/ 416709 h 457984"/>
                  <a:gd name="connsiteX3" fmla="*/ 1762152 w 1905027"/>
                  <a:gd name="connsiteY3" fmla="*/ 397659 h 457984"/>
                  <a:gd name="connsiteX4" fmla="*/ 1905027 w 1905027"/>
                  <a:gd name="connsiteY4" fmla="*/ 388134 h 457984"/>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48687"/>
                  <a:gd name="connsiteY0" fmla="*/ 2381 h 414326"/>
                  <a:gd name="connsiteX1" fmla="*/ 357190 w 1948687"/>
                  <a:gd name="connsiteY1" fmla="*/ 145257 h 414326"/>
                  <a:gd name="connsiteX2" fmla="*/ 785818 w 1948687"/>
                  <a:gd name="connsiteY2" fmla="*/ 288133 h 414326"/>
                  <a:gd name="connsiteX3" fmla="*/ 1762152 w 1948687"/>
                  <a:gd name="connsiteY3" fmla="*/ 397659 h 414326"/>
                  <a:gd name="connsiteX4" fmla="*/ 1905027 w 1948687"/>
                  <a:gd name="connsiteY4" fmla="*/ 388134 h 414326"/>
                  <a:gd name="connsiteX0" fmla="*/ 0 w 1905027"/>
                  <a:gd name="connsiteY0" fmla="*/ 2381 h 388134"/>
                  <a:gd name="connsiteX1" fmla="*/ 357190 w 1905027"/>
                  <a:gd name="connsiteY1" fmla="*/ 145257 h 388134"/>
                  <a:gd name="connsiteX2" fmla="*/ 785818 w 1905027"/>
                  <a:gd name="connsiteY2" fmla="*/ 288133 h 388134"/>
                  <a:gd name="connsiteX3" fmla="*/ 1428760 w 1905027"/>
                  <a:gd name="connsiteY3" fmla="*/ 359571 h 388134"/>
                  <a:gd name="connsiteX4" fmla="*/ 1905027 w 1905027"/>
                  <a:gd name="connsiteY4" fmla="*/ 388134 h 388134"/>
                  <a:gd name="connsiteX0" fmla="*/ 0 w 1428760"/>
                  <a:gd name="connsiteY0" fmla="*/ 2381 h 359571"/>
                  <a:gd name="connsiteX1" fmla="*/ 357190 w 1428760"/>
                  <a:gd name="connsiteY1" fmla="*/ 145257 h 359571"/>
                  <a:gd name="connsiteX2" fmla="*/ 785818 w 1428760"/>
                  <a:gd name="connsiteY2" fmla="*/ 288133 h 359571"/>
                  <a:gd name="connsiteX3" fmla="*/ 1428760 w 1428760"/>
                  <a:gd name="connsiteY3" fmla="*/ 359571 h 359571"/>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Lst>
                <a:ahLst/>
                <a:cxnLst>
                  <a:cxn ang="0">
                    <a:pos x="connsiteX0" y="connsiteY0"/>
                  </a:cxn>
                  <a:cxn ang="0">
                    <a:pos x="connsiteX1" y="connsiteY1"/>
                  </a:cxn>
                  <a:cxn ang="0">
                    <a:pos x="connsiteX2" y="connsiteY2"/>
                  </a:cxn>
                  <a:cxn ang="0">
                    <a:pos x="connsiteX3" y="connsiteY3"/>
                  </a:cxn>
                </a:cxnLst>
                <a:rect l="l" t="t" r="r" b="b"/>
                <a:pathLst>
                  <a:path w="1571636" h="311946">
                    <a:moveTo>
                      <a:pt x="0" y="2381"/>
                    </a:moveTo>
                    <a:cubicBezTo>
                      <a:pt x="81756" y="0"/>
                      <a:pt x="204811" y="28568"/>
                      <a:pt x="357190" y="145257"/>
                    </a:cubicBezTo>
                    <a:cubicBezTo>
                      <a:pt x="528691" y="261917"/>
                      <a:pt x="583410" y="264320"/>
                      <a:pt x="785818" y="288133"/>
                    </a:cubicBezTo>
                    <a:cubicBezTo>
                      <a:pt x="988226" y="311946"/>
                      <a:pt x="1385101" y="271466"/>
                      <a:pt x="1571636" y="288133"/>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grpSp>
        <p:nvGrpSpPr>
          <p:cNvPr id="10" name="Group 4"/>
          <p:cNvGrpSpPr/>
          <p:nvPr/>
        </p:nvGrpSpPr>
        <p:grpSpPr>
          <a:xfrm>
            <a:off x="5570612" y="1273700"/>
            <a:ext cx="1805709" cy="590758"/>
            <a:chOff x="357158" y="4321974"/>
            <a:chExt cx="1928826" cy="631037"/>
          </a:xfrm>
        </p:grpSpPr>
        <p:sp>
          <p:nvSpPr>
            <p:cNvPr id="30" name="Freeform 29"/>
            <p:cNvSpPr/>
            <p:nvPr/>
          </p:nvSpPr>
          <p:spPr>
            <a:xfrm>
              <a:off x="357158" y="4321974"/>
              <a:ext cx="1785950" cy="383367"/>
            </a:xfrm>
            <a:custGeom>
              <a:avLst/>
              <a:gdLst>
                <a:gd name="connsiteX0" fmla="*/ 0 w 1695450"/>
                <a:gd name="connsiteY0" fmla="*/ 260350 h 260350"/>
                <a:gd name="connsiteX1" fmla="*/ 381000 w 1695450"/>
                <a:gd name="connsiteY1" fmla="*/ 41275 h 260350"/>
                <a:gd name="connsiteX2" fmla="*/ 1447800 w 1695450"/>
                <a:gd name="connsiteY2" fmla="*/ 12700 h 260350"/>
                <a:gd name="connsiteX3" fmla="*/ 1695450 w 1695450"/>
                <a:gd name="connsiteY3" fmla="*/ 60325 h 260350"/>
                <a:gd name="connsiteX0" fmla="*/ 200054 w 1895504"/>
                <a:gd name="connsiteY0" fmla="*/ 255580 h 255580"/>
                <a:gd name="connsiteX1" fmla="*/ 0 w 1895504"/>
                <a:gd name="connsiteY1" fmla="*/ 36512 h 255580"/>
                <a:gd name="connsiteX2" fmla="*/ 581054 w 1895504"/>
                <a:gd name="connsiteY2" fmla="*/ 36505 h 255580"/>
                <a:gd name="connsiteX3" fmla="*/ 1647854 w 1895504"/>
                <a:gd name="connsiteY3" fmla="*/ 7930 h 255580"/>
                <a:gd name="connsiteX4" fmla="*/ 1895504 w 1895504"/>
                <a:gd name="connsiteY4" fmla="*/ 55555 h 255580"/>
                <a:gd name="connsiteX0" fmla="*/ 0 w 1966942"/>
                <a:gd name="connsiteY0" fmla="*/ 250826 h 250826"/>
                <a:gd name="connsiteX1" fmla="*/ 71438 w 1966942"/>
                <a:gd name="connsiteY1" fmla="*/ 36512 h 250826"/>
                <a:gd name="connsiteX2" fmla="*/ 652492 w 1966942"/>
                <a:gd name="connsiteY2" fmla="*/ 36505 h 250826"/>
                <a:gd name="connsiteX3" fmla="*/ 1719292 w 1966942"/>
                <a:gd name="connsiteY3" fmla="*/ 7930 h 250826"/>
                <a:gd name="connsiteX4" fmla="*/ 1966942 w 1966942"/>
                <a:gd name="connsiteY4" fmla="*/ 55555 h 250826"/>
                <a:gd name="connsiteX0" fmla="*/ 0 w 1966942"/>
                <a:gd name="connsiteY0" fmla="*/ 246071 h 246071"/>
                <a:gd name="connsiteX1" fmla="*/ 285752 w 1966942"/>
                <a:gd name="connsiteY1" fmla="*/ 174633 h 246071"/>
                <a:gd name="connsiteX2" fmla="*/ 652492 w 1966942"/>
                <a:gd name="connsiteY2" fmla="*/ 31750 h 246071"/>
                <a:gd name="connsiteX3" fmla="*/ 1719292 w 1966942"/>
                <a:gd name="connsiteY3" fmla="*/ 3175 h 246071"/>
                <a:gd name="connsiteX4" fmla="*/ 1966942 w 1966942"/>
                <a:gd name="connsiteY4" fmla="*/ 50800 h 246071"/>
                <a:gd name="connsiteX0" fmla="*/ 0 w 1966942"/>
                <a:gd name="connsiteY0" fmla="*/ 246071 h 265113"/>
                <a:gd name="connsiteX1" fmla="*/ 285752 w 1966942"/>
                <a:gd name="connsiteY1" fmla="*/ 174633 h 265113"/>
                <a:gd name="connsiteX2" fmla="*/ 652492 w 1966942"/>
                <a:gd name="connsiteY2" fmla="*/ 31750 h 265113"/>
                <a:gd name="connsiteX3" fmla="*/ 1719292 w 1966942"/>
                <a:gd name="connsiteY3" fmla="*/ 3175 h 265113"/>
                <a:gd name="connsiteX4" fmla="*/ 1966942 w 1966942"/>
                <a:gd name="connsiteY4" fmla="*/ 50800 h 265113"/>
                <a:gd name="connsiteX0" fmla="*/ 0 w 1966942"/>
                <a:gd name="connsiteY0" fmla="*/ 246071 h 307967"/>
                <a:gd name="connsiteX1" fmla="*/ 285752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246071 h 307967"/>
                <a:gd name="connsiteX1" fmla="*/ 428628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314328 h 376224"/>
                <a:gd name="connsiteX1" fmla="*/ 428628 w 1966942"/>
                <a:gd name="connsiteY1" fmla="*/ 242890 h 376224"/>
                <a:gd name="connsiteX2" fmla="*/ 857256 w 1966942"/>
                <a:gd name="connsiteY2" fmla="*/ 28576 h 376224"/>
                <a:gd name="connsiteX3" fmla="*/ 1719292 w 1966942"/>
                <a:gd name="connsiteY3" fmla="*/ 71432 h 376224"/>
                <a:gd name="connsiteX4" fmla="*/ 1966942 w 1966942"/>
                <a:gd name="connsiteY4" fmla="*/ 119057 h 376224"/>
                <a:gd name="connsiteX0" fmla="*/ 0 w 1970898"/>
                <a:gd name="connsiteY0" fmla="*/ 321471 h 383367"/>
                <a:gd name="connsiteX1" fmla="*/ 428628 w 1970898"/>
                <a:gd name="connsiteY1" fmla="*/ 250033 h 383367"/>
                <a:gd name="connsiteX2" fmla="*/ 857256 w 1970898"/>
                <a:gd name="connsiteY2" fmla="*/ 35719 h 383367"/>
                <a:gd name="connsiteX3" fmla="*/ 1785950 w 1970898"/>
                <a:gd name="connsiteY3" fmla="*/ 35719 h 383367"/>
                <a:gd name="connsiteX4" fmla="*/ 1966942 w 1970898"/>
                <a:gd name="connsiteY4" fmla="*/ 126200 h 383367"/>
                <a:gd name="connsiteX0" fmla="*/ 0 w 1785950"/>
                <a:gd name="connsiteY0" fmla="*/ 321471 h 383367"/>
                <a:gd name="connsiteX1" fmla="*/ 428628 w 1785950"/>
                <a:gd name="connsiteY1" fmla="*/ 250033 h 383367"/>
                <a:gd name="connsiteX2" fmla="*/ 857256 w 1785950"/>
                <a:gd name="connsiteY2" fmla="*/ 35719 h 383367"/>
                <a:gd name="connsiteX3" fmla="*/ 1785950 w 1785950"/>
                <a:gd name="connsiteY3" fmla="*/ 35719 h 383367"/>
              </a:gdLst>
              <a:ahLst/>
              <a:cxnLst>
                <a:cxn ang="0">
                  <a:pos x="connsiteX0" y="connsiteY0"/>
                </a:cxn>
                <a:cxn ang="0">
                  <a:pos x="connsiteX1" y="connsiteY1"/>
                </a:cxn>
                <a:cxn ang="0">
                  <a:pos x="connsiteX2" y="connsiteY2"/>
                </a:cxn>
                <a:cxn ang="0">
                  <a:pos x="connsiteX3" y="connsiteY3"/>
                </a:cxn>
              </a:cxnLst>
              <a:rect l="l" t="t" r="r" b="b"/>
              <a:pathLst>
                <a:path w="1785950" h="383367">
                  <a:moveTo>
                    <a:pt x="0" y="321471"/>
                  </a:moveTo>
                  <a:cubicBezTo>
                    <a:pt x="95251" y="297658"/>
                    <a:pt x="328671" y="383367"/>
                    <a:pt x="428628" y="250033"/>
                  </a:cubicBezTo>
                  <a:cubicBezTo>
                    <a:pt x="492128" y="213521"/>
                    <a:pt x="631036" y="71438"/>
                    <a:pt x="857256" y="35719"/>
                  </a:cubicBezTo>
                  <a:cubicBezTo>
                    <a:pt x="1083476" y="0"/>
                    <a:pt x="1601002" y="20639"/>
                    <a:pt x="1785950" y="35719"/>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Freeform 30"/>
            <p:cNvSpPr/>
            <p:nvPr/>
          </p:nvSpPr>
          <p:spPr>
            <a:xfrm>
              <a:off x="714348" y="4641065"/>
              <a:ext cx="1571636" cy="311946"/>
            </a:xfrm>
            <a:custGeom>
              <a:avLst/>
              <a:gdLst>
                <a:gd name="connsiteX0" fmla="*/ 0 w 1981200"/>
                <a:gd name="connsiteY0" fmla="*/ 4762 h 360362"/>
                <a:gd name="connsiteX1" fmla="*/ 352425 w 1981200"/>
                <a:gd name="connsiteY1" fmla="*/ 52387 h 360362"/>
                <a:gd name="connsiteX2" fmla="*/ 1133475 w 1981200"/>
                <a:gd name="connsiteY2" fmla="*/ 319087 h 360362"/>
                <a:gd name="connsiteX3" fmla="*/ 1838325 w 1981200"/>
                <a:gd name="connsiteY3" fmla="*/ 300037 h 360362"/>
                <a:gd name="connsiteX4" fmla="*/ 1981200 w 1981200"/>
                <a:gd name="connsiteY4" fmla="*/ 290512 h 360362"/>
                <a:gd name="connsiteX0" fmla="*/ 0 w 1976465"/>
                <a:gd name="connsiteY0" fmla="*/ 2381 h 386547"/>
                <a:gd name="connsiteX1" fmla="*/ 347690 w 1976465"/>
                <a:gd name="connsiteY1" fmla="*/ 78572 h 386547"/>
                <a:gd name="connsiteX2" fmla="*/ 1128740 w 1976465"/>
                <a:gd name="connsiteY2" fmla="*/ 345272 h 386547"/>
                <a:gd name="connsiteX3" fmla="*/ 1833590 w 1976465"/>
                <a:gd name="connsiteY3" fmla="*/ 326222 h 386547"/>
                <a:gd name="connsiteX4" fmla="*/ 1976465 w 1976465"/>
                <a:gd name="connsiteY4" fmla="*/ 316697 h 386547"/>
                <a:gd name="connsiteX0" fmla="*/ 0 w 1905027"/>
                <a:gd name="connsiteY0" fmla="*/ 2381 h 457984"/>
                <a:gd name="connsiteX1" fmla="*/ 276252 w 1905027"/>
                <a:gd name="connsiteY1" fmla="*/ 150009 h 457984"/>
                <a:gd name="connsiteX2" fmla="*/ 1057302 w 1905027"/>
                <a:gd name="connsiteY2" fmla="*/ 416709 h 457984"/>
                <a:gd name="connsiteX3" fmla="*/ 1762152 w 1905027"/>
                <a:gd name="connsiteY3" fmla="*/ 397659 h 457984"/>
                <a:gd name="connsiteX4" fmla="*/ 1905027 w 1905027"/>
                <a:gd name="connsiteY4" fmla="*/ 388134 h 457984"/>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48687"/>
                <a:gd name="connsiteY0" fmla="*/ 2381 h 414326"/>
                <a:gd name="connsiteX1" fmla="*/ 357190 w 1948687"/>
                <a:gd name="connsiteY1" fmla="*/ 145257 h 414326"/>
                <a:gd name="connsiteX2" fmla="*/ 785818 w 1948687"/>
                <a:gd name="connsiteY2" fmla="*/ 288133 h 414326"/>
                <a:gd name="connsiteX3" fmla="*/ 1762152 w 1948687"/>
                <a:gd name="connsiteY3" fmla="*/ 397659 h 414326"/>
                <a:gd name="connsiteX4" fmla="*/ 1905027 w 1948687"/>
                <a:gd name="connsiteY4" fmla="*/ 388134 h 414326"/>
                <a:gd name="connsiteX0" fmla="*/ 0 w 1905027"/>
                <a:gd name="connsiteY0" fmla="*/ 2381 h 388134"/>
                <a:gd name="connsiteX1" fmla="*/ 357190 w 1905027"/>
                <a:gd name="connsiteY1" fmla="*/ 145257 h 388134"/>
                <a:gd name="connsiteX2" fmla="*/ 785818 w 1905027"/>
                <a:gd name="connsiteY2" fmla="*/ 288133 h 388134"/>
                <a:gd name="connsiteX3" fmla="*/ 1428760 w 1905027"/>
                <a:gd name="connsiteY3" fmla="*/ 359571 h 388134"/>
                <a:gd name="connsiteX4" fmla="*/ 1905027 w 1905027"/>
                <a:gd name="connsiteY4" fmla="*/ 388134 h 388134"/>
                <a:gd name="connsiteX0" fmla="*/ 0 w 1428760"/>
                <a:gd name="connsiteY0" fmla="*/ 2381 h 359571"/>
                <a:gd name="connsiteX1" fmla="*/ 357190 w 1428760"/>
                <a:gd name="connsiteY1" fmla="*/ 145257 h 359571"/>
                <a:gd name="connsiteX2" fmla="*/ 785818 w 1428760"/>
                <a:gd name="connsiteY2" fmla="*/ 288133 h 359571"/>
                <a:gd name="connsiteX3" fmla="*/ 1428760 w 1428760"/>
                <a:gd name="connsiteY3" fmla="*/ 359571 h 359571"/>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Lst>
              <a:ahLst/>
              <a:cxnLst>
                <a:cxn ang="0">
                  <a:pos x="connsiteX0" y="connsiteY0"/>
                </a:cxn>
                <a:cxn ang="0">
                  <a:pos x="connsiteX1" y="connsiteY1"/>
                </a:cxn>
                <a:cxn ang="0">
                  <a:pos x="connsiteX2" y="connsiteY2"/>
                </a:cxn>
                <a:cxn ang="0">
                  <a:pos x="connsiteX3" y="connsiteY3"/>
                </a:cxn>
              </a:cxnLst>
              <a:rect l="l" t="t" r="r" b="b"/>
              <a:pathLst>
                <a:path w="1571636" h="311946">
                  <a:moveTo>
                    <a:pt x="0" y="2381"/>
                  </a:moveTo>
                  <a:cubicBezTo>
                    <a:pt x="81756" y="0"/>
                    <a:pt x="204811" y="28568"/>
                    <a:pt x="357190" y="145257"/>
                  </a:cubicBezTo>
                  <a:cubicBezTo>
                    <a:pt x="528691" y="261917"/>
                    <a:pt x="583410" y="264320"/>
                    <a:pt x="785818" y="288133"/>
                  </a:cubicBezTo>
                  <a:cubicBezTo>
                    <a:pt x="988226" y="311946"/>
                    <a:pt x="1385101" y="271466"/>
                    <a:pt x="1571636" y="288133"/>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0" name="Oval 19"/>
          <p:cNvSpPr/>
          <p:nvPr/>
        </p:nvSpPr>
        <p:spPr>
          <a:xfrm>
            <a:off x="6506906" y="1106505"/>
            <a:ext cx="401269" cy="40126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6506906" y="1730702"/>
            <a:ext cx="401269" cy="40126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6662954" y="2444068"/>
            <a:ext cx="178342" cy="178342"/>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6506906" y="2860942"/>
            <a:ext cx="401269" cy="40126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23"/>
          <p:cNvGrpSpPr/>
          <p:nvPr/>
        </p:nvGrpSpPr>
        <p:grpSpPr>
          <a:xfrm>
            <a:off x="5570612" y="1920188"/>
            <a:ext cx="1805709" cy="590758"/>
            <a:chOff x="357158" y="4321974"/>
            <a:chExt cx="1928826" cy="631037"/>
          </a:xfrm>
        </p:grpSpPr>
        <p:sp>
          <p:nvSpPr>
            <p:cNvPr id="28" name="Freeform 11"/>
            <p:cNvSpPr/>
            <p:nvPr/>
          </p:nvSpPr>
          <p:spPr>
            <a:xfrm>
              <a:off x="357158" y="4321974"/>
              <a:ext cx="1785950" cy="383367"/>
            </a:xfrm>
            <a:custGeom>
              <a:avLst/>
              <a:gdLst>
                <a:gd name="connsiteX0" fmla="*/ 0 w 1695450"/>
                <a:gd name="connsiteY0" fmla="*/ 260350 h 260350"/>
                <a:gd name="connsiteX1" fmla="*/ 381000 w 1695450"/>
                <a:gd name="connsiteY1" fmla="*/ 41275 h 260350"/>
                <a:gd name="connsiteX2" fmla="*/ 1447800 w 1695450"/>
                <a:gd name="connsiteY2" fmla="*/ 12700 h 260350"/>
                <a:gd name="connsiteX3" fmla="*/ 1695450 w 1695450"/>
                <a:gd name="connsiteY3" fmla="*/ 60325 h 260350"/>
                <a:gd name="connsiteX0" fmla="*/ 200054 w 1895504"/>
                <a:gd name="connsiteY0" fmla="*/ 255580 h 255580"/>
                <a:gd name="connsiteX1" fmla="*/ 0 w 1895504"/>
                <a:gd name="connsiteY1" fmla="*/ 36512 h 255580"/>
                <a:gd name="connsiteX2" fmla="*/ 581054 w 1895504"/>
                <a:gd name="connsiteY2" fmla="*/ 36505 h 255580"/>
                <a:gd name="connsiteX3" fmla="*/ 1647854 w 1895504"/>
                <a:gd name="connsiteY3" fmla="*/ 7930 h 255580"/>
                <a:gd name="connsiteX4" fmla="*/ 1895504 w 1895504"/>
                <a:gd name="connsiteY4" fmla="*/ 55555 h 255580"/>
                <a:gd name="connsiteX0" fmla="*/ 0 w 1966942"/>
                <a:gd name="connsiteY0" fmla="*/ 250826 h 250826"/>
                <a:gd name="connsiteX1" fmla="*/ 71438 w 1966942"/>
                <a:gd name="connsiteY1" fmla="*/ 36512 h 250826"/>
                <a:gd name="connsiteX2" fmla="*/ 652492 w 1966942"/>
                <a:gd name="connsiteY2" fmla="*/ 36505 h 250826"/>
                <a:gd name="connsiteX3" fmla="*/ 1719292 w 1966942"/>
                <a:gd name="connsiteY3" fmla="*/ 7930 h 250826"/>
                <a:gd name="connsiteX4" fmla="*/ 1966942 w 1966942"/>
                <a:gd name="connsiteY4" fmla="*/ 55555 h 250826"/>
                <a:gd name="connsiteX0" fmla="*/ 0 w 1966942"/>
                <a:gd name="connsiteY0" fmla="*/ 246071 h 246071"/>
                <a:gd name="connsiteX1" fmla="*/ 285752 w 1966942"/>
                <a:gd name="connsiteY1" fmla="*/ 174633 h 246071"/>
                <a:gd name="connsiteX2" fmla="*/ 652492 w 1966942"/>
                <a:gd name="connsiteY2" fmla="*/ 31750 h 246071"/>
                <a:gd name="connsiteX3" fmla="*/ 1719292 w 1966942"/>
                <a:gd name="connsiteY3" fmla="*/ 3175 h 246071"/>
                <a:gd name="connsiteX4" fmla="*/ 1966942 w 1966942"/>
                <a:gd name="connsiteY4" fmla="*/ 50800 h 246071"/>
                <a:gd name="connsiteX0" fmla="*/ 0 w 1966942"/>
                <a:gd name="connsiteY0" fmla="*/ 246071 h 265113"/>
                <a:gd name="connsiteX1" fmla="*/ 285752 w 1966942"/>
                <a:gd name="connsiteY1" fmla="*/ 174633 h 265113"/>
                <a:gd name="connsiteX2" fmla="*/ 652492 w 1966942"/>
                <a:gd name="connsiteY2" fmla="*/ 31750 h 265113"/>
                <a:gd name="connsiteX3" fmla="*/ 1719292 w 1966942"/>
                <a:gd name="connsiteY3" fmla="*/ 3175 h 265113"/>
                <a:gd name="connsiteX4" fmla="*/ 1966942 w 1966942"/>
                <a:gd name="connsiteY4" fmla="*/ 50800 h 265113"/>
                <a:gd name="connsiteX0" fmla="*/ 0 w 1966942"/>
                <a:gd name="connsiteY0" fmla="*/ 246071 h 307967"/>
                <a:gd name="connsiteX1" fmla="*/ 285752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246071 h 307967"/>
                <a:gd name="connsiteX1" fmla="*/ 428628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314328 h 376224"/>
                <a:gd name="connsiteX1" fmla="*/ 428628 w 1966942"/>
                <a:gd name="connsiteY1" fmla="*/ 242890 h 376224"/>
                <a:gd name="connsiteX2" fmla="*/ 857256 w 1966942"/>
                <a:gd name="connsiteY2" fmla="*/ 28576 h 376224"/>
                <a:gd name="connsiteX3" fmla="*/ 1719292 w 1966942"/>
                <a:gd name="connsiteY3" fmla="*/ 71432 h 376224"/>
                <a:gd name="connsiteX4" fmla="*/ 1966942 w 1966942"/>
                <a:gd name="connsiteY4" fmla="*/ 119057 h 376224"/>
                <a:gd name="connsiteX0" fmla="*/ 0 w 1970898"/>
                <a:gd name="connsiteY0" fmla="*/ 321471 h 383367"/>
                <a:gd name="connsiteX1" fmla="*/ 428628 w 1970898"/>
                <a:gd name="connsiteY1" fmla="*/ 250033 h 383367"/>
                <a:gd name="connsiteX2" fmla="*/ 857256 w 1970898"/>
                <a:gd name="connsiteY2" fmla="*/ 35719 h 383367"/>
                <a:gd name="connsiteX3" fmla="*/ 1785950 w 1970898"/>
                <a:gd name="connsiteY3" fmla="*/ 35719 h 383367"/>
                <a:gd name="connsiteX4" fmla="*/ 1966942 w 1970898"/>
                <a:gd name="connsiteY4" fmla="*/ 126200 h 383367"/>
                <a:gd name="connsiteX0" fmla="*/ 0 w 1785950"/>
                <a:gd name="connsiteY0" fmla="*/ 321471 h 383367"/>
                <a:gd name="connsiteX1" fmla="*/ 428628 w 1785950"/>
                <a:gd name="connsiteY1" fmla="*/ 250033 h 383367"/>
                <a:gd name="connsiteX2" fmla="*/ 857256 w 1785950"/>
                <a:gd name="connsiteY2" fmla="*/ 35719 h 383367"/>
                <a:gd name="connsiteX3" fmla="*/ 1785950 w 1785950"/>
                <a:gd name="connsiteY3" fmla="*/ 35719 h 383367"/>
              </a:gdLst>
              <a:ahLst/>
              <a:cxnLst>
                <a:cxn ang="0">
                  <a:pos x="connsiteX0" y="connsiteY0"/>
                </a:cxn>
                <a:cxn ang="0">
                  <a:pos x="connsiteX1" y="connsiteY1"/>
                </a:cxn>
                <a:cxn ang="0">
                  <a:pos x="connsiteX2" y="connsiteY2"/>
                </a:cxn>
                <a:cxn ang="0">
                  <a:pos x="connsiteX3" y="connsiteY3"/>
                </a:cxn>
              </a:cxnLst>
              <a:rect l="l" t="t" r="r" b="b"/>
              <a:pathLst>
                <a:path w="1785950" h="383367">
                  <a:moveTo>
                    <a:pt x="0" y="321471"/>
                  </a:moveTo>
                  <a:cubicBezTo>
                    <a:pt x="95251" y="297658"/>
                    <a:pt x="328671" y="383367"/>
                    <a:pt x="428628" y="250033"/>
                  </a:cubicBezTo>
                  <a:cubicBezTo>
                    <a:pt x="492128" y="213521"/>
                    <a:pt x="631036" y="71438"/>
                    <a:pt x="857256" y="35719"/>
                  </a:cubicBezTo>
                  <a:cubicBezTo>
                    <a:pt x="1083476" y="0"/>
                    <a:pt x="1601002" y="20639"/>
                    <a:pt x="1785950" y="35719"/>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Freeform 28"/>
            <p:cNvSpPr/>
            <p:nvPr/>
          </p:nvSpPr>
          <p:spPr>
            <a:xfrm>
              <a:off x="714348" y="4641065"/>
              <a:ext cx="1571636" cy="311946"/>
            </a:xfrm>
            <a:custGeom>
              <a:avLst/>
              <a:gdLst>
                <a:gd name="connsiteX0" fmla="*/ 0 w 1981200"/>
                <a:gd name="connsiteY0" fmla="*/ 4762 h 360362"/>
                <a:gd name="connsiteX1" fmla="*/ 352425 w 1981200"/>
                <a:gd name="connsiteY1" fmla="*/ 52387 h 360362"/>
                <a:gd name="connsiteX2" fmla="*/ 1133475 w 1981200"/>
                <a:gd name="connsiteY2" fmla="*/ 319087 h 360362"/>
                <a:gd name="connsiteX3" fmla="*/ 1838325 w 1981200"/>
                <a:gd name="connsiteY3" fmla="*/ 300037 h 360362"/>
                <a:gd name="connsiteX4" fmla="*/ 1981200 w 1981200"/>
                <a:gd name="connsiteY4" fmla="*/ 290512 h 360362"/>
                <a:gd name="connsiteX0" fmla="*/ 0 w 1976465"/>
                <a:gd name="connsiteY0" fmla="*/ 2381 h 386547"/>
                <a:gd name="connsiteX1" fmla="*/ 347690 w 1976465"/>
                <a:gd name="connsiteY1" fmla="*/ 78572 h 386547"/>
                <a:gd name="connsiteX2" fmla="*/ 1128740 w 1976465"/>
                <a:gd name="connsiteY2" fmla="*/ 345272 h 386547"/>
                <a:gd name="connsiteX3" fmla="*/ 1833590 w 1976465"/>
                <a:gd name="connsiteY3" fmla="*/ 326222 h 386547"/>
                <a:gd name="connsiteX4" fmla="*/ 1976465 w 1976465"/>
                <a:gd name="connsiteY4" fmla="*/ 316697 h 386547"/>
                <a:gd name="connsiteX0" fmla="*/ 0 w 1905027"/>
                <a:gd name="connsiteY0" fmla="*/ 2381 h 457984"/>
                <a:gd name="connsiteX1" fmla="*/ 276252 w 1905027"/>
                <a:gd name="connsiteY1" fmla="*/ 150009 h 457984"/>
                <a:gd name="connsiteX2" fmla="*/ 1057302 w 1905027"/>
                <a:gd name="connsiteY2" fmla="*/ 416709 h 457984"/>
                <a:gd name="connsiteX3" fmla="*/ 1762152 w 1905027"/>
                <a:gd name="connsiteY3" fmla="*/ 397659 h 457984"/>
                <a:gd name="connsiteX4" fmla="*/ 1905027 w 1905027"/>
                <a:gd name="connsiteY4" fmla="*/ 388134 h 457984"/>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48687"/>
                <a:gd name="connsiteY0" fmla="*/ 2381 h 414326"/>
                <a:gd name="connsiteX1" fmla="*/ 357190 w 1948687"/>
                <a:gd name="connsiteY1" fmla="*/ 145257 h 414326"/>
                <a:gd name="connsiteX2" fmla="*/ 785818 w 1948687"/>
                <a:gd name="connsiteY2" fmla="*/ 288133 h 414326"/>
                <a:gd name="connsiteX3" fmla="*/ 1762152 w 1948687"/>
                <a:gd name="connsiteY3" fmla="*/ 397659 h 414326"/>
                <a:gd name="connsiteX4" fmla="*/ 1905027 w 1948687"/>
                <a:gd name="connsiteY4" fmla="*/ 388134 h 414326"/>
                <a:gd name="connsiteX0" fmla="*/ 0 w 1905027"/>
                <a:gd name="connsiteY0" fmla="*/ 2381 h 388134"/>
                <a:gd name="connsiteX1" fmla="*/ 357190 w 1905027"/>
                <a:gd name="connsiteY1" fmla="*/ 145257 h 388134"/>
                <a:gd name="connsiteX2" fmla="*/ 785818 w 1905027"/>
                <a:gd name="connsiteY2" fmla="*/ 288133 h 388134"/>
                <a:gd name="connsiteX3" fmla="*/ 1428760 w 1905027"/>
                <a:gd name="connsiteY3" fmla="*/ 359571 h 388134"/>
                <a:gd name="connsiteX4" fmla="*/ 1905027 w 1905027"/>
                <a:gd name="connsiteY4" fmla="*/ 388134 h 388134"/>
                <a:gd name="connsiteX0" fmla="*/ 0 w 1428760"/>
                <a:gd name="connsiteY0" fmla="*/ 2381 h 359571"/>
                <a:gd name="connsiteX1" fmla="*/ 357190 w 1428760"/>
                <a:gd name="connsiteY1" fmla="*/ 145257 h 359571"/>
                <a:gd name="connsiteX2" fmla="*/ 785818 w 1428760"/>
                <a:gd name="connsiteY2" fmla="*/ 288133 h 359571"/>
                <a:gd name="connsiteX3" fmla="*/ 1428760 w 1428760"/>
                <a:gd name="connsiteY3" fmla="*/ 359571 h 359571"/>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Lst>
              <a:ahLst/>
              <a:cxnLst>
                <a:cxn ang="0">
                  <a:pos x="connsiteX0" y="connsiteY0"/>
                </a:cxn>
                <a:cxn ang="0">
                  <a:pos x="connsiteX1" y="connsiteY1"/>
                </a:cxn>
                <a:cxn ang="0">
                  <a:pos x="connsiteX2" y="connsiteY2"/>
                </a:cxn>
                <a:cxn ang="0">
                  <a:pos x="connsiteX3" y="connsiteY3"/>
                </a:cxn>
              </a:cxnLst>
              <a:rect l="l" t="t" r="r" b="b"/>
              <a:pathLst>
                <a:path w="1571636" h="311946">
                  <a:moveTo>
                    <a:pt x="0" y="2381"/>
                  </a:moveTo>
                  <a:cubicBezTo>
                    <a:pt x="81756" y="0"/>
                    <a:pt x="204811" y="28568"/>
                    <a:pt x="357190" y="145257"/>
                  </a:cubicBezTo>
                  <a:cubicBezTo>
                    <a:pt x="528691" y="261917"/>
                    <a:pt x="583410" y="264320"/>
                    <a:pt x="785818" y="288133"/>
                  </a:cubicBezTo>
                  <a:cubicBezTo>
                    <a:pt x="988226" y="311946"/>
                    <a:pt x="1385101" y="271466"/>
                    <a:pt x="1571636" y="288133"/>
                  </a:cubicBezTo>
                </a:path>
              </a:pathLst>
            </a:custGeom>
            <a:ln w="12700">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8" name="Group 13"/>
          <p:cNvGrpSpPr/>
          <p:nvPr/>
        </p:nvGrpSpPr>
        <p:grpSpPr>
          <a:xfrm flipV="1">
            <a:off x="5637490" y="2537697"/>
            <a:ext cx="1805709" cy="590758"/>
            <a:chOff x="357158" y="4321974"/>
            <a:chExt cx="1928826" cy="631037"/>
          </a:xfrm>
        </p:grpSpPr>
        <p:sp>
          <p:nvSpPr>
            <p:cNvPr id="26" name="Freeform 25"/>
            <p:cNvSpPr/>
            <p:nvPr/>
          </p:nvSpPr>
          <p:spPr>
            <a:xfrm>
              <a:off x="357158" y="4321974"/>
              <a:ext cx="1785950" cy="383367"/>
            </a:xfrm>
            <a:custGeom>
              <a:avLst/>
              <a:gdLst>
                <a:gd name="connsiteX0" fmla="*/ 0 w 1695450"/>
                <a:gd name="connsiteY0" fmla="*/ 260350 h 260350"/>
                <a:gd name="connsiteX1" fmla="*/ 381000 w 1695450"/>
                <a:gd name="connsiteY1" fmla="*/ 41275 h 260350"/>
                <a:gd name="connsiteX2" fmla="*/ 1447800 w 1695450"/>
                <a:gd name="connsiteY2" fmla="*/ 12700 h 260350"/>
                <a:gd name="connsiteX3" fmla="*/ 1695450 w 1695450"/>
                <a:gd name="connsiteY3" fmla="*/ 60325 h 260350"/>
                <a:gd name="connsiteX0" fmla="*/ 200054 w 1895504"/>
                <a:gd name="connsiteY0" fmla="*/ 255580 h 255580"/>
                <a:gd name="connsiteX1" fmla="*/ 0 w 1895504"/>
                <a:gd name="connsiteY1" fmla="*/ 36512 h 255580"/>
                <a:gd name="connsiteX2" fmla="*/ 581054 w 1895504"/>
                <a:gd name="connsiteY2" fmla="*/ 36505 h 255580"/>
                <a:gd name="connsiteX3" fmla="*/ 1647854 w 1895504"/>
                <a:gd name="connsiteY3" fmla="*/ 7930 h 255580"/>
                <a:gd name="connsiteX4" fmla="*/ 1895504 w 1895504"/>
                <a:gd name="connsiteY4" fmla="*/ 55555 h 255580"/>
                <a:gd name="connsiteX0" fmla="*/ 0 w 1966942"/>
                <a:gd name="connsiteY0" fmla="*/ 250826 h 250826"/>
                <a:gd name="connsiteX1" fmla="*/ 71438 w 1966942"/>
                <a:gd name="connsiteY1" fmla="*/ 36512 h 250826"/>
                <a:gd name="connsiteX2" fmla="*/ 652492 w 1966942"/>
                <a:gd name="connsiteY2" fmla="*/ 36505 h 250826"/>
                <a:gd name="connsiteX3" fmla="*/ 1719292 w 1966942"/>
                <a:gd name="connsiteY3" fmla="*/ 7930 h 250826"/>
                <a:gd name="connsiteX4" fmla="*/ 1966942 w 1966942"/>
                <a:gd name="connsiteY4" fmla="*/ 55555 h 250826"/>
                <a:gd name="connsiteX0" fmla="*/ 0 w 1966942"/>
                <a:gd name="connsiteY0" fmla="*/ 246071 h 246071"/>
                <a:gd name="connsiteX1" fmla="*/ 285752 w 1966942"/>
                <a:gd name="connsiteY1" fmla="*/ 174633 h 246071"/>
                <a:gd name="connsiteX2" fmla="*/ 652492 w 1966942"/>
                <a:gd name="connsiteY2" fmla="*/ 31750 h 246071"/>
                <a:gd name="connsiteX3" fmla="*/ 1719292 w 1966942"/>
                <a:gd name="connsiteY3" fmla="*/ 3175 h 246071"/>
                <a:gd name="connsiteX4" fmla="*/ 1966942 w 1966942"/>
                <a:gd name="connsiteY4" fmla="*/ 50800 h 246071"/>
                <a:gd name="connsiteX0" fmla="*/ 0 w 1966942"/>
                <a:gd name="connsiteY0" fmla="*/ 246071 h 265113"/>
                <a:gd name="connsiteX1" fmla="*/ 285752 w 1966942"/>
                <a:gd name="connsiteY1" fmla="*/ 174633 h 265113"/>
                <a:gd name="connsiteX2" fmla="*/ 652492 w 1966942"/>
                <a:gd name="connsiteY2" fmla="*/ 31750 h 265113"/>
                <a:gd name="connsiteX3" fmla="*/ 1719292 w 1966942"/>
                <a:gd name="connsiteY3" fmla="*/ 3175 h 265113"/>
                <a:gd name="connsiteX4" fmla="*/ 1966942 w 1966942"/>
                <a:gd name="connsiteY4" fmla="*/ 50800 h 265113"/>
                <a:gd name="connsiteX0" fmla="*/ 0 w 1966942"/>
                <a:gd name="connsiteY0" fmla="*/ 246071 h 307967"/>
                <a:gd name="connsiteX1" fmla="*/ 285752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246071 h 307967"/>
                <a:gd name="connsiteX1" fmla="*/ 428628 w 1966942"/>
                <a:gd name="connsiteY1" fmla="*/ 174633 h 307967"/>
                <a:gd name="connsiteX2" fmla="*/ 652492 w 1966942"/>
                <a:gd name="connsiteY2" fmla="*/ 31750 h 307967"/>
                <a:gd name="connsiteX3" fmla="*/ 1719292 w 1966942"/>
                <a:gd name="connsiteY3" fmla="*/ 3175 h 307967"/>
                <a:gd name="connsiteX4" fmla="*/ 1966942 w 1966942"/>
                <a:gd name="connsiteY4" fmla="*/ 50800 h 307967"/>
                <a:gd name="connsiteX0" fmla="*/ 0 w 1966942"/>
                <a:gd name="connsiteY0" fmla="*/ 314328 h 376224"/>
                <a:gd name="connsiteX1" fmla="*/ 428628 w 1966942"/>
                <a:gd name="connsiteY1" fmla="*/ 242890 h 376224"/>
                <a:gd name="connsiteX2" fmla="*/ 857256 w 1966942"/>
                <a:gd name="connsiteY2" fmla="*/ 28576 h 376224"/>
                <a:gd name="connsiteX3" fmla="*/ 1719292 w 1966942"/>
                <a:gd name="connsiteY3" fmla="*/ 71432 h 376224"/>
                <a:gd name="connsiteX4" fmla="*/ 1966942 w 1966942"/>
                <a:gd name="connsiteY4" fmla="*/ 119057 h 376224"/>
                <a:gd name="connsiteX0" fmla="*/ 0 w 1970898"/>
                <a:gd name="connsiteY0" fmla="*/ 321471 h 383367"/>
                <a:gd name="connsiteX1" fmla="*/ 428628 w 1970898"/>
                <a:gd name="connsiteY1" fmla="*/ 250033 h 383367"/>
                <a:gd name="connsiteX2" fmla="*/ 857256 w 1970898"/>
                <a:gd name="connsiteY2" fmla="*/ 35719 h 383367"/>
                <a:gd name="connsiteX3" fmla="*/ 1785950 w 1970898"/>
                <a:gd name="connsiteY3" fmla="*/ 35719 h 383367"/>
                <a:gd name="connsiteX4" fmla="*/ 1966942 w 1970898"/>
                <a:gd name="connsiteY4" fmla="*/ 126200 h 383367"/>
                <a:gd name="connsiteX0" fmla="*/ 0 w 1785950"/>
                <a:gd name="connsiteY0" fmla="*/ 321471 h 383367"/>
                <a:gd name="connsiteX1" fmla="*/ 428628 w 1785950"/>
                <a:gd name="connsiteY1" fmla="*/ 250033 h 383367"/>
                <a:gd name="connsiteX2" fmla="*/ 857256 w 1785950"/>
                <a:gd name="connsiteY2" fmla="*/ 35719 h 383367"/>
                <a:gd name="connsiteX3" fmla="*/ 1785950 w 1785950"/>
                <a:gd name="connsiteY3" fmla="*/ 35719 h 383367"/>
              </a:gdLst>
              <a:ahLst/>
              <a:cxnLst>
                <a:cxn ang="0">
                  <a:pos x="connsiteX0" y="connsiteY0"/>
                </a:cxn>
                <a:cxn ang="0">
                  <a:pos x="connsiteX1" y="connsiteY1"/>
                </a:cxn>
                <a:cxn ang="0">
                  <a:pos x="connsiteX2" y="connsiteY2"/>
                </a:cxn>
                <a:cxn ang="0">
                  <a:pos x="connsiteX3" y="connsiteY3"/>
                </a:cxn>
              </a:cxnLst>
              <a:rect l="l" t="t" r="r" b="b"/>
              <a:pathLst>
                <a:path w="1785950" h="383367">
                  <a:moveTo>
                    <a:pt x="0" y="321471"/>
                  </a:moveTo>
                  <a:cubicBezTo>
                    <a:pt x="95251" y="297658"/>
                    <a:pt x="328671" y="383367"/>
                    <a:pt x="428628" y="250033"/>
                  </a:cubicBezTo>
                  <a:cubicBezTo>
                    <a:pt x="492128" y="213521"/>
                    <a:pt x="631036" y="71438"/>
                    <a:pt x="857256" y="35719"/>
                  </a:cubicBezTo>
                  <a:cubicBezTo>
                    <a:pt x="1083476" y="0"/>
                    <a:pt x="1601002" y="20639"/>
                    <a:pt x="1785950" y="35719"/>
                  </a:cubicBezTo>
                </a:path>
              </a:pathLst>
            </a:cu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Freeform 26"/>
            <p:cNvSpPr/>
            <p:nvPr/>
          </p:nvSpPr>
          <p:spPr>
            <a:xfrm>
              <a:off x="714348" y="4641065"/>
              <a:ext cx="1571636" cy="311946"/>
            </a:xfrm>
            <a:custGeom>
              <a:avLst/>
              <a:gdLst>
                <a:gd name="connsiteX0" fmla="*/ 0 w 1981200"/>
                <a:gd name="connsiteY0" fmla="*/ 4762 h 360362"/>
                <a:gd name="connsiteX1" fmla="*/ 352425 w 1981200"/>
                <a:gd name="connsiteY1" fmla="*/ 52387 h 360362"/>
                <a:gd name="connsiteX2" fmla="*/ 1133475 w 1981200"/>
                <a:gd name="connsiteY2" fmla="*/ 319087 h 360362"/>
                <a:gd name="connsiteX3" fmla="*/ 1838325 w 1981200"/>
                <a:gd name="connsiteY3" fmla="*/ 300037 h 360362"/>
                <a:gd name="connsiteX4" fmla="*/ 1981200 w 1981200"/>
                <a:gd name="connsiteY4" fmla="*/ 290512 h 360362"/>
                <a:gd name="connsiteX0" fmla="*/ 0 w 1976465"/>
                <a:gd name="connsiteY0" fmla="*/ 2381 h 386547"/>
                <a:gd name="connsiteX1" fmla="*/ 347690 w 1976465"/>
                <a:gd name="connsiteY1" fmla="*/ 78572 h 386547"/>
                <a:gd name="connsiteX2" fmla="*/ 1128740 w 1976465"/>
                <a:gd name="connsiteY2" fmla="*/ 345272 h 386547"/>
                <a:gd name="connsiteX3" fmla="*/ 1833590 w 1976465"/>
                <a:gd name="connsiteY3" fmla="*/ 326222 h 386547"/>
                <a:gd name="connsiteX4" fmla="*/ 1976465 w 1976465"/>
                <a:gd name="connsiteY4" fmla="*/ 316697 h 386547"/>
                <a:gd name="connsiteX0" fmla="*/ 0 w 1905027"/>
                <a:gd name="connsiteY0" fmla="*/ 2381 h 457984"/>
                <a:gd name="connsiteX1" fmla="*/ 276252 w 1905027"/>
                <a:gd name="connsiteY1" fmla="*/ 150009 h 457984"/>
                <a:gd name="connsiteX2" fmla="*/ 1057302 w 1905027"/>
                <a:gd name="connsiteY2" fmla="*/ 416709 h 457984"/>
                <a:gd name="connsiteX3" fmla="*/ 1762152 w 1905027"/>
                <a:gd name="connsiteY3" fmla="*/ 397659 h 457984"/>
                <a:gd name="connsiteX4" fmla="*/ 1905027 w 1905027"/>
                <a:gd name="connsiteY4" fmla="*/ 388134 h 457984"/>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05027"/>
                <a:gd name="connsiteY0" fmla="*/ 2381 h 458776"/>
                <a:gd name="connsiteX1" fmla="*/ 357190 w 1905027"/>
                <a:gd name="connsiteY1" fmla="*/ 145257 h 458776"/>
                <a:gd name="connsiteX2" fmla="*/ 1057302 w 1905027"/>
                <a:gd name="connsiteY2" fmla="*/ 416709 h 458776"/>
                <a:gd name="connsiteX3" fmla="*/ 1762152 w 1905027"/>
                <a:gd name="connsiteY3" fmla="*/ 397659 h 458776"/>
                <a:gd name="connsiteX4" fmla="*/ 1905027 w 1905027"/>
                <a:gd name="connsiteY4" fmla="*/ 388134 h 458776"/>
                <a:gd name="connsiteX0" fmla="*/ 0 w 1948687"/>
                <a:gd name="connsiteY0" fmla="*/ 2381 h 414326"/>
                <a:gd name="connsiteX1" fmla="*/ 357190 w 1948687"/>
                <a:gd name="connsiteY1" fmla="*/ 145257 h 414326"/>
                <a:gd name="connsiteX2" fmla="*/ 785818 w 1948687"/>
                <a:gd name="connsiteY2" fmla="*/ 288133 h 414326"/>
                <a:gd name="connsiteX3" fmla="*/ 1762152 w 1948687"/>
                <a:gd name="connsiteY3" fmla="*/ 397659 h 414326"/>
                <a:gd name="connsiteX4" fmla="*/ 1905027 w 1948687"/>
                <a:gd name="connsiteY4" fmla="*/ 388134 h 414326"/>
                <a:gd name="connsiteX0" fmla="*/ 0 w 1905027"/>
                <a:gd name="connsiteY0" fmla="*/ 2381 h 388134"/>
                <a:gd name="connsiteX1" fmla="*/ 357190 w 1905027"/>
                <a:gd name="connsiteY1" fmla="*/ 145257 h 388134"/>
                <a:gd name="connsiteX2" fmla="*/ 785818 w 1905027"/>
                <a:gd name="connsiteY2" fmla="*/ 288133 h 388134"/>
                <a:gd name="connsiteX3" fmla="*/ 1428760 w 1905027"/>
                <a:gd name="connsiteY3" fmla="*/ 359571 h 388134"/>
                <a:gd name="connsiteX4" fmla="*/ 1905027 w 1905027"/>
                <a:gd name="connsiteY4" fmla="*/ 388134 h 388134"/>
                <a:gd name="connsiteX0" fmla="*/ 0 w 1428760"/>
                <a:gd name="connsiteY0" fmla="*/ 2381 h 359571"/>
                <a:gd name="connsiteX1" fmla="*/ 357190 w 1428760"/>
                <a:gd name="connsiteY1" fmla="*/ 145257 h 359571"/>
                <a:gd name="connsiteX2" fmla="*/ 785818 w 1428760"/>
                <a:gd name="connsiteY2" fmla="*/ 288133 h 359571"/>
                <a:gd name="connsiteX3" fmla="*/ 1428760 w 1428760"/>
                <a:gd name="connsiteY3" fmla="*/ 359571 h 359571"/>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59572"/>
                <a:gd name="connsiteX1" fmla="*/ 357190 w 1571636"/>
                <a:gd name="connsiteY1" fmla="*/ 145257 h 359572"/>
                <a:gd name="connsiteX2" fmla="*/ 785818 w 1571636"/>
                <a:gd name="connsiteY2" fmla="*/ 288133 h 359572"/>
                <a:gd name="connsiteX3" fmla="*/ 1571636 w 1571636"/>
                <a:gd name="connsiteY3" fmla="*/ 359572 h 359572"/>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 name="connsiteX0" fmla="*/ 0 w 1571636"/>
                <a:gd name="connsiteY0" fmla="*/ 2381 h 311946"/>
                <a:gd name="connsiteX1" fmla="*/ 357190 w 1571636"/>
                <a:gd name="connsiteY1" fmla="*/ 145257 h 311946"/>
                <a:gd name="connsiteX2" fmla="*/ 785818 w 1571636"/>
                <a:gd name="connsiteY2" fmla="*/ 288133 h 311946"/>
                <a:gd name="connsiteX3" fmla="*/ 1571636 w 1571636"/>
                <a:gd name="connsiteY3" fmla="*/ 288133 h 311946"/>
              </a:gdLst>
              <a:ahLst/>
              <a:cxnLst>
                <a:cxn ang="0">
                  <a:pos x="connsiteX0" y="connsiteY0"/>
                </a:cxn>
                <a:cxn ang="0">
                  <a:pos x="connsiteX1" y="connsiteY1"/>
                </a:cxn>
                <a:cxn ang="0">
                  <a:pos x="connsiteX2" y="connsiteY2"/>
                </a:cxn>
                <a:cxn ang="0">
                  <a:pos x="connsiteX3" y="connsiteY3"/>
                </a:cxn>
              </a:cxnLst>
              <a:rect l="l" t="t" r="r" b="b"/>
              <a:pathLst>
                <a:path w="1571636" h="311946">
                  <a:moveTo>
                    <a:pt x="0" y="2381"/>
                  </a:moveTo>
                  <a:cubicBezTo>
                    <a:pt x="81756" y="0"/>
                    <a:pt x="204811" y="28568"/>
                    <a:pt x="357190" y="145257"/>
                  </a:cubicBezTo>
                  <a:cubicBezTo>
                    <a:pt x="528691" y="261917"/>
                    <a:pt x="583410" y="264320"/>
                    <a:pt x="785818" y="288133"/>
                  </a:cubicBezTo>
                  <a:cubicBezTo>
                    <a:pt x="988226" y="311946"/>
                    <a:pt x="1385101" y="271466"/>
                    <a:pt x="1571636" y="288133"/>
                  </a:cubicBezTo>
                </a:path>
              </a:pathLst>
            </a:custGeom>
            <a:ln w="12700">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35" name="Title 34"/>
          <p:cNvSpPr>
            <a:spLocks noGrp="1"/>
          </p:cNvSpPr>
          <p:nvPr>
            <p:ph type="title"/>
          </p:nvPr>
        </p:nvSpPr>
        <p:spPr>
          <a:xfrm>
            <a:off x="0" y="0"/>
            <a:ext cx="9144000" cy="642918"/>
          </a:xfrm>
        </p:spPr>
        <p:txBody>
          <a:bodyPr>
            <a:noAutofit/>
          </a:bodyPr>
          <a:lstStyle/>
          <a:p>
            <a:r>
              <a:rPr lang="en-US" sz="2000" dirty="0" smtClean="0"/>
              <a:t>If the poolability score is </a:t>
            </a:r>
            <a:r>
              <a:rPr lang="el-GR" sz="2000" dirty="0" smtClean="0">
                <a:latin typeface="Bookman Old Style" pitchFamily="18" charset="0"/>
              </a:rPr>
              <a:t>Ψ</a:t>
            </a:r>
            <a:r>
              <a:rPr lang="en-US" sz="2000" i="1" baseline="-25000" dirty="0" err="1" smtClean="0">
                <a:latin typeface="Bookman Old Style" pitchFamily="18" charset="0"/>
              </a:rPr>
              <a:t>jj</a:t>
            </a:r>
            <a:r>
              <a:rPr lang="en-US" sz="2000" i="1" baseline="-25000" dirty="0" smtClean="0">
                <a:latin typeface="Bookman Old Style" pitchFamily="18" charset="0"/>
              </a:rPr>
              <a:t> </a:t>
            </a:r>
            <a:r>
              <a:rPr lang="en-US" sz="2000" dirty="0" smtClean="0"/>
              <a:t>≈1 then the link sheds load easily.</a:t>
            </a:r>
            <a:br>
              <a:rPr lang="en-US" sz="2000" dirty="0" smtClean="0"/>
            </a:br>
            <a:r>
              <a:rPr lang="en-US" sz="2000" dirty="0" smtClean="0"/>
              <a:t>If the poolability score is </a:t>
            </a:r>
            <a:r>
              <a:rPr lang="el-GR" sz="2000" dirty="0" smtClean="0">
                <a:latin typeface="Bookman Old Style" pitchFamily="18" charset="0"/>
              </a:rPr>
              <a:t>Ψ</a:t>
            </a:r>
            <a:r>
              <a:rPr lang="en-US" sz="2000" i="1" baseline="-25000" dirty="0" err="1" smtClean="0">
                <a:latin typeface="Bookman Old Style" pitchFamily="18" charset="0"/>
              </a:rPr>
              <a:t>jj</a:t>
            </a:r>
            <a:r>
              <a:rPr lang="en-US" sz="2000" i="1" baseline="-25000" dirty="0" smtClean="0">
                <a:latin typeface="Bookman Old Style" pitchFamily="18" charset="0"/>
              </a:rPr>
              <a:t> </a:t>
            </a:r>
            <a:r>
              <a:rPr lang="en-US" sz="2000" dirty="0" smtClean="0"/>
              <a:t>≈0 then the link is “solitary”.</a:t>
            </a:r>
            <a:endParaRPr lang="en-GB"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p:cNvSpPr>
            <a:spLocks noGrp="1"/>
          </p:cNvSpPr>
          <p:nvPr>
            <p:ph type="title"/>
          </p:nvPr>
        </p:nvSpPr>
        <p:spPr>
          <a:xfrm>
            <a:off x="0" y="0"/>
            <a:ext cx="9144000" cy="642918"/>
          </a:xfrm>
        </p:spPr>
        <p:txBody>
          <a:bodyPr>
            <a:noAutofit/>
          </a:bodyPr>
          <a:lstStyle/>
          <a:p>
            <a:pPr lvl="0">
              <a:defRPr/>
            </a:pPr>
            <a:r>
              <a:rPr lang="en-US" sz="2000" dirty="0" smtClean="0"/>
              <a:t>If the poolability score is </a:t>
            </a:r>
            <a:r>
              <a:rPr lang="el-GR" sz="2000" dirty="0" smtClean="0">
                <a:latin typeface="Bookman Old Style" pitchFamily="18" charset="0"/>
              </a:rPr>
              <a:t>Ψ</a:t>
            </a:r>
            <a:r>
              <a:rPr lang="en-US" sz="2000" i="1" baseline="-25000" dirty="0" err="1" smtClean="0">
                <a:latin typeface="Bookman Old Style" pitchFamily="18" charset="0"/>
              </a:rPr>
              <a:t>jj</a:t>
            </a:r>
            <a:r>
              <a:rPr lang="en-US" sz="2000" i="1" baseline="-25000" dirty="0" smtClean="0">
                <a:latin typeface="Bookman Old Style" pitchFamily="18" charset="0"/>
              </a:rPr>
              <a:t> </a:t>
            </a:r>
            <a:r>
              <a:rPr lang="en-US" sz="2000" dirty="0" smtClean="0"/>
              <a:t>≈1 then the link sheds load easily.</a:t>
            </a:r>
            <a:br>
              <a:rPr lang="en-US" sz="2000" dirty="0" smtClean="0"/>
            </a:br>
            <a:r>
              <a:rPr lang="en-US" sz="2000" dirty="0" smtClean="0"/>
              <a:t>If the poolability score is </a:t>
            </a:r>
            <a:r>
              <a:rPr lang="el-GR" sz="2000" dirty="0" smtClean="0">
                <a:latin typeface="Bookman Old Style" pitchFamily="18" charset="0"/>
              </a:rPr>
              <a:t>Ψ</a:t>
            </a:r>
            <a:r>
              <a:rPr lang="en-US" sz="2000" i="1" baseline="-25000" dirty="0" err="1" smtClean="0">
                <a:latin typeface="Bookman Old Style" pitchFamily="18" charset="0"/>
              </a:rPr>
              <a:t>jj</a:t>
            </a:r>
            <a:r>
              <a:rPr lang="en-US" sz="2000" i="1" baseline="-25000" dirty="0" smtClean="0">
                <a:latin typeface="Bookman Old Style" pitchFamily="18" charset="0"/>
              </a:rPr>
              <a:t> </a:t>
            </a:r>
            <a:r>
              <a:rPr lang="en-US" sz="2000" dirty="0" smtClean="0"/>
              <a:t>≈0 then the link is “solitary”.</a:t>
            </a:r>
            <a:endParaRPr lang="en-GB" sz="2000" dirty="0"/>
          </a:p>
        </p:txBody>
      </p:sp>
      <p:grpSp>
        <p:nvGrpSpPr>
          <p:cNvPr id="46" name="Group 45"/>
          <p:cNvGrpSpPr/>
          <p:nvPr/>
        </p:nvGrpSpPr>
        <p:grpSpPr>
          <a:xfrm>
            <a:off x="899592" y="1052736"/>
            <a:ext cx="4032448" cy="2880320"/>
            <a:chOff x="899592" y="1052736"/>
            <a:chExt cx="3512585" cy="2304256"/>
          </a:xfrm>
        </p:grpSpPr>
        <p:sp>
          <p:nvSpPr>
            <p:cNvPr id="22" name="Rectangle 21"/>
            <p:cNvSpPr/>
            <p:nvPr/>
          </p:nvSpPr>
          <p:spPr>
            <a:xfrm>
              <a:off x="899592" y="1052736"/>
              <a:ext cx="3512585" cy="2304256"/>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14"/>
            <p:cNvGrpSpPr/>
            <p:nvPr/>
          </p:nvGrpSpPr>
          <p:grpSpPr>
            <a:xfrm>
              <a:off x="2104832" y="1104154"/>
              <a:ext cx="1604828" cy="2210985"/>
              <a:chOff x="2011378" y="1422656"/>
              <a:chExt cx="1203300" cy="2810401"/>
            </a:xfrm>
          </p:grpSpPr>
          <p:sp>
            <p:nvSpPr>
              <p:cNvPr id="44" name="Freeform 3"/>
              <p:cNvSpPr/>
              <p:nvPr/>
            </p:nvSpPr>
            <p:spPr>
              <a:xfrm>
                <a:off x="2011378" y="1422656"/>
                <a:ext cx="684801" cy="2810401"/>
              </a:xfrm>
              <a:custGeom>
                <a:avLst/>
                <a:gdLst>
                  <a:gd name="connsiteX0" fmla="*/ 631825 w 741363"/>
                  <a:gd name="connsiteY0" fmla="*/ 0 h 2933700"/>
                  <a:gd name="connsiteX1" fmla="*/ 650875 w 741363"/>
                  <a:gd name="connsiteY1" fmla="*/ 276225 h 2933700"/>
                  <a:gd name="connsiteX2" fmla="*/ 88900 w 741363"/>
                  <a:gd name="connsiteY2" fmla="*/ 895350 h 2933700"/>
                  <a:gd name="connsiteX3" fmla="*/ 117475 w 741363"/>
                  <a:gd name="connsiteY3" fmla="*/ 1838325 h 2933700"/>
                  <a:gd name="connsiteX4" fmla="*/ 107950 w 741363"/>
                  <a:gd name="connsiteY4" fmla="*/ 2933700 h 2933700"/>
                  <a:gd name="connsiteX0" fmla="*/ 641347 w 808018"/>
                  <a:gd name="connsiteY0" fmla="*/ 0 h 2933700"/>
                  <a:gd name="connsiteX1" fmla="*/ 717530 w 808018"/>
                  <a:gd name="connsiteY1" fmla="*/ 257156 h 2933700"/>
                  <a:gd name="connsiteX2" fmla="*/ 98422 w 808018"/>
                  <a:gd name="connsiteY2" fmla="*/ 895350 h 2933700"/>
                  <a:gd name="connsiteX3" fmla="*/ 126997 w 808018"/>
                  <a:gd name="connsiteY3" fmla="*/ 1838325 h 2933700"/>
                  <a:gd name="connsiteX4" fmla="*/ 117472 w 808018"/>
                  <a:gd name="connsiteY4" fmla="*/ 2933700 h 2933700"/>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749294"/>
                  <a:gd name="connsiteY0" fmla="*/ 0 h 3033734"/>
                  <a:gd name="connsiteX1" fmla="*/ 717530 w 749294"/>
                  <a:gd name="connsiteY1" fmla="*/ 357190 h 3033734"/>
                  <a:gd name="connsiteX2" fmla="*/ 98422 w 749294"/>
                  <a:gd name="connsiteY2" fmla="*/ 995384 h 3033734"/>
                  <a:gd name="connsiteX3" fmla="*/ 126997 w 749294"/>
                  <a:gd name="connsiteY3" fmla="*/ 1938359 h 3033734"/>
                  <a:gd name="connsiteX4" fmla="*/ 117472 w 749294"/>
                  <a:gd name="connsiteY4" fmla="*/ 3033734 h 3033734"/>
                  <a:gd name="connsiteX0" fmla="*/ 717529 w 820714"/>
                  <a:gd name="connsiteY0" fmla="*/ 0 h 3033734"/>
                  <a:gd name="connsiteX1" fmla="*/ 717530 w 820714"/>
                  <a:gd name="connsiteY1" fmla="*/ 357190 h 3033734"/>
                  <a:gd name="connsiteX2" fmla="*/ 98422 w 820714"/>
                  <a:gd name="connsiteY2" fmla="*/ 995384 h 3033734"/>
                  <a:gd name="connsiteX3" fmla="*/ 126997 w 820714"/>
                  <a:gd name="connsiteY3" fmla="*/ 1938359 h 3033734"/>
                  <a:gd name="connsiteX4" fmla="*/ 117472 w 820714"/>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26264 w 748503"/>
                  <a:gd name="connsiteY0" fmla="*/ 0 h 3033734"/>
                  <a:gd name="connsiteX1" fmla="*/ 726265 w 748503"/>
                  <a:gd name="connsiteY1" fmla="*/ 357190 h 3033734"/>
                  <a:gd name="connsiteX2" fmla="*/ 107157 w 748503"/>
                  <a:gd name="connsiteY2" fmla="*/ 995384 h 3033734"/>
                  <a:gd name="connsiteX3" fmla="*/ 83322 w 748503"/>
                  <a:gd name="connsiteY3" fmla="*/ 2000264 h 3033734"/>
                  <a:gd name="connsiteX4" fmla="*/ 126207 w 748503"/>
                  <a:gd name="connsiteY4" fmla="*/ 3033734 h 3033734"/>
                  <a:gd name="connsiteX0" fmla="*/ 726264 w 748503"/>
                  <a:gd name="connsiteY0" fmla="*/ 0 h 3071834"/>
                  <a:gd name="connsiteX1" fmla="*/ 726265 w 748503"/>
                  <a:gd name="connsiteY1" fmla="*/ 357190 h 3071834"/>
                  <a:gd name="connsiteX2" fmla="*/ 107157 w 748503"/>
                  <a:gd name="connsiteY2" fmla="*/ 995384 h 3071834"/>
                  <a:gd name="connsiteX3" fmla="*/ 83322 w 748503"/>
                  <a:gd name="connsiteY3" fmla="*/ 2000264 h 3071834"/>
                  <a:gd name="connsiteX4" fmla="*/ 83323 w 748503"/>
                  <a:gd name="connsiteY4" fmla="*/ 3071834 h 307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503" h="3071834">
                    <a:moveTo>
                      <a:pt x="726264" y="0"/>
                    </a:moveTo>
                    <a:cubicBezTo>
                      <a:pt x="719137" y="196871"/>
                      <a:pt x="748503" y="162738"/>
                      <a:pt x="726265" y="357190"/>
                    </a:cubicBezTo>
                    <a:cubicBezTo>
                      <a:pt x="723111" y="723130"/>
                      <a:pt x="214314" y="721538"/>
                      <a:pt x="107157" y="995384"/>
                    </a:cubicBezTo>
                    <a:cubicBezTo>
                      <a:pt x="0" y="1269230"/>
                      <a:pt x="87294" y="1654189"/>
                      <a:pt x="83322" y="2000264"/>
                    </a:cubicBezTo>
                    <a:cubicBezTo>
                      <a:pt x="79350" y="2346339"/>
                      <a:pt x="84911" y="2890859"/>
                      <a:pt x="83323" y="3071834"/>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Freeform 44"/>
              <p:cNvSpPr/>
              <p:nvPr/>
            </p:nvSpPr>
            <p:spPr>
              <a:xfrm>
                <a:off x="2642443" y="1749447"/>
                <a:ext cx="572235" cy="2396467"/>
              </a:xfrm>
              <a:custGeom>
                <a:avLst/>
                <a:gdLst>
                  <a:gd name="connsiteX0" fmla="*/ 0 w 561975"/>
                  <a:gd name="connsiteY0" fmla="*/ 0 h 2628900"/>
                  <a:gd name="connsiteX1" fmla="*/ 466725 w 561975"/>
                  <a:gd name="connsiteY1" fmla="*/ 838200 h 2628900"/>
                  <a:gd name="connsiteX2" fmla="*/ 552450 w 561975"/>
                  <a:gd name="connsiteY2" fmla="*/ 1914525 h 2628900"/>
                  <a:gd name="connsiteX3" fmla="*/ 523875 w 561975"/>
                  <a:gd name="connsiteY3" fmla="*/ 2628900 h 2628900"/>
                  <a:gd name="connsiteX0" fmla="*/ 0 w 542942"/>
                  <a:gd name="connsiteY0" fmla="*/ 0 h 2619394"/>
                  <a:gd name="connsiteX1" fmla="*/ 447692 w 542942"/>
                  <a:gd name="connsiteY1" fmla="*/ 828694 h 2619394"/>
                  <a:gd name="connsiteX2" fmla="*/ 533417 w 542942"/>
                  <a:gd name="connsiteY2" fmla="*/ 1905019 h 2619394"/>
                  <a:gd name="connsiteX3" fmla="*/ 504842 w 542942"/>
                  <a:gd name="connsiteY3" fmla="*/ 2619394 h 2619394"/>
                  <a:gd name="connsiteX0" fmla="*/ 36497 w 579439"/>
                  <a:gd name="connsiteY0" fmla="*/ 0 h 2619394"/>
                  <a:gd name="connsiteX1" fmla="*/ 484189 w 579439"/>
                  <a:gd name="connsiteY1" fmla="*/ 828694 h 2619394"/>
                  <a:gd name="connsiteX2" fmla="*/ 569914 w 579439"/>
                  <a:gd name="connsiteY2" fmla="*/ 1905019 h 2619394"/>
                  <a:gd name="connsiteX3" fmla="*/ 541339 w 579439"/>
                  <a:gd name="connsiteY3" fmla="*/ 2619394 h 2619394"/>
                  <a:gd name="connsiteX0" fmla="*/ 36497 w 625466"/>
                  <a:gd name="connsiteY0" fmla="*/ 0 h 2619394"/>
                  <a:gd name="connsiteX1" fmla="*/ 536563 w 625466"/>
                  <a:gd name="connsiteY1" fmla="*/ 714380 h 2619394"/>
                  <a:gd name="connsiteX2" fmla="*/ 569914 w 625466"/>
                  <a:gd name="connsiteY2" fmla="*/ 1905019 h 2619394"/>
                  <a:gd name="connsiteX3" fmla="*/ 541339 w 625466"/>
                  <a:gd name="connsiteY3" fmla="*/ 2619394 h 2619394"/>
                </a:gdLst>
                <a:ahLst/>
                <a:cxnLst>
                  <a:cxn ang="0">
                    <a:pos x="connsiteX0" y="connsiteY0"/>
                  </a:cxn>
                  <a:cxn ang="0">
                    <a:pos x="connsiteX1" y="connsiteY1"/>
                  </a:cxn>
                  <a:cxn ang="0">
                    <a:pos x="connsiteX2" y="connsiteY2"/>
                  </a:cxn>
                  <a:cxn ang="0">
                    <a:pos x="connsiteX3" y="connsiteY3"/>
                  </a:cxn>
                </a:cxnLst>
                <a:rect l="l" t="t" r="r" b="b"/>
                <a:pathLst>
                  <a:path w="625466" h="2619394">
                    <a:moveTo>
                      <a:pt x="36497" y="0"/>
                    </a:moveTo>
                    <a:cubicBezTo>
                      <a:pt x="0" y="411973"/>
                      <a:pt x="447660" y="396877"/>
                      <a:pt x="536563" y="714380"/>
                    </a:cubicBezTo>
                    <a:cubicBezTo>
                      <a:pt x="625466" y="1031883"/>
                      <a:pt x="569118" y="1587517"/>
                      <a:pt x="569914" y="1905019"/>
                    </a:cubicBezTo>
                    <a:cubicBezTo>
                      <a:pt x="570710" y="2222521"/>
                      <a:pt x="546101" y="2500332"/>
                      <a:pt x="541339" y="2619394"/>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4" name="Freeform 23"/>
            <p:cNvSpPr/>
            <p:nvPr/>
          </p:nvSpPr>
          <p:spPr>
            <a:xfrm rot="16200000">
              <a:off x="2406748" y="1134752"/>
              <a:ext cx="428021" cy="3161327"/>
            </a:xfrm>
            <a:custGeom>
              <a:avLst/>
              <a:gdLst>
                <a:gd name="connsiteX0" fmla="*/ 631825 w 741363"/>
                <a:gd name="connsiteY0" fmla="*/ 0 h 2933700"/>
                <a:gd name="connsiteX1" fmla="*/ 650875 w 741363"/>
                <a:gd name="connsiteY1" fmla="*/ 276225 h 2933700"/>
                <a:gd name="connsiteX2" fmla="*/ 88900 w 741363"/>
                <a:gd name="connsiteY2" fmla="*/ 895350 h 2933700"/>
                <a:gd name="connsiteX3" fmla="*/ 117475 w 741363"/>
                <a:gd name="connsiteY3" fmla="*/ 1838325 h 2933700"/>
                <a:gd name="connsiteX4" fmla="*/ 107950 w 741363"/>
                <a:gd name="connsiteY4" fmla="*/ 2933700 h 2933700"/>
                <a:gd name="connsiteX0" fmla="*/ 641347 w 808018"/>
                <a:gd name="connsiteY0" fmla="*/ 0 h 2933700"/>
                <a:gd name="connsiteX1" fmla="*/ 717530 w 808018"/>
                <a:gd name="connsiteY1" fmla="*/ 257156 h 2933700"/>
                <a:gd name="connsiteX2" fmla="*/ 98422 w 808018"/>
                <a:gd name="connsiteY2" fmla="*/ 895350 h 2933700"/>
                <a:gd name="connsiteX3" fmla="*/ 126997 w 808018"/>
                <a:gd name="connsiteY3" fmla="*/ 1838325 h 2933700"/>
                <a:gd name="connsiteX4" fmla="*/ 117472 w 808018"/>
                <a:gd name="connsiteY4" fmla="*/ 2933700 h 2933700"/>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749294"/>
                <a:gd name="connsiteY0" fmla="*/ 0 h 3033734"/>
                <a:gd name="connsiteX1" fmla="*/ 717530 w 749294"/>
                <a:gd name="connsiteY1" fmla="*/ 357190 h 3033734"/>
                <a:gd name="connsiteX2" fmla="*/ 98422 w 749294"/>
                <a:gd name="connsiteY2" fmla="*/ 995384 h 3033734"/>
                <a:gd name="connsiteX3" fmla="*/ 126997 w 749294"/>
                <a:gd name="connsiteY3" fmla="*/ 1938359 h 3033734"/>
                <a:gd name="connsiteX4" fmla="*/ 117472 w 749294"/>
                <a:gd name="connsiteY4" fmla="*/ 3033734 h 3033734"/>
                <a:gd name="connsiteX0" fmla="*/ 717529 w 820714"/>
                <a:gd name="connsiteY0" fmla="*/ 0 h 3033734"/>
                <a:gd name="connsiteX1" fmla="*/ 717530 w 820714"/>
                <a:gd name="connsiteY1" fmla="*/ 357190 h 3033734"/>
                <a:gd name="connsiteX2" fmla="*/ 98422 w 820714"/>
                <a:gd name="connsiteY2" fmla="*/ 995384 h 3033734"/>
                <a:gd name="connsiteX3" fmla="*/ 126997 w 820714"/>
                <a:gd name="connsiteY3" fmla="*/ 1938359 h 3033734"/>
                <a:gd name="connsiteX4" fmla="*/ 117472 w 820714"/>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26264 w 748503"/>
                <a:gd name="connsiteY0" fmla="*/ 0 h 3033734"/>
                <a:gd name="connsiteX1" fmla="*/ 726265 w 748503"/>
                <a:gd name="connsiteY1" fmla="*/ 357190 h 3033734"/>
                <a:gd name="connsiteX2" fmla="*/ 107157 w 748503"/>
                <a:gd name="connsiteY2" fmla="*/ 995384 h 3033734"/>
                <a:gd name="connsiteX3" fmla="*/ 83322 w 748503"/>
                <a:gd name="connsiteY3" fmla="*/ 2000264 h 3033734"/>
                <a:gd name="connsiteX4" fmla="*/ 126207 w 748503"/>
                <a:gd name="connsiteY4" fmla="*/ 3033734 h 3033734"/>
                <a:gd name="connsiteX0" fmla="*/ 726264 w 748503"/>
                <a:gd name="connsiteY0" fmla="*/ 0 h 3071834"/>
                <a:gd name="connsiteX1" fmla="*/ 726265 w 748503"/>
                <a:gd name="connsiteY1" fmla="*/ 357190 h 3071834"/>
                <a:gd name="connsiteX2" fmla="*/ 107157 w 748503"/>
                <a:gd name="connsiteY2" fmla="*/ 995384 h 3071834"/>
                <a:gd name="connsiteX3" fmla="*/ 83322 w 748503"/>
                <a:gd name="connsiteY3" fmla="*/ 2000264 h 3071834"/>
                <a:gd name="connsiteX4" fmla="*/ 83323 w 748503"/>
                <a:gd name="connsiteY4" fmla="*/ 3071834 h 3071834"/>
                <a:gd name="connsiteX0" fmla="*/ 727549 w 757494"/>
                <a:gd name="connsiteY0" fmla="*/ 0 h 3071834"/>
                <a:gd name="connsiteX1" fmla="*/ 735257 w 757494"/>
                <a:gd name="connsiteY1" fmla="*/ 564214 h 3071834"/>
                <a:gd name="connsiteX2" fmla="*/ 108442 w 757494"/>
                <a:gd name="connsiteY2" fmla="*/ 995384 h 3071834"/>
                <a:gd name="connsiteX3" fmla="*/ 84607 w 757494"/>
                <a:gd name="connsiteY3" fmla="*/ 2000264 h 3071834"/>
                <a:gd name="connsiteX4" fmla="*/ 84608 w 757494"/>
                <a:gd name="connsiteY4" fmla="*/ 3071834 h 3071834"/>
                <a:gd name="connsiteX0" fmla="*/ 735256 w 757495"/>
                <a:gd name="connsiteY0" fmla="*/ 0 h 2821072"/>
                <a:gd name="connsiteX1" fmla="*/ 735257 w 757495"/>
                <a:gd name="connsiteY1" fmla="*/ 313452 h 2821072"/>
                <a:gd name="connsiteX2" fmla="*/ 108442 w 757495"/>
                <a:gd name="connsiteY2" fmla="*/ 744622 h 2821072"/>
                <a:gd name="connsiteX3" fmla="*/ 84607 w 757495"/>
                <a:gd name="connsiteY3" fmla="*/ 1749502 h 2821072"/>
                <a:gd name="connsiteX4" fmla="*/ 84608 w 757495"/>
                <a:gd name="connsiteY4" fmla="*/ 2821072 h 2821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495" h="2821072">
                  <a:moveTo>
                    <a:pt x="735256" y="0"/>
                  </a:moveTo>
                  <a:cubicBezTo>
                    <a:pt x="728129" y="196871"/>
                    <a:pt x="757495" y="119000"/>
                    <a:pt x="735257" y="313452"/>
                  </a:cubicBezTo>
                  <a:cubicBezTo>
                    <a:pt x="732103" y="679392"/>
                    <a:pt x="216884" y="505280"/>
                    <a:pt x="108442" y="744622"/>
                  </a:cubicBezTo>
                  <a:cubicBezTo>
                    <a:pt x="0" y="983964"/>
                    <a:pt x="88579" y="1403427"/>
                    <a:pt x="84607" y="1749502"/>
                  </a:cubicBezTo>
                  <a:cubicBezTo>
                    <a:pt x="80635" y="2095577"/>
                    <a:pt x="86196" y="2640097"/>
                    <a:pt x="84608" y="2821072"/>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Freeform 26"/>
            <p:cNvSpPr/>
            <p:nvPr/>
          </p:nvSpPr>
          <p:spPr>
            <a:xfrm rot="16200000">
              <a:off x="2533727" y="973636"/>
              <a:ext cx="348337" cy="2773580"/>
            </a:xfrm>
            <a:custGeom>
              <a:avLst/>
              <a:gdLst>
                <a:gd name="connsiteX0" fmla="*/ 0 w 561975"/>
                <a:gd name="connsiteY0" fmla="*/ 0 h 2628900"/>
                <a:gd name="connsiteX1" fmla="*/ 466725 w 561975"/>
                <a:gd name="connsiteY1" fmla="*/ 838200 h 2628900"/>
                <a:gd name="connsiteX2" fmla="*/ 552450 w 561975"/>
                <a:gd name="connsiteY2" fmla="*/ 1914525 h 2628900"/>
                <a:gd name="connsiteX3" fmla="*/ 523875 w 561975"/>
                <a:gd name="connsiteY3" fmla="*/ 2628900 h 2628900"/>
                <a:gd name="connsiteX0" fmla="*/ 0 w 542942"/>
                <a:gd name="connsiteY0" fmla="*/ 0 h 2619394"/>
                <a:gd name="connsiteX1" fmla="*/ 447692 w 542942"/>
                <a:gd name="connsiteY1" fmla="*/ 828694 h 2619394"/>
                <a:gd name="connsiteX2" fmla="*/ 533417 w 542942"/>
                <a:gd name="connsiteY2" fmla="*/ 1905019 h 2619394"/>
                <a:gd name="connsiteX3" fmla="*/ 504842 w 542942"/>
                <a:gd name="connsiteY3" fmla="*/ 2619394 h 2619394"/>
                <a:gd name="connsiteX0" fmla="*/ 36497 w 579439"/>
                <a:gd name="connsiteY0" fmla="*/ 0 h 2619394"/>
                <a:gd name="connsiteX1" fmla="*/ 484189 w 579439"/>
                <a:gd name="connsiteY1" fmla="*/ 828694 h 2619394"/>
                <a:gd name="connsiteX2" fmla="*/ 569914 w 579439"/>
                <a:gd name="connsiteY2" fmla="*/ 1905019 h 2619394"/>
                <a:gd name="connsiteX3" fmla="*/ 541339 w 579439"/>
                <a:gd name="connsiteY3" fmla="*/ 2619394 h 2619394"/>
                <a:gd name="connsiteX0" fmla="*/ 36497 w 625466"/>
                <a:gd name="connsiteY0" fmla="*/ 0 h 2619394"/>
                <a:gd name="connsiteX1" fmla="*/ 536563 w 625466"/>
                <a:gd name="connsiteY1" fmla="*/ 714380 h 2619394"/>
                <a:gd name="connsiteX2" fmla="*/ 569914 w 625466"/>
                <a:gd name="connsiteY2" fmla="*/ 1905019 h 2619394"/>
                <a:gd name="connsiteX3" fmla="*/ 541339 w 625466"/>
                <a:gd name="connsiteY3" fmla="*/ 2619394 h 2619394"/>
                <a:gd name="connsiteX0" fmla="*/ 36497 w 616475"/>
                <a:gd name="connsiteY0" fmla="*/ 0 h 2475059"/>
                <a:gd name="connsiteX1" fmla="*/ 528857 w 616475"/>
                <a:gd name="connsiteY1" fmla="*/ 570045 h 2475059"/>
                <a:gd name="connsiteX2" fmla="*/ 562208 w 616475"/>
                <a:gd name="connsiteY2" fmla="*/ 1760684 h 2475059"/>
                <a:gd name="connsiteX3" fmla="*/ 533633 w 616475"/>
                <a:gd name="connsiteY3" fmla="*/ 2475059 h 2475059"/>
              </a:gdLst>
              <a:ahLst/>
              <a:cxnLst>
                <a:cxn ang="0">
                  <a:pos x="connsiteX0" y="connsiteY0"/>
                </a:cxn>
                <a:cxn ang="0">
                  <a:pos x="connsiteX1" y="connsiteY1"/>
                </a:cxn>
                <a:cxn ang="0">
                  <a:pos x="connsiteX2" y="connsiteY2"/>
                </a:cxn>
                <a:cxn ang="0">
                  <a:pos x="connsiteX3" y="connsiteY3"/>
                </a:cxn>
              </a:cxnLst>
              <a:rect l="l" t="t" r="r" b="b"/>
              <a:pathLst>
                <a:path w="616475" h="2475059">
                  <a:moveTo>
                    <a:pt x="36497" y="0"/>
                  </a:moveTo>
                  <a:cubicBezTo>
                    <a:pt x="0" y="411973"/>
                    <a:pt x="441239" y="276598"/>
                    <a:pt x="528857" y="570045"/>
                  </a:cubicBezTo>
                  <a:cubicBezTo>
                    <a:pt x="616475" y="863492"/>
                    <a:pt x="561412" y="1443182"/>
                    <a:pt x="562208" y="1760684"/>
                  </a:cubicBezTo>
                  <a:cubicBezTo>
                    <a:pt x="563004" y="2078186"/>
                    <a:pt x="538395" y="2355997"/>
                    <a:pt x="533633" y="2475059"/>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Oval 27"/>
            <p:cNvSpPr/>
            <p:nvPr/>
          </p:nvSpPr>
          <p:spPr>
            <a:xfrm>
              <a:off x="1839210" y="1944336"/>
              <a:ext cx="685700" cy="548560"/>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2826377" y="2088352"/>
              <a:ext cx="325660" cy="260528"/>
            </a:xfrm>
            <a:prstGeom prst="ellipse">
              <a:avLst/>
            </a:prstGeom>
            <a:solidFill>
              <a:srgbClr val="FF0000">
                <a:alpha val="4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2758007" y="2680570"/>
              <a:ext cx="462401" cy="369920"/>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1952360" y="2737971"/>
              <a:ext cx="459400" cy="367520"/>
            </a:xfrm>
            <a:prstGeom prst="ellipse">
              <a:avLst/>
            </a:prstGeom>
            <a:solidFill>
              <a:srgbClr val="FF0000">
                <a:alpha val="4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3464526" y="2120562"/>
              <a:ext cx="385637" cy="308510"/>
            </a:xfrm>
            <a:prstGeom prst="ellipse">
              <a:avLst/>
            </a:prstGeom>
            <a:solidFill>
              <a:srgbClr val="FFC000">
                <a:alpha val="45098"/>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3515683" y="2727088"/>
              <a:ext cx="283324" cy="226659"/>
            </a:xfrm>
            <a:prstGeom prst="ellipse">
              <a:avLst/>
            </a:prstGeom>
            <a:solidFill>
              <a:srgbClr val="FFC000">
                <a:alpha val="45098"/>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Arrow Connector 42"/>
            <p:cNvCxnSpPr/>
            <p:nvPr/>
          </p:nvCxnSpPr>
          <p:spPr>
            <a:xfrm rot="16200000" flipH="1">
              <a:off x="2070622" y="2364270"/>
              <a:ext cx="1849623" cy="23418"/>
            </a:xfrm>
            <a:prstGeom prst="straightConnector1">
              <a:avLst/>
            </a:pr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p:cNvGrpSpPr/>
          <p:nvPr/>
        </p:nvGrpSpPr>
        <p:grpSpPr>
          <a:xfrm>
            <a:off x="785786" y="857232"/>
            <a:ext cx="2418252" cy="3071834"/>
            <a:chOff x="785786" y="285728"/>
            <a:chExt cx="2643206" cy="3357586"/>
          </a:xfrm>
        </p:grpSpPr>
        <p:sp>
          <p:nvSpPr>
            <p:cNvPr id="4" name="Rectangle 3"/>
            <p:cNvSpPr/>
            <p:nvPr/>
          </p:nvSpPr>
          <p:spPr>
            <a:xfrm>
              <a:off x="785786" y="285728"/>
              <a:ext cx="2643206" cy="3357586"/>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1416843" y="357166"/>
              <a:ext cx="748503" cy="3071834"/>
            </a:xfrm>
            <a:custGeom>
              <a:avLst/>
              <a:gdLst>
                <a:gd name="connsiteX0" fmla="*/ 631825 w 741363"/>
                <a:gd name="connsiteY0" fmla="*/ 0 h 2933700"/>
                <a:gd name="connsiteX1" fmla="*/ 650875 w 741363"/>
                <a:gd name="connsiteY1" fmla="*/ 276225 h 2933700"/>
                <a:gd name="connsiteX2" fmla="*/ 88900 w 741363"/>
                <a:gd name="connsiteY2" fmla="*/ 895350 h 2933700"/>
                <a:gd name="connsiteX3" fmla="*/ 117475 w 741363"/>
                <a:gd name="connsiteY3" fmla="*/ 1838325 h 2933700"/>
                <a:gd name="connsiteX4" fmla="*/ 107950 w 741363"/>
                <a:gd name="connsiteY4" fmla="*/ 2933700 h 2933700"/>
                <a:gd name="connsiteX0" fmla="*/ 641347 w 808018"/>
                <a:gd name="connsiteY0" fmla="*/ 0 h 2933700"/>
                <a:gd name="connsiteX1" fmla="*/ 717530 w 808018"/>
                <a:gd name="connsiteY1" fmla="*/ 257156 h 2933700"/>
                <a:gd name="connsiteX2" fmla="*/ 98422 w 808018"/>
                <a:gd name="connsiteY2" fmla="*/ 895350 h 2933700"/>
                <a:gd name="connsiteX3" fmla="*/ 126997 w 808018"/>
                <a:gd name="connsiteY3" fmla="*/ 1838325 h 2933700"/>
                <a:gd name="connsiteX4" fmla="*/ 117472 w 808018"/>
                <a:gd name="connsiteY4" fmla="*/ 2933700 h 2933700"/>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749294"/>
                <a:gd name="connsiteY0" fmla="*/ 0 h 3033734"/>
                <a:gd name="connsiteX1" fmla="*/ 717530 w 749294"/>
                <a:gd name="connsiteY1" fmla="*/ 357190 h 3033734"/>
                <a:gd name="connsiteX2" fmla="*/ 98422 w 749294"/>
                <a:gd name="connsiteY2" fmla="*/ 995384 h 3033734"/>
                <a:gd name="connsiteX3" fmla="*/ 126997 w 749294"/>
                <a:gd name="connsiteY3" fmla="*/ 1938359 h 3033734"/>
                <a:gd name="connsiteX4" fmla="*/ 117472 w 749294"/>
                <a:gd name="connsiteY4" fmla="*/ 3033734 h 3033734"/>
                <a:gd name="connsiteX0" fmla="*/ 717529 w 820714"/>
                <a:gd name="connsiteY0" fmla="*/ 0 h 3033734"/>
                <a:gd name="connsiteX1" fmla="*/ 717530 w 820714"/>
                <a:gd name="connsiteY1" fmla="*/ 357190 h 3033734"/>
                <a:gd name="connsiteX2" fmla="*/ 98422 w 820714"/>
                <a:gd name="connsiteY2" fmla="*/ 995384 h 3033734"/>
                <a:gd name="connsiteX3" fmla="*/ 126997 w 820714"/>
                <a:gd name="connsiteY3" fmla="*/ 1938359 h 3033734"/>
                <a:gd name="connsiteX4" fmla="*/ 117472 w 820714"/>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26264 w 748503"/>
                <a:gd name="connsiteY0" fmla="*/ 0 h 3033734"/>
                <a:gd name="connsiteX1" fmla="*/ 726265 w 748503"/>
                <a:gd name="connsiteY1" fmla="*/ 357190 h 3033734"/>
                <a:gd name="connsiteX2" fmla="*/ 107157 w 748503"/>
                <a:gd name="connsiteY2" fmla="*/ 995384 h 3033734"/>
                <a:gd name="connsiteX3" fmla="*/ 83322 w 748503"/>
                <a:gd name="connsiteY3" fmla="*/ 2000264 h 3033734"/>
                <a:gd name="connsiteX4" fmla="*/ 126207 w 748503"/>
                <a:gd name="connsiteY4" fmla="*/ 3033734 h 3033734"/>
                <a:gd name="connsiteX0" fmla="*/ 726264 w 748503"/>
                <a:gd name="connsiteY0" fmla="*/ 0 h 3071834"/>
                <a:gd name="connsiteX1" fmla="*/ 726265 w 748503"/>
                <a:gd name="connsiteY1" fmla="*/ 357190 h 3071834"/>
                <a:gd name="connsiteX2" fmla="*/ 107157 w 748503"/>
                <a:gd name="connsiteY2" fmla="*/ 995384 h 3071834"/>
                <a:gd name="connsiteX3" fmla="*/ 83322 w 748503"/>
                <a:gd name="connsiteY3" fmla="*/ 2000264 h 3071834"/>
                <a:gd name="connsiteX4" fmla="*/ 83323 w 748503"/>
                <a:gd name="connsiteY4" fmla="*/ 3071834 h 307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503" h="3071834">
                  <a:moveTo>
                    <a:pt x="726264" y="0"/>
                  </a:moveTo>
                  <a:cubicBezTo>
                    <a:pt x="719137" y="196871"/>
                    <a:pt x="748503" y="162738"/>
                    <a:pt x="726265" y="357190"/>
                  </a:cubicBezTo>
                  <a:cubicBezTo>
                    <a:pt x="723111" y="723130"/>
                    <a:pt x="214314" y="721538"/>
                    <a:pt x="107157" y="995384"/>
                  </a:cubicBezTo>
                  <a:cubicBezTo>
                    <a:pt x="0" y="1269230"/>
                    <a:pt x="87294" y="1654189"/>
                    <a:pt x="83322" y="2000264"/>
                  </a:cubicBezTo>
                  <a:cubicBezTo>
                    <a:pt x="79350" y="2346339"/>
                    <a:pt x="84911" y="2890859"/>
                    <a:pt x="83323" y="3071834"/>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Freeform 19"/>
            <p:cNvSpPr/>
            <p:nvPr/>
          </p:nvSpPr>
          <p:spPr>
            <a:xfrm>
              <a:off x="2106612" y="714356"/>
              <a:ext cx="625466" cy="2619394"/>
            </a:xfrm>
            <a:custGeom>
              <a:avLst/>
              <a:gdLst>
                <a:gd name="connsiteX0" fmla="*/ 0 w 561975"/>
                <a:gd name="connsiteY0" fmla="*/ 0 h 2628900"/>
                <a:gd name="connsiteX1" fmla="*/ 466725 w 561975"/>
                <a:gd name="connsiteY1" fmla="*/ 838200 h 2628900"/>
                <a:gd name="connsiteX2" fmla="*/ 552450 w 561975"/>
                <a:gd name="connsiteY2" fmla="*/ 1914525 h 2628900"/>
                <a:gd name="connsiteX3" fmla="*/ 523875 w 561975"/>
                <a:gd name="connsiteY3" fmla="*/ 2628900 h 2628900"/>
                <a:gd name="connsiteX0" fmla="*/ 0 w 542942"/>
                <a:gd name="connsiteY0" fmla="*/ 0 h 2619394"/>
                <a:gd name="connsiteX1" fmla="*/ 447692 w 542942"/>
                <a:gd name="connsiteY1" fmla="*/ 828694 h 2619394"/>
                <a:gd name="connsiteX2" fmla="*/ 533417 w 542942"/>
                <a:gd name="connsiteY2" fmla="*/ 1905019 h 2619394"/>
                <a:gd name="connsiteX3" fmla="*/ 504842 w 542942"/>
                <a:gd name="connsiteY3" fmla="*/ 2619394 h 2619394"/>
                <a:gd name="connsiteX0" fmla="*/ 36497 w 579439"/>
                <a:gd name="connsiteY0" fmla="*/ 0 h 2619394"/>
                <a:gd name="connsiteX1" fmla="*/ 484189 w 579439"/>
                <a:gd name="connsiteY1" fmla="*/ 828694 h 2619394"/>
                <a:gd name="connsiteX2" fmla="*/ 569914 w 579439"/>
                <a:gd name="connsiteY2" fmla="*/ 1905019 h 2619394"/>
                <a:gd name="connsiteX3" fmla="*/ 541339 w 579439"/>
                <a:gd name="connsiteY3" fmla="*/ 2619394 h 2619394"/>
                <a:gd name="connsiteX0" fmla="*/ 36497 w 625466"/>
                <a:gd name="connsiteY0" fmla="*/ 0 h 2619394"/>
                <a:gd name="connsiteX1" fmla="*/ 536563 w 625466"/>
                <a:gd name="connsiteY1" fmla="*/ 714380 h 2619394"/>
                <a:gd name="connsiteX2" fmla="*/ 569914 w 625466"/>
                <a:gd name="connsiteY2" fmla="*/ 1905019 h 2619394"/>
                <a:gd name="connsiteX3" fmla="*/ 541339 w 625466"/>
                <a:gd name="connsiteY3" fmla="*/ 2619394 h 2619394"/>
              </a:gdLst>
              <a:ahLst/>
              <a:cxnLst>
                <a:cxn ang="0">
                  <a:pos x="connsiteX0" y="connsiteY0"/>
                </a:cxn>
                <a:cxn ang="0">
                  <a:pos x="connsiteX1" y="connsiteY1"/>
                </a:cxn>
                <a:cxn ang="0">
                  <a:pos x="connsiteX2" y="connsiteY2"/>
                </a:cxn>
                <a:cxn ang="0">
                  <a:pos x="connsiteX3" y="connsiteY3"/>
                </a:cxn>
              </a:cxnLst>
              <a:rect l="l" t="t" r="r" b="b"/>
              <a:pathLst>
                <a:path w="625466" h="2619394">
                  <a:moveTo>
                    <a:pt x="36497" y="0"/>
                  </a:moveTo>
                  <a:cubicBezTo>
                    <a:pt x="0" y="411973"/>
                    <a:pt x="447660" y="396877"/>
                    <a:pt x="536563" y="714380"/>
                  </a:cubicBezTo>
                  <a:cubicBezTo>
                    <a:pt x="625466" y="1031883"/>
                    <a:pt x="569118" y="1587517"/>
                    <a:pt x="569914" y="1905019"/>
                  </a:cubicBezTo>
                  <a:cubicBezTo>
                    <a:pt x="570710" y="2222521"/>
                    <a:pt x="546101" y="2500332"/>
                    <a:pt x="541339" y="2619394"/>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5" name="Straight Arrow Connector 24"/>
            <p:cNvCxnSpPr/>
            <p:nvPr/>
          </p:nvCxnSpPr>
          <p:spPr>
            <a:xfrm>
              <a:off x="928662" y="2000240"/>
              <a:ext cx="2214578" cy="1588"/>
            </a:xfrm>
            <a:prstGeom prst="straightConnector1">
              <a:avLst/>
            </a:pr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000100" y="2784470"/>
              <a:ext cx="2214578" cy="1588"/>
            </a:xfrm>
            <a:prstGeom prst="straightConnector1">
              <a:avLst/>
            </a:pr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1254286" y="1300812"/>
              <a:ext cx="428628" cy="428628"/>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428860" y="1785926"/>
              <a:ext cx="428628" cy="428628"/>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428860" y="2571744"/>
              <a:ext cx="428628" cy="428628"/>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Rectangle 28"/>
          <p:cNvSpPr/>
          <p:nvPr/>
        </p:nvSpPr>
        <p:spPr>
          <a:xfrm>
            <a:off x="5572132" y="928670"/>
            <a:ext cx="2418252" cy="3071834"/>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a:off x="6231560" y="994028"/>
            <a:ext cx="684801" cy="2810401"/>
          </a:xfrm>
          <a:custGeom>
            <a:avLst/>
            <a:gdLst>
              <a:gd name="connsiteX0" fmla="*/ 631825 w 741363"/>
              <a:gd name="connsiteY0" fmla="*/ 0 h 2933700"/>
              <a:gd name="connsiteX1" fmla="*/ 650875 w 741363"/>
              <a:gd name="connsiteY1" fmla="*/ 276225 h 2933700"/>
              <a:gd name="connsiteX2" fmla="*/ 88900 w 741363"/>
              <a:gd name="connsiteY2" fmla="*/ 895350 h 2933700"/>
              <a:gd name="connsiteX3" fmla="*/ 117475 w 741363"/>
              <a:gd name="connsiteY3" fmla="*/ 1838325 h 2933700"/>
              <a:gd name="connsiteX4" fmla="*/ 107950 w 741363"/>
              <a:gd name="connsiteY4" fmla="*/ 2933700 h 2933700"/>
              <a:gd name="connsiteX0" fmla="*/ 641347 w 808018"/>
              <a:gd name="connsiteY0" fmla="*/ 0 h 2933700"/>
              <a:gd name="connsiteX1" fmla="*/ 717530 w 808018"/>
              <a:gd name="connsiteY1" fmla="*/ 257156 h 2933700"/>
              <a:gd name="connsiteX2" fmla="*/ 98422 w 808018"/>
              <a:gd name="connsiteY2" fmla="*/ 895350 h 2933700"/>
              <a:gd name="connsiteX3" fmla="*/ 126997 w 808018"/>
              <a:gd name="connsiteY3" fmla="*/ 1838325 h 2933700"/>
              <a:gd name="connsiteX4" fmla="*/ 117472 w 808018"/>
              <a:gd name="connsiteY4" fmla="*/ 2933700 h 2933700"/>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749294"/>
              <a:gd name="connsiteY0" fmla="*/ 0 h 3033734"/>
              <a:gd name="connsiteX1" fmla="*/ 717530 w 749294"/>
              <a:gd name="connsiteY1" fmla="*/ 357190 h 3033734"/>
              <a:gd name="connsiteX2" fmla="*/ 98422 w 749294"/>
              <a:gd name="connsiteY2" fmla="*/ 995384 h 3033734"/>
              <a:gd name="connsiteX3" fmla="*/ 126997 w 749294"/>
              <a:gd name="connsiteY3" fmla="*/ 1938359 h 3033734"/>
              <a:gd name="connsiteX4" fmla="*/ 117472 w 749294"/>
              <a:gd name="connsiteY4" fmla="*/ 3033734 h 3033734"/>
              <a:gd name="connsiteX0" fmla="*/ 717529 w 820714"/>
              <a:gd name="connsiteY0" fmla="*/ 0 h 3033734"/>
              <a:gd name="connsiteX1" fmla="*/ 717530 w 820714"/>
              <a:gd name="connsiteY1" fmla="*/ 357190 h 3033734"/>
              <a:gd name="connsiteX2" fmla="*/ 98422 w 820714"/>
              <a:gd name="connsiteY2" fmla="*/ 995384 h 3033734"/>
              <a:gd name="connsiteX3" fmla="*/ 126997 w 820714"/>
              <a:gd name="connsiteY3" fmla="*/ 1938359 h 3033734"/>
              <a:gd name="connsiteX4" fmla="*/ 117472 w 820714"/>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26264 w 748503"/>
              <a:gd name="connsiteY0" fmla="*/ 0 h 3033734"/>
              <a:gd name="connsiteX1" fmla="*/ 726265 w 748503"/>
              <a:gd name="connsiteY1" fmla="*/ 357190 h 3033734"/>
              <a:gd name="connsiteX2" fmla="*/ 107157 w 748503"/>
              <a:gd name="connsiteY2" fmla="*/ 995384 h 3033734"/>
              <a:gd name="connsiteX3" fmla="*/ 83322 w 748503"/>
              <a:gd name="connsiteY3" fmla="*/ 2000264 h 3033734"/>
              <a:gd name="connsiteX4" fmla="*/ 126207 w 748503"/>
              <a:gd name="connsiteY4" fmla="*/ 3033734 h 3033734"/>
              <a:gd name="connsiteX0" fmla="*/ 726264 w 748503"/>
              <a:gd name="connsiteY0" fmla="*/ 0 h 3071834"/>
              <a:gd name="connsiteX1" fmla="*/ 726265 w 748503"/>
              <a:gd name="connsiteY1" fmla="*/ 357190 h 3071834"/>
              <a:gd name="connsiteX2" fmla="*/ 107157 w 748503"/>
              <a:gd name="connsiteY2" fmla="*/ 995384 h 3071834"/>
              <a:gd name="connsiteX3" fmla="*/ 83322 w 748503"/>
              <a:gd name="connsiteY3" fmla="*/ 2000264 h 3071834"/>
              <a:gd name="connsiteX4" fmla="*/ 83323 w 748503"/>
              <a:gd name="connsiteY4" fmla="*/ 3071834 h 307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503" h="3071834">
                <a:moveTo>
                  <a:pt x="726264" y="0"/>
                </a:moveTo>
                <a:cubicBezTo>
                  <a:pt x="719137" y="196871"/>
                  <a:pt x="748503" y="162738"/>
                  <a:pt x="726265" y="357190"/>
                </a:cubicBezTo>
                <a:cubicBezTo>
                  <a:pt x="723111" y="723130"/>
                  <a:pt x="214314" y="721538"/>
                  <a:pt x="107157" y="995384"/>
                </a:cubicBezTo>
                <a:cubicBezTo>
                  <a:pt x="0" y="1269230"/>
                  <a:pt x="87294" y="1654189"/>
                  <a:pt x="83322" y="2000264"/>
                </a:cubicBezTo>
                <a:cubicBezTo>
                  <a:pt x="79350" y="2346339"/>
                  <a:pt x="84911" y="2890859"/>
                  <a:pt x="83323" y="3071834"/>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Freeform 30"/>
          <p:cNvSpPr/>
          <p:nvPr/>
        </p:nvSpPr>
        <p:spPr>
          <a:xfrm>
            <a:off x="6862625" y="1320819"/>
            <a:ext cx="572235" cy="2396467"/>
          </a:xfrm>
          <a:custGeom>
            <a:avLst/>
            <a:gdLst>
              <a:gd name="connsiteX0" fmla="*/ 0 w 561975"/>
              <a:gd name="connsiteY0" fmla="*/ 0 h 2628900"/>
              <a:gd name="connsiteX1" fmla="*/ 466725 w 561975"/>
              <a:gd name="connsiteY1" fmla="*/ 838200 h 2628900"/>
              <a:gd name="connsiteX2" fmla="*/ 552450 w 561975"/>
              <a:gd name="connsiteY2" fmla="*/ 1914525 h 2628900"/>
              <a:gd name="connsiteX3" fmla="*/ 523875 w 561975"/>
              <a:gd name="connsiteY3" fmla="*/ 2628900 h 2628900"/>
              <a:gd name="connsiteX0" fmla="*/ 0 w 542942"/>
              <a:gd name="connsiteY0" fmla="*/ 0 h 2619394"/>
              <a:gd name="connsiteX1" fmla="*/ 447692 w 542942"/>
              <a:gd name="connsiteY1" fmla="*/ 828694 h 2619394"/>
              <a:gd name="connsiteX2" fmla="*/ 533417 w 542942"/>
              <a:gd name="connsiteY2" fmla="*/ 1905019 h 2619394"/>
              <a:gd name="connsiteX3" fmla="*/ 504842 w 542942"/>
              <a:gd name="connsiteY3" fmla="*/ 2619394 h 2619394"/>
              <a:gd name="connsiteX0" fmla="*/ 36497 w 579439"/>
              <a:gd name="connsiteY0" fmla="*/ 0 h 2619394"/>
              <a:gd name="connsiteX1" fmla="*/ 484189 w 579439"/>
              <a:gd name="connsiteY1" fmla="*/ 828694 h 2619394"/>
              <a:gd name="connsiteX2" fmla="*/ 569914 w 579439"/>
              <a:gd name="connsiteY2" fmla="*/ 1905019 h 2619394"/>
              <a:gd name="connsiteX3" fmla="*/ 541339 w 579439"/>
              <a:gd name="connsiteY3" fmla="*/ 2619394 h 2619394"/>
              <a:gd name="connsiteX0" fmla="*/ 36497 w 625466"/>
              <a:gd name="connsiteY0" fmla="*/ 0 h 2619394"/>
              <a:gd name="connsiteX1" fmla="*/ 536563 w 625466"/>
              <a:gd name="connsiteY1" fmla="*/ 714380 h 2619394"/>
              <a:gd name="connsiteX2" fmla="*/ 569914 w 625466"/>
              <a:gd name="connsiteY2" fmla="*/ 1905019 h 2619394"/>
              <a:gd name="connsiteX3" fmla="*/ 541339 w 625466"/>
              <a:gd name="connsiteY3" fmla="*/ 2619394 h 2619394"/>
            </a:gdLst>
            <a:ahLst/>
            <a:cxnLst>
              <a:cxn ang="0">
                <a:pos x="connsiteX0" y="connsiteY0"/>
              </a:cxn>
              <a:cxn ang="0">
                <a:pos x="connsiteX1" y="connsiteY1"/>
              </a:cxn>
              <a:cxn ang="0">
                <a:pos x="connsiteX2" y="connsiteY2"/>
              </a:cxn>
              <a:cxn ang="0">
                <a:pos x="connsiteX3" y="connsiteY3"/>
              </a:cxn>
            </a:cxnLst>
            <a:rect l="l" t="t" r="r" b="b"/>
            <a:pathLst>
              <a:path w="625466" h="2619394">
                <a:moveTo>
                  <a:pt x="36497" y="0"/>
                </a:moveTo>
                <a:cubicBezTo>
                  <a:pt x="0" y="411973"/>
                  <a:pt x="447660" y="396877"/>
                  <a:pt x="536563" y="714380"/>
                </a:cubicBezTo>
                <a:cubicBezTo>
                  <a:pt x="625466" y="1031883"/>
                  <a:pt x="569118" y="1587517"/>
                  <a:pt x="569914" y="1905019"/>
                </a:cubicBezTo>
                <a:cubicBezTo>
                  <a:pt x="570710" y="2222521"/>
                  <a:pt x="546101" y="2500332"/>
                  <a:pt x="541339" y="2619394"/>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3" name="Group 38"/>
          <p:cNvGrpSpPr/>
          <p:nvPr/>
        </p:nvGrpSpPr>
        <p:grpSpPr>
          <a:xfrm rot="16200000">
            <a:off x="6273215" y="1738933"/>
            <a:ext cx="944649" cy="2203936"/>
            <a:chOff x="6383960" y="574924"/>
            <a:chExt cx="1203300" cy="2810401"/>
          </a:xfrm>
        </p:grpSpPr>
        <p:sp>
          <p:nvSpPr>
            <p:cNvPr id="37" name="Freeform 36"/>
            <p:cNvSpPr/>
            <p:nvPr/>
          </p:nvSpPr>
          <p:spPr>
            <a:xfrm>
              <a:off x="6383960" y="574924"/>
              <a:ext cx="684801" cy="2810401"/>
            </a:xfrm>
            <a:custGeom>
              <a:avLst/>
              <a:gdLst>
                <a:gd name="connsiteX0" fmla="*/ 631825 w 741363"/>
                <a:gd name="connsiteY0" fmla="*/ 0 h 2933700"/>
                <a:gd name="connsiteX1" fmla="*/ 650875 w 741363"/>
                <a:gd name="connsiteY1" fmla="*/ 276225 h 2933700"/>
                <a:gd name="connsiteX2" fmla="*/ 88900 w 741363"/>
                <a:gd name="connsiteY2" fmla="*/ 895350 h 2933700"/>
                <a:gd name="connsiteX3" fmla="*/ 117475 w 741363"/>
                <a:gd name="connsiteY3" fmla="*/ 1838325 h 2933700"/>
                <a:gd name="connsiteX4" fmla="*/ 107950 w 741363"/>
                <a:gd name="connsiteY4" fmla="*/ 2933700 h 2933700"/>
                <a:gd name="connsiteX0" fmla="*/ 641347 w 808018"/>
                <a:gd name="connsiteY0" fmla="*/ 0 h 2933700"/>
                <a:gd name="connsiteX1" fmla="*/ 717530 w 808018"/>
                <a:gd name="connsiteY1" fmla="*/ 257156 h 2933700"/>
                <a:gd name="connsiteX2" fmla="*/ 98422 w 808018"/>
                <a:gd name="connsiteY2" fmla="*/ 895350 h 2933700"/>
                <a:gd name="connsiteX3" fmla="*/ 126997 w 808018"/>
                <a:gd name="connsiteY3" fmla="*/ 1838325 h 2933700"/>
                <a:gd name="connsiteX4" fmla="*/ 117472 w 808018"/>
                <a:gd name="connsiteY4" fmla="*/ 2933700 h 2933700"/>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749294"/>
                <a:gd name="connsiteY0" fmla="*/ 0 h 3033734"/>
                <a:gd name="connsiteX1" fmla="*/ 717530 w 749294"/>
                <a:gd name="connsiteY1" fmla="*/ 357190 h 3033734"/>
                <a:gd name="connsiteX2" fmla="*/ 98422 w 749294"/>
                <a:gd name="connsiteY2" fmla="*/ 995384 h 3033734"/>
                <a:gd name="connsiteX3" fmla="*/ 126997 w 749294"/>
                <a:gd name="connsiteY3" fmla="*/ 1938359 h 3033734"/>
                <a:gd name="connsiteX4" fmla="*/ 117472 w 749294"/>
                <a:gd name="connsiteY4" fmla="*/ 3033734 h 3033734"/>
                <a:gd name="connsiteX0" fmla="*/ 717529 w 820714"/>
                <a:gd name="connsiteY0" fmla="*/ 0 h 3033734"/>
                <a:gd name="connsiteX1" fmla="*/ 717530 w 820714"/>
                <a:gd name="connsiteY1" fmla="*/ 357190 h 3033734"/>
                <a:gd name="connsiteX2" fmla="*/ 98422 w 820714"/>
                <a:gd name="connsiteY2" fmla="*/ 995384 h 3033734"/>
                <a:gd name="connsiteX3" fmla="*/ 126997 w 820714"/>
                <a:gd name="connsiteY3" fmla="*/ 1938359 h 3033734"/>
                <a:gd name="connsiteX4" fmla="*/ 117472 w 820714"/>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26264 w 748503"/>
                <a:gd name="connsiteY0" fmla="*/ 0 h 3033734"/>
                <a:gd name="connsiteX1" fmla="*/ 726265 w 748503"/>
                <a:gd name="connsiteY1" fmla="*/ 357190 h 3033734"/>
                <a:gd name="connsiteX2" fmla="*/ 107157 w 748503"/>
                <a:gd name="connsiteY2" fmla="*/ 995384 h 3033734"/>
                <a:gd name="connsiteX3" fmla="*/ 83322 w 748503"/>
                <a:gd name="connsiteY3" fmla="*/ 2000264 h 3033734"/>
                <a:gd name="connsiteX4" fmla="*/ 126207 w 748503"/>
                <a:gd name="connsiteY4" fmla="*/ 3033734 h 3033734"/>
                <a:gd name="connsiteX0" fmla="*/ 726264 w 748503"/>
                <a:gd name="connsiteY0" fmla="*/ 0 h 3071834"/>
                <a:gd name="connsiteX1" fmla="*/ 726265 w 748503"/>
                <a:gd name="connsiteY1" fmla="*/ 357190 h 3071834"/>
                <a:gd name="connsiteX2" fmla="*/ 107157 w 748503"/>
                <a:gd name="connsiteY2" fmla="*/ 995384 h 3071834"/>
                <a:gd name="connsiteX3" fmla="*/ 83322 w 748503"/>
                <a:gd name="connsiteY3" fmla="*/ 2000264 h 3071834"/>
                <a:gd name="connsiteX4" fmla="*/ 83323 w 748503"/>
                <a:gd name="connsiteY4" fmla="*/ 3071834 h 307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503" h="3071834">
                  <a:moveTo>
                    <a:pt x="726264" y="0"/>
                  </a:moveTo>
                  <a:cubicBezTo>
                    <a:pt x="719137" y="196871"/>
                    <a:pt x="748503" y="162738"/>
                    <a:pt x="726265" y="357190"/>
                  </a:cubicBezTo>
                  <a:cubicBezTo>
                    <a:pt x="723111" y="723130"/>
                    <a:pt x="214314" y="721538"/>
                    <a:pt x="107157" y="995384"/>
                  </a:cubicBezTo>
                  <a:cubicBezTo>
                    <a:pt x="0" y="1269230"/>
                    <a:pt x="87294" y="1654189"/>
                    <a:pt x="83322" y="2000264"/>
                  </a:cubicBezTo>
                  <a:cubicBezTo>
                    <a:pt x="79350" y="2346339"/>
                    <a:pt x="84911" y="2890859"/>
                    <a:pt x="83323" y="3071834"/>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Freeform 37"/>
            <p:cNvSpPr/>
            <p:nvPr/>
          </p:nvSpPr>
          <p:spPr>
            <a:xfrm>
              <a:off x="7015025" y="901715"/>
              <a:ext cx="572235" cy="2396467"/>
            </a:xfrm>
            <a:custGeom>
              <a:avLst/>
              <a:gdLst>
                <a:gd name="connsiteX0" fmla="*/ 0 w 561975"/>
                <a:gd name="connsiteY0" fmla="*/ 0 h 2628900"/>
                <a:gd name="connsiteX1" fmla="*/ 466725 w 561975"/>
                <a:gd name="connsiteY1" fmla="*/ 838200 h 2628900"/>
                <a:gd name="connsiteX2" fmla="*/ 552450 w 561975"/>
                <a:gd name="connsiteY2" fmla="*/ 1914525 h 2628900"/>
                <a:gd name="connsiteX3" fmla="*/ 523875 w 561975"/>
                <a:gd name="connsiteY3" fmla="*/ 2628900 h 2628900"/>
                <a:gd name="connsiteX0" fmla="*/ 0 w 542942"/>
                <a:gd name="connsiteY0" fmla="*/ 0 h 2619394"/>
                <a:gd name="connsiteX1" fmla="*/ 447692 w 542942"/>
                <a:gd name="connsiteY1" fmla="*/ 828694 h 2619394"/>
                <a:gd name="connsiteX2" fmla="*/ 533417 w 542942"/>
                <a:gd name="connsiteY2" fmla="*/ 1905019 h 2619394"/>
                <a:gd name="connsiteX3" fmla="*/ 504842 w 542942"/>
                <a:gd name="connsiteY3" fmla="*/ 2619394 h 2619394"/>
                <a:gd name="connsiteX0" fmla="*/ 36497 w 579439"/>
                <a:gd name="connsiteY0" fmla="*/ 0 h 2619394"/>
                <a:gd name="connsiteX1" fmla="*/ 484189 w 579439"/>
                <a:gd name="connsiteY1" fmla="*/ 828694 h 2619394"/>
                <a:gd name="connsiteX2" fmla="*/ 569914 w 579439"/>
                <a:gd name="connsiteY2" fmla="*/ 1905019 h 2619394"/>
                <a:gd name="connsiteX3" fmla="*/ 541339 w 579439"/>
                <a:gd name="connsiteY3" fmla="*/ 2619394 h 2619394"/>
                <a:gd name="connsiteX0" fmla="*/ 36497 w 625466"/>
                <a:gd name="connsiteY0" fmla="*/ 0 h 2619394"/>
                <a:gd name="connsiteX1" fmla="*/ 536563 w 625466"/>
                <a:gd name="connsiteY1" fmla="*/ 714380 h 2619394"/>
                <a:gd name="connsiteX2" fmla="*/ 569914 w 625466"/>
                <a:gd name="connsiteY2" fmla="*/ 1905019 h 2619394"/>
                <a:gd name="connsiteX3" fmla="*/ 541339 w 625466"/>
                <a:gd name="connsiteY3" fmla="*/ 2619394 h 2619394"/>
              </a:gdLst>
              <a:ahLst/>
              <a:cxnLst>
                <a:cxn ang="0">
                  <a:pos x="connsiteX0" y="connsiteY0"/>
                </a:cxn>
                <a:cxn ang="0">
                  <a:pos x="connsiteX1" y="connsiteY1"/>
                </a:cxn>
                <a:cxn ang="0">
                  <a:pos x="connsiteX2" y="connsiteY2"/>
                </a:cxn>
                <a:cxn ang="0">
                  <a:pos x="connsiteX3" y="connsiteY3"/>
                </a:cxn>
              </a:cxnLst>
              <a:rect l="l" t="t" r="r" b="b"/>
              <a:pathLst>
                <a:path w="625466" h="2619394">
                  <a:moveTo>
                    <a:pt x="36497" y="0"/>
                  </a:moveTo>
                  <a:cubicBezTo>
                    <a:pt x="0" y="411973"/>
                    <a:pt x="447660" y="396877"/>
                    <a:pt x="536563" y="714380"/>
                  </a:cubicBezTo>
                  <a:cubicBezTo>
                    <a:pt x="625466" y="1031883"/>
                    <a:pt x="569118" y="1587517"/>
                    <a:pt x="569914" y="1905019"/>
                  </a:cubicBezTo>
                  <a:cubicBezTo>
                    <a:pt x="570710" y="2222521"/>
                    <a:pt x="546101" y="2500332"/>
                    <a:pt x="541339" y="2619394"/>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34" name="Oval 33"/>
          <p:cNvSpPr/>
          <p:nvPr/>
        </p:nvSpPr>
        <p:spPr>
          <a:xfrm>
            <a:off x="6072198" y="1857364"/>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7157448" y="2301192"/>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7157448" y="3020131"/>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itle 41"/>
          <p:cNvSpPr>
            <a:spLocks noGrp="1"/>
          </p:cNvSpPr>
          <p:nvPr>
            <p:ph type="title"/>
          </p:nvPr>
        </p:nvSpPr>
        <p:spPr>
          <a:xfrm>
            <a:off x="0" y="0"/>
            <a:ext cx="9144000" cy="642918"/>
          </a:xfrm>
        </p:spPr>
        <p:txBody>
          <a:bodyPr>
            <a:noAutofit/>
          </a:bodyPr>
          <a:lstStyle/>
          <a:p>
            <a:pPr lvl="0">
              <a:defRPr/>
            </a:pPr>
            <a:r>
              <a:rPr lang="en-US" sz="2000" dirty="0" smtClean="0"/>
              <a:t>If the poolability score is </a:t>
            </a:r>
            <a:r>
              <a:rPr lang="el-GR" sz="2000" dirty="0" smtClean="0">
                <a:latin typeface="Bookman Old Style" pitchFamily="18" charset="0"/>
              </a:rPr>
              <a:t>Ψ</a:t>
            </a:r>
            <a:r>
              <a:rPr lang="en-US" sz="2000" i="1" baseline="-25000" dirty="0" err="1" smtClean="0">
                <a:latin typeface="Bookman Old Style" pitchFamily="18" charset="0"/>
              </a:rPr>
              <a:t>jj</a:t>
            </a:r>
            <a:r>
              <a:rPr lang="en-US" sz="2000" i="1" baseline="-25000" dirty="0" smtClean="0">
                <a:latin typeface="Bookman Old Style" pitchFamily="18" charset="0"/>
              </a:rPr>
              <a:t> </a:t>
            </a:r>
            <a:r>
              <a:rPr lang="en-US" sz="2000" dirty="0" smtClean="0"/>
              <a:t>≈1 then the link sheds load easily.</a:t>
            </a:r>
            <a:br>
              <a:rPr lang="en-US" sz="2000" dirty="0" smtClean="0"/>
            </a:br>
            <a:r>
              <a:rPr lang="en-US" sz="2000" dirty="0" smtClean="0"/>
              <a:t>If the poolability score is </a:t>
            </a:r>
            <a:r>
              <a:rPr lang="el-GR" sz="2000" dirty="0" smtClean="0">
                <a:latin typeface="Bookman Old Style" pitchFamily="18" charset="0"/>
              </a:rPr>
              <a:t>Ψ</a:t>
            </a:r>
            <a:r>
              <a:rPr lang="en-US" sz="2000" i="1" baseline="-25000" dirty="0" err="1" smtClean="0">
                <a:latin typeface="Bookman Old Style" pitchFamily="18" charset="0"/>
              </a:rPr>
              <a:t>jj</a:t>
            </a:r>
            <a:r>
              <a:rPr lang="en-US" sz="2000" i="1" baseline="-25000" dirty="0" smtClean="0">
                <a:latin typeface="Bookman Old Style" pitchFamily="18" charset="0"/>
              </a:rPr>
              <a:t> </a:t>
            </a:r>
            <a:r>
              <a:rPr lang="en-US" sz="2000" dirty="0" smtClean="0"/>
              <a:t>≈0 then the link is “solitary”.</a:t>
            </a:r>
            <a:endParaRPr lang="en-GB"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852936"/>
          </a:xfrm>
        </p:spPr>
        <p:txBody>
          <a:bodyPr>
            <a:normAutofit fontScale="90000"/>
          </a:bodyPr>
          <a:lstStyle/>
          <a:p>
            <a:r>
              <a:rPr lang="en-US" dirty="0" smtClean="0"/>
              <a:t>The same “magic coefficients” turn up in the </a:t>
            </a:r>
            <a:r>
              <a:rPr lang="en-US" dirty="0" err="1" smtClean="0"/>
              <a:t>multicommodity</a:t>
            </a:r>
            <a:r>
              <a:rPr lang="en-US" dirty="0" smtClean="0"/>
              <a:t> flow problem, in the heavy traffic queueing model.</a:t>
            </a:r>
            <a:br>
              <a:rPr lang="en-US" dirty="0" smtClean="0"/>
            </a:br>
            <a:r>
              <a:rPr lang="en-US" dirty="0" smtClean="0"/>
              <a:t/>
            </a:r>
            <a:br>
              <a:rPr lang="en-US" dirty="0" smtClean="0"/>
            </a:br>
            <a:r>
              <a:rPr lang="en-US" dirty="0" smtClean="0"/>
              <a:t>Now we know they turn up in the rate allocation problem, and we know how to interpret them.</a:t>
            </a:r>
            <a:endParaRPr lang="en-GB" dirty="0"/>
          </a:p>
        </p:txBody>
      </p:sp>
      <p:sp>
        <p:nvSpPr>
          <p:cNvPr id="3" name="Content Placeholder 2"/>
          <p:cNvSpPr>
            <a:spLocks noGrp="1"/>
          </p:cNvSpPr>
          <p:nvPr>
            <p:ph idx="1"/>
          </p:nvPr>
        </p:nvSpPr>
        <p:spPr>
          <a:xfrm>
            <a:off x="1115616" y="3140968"/>
            <a:ext cx="8028384" cy="2924944"/>
          </a:xfrm>
        </p:spPr>
        <p:txBody>
          <a:bodyPr/>
          <a:lstStyle/>
          <a:p>
            <a:r>
              <a:rPr lang="en-US" sz="2800" i="1" dirty="0" smtClean="0">
                <a:solidFill>
                  <a:schemeClr val="accent1">
                    <a:lumMod val="60000"/>
                    <a:lumOff val="40000"/>
                  </a:schemeClr>
                </a:solidFill>
                <a:latin typeface="Cambria" pitchFamily="18" charset="0"/>
              </a:rPr>
              <a:t>Can we use them to decide on a good protocol for multipath routing? Can they help in working out which parts of the network would benefit from extra capacity, or which flows would benefit from extra paths?</a:t>
            </a:r>
            <a:endParaRPr lang="en-GB" sz="2800" i="1" dirty="0">
              <a:solidFill>
                <a:schemeClr val="accent1">
                  <a:lumMod val="60000"/>
                  <a:lumOff val="40000"/>
                </a:schemeClr>
              </a:solidFill>
              <a:latin typeface="Cambria" pitchFamily="18" charset="0"/>
            </a:endParaRPr>
          </a:p>
        </p:txBody>
      </p:sp>
      <p:sp>
        <p:nvSpPr>
          <p:cNvPr id="4" name="Content Placeholder 2"/>
          <p:cNvSpPr txBox="1">
            <a:spLocks/>
          </p:cNvSpPr>
          <p:nvPr/>
        </p:nvSpPr>
        <p:spPr bwMode="auto">
          <a:xfrm>
            <a:off x="1115616" y="5589240"/>
            <a:ext cx="8028384" cy="1268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588" marR="0" lvl="0" indent="-1588"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2800" b="0" i="1" u="none" strike="noStrike" kern="1200" cap="none" spc="0" normalizeH="0" baseline="0" noProof="0" dirty="0" smtClean="0">
                <a:ln>
                  <a:noFill/>
                </a:ln>
                <a:solidFill>
                  <a:schemeClr val="accent1">
                    <a:lumMod val="60000"/>
                    <a:lumOff val="40000"/>
                  </a:schemeClr>
                </a:solidFill>
                <a:effectLst/>
                <a:uLnTx/>
                <a:uFillTx/>
                <a:latin typeface="Cambria" pitchFamily="18" charset="0"/>
                <a:ea typeface="+mn-ea"/>
                <a:cs typeface="+mn-cs"/>
              </a:rPr>
              <a:t>Is there</a:t>
            </a:r>
            <a:r>
              <a:rPr kumimoji="0" lang="en-US" sz="2800" b="0" i="1" u="none" strike="noStrike" kern="1200" cap="none" spc="0" normalizeH="0" noProof="0" dirty="0" smtClean="0">
                <a:ln>
                  <a:noFill/>
                </a:ln>
                <a:solidFill>
                  <a:schemeClr val="accent1">
                    <a:lumMod val="60000"/>
                    <a:lumOff val="40000"/>
                  </a:schemeClr>
                </a:solidFill>
                <a:effectLst/>
                <a:uLnTx/>
                <a:uFillTx/>
                <a:latin typeface="Cambria" pitchFamily="18" charset="0"/>
                <a:ea typeface="+mn-ea"/>
                <a:cs typeface="+mn-cs"/>
              </a:rPr>
              <a:t> an inductive way to calculate the “magic coefficients”, based on the formulae for series and parallel resistor networks?</a:t>
            </a:r>
            <a:endParaRPr kumimoji="0" lang="en-GB" sz="2800" b="0" i="1" u="none" strike="noStrike" kern="1200" cap="none" spc="0" normalizeH="0" baseline="0" noProof="0" dirty="0">
              <a:ln>
                <a:noFill/>
              </a:ln>
              <a:solidFill>
                <a:schemeClr val="accent1">
                  <a:lumMod val="60000"/>
                  <a:lumOff val="40000"/>
                </a:schemeClr>
              </a:solidFill>
              <a:effectLst/>
              <a:uLnTx/>
              <a:uFillTx/>
              <a:latin typeface="Cambria" pitchFamily="18" charset="0"/>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geant1.png"/>
          <p:cNvPicPr>
            <a:picLocks noChangeAspect="1"/>
          </p:cNvPicPr>
          <p:nvPr/>
        </p:nvPicPr>
        <p:blipFill>
          <a:blip r:embed="rId2" cstate="print">
            <a:grayscl/>
          </a:blip>
          <a:stretch>
            <a:fillRect/>
          </a:stretch>
        </p:blipFill>
        <p:spPr>
          <a:xfrm>
            <a:off x="0" y="146304"/>
            <a:ext cx="9144000" cy="6565391"/>
          </a:xfrm>
          <a:prstGeom prst="rect">
            <a:avLst/>
          </a:prstGeom>
        </p:spPr>
      </p:pic>
      <p:sp>
        <p:nvSpPr>
          <p:cNvPr id="4" name="TextBox 3"/>
          <p:cNvSpPr txBox="1"/>
          <p:nvPr/>
        </p:nvSpPr>
        <p:spPr>
          <a:xfrm>
            <a:off x="71406" y="71414"/>
            <a:ext cx="5463996" cy="646331"/>
          </a:xfrm>
          <a:prstGeom prst="rect">
            <a:avLst/>
          </a:prstGeom>
          <a:noFill/>
        </p:spPr>
        <p:txBody>
          <a:bodyPr wrap="none" rtlCol="0">
            <a:spAutoFit/>
          </a:bodyPr>
          <a:lstStyle/>
          <a:p>
            <a:r>
              <a:rPr lang="en-US" dirty="0" smtClean="0">
                <a:solidFill>
                  <a:prstClr val="black"/>
                </a:solidFill>
              </a:rPr>
              <a:t>GEANT data provided by UCL Belgium</a:t>
            </a:r>
            <a:br>
              <a:rPr lang="en-US" dirty="0" smtClean="0">
                <a:solidFill>
                  <a:prstClr val="black"/>
                </a:solidFill>
              </a:rPr>
            </a:br>
            <a:r>
              <a:rPr lang="en-US" dirty="0" smtClean="0">
                <a:solidFill>
                  <a:prstClr val="black"/>
                </a:solidFill>
              </a:rPr>
              <a:t>multipath routes, link capacities, and traffic matrices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geant1.png"/>
          <p:cNvPicPr>
            <a:picLocks noChangeAspect="1"/>
          </p:cNvPicPr>
          <p:nvPr/>
        </p:nvPicPr>
        <p:blipFill>
          <a:blip r:embed="rId3" cstate="print"/>
          <a:stretch>
            <a:fillRect/>
          </a:stretch>
        </p:blipFill>
        <p:spPr>
          <a:xfrm>
            <a:off x="0" y="146304"/>
            <a:ext cx="9144000" cy="6565392"/>
          </a:xfrm>
          <a:prstGeom prst="rect">
            <a:avLst/>
          </a:prstGeom>
        </p:spPr>
      </p:pic>
      <p:sp>
        <p:nvSpPr>
          <p:cNvPr id="7" name="TextBox 6"/>
          <p:cNvSpPr txBox="1"/>
          <p:nvPr/>
        </p:nvSpPr>
        <p:spPr>
          <a:xfrm>
            <a:off x="5000628" y="5863256"/>
            <a:ext cx="4143404" cy="923330"/>
          </a:xfrm>
          <a:prstGeom prst="rect">
            <a:avLst/>
          </a:prstGeom>
          <a:noFill/>
        </p:spPr>
        <p:txBody>
          <a:bodyPr wrap="square" rtlCol="0">
            <a:spAutoFit/>
          </a:bodyPr>
          <a:lstStyle/>
          <a:p>
            <a:r>
              <a:rPr lang="en-US" dirty="0" smtClean="0">
                <a:solidFill>
                  <a:prstClr val="black"/>
                </a:solidFill>
              </a:rPr>
              <a:t>2005-05-04 16:30:00</a:t>
            </a:r>
          </a:p>
          <a:p>
            <a:r>
              <a:rPr lang="en-US" dirty="0" err="1" smtClean="0">
                <a:solidFill>
                  <a:prstClr val="black"/>
                </a:solidFill>
              </a:rPr>
              <a:t>Colours</a:t>
            </a:r>
            <a:r>
              <a:rPr lang="en-US" dirty="0" smtClean="0">
                <a:solidFill>
                  <a:prstClr val="black"/>
                </a:solidFill>
              </a:rPr>
              <a:t> show utilization</a:t>
            </a:r>
          </a:p>
          <a:p>
            <a:r>
              <a:rPr lang="en-US" dirty="0" smtClean="0">
                <a:solidFill>
                  <a:prstClr val="black"/>
                </a:solidFill>
              </a:rPr>
              <a:t>Grey shows effective pooled capacity</a:t>
            </a:r>
            <a:endParaRPr lang="en-GB" dirty="0">
              <a:solidFill>
                <a:prstClr val="black"/>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geant1.png"/>
          <p:cNvPicPr>
            <a:picLocks noChangeAspect="1"/>
          </p:cNvPicPr>
          <p:nvPr/>
        </p:nvPicPr>
        <p:blipFill>
          <a:blip r:embed="rId2" cstate="print"/>
          <a:stretch>
            <a:fillRect/>
          </a:stretch>
        </p:blipFill>
        <p:spPr>
          <a:xfrm>
            <a:off x="0" y="146304"/>
            <a:ext cx="9144000" cy="6565391"/>
          </a:xfrm>
          <a:prstGeom prst="rect">
            <a:avLst/>
          </a:prstGeom>
        </p:spPr>
      </p:pic>
      <p:sp>
        <p:nvSpPr>
          <p:cNvPr id="3" name="TextBox 2"/>
          <p:cNvSpPr txBox="1"/>
          <p:nvPr/>
        </p:nvSpPr>
        <p:spPr>
          <a:xfrm>
            <a:off x="5000628" y="5863256"/>
            <a:ext cx="4863273" cy="923330"/>
          </a:xfrm>
          <a:prstGeom prst="rect">
            <a:avLst/>
          </a:prstGeom>
          <a:noFill/>
        </p:spPr>
        <p:txBody>
          <a:bodyPr wrap="square" rtlCol="0">
            <a:spAutoFit/>
          </a:bodyPr>
          <a:lstStyle/>
          <a:p>
            <a:r>
              <a:rPr lang="en-US" dirty="0" smtClean="0">
                <a:solidFill>
                  <a:prstClr val="black"/>
                </a:solidFill>
              </a:rPr>
              <a:t>2005-05-04 17:45:00 </a:t>
            </a:r>
          </a:p>
          <a:p>
            <a:r>
              <a:rPr lang="en-US" dirty="0" err="1" smtClean="0">
                <a:solidFill>
                  <a:prstClr val="black"/>
                </a:solidFill>
              </a:rPr>
              <a:t>Colours</a:t>
            </a:r>
            <a:r>
              <a:rPr lang="en-US" dirty="0" smtClean="0">
                <a:solidFill>
                  <a:prstClr val="black"/>
                </a:solidFill>
              </a:rPr>
              <a:t> show utilization</a:t>
            </a:r>
          </a:p>
          <a:p>
            <a:r>
              <a:rPr lang="en-US" dirty="0" smtClean="0">
                <a:solidFill>
                  <a:prstClr val="black"/>
                </a:solidFill>
              </a:rPr>
              <a:t>Grey shows effective pooled capacity</a:t>
            </a:r>
            <a:endParaRPr lang="en-GB" dirty="0">
              <a:solidFill>
                <a:prstClr val="black"/>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geant1.png"/>
          <p:cNvPicPr>
            <a:picLocks noChangeAspect="1"/>
          </p:cNvPicPr>
          <p:nvPr/>
        </p:nvPicPr>
        <p:blipFill>
          <a:blip r:embed="rId2" cstate="print"/>
          <a:stretch>
            <a:fillRect/>
          </a:stretch>
        </p:blipFill>
        <p:spPr>
          <a:xfrm>
            <a:off x="0" y="146304"/>
            <a:ext cx="9144000" cy="6565391"/>
          </a:xfrm>
          <a:prstGeom prst="rect">
            <a:avLst/>
          </a:prstGeom>
        </p:spPr>
      </p:pic>
      <p:sp>
        <p:nvSpPr>
          <p:cNvPr id="3" name="TextBox 2"/>
          <p:cNvSpPr txBox="1"/>
          <p:nvPr/>
        </p:nvSpPr>
        <p:spPr>
          <a:xfrm>
            <a:off x="5000628" y="5863256"/>
            <a:ext cx="4863273" cy="923330"/>
          </a:xfrm>
          <a:prstGeom prst="rect">
            <a:avLst/>
          </a:prstGeom>
          <a:noFill/>
        </p:spPr>
        <p:txBody>
          <a:bodyPr wrap="square" rtlCol="0">
            <a:spAutoFit/>
          </a:bodyPr>
          <a:lstStyle/>
          <a:p>
            <a:r>
              <a:rPr lang="en-US" dirty="0" smtClean="0">
                <a:solidFill>
                  <a:prstClr val="black"/>
                </a:solidFill>
              </a:rPr>
              <a:t>2005-05-04 19:00:00 </a:t>
            </a:r>
          </a:p>
          <a:p>
            <a:r>
              <a:rPr lang="en-US" dirty="0" err="1" smtClean="0">
                <a:solidFill>
                  <a:prstClr val="black"/>
                </a:solidFill>
              </a:rPr>
              <a:t>Colours</a:t>
            </a:r>
            <a:r>
              <a:rPr lang="en-US" dirty="0" smtClean="0">
                <a:solidFill>
                  <a:prstClr val="black"/>
                </a:solidFill>
              </a:rPr>
              <a:t> show utilization</a:t>
            </a:r>
          </a:p>
          <a:p>
            <a:r>
              <a:rPr lang="en-US" dirty="0" smtClean="0">
                <a:solidFill>
                  <a:prstClr val="black"/>
                </a:solidFill>
              </a:rPr>
              <a:t>Grey shows effective pooled capacity</a:t>
            </a:r>
            <a:endParaRPr lang="en-GB" dirty="0">
              <a:solidFill>
                <a:prstClr val="black"/>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geant1.png"/>
          <p:cNvPicPr>
            <a:picLocks noChangeAspect="1"/>
          </p:cNvPicPr>
          <p:nvPr/>
        </p:nvPicPr>
        <p:blipFill>
          <a:blip r:embed="rId3" cstate="print"/>
          <a:stretch>
            <a:fillRect/>
          </a:stretch>
        </p:blipFill>
        <p:spPr>
          <a:xfrm>
            <a:off x="0" y="146304"/>
            <a:ext cx="9144000" cy="6565391"/>
          </a:xfrm>
          <a:prstGeom prst="rect">
            <a:avLst/>
          </a:prstGeom>
        </p:spPr>
      </p:pic>
      <p:sp>
        <p:nvSpPr>
          <p:cNvPr id="3" name="TextBox 2"/>
          <p:cNvSpPr txBox="1"/>
          <p:nvPr/>
        </p:nvSpPr>
        <p:spPr>
          <a:xfrm>
            <a:off x="5000628" y="5863256"/>
            <a:ext cx="4863273" cy="923330"/>
          </a:xfrm>
          <a:prstGeom prst="rect">
            <a:avLst/>
          </a:prstGeom>
          <a:noFill/>
        </p:spPr>
        <p:txBody>
          <a:bodyPr wrap="square" rtlCol="0">
            <a:spAutoFit/>
          </a:bodyPr>
          <a:lstStyle/>
          <a:p>
            <a:r>
              <a:rPr lang="en-US" dirty="0" smtClean="0">
                <a:solidFill>
                  <a:prstClr val="black"/>
                </a:solidFill>
              </a:rPr>
              <a:t>2005-05-04 20:15:00</a:t>
            </a:r>
          </a:p>
          <a:p>
            <a:r>
              <a:rPr lang="en-US" dirty="0" err="1" smtClean="0">
                <a:solidFill>
                  <a:prstClr val="black"/>
                </a:solidFill>
              </a:rPr>
              <a:t>Colours</a:t>
            </a:r>
            <a:r>
              <a:rPr lang="en-US" dirty="0" smtClean="0">
                <a:solidFill>
                  <a:prstClr val="black"/>
                </a:solidFill>
              </a:rPr>
              <a:t> show utilization</a:t>
            </a:r>
          </a:p>
          <a:p>
            <a:r>
              <a:rPr lang="en-US" dirty="0" smtClean="0">
                <a:solidFill>
                  <a:prstClr val="black"/>
                </a:solidFill>
              </a:rPr>
              <a:t>Grey shows effective pooled capacity</a:t>
            </a:r>
            <a:endParaRPr lang="en-GB" dirty="0">
              <a:solidFill>
                <a:prstClr val="black"/>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99">
            <a:alpha val="41000"/>
          </a:srgbClr>
        </a:solidFill>
        <a:effectLst/>
      </p:bgPr>
    </p:bg>
    <p:spTree>
      <p:nvGrpSpPr>
        <p:cNvPr id="1" name=""/>
        <p:cNvGrpSpPr/>
        <p:nvPr/>
      </p:nvGrpSpPr>
      <p:grpSpPr>
        <a:xfrm>
          <a:off x="0" y="0"/>
          <a:ext cx="0" cy="0"/>
          <a:chOff x="0" y="0"/>
          <a:chExt cx="0" cy="0"/>
        </a:xfrm>
      </p:grpSpPr>
      <p:pic>
        <p:nvPicPr>
          <p:cNvPr id="547842" name="Picture 2"/>
          <p:cNvPicPr>
            <a:picLocks noChangeAspect="1" noChangeArrowheads="1"/>
          </p:cNvPicPr>
          <p:nvPr/>
        </p:nvPicPr>
        <p:blipFill>
          <a:blip r:embed="rId2" cstate="print"/>
          <a:srcRect l="6944" t="13695" r="27083" b="26691"/>
          <a:stretch>
            <a:fillRect/>
          </a:stretch>
        </p:blipFill>
        <p:spPr bwMode="auto">
          <a:xfrm>
            <a:off x="1071538" y="785794"/>
            <a:ext cx="6786610" cy="5286412"/>
          </a:xfrm>
          <a:prstGeom prst="rect">
            <a:avLst/>
          </a:prstGeom>
          <a:noFill/>
          <a:ln w="9525">
            <a:noFill/>
            <a:miter lim="800000"/>
            <a:headEnd/>
            <a:tailEnd/>
          </a:ln>
        </p:spPr>
      </p:pic>
      <p:sp>
        <p:nvSpPr>
          <p:cNvPr id="3" name="TextBox 2"/>
          <p:cNvSpPr txBox="1"/>
          <p:nvPr/>
        </p:nvSpPr>
        <p:spPr>
          <a:xfrm>
            <a:off x="467544" y="6309320"/>
            <a:ext cx="8136904" cy="369332"/>
          </a:xfrm>
          <a:prstGeom prst="rect">
            <a:avLst/>
          </a:prstGeom>
          <a:noFill/>
        </p:spPr>
        <p:txBody>
          <a:bodyPr wrap="square" rtlCol="0">
            <a:spAutoFit/>
          </a:bodyPr>
          <a:lstStyle/>
          <a:p>
            <a:r>
              <a:rPr lang="en-US" dirty="0" smtClean="0">
                <a:solidFill>
                  <a:schemeClr val="bg1"/>
                </a:solidFill>
              </a:rPr>
              <a:t>Note: these figures show the outcome from simulations of multipath TCP.</a:t>
            </a:r>
            <a:endParaRPr lang="en-GB"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99">
            <a:alpha val="41000"/>
          </a:srgbClr>
        </a:solidFill>
        <a:effectLst/>
      </p:bgPr>
    </p:bg>
    <p:spTree>
      <p:nvGrpSpPr>
        <p:cNvPr id="1" name=""/>
        <p:cNvGrpSpPr/>
        <p:nvPr/>
      </p:nvGrpSpPr>
      <p:grpSpPr>
        <a:xfrm>
          <a:off x="0" y="0"/>
          <a:ext cx="0" cy="0"/>
          <a:chOff x="0" y="0"/>
          <a:chExt cx="0" cy="0"/>
        </a:xfrm>
      </p:grpSpPr>
      <p:pic>
        <p:nvPicPr>
          <p:cNvPr id="546818" name="Picture 2"/>
          <p:cNvPicPr>
            <a:picLocks noChangeAspect="1" noChangeArrowheads="1"/>
          </p:cNvPicPr>
          <p:nvPr/>
        </p:nvPicPr>
        <p:blipFill>
          <a:blip r:embed="rId2" cstate="print"/>
          <a:srcRect l="6944" t="13695" r="27083" b="26691"/>
          <a:stretch>
            <a:fillRect/>
          </a:stretch>
        </p:blipFill>
        <p:spPr bwMode="auto">
          <a:xfrm>
            <a:off x="1071538" y="785794"/>
            <a:ext cx="6786610" cy="5286412"/>
          </a:xfrm>
          <a:prstGeom prst="rect">
            <a:avLst/>
          </a:prstGeom>
          <a:noFill/>
          <a:ln w="9525">
            <a:noFill/>
            <a:miter lim="800000"/>
            <a:headEnd/>
            <a:tailEnd/>
          </a:ln>
        </p:spPr>
      </p:pic>
      <p:sp>
        <p:nvSpPr>
          <p:cNvPr id="3" name="TextBox 2"/>
          <p:cNvSpPr txBox="1"/>
          <p:nvPr/>
        </p:nvSpPr>
        <p:spPr>
          <a:xfrm>
            <a:off x="467544" y="6309320"/>
            <a:ext cx="8136904" cy="369332"/>
          </a:xfrm>
          <a:prstGeom prst="rect">
            <a:avLst/>
          </a:prstGeom>
          <a:noFill/>
        </p:spPr>
        <p:txBody>
          <a:bodyPr wrap="square" rtlCol="0">
            <a:spAutoFit/>
          </a:bodyPr>
          <a:lstStyle/>
          <a:p>
            <a:r>
              <a:rPr lang="en-US" dirty="0" smtClean="0">
                <a:solidFill>
                  <a:schemeClr val="bg1"/>
                </a:solidFill>
              </a:rPr>
              <a:t>Note: these figures show the outcome from simulations of multipath TCP.</a:t>
            </a:r>
            <a:endParaRPr lang="en-GB"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99">
            <a:alpha val="41000"/>
          </a:srgbClr>
        </a:solidFill>
        <a:effectLst/>
      </p:bgPr>
    </p:bg>
    <p:spTree>
      <p:nvGrpSpPr>
        <p:cNvPr id="1" name=""/>
        <p:cNvGrpSpPr/>
        <p:nvPr/>
      </p:nvGrpSpPr>
      <p:grpSpPr>
        <a:xfrm>
          <a:off x="0" y="0"/>
          <a:ext cx="0" cy="0"/>
          <a:chOff x="0" y="0"/>
          <a:chExt cx="0" cy="0"/>
        </a:xfrm>
      </p:grpSpPr>
      <p:pic>
        <p:nvPicPr>
          <p:cNvPr id="548866" name="Picture 2"/>
          <p:cNvPicPr>
            <a:picLocks noChangeAspect="1" noChangeArrowheads="1"/>
          </p:cNvPicPr>
          <p:nvPr/>
        </p:nvPicPr>
        <p:blipFill>
          <a:blip r:embed="rId2" cstate="print"/>
          <a:srcRect l="6944" t="13695" r="27083" b="26691"/>
          <a:stretch>
            <a:fillRect/>
          </a:stretch>
        </p:blipFill>
        <p:spPr bwMode="auto">
          <a:xfrm>
            <a:off x="1071538" y="785794"/>
            <a:ext cx="6786610" cy="5286412"/>
          </a:xfrm>
          <a:prstGeom prst="rect">
            <a:avLst/>
          </a:prstGeom>
          <a:noFill/>
          <a:ln w="9525">
            <a:noFill/>
            <a:miter lim="800000"/>
            <a:headEnd/>
            <a:tailEnd/>
          </a:ln>
        </p:spPr>
      </p:pic>
      <p:sp>
        <p:nvSpPr>
          <p:cNvPr id="3" name="TextBox 2"/>
          <p:cNvSpPr txBox="1"/>
          <p:nvPr/>
        </p:nvSpPr>
        <p:spPr>
          <a:xfrm>
            <a:off x="467544" y="6309320"/>
            <a:ext cx="8136904" cy="369332"/>
          </a:xfrm>
          <a:prstGeom prst="rect">
            <a:avLst/>
          </a:prstGeom>
          <a:noFill/>
        </p:spPr>
        <p:txBody>
          <a:bodyPr wrap="square" rtlCol="0">
            <a:spAutoFit/>
          </a:bodyPr>
          <a:lstStyle/>
          <a:p>
            <a:r>
              <a:rPr lang="en-US" dirty="0" smtClean="0">
                <a:solidFill>
                  <a:schemeClr val="bg1"/>
                </a:solidFill>
              </a:rPr>
              <a:t>Note: these figures show the outcome from simulations of multipath TCP.</a:t>
            </a:r>
            <a:endParaRPr lang="en-GB"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99">
            <a:alpha val="41000"/>
          </a:srgbClr>
        </a:solidFill>
        <a:effectLst/>
      </p:bgPr>
    </p:bg>
    <p:spTree>
      <p:nvGrpSpPr>
        <p:cNvPr id="1" name=""/>
        <p:cNvGrpSpPr/>
        <p:nvPr/>
      </p:nvGrpSpPr>
      <p:grpSpPr>
        <a:xfrm>
          <a:off x="0" y="0"/>
          <a:ext cx="0" cy="0"/>
          <a:chOff x="0" y="0"/>
          <a:chExt cx="0" cy="0"/>
        </a:xfrm>
      </p:grpSpPr>
      <p:pic>
        <p:nvPicPr>
          <p:cNvPr id="548866" name="Picture 2"/>
          <p:cNvPicPr>
            <a:picLocks noChangeAspect="1" noChangeArrowheads="1"/>
          </p:cNvPicPr>
          <p:nvPr/>
        </p:nvPicPr>
        <p:blipFill>
          <a:blip r:embed="rId2" cstate="print"/>
          <a:srcRect l="6944" t="15081" r="60428" b="26691"/>
          <a:stretch>
            <a:fillRect/>
          </a:stretch>
        </p:blipFill>
        <p:spPr bwMode="auto">
          <a:xfrm>
            <a:off x="2699792" y="1340768"/>
            <a:ext cx="2387193" cy="3672408"/>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l="6591" t="14987" r="60509" b="27360"/>
          <a:stretch>
            <a:fillRect/>
          </a:stretch>
        </p:blipFill>
        <p:spPr bwMode="auto">
          <a:xfrm>
            <a:off x="179512" y="260648"/>
            <a:ext cx="2407058" cy="3636194"/>
          </a:xfrm>
          <a:prstGeom prst="rect">
            <a:avLst/>
          </a:prstGeom>
          <a:noFill/>
          <a:ln w="9525">
            <a:noFill/>
            <a:miter lim="800000"/>
            <a:headEnd/>
            <a:tailEnd/>
          </a:ln>
        </p:spPr>
      </p:pic>
      <p:sp>
        <p:nvSpPr>
          <p:cNvPr id="4" name="TextBox 3"/>
          <p:cNvSpPr txBox="1"/>
          <p:nvPr/>
        </p:nvSpPr>
        <p:spPr>
          <a:xfrm>
            <a:off x="5652120" y="3140968"/>
            <a:ext cx="3168352" cy="3416320"/>
          </a:xfrm>
          <a:prstGeom prst="rect">
            <a:avLst/>
          </a:prstGeom>
          <a:noFill/>
        </p:spPr>
        <p:txBody>
          <a:bodyPr wrap="square" rtlCol="0">
            <a:spAutoFit/>
          </a:bodyPr>
          <a:lstStyle/>
          <a:p>
            <a:r>
              <a:rPr lang="en-US" dirty="0" smtClean="0">
                <a:solidFill>
                  <a:schemeClr val="bg1"/>
                </a:solidFill>
              </a:rPr>
              <a:t>Sometimes the network behaves like a single “pooled resource”. This means it can easily adapt to changing conditions, and it shares total capacity as fairly as possible.</a:t>
            </a:r>
          </a:p>
          <a:p>
            <a:endParaRPr lang="en-US" dirty="0" smtClean="0">
              <a:solidFill>
                <a:schemeClr val="bg1"/>
              </a:solidFill>
            </a:endParaRPr>
          </a:p>
          <a:p>
            <a:r>
              <a:rPr lang="en-US" dirty="0" smtClean="0">
                <a:solidFill>
                  <a:schemeClr val="bg1"/>
                </a:solidFill>
              </a:rPr>
              <a:t>But sometimes the network behaves like several separate “pooled resources”.</a:t>
            </a:r>
          </a:p>
          <a:p>
            <a:endParaRPr lang="en-US" dirty="0" smtClean="0">
              <a:solidFill>
                <a:schemeClr val="bg1"/>
              </a:solidFill>
            </a:endParaRPr>
          </a:p>
          <a:p>
            <a:r>
              <a:rPr lang="en-US" dirty="0" smtClean="0">
                <a:solidFill>
                  <a:schemeClr val="bg1"/>
                </a:solidFill>
              </a:rPr>
              <a:t>How can we predict which?</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p:nvPr/>
        </p:nvGrpSpPr>
        <p:grpSpPr>
          <a:xfrm>
            <a:off x="611560" y="1999100"/>
            <a:ext cx="3354166" cy="2510020"/>
            <a:chOff x="785786" y="1357298"/>
            <a:chExt cx="3571900" cy="2928958"/>
          </a:xfrm>
        </p:grpSpPr>
        <p:sp>
          <p:nvSpPr>
            <p:cNvPr id="3" name="Rectangle 2"/>
            <p:cNvSpPr/>
            <p:nvPr/>
          </p:nvSpPr>
          <p:spPr>
            <a:xfrm>
              <a:off x="785786" y="1357298"/>
              <a:ext cx="3571900" cy="2928958"/>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4"/>
            <p:cNvGrpSpPr/>
            <p:nvPr/>
          </p:nvGrpSpPr>
          <p:grpSpPr>
            <a:xfrm>
              <a:off x="2011378" y="1422656"/>
              <a:ext cx="1631928" cy="2810401"/>
              <a:chOff x="2011378" y="1422656"/>
              <a:chExt cx="1203300" cy="2810401"/>
            </a:xfrm>
          </p:grpSpPr>
          <p:sp>
            <p:nvSpPr>
              <p:cNvPr id="14" name="Freeform 3"/>
              <p:cNvSpPr/>
              <p:nvPr/>
            </p:nvSpPr>
            <p:spPr>
              <a:xfrm>
                <a:off x="2011378" y="1422656"/>
                <a:ext cx="684801" cy="2810401"/>
              </a:xfrm>
              <a:custGeom>
                <a:avLst/>
                <a:gdLst>
                  <a:gd name="connsiteX0" fmla="*/ 631825 w 741363"/>
                  <a:gd name="connsiteY0" fmla="*/ 0 h 2933700"/>
                  <a:gd name="connsiteX1" fmla="*/ 650875 w 741363"/>
                  <a:gd name="connsiteY1" fmla="*/ 276225 h 2933700"/>
                  <a:gd name="connsiteX2" fmla="*/ 88900 w 741363"/>
                  <a:gd name="connsiteY2" fmla="*/ 895350 h 2933700"/>
                  <a:gd name="connsiteX3" fmla="*/ 117475 w 741363"/>
                  <a:gd name="connsiteY3" fmla="*/ 1838325 h 2933700"/>
                  <a:gd name="connsiteX4" fmla="*/ 107950 w 741363"/>
                  <a:gd name="connsiteY4" fmla="*/ 2933700 h 2933700"/>
                  <a:gd name="connsiteX0" fmla="*/ 641347 w 808018"/>
                  <a:gd name="connsiteY0" fmla="*/ 0 h 2933700"/>
                  <a:gd name="connsiteX1" fmla="*/ 717530 w 808018"/>
                  <a:gd name="connsiteY1" fmla="*/ 257156 h 2933700"/>
                  <a:gd name="connsiteX2" fmla="*/ 98422 w 808018"/>
                  <a:gd name="connsiteY2" fmla="*/ 895350 h 2933700"/>
                  <a:gd name="connsiteX3" fmla="*/ 126997 w 808018"/>
                  <a:gd name="connsiteY3" fmla="*/ 1838325 h 2933700"/>
                  <a:gd name="connsiteX4" fmla="*/ 117472 w 808018"/>
                  <a:gd name="connsiteY4" fmla="*/ 2933700 h 2933700"/>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749294"/>
                  <a:gd name="connsiteY0" fmla="*/ 0 h 3033734"/>
                  <a:gd name="connsiteX1" fmla="*/ 717530 w 749294"/>
                  <a:gd name="connsiteY1" fmla="*/ 357190 h 3033734"/>
                  <a:gd name="connsiteX2" fmla="*/ 98422 w 749294"/>
                  <a:gd name="connsiteY2" fmla="*/ 995384 h 3033734"/>
                  <a:gd name="connsiteX3" fmla="*/ 126997 w 749294"/>
                  <a:gd name="connsiteY3" fmla="*/ 1938359 h 3033734"/>
                  <a:gd name="connsiteX4" fmla="*/ 117472 w 749294"/>
                  <a:gd name="connsiteY4" fmla="*/ 3033734 h 3033734"/>
                  <a:gd name="connsiteX0" fmla="*/ 717529 w 820714"/>
                  <a:gd name="connsiteY0" fmla="*/ 0 h 3033734"/>
                  <a:gd name="connsiteX1" fmla="*/ 717530 w 820714"/>
                  <a:gd name="connsiteY1" fmla="*/ 357190 h 3033734"/>
                  <a:gd name="connsiteX2" fmla="*/ 98422 w 820714"/>
                  <a:gd name="connsiteY2" fmla="*/ 995384 h 3033734"/>
                  <a:gd name="connsiteX3" fmla="*/ 126997 w 820714"/>
                  <a:gd name="connsiteY3" fmla="*/ 1938359 h 3033734"/>
                  <a:gd name="connsiteX4" fmla="*/ 117472 w 820714"/>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26264 w 748503"/>
                  <a:gd name="connsiteY0" fmla="*/ 0 h 3033734"/>
                  <a:gd name="connsiteX1" fmla="*/ 726265 w 748503"/>
                  <a:gd name="connsiteY1" fmla="*/ 357190 h 3033734"/>
                  <a:gd name="connsiteX2" fmla="*/ 107157 w 748503"/>
                  <a:gd name="connsiteY2" fmla="*/ 995384 h 3033734"/>
                  <a:gd name="connsiteX3" fmla="*/ 83322 w 748503"/>
                  <a:gd name="connsiteY3" fmla="*/ 2000264 h 3033734"/>
                  <a:gd name="connsiteX4" fmla="*/ 126207 w 748503"/>
                  <a:gd name="connsiteY4" fmla="*/ 3033734 h 3033734"/>
                  <a:gd name="connsiteX0" fmla="*/ 726264 w 748503"/>
                  <a:gd name="connsiteY0" fmla="*/ 0 h 3071834"/>
                  <a:gd name="connsiteX1" fmla="*/ 726265 w 748503"/>
                  <a:gd name="connsiteY1" fmla="*/ 357190 h 3071834"/>
                  <a:gd name="connsiteX2" fmla="*/ 107157 w 748503"/>
                  <a:gd name="connsiteY2" fmla="*/ 995384 h 3071834"/>
                  <a:gd name="connsiteX3" fmla="*/ 83322 w 748503"/>
                  <a:gd name="connsiteY3" fmla="*/ 2000264 h 3071834"/>
                  <a:gd name="connsiteX4" fmla="*/ 83323 w 748503"/>
                  <a:gd name="connsiteY4" fmla="*/ 3071834 h 307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503" h="3071834">
                    <a:moveTo>
                      <a:pt x="726264" y="0"/>
                    </a:moveTo>
                    <a:cubicBezTo>
                      <a:pt x="719137" y="196871"/>
                      <a:pt x="748503" y="162738"/>
                      <a:pt x="726265" y="357190"/>
                    </a:cubicBezTo>
                    <a:cubicBezTo>
                      <a:pt x="723111" y="723130"/>
                      <a:pt x="214314" y="721538"/>
                      <a:pt x="107157" y="995384"/>
                    </a:cubicBezTo>
                    <a:cubicBezTo>
                      <a:pt x="0" y="1269230"/>
                      <a:pt x="87294" y="1654189"/>
                      <a:pt x="83322" y="2000264"/>
                    </a:cubicBezTo>
                    <a:cubicBezTo>
                      <a:pt x="79350" y="2346339"/>
                      <a:pt x="84911" y="2890859"/>
                      <a:pt x="83323" y="3071834"/>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Freeform 14"/>
              <p:cNvSpPr/>
              <p:nvPr/>
            </p:nvSpPr>
            <p:spPr>
              <a:xfrm>
                <a:off x="2642443" y="1749447"/>
                <a:ext cx="572235" cy="2396467"/>
              </a:xfrm>
              <a:custGeom>
                <a:avLst/>
                <a:gdLst>
                  <a:gd name="connsiteX0" fmla="*/ 0 w 561975"/>
                  <a:gd name="connsiteY0" fmla="*/ 0 h 2628900"/>
                  <a:gd name="connsiteX1" fmla="*/ 466725 w 561975"/>
                  <a:gd name="connsiteY1" fmla="*/ 838200 h 2628900"/>
                  <a:gd name="connsiteX2" fmla="*/ 552450 w 561975"/>
                  <a:gd name="connsiteY2" fmla="*/ 1914525 h 2628900"/>
                  <a:gd name="connsiteX3" fmla="*/ 523875 w 561975"/>
                  <a:gd name="connsiteY3" fmla="*/ 2628900 h 2628900"/>
                  <a:gd name="connsiteX0" fmla="*/ 0 w 542942"/>
                  <a:gd name="connsiteY0" fmla="*/ 0 h 2619394"/>
                  <a:gd name="connsiteX1" fmla="*/ 447692 w 542942"/>
                  <a:gd name="connsiteY1" fmla="*/ 828694 h 2619394"/>
                  <a:gd name="connsiteX2" fmla="*/ 533417 w 542942"/>
                  <a:gd name="connsiteY2" fmla="*/ 1905019 h 2619394"/>
                  <a:gd name="connsiteX3" fmla="*/ 504842 w 542942"/>
                  <a:gd name="connsiteY3" fmla="*/ 2619394 h 2619394"/>
                  <a:gd name="connsiteX0" fmla="*/ 36497 w 579439"/>
                  <a:gd name="connsiteY0" fmla="*/ 0 h 2619394"/>
                  <a:gd name="connsiteX1" fmla="*/ 484189 w 579439"/>
                  <a:gd name="connsiteY1" fmla="*/ 828694 h 2619394"/>
                  <a:gd name="connsiteX2" fmla="*/ 569914 w 579439"/>
                  <a:gd name="connsiteY2" fmla="*/ 1905019 h 2619394"/>
                  <a:gd name="connsiteX3" fmla="*/ 541339 w 579439"/>
                  <a:gd name="connsiteY3" fmla="*/ 2619394 h 2619394"/>
                  <a:gd name="connsiteX0" fmla="*/ 36497 w 625466"/>
                  <a:gd name="connsiteY0" fmla="*/ 0 h 2619394"/>
                  <a:gd name="connsiteX1" fmla="*/ 536563 w 625466"/>
                  <a:gd name="connsiteY1" fmla="*/ 714380 h 2619394"/>
                  <a:gd name="connsiteX2" fmla="*/ 569914 w 625466"/>
                  <a:gd name="connsiteY2" fmla="*/ 1905019 h 2619394"/>
                  <a:gd name="connsiteX3" fmla="*/ 541339 w 625466"/>
                  <a:gd name="connsiteY3" fmla="*/ 2619394 h 2619394"/>
                </a:gdLst>
                <a:ahLst/>
                <a:cxnLst>
                  <a:cxn ang="0">
                    <a:pos x="connsiteX0" y="connsiteY0"/>
                  </a:cxn>
                  <a:cxn ang="0">
                    <a:pos x="connsiteX1" y="connsiteY1"/>
                  </a:cxn>
                  <a:cxn ang="0">
                    <a:pos x="connsiteX2" y="connsiteY2"/>
                  </a:cxn>
                  <a:cxn ang="0">
                    <a:pos x="connsiteX3" y="connsiteY3"/>
                  </a:cxn>
                </a:cxnLst>
                <a:rect l="l" t="t" r="r" b="b"/>
                <a:pathLst>
                  <a:path w="625466" h="2619394">
                    <a:moveTo>
                      <a:pt x="36497" y="0"/>
                    </a:moveTo>
                    <a:cubicBezTo>
                      <a:pt x="0" y="411973"/>
                      <a:pt x="447660" y="396877"/>
                      <a:pt x="536563" y="714380"/>
                    </a:cubicBezTo>
                    <a:cubicBezTo>
                      <a:pt x="625466" y="1031883"/>
                      <a:pt x="569118" y="1587517"/>
                      <a:pt x="569914" y="1905019"/>
                    </a:cubicBezTo>
                    <a:cubicBezTo>
                      <a:pt x="570710" y="2222521"/>
                      <a:pt x="546101" y="2500332"/>
                      <a:pt x="541339" y="2619394"/>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5" name="Freeform 4"/>
            <p:cNvSpPr/>
            <p:nvPr/>
          </p:nvSpPr>
          <p:spPr>
            <a:xfrm rot="16200000">
              <a:off x="2263986" y="1863388"/>
              <a:ext cx="544061" cy="3214710"/>
            </a:xfrm>
            <a:custGeom>
              <a:avLst/>
              <a:gdLst>
                <a:gd name="connsiteX0" fmla="*/ 631825 w 741363"/>
                <a:gd name="connsiteY0" fmla="*/ 0 h 2933700"/>
                <a:gd name="connsiteX1" fmla="*/ 650875 w 741363"/>
                <a:gd name="connsiteY1" fmla="*/ 276225 h 2933700"/>
                <a:gd name="connsiteX2" fmla="*/ 88900 w 741363"/>
                <a:gd name="connsiteY2" fmla="*/ 895350 h 2933700"/>
                <a:gd name="connsiteX3" fmla="*/ 117475 w 741363"/>
                <a:gd name="connsiteY3" fmla="*/ 1838325 h 2933700"/>
                <a:gd name="connsiteX4" fmla="*/ 107950 w 741363"/>
                <a:gd name="connsiteY4" fmla="*/ 2933700 h 2933700"/>
                <a:gd name="connsiteX0" fmla="*/ 641347 w 808018"/>
                <a:gd name="connsiteY0" fmla="*/ 0 h 2933700"/>
                <a:gd name="connsiteX1" fmla="*/ 717530 w 808018"/>
                <a:gd name="connsiteY1" fmla="*/ 257156 h 2933700"/>
                <a:gd name="connsiteX2" fmla="*/ 98422 w 808018"/>
                <a:gd name="connsiteY2" fmla="*/ 895350 h 2933700"/>
                <a:gd name="connsiteX3" fmla="*/ 126997 w 808018"/>
                <a:gd name="connsiteY3" fmla="*/ 1838325 h 2933700"/>
                <a:gd name="connsiteX4" fmla="*/ 117472 w 808018"/>
                <a:gd name="connsiteY4" fmla="*/ 2933700 h 2933700"/>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749294"/>
                <a:gd name="connsiteY0" fmla="*/ 0 h 3033734"/>
                <a:gd name="connsiteX1" fmla="*/ 717530 w 749294"/>
                <a:gd name="connsiteY1" fmla="*/ 357190 h 3033734"/>
                <a:gd name="connsiteX2" fmla="*/ 98422 w 749294"/>
                <a:gd name="connsiteY2" fmla="*/ 995384 h 3033734"/>
                <a:gd name="connsiteX3" fmla="*/ 126997 w 749294"/>
                <a:gd name="connsiteY3" fmla="*/ 1938359 h 3033734"/>
                <a:gd name="connsiteX4" fmla="*/ 117472 w 749294"/>
                <a:gd name="connsiteY4" fmla="*/ 3033734 h 3033734"/>
                <a:gd name="connsiteX0" fmla="*/ 717529 w 820714"/>
                <a:gd name="connsiteY0" fmla="*/ 0 h 3033734"/>
                <a:gd name="connsiteX1" fmla="*/ 717530 w 820714"/>
                <a:gd name="connsiteY1" fmla="*/ 357190 h 3033734"/>
                <a:gd name="connsiteX2" fmla="*/ 98422 w 820714"/>
                <a:gd name="connsiteY2" fmla="*/ 995384 h 3033734"/>
                <a:gd name="connsiteX3" fmla="*/ 126997 w 820714"/>
                <a:gd name="connsiteY3" fmla="*/ 1938359 h 3033734"/>
                <a:gd name="connsiteX4" fmla="*/ 117472 w 820714"/>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26264 w 748503"/>
                <a:gd name="connsiteY0" fmla="*/ 0 h 3033734"/>
                <a:gd name="connsiteX1" fmla="*/ 726265 w 748503"/>
                <a:gd name="connsiteY1" fmla="*/ 357190 h 3033734"/>
                <a:gd name="connsiteX2" fmla="*/ 107157 w 748503"/>
                <a:gd name="connsiteY2" fmla="*/ 995384 h 3033734"/>
                <a:gd name="connsiteX3" fmla="*/ 83322 w 748503"/>
                <a:gd name="connsiteY3" fmla="*/ 2000264 h 3033734"/>
                <a:gd name="connsiteX4" fmla="*/ 126207 w 748503"/>
                <a:gd name="connsiteY4" fmla="*/ 3033734 h 3033734"/>
                <a:gd name="connsiteX0" fmla="*/ 726264 w 748503"/>
                <a:gd name="connsiteY0" fmla="*/ 0 h 3071834"/>
                <a:gd name="connsiteX1" fmla="*/ 726265 w 748503"/>
                <a:gd name="connsiteY1" fmla="*/ 357190 h 3071834"/>
                <a:gd name="connsiteX2" fmla="*/ 107157 w 748503"/>
                <a:gd name="connsiteY2" fmla="*/ 995384 h 3071834"/>
                <a:gd name="connsiteX3" fmla="*/ 83322 w 748503"/>
                <a:gd name="connsiteY3" fmla="*/ 2000264 h 3071834"/>
                <a:gd name="connsiteX4" fmla="*/ 83323 w 748503"/>
                <a:gd name="connsiteY4" fmla="*/ 3071834 h 3071834"/>
                <a:gd name="connsiteX0" fmla="*/ 727549 w 757494"/>
                <a:gd name="connsiteY0" fmla="*/ 0 h 3071834"/>
                <a:gd name="connsiteX1" fmla="*/ 735257 w 757494"/>
                <a:gd name="connsiteY1" fmla="*/ 564214 h 3071834"/>
                <a:gd name="connsiteX2" fmla="*/ 108442 w 757494"/>
                <a:gd name="connsiteY2" fmla="*/ 995384 h 3071834"/>
                <a:gd name="connsiteX3" fmla="*/ 84607 w 757494"/>
                <a:gd name="connsiteY3" fmla="*/ 2000264 h 3071834"/>
                <a:gd name="connsiteX4" fmla="*/ 84608 w 757494"/>
                <a:gd name="connsiteY4" fmla="*/ 3071834 h 3071834"/>
                <a:gd name="connsiteX0" fmla="*/ 735256 w 757495"/>
                <a:gd name="connsiteY0" fmla="*/ 0 h 2821072"/>
                <a:gd name="connsiteX1" fmla="*/ 735257 w 757495"/>
                <a:gd name="connsiteY1" fmla="*/ 313452 h 2821072"/>
                <a:gd name="connsiteX2" fmla="*/ 108442 w 757495"/>
                <a:gd name="connsiteY2" fmla="*/ 744622 h 2821072"/>
                <a:gd name="connsiteX3" fmla="*/ 84607 w 757495"/>
                <a:gd name="connsiteY3" fmla="*/ 1749502 h 2821072"/>
                <a:gd name="connsiteX4" fmla="*/ 84608 w 757495"/>
                <a:gd name="connsiteY4" fmla="*/ 2821072 h 2821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495" h="2821072">
                  <a:moveTo>
                    <a:pt x="735256" y="0"/>
                  </a:moveTo>
                  <a:cubicBezTo>
                    <a:pt x="728129" y="196871"/>
                    <a:pt x="757495" y="119000"/>
                    <a:pt x="735257" y="313452"/>
                  </a:cubicBezTo>
                  <a:cubicBezTo>
                    <a:pt x="732103" y="679392"/>
                    <a:pt x="216884" y="505280"/>
                    <a:pt x="108442" y="744622"/>
                  </a:cubicBezTo>
                  <a:cubicBezTo>
                    <a:pt x="0" y="983964"/>
                    <a:pt x="88579" y="1403427"/>
                    <a:pt x="84607" y="1749502"/>
                  </a:cubicBezTo>
                  <a:cubicBezTo>
                    <a:pt x="80635" y="2095577"/>
                    <a:pt x="86196" y="2640097"/>
                    <a:pt x="84608" y="2821072"/>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Freeform 5"/>
            <p:cNvSpPr/>
            <p:nvPr/>
          </p:nvSpPr>
          <p:spPr>
            <a:xfrm rot="16200000">
              <a:off x="2403238" y="1609305"/>
              <a:ext cx="442774" cy="2820416"/>
            </a:xfrm>
            <a:custGeom>
              <a:avLst/>
              <a:gdLst>
                <a:gd name="connsiteX0" fmla="*/ 0 w 561975"/>
                <a:gd name="connsiteY0" fmla="*/ 0 h 2628900"/>
                <a:gd name="connsiteX1" fmla="*/ 466725 w 561975"/>
                <a:gd name="connsiteY1" fmla="*/ 838200 h 2628900"/>
                <a:gd name="connsiteX2" fmla="*/ 552450 w 561975"/>
                <a:gd name="connsiteY2" fmla="*/ 1914525 h 2628900"/>
                <a:gd name="connsiteX3" fmla="*/ 523875 w 561975"/>
                <a:gd name="connsiteY3" fmla="*/ 2628900 h 2628900"/>
                <a:gd name="connsiteX0" fmla="*/ 0 w 542942"/>
                <a:gd name="connsiteY0" fmla="*/ 0 h 2619394"/>
                <a:gd name="connsiteX1" fmla="*/ 447692 w 542942"/>
                <a:gd name="connsiteY1" fmla="*/ 828694 h 2619394"/>
                <a:gd name="connsiteX2" fmla="*/ 533417 w 542942"/>
                <a:gd name="connsiteY2" fmla="*/ 1905019 h 2619394"/>
                <a:gd name="connsiteX3" fmla="*/ 504842 w 542942"/>
                <a:gd name="connsiteY3" fmla="*/ 2619394 h 2619394"/>
                <a:gd name="connsiteX0" fmla="*/ 36497 w 579439"/>
                <a:gd name="connsiteY0" fmla="*/ 0 h 2619394"/>
                <a:gd name="connsiteX1" fmla="*/ 484189 w 579439"/>
                <a:gd name="connsiteY1" fmla="*/ 828694 h 2619394"/>
                <a:gd name="connsiteX2" fmla="*/ 569914 w 579439"/>
                <a:gd name="connsiteY2" fmla="*/ 1905019 h 2619394"/>
                <a:gd name="connsiteX3" fmla="*/ 541339 w 579439"/>
                <a:gd name="connsiteY3" fmla="*/ 2619394 h 2619394"/>
                <a:gd name="connsiteX0" fmla="*/ 36497 w 625466"/>
                <a:gd name="connsiteY0" fmla="*/ 0 h 2619394"/>
                <a:gd name="connsiteX1" fmla="*/ 536563 w 625466"/>
                <a:gd name="connsiteY1" fmla="*/ 714380 h 2619394"/>
                <a:gd name="connsiteX2" fmla="*/ 569914 w 625466"/>
                <a:gd name="connsiteY2" fmla="*/ 1905019 h 2619394"/>
                <a:gd name="connsiteX3" fmla="*/ 541339 w 625466"/>
                <a:gd name="connsiteY3" fmla="*/ 2619394 h 2619394"/>
                <a:gd name="connsiteX0" fmla="*/ 36497 w 616475"/>
                <a:gd name="connsiteY0" fmla="*/ 0 h 2475059"/>
                <a:gd name="connsiteX1" fmla="*/ 528857 w 616475"/>
                <a:gd name="connsiteY1" fmla="*/ 570045 h 2475059"/>
                <a:gd name="connsiteX2" fmla="*/ 562208 w 616475"/>
                <a:gd name="connsiteY2" fmla="*/ 1760684 h 2475059"/>
                <a:gd name="connsiteX3" fmla="*/ 533633 w 616475"/>
                <a:gd name="connsiteY3" fmla="*/ 2475059 h 2475059"/>
              </a:gdLst>
              <a:ahLst/>
              <a:cxnLst>
                <a:cxn ang="0">
                  <a:pos x="connsiteX0" y="connsiteY0"/>
                </a:cxn>
                <a:cxn ang="0">
                  <a:pos x="connsiteX1" y="connsiteY1"/>
                </a:cxn>
                <a:cxn ang="0">
                  <a:pos x="connsiteX2" y="connsiteY2"/>
                </a:cxn>
                <a:cxn ang="0">
                  <a:pos x="connsiteX3" y="connsiteY3"/>
                </a:cxn>
              </a:cxnLst>
              <a:rect l="l" t="t" r="r" b="b"/>
              <a:pathLst>
                <a:path w="616475" h="2475059">
                  <a:moveTo>
                    <a:pt x="36497" y="0"/>
                  </a:moveTo>
                  <a:cubicBezTo>
                    <a:pt x="0" y="411973"/>
                    <a:pt x="441239" y="276598"/>
                    <a:pt x="528857" y="570045"/>
                  </a:cubicBezTo>
                  <a:cubicBezTo>
                    <a:pt x="616475" y="863492"/>
                    <a:pt x="561412" y="1443182"/>
                    <a:pt x="562208" y="1760684"/>
                  </a:cubicBezTo>
                  <a:cubicBezTo>
                    <a:pt x="563004" y="2078186"/>
                    <a:pt x="538395" y="2355997"/>
                    <a:pt x="533633" y="2475059"/>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Oval 6"/>
            <p:cNvSpPr/>
            <p:nvPr/>
          </p:nvSpPr>
          <p:spPr>
            <a:xfrm>
              <a:off x="1893835" y="2643182"/>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714612" y="2643182"/>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714612" y="3465479"/>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893835" y="3536917"/>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394033" y="2714620"/>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3394033" y="3433559"/>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p:cNvCxnSpPr/>
            <p:nvPr/>
          </p:nvCxnSpPr>
          <p:spPr>
            <a:xfrm rot="16200000" flipH="1">
              <a:off x="1741484" y="3027376"/>
              <a:ext cx="2351070" cy="23813"/>
            </a:xfrm>
            <a:prstGeom prst="straightConnector1">
              <a:avLst/>
            </a:pr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Title 15"/>
          <p:cNvSpPr>
            <a:spLocks noGrp="1"/>
          </p:cNvSpPr>
          <p:nvPr>
            <p:ph type="title"/>
          </p:nvPr>
        </p:nvSpPr>
        <p:spPr>
          <a:xfrm>
            <a:off x="0" y="0"/>
            <a:ext cx="9144000" cy="1196752"/>
          </a:xfrm>
        </p:spPr>
        <p:txBody>
          <a:bodyPr>
            <a:normAutofit fontScale="90000"/>
          </a:bodyPr>
          <a:lstStyle/>
          <a:p>
            <a:r>
              <a:rPr lang="en-US" dirty="0" smtClean="0"/>
              <a:t>A useful first step:</a:t>
            </a:r>
            <a:br>
              <a:rPr lang="en-US" dirty="0" smtClean="0"/>
            </a:br>
            <a:r>
              <a:rPr lang="en-US" dirty="0" smtClean="0"/>
              <a:t>remind ourselves of the classic multi-commodity flow problem</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p:nvPr/>
        </p:nvGrpSpPr>
        <p:grpSpPr>
          <a:xfrm>
            <a:off x="611560" y="1628800"/>
            <a:ext cx="3354166" cy="2510020"/>
            <a:chOff x="785786" y="1357298"/>
            <a:chExt cx="3571900" cy="2928958"/>
          </a:xfrm>
        </p:grpSpPr>
        <p:sp>
          <p:nvSpPr>
            <p:cNvPr id="3" name="Rectangle 2"/>
            <p:cNvSpPr/>
            <p:nvPr/>
          </p:nvSpPr>
          <p:spPr>
            <a:xfrm>
              <a:off x="785786" y="1357298"/>
              <a:ext cx="3571900" cy="2928958"/>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4"/>
            <p:cNvGrpSpPr/>
            <p:nvPr/>
          </p:nvGrpSpPr>
          <p:grpSpPr>
            <a:xfrm>
              <a:off x="2011378" y="1422656"/>
              <a:ext cx="1631928" cy="2810401"/>
              <a:chOff x="2011378" y="1422656"/>
              <a:chExt cx="1203300" cy="2810401"/>
            </a:xfrm>
          </p:grpSpPr>
          <p:sp>
            <p:nvSpPr>
              <p:cNvPr id="14" name="Freeform 3"/>
              <p:cNvSpPr/>
              <p:nvPr/>
            </p:nvSpPr>
            <p:spPr>
              <a:xfrm>
                <a:off x="2011378" y="1422656"/>
                <a:ext cx="684801" cy="2810401"/>
              </a:xfrm>
              <a:custGeom>
                <a:avLst/>
                <a:gdLst>
                  <a:gd name="connsiteX0" fmla="*/ 631825 w 741363"/>
                  <a:gd name="connsiteY0" fmla="*/ 0 h 2933700"/>
                  <a:gd name="connsiteX1" fmla="*/ 650875 w 741363"/>
                  <a:gd name="connsiteY1" fmla="*/ 276225 h 2933700"/>
                  <a:gd name="connsiteX2" fmla="*/ 88900 w 741363"/>
                  <a:gd name="connsiteY2" fmla="*/ 895350 h 2933700"/>
                  <a:gd name="connsiteX3" fmla="*/ 117475 w 741363"/>
                  <a:gd name="connsiteY3" fmla="*/ 1838325 h 2933700"/>
                  <a:gd name="connsiteX4" fmla="*/ 107950 w 741363"/>
                  <a:gd name="connsiteY4" fmla="*/ 2933700 h 2933700"/>
                  <a:gd name="connsiteX0" fmla="*/ 641347 w 808018"/>
                  <a:gd name="connsiteY0" fmla="*/ 0 h 2933700"/>
                  <a:gd name="connsiteX1" fmla="*/ 717530 w 808018"/>
                  <a:gd name="connsiteY1" fmla="*/ 257156 h 2933700"/>
                  <a:gd name="connsiteX2" fmla="*/ 98422 w 808018"/>
                  <a:gd name="connsiteY2" fmla="*/ 895350 h 2933700"/>
                  <a:gd name="connsiteX3" fmla="*/ 126997 w 808018"/>
                  <a:gd name="connsiteY3" fmla="*/ 1838325 h 2933700"/>
                  <a:gd name="connsiteX4" fmla="*/ 117472 w 808018"/>
                  <a:gd name="connsiteY4" fmla="*/ 2933700 h 2933700"/>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749294"/>
                  <a:gd name="connsiteY0" fmla="*/ 0 h 3033734"/>
                  <a:gd name="connsiteX1" fmla="*/ 717530 w 749294"/>
                  <a:gd name="connsiteY1" fmla="*/ 357190 h 3033734"/>
                  <a:gd name="connsiteX2" fmla="*/ 98422 w 749294"/>
                  <a:gd name="connsiteY2" fmla="*/ 995384 h 3033734"/>
                  <a:gd name="connsiteX3" fmla="*/ 126997 w 749294"/>
                  <a:gd name="connsiteY3" fmla="*/ 1938359 h 3033734"/>
                  <a:gd name="connsiteX4" fmla="*/ 117472 w 749294"/>
                  <a:gd name="connsiteY4" fmla="*/ 3033734 h 3033734"/>
                  <a:gd name="connsiteX0" fmla="*/ 717529 w 820714"/>
                  <a:gd name="connsiteY0" fmla="*/ 0 h 3033734"/>
                  <a:gd name="connsiteX1" fmla="*/ 717530 w 820714"/>
                  <a:gd name="connsiteY1" fmla="*/ 357190 h 3033734"/>
                  <a:gd name="connsiteX2" fmla="*/ 98422 w 820714"/>
                  <a:gd name="connsiteY2" fmla="*/ 995384 h 3033734"/>
                  <a:gd name="connsiteX3" fmla="*/ 126997 w 820714"/>
                  <a:gd name="connsiteY3" fmla="*/ 1938359 h 3033734"/>
                  <a:gd name="connsiteX4" fmla="*/ 117472 w 820714"/>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26264 w 748503"/>
                  <a:gd name="connsiteY0" fmla="*/ 0 h 3033734"/>
                  <a:gd name="connsiteX1" fmla="*/ 726265 w 748503"/>
                  <a:gd name="connsiteY1" fmla="*/ 357190 h 3033734"/>
                  <a:gd name="connsiteX2" fmla="*/ 107157 w 748503"/>
                  <a:gd name="connsiteY2" fmla="*/ 995384 h 3033734"/>
                  <a:gd name="connsiteX3" fmla="*/ 83322 w 748503"/>
                  <a:gd name="connsiteY3" fmla="*/ 2000264 h 3033734"/>
                  <a:gd name="connsiteX4" fmla="*/ 126207 w 748503"/>
                  <a:gd name="connsiteY4" fmla="*/ 3033734 h 3033734"/>
                  <a:gd name="connsiteX0" fmla="*/ 726264 w 748503"/>
                  <a:gd name="connsiteY0" fmla="*/ 0 h 3071834"/>
                  <a:gd name="connsiteX1" fmla="*/ 726265 w 748503"/>
                  <a:gd name="connsiteY1" fmla="*/ 357190 h 3071834"/>
                  <a:gd name="connsiteX2" fmla="*/ 107157 w 748503"/>
                  <a:gd name="connsiteY2" fmla="*/ 995384 h 3071834"/>
                  <a:gd name="connsiteX3" fmla="*/ 83322 w 748503"/>
                  <a:gd name="connsiteY3" fmla="*/ 2000264 h 3071834"/>
                  <a:gd name="connsiteX4" fmla="*/ 83323 w 748503"/>
                  <a:gd name="connsiteY4" fmla="*/ 3071834 h 307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503" h="3071834">
                    <a:moveTo>
                      <a:pt x="726264" y="0"/>
                    </a:moveTo>
                    <a:cubicBezTo>
                      <a:pt x="719137" y="196871"/>
                      <a:pt x="748503" y="162738"/>
                      <a:pt x="726265" y="357190"/>
                    </a:cubicBezTo>
                    <a:cubicBezTo>
                      <a:pt x="723111" y="723130"/>
                      <a:pt x="214314" y="721538"/>
                      <a:pt x="107157" y="995384"/>
                    </a:cubicBezTo>
                    <a:cubicBezTo>
                      <a:pt x="0" y="1269230"/>
                      <a:pt x="87294" y="1654189"/>
                      <a:pt x="83322" y="2000264"/>
                    </a:cubicBezTo>
                    <a:cubicBezTo>
                      <a:pt x="79350" y="2346339"/>
                      <a:pt x="84911" y="2890859"/>
                      <a:pt x="83323" y="3071834"/>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Freeform 14"/>
              <p:cNvSpPr/>
              <p:nvPr/>
            </p:nvSpPr>
            <p:spPr>
              <a:xfrm>
                <a:off x="2642443" y="1749447"/>
                <a:ext cx="572235" cy="2396467"/>
              </a:xfrm>
              <a:custGeom>
                <a:avLst/>
                <a:gdLst>
                  <a:gd name="connsiteX0" fmla="*/ 0 w 561975"/>
                  <a:gd name="connsiteY0" fmla="*/ 0 h 2628900"/>
                  <a:gd name="connsiteX1" fmla="*/ 466725 w 561975"/>
                  <a:gd name="connsiteY1" fmla="*/ 838200 h 2628900"/>
                  <a:gd name="connsiteX2" fmla="*/ 552450 w 561975"/>
                  <a:gd name="connsiteY2" fmla="*/ 1914525 h 2628900"/>
                  <a:gd name="connsiteX3" fmla="*/ 523875 w 561975"/>
                  <a:gd name="connsiteY3" fmla="*/ 2628900 h 2628900"/>
                  <a:gd name="connsiteX0" fmla="*/ 0 w 542942"/>
                  <a:gd name="connsiteY0" fmla="*/ 0 h 2619394"/>
                  <a:gd name="connsiteX1" fmla="*/ 447692 w 542942"/>
                  <a:gd name="connsiteY1" fmla="*/ 828694 h 2619394"/>
                  <a:gd name="connsiteX2" fmla="*/ 533417 w 542942"/>
                  <a:gd name="connsiteY2" fmla="*/ 1905019 h 2619394"/>
                  <a:gd name="connsiteX3" fmla="*/ 504842 w 542942"/>
                  <a:gd name="connsiteY3" fmla="*/ 2619394 h 2619394"/>
                  <a:gd name="connsiteX0" fmla="*/ 36497 w 579439"/>
                  <a:gd name="connsiteY0" fmla="*/ 0 h 2619394"/>
                  <a:gd name="connsiteX1" fmla="*/ 484189 w 579439"/>
                  <a:gd name="connsiteY1" fmla="*/ 828694 h 2619394"/>
                  <a:gd name="connsiteX2" fmla="*/ 569914 w 579439"/>
                  <a:gd name="connsiteY2" fmla="*/ 1905019 h 2619394"/>
                  <a:gd name="connsiteX3" fmla="*/ 541339 w 579439"/>
                  <a:gd name="connsiteY3" fmla="*/ 2619394 h 2619394"/>
                  <a:gd name="connsiteX0" fmla="*/ 36497 w 625466"/>
                  <a:gd name="connsiteY0" fmla="*/ 0 h 2619394"/>
                  <a:gd name="connsiteX1" fmla="*/ 536563 w 625466"/>
                  <a:gd name="connsiteY1" fmla="*/ 714380 h 2619394"/>
                  <a:gd name="connsiteX2" fmla="*/ 569914 w 625466"/>
                  <a:gd name="connsiteY2" fmla="*/ 1905019 h 2619394"/>
                  <a:gd name="connsiteX3" fmla="*/ 541339 w 625466"/>
                  <a:gd name="connsiteY3" fmla="*/ 2619394 h 2619394"/>
                </a:gdLst>
                <a:ahLst/>
                <a:cxnLst>
                  <a:cxn ang="0">
                    <a:pos x="connsiteX0" y="connsiteY0"/>
                  </a:cxn>
                  <a:cxn ang="0">
                    <a:pos x="connsiteX1" y="connsiteY1"/>
                  </a:cxn>
                  <a:cxn ang="0">
                    <a:pos x="connsiteX2" y="connsiteY2"/>
                  </a:cxn>
                  <a:cxn ang="0">
                    <a:pos x="connsiteX3" y="connsiteY3"/>
                  </a:cxn>
                </a:cxnLst>
                <a:rect l="l" t="t" r="r" b="b"/>
                <a:pathLst>
                  <a:path w="625466" h="2619394">
                    <a:moveTo>
                      <a:pt x="36497" y="0"/>
                    </a:moveTo>
                    <a:cubicBezTo>
                      <a:pt x="0" y="411973"/>
                      <a:pt x="447660" y="396877"/>
                      <a:pt x="536563" y="714380"/>
                    </a:cubicBezTo>
                    <a:cubicBezTo>
                      <a:pt x="625466" y="1031883"/>
                      <a:pt x="569118" y="1587517"/>
                      <a:pt x="569914" y="1905019"/>
                    </a:cubicBezTo>
                    <a:cubicBezTo>
                      <a:pt x="570710" y="2222521"/>
                      <a:pt x="546101" y="2500332"/>
                      <a:pt x="541339" y="2619394"/>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5" name="Freeform 4"/>
            <p:cNvSpPr/>
            <p:nvPr/>
          </p:nvSpPr>
          <p:spPr>
            <a:xfrm rot="16200000">
              <a:off x="2263986" y="1863388"/>
              <a:ext cx="544061" cy="3214710"/>
            </a:xfrm>
            <a:custGeom>
              <a:avLst/>
              <a:gdLst>
                <a:gd name="connsiteX0" fmla="*/ 631825 w 741363"/>
                <a:gd name="connsiteY0" fmla="*/ 0 h 2933700"/>
                <a:gd name="connsiteX1" fmla="*/ 650875 w 741363"/>
                <a:gd name="connsiteY1" fmla="*/ 276225 h 2933700"/>
                <a:gd name="connsiteX2" fmla="*/ 88900 w 741363"/>
                <a:gd name="connsiteY2" fmla="*/ 895350 h 2933700"/>
                <a:gd name="connsiteX3" fmla="*/ 117475 w 741363"/>
                <a:gd name="connsiteY3" fmla="*/ 1838325 h 2933700"/>
                <a:gd name="connsiteX4" fmla="*/ 107950 w 741363"/>
                <a:gd name="connsiteY4" fmla="*/ 2933700 h 2933700"/>
                <a:gd name="connsiteX0" fmla="*/ 641347 w 808018"/>
                <a:gd name="connsiteY0" fmla="*/ 0 h 2933700"/>
                <a:gd name="connsiteX1" fmla="*/ 717530 w 808018"/>
                <a:gd name="connsiteY1" fmla="*/ 257156 h 2933700"/>
                <a:gd name="connsiteX2" fmla="*/ 98422 w 808018"/>
                <a:gd name="connsiteY2" fmla="*/ 895350 h 2933700"/>
                <a:gd name="connsiteX3" fmla="*/ 126997 w 808018"/>
                <a:gd name="connsiteY3" fmla="*/ 1838325 h 2933700"/>
                <a:gd name="connsiteX4" fmla="*/ 117472 w 808018"/>
                <a:gd name="connsiteY4" fmla="*/ 2933700 h 2933700"/>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749294"/>
                <a:gd name="connsiteY0" fmla="*/ 0 h 3033734"/>
                <a:gd name="connsiteX1" fmla="*/ 717530 w 749294"/>
                <a:gd name="connsiteY1" fmla="*/ 357190 h 3033734"/>
                <a:gd name="connsiteX2" fmla="*/ 98422 w 749294"/>
                <a:gd name="connsiteY2" fmla="*/ 995384 h 3033734"/>
                <a:gd name="connsiteX3" fmla="*/ 126997 w 749294"/>
                <a:gd name="connsiteY3" fmla="*/ 1938359 h 3033734"/>
                <a:gd name="connsiteX4" fmla="*/ 117472 w 749294"/>
                <a:gd name="connsiteY4" fmla="*/ 3033734 h 3033734"/>
                <a:gd name="connsiteX0" fmla="*/ 717529 w 820714"/>
                <a:gd name="connsiteY0" fmla="*/ 0 h 3033734"/>
                <a:gd name="connsiteX1" fmla="*/ 717530 w 820714"/>
                <a:gd name="connsiteY1" fmla="*/ 357190 h 3033734"/>
                <a:gd name="connsiteX2" fmla="*/ 98422 w 820714"/>
                <a:gd name="connsiteY2" fmla="*/ 995384 h 3033734"/>
                <a:gd name="connsiteX3" fmla="*/ 126997 w 820714"/>
                <a:gd name="connsiteY3" fmla="*/ 1938359 h 3033734"/>
                <a:gd name="connsiteX4" fmla="*/ 117472 w 820714"/>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26264 w 748503"/>
                <a:gd name="connsiteY0" fmla="*/ 0 h 3033734"/>
                <a:gd name="connsiteX1" fmla="*/ 726265 w 748503"/>
                <a:gd name="connsiteY1" fmla="*/ 357190 h 3033734"/>
                <a:gd name="connsiteX2" fmla="*/ 107157 w 748503"/>
                <a:gd name="connsiteY2" fmla="*/ 995384 h 3033734"/>
                <a:gd name="connsiteX3" fmla="*/ 83322 w 748503"/>
                <a:gd name="connsiteY3" fmla="*/ 2000264 h 3033734"/>
                <a:gd name="connsiteX4" fmla="*/ 126207 w 748503"/>
                <a:gd name="connsiteY4" fmla="*/ 3033734 h 3033734"/>
                <a:gd name="connsiteX0" fmla="*/ 726264 w 748503"/>
                <a:gd name="connsiteY0" fmla="*/ 0 h 3071834"/>
                <a:gd name="connsiteX1" fmla="*/ 726265 w 748503"/>
                <a:gd name="connsiteY1" fmla="*/ 357190 h 3071834"/>
                <a:gd name="connsiteX2" fmla="*/ 107157 w 748503"/>
                <a:gd name="connsiteY2" fmla="*/ 995384 h 3071834"/>
                <a:gd name="connsiteX3" fmla="*/ 83322 w 748503"/>
                <a:gd name="connsiteY3" fmla="*/ 2000264 h 3071834"/>
                <a:gd name="connsiteX4" fmla="*/ 83323 w 748503"/>
                <a:gd name="connsiteY4" fmla="*/ 3071834 h 3071834"/>
                <a:gd name="connsiteX0" fmla="*/ 727549 w 757494"/>
                <a:gd name="connsiteY0" fmla="*/ 0 h 3071834"/>
                <a:gd name="connsiteX1" fmla="*/ 735257 w 757494"/>
                <a:gd name="connsiteY1" fmla="*/ 564214 h 3071834"/>
                <a:gd name="connsiteX2" fmla="*/ 108442 w 757494"/>
                <a:gd name="connsiteY2" fmla="*/ 995384 h 3071834"/>
                <a:gd name="connsiteX3" fmla="*/ 84607 w 757494"/>
                <a:gd name="connsiteY3" fmla="*/ 2000264 h 3071834"/>
                <a:gd name="connsiteX4" fmla="*/ 84608 w 757494"/>
                <a:gd name="connsiteY4" fmla="*/ 3071834 h 3071834"/>
                <a:gd name="connsiteX0" fmla="*/ 735256 w 757495"/>
                <a:gd name="connsiteY0" fmla="*/ 0 h 2821072"/>
                <a:gd name="connsiteX1" fmla="*/ 735257 w 757495"/>
                <a:gd name="connsiteY1" fmla="*/ 313452 h 2821072"/>
                <a:gd name="connsiteX2" fmla="*/ 108442 w 757495"/>
                <a:gd name="connsiteY2" fmla="*/ 744622 h 2821072"/>
                <a:gd name="connsiteX3" fmla="*/ 84607 w 757495"/>
                <a:gd name="connsiteY3" fmla="*/ 1749502 h 2821072"/>
                <a:gd name="connsiteX4" fmla="*/ 84608 w 757495"/>
                <a:gd name="connsiteY4" fmla="*/ 2821072 h 2821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495" h="2821072">
                  <a:moveTo>
                    <a:pt x="735256" y="0"/>
                  </a:moveTo>
                  <a:cubicBezTo>
                    <a:pt x="728129" y="196871"/>
                    <a:pt x="757495" y="119000"/>
                    <a:pt x="735257" y="313452"/>
                  </a:cubicBezTo>
                  <a:cubicBezTo>
                    <a:pt x="732103" y="679392"/>
                    <a:pt x="216884" y="505280"/>
                    <a:pt x="108442" y="744622"/>
                  </a:cubicBezTo>
                  <a:cubicBezTo>
                    <a:pt x="0" y="983964"/>
                    <a:pt x="88579" y="1403427"/>
                    <a:pt x="84607" y="1749502"/>
                  </a:cubicBezTo>
                  <a:cubicBezTo>
                    <a:pt x="80635" y="2095577"/>
                    <a:pt x="86196" y="2640097"/>
                    <a:pt x="84608" y="2821072"/>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Freeform 5"/>
            <p:cNvSpPr/>
            <p:nvPr/>
          </p:nvSpPr>
          <p:spPr>
            <a:xfrm rot="16200000">
              <a:off x="2403238" y="1609305"/>
              <a:ext cx="442774" cy="2820416"/>
            </a:xfrm>
            <a:custGeom>
              <a:avLst/>
              <a:gdLst>
                <a:gd name="connsiteX0" fmla="*/ 0 w 561975"/>
                <a:gd name="connsiteY0" fmla="*/ 0 h 2628900"/>
                <a:gd name="connsiteX1" fmla="*/ 466725 w 561975"/>
                <a:gd name="connsiteY1" fmla="*/ 838200 h 2628900"/>
                <a:gd name="connsiteX2" fmla="*/ 552450 w 561975"/>
                <a:gd name="connsiteY2" fmla="*/ 1914525 h 2628900"/>
                <a:gd name="connsiteX3" fmla="*/ 523875 w 561975"/>
                <a:gd name="connsiteY3" fmla="*/ 2628900 h 2628900"/>
                <a:gd name="connsiteX0" fmla="*/ 0 w 542942"/>
                <a:gd name="connsiteY0" fmla="*/ 0 h 2619394"/>
                <a:gd name="connsiteX1" fmla="*/ 447692 w 542942"/>
                <a:gd name="connsiteY1" fmla="*/ 828694 h 2619394"/>
                <a:gd name="connsiteX2" fmla="*/ 533417 w 542942"/>
                <a:gd name="connsiteY2" fmla="*/ 1905019 h 2619394"/>
                <a:gd name="connsiteX3" fmla="*/ 504842 w 542942"/>
                <a:gd name="connsiteY3" fmla="*/ 2619394 h 2619394"/>
                <a:gd name="connsiteX0" fmla="*/ 36497 w 579439"/>
                <a:gd name="connsiteY0" fmla="*/ 0 h 2619394"/>
                <a:gd name="connsiteX1" fmla="*/ 484189 w 579439"/>
                <a:gd name="connsiteY1" fmla="*/ 828694 h 2619394"/>
                <a:gd name="connsiteX2" fmla="*/ 569914 w 579439"/>
                <a:gd name="connsiteY2" fmla="*/ 1905019 h 2619394"/>
                <a:gd name="connsiteX3" fmla="*/ 541339 w 579439"/>
                <a:gd name="connsiteY3" fmla="*/ 2619394 h 2619394"/>
                <a:gd name="connsiteX0" fmla="*/ 36497 w 625466"/>
                <a:gd name="connsiteY0" fmla="*/ 0 h 2619394"/>
                <a:gd name="connsiteX1" fmla="*/ 536563 w 625466"/>
                <a:gd name="connsiteY1" fmla="*/ 714380 h 2619394"/>
                <a:gd name="connsiteX2" fmla="*/ 569914 w 625466"/>
                <a:gd name="connsiteY2" fmla="*/ 1905019 h 2619394"/>
                <a:gd name="connsiteX3" fmla="*/ 541339 w 625466"/>
                <a:gd name="connsiteY3" fmla="*/ 2619394 h 2619394"/>
                <a:gd name="connsiteX0" fmla="*/ 36497 w 616475"/>
                <a:gd name="connsiteY0" fmla="*/ 0 h 2475059"/>
                <a:gd name="connsiteX1" fmla="*/ 528857 w 616475"/>
                <a:gd name="connsiteY1" fmla="*/ 570045 h 2475059"/>
                <a:gd name="connsiteX2" fmla="*/ 562208 w 616475"/>
                <a:gd name="connsiteY2" fmla="*/ 1760684 h 2475059"/>
                <a:gd name="connsiteX3" fmla="*/ 533633 w 616475"/>
                <a:gd name="connsiteY3" fmla="*/ 2475059 h 2475059"/>
              </a:gdLst>
              <a:ahLst/>
              <a:cxnLst>
                <a:cxn ang="0">
                  <a:pos x="connsiteX0" y="connsiteY0"/>
                </a:cxn>
                <a:cxn ang="0">
                  <a:pos x="connsiteX1" y="connsiteY1"/>
                </a:cxn>
                <a:cxn ang="0">
                  <a:pos x="connsiteX2" y="connsiteY2"/>
                </a:cxn>
                <a:cxn ang="0">
                  <a:pos x="connsiteX3" y="connsiteY3"/>
                </a:cxn>
              </a:cxnLst>
              <a:rect l="l" t="t" r="r" b="b"/>
              <a:pathLst>
                <a:path w="616475" h="2475059">
                  <a:moveTo>
                    <a:pt x="36497" y="0"/>
                  </a:moveTo>
                  <a:cubicBezTo>
                    <a:pt x="0" y="411973"/>
                    <a:pt x="441239" y="276598"/>
                    <a:pt x="528857" y="570045"/>
                  </a:cubicBezTo>
                  <a:cubicBezTo>
                    <a:pt x="616475" y="863492"/>
                    <a:pt x="561412" y="1443182"/>
                    <a:pt x="562208" y="1760684"/>
                  </a:cubicBezTo>
                  <a:cubicBezTo>
                    <a:pt x="563004" y="2078186"/>
                    <a:pt x="538395" y="2355997"/>
                    <a:pt x="533633" y="2475059"/>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Oval 6"/>
            <p:cNvSpPr/>
            <p:nvPr/>
          </p:nvSpPr>
          <p:spPr>
            <a:xfrm>
              <a:off x="1893835" y="2643182"/>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714612" y="2643182"/>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714612" y="3465479"/>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893835" y="3536917"/>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394033" y="2714620"/>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3394033" y="3433559"/>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p:cNvCxnSpPr/>
            <p:nvPr/>
          </p:nvCxnSpPr>
          <p:spPr>
            <a:xfrm rot="16200000" flipH="1">
              <a:off x="1741484" y="3027376"/>
              <a:ext cx="2351070" cy="23813"/>
            </a:xfrm>
            <a:prstGeom prst="straightConnector1">
              <a:avLst/>
            </a:pr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Title 15"/>
          <p:cNvSpPr>
            <a:spLocks noGrp="1"/>
          </p:cNvSpPr>
          <p:nvPr>
            <p:ph type="title"/>
          </p:nvPr>
        </p:nvSpPr>
        <p:spPr>
          <a:xfrm>
            <a:off x="0" y="0"/>
            <a:ext cx="9144000" cy="980728"/>
          </a:xfrm>
        </p:spPr>
        <p:txBody>
          <a:bodyPr>
            <a:normAutofit fontScale="90000"/>
          </a:bodyPr>
          <a:lstStyle/>
          <a:p>
            <a:r>
              <a:rPr lang="en-US" dirty="0" smtClean="0"/>
              <a:t>The capacity constraints in a </a:t>
            </a:r>
            <a:r>
              <a:rPr lang="en-US" dirty="0" err="1" smtClean="0"/>
              <a:t>multicommodity</a:t>
            </a:r>
            <a:r>
              <a:rPr lang="en-US" dirty="0" smtClean="0"/>
              <a:t> flow problem can be written as </a:t>
            </a:r>
            <a:r>
              <a:rPr lang="en-US" i="1" dirty="0" smtClean="0"/>
              <a:t>generalized cut constraints.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inkTgt spid="_x0000_s6513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inkTgt spid="_x0000_s6513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inkTgt spid="_x0000_s6513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inkTgt spid="_x0000_s65136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inkTgt spid="_x0000_s651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p:nvPr/>
        </p:nvGrpSpPr>
        <p:grpSpPr>
          <a:xfrm>
            <a:off x="611560" y="1628800"/>
            <a:ext cx="3354166" cy="2510020"/>
            <a:chOff x="785786" y="1357298"/>
            <a:chExt cx="3571900" cy="2928958"/>
          </a:xfrm>
        </p:grpSpPr>
        <p:sp>
          <p:nvSpPr>
            <p:cNvPr id="3" name="Rectangle 2"/>
            <p:cNvSpPr/>
            <p:nvPr/>
          </p:nvSpPr>
          <p:spPr>
            <a:xfrm>
              <a:off x="785786" y="1357298"/>
              <a:ext cx="3571900" cy="2928958"/>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4"/>
            <p:cNvGrpSpPr/>
            <p:nvPr/>
          </p:nvGrpSpPr>
          <p:grpSpPr>
            <a:xfrm>
              <a:off x="2011378" y="1422656"/>
              <a:ext cx="1631928" cy="2810401"/>
              <a:chOff x="2011378" y="1422656"/>
              <a:chExt cx="1203300" cy="2810401"/>
            </a:xfrm>
          </p:grpSpPr>
          <p:sp>
            <p:nvSpPr>
              <p:cNvPr id="14" name="Freeform 3"/>
              <p:cNvSpPr/>
              <p:nvPr/>
            </p:nvSpPr>
            <p:spPr>
              <a:xfrm>
                <a:off x="2011378" y="1422656"/>
                <a:ext cx="684801" cy="2810401"/>
              </a:xfrm>
              <a:custGeom>
                <a:avLst/>
                <a:gdLst>
                  <a:gd name="connsiteX0" fmla="*/ 631825 w 741363"/>
                  <a:gd name="connsiteY0" fmla="*/ 0 h 2933700"/>
                  <a:gd name="connsiteX1" fmla="*/ 650875 w 741363"/>
                  <a:gd name="connsiteY1" fmla="*/ 276225 h 2933700"/>
                  <a:gd name="connsiteX2" fmla="*/ 88900 w 741363"/>
                  <a:gd name="connsiteY2" fmla="*/ 895350 h 2933700"/>
                  <a:gd name="connsiteX3" fmla="*/ 117475 w 741363"/>
                  <a:gd name="connsiteY3" fmla="*/ 1838325 h 2933700"/>
                  <a:gd name="connsiteX4" fmla="*/ 107950 w 741363"/>
                  <a:gd name="connsiteY4" fmla="*/ 2933700 h 2933700"/>
                  <a:gd name="connsiteX0" fmla="*/ 641347 w 808018"/>
                  <a:gd name="connsiteY0" fmla="*/ 0 h 2933700"/>
                  <a:gd name="connsiteX1" fmla="*/ 717530 w 808018"/>
                  <a:gd name="connsiteY1" fmla="*/ 257156 h 2933700"/>
                  <a:gd name="connsiteX2" fmla="*/ 98422 w 808018"/>
                  <a:gd name="connsiteY2" fmla="*/ 895350 h 2933700"/>
                  <a:gd name="connsiteX3" fmla="*/ 126997 w 808018"/>
                  <a:gd name="connsiteY3" fmla="*/ 1838325 h 2933700"/>
                  <a:gd name="connsiteX4" fmla="*/ 117472 w 808018"/>
                  <a:gd name="connsiteY4" fmla="*/ 2933700 h 2933700"/>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749294"/>
                  <a:gd name="connsiteY0" fmla="*/ 0 h 3033734"/>
                  <a:gd name="connsiteX1" fmla="*/ 717530 w 749294"/>
                  <a:gd name="connsiteY1" fmla="*/ 357190 h 3033734"/>
                  <a:gd name="connsiteX2" fmla="*/ 98422 w 749294"/>
                  <a:gd name="connsiteY2" fmla="*/ 995384 h 3033734"/>
                  <a:gd name="connsiteX3" fmla="*/ 126997 w 749294"/>
                  <a:gd name="connsiteY3" fmla="*/ 1938359 h 3033734"/>
                  <a:gd name="connsiteX4" fmla="*/ 117472 w 749294"/>
                  <a:gd name="connsiteY4" fmla="*/ 3033734 h 3033734"/>
                  <a:gd name="connsiteX0" fmla="*/ 717529 w 820714"/>
                  <a:gd name="connsiteY0" fmla="*/ 0 h 3033734"/>
                  <a:gd name="connsiteX1" fmla="*/ 717530 w 820714"/>
                  <a:gd name="connsiteY1" fmla="*/ 357190 h 3033734"/>
                  <a:gd name="connsiteX2" fmla="*/ 98422 w 820714"/>
                  <a:gd name="connsiteY2" fmla="*/ 995384 h 3033734"/>
                  <a:gd name="connsiteX3" fmla="*/ 126997 w 820714"/>
                  <a:gd name="connsiteY3" fmla="*/ 1938359 h 3033734"/>
                  <a:gd name="connsiteX4" fmla="*/ 117472 w 820714"/>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26264 w 748503"/>
                  <a:gd name="connsiteY0" fmla="*/ 0 h 3033734"/>
                  <a:gd name="connsiteX1" fmla="*/ 726265 w 748503"/>
                  <a:gd name="connsiteY1" fmla="*/ 357190 h 3033734"/>
                  <a:gd name="connsiteX2" fmla="*/ 107157 w 748503"/>
                  <a:gd name="connsiteY2" fmla="*/ 995384 h 3033734"/>
                  <a:gd name="connsiteX3" fmla="*/ 83322 w 748503"/>
                  <a:gd name="connsiteY3" fmla="*/ 2000264 h 3033734"/>
                  <a:gd name="connsiteX4" fmla="*/ 126207 w 748503"/>
                  <a:gd name="connsiteY4" fmla="*/ 3033734 h 3033734"/>
                  <a:gd name="connsiteX0" fmla="*/ 726264 w 748503"/>
                  <a:gd name="connsiteY0" fmla="*/ 0 h 3071834"/>
                  <a:gd name="connsiteX1" fmla="*/ 726265 w 748503"/>
                  <a:gd name="connsiteY1" fmla="*/ 357190 h 3071834"/>
                  <a:gd name="connsiteX2" fmla="*/ 107157 w 748503"/>
                  <a:gd name="connsiteY2" fmla="*/ 995384 h 3071834"/>
                  <a:gd name="connsiteX3" fmla="*/ 83322 w 748503"/>
                  <a:gd name="connsiteY3" fmla="*/ 2000264 h 3071834"/>
                  <a:gd name="connsiteX4" fmla="*/ 83323 w 748503"/>
                  <a:gd name="connsiteY4" fmla="*/ 3071834 h 307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503" h="3071834">
                    <a:moveTo>
                      <a:pt x="726264" y="0"/>
                    </a:moveTo>
                    <a:cubicBezTo>
                      <a:pt x="719137" y="196871"/>
                      <a:pt x="748503" y="162738"/>
                      <a:pt x="726265" y="357190"/>
                    </a:cubicBezTo>
                    <a:cubicBezTo>
                      <a:pt x="723111" y="723130"/>
                      <a:pt x="214314" y="721538"/>
                      <a:pt x="107157" y="995384"/>
                    </a:cubicBezTo>
                    <a:cubicBezTo>
                      <a:pt x="0" y="1269230"/>
                      <a:pt x="87294" y="1654189"/>
                      <a:pt x="83322" y="2000264"/>
                    </a:cubicBezTo>
                    <a:cubicBezTo>
                      <a:pt x="79350" y="2346339"/>
                      <a:pt x="84911" y="2890859"/>
                      <a:pt x="83323" y="3071834"/>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Freeform 14"/>
              <p:cNvSpPr/>
              <p:nvPr/>
            </p:nvSpPr>
            <p:spPr>
              <a:xfrm>
                <a:off x="2642443" y="1749447"/>
                <a:ext cx="572235" cy="2396467"/>
              </a:xfrm>
              <a:custGeom>
                <a:avLst/>
                <a:gdLst>
                  <a:gd name="connsiteX0" fmla="*/ 0 w 561975"/>
                  <a:gd name="connsiteY0" fmla="*/ 0 h 2628900"/>
                  <a:gd name="connsiteX1" fmla="*/ 466725 w 561975"/>
                  <a:gd name="connsiteY1" fmla="*/ 838200 h 2628900"/>
                  <a:gd name="connsiteX2" fmla="*/ 552450 w 561975"/>
                  <a:gd name="connsiteY2" fmla="*/ 1914525 h 2628900"/>
                  <a:gd name="connsiteX3" fmla="*/ 523875 w 561975"/>
                  <a:gd name="connsiteY3" fmla="*/ 2628900 h 2628900"/>
                  <a:gd name="connsiteX0" fmla="*/ 0 w 542942"/>
                  <a:gd name="connsiteY0" fmla="*/ 0 h 2619394"/>
                  <a:gd name="connsiteX1" fmla="*/ 447692 w 542942"/>
                  <a:gd name="connsiteY1" fmla="*/ 828694 h 2619394"/>
                  <a:gd name="connsiteX2" fmla="*/ 533417 w 542942"/>
                  <a:gd name="connsiteY2" fmla="*/ 1905019 h 2619394"/>
                  <a:gd name="connsiteX3" fmla="*/ 504842 w 542942"/>
                  <a:gd name="connsiteY3" fmla="*/ 2619394 h 2619394"/>
                  <a:gd name="connsiteX0" fmla="*/ 36497 w 579439"/>
                  <a:gd name="connsiteY0" fmla="*/ 0 h 2619394"/>
                  <a:gd name="connsiteX1" fmla="*/ 484189 w 579439"/>
                  <a:gd name="connsiteY1" fmla="*/ 828694 h 2619394"/>
                  <a:gd name="connsiteX2" fmla="*/ 569914 w 579439"/>
                  <a:gd name="connsiteY2" fmla="*/ 1905019 h 2619394"/>
                  <a:gd name="connsiteX3" fmla="*/ 541339 w 579439"/>
                  <a:gd name="connsiteY3" fmla="*/ 2619394 h 2619394"/>
                  <a:gd name="connsiteX0" fmla="*/ 36497 w 625466"/>
                  <a:gd name="connsiteY0" fmla="*/ 0 h 2619394"/>
                  <a:gd name="connsiteX1" fmla="*/ 536563 w 625466"/>
                  <a:gd name="connsiteY1" fmla="*/ 714380 h 2619394"/>
                  <a:gd name="connsiteX2" fmla="*/ 569914 w 625466"/>
                  <a:gd name="connsiteY2" fmla="*/ 1905019 h 2619394"/>
                  <a:gd name="connsiteX3" fmla="*/ 541339 w 625466"/>
                  <a:gd name="connsiteY3" fmla="*/ 2619394 h 2619394"/>
                </a:gdLst>
                <a:ahLst/>
                <a:cxnLst>
                  <a:cxn ang="0">
                    <a:pos x="connsiteX0" y="connsiteY0"/>
                  </a:cxn>
                  <a:cxn ang="0">
                    <a:pos x="connsiteX1" y="connsiteY1"/>
                  </a:cxn>
                  <a:cxn ang="0">
                    <a:pos x="connsiteX2" y="connsiteY2"/>
                  </a:cxn>
                  <a:cxn ang="0">
                    <a:pos x="connsiteX3" y="connsiteY3"/>
                  </a:cxn>
                </a:cxnLst>
                <a:rect l="l" t="t" r="r" b="b"/>
                <a:pathLst>
                  <a:path w="625466" h="2619394">
                    <a:moveTo>
                      <a:pt x="36497" y="0"/>
                    </a:moveTo>
                    <a:cubicBezTo>
                      <a:pt x="0" y="411973"/>
                      <a:pt x="447660" y="396877"/>
                      <a:pt x="536563" y="714380"/>
                    </a:cubicBezTo>
                    <a:cubicBezTo>
                      <a:pt x="625466" y="1031883"/>
                      <a:pt x="569118" y="1587517"/>
                      <a:pt x="569914" y="1905019"/>
                    </a:cubicBezTo>
                    <a:cubicBezTo>
                      <a:pt x="570710" y="2222521"/>
                      <a:pt x="546101" y="2500332"/>
                      <a:pt x="541339" y="2619394"/>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5" name="Freeform 4"/>
            <p:cNvSpPr/>
            <p:nvPr/>
          </p:nvSpPr>
          <p:spPr>
            <a:xfrm rot="16200000">
              <a:off x="2263986" y="1863388"/>
              <a:ext cx="544061" cy="3214710"/>
            </a:xfrm>
            <a:custGeom>
              <a:avLst/>
              <a:gdLst>
                <a:gd name="connsiteX0" fmla="*/ 631825 w 741363"/>
                <a:gd name="connsiteY0" fmla="*/ 0 h 2933700"/>
                <a:gd name="connsiteX1" fmla="*/ 650875 w 741363"/>
                <a:gd name="connsiteY1" fmla="*/ 276225 h 2933700"/>
                <a:gd name="connsiteX2" fmla="*/ 88900 w 741363"/>
                <a:gd name="connsiteY2" fmla="*/ 895350 h 2933700"/>
                <a:gd name="connsiteX3" fmla="*/ 117475 w 741363"/>
                <a:gd name="connsiteY3" fmla="*/ 1838325 h 2933700"/>
                <a:gd name="connsiteX4" fmla="*/ 107950 w 741363"/>
                <a:gd name="connsiteY4" fmla="*/ 2933700 h 2933700"/>
                <a:gd name="connsiteX0" fmla="*/ 641347 w 808018"/>
                <a:gd name="connsiteY0" fmla="*/ 0 h 2933700"/>
                <a:gd name="connsiteX1" fmla="*/ 717530 w 808018"/>
                <a:gd name="connsiteY1" fmla="*/ 257156 h 2933700"/>
                <a:gd name="connsiteX2" fmla="*/ 98422 w 808018"/>
                <a:gd name="connsiteY2" fmla="*/ 895350 h 2933700"/>
                <a:gd name="connsiteX3" fmla="*/ 126997 w 808018"/>
                <a:gd name="connsiteY3" fmla="*/ 1838325 h 2933700"/>
                <a:gd name="connsiteX4" fmla="*/ 117472 w 808018"/>
                <a:gd name="connsiteY4" fmla="*/ 2933700 h 2933700"/>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820715"/>
                <a:gd name="connsiteY0" fmla="*/ 0 h 3033734"/>
                <a:gd name="connsiteX1" fmla="*/ 717530 w 820715"/>
                <a:gd name="connsiteY1" fmla="*/ 357190 h 3033734"/>
                <a:gd name="connsiteX2" fmla="*/ 98422 w 820715"/>
                <a:gd name="connsiteY2" fmla="*/ 995384 h 3033734"/>
                <a:gd name="connsiteX3" fmla="*/ 126997 w 820715"/>
                <a:gd name="connsiteY3" fmla="*/ 1938359 h 3033734"/>
                <a:gd name="connsiteX4" fmla="*/ 117472 w 820715"/>
                <a:gd name="connsiteY4" fmla="*/ 3033734 h 3033734"/>
                <a:gd name="connsiteX0" fmla="*/ 717529 w 749294"/>
                <a:gd name="connsiteY0" fmla="*/ 0 h 3033734"/>
                <a:gd name="connsiteX1" fmla="*/ 717530 w 749294"/>
                <a:gd name="connsiteY1" fmla="*/ 357190 h 3033734"/>
                <a:gd name="connsiteX2" fmla="*/ 98422 w 749294"/>
                <a:gd name="connsiteY2" fmla="*/ 995384 h 3033734"/>
                <a:gd name="connsiteX3" fmla="*/ 126997 w 749294"/>
                <a:gd name="connsiteY3" fmla="*/ 1938359 h 3033734"/>
                <a:gd name="connsiteX4" fmla="*/ 117472 w 749294"/>
                <a:gd name="connsiteY4" fmla="*/ 3033734 h 3033734"/>
                <a:gd name="connsiteX0" fmla="*/ 717529 w 820714"/>
                <a:gd name="connsiteY0" fmla="*/ 0 h 3033734"/>
                <a:gd name="connsiteX1" fmla="*/ 717530 w 820714"/>
                <a:gd name="connsiteY1" fmla="*/ 357190 h 3033734"/>
                <a:gd name="connsiteX2" fmla="*/ 98422 w 820714"/>
                <a:gd name="connsiteY2" fmla="*/ 995384 h 3033734"/>
                <a:gd name="connsiteX3" fmla="*/ 126997 w 820714"/>
                <a:gd name="connsiteY3" fmla="*/ 1938359 h 3033734"/>
                <a:gd name="connsiteX4" fmla="*/ 117472 w 820714"/>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17529 w 739768"/>
                <a:gd name="connsiteY0" fmla="*/ 0 h 3033734"/>
                <a:gd name="connsiteX1" fmla="*/ 717530 w 739768"/>
                <a:gd name="connsiteY1" fmla="*/ 357190 h 3033734"/>
                <a:gd name="connsiteX2" fmla="*/ 98422 w 739768"/>
                <a:gd name="connsiteY2" fmla="*/ 995384 h 3033734"/>
                <a:gd name="connsiteX3" fmla="*/ 126997 w 739768"/>
                <a:gd name="connsiteY3" fmla="*/ 1938359 h 3033734"/>
                <a:gd name="connsiteX4" fmla="*/ 117472 w 739768"/>
                <a:gd name="connsiteY4" fmla="*/ 3033734 h 3033734"/>
                <a:gd name="connsiteX0" fmla="*/ 726264 w 748503"/>
                <a:gd name="connsiteY0" fmla="*/ 0 h 3033734"/>
                <a:gd name="connsiteX1" fmla="*/ 726265 w 748503"/>
                <a:gd name="connsiteY1" fmla="*/ 357190 h 3033734"/>
                <a:gd name="connsiteX2" fmla="*/ 107157 w 748503"/>
                <a:gd name="connsiteY2" fmla="*/ 995384 h 3033734"/>
                <a:gd name="connsiteX3" fmla="*/ 83322 w 748503"/>
                <a:gd name="connsiteY3" fmla="*/ 2000264 h 3033734"/>
                <a:gd name="connsiteX4" fmla="*/ 126207 w 748503"/>
                <a:gd name="connsiteY4" fmla="*/ 3033734 h 3033734"/>
                <a:gd name="connsiteX0" fmla="*/ 726264 w 748503"/>
                <a:gd name="connsiteY0" fmla="*/ 0 h 3071834"/>
                <a:gd name="connsiteX1" fmla="*/ 726265 w 748503"/>
                <a:gd name="connsiteY1" fmla="*/ 357190 h 3071834"/>
                <a:gd name="connsiteX2" fmla="*/ 107157 w 748503"/>
                <a:gd name="connsiteY2" fmla="*/ 995384 h 3071834"/>
                <a:gd name="connsiteX3" fmla="*/ 83322 w 748503"/>
                <a:gd name="connsiteY3" fmla="*/ 2000264 h 3071834"/>
                <a:gd name="connsiteX4" fmla="*/ 83323 w 748503"/>
                <a:gd name="connsiteY4" fmla="*/ 3071834 h 3071834"/>
                <a:gd name="connsiteX0" fmla="*/ 727549 w 757494"/>
                <a:gd name="connsiteY0" fmla="*/ 0 h 3071834"/>
                <a:gd name="connsiteX1" fmla="*/ 735257 w 757494"/>
                <a:gd name="connsiteY1" fmla="*/ 564214 h 3071834"/>
                <a:gd name="connsiteX2" fmla="*/ 108442 w 757494"/>
                <a:gd name="connsiteY2" fmla="*/ 995384 h 3071834"/>
                <a:gd name="connsiteX3" fmla="*/ 84607 w 757494"/>
                <a:gd name="connsiteY3" fmla="*/ 2000264 h 3071834"/>
                <a:gd name="connsiteX4" fmla="*/ 84608 w 757494"/>
                <a:gd name="connsiteY4" fmla="*/ 3071834 h 3071834"/>
                <a:gd name="connsiteX0" fmla="*/ 735256 w 757495"/>
                <a:gd name="connsiteY0" fmla="*/ 0 h 2821072"/>
                <a:gd name="connsiteX1" fmla="*/ 735257 w 757495"/>
                <a:gd name="connsiteY1" fmla="*/ 313452 h 2821072"/>
                <a:gd name="connsiteX2" fmla="*/ 108442 w 757495"/>
                <a:gd name="connsiteY2" fmla="*/ 744622 h 2821072"/>
                <a:gd name="connsiteX3" fmla="*/ 84607 w 757495"/>
                <a:gd name="connsiteY3" fmla="*/ 1749502 h 2821072"/>
                <a:gd name="connsiteX4" fmla="*/ 84608 w 757495"/>
                <a:gd name="connsiteY4" fmla="*/ 2821072 h 2821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495" h="2821072">
                  <a:moveTo>
                    <a:pt x="735256" y="0"/>
                  </a:moveTo>
                  <a:cubicBezTo>
                    <a:pt x="728129" y="196871"/>
                    <a:pt x="757495" y="119000"/>
                    <a:pt x="735257" y="313452"/>
                  </a:cubicBezTo>
                  <a:cubicBezTo>
                    <a:pt x="732103" y="679392"/>
                    <a:pt x="216884" y="505280"/>
                    <a:pt x="108442" y="744622"/>
                  </a:cubicBezTo>
                  <a:cubicBezTo>
                    <a:pt x="0" y="983964"/>
                    <a:pt x="88579" y="1403427"/>
                    <a:pt x="84607" y="1749502"/>
                  </a:cubicBezTo>
                  <a:cubicBezTo>
                    <a:pt x="80635" y="2095577"/>
                    <a:pt x="86196" y="2640097"/>
                    <a:pt x="84608" y="2821072"/>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Freeform 5"/>
            <p:cNvSpPr/>
            <p:nvPr/>
          </p:nvSpPr>
          <p:spPr>
            <a:xfrm rot="16200000">
              <a:off x="2403238" y="1609305"/>
              <a:ext cx="442774" cy="2820416"/>
            </a:xfrm>
            <a:custGeom>
              <a:avLst/>
              <a:gdLst>
                <a:gd name="connsiteX0" fmla="*/ 0 w 561975"/>
                <a:gd name="connsiteY0" fmla="*/ 0 h 2628900"/>
                <a:gd name="connsiteX1" fmla="*/ 466725 w 561975"/>
                <a:gd name="connsiteY1" fmla="*/ 838200 h 2628900"/>
                <a:gd name="connsiteX2" fmla="*/ 552450 w 561975"/>
                <a:gd name="connsiteY2" fmla="*/ 1914525 h 2628900"/>
                <a:gd name="connsiteX3" fmla="*/ 523875 w 561975"/>
                <a:gd name="connsiteY3" fmla="*/ 2628900 h 2628900"/>
                <a:gd name="connsiteX0" fmla="*/ 0 w 542942"/>
                <a:gd name="connsiteY0" fmla="*/ 0 h 2619394"/>
                <a:gd name="connsiteX1" fmla="*/ 447692 w 542942"/>
                <a:gd name="connsiteY1" fmla="*/ 828694 h 2619394"/>
                <a:gd name="connsiteX2" fmla="*/ 533417 w 542942"/>
                <a:gd name="connsiteY2" fmla="*/ 1905019 h 2619394"/>
                <a:gd name="connsiteX3" fmla="*/ 504842 w 542942"/>
                <a:gd name="connsiteY3" fmla="*/ 2619394 h 2619394"/>
                <a:gd name="connsiteX0" fmla="*/ 36497 w 579439"/>
                <a:gd name="connsiteY0" fmla="*/ 0 h 2619394"/>
                <a:gd name="connsiteX1" fmla="*/ 484189 w 579439"/>
                <a:gd name="connsiteY1" fmla="*/ 828694 h 2619394"/>
                <a:gd name="connsiteX2" fmla="*/ 569914 w 579439"/>
                <a:gd name="connsiteY2" fmla="*/ 1905019 h 2619394"/>
                <a:gd name="connsiteX3" fmla="*/ 541339 w 579439"/>
                <a:gd name="connsiteY3" fmla="*/ 2619394 h 2619394"/>
                <a:gd name="connsiteX0" fmla="*/ 36497 w 625466"/>
                <a:gd name="connsiteY0" fmla="*/ 0 h 2619394"/>
                <a:gd name="connsiteX1" fmla="*/ 536563 w 625466"/>
                <a:gd name="connsiteY1" fmla="*/ 714380 h 2619394"/>
                <a:gd name="connsiteX2" fmla="*/ 569914 w 625466"/>
                <a:gd name="connsiteY2" fmla="*/ 1905019 h 2619394"/>
                <a:gd name="connsiteX3" fmla="*/ 541339 w 625466"/>
                <a:gd name="connsiteY3" fmla="*/ 2619394 h 2619394"/>
                <a:gd name="connsiteX0" fmla="*/ 36497 w 616475"/>
                <a:gd name="connsiteY0" fmla="*/ 0 h 2475059"/>
                <a:gd name="connsiteX1" fmla="*/ 528857 w 616475"/>
                <a:gd name="connsiteY1" fmla="*/ 570045 h 2475059"/>
                <a:gd name="connsiteX2" fmla="*/ 562208 w 616475"/>
                <a:gd name="connsiteY2" fmla="*/ 1760684 h 2475059"/>
                <a:gd name="connsiteX3" fmla="*/ 533633 w 616475"/>
                <a:gd name="connsiteY3" fmla="*/ 2475059 h 2475059"/>
              </a:gdLst>
              <a:ahLst/>
              <a:cxnLst>
                <a:cxn ang="0">
                  <a:pos x="connsiteX0" y="connsiteY0"/>
                </a:cxn>
                <a:cxn ang="0">
                  <a:pos x="connsiteX1" y="connsiteY1"/>
                </a:cxn>
                <a:cxn ang="0">
                  <a:pos x="connsiteX2" y="connsiteY2"/>
                </a:cxn>
                <a:cxn ang="0">
                  <a:pos x="connsiteX3" y="connsiteY3"/>
                </a:cxn>
              </a:cxnLst>
              <a:rect l="l" t="t" r="r" b="b"/>
              <a:pathLst>
                <a:path w="616475" h="2475059">
                  <a:moveTo>
                    <a:pt x="36497" y="0"/>
                  </a:moveTo>
                  <a:cubicBezTo>
                    <a:pt x="0" y="411973"/>
                    <a:pt x="441239" y="276598"/>
                    <a:pt x="528857" y="570045"/>
                  </a:cubicBezTo>
                  <a:cubicBezTo>
                    <a:pt x="616475" y="863492"/>
                    <a:pt x="561412" y="1443182"/>
                    <a:pt x="562208" y="1760684"/>
                  </a:cubicBezTo>
                  <a:cubicBezTo>
                    <a:pt x="563004" y="2078186"/>
                    <a:pt x="538395" y="2355997"/>
                    <a:pt x="533633" y="2475059"/>
                  </a:cubicBezTo>
                </a:path>
              </a:pathLst>
            </a:cu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Oval 6"/>
            <p:cNvSpPr/>
            <p:nvPr/>
          </p:nvSpPr>
          <p:spPr>
            <a:xfrm>
              <a:off x="1893835" y="2643182"/>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714612" y="2643182"/>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714612" y="3465479"/>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893835" y="3536917"/>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394033" y="2714620"/>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3394033" y="3433559"/>
              <a:ext cx="392149" cy="392149"/>
            </a:xfrm>
            <a:prstGeom prst="ellipse">
              <a:avLst/>
            </a:prstGeom>
            <a:solidFill>
              <a:schemeClr val="accent1">
                <a:lumMod val="75000"/>
                <a:alpha val="4509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p:cNvCxnSpPr/>
            <p:nvPr/>
          </p:nvCxnSpPr>
          <p:spPr>
            <a:xfrm rot="16200000" flipH="1">
              <a:off x="1741484" y="3027376"/>
              <a:ext cx="2351070" cy="23813"/>
            </a:xfrm>
            <a:prstGeom prst="straightConnector1">
              <a:avLst/>
            </a:prstGeom>
            <a:ln w="3810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Title 15"/>
          <p:cNvSpPr>
            <a:spLocks noGrp="1"/>
          </p:cNvSpPr>
          <p:nvPr>
            <p:ph type="title"/>
          </p:nvPr>
        </p:nvSpPr>
        <p:spPr>
          <a:xfrm>
            <a:off x="4932040" y="260648"/>
            <a:ext cx="4211960" cy="6093296"/>
          </a:xfrm>
        </p:spPr>
        <p:txBody>
          <a:bodyPr>
            <a:normAutofit/>
          </a:bodyPr>
          <a:lstStyle/>
          <a:p>
            <a:r>
              <a:rPr lang="en-US" dirty="0" smtClean="0"/>
              <a:t>These generalized cut constraints also tell us something useful about queueing networks in heavy traffic.</a:t>
            </a:r>
            <a:br>
              <a:rPr lang="en-US" dirty="0" smtClean="0"/>
            </a:br>
            <a:r>
              <a:rPr lang="en-US" sz="2400" dirty="0" smtClean="0">
                <a:solidFill>
                  <a:schemeClr val="tx2">
                    <a:lumMod val="75000"/>
                  </a:schemeClr>
                </a:solidFill>
              </a:rPr>
              <a:t/>
            </a:r>
            <a:br>
              <a:rPr lang="en-US" sz="2400" dirty="0" smtClean="0">
                <a:solidFill>
                  <a:schemeClr val="tx2">
                    <a:lumMod val="75000"/>
                  </a:schemeClr>
                </a:solidFill>
              </a:rPr>
            </a:br>
            <a:r>
              <a:rPr lang="en-US" sz="2400" dirty="0" smtClean="0">
                <a:solidFill>
                  <a:schemeClr val="tx2">
                    <a:lumMod val="75000"/>
                  </a:schemeClr>
                </a:solidFill>
              </a:rPr>
              <a:t>[Laws, 1992, “Resource pooling in queueing networks”.]</a:t>
            </a:r>
            <a:endParaRPr lang="en-GB" sz="2400" dirty="0">
              <a:solidFill>
                <a:schemeClr val="tx2">
                  <a:lumMod val="7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JW">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5204</TotalTime>
  <Words>888</Words>
  <Application>Microsoft Office PowerPoint</Application>
  <PresentationFormat>On-screen Show (4:3)</PresentationFormat>
  <Paragraphs>90</Paragraphs>
  <Slides>29</Slides>
  <Notes>15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Poolability Damon Wischik, UCL</vt:lpstr>
      <vt:lpstr> Question We have built a multipath version of TCP. For it to be useful, end systems need to have access to multiple paths. What mechanisms / protocols / algorithms should the Internet have for providing multiple paths?  </vt:lpstr>
      <vt:lpstr>Slide 3</vt:lpstr>
      <vt:lpstr>Slide 4</vt:lpstr>
      <vt:lpstr>Slide 5</vt:lpstr>
      <vt:lpstr>Slide 6</vt:lpstr>
      <vt:lpstr>A useful first step: remind ourselves of the classic multi-commodity flow problem</vt:lpstr>
      <vt:lpstr>The capacity constraints in a multicommodity flow problem can be written as generalized cut constraints.</vt:lpstr>
      <vt:lpstr>These generalized cut constraints also tell us something useful about queueing networks in heavy traffic.  [Laws, 1992, “Resource pooling in queueing networks”.]</vt:lpstr>
      <vt:lpstr>The generalized cut constraints show up in the multicommodity flow problem, and in the heavy traffic queueing problem.   Do they also show up multipath TCP?</vt:lpstr>
      <vt:lpstr>Slide 11</vt:lpstr>
      <vt:lpstr>A simple flow allocation problem</vt:lpstr>
      <vt:lpstr>A simple flow allocation problem</vt:lpstr>
      <vt:lpstr>A simple flow allocation problem (relaxed version) It can be shown that a suitable multipath TCP solves this problem.</vt:lpstr>
      <vt:lpstr>We want to know how the solution changes when capacities change.  I shall take y to be fixed, and only look at how x changes.</vt:lpstr>
      <vt:lpstr>We want to know how the solution changes when capacities change.  I shall take y to be fixed, and only look at how x changes.</vt:lpstr>
      <vt:lpstr>Theorem </vt:lpstr>
      <vt:lpstr>Slide 18</vt:lpstr>
      <vt:lpstr>Slide 19</vt:lpstr>
      <vt:lpstr>Slide 20</vt:lpstr>
      <vt:lpstr>If the poolability score is Ψjj ≈1 then the link sheds load easily. If the poolability score is Ψjj ≈0 then the link is “solitary”.</vt:lpstr>
      <vt:lpstr>If the poolability score is Ψjj ≈1 then the link sheds load easily. If the poolability score is Ψjj ≈0 then the link is “solitary”.</vt:lpstr>
      <vt:lpstr>If the poolability score is Ψjj ≈1 then the link sheds load easily. If the poolability score is Ψjj ≈0 then the link is “solitary”.</vt:lpstr>
      <vt:lpstr>The same “magic coefficients” turn up in the multicommodity flow problem, in the heavy traffic queueing model.  Now we know they turn up in the rate allocation problem, and we know how to interpret them.</vt:lpstr>
      <vt:lpstr>Slide 25</vt:lpstr>
      <vt:lpstr>Slide 26</vt:lpstr>
      <vt:lpstr>Slide 27</vt:lpstr>
      <vt:lpstr>Slide 28</vt:lpstr>
      <vt:lpstr>Slide 29</vt:lpstr>
    </vt:vector>
  </TitlesOfParts>
  <Company>UCL Computer Science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Queueing theory for TCP</dc:title>
  <dc:creator>djw</dc:creator>
  <cp:lastModifiedBy>djw</cp:lastModifiedBy>
  <cp:revision>306</cp:revision>
  <dcterms:created xsi:type="dcterms:W3CDTF">2009-11-08T12:24:41Z</dcterms:created>
  <dcterms:modified xsi:type="dcterms:W3CDTF">2010-07-02T07:39:54Z</dcterms:modified>
</cp:coreProperties>
</file>