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0" r:id="rId3"/>
    <p:sldId id="257" r:id="rId4"/>
    <p:sldId id="263" r:id="rId5"/>
    <p:sldId id="259" r:id="rId6"/>
    <p:sldId id="258" r:id="rId7"/>
    <p:sldId id="260" r:id="rId8"/>
    <p:sldId id="262" r:id="rId9"/>
    <p:sldId id="268" r:id="rId10"/>
    <p:sldId id="269" r:id="rId11"/>
    <p:sldId id="270" r:id="rId12"/>
    <p:sldId id="271" r:id="rId13"/>
    <p:sldId id="272" r:id="rId14"/>
    <p:sldId id="299" r:id="rId15"/>
    <p:sldId id="273" r:id="rId16"/>
    <p:sldId id="29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0B0F0"/>
    <a:srgbClr val="FF0000"/>
    <a:srgbClr val="FFC000"/>
    <a:srgbClr val="254061"/>
    <a:srgbClr val="264264"/>
    <a:srgbClr val="3788FF"/>
    <a:srgbClr val="000000"/>
    <a:srgbClr val="4F81BD"/>
    <a:srgbClr val="F7964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94" autoAdjust="0"/>
  </p:normalViewPr>
  <p:slideViewPr>
    <p:cSldViewPr>
      <p:cViewPr varScale="1">
        <p:scale>
          <a:sx n="86" d="100"/>
          <a:sy n="86" d="100"/>
        </p:scale>
        <p:origin x="-7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9D6FC9-DA40-4C87-8EDC-B1D205BCDC9D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987798-F748-4E2F-AB08-F716942E21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87798-F748-4E2F-AB08-F716942E21B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8625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5E24DC-7F20-44D4-AC87-E26CEDCC0BF4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780D5-26A6-4A4A-8D78-09487940AE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8625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8AC73A-726B-4833-8C15-FFE0854D18FB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82F09-04BE-4DD1-BA0C-C3DB17A218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8625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8FA94-5B2B-4EDD-A72D-8188A48663D9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1526-7920-423A-B47E-DA3ED068C4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14476-EFBD-4BC1-86AF-C25291D0C9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8625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1C6DB2-8207-4954-8507-094DBC38E139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F76D7-81FF-463C-88A4-502FB163C0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625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A9C53B-6773-4317-A450-5D553253FD98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557E-5069-444D-9DC7-5F4DCD952B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28625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B78EF91-184E-4841-9922-796B0801BB3F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5F206-02DE-4470-B493-4501D5277C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28625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6F4192-3A94-4F3D-85E8-87B762152985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2F100-207D-45F5-8F2E-806B4F0C0A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28625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52734D-44E7-4DD9-91EC-D7732C6862F7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F62ED-EC37-4ACA-905F-C8F9DAA94F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625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5C4C04-5342-41C0-B93D-FD160E6FC9AD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48F2D-7368-43FE-8DF6-90030E64B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625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A79878-382F-4793-9BC6-E1788A98EE89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DB6E0-6F07-400E-B055-C6C08EA8AA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50800" dist="139700" dir="2700000" algn="tl" rotWithShape="0">
              <a:schemeClr val="bg1">
                <a:lumMod val="50000"/>
                <a:lumOff val="50000"/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E0D524-51E6-4448-8DEB-927143B3CB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marL="0" indent="1588" algn="l" rtl="0" eaLnBrk="0" fontAlgn="base" hangingPunct="0">
        <a:spcBef>
          <a:spcPct val="0"/>
        </a:spcBef>
        <a:spcAft>
          <a:spcPct val="0"/>
        </a:spcAft>
        <a:defRPr sz="3200" i="1" kern="1200">
          <a:solidFill>
            <a:schemeClr val="tx1"/>
          </a:solidFill>
          <a:latin typeface="Bookman Old Style" pitchFamily="18" charset="0"/>
          <a:ea typeface="+mj-ea"/>
          <a:cs typeface="+mj-cs"/>
        </a:defRPr>
      </a:lvl1pPr>
      <a:lvl2pPr marL="179388" indent="-179388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okman Old Style" pitchFamily="18" charset="0"/>
        </a:defRPr>
      </a:lvl2pPr>
      <a:lvl3pPr marL="179388" indent="-179388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okman Old Style" pitchFamily="18" charset="0"/>
        </a:defRPr>
      </a:lvl3pPr>
      <a:lvl4pPr marL="179388" indent="-179388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okman Old Style" pitchFamily="18" charset="0"/>
        </a:defRPr>
      </a:lvl4pPr>
      <a:lvl5pPr marL="179388" indent="-179388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okman Old Style" pitchFamily="18" charset="0"/>
        </a:defRPr>
      </a:lvl5pPr>
      <a:lvl6pPr marL="636588" indent="-179388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okman Old Style" pitchFamily="18" charset="0"/>
        </a:defRPr>
      </a:lvl6pPr>
      <a:lvl7pPr marL="1093788" indent="-179388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okman Old Style" pitchFamily="18" charset="0"/>
        </a:defRPr>
      </a:lvl7pPr>
      <a:lvl8pPr marL="1550988" indent="-179388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okman Old Style" pitchFamily="18" charset="0"/>
        </a:defRPr>
      </a:lvl8pPr>
      <a:lvl9pPr marL="2008188" indent="-179388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MAC3: </a:t>
            </a:r>
            <a:br>
              <a:rPr lang="en-US" dirty="0" smtClean="0"/>
            </a:br>
            <a:r>
              <a:rPr lang="en-US" dirty="0" smtClean="0"/>
              <a:t>Medium Access Coding </a:t>
            </a:r>
            <a:br>
              <a:rPr lang="en-US" dirty="0" smtClean="0"/>
            </a:br>
            <a:r>
              <a:rPr lang="en-US" dirty="0" smtClean="0"/>
              <a:t>&amp; Congestion Control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3929066"/>
            <a:ext cx="6400800" cy="1752600"/>
          </a:xfrm>
        </p:spPr>
        <p:txBody>
          <a:bodyPr/>
          <a:lstStyle/>
          <a:p>
            <a:pPr algn="l"/>
            <a:r>
              <a:rPr lang="en-US" sz="2400" dirty="0" err="1" smtClean="0"/>
              <a:t>Devavrat</a:t>
            </a:r>
            <a:r>
              <a:rPr lang="en-US" sz="2400" dirty="0" smtClean="0"/>
              <a:t> Shah (MIT)</a:t>
            </a:r>
          </a:p>
          <a:p>
            <a:pPr algn="l"/>
            <a:r>
              <a:rPr lang="en-US" sz="2400" dirty="0" smtClean="0"/>
              <a:t>Damon </a:t>
            </a:r>
            <a:r>
              <a:rPr lang="en-US" sz="2400" dirty="0" err="1" smtClean="0"/>
              <a:t>Wischik</a:t>
            </a:r>
            <a:r>
              <a:rPr lang="en-US" sz="2400" dirty="0" smtClean="0"/>
              <a:t> (UCL)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MAC decoder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Suppose the receiver knows</a:t>
            </a:r>
          </a:p>
          <a:p>
            <a:pPr lvl="1"/>
            <a:r>
              <a:rPr lang="en-US" sz="2400" dirty="0" smtClean="0"/>
              <a:t>the sequences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A</a:t>
            </a:r>
            <a:r>
              <a:rPr lang="en-US" sz="24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…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4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B</a:t>
            </a:r>
            <a:r>
              <a:rPr lang="en-US" sz="24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…</a:t>
            </a:r>
          </a:p>
          <a:p>
            <a:pPr lvl="1"/>
            <a:r>
              <a:rPr lang="en-US" sz="2400" dirty="0" smtClean="0"/>
              <a:t>which packets are transmitted in which timeslots</a:t>
            </a:r>
          </a:p>
          <a:p>
            <a:pPr>
              <a:buNone/>
            </a:pPr>
            <a:r>
              <a:rPr lang="en-US" sz="2800" dirty="0" smtClean="0"/>
              <a:t>The receiver also knows,</a:t>
            </a:r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3357562"/>
          <a:ext cx="4540427" cy="3143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378"/>
                <a:gridCol w="2536049"/>
              </a:tblGrid>
              <a:tr h="628654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at time 1, that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r>
                        <a:rPr lang="en-US" sz="2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P</a:t>
                      </a:r>
                      <a:r>
                        <a:rPr lang="en-US" sz="2400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r>
                        <a:rPr lang="en-US" sz="2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+ B</a:t>
                      </a:r>
                      <a:r>
                        <a:rPr lang="en-US" sz="2400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r>
                        <a:rPr lang="en-US" sz="2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Q</a:t>
                      </a:r>
                      <a:r>
                        <a:rPr lang="en-US" sz="2400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r>
                        <a:rPr lang="en-US" sz="2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= Y</a:t>
                      </a:r>
                      <a:r>
                        <a:rPr lang="en-US" sz="2400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GB" sz="2400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8654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at time 2, that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r>
                        <a:rPr lang="en-US" sz="2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P</a:t>
                      </a:r>
                      <a:r>
                        <a:rPr lang="en-US" sz="2400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r>
                        <a:rPr lang="en-US" sz="2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+ B</a:t>
                      </a:r>
                      <a:r>
                        <a:rPr lang="en-US" sz="2400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r>
                        <a:rPr lang="en-US" sz="2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Q</a:t>
                      </a:r>
                      <a:r>
                        <a:rPr lang="en-US" sz="2400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r>
                        <a:rPr lang="en-US" sz="2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= Y</a:t>
                      </a:r>
                      <a:r>
                        <a:rPr lang="en-US" sz="2400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endParaRPr lang="en-GB" sz="2400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8654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at time 3, that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r>
                        <a:rPr lang="en-US" sz="2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P</a:t>
                      </a:r>
                      <a:r>
                        <a:rPr lang="en-US" sz="2400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r>
                        <a:rPr lang="en-US" sz="2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+ B</a:t>
                      </a:r>
                      <a:r>
                        <a:rPr lang="en-US" sz="2400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r>
                        <a:rPr lang="en-US" sz="2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Q</a:t>
                      </a:r>
                      <a:r>
                        <a:rPr lang="en-US" sz="2400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r>
                        <a:rPr lang="en-US" sz="2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= Y</a:t>
                      </a:r>
                      <a:r>
                        <a:rPr lang="en-US" sz="2400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endParaRPr lang="en-GB" sz="2400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8654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at time 4, that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  <a:r>
                        <a:rPr lang="en-US" sz="2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P</a:t>
                      </a:r>
                      <a:r>
                        <a:rPr lang="en-US" sz="2400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r>
                        <a:rPr lang="en-US" sz="2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+ B</a:t>
                      </a:r>
                      <a:r>
                        <a:rPr lang="en-US" sz="2400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  <a:r>
                        <a:rPr lang="en-US" sz="2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Q</a:t>
                      </a:r>
                      <a:r>
                        <a:rPr lang="en-US" sz="2400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r>
                        <a:rPr lang="en-US" sz="2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= Y</a:t>
                      </a:r>
                      <a:r>
                        <a:rPr lang="en-US" sz="2400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  <a:endParaRPr lang="en-GB" sz="2400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8654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does this MAC decoder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Let user </a:t>
            </a:r>
            <a:r>
              <a:rPr lang="en-US" sz="2400" i="1" dirty="0" smtClean="0"/>
              <a:t>i</a:t>
            </a:r>
            <a:r>
              <a:rPr lang="en-US" sz="2400" dirty="0" smtClean="0"/>
              <a:t> introduce new packets at rate </a:t>
            </a:r>
            <a:r>
              <a:rPr lang="el-GR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sz="2400" i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2400" dirty="0" smtClean="0"/>
              <a:t>The receiver acquires new equations at rate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/ timeslot</a:t>
            </a:r>
          </a:p>
          <a:p>
            <a:r>
              <a:rPr lang="en-US" sz="2400" dirty="0" smtClean="0"/>
              <a:t>New unknowns are introduced at rate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∑</a:t>
            </a:r>
            <a:r>
              <a:rPr lang="el-GR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sz="2400" i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/ timeslot</a:t>
            </a:r>
          </a:p>
          <a:p>
            <a:endParaRPr lang="en-US" sz="2400" dirty="0" smtClean="0"/>
          </a:p>
          <a:p>
            <a:r>
              <a:rPr lang="en-US" sz="2400" dirty="0" smtClean="0"/>
              <a:t>This decoder’s success  rate depends somehow on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∑</a:t>
            </a:r>
            <a:r>
              <a:rPr lang="el-GR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sz="2400" i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 </a:t>
            </a:r>
            <a:r>
              <a:rPr lang="en-US" sz="2400" dirty="0" smtClean="0"/>
              <a:t> and on the degree of linear independence in the equations.</a:t>
            </a:r>
            <a:endParaRPr lang="en-GB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14479" y="4643446"/>
          <a:ext cx="5000658" cy="1643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886"/>
                <a:gridCol w="1666886"/>
                <a:gridCol w="1666886"/>
              </a:tblGrid>
              <a:tr h="16430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14065" name="Picture 49"/>
          <p:cNvPicPr>
            <a:picLocks noChangeAspect="1" noChangeArrowheads="1"/>
          </p:cNvPicPr>
          <p:nvPr/>
        </p:nvPicPr>
        <p:blipFill>
          <a:blip r:embed="rId3" cstate="print"/>
          <a:srcRect l="13390" t="24358" r="5430" b="19948"/>
          <a:stretch>
            <a:fillRect/>
          </a:stretch>
        </p:blipFill>
        <p:spPr bwMode="auto">
          <a:xfrm>
            <a:off x="1785918" y="4643446"/>
            <a:ext cx="5000660" cy="173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congestion controller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When the receiver fails to decode some packets, let it send a congestion notification to all the users whose signals it hears. (This notification might be “out of band”.)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Let each user </a:t>
            </a:r>
            <a:r>
              <a:rPr lang="en-US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000" dirty="0" smtClean="0"/>
              <a:t> adapt </a:t>
            </a:r>
            <a: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sz="2000" i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000" dirty="0" smtClean="0"/>
              <a:t> according to his utility function</a:t>
            </a:r>
          </a:p>
          <a:p>
            <a:pPr marL="0" lvl="1" indent="361950"/>
            <a:r>
              <a:rPr lang="en-US" sz="1800" dirty="0" smtClean="0"/>
              <a:t>increase </a:t>
            </a: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sz="1800" i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1800" dirty="0" smtClean="0"/>
              <a:t> steadily when there is no congestion</a:t>
            </a:r>
          </a:p>
          <a:p>
            <a:pPr marL="0" lvl="1" indent="361950"/>
            <a:r>
              <a:rPr lang="en-US" sz="1800" dirty="0" smtClean="0"/>
              <a:t>decrease </a:t>
            </a: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sz="1800" i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1800" dirty="0" smtClean="0"/>
              <a:t> when it receives congestion feedback.</a:t>
            </a:r>
          </a:p>
          <a:p>
            <a:pPr marL="0" lvl="1" indent="361950"/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This should automatically solve the network utility maximization problem.</a:t>
            </a:r>
            <a:endParaRPr lang="en-GB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57158" y="4357694"/>
            <a:ext cx="2857520" cy="2262203"/>
            <a:chOff x="500034" y="1214422"/>
            <a:chExt cx="3429024" cy="2714644"/>
          </a:xfrm>
        </p:grpSpPr>
        <p:sp>
          <p:nvSpPr>
            <p:cNvPr id="5" name="Oval 4"/>
            <p:cNvSpPr/>
            <p:nvPr/>
          </p:nvSpPr>
          <p:spPr>
            <a:xfrm>
              <a:off x="500034" y="1214422"/>
              <a:ext cx="2000264" cy="2000264"/>
            </a:xfrm>
            <a:prstGeom prst="ellipse">
              <a:avLst/>
            </a:prstGeom>
            <a:solidFill>
              <a:schemeClr val="accent6">
                <a:lumMod val="75000"/>
                <a:alpha val="50196"/>
              </a:schemeClr>
            </a:solidFill>
            <a:ln>
              <a:solidFill>
                <a:srgbClr val="FFC00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1928794" y="1214422"/>
              <a:ext cx="2000264" cy="2000264"/>
            </a:xfrm>
            <a:prstGeom prst="ellipse">
              <a:avLst/>
            </a:prstGeom>
            <a:solidFill>
              <a:schemeClr val="accent2">
                <a:lumMod val="75000"/>
                <a:alpha val="50196"/>
              </a:schemeClr>
            </a:solidFill>
            <a:ln>
              <a:solidFill>
                <a:srgbClr val="FF000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643042" y="1928802"/>
              <a:ext cx="2000264" cy="2000264"/>
            </a:xfrm>
            <a:prstGeom prst="ellipse">
              <a:avLst/>
            </a:prstGeom>
            <a:solidFill>
              <a:schemeClr val="accent1">
                <a:lumMod val="50000"/>
                <a:alpha val="50196"/>
              </a:schemeClr>
            </a:solidFill>
            <a:ln>
              <a:solidFill>
                <a:srgbClr val="00B0F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43570" y="4500570"/>
            <a:ext cx="2357454" cy="1944900"/>
            <a:chOff x="1285852" y="4357694"/>
            <a:chExt cx="2857520" cy="2357454"/>
          </a:xfrm>
        </p:grpSpPr>
        <p:sp>
          <p:nvSpPr>
            <p:cNvPr id="9" name="Oval 8"/>
            <p:cNvSpPr/>
            <p:nvPr/>
          </p:nvSpPr>
          <p:spPr>
            <a:xfrm>
              <a:off x="2143108" y="4714884"/>
              <a:ext cx="2000264" cy="2000264"/>
            </a:xfrm>
            <a:prstGeom prst="ellipse">
              <a:avLst/>
            </a:prstGeom>
            <a:solidFill>
              <a:schemeClr val="accent2">
                <a:lumMod val="75000"/>
                <a:alpha val="50196"/>
              </a:schemeClr>
            </a:solidFill>
            <a:ln>
              <a:solidFill>
                <a:srgbClr val="FF000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1285852" y="4357694"/>
              <a:ext cx="2000264" cy="2000264"/>
            </a:xfrm>
            <a:prstGeom prst="ellipse">
              <a:avLst/>
            </a:prstGeom>
            <a:solidFill>
              <a:schemeClr val="accent1">
                <a:lumMod val="50000"/>
                <a:alpha val="50196"/>
              </a:schemeClr>
            </a:solidFill>
            <a:ln>
              <a:solidFill>
                <a:srgbClr val="00B0F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57554" y="1928803"/>
            <a:ext cx="5786446" cy="4929221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 smtClean="0"/>
              <a:t>The wireless medium is additive.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/>
              <a:t>ALOHA-style back-off protocols are a type of coding. There are other types of coding that take advantage of additivity: for these codes it is useful for users to keep sending all the time, so that the channel is never wasted.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/>
              <a:t>It is necessary to study MAC design and channel coding together.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/>
              <a:t>It is possible to combine coding with utility-maximizing congestion control. This automatically solves the hidden terminal and exposed terminal problems, and it applies automatically to multihop networks.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MAC I described, what is the probability of successfully decoding a packet? How does it depend on </a:t>
            </a:r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ivaldi" pitchFamily="66" charset="0"/>
              </a:rPr>
              <a:t>A</a:t>
            </a:r>
            <a:r>
              <a:rPr lang="en-US" dirty="0" smtClean="0"/>
              <a:t> and on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i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1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≤</a:t>
            </a: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≤</a:t>
            </a: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What is a better MAC?</a:t>
            </a:r>
          </a:p>
          <a:p>
            <a:endParaRPr lang="en-US" dirty="0" smtClean="0"/>
          </a:p>
          <a:p>
            <a:r>
              <a:rPr lang="en-US" dirty="0" smtClean="0"/>
              <a:t>How can the good features of this toy model, especially the congestion control mechanism, be implemented in a practical system?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Our naïve decoder requires the receiver to be able to decode everything it hears, giving the capacity bound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sz="20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l-G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+ </a:t>
            </a:r>
            <a: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sz="20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+ </a:t>
            </a:r>
            <a: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sz="20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 ≤ 1.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Shannon’s bound suggests we should be able to do better: 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sz="20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l-G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+ H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sz="20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-1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sz="20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1600" baseline="30000" dirty="0" smtClean="0">
                <a:solidFill>
                  <a:srgbClr val="95B3D7"/>
                </a:solidFill>
                <a:latin typeface="Cambria Math"/>
              </a:rPr>
              <a:t> ⊕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sz="20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-1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sz="20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 ≤ 1</a:t>
            </a:r>
            <a:b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en-US" sz="2000" dirty="0" smtClean="0"/>
              <a:t>where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1600" baseline="10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⊕</a:t>
            </a:r>
            <a:r>
              <a:rPr lang="en-US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=p(1-q)+q(1-p)</a:t>
            </a:r>
            <a:r>
              <a:rPr lang="en-US" sz="2000" dirty="0" smtClean="0"/>
              <a:t>. How might we achieve this?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If the three users coordinate their transmissions, the capacity constraint is even better: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sz="20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l-G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+ max(</a:t>
            </a:r>
            <a: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sz="20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,</a:t>
            </a:r>
            <a: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sz="20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) ≤ 1.</a:t>
            </a:r>
            <a:b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en-US" sz="2000" dirty="0" smtClean="0"/>
              <a:t>How might users coordinate themselves?</a:t>
            </a:r>
          </a:p>
        </p:txBody>
      </p:sp>
      <p:sp>
        <p:nvSpPr>
          <p:cNvPr id="5" name="Oval 4"/>
          <p:cNvSpPr/>
          <p:nvPr/>
        </p:nvSpPr>
        <p:spPr>
          <a:xfrm>
            <a:off x="1285852" y="1785926"/>
            <a:ext cx="2000265" cy="2000263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solidFill>
              <a:srgbClr val="FFC0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928794" y="3000372"/>
            <a:ext cx="2000265" cy="2000263"/>
          </a:xfrm>
          <a:prstGeom prst="ellipse">
            <a:avLst/>
          </a:prstGeom>
          <a:solidFill>
            <a:schemeClr val="accent2">
              <a:lumMod val="75000"/>
              <a:alpha val="50196"/>
            </a:schemeClr>
          </a:solidFill>
          <a:ln>
            <a:solidFill>
              <a:srgbClr val="FF00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85786" y="3000372"/>
            <a:ext cx="2000265" cy="2000263"/>
          </a:xfrm>
          <a:prstGeom prst="ellipse">
            <a:avLst/>
          </a:prstGeom>
          <a:solidFill>
            <a:schemeClr val="accent1">
              <a:lumMod val="50000"/>
              <a:alpha val="50196"/>
            </a:schemeClr>
          </a:solidFill>
          <a:ln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36" name="Picture 16"/>
          <p:cNvPicPr>
            <a:picLocks noChangeAspect="1" noChangeArrowheads="1"/>
          </p:cNvPicPr>
          <p:nvPr/>
        </p:nvPicPr>
        <p:blipFill>
          <a:blip r:embed="rId2" cstate="print"/>
          <a:srcRect l="17884"/>
          <a:stretch>
            <a:fillRect/>
          </a:stretch>
        </p:blipFill>
        <p:spPr bwMode="auto">
          <a:xfrm>
            <a:off x="0" y="3227638"/>
            <a:ext cx="3695694" cy="3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57686" y="1928803"/>
            <a:ext cx="4786314" cy="4929221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 smtClean="0"/>
              <a:t>Software radios invite us to rethink how networks are organized – to rethink the layers of the network stack.</a:t>
            </a:r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96799" cy="354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o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5143520"/>
            <a:ext cx="1714480" cy="1714480"/>
          </a:xfrm>
          <a:prstGeom prst="rect">
            <a:avLst/>
          </a:prstGeom>
          <a:solidFill>
            <a:srgbClr val="4D4D4D">
              <a:alpha val="50196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9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b="1639"/>
          <a:stretch>
            <a:fillRect/>
          </a:stretch>
        </p:blipFill>
        <p:spPr bwMode="auto">
          <a:xfrm>
            <a:off x="-32" y="-24"/>
            <a:ext cx="19145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0" name="Picture 6"/>
          <p:cNvPicPr>
            <a:picLocks noChangeAspect="1" noChangeArrowheads="1"/>
          </p:cNvPicPr>
          <p:nvPr/>
        </p:nvPicPr>
        <p:blipFill>
          <a:blip r:embed="rId4" cstate="print"/>
          <a:srcRect l="3333" t="2381" r="6667" b="21429"/>
          <a:stretch>
            <a:fillRect/>
          </a:stretch>
        </p:blipFill>
        <p:spPr bwMode="auto">
          <a:xfrm>
            <a:off x="-32" y="2285992"/>
            <a:ext cx="19288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1" name="Picture 7"/>
          <p:cNvPicPr>
            <a:picLocks noChangeAspect="1" noChangeArrowheads="1"/>
          </p:cNvPicPr>
          <p:nvPr/>
        </p:nvPicPr>
        <p:blipFill>
          <a:blip r:embed="rId5" cstate="print"/>
          <a:srcRect l="3365" t="-7692" r="5769"/>
          <a:stretch>
            <a:fillRect/>
          </a:stretch>
        </p:blipFill>
        <p:spPr bwMode="auto">
          <a:xfrm>
            <a:off x="-32" y="4572008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43108" y="214291"/>
          <a:ext cx="6858048" cy="628654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58048"/>
              </a:tblGrid>
              <a:tr h="168216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Information</a:t>
                      </a:r>
                      <a:r>
                        <a:rPr lang="en-GB" sz="2400" baseline="0" dirty="0" smtClean="0"/>
                        <a:t> theory and coding theory</a:t>
                      </a:r>
                    </a:p>
                    <a:p>
                      <a:r>
                        <a:rPr lang="en-GB" b="0" baseline="0" dirty="0" smtClean="0"/>
                        <a:t>“What is the theoretical limit on how </a:t>
                      </a:r>
                      <a:r>
                        <a:rPr lang="en-GB" b="0" baseline="0" dirty="0" smtClean="0"/>
                        <a:t>much </a:t>
                      </a:r>
                      <a:r>
                        <a:rPr lang="en-GB" b="0" baseline="0" dirty="0" smtClean="0"/>
                        <a:t>I can send</a:t>
                      </a:r>
                      <a:r>
                        <a:rPr lang="en-GB" b="0" baseline="0" dirty="0" smtClean="0"/>
                        <a:t>?”</a:t>
                      </a:r>
                    </a:p>
                    <a:p>
                      <a:r>
                        <a:rPr lang="en-GB" b="0" baseline="0" dirty="0" smtClean="0"/>
                        <a:t>full knowledge — coding — noisy channels</a:t>
                      </a:r>
                      <a:endParaRPr lang="en-GB" b="0" baseline="0" dirty="0" smtClean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7125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Wireless MAC</a:t>
                      </a:r>
                    </a:p>
                    <a:p>
                      <a:r>
                        <a:rPr lang="en-GB" dirty="0" smtClean="0"/>
                        <a:t>“How can I learn when it’s safe to send?”</a:t>
                      </a:r>
                    </a:p>
                    <a:p>
                      <a:r>
                        <a:rPr lang="en-US" b="0" dirty="0" smtClean="0"/>
                        <a:t>contention</a:t>
                      </a:r>
                      <a:r>
                        <a:rPr lang="en-GB" b="0" baseline="0" dirty="0" smtClean="0"/>
                        <a:t> — adapting — distributed algorithm</a:t>
                      </a:r>
                      <a:endParaRPr lang="en-GB" b="0" dirty="0" smtClean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7254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Congestion control</a:t>
                      </a:r>
                    </a:p>
                    <a:p>
                      <a:r>
                        <a:rPr lang="en-GB" dirty="0" smtClean="0"/>
                        <a:t>“How can I learn how fast to send?”</a:t>
                      </a:r>
                    </a:p>
                    <a:p>
                      <a:r>
                        <a:rPr lang="en-GB" dirty="0" smtClean="0"/>
                        <a:t>adapting</a:t>
                      </a:r>
                      <a:r>
                        <a:rPr lang="en-GB" b="0" baseline="0" dirty="0" smtClean="0"/>
                        <a:t> — distributed algorithm — resource allocation — networks</a:t>
                      </a:r>
                      <a:endParaRPr lang="en-GB" b="0" dirty="0" smtClean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9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9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classic ALOHA model for a wireless channel is useful for studying contention &amp; coordination.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r>
              <a:rPr lang="en-US" sz="2000" dirty="0" smtClean="0"/>
              <a:t>Let there be </a:t>
            </a:r>
            <a:r>
              <a:rPr lang="en-US" sz="2000" i="1" dirty="0" smtClean="0"/>
              <a:t>n</a:t>
            </a:r>
            <a:r>
              <a:rPr lang="en-US" sz="2000" dirty="0" smtClean="0"/>
              <a:t> users, each with an infinite backlog of packets. Over a long timescale, </a:t>
            </a:r>
            <a:r>
              <a:rPr lang="en-US" sz="2000" i="1" dirty="0" smtClean="0"/>
              <a:t>n</a:t>
            </a:r>
            <a:r>
              <a:rPr lang="en-US" sz="2000" dirty="0" smtClean="0"/>
              <a:t> varies.</a:t>
            </a:r>
          </a:p>
          <a:p>
            <a:r>
              <a:rPr lang="en-US" sz="2000" dirty="0" smtClean="0"/>
              <a:t>Time is slotted. In each timeslot, users can transmit a packet.</a:t>
            </a:r>
          </a:p>
          <a:p>
            <a:r>
              <a:rPr lang="en-US" sz="2000" dirty="0" smtClean="0"/>
              <a:t>If exactly one user transmits, its packet is successfully delivered. If more than one user transmits, the packets collide and none is successfully delivered.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At the end of the timeslot, all users are told whether there were no attempts, one attempt, or more than one attempt.</a:t>
            </a:r>
          </a:p>
          <a:p>
            <a:r>
              <a:rPr lang="en-US" sz="2000" dirty="0" smtClean="0"/>
              <a:t>The Medium Access Control (MAC) protocol is the algorithm for deciding whether a user should attempt transmission in a given timeslot. How should the MAC protocol be designed?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typical mechanisms of a MAC protocol?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MAC protocols typically involve a random wait before transmission, and longer random back-off in the event of a collision.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</a:t>
            </a:r>
            <a:r>
              <a:rPr lang="en-US" dirty="0" smtClean="0"/>
              <a:t>a </a:t>
            </a:r>
            <a:r>
              <a:rPr lang="en-US" dirty="0" smtClean="0"/>
              <a:t>network </a:t>
            </a:r>
            <a:r>
              <a:rPr lang="en-US" dirty="0" smtClean="0"/>
              <a:t>setting, it is more challenging to devise a good MAC protocol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2" y="1571612"/>
            <a:ext cx="4286248" cy="528638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The hidden terminal problem.</a:t>
            </a:r>
            <a:r>
              <a:rPr lang="en-US" sz="2400" dirty="0" smtClean="0"/>
              <a:t> User 1 does not hear users 2 or 3, so it does not know to back off, so the receiver is overloaded.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The exposed terminal problem.</a:t>
            </a:r>
            <a:r>
              <a:rPr lang="en-US" sz="2400" dirty="0" smtClean="0"/>
              <a:t> Each user backs off when the other is transmitting, but this is not necessary since the receivers do not hear the collision.</a:t>
            </a:r>
            <a:endParaRPr lang="en-GB" sz="2400" b="1" dirty="0"/>
          </a:p>
        </p:txBody>
      </p:sp>
      <p:sp>
        <p:nvSpPr>
          <p:cNvPr id="4" name="Oval 3"/>
          <p:cNvSpPr/>
          <p:nvPr/>
        </p:nvSpPr>
        <p:spPr>
          <a:xfrm>
            <a:off x="500034" y="1214422"/>
            <a:ext cx="2000264" cy="2000264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solidFill>
              <a:srgbClr val="FFC0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928794" y="1214422"/>
            <a:ext cx="2000264" cy="2000264"/>
          </a:xfrm>
          <a:prstGeom prst="ellipse">
            <a:avLst/>
          </a:prstGeom>
          <a:solidFill>
            <a:schemeClr val="accent2">
              <a:lumMod val="75000"/>
              <a:alpha val="50196"/>
            </a:schemeClr>
          </a:solidFill>
          <a:ln>
            <a:solidFill>
              <a:srgbClr val="FF00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43042" y="1928802"/>
            <a:ext cx="2000264" cy="2000264"/>
          </a:xfrm>
          <a:prstGeom prst="ellipse">
            <a:avLst/>
          </a:prstGeom>
          <a:solidFill>
            <a:schemeClr val="accent1">
              <a:lumMod val="50000"/>
              <a:alpha val="50196"/>
            </a:schemeClr>
          </a:solidFill>
          <a:ln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143108" y="4714884"/>
            <a:ext cx="2000264" cy="2000264"/>
          </a:xfrm>
          <a:prstGeom prst="ellipse">
            <a:avLst/>
          </a:prstGeom>
          <a:solidFill>
            <a:schemeClr val="accent2">
              <a:lumMod val="75000"/>
              <a:alpha val="50196"/>
            </a:schemeClr>
          </a:solidFill>
          <a:ln>
            <a:solidFill>
              <a:srgbClr val="FF00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285852" y="4357694"/>
            <a:ext cx="2000264" cy="2000264"/>
          </a:xfrm>
          <a:prstGeom prst="ellipse">
            <a:avLst/>
          </a:prstGeom>
          <a:solidFill>
            <a:schemeClr val="accent1">
              <a:lumMod val="50000"/>
              <a:alpha val="50196"/>
            </a:schemeClr>
          </a:solidFill>
          <a:ln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design goals of a MAC protocol?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Let </a:t>
            </a:r>
            <a:r>
              <a:rPr lang="el-GR" sz="2400" i="1" dirty="0" smtClean="0"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be the rate of successfully delivered packets for user </a:t>
            </a:r>
            <a:r>
              <a:rPr lang="en-US" sz="2400" i="1" dirty="0" smtClean="0"/>
              <a:t>i</a:t>
            </a:r>
            <a:r>
              <a:rPr lang="en-US" sz="2400" dirty="0" smtClean="0"/>
              <a:t>. Let user </a:t>
            </a:r>
            <a:r>
              <a:rPr lang="en-US" sz="2400" i="1" dirty="0" smtClean="0"/>
              <a:t>i</a:t>
            </a:r>
            <a:r>
              <a:rPr lang="en-US" sz="2400" dirty="0" smtClean="0"/>
              <a:t> have a utility function </a:t>
            </a:r>
            <a:r>
              <a:rPr lang="en-US" sz="2400" i="1" dirty="0" err="1" smtClean="0"/>
              <a:t>U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(</a:t>
            </a:r>
            <a:r>
              <a:rPr lang="el-GR" sz="2400" i="1" dirty="0" smtClean="0"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). A reasonable objective is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MAC layer has to discover how many users there are, and what rates are attainable, and solve this optimization.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It should be a distributed algorithm, and it should react quickly when the network changes</a:t>
            </a:r>
            <a:r>
              <a:rPr lang="en-US" sz="2400" dirty="0" smtClean="0"/>
              <a:t>. It should work in a multihop network.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remarkable </a:t>
            </a:r>
            <a:r>
              <a:rPr lang="en-US" dirty="0" smtClean="0"/>
              <a:t>recent MAC algorithm shows a new way of thinking about contention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29264"/>
            <a:ext cx="9144000" cy="1428760"/>
          </a:xfrm>
        </p:spPr>
        <p:txBody>
          <a:bodyPr/>
          <a:lstStyle/>
          <a:p>
            <a:pPr marL="363538" indent="-363538"/>
            <a:r>
              <a:rPr lang="en-US" sz="2000" dirty="0" smtClean="0"/>
              <a:t>The wireless medium is additive. Therefore, even when transmissions collide, </a:t>
            </a:r>
            <a:r>
              <a:rPr lang="en-US" sz="2000" dirty="0" err="1" smtClean="0"/>
              <a:t>ZigZa</a:t>
            </a:r>
            <a:r>
              <a:rPr lang="en-US" sz="2000" dirty="0" err="1" smtClean="0"/>
              <a:t>g</a:t>
            </a:r>
            <a:r>
              <a:rPr lang="en-US" sz="2000" dirty="0" smtClean="0"/>
              <a:t> may be able</a:t>
            </a:r>
            <a:r>
              <a:rPr lang="en-US" sz="2000" dirty="0" smtClean="0"/>
              <a:t> to decode the signal.</a:t>
            </a:r>
          </a:p>
          <a:p>
            <a:pPr marL="363538" indent="-363538"/>
            <a:r>
              <a:rPr lang="en-US" sz="2000" dirty="0" smtClean="0"/>
              <a:t>But this decoding only works when there are few packets colliding. </a:t>
            </a:r>
            <a:r>
              <a:rPr lang="en-US" sz="2000" dirty="0" err="1" smtClean="0"/>
              <a:t>ZigZag</a:t>
            </a:r>
            <a:r>
              <a:rPr lang="en-US" sz="2000" dirty="0" smtClean="0"/>
              <a:t> relies on ALOHA-style adaptive </a:t>
            </a:r>
            <a:r>
              <a:rPr lang="en-US" sz="2000" dirty="0" err="1" smtClean="0"/>
              <a:t>backoff</a:t>
            </a:r>
            <a:r>
              <a:rPr lang="en-US" sz="2000" dirty="0" smtClean="0"/>
              <a:t>, to ensure that collisions are rare.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0010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“</a:t>
            </a:r>
            <a:r>
              <a:rPr lang="en-US" i="1" dirty="0" err="1" smtClean="0">
                <a:solidFill>
                  <a:schemeClr val="tx1">
                    <a:lumMod val="50000"/>
                  </a:schemeClr>
                </a:solidFill>
              </a:rPr>
              <a:t>ZigZag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 decoding: combating hidden terminals in wireless networks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”, </a:t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Gollakota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Katabi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 SIGCOMM 2008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propose a toy model for MAC, with which to explore some new styles of resource allocation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r>
              <a:rPr lang="en-GB" sz="2400" dirty="0" smtClean="0"/>
              <a:t>Let there be </a:t>
            </a:r>
            <a:r>
              <a:rPr lang="en-GB" sz="2400" i="1" dirty="0" smtClean="0"/>
              <a:t>n</a:t>
            </a:r>
            <a:r>
              <a:rPr lang="en-GB" sz="2400" dirty="0" smtClean="0"/>
              <a:t> users, each with an infinite backlog of packets. Over a long timescale, </a:t>
            </a:r>
            <a:r>
              <a:rPr lang="en-GB" sz="2400" i="1" dirty="0" smtClean="0"/>
              <a:t>n</a:t>
            </a:r>
            <a:r>
              <a:rPr lang="en-GB" sz="2400" dirty="0" smtClean="0"/>
              <a:t> varies.</a:t>
            </a:r>
            <a:endParaRPr lang="en-US" sz="2400" dirty="0" smtClean="0"/>
          </a:p>
          <a:p>
            <a:r>
              <a:rPr lang="en-US" sz="2400" dirty="0" smtClean="0"/>
              <a:t>Consider a slotted-time binary noiseless additive channel.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How should users choose what to send, in order to maximize aggregate utility?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MAC encoding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Suppose there are two users. Let user 1 have packets </a:t>
            </a:r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en-GB" sz="28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P</a:t>
            </a:r>
            <a:r>
              <a:rPr lang="en-GB" sz="28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… </a:t>
            </a:r>
            <a:r>
              <a:rPr lang="el-G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ϵ</a:t>
            </a:r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{0,1}</a:t>
            </a:r>
            <a:r>
              <a:rPr lang="en-GB" sz="28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GB" sz="2800" dirty="0" smtClean="0"/>
              <a:t> to send. Let user 2 have packets </a:t>
            </a:r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</a:t>
            </a:r>
            <a:r>
              <a:rPr lang="en-GB" sz="28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Q</a:t>
            </a:r>
            <a:r>
              <a:rPr lang="en-GB" sz="28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…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Let </a:t>
            </a:r>
            <a:r>
              <a:rPr lang="en-GB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ivaldi" pitchFamily="66" charset="0"/>
              </a:rPr>
              <a:t>A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⊂</a:t>
            </a:r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{0,1}</a:t>
            </a:r>
            <a:r>
              <a:rPr lang="en-GB" sz="28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K×K</a:t>
            </a:r>
            <a:r>
              <a:rPr lang="en-GB" sz="2800" dirty="0" smtClean="0"/>
              <a:t> be a set of invertible matrices. Let </a:t>
            </a:r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GB" sz="28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A</a:t>
            </a:r>
            <a:r>
              <a:rPr lang="en-GB" sz="28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…</a:t>
            </a:r>
            <a:r>
              <a:rPr lang="en-GB" sz="2800" dirty="0" smtClean="0"/>
              <a:t> and </a:t>
            </a:r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GB" sz="28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B</a:t>
            </a:r>
            <a:r>
              <a:rPr lang="en-GB" sz="28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…</a:t>
            </a:r>
            <a:r>
              <a:rPr lang="en-GB" sz="2800" dirty="0" smtClean="0"/>
              <a:t> be sequences of IID matrices drawn from </a:t>
            </a:r>
            <a:r>
              <a:rPr lang="en-GB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ivaldi" pitchFamily="66" charset="0"/>
              </a:rPr>
              <a:t>A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4000504"/>
          <a:ext cx="814393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928694"/>
                <a:gridCol w="928694"/>
                <a:gridCol w="928694"/>
                <a:gridCol w="928694"/>
                <a:gridCol w="928694"/>
                <a:gridCol w="928694"/>
                <a:gridCol w="9286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User 1 sends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P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GB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P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GB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P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GB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P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endParaRPr lang="en-GB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5</a:t>
                      </a:r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P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endParaRPr lang="en-GB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6</a:t>
                      </a:r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P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endParaRPr lang="en-GB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7</a:t>
                      </a:r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P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endParaRPr lang="en-GB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User 2 sends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Q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GB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Q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GB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Q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endParaRPr lang="en-GB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Q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endParaRPr lang="en-GB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5</a:t>
                      </a:r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Q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endParaRPr lang="en-GB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6</a:t>
                      </a:r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Q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endParaRPr lang="en-GB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7</a:t>
                      </a:r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Q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  <a:endParaRPr lang="en-GB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Receiver hears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Y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GB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Y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endParaRPr lang="en-GB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Y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endParaRPr lang="en-GB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Y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  <a:endParaRPr lang="en-GB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Y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5</a:t>
                      </a:r>
                      <a:endParaRPr lang="en-GB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Y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6</a:t>
                      </a:r>
                      <a:endParaRPr lang="en-GB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Y</a:t>
                      </a:r>
                      <a:r>
                        <a:rPr lang="en-US" b="0" baseline="-25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7</a:t>
                      </a:r>
                      <a:endParaRPr lang="en-GB" b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JW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5327</TotalTime>
  <Words>1071</Words>
  <Application>Microsoft Office PowerPoint</Application>
  <PresentationFormat>On-screen Show (4:3)</PresentationFormat>
  <Paragraphs>132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MAC3:  Medium Access Coding  &amp; Congestion Control</vt:lpstr>
      <vt:lpstr>Slide 2</vt:lpstr>
      <vt:lpstr>The classic ALOHA model for a wireless channel is useful for studying contention &amp; coordination.</vt:lpstr>
      <vt:lpstr>What are the typical mechanisms of a MAC protocol?</vt:lpstr>
      <vt:lpstr>In a network setting, it is more challenging to devise a good MAC protocol.</vt:lpstr>
      <vt:lpstr>What are the design goals of a MAC protocol?</vt:lpstr>
      <vt:lpstr>A remarkable recent MAC algorithm shows a new way of thinking about contention</vt:lpstr>
      <vt:lpstr>I propose a toy model for MAC, with which to explore some new styles of resource allocation</vt:lpstr>
      <vt:lpstr>A simple MAC encoding</vt:lpstr>
      <vt:lpstr>A simple MAC decoder</vt:lpstr>
      <vt:lpstr>How well does this MAC decoder work?</vt:lpstr>
      <vt:lpstr>A simple congestion controller</vt:lpstr>
      <vt:lpstr>Slide 13</vt:lpstr>
      <vt:lpstr>Some questions</vt:lpstr>
      <vt:lpstr>Slide 15</vt:lpstr>
      <vt:lpstr>Slide 16</vt:lpstr>
    </vt:vector>
  </TitlesOfParts>
  <Company>UCL Computer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Queueing theory for TCP</dc:title>
  <dc:creator>djw</dc:creator>
  <cp:lastModifiedBy>djw</cp:lastModifiedBy>
  <cp:revision>325</cp:revision>
  <dcterms:created xsi:type="dcterms:W3CDTF">2009-11-08T12:24:41Z</dcterms:created>
  <dcterms:modified xsi:type="dcterms:W3CDTF">2010-03-18T00:36:51Z</dcterms:modified>
</cp:coreProperties>
</file>