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70" r:id="rId5"/>
    <p:sldId id="273" r:id="rId6"/>
    <p:sldId id="272" r:id="rId7"/>
    <p:sldId id="271" r:id="rId8"/>
    <p:sldId id="274" r:id="rId9"/>
    <p:sldId id="27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26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128F9-E261-E543-AB57-EE5BFBBFF963}" type="datetimeFigureOut">
              <a:rPr lang="en-US" smtClean="0"/>
              <a:t>19/03/18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E3ED7-6E32-0049-99A9-8E579192D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19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E5ADB5-ABA8-C447-9C90-6E33F77891A6}" type="slidenum">
              <a:rPr lang="fr-FR"/>
              <a:pPr>
                <a:defRPr/>
              </a:pPr>
              <a:t>1</a:t>
            </a:fld>
            <a:endParaRPr lang="fr-FR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9898" y="4372195"/>
            <a:ext cx="5036949" cy="254164"/>
          </a:xfrm>
        </p:spPr>
        <p:txBody>
          <a:bodyPr/>
          <a:lstStyle/>
          <a:p>
            <a:pPr>
              <a:defRPr/>
            </a:pPr>
            <a:endParaRPr lang="fr-FR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36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13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91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5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1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54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42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6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40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68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43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19/03/18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7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cl.cam.ac.uk/~jac2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hannel4.com/news/cambridge-analytica-facebook-profiles-whistleblower-chris-wylie-electio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ired.co.uk/article/chinese-government-social-credit-score-privacy-invasio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uments.trendmicro.com/assets/white_papers/wp-fake-news-machine-how-propagandists-abuse-the-internet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133600"/>
            <a:ext cx="10363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cs typeface="+mj-cs"/>
              </a:rPr>
              <a:t>5 Social Machine Futures</a:t>
            </a:r>
            <a:endParaRPr lang="en-GB" dirty="0" smtClean="0">
              <a:cs typeface="+mj-cs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4343400"/>
            <a:ext cx="10160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Jon Crowcroft, 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  <a:hlinkClick r:id="rId3"/>
              </a:rPr>
              <a:t>http://www.cl.cam.ac.uk/~jac22</a:t>
            </a:r>
            <a:endParaRPr lang="en-US" dirty="0" smtClean="0">
              <a:cs typeface="+mn-cs"/>
            </a:endParaRPr>
          </a:p>
          <a:p>
            <a:pPr eaLnBrk="1" hangingPunct="1">
              <a:defRPr/>
            </a:pPr>
            <a:endParaRPr lang="en-US" sz="2400" dirty="0" smtClean="0">
              <a:cs typeface="+mn-cs"/>
            </a:endParaRP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GDPR </a:t>
            </a:r>
            <a:r>
              <a:rPr lang="en-US" dirty="0" smtClean="0"/>
              <a:t>– </a:t>
            </a:r>
            <a:r>
              <a:rPr lang="en-US" dirty="0" smtClean="0"/>
              <a:t>What right </a:t>
            </a:r>
            <a:r>
              <a:rPr lang="en-US" dirty="0" smtClean="0"/>
              <a:t>to an </a:t>
            </a:r>
            <a:r>
              <a:rPr lang="en-US" dirty="0" smtClean="0"/>
              <a:t>explanation, exactly?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the simplest processing of surprising data may astonish</a:t>
            </a:r>
          </a:p>
          <a:p>
            <a:r>
              <a:rPr lang="en-US" dirty="0" smtClean="0"/>
              <a:t>Where are the tools for transparency?</a:t>
            </a:r>
          </a:p>
          <a:p>
            <a:pPr lvl="1"/>
            <a:r>
              <a:rPr lang="en-US" dirty="0" smtClean="0"/>
              <a:t>Do they look like debugging?</a:t>
            </a:r>
          </a:p>
          <a:p>
            <a:pPr lvl="1"/>
            <a:r>
              <a:rPr lang="en-US" dirty="0" smtClean="0"/>
              <a:t>Counter-factual reasoning</a:t>
            </a:r>
          </a:p>
          <a:p>
            <a:pPr lvl="1"/>
            <a:r>
              <a:rPr lang="en-US" dirty="0" smtClean="0"/>
              <a:t>Or something new – guru-buddy?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</a:t>
            </a:r>
            <a:r>
              <a:rPr lang="en-US" dirty="0" err="1" smtClean="0"/>
              <a:t>resistable</a:t>
            </a:r>
            <a:r>
              <a:rPr lang="en-US" dirty="0" smtClean="0"/>
              <a:t> rise of </a:t>
            </a:r>
            <a:r>
              <a:rPr lang="en-US" dirty="0" err="1" smtClean="0"/>
              <a:t>Kleptocratic</a:t>
            </a:r>
            <a:r>
              <a:rPr lang="en-US" dirty="0" smtClean="0"/>
              <a:t> Social Machines?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Re-purposing is rife:</a:t>
            </a:r>
          </a:p>
          <a:p>
            <a:pPr>
              <a:defRPr/>
            </a:pPr>
            <a:r>
              <a:rPr lang="en-US" dirty="0" smtClean="0"/>
              <a:t>How to make this evitable?</a:t>
            </a:r>
            <a:endParaRPr lang="en-US" dirty="0" smtClean="0"/>
          </a:p>
          <a:p>
            <a:pPr marL="0" indent="0">
              <a:buNone/>
            </a:pPr>
            <a:r>
              <a:rPr lang="en-US" sz="1600" dirty="0"/>
              <a:t>https://</a:t>
            </a:r>
            <a:r>
              <a:rPr lang="en-US" sz="1600" dirty="0" err="1"/>
              <a:t>www.theguardian.com</a:t>
            </a:r>
            <a:r>
              <a:rPr lang="en-US" sz="1600" dirty="0"/>
              <a:t>/news/2018/mar/17</a:t>
            </a:r>
            <a:r>
              <a:rPr lang="en-US" sz="1600" dirty="0" smtClean="0"/>
              <a:t>/data</a:t>
            </a:r>
            <a:r>
              <a:rPr lang="en-US" sz="1600" dirty="0"/>
              <a:t>-war-whistleblower-christopher-wylie-faceook-nix-bannon-trump</a:t>
            </a:r>
            <a:endParaRPr lang="en-US" sz="1600" dirty="0" smtClean="0"/>
          </a:p>
          <a:p>
            <a:pPr marL="0" indent="0">
              <a:buNone/>
              <a:defRPr/>
            </a:pPr>
            <a:r>
              <a:rPr lang="en-US" sz="1600" dirty="0">
                <a:hlinkClick r:id="rId2"/>
              </a:rPr>
              <a:t>https://www.channel4.com/news/cambridge-analytica-facebook-profiles-whistleblower-chris-wylie-</a:t>
            </a:r>
            <a:r>
              <a:rPr lang="en-US" sz="1600" dirty="0" smtClean="0">
                <a:hlinkClick r:id="rId2"/>
              </a:rPr>
              <a:t>election</a:t>
            </a:r>
            <a:endParaRPr lang="en-US" sz="1600" dirty="0" smtClean="0"/>
          </a:p>
          <a:p>
            <a:pPr>
              <a:defRPr/>
            </a:pPr>
            <a:r>
              <a:rPr lang="en-US" sz="2400" dirty="0" smtClean="0"/>
              <a:t>Accountability – what’s missing?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Sociopathic Machines are coming to get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Big Data Brother</a:t>
            </a:r>
          </a:p>
          <a:p>
            <a:pPr marL="0" indent="0">
              <a:buNone/>
              <a:defRPr/>
            </a:pPr>
            <a:r>
              <a:rPr lang="en-US" sz="2000" dirty="0">
                <a:hlinkClick r:id="rId2"/>
              </a:rPr>
              <a:t>http://www.wired.co.uk/article/chinese-government-social-credit-score-privacy-</a:t>
            </a:r>
            <a:r>
              <a:rPr lang="en-US" sz="2000" dirty="0" smtClean="0">
                <a:hlinkClick r:id="rId2"/>
              </a:rPr>
              <a:t>invasion</a:t>
            </a:r>
            <a:endParaRPr lang="en-US" sz="2000" dirty="0" smtClean="0"/>
          </a:p>
          <a:p>
            <a:pPr>
              <a:defRPr/>
            </a:pPr>
            <a:r>
              <a:rPr lang="en-US" dirty="0" smtClean="0"/>
              <a:t>How is this evitable? </a:t>
            </a:r>
          </a:p>
          <a:p>
            <a:pPr lvl="1">
              <a:defRPr/>
            </a:pPr>
            <a:r>
              <a:rPr lang="en-US" dirty="0" smtClean="0"/>
              <a:t>I don’t see much difference between May and Xi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Behavoural</a:t>
            </a:r>
            <a:r>
              <a:rPr lang="en-US" dirty="0" smtClean="0"/>
              <a:t> Social Engineering Machines?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Kahneman</a:t>
            </a:r>
            <a:r>
              <a:rPr lang="en-US" dirty="0" smtClean="0"/>
              <a:t> et al can be a force for bad: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r>
              <a:rPr lang="en-US" sz="1600" dirty="0">
                <a:hlinkClick r:id="rId2"/>
              </a:rPr>
              <a:t>https://documents.trendmicro.com/assets/white_papers/wp-fake-news-machine-how-propagandists-abuse-the-</a:t>
            </a:r>
            <a:r>
              <a:rPr lang="en-US" sz="1600" dirty="0" smtClean="0">
                <a:hlinkClick r:id="rId2"/>
              </a:rPr>
              <a:t>internet.pdf</a:t>
            </a:r>
            <a:endParaRPr lang="en-US" sz="1600" dirty="0" smtClean="0"/>
          </a:p>
          <a:p>
            <a:pPr marL="0" indent="0">
              <a:buNone/>
              <a:defRPr/>
            </a:pPr>
            <a:endParaRPr lang="en-US" sz="1600" dirty="0"/>
          </a:p>
          <a:p>
            <a:pPr>
              <a:defRPr/>
            </a:pPr>
            <a:r>
              <a:rPr lang="en-US" dirty="0" smtClean="0"/>
              <a:t>What counter-machine can we construct?</a:t>
            </a:r>
          </a:p>
          <a:p>
            <a:pPr lvl="1">
              <a:defRPr/>
            </a:pPr>
            <a:r>
              <a:rPr lang="en-US" dirty="0" smtClean="0"/>
              <a:t>Fact checking is not enough</a:t>
            </a:r>
            <a:r>
              <a:rPr lang="is-IS" dirty="0" smtClean="0"/>
              <a:t>…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technology different from People?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IoT</a:t>
            </a:r>
            <a:r>
              <a:rPr lang="en-US" dirty="0" smtClean="0"/>
              <a:t> – why is it different from Click-thru?</a:t>
            </a:r>
          </a:p>
          <a:p>
            <a:r>
              <a:rPr lang="en-US" dirty="0" smtClean="0"/>
              <a:t>Shouldn’t it be easier to frame the problem, </a:t>
            </a:r>
          </a:p>
          <a:p>
            <a:pPr lvl="1"/>
            <a:r>
              <a:rPr lang="en-US" dirty="0" smtClean="0"/>
              <a:t>Given source is a gadget not a person</a:t>
            </a:r>
          </a:p>
          <a:p>
            <a:pPr lvl="1"/>
            <a:r>
              <a:rPr lang="en-US" dirty="0" smtClean="0"/>
              <a:t>Given we are building the system, </a:t>
            </a:r>
          </a:p>
          <a:p>
            <a:pPr lvl="1"/>
            <a:r>
              <a:rPr lang="en-US" dirty="0" smtClean="0"/>
              <a:t>Not just letting it evolve</a:t>
            </a:r>
            <a:r>
              <a:rPr lang="is-IS" dirty="0" smtClean="0"/>
              <a:t>…</a:t>
            </a:r>
          </a:p>
          <a:p>
            <a:pPr lvl="1"/>
            <a:r>
              <a:rPr lang="en-US" dirty="0" smtClean="0"/>
              <a:t>O</a:t>
            </a:r>
            <a:r>
              <a:rPr lang="is-IS" smtClean="0"/>
              <a:t>r are we?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36373"/>
      </p:ext>
    </p:extLst>
  </p:cSld>
  <p:clrMapOvr>
    <a:masterClrMapping/>
  </p:clrMapOvr>
</p:sld>
</file>

<file path=ppt/theme/theme1.xml><?xml version="1.0" encoding="utf-8"?>
<a:theme xmlns:a="http://schemas.openxmlformats.org/drawingml/2006/main" name="a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606BB7AFC7FA4F8EA5911A517C9017" ma:contentTypeVersion="" ma:contentTypeDescription="Create a new document." ma:contentTypeScope="" ma:versionID="cf063a2f858533e5955d8928fda69b0b">
  <xsd:schema xmlns:xsd="http://www.w3.org/2001/XMLSchema" xmlns:xs="http://www.w3.org/2001/XMLSchema" xmlns:p="http://schemas.microsoft.com/office/2006/metadata/properties" xmlns:ns2="ddc16f2e-ac79-420b-bf02-152a3fab2b22" targetNamespace="http://schemas.microsoft.com/office/2006/metadata/properties" ma:root="true" ma:fieldsID="77275a00a6318e9872495dd60aac7f6b" ns2:_="">
    <xsd:import namespace="ddc16f2e-ac79-420b-bf02-152a3fab2b2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16f2e-ac79-420b-bf02-152a3fab2b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7B7656-0056-4057-AE84-96F009335C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16f2e-ac79-420b-bf02-152a3fab2b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9E0017-F547-4E8A-833D-44CA2AC829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A2E22E-B31E-479C-886B-06658C2D603F}">
  <ds:schemaRefs>
    <ds:schemaRef ds:uri="http://schemas.openxmlformats.org/package/2006/metadata/core-properties"/>
    <ds:schemaRef ds:uri="http://schemas.microsoft.com/office/2006/documentManagement/types"/>
    <ds:schemaRef ds:uri="ddc16f2e-ac79-420b-bf02-152a3fab2b22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ati.potx</Template>
  <TotalTime>43</TotalTime>
  <Words>295</Words>
  <Application>Microsoft Macintosh PowerPoint</Application>
  <PresentationFormat>Custom</PresentationFormat>
  <Paragraphs>35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ati</vt:lpstr>
      <vt:lpstr>5 Social Machine Futures</vt:lpstr>
      <vt:lpstr>GDPR – What right to an explanation, exactly?</vt:lpstr>
      <vt:lpstr>The resistable rise of Kleptocratic Social Machines?</vt:lpstr>
      <vt:lpstr>Sociopathic Machines are coming to get you?</vt:lpstr>
      <vt:lpstr>Behavoural Social Engineering Machines?</vt:lpstr>
      <vt:lpstr>How is technology different from People?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Jessie Wand</dc:creator>
  <cp:lastModifiedBy>Jon Crowcroft</cp:lastModifiedBy>
  <cp:revision>5</cp:revision>
  <dcterms:created xsi:type="dcterms:W3CDTF">2016-10-06T15:03:03Z</dcterms:created>
  <dcterms:modified xsi:type="dcterms:W3CDTF">2018-03-19T07:44:19Z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0x01010026606BB7AFC7FA4F8EA5911A517C9017</vt:lpwstr>
  </property>
</Properties>
</file>