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680" r:id="rId7"/>
  </p:sldMasterIdLst>
  <p:notesMasterIdLst>
    <p:notesMasterId r:id="rId38"/>
  </p:notesMasterIdLst>
  <p:handoutMasterIdLst>
    <p:handoutMasterId r:id="rId39"/>
  </p:handoutMasterIdLst>
  <p:sldIdLst>
    <p:sldId id="261" r:id="rId8"/>
    <p:sldId id="341" r:id="rId9"/>
    <p:sldId id="277" r:id="rId10"/>
    <p:sldId id="278" r:id="rId11"/>
    <p:sldId id="279" r:id="rId12"/>
    <p:sldId id="281" r:id="rId13"/>
    <p:sldId id="282" r:id="rId14"/>
    <p:sldId id="283" r:id="rId15"/>
    <p:sldId id="288" r:id="rId16"/>
    <p:sldId id="289" r:id="rId17"/>
    <p:sldId id="312" r:id="rId18"/>
    <p:sldId id="314" r:id="rId19"/>
    <p:sldId id="316" r:id="rId20"/>
    <p:sldId id="317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27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899"/>
    <a:srgbClr val="F0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5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128" Type="http://schemas.microsoft.com/office/2015/10/relationships/revisionInfo" Target="revisionInfo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E8DCE-AF8F-C640-AEB8-467283C02EFC}" type="datetimeFigureOut">
              <a:rPr lang="en-US" smtClean="0"/>
              <a:t>03/10/18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D86B3-1AE1-2547-A7B4-06599F55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9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28BE7-2C0A-2042-A5A9-73DB2F9CBB23}" type="datetimeFigureOut">
              <a:rPr lang="en-US" smtClean="0"/>
              <a:t>03/10/18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02C6-E055-8940-AAA0-8A09608B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3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398F7D-A7C7-6644-A7B3-7C9786277C8B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898" y="4372195"/>
            <a:ext cx="5036949" cy="254164"/>
          </a:xfrm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19B3-FE59-4B0D-A71F-526D01417D6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84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01689-C516-2042-A4CB-45B3877C94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94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01689-C516-2042-A4CB-45B3877C94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76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01689-C516-2042-A4CB-45B3877C94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4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00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0F265-9321-4E3C-B999-043C27875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D0B76D2-BF80-4A20-BED3-2B6A9CE41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0C2AA2-D1C4-460E-9465-CFC19477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323B6B-9326-49F5-A6C8-2A54CA44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799EA4-8231-41DB-9792-8D855FBD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58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8F0814-0A2B-443E-8C24-7BA32EB2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E2A87A0-67AE-4292-B7C9-7CFBCA27D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679869-8E50-45DD-A110-39A4A9D4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68C262-BE6B-4B41-8BDD-B47BB216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B09C88-69B4-4E12-8EAD-321FAEA2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1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9960975-A2FC-473E-8690-9A075CC12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ECCACC-E4BE-4855-B498-8F7667F2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70D092-0357-47C0-ADD3-C5A7FFAB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753BBB-4573-48EE-81C1-69CE5734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206A76-AEFB-4231-99E1-BB791A41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9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1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286"/>
          </a:xfrm>
          <a:noFill/>
        </p:spPr>
        <p:txBody>
          <a:bodyPr>
            <a:normAutofit/>
          </a:bodyPr>
          <a:lstStyle>
            <a:lvl1pPr>
              <a:defRPr sz="3600" b="1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261"/>
            <a:ext cx="10515600" cy="4902702"/>
          </a:xfrm>
        </p:spPr>
        <p:txBody>
          <a:bodyPr/>
          <a:lstStyle>
            <a:lvl1pPr marL="269875" indent="-269875">
              <a:buClr>
                <a:schemeClr val="bg1"/>
              </a:buClr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0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8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800"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1" y="6619086"/>
            <a:ext cx="7315200" cy="255151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8976" y="6619086"/>
            <a:ext cx="2743200" cy="23755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38287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51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2635"/>
            <a:ext cx="10515600" cy="2852737"/>
          </a:xfrm>
        </p:spPr>
        <p:txBody>
          <a:bodyPr anchor="ctr">
            <a:normAutofit/>
          </a:bodyPr>
          <a:lstStyle>
            <a:lvl1pPr marL="4763" indent="0" algn="ctr">
              <a:tabLst/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50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2751"/>
            <a:ext cx="5181600" cy="481421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2751"/>
            <a:ext cx="5181600" cy="481421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0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4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3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4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CEBCA-14C0-446D-B1ED-16FDC1EC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16D249-7C04-4523-9E93-0C0CE43D3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F5A0B2-17ED-4C2A-849C-A9FDCE8B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44908A-5B58-4D91-AF04-67B10C29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91F810-37CE-418A-A953-A88BD13D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09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1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08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7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4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967575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1" y="1600206"/>
            <a:ext cx="5326035" cy="4967575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256365" y="1600206"/>
            <a:ext cx="5326035" cy="4967575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09600" y="5875089"/>
            <a:ext cx="10972800" cy="692693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15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92F9AF-3732-47F2-AF2C-D9188921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FA9223-9197-4249-B3AA-E4DAC2B0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09E3D-4FA1-4607-8D3B-1A8B0C50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10C787-FE47-45C0-97EA-2D18C548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093C64-7C36-4819-A29F-43815841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28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30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958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275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572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877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200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856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346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55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396987-649D-4286-BB1B-81FF0BAC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7FE5AE-0973-4E56-B6D0-B1785B2F2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48D422-19A7-4266-9CEF-373C3439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5BA6DF-4044-43A3-BDBC-C102B1C3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B62644-CB33-4001-9026-65DA5AAA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01403C-C478-403A-A8FB-2DA65926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112F3-5998-4744-B633-796E01F3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C6D16D-846B-4E52-B9AD-95FA2E6D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393523-CDF7-4B92-AD7E-378585FC8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D449D99-6CA1-4F74-B286-FC7A6F0B5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159A69B-4762-4491-81C5-B35EE5E7A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5E0824-F49D-4133-A109-0FEDE604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A72011-80B7-4111-9FF5-A69A247B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BE7B9C4-41B2-42FD-928E-139DD5DF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1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4767B3-8DE3-4621-87F4-F26A84A4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03FA8D-EA17-4319-9619-73048EBB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91F3D02-6525-4D1D-81E6-7E5AE8E9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A929615-2C65-48E0-ACA4-E56E3931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F8AD30-C2B3-427B-BF34-59E00BF4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AE2A8A-4876-4BC4-95B9-72BBD66B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F37243-E14B-4D45-B396-4EF28F93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0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93402C-E2C4-43BD-B83A-D7EA7A99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86008E-F0A9-4C28-BDB8-AD458F55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9721266-2D3C-4CE1-B0F3-190526AE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6F7B9C-F4AB-4121-99BA-E0682198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4F350C-29A7-405D-B512-B1C615A4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9867CA-82CC-4673-8423-48BC974C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8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CA8569-CFEE-40D8-A0C4-6CED27B9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5ECF223-5748-4C89-AA07-EDFC06BE4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1E3AFE-5BAC-404F-9C1C-4C27A8BBF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761509-8DF0-4BBF-86BB-C375EFDC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5C3CBA-19E4-4E98-A9DE-829E3499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799DE0-1141-4D2F-B599-62BDB852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5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AECD920-4C29-4DEE-AAAE-E4E1B7D0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6AADE6-D695-4095-9223-7786C87EE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691D5B-BA4B-4F31-9A94-4B51052E9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9469-A9B4-44C8-B308-3A9D9D3E6EF5}" type="datetimeFigureOut">
              <a:rPr lang="en-GB" smtClean="0"/>
              <a:t>03/10/18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1395BF-B281-494C-9227-B9C2A749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F97E0A-88E5-44D8-9029-70448916D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038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1965"/>
            <a:ext cx="10515600" cy="488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07" y="6613177"/>
            <a:ext cx="7315200" cy="2610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2572" y="6613177"/>
            <a:ext cx="2743200" cy="2434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marL="75723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600" b="1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96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uk-UA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7388B03-B80F-784E-AB7A-825CE13013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03/10/18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A523320-F328-0B48-B0CA-F2F2759184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34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l.cam.ac.uk/~jac2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4.png"/><Relationship Id="rId21" Type="http://schemas.openxmlformats.org/officeDocument/2006/relationships/hyperlink" Target="http://www.hatdex.org/hatdex-for-business/" TargetMode="External"/><Relationship Id="rId22" Type="http://schemas.openxmlformats.org/officeDocument/2006/relationships/hyperlink" Target="http://hatdex.org" TargetMode="External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hyperlink" Target="http://hatcommunity.org/" TargetMode="External"/><Relationship Id="rId13" Type="http://schemas.openxmlformats.org/officeDocument/2006/relationships/hyperlink" Target="http://rumpel.hubofallthings.net" TargetMode="External"/><Relationship Id="rId14" Type="http://schemas.openxmlformats.org/officeDocument/2006/relationships/image" Target="../media/image20.png"/><Relationship Id="rId15" Type="http://schemas.openxmlformats.org/officeDocument/2006/relationships/hyperlink" Target="http://marketsquare.hubfoallthings.net" TargetMode="External"/><Relationship Id="rId16" Type="http://schemas.openxmlformats.org/officeDocument/2006/relationships/hyperlink" Target="http://hubofallthings.com/hat-rd/" TargetMode="External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hyperlink" Target="http://www.hatdex.org/hatdex-for-business/" TargetMode="External"/><Relationship Id="rId21" Type="http://schemas.openxmlformats.org/officeDocument/2006/relationships/hyperlink" Target="http://hatdex.org" TargetMode="External"/><Relationship Id="rId10" Type="http://schemas.openxmlformats.org/officeDocument/2006/relationships/image" Target="../media/image19.png"/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2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hyperlink" Target="http://hubofallthings.com/hat-rd/" TargetMode="External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hyperlink" Target="http://www.hatdex.org/hatdex-for-business/" TargetMode="External"/><Relationship Id="rId21" Type="http://schemas.openxmlformats.org/officeDocument/2006/relationships/hyperlink" Target="http://hatdex.org" TargetMode="External"/><Relationship Id="rId10" Type="http://schemas.openxmlformats.org/officeDocument/2006/relationships/image" Target="../media/image19.png"/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2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hyperlink" Target="http://hubofallthings.com/hat-rd/" TargetMode="External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hyperlink" Target="http://www.hatdex.org/hatdex-for-business/" TargetMode="External"/><Relationship Id="rId21" Type="http://schemas.openxmlformats.org/officeDocument/2006/relationships/hyperlink" Target="http://hatdex.org" TargetMode="External"/><Relationship Id="rId10" Type="http://schemas.openxmlformats.org/officeDocument/2006/relationships/image" Target="../media/image19.png"/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2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hyperlink" Target="http://hubofallthings.com/hat-rd/" TargetMode="External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4.png"/><Relationship Id="rId21" Type="http://schemas.openxmlformats.org/officeDocument/2006/relationships/hyperlink" Target="http://www.hatdex.org/hatdex-for-business/" TargetMode="External"/><Relationship Id="rId22" Type="http://schemas.openxmlformats.org/officeDocument/2006/relationships/hyperlink" Target="http://hatdex.org" TargetMode="External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hyperlink" Target="http://hatcommunity.org/" TargetMode="External"/><Relationship Id="rId13" Type="http://schemas.openxmlformats.org/officeDocument/2006/relationships/hyperlink" Target="http://rumpel.hubofallthings.net" TargetMode="External"/><Relationship Id="rId14" Type="http://schemas.openxmlformats.org/officeDocument/2006/relationships/image" Target="../media/image20.png"/><Relationship Id="rId15" Type="http://schemas.openxmlformats.org/officeDocument/2006/relationships/hyperlink" Target="http://marketsquare.hubfoallthings.net" TargetMode="External"/><Relationship Id="rId16" Type="http://schemas.openxmlformats.org/officeDocument/2006/relationships/hyperlink" Target="http://hubofallthings.com/hat-rd/" TargetMode="External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2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hyperlink" Target="http://hubofallthings.com/home" TargetMode="External"/><Relationship Id="rId16" Type="http://schemas.openxmlformats.org/officeDocument/2006/relationships/image" Target="../media/image22.png"/><Relationship Id="rId17" Type="http://schemas.openxmlformats.org/officeDocument/2006/relationships/hyperlink" Target="http://www.hatdex.org/hatdex-for-business/" TargetMode="External"/><Relationship Id="rId18" Type="http://schemas.openxmlformats.org/officeDocument/2006/relationships/hyperlink" Target="http://hatdex.org" TargetMode="Externa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2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hyperlink" Target="http://www.hatdex.org/hatdex-for-business/" TargetMode="External"/><Relationship Id="rId18" Type="http://schemas.openxmlformats.org/officeDocument/2006/relationships/hyperlink" Target="http://hatdex.org" TargetMode="Externa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2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image" Target="../media/image22.png"/><Relationship Id="rId16" Type="http://schemas.openxmlformats.org/officeDocument/2006/relationships/hyperlink" Target="http://www.hatdex.org/hatdex-for-business/" TargetMode="External"/><Relationship Id="rId17" Type="http://schemas.openxmlformats.org/officeDocument/2006/relationships/image" Target="../media/image11.png"/><Relationship Id="rId18" Type="http://schemas.openxmlformats.org/officeDocument/2006/relationships/hyperlink" Target="http://hatdex.org" TargetMode="Externa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hyperlink" Target="http://rumpel.hubofallthings.net" TargetMode="External"/><Relationship Id="rId12" Type="http://schemas.openxmlformats.org/officeDocument/2006/relationships/image" Target="../media/image20.png"/><Relationship Id="rId13" Type="http://schemas.openxmlformats.org/officeDocument/2006/relationships/hyperlink" Target="http://marketsquare.hubfoallthings.net" TargetMode="External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hyperlink" Target="http://www.hatdex.org/hatdex-for-business/" TargetMode="External"/><Relationship Id="rId18" Type="http://schemas.openxmlformats.org/officeDocument/2006/relationships/image" Target="../media/image11.png"/><Relationship Id="rId19" Type="http://schemas.openxmlformats.org/officeDocument/2006/relationships/hyperlink" Target="http://hatdex.org" TargetMode="Externa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9.png"/><Relationship Id="rId10" Type="http://schemas.openxmlformats.org/officeDocument/2006/relationships/hyperlink" Target="http://hatcommunity.org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4.png"/><Relationship Id="rId21" Type="http://schemas.openxmlformats.org/officeDocument/2006/relationships/hyperlink" Target="http://www.hatdex.org/hatdex-for-business/" TargetMode="External"/><Relationship Id="rId22" Type="http://schemas.openxmlformats.org/officeDocument/2006/relationships/hyperlink" Target="http://hatdex.org" TargetMode="External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hyperlink" Target="http://hatcommunity.org/" TargetMode="External"/><Relationship Id="rId13" Type="http://schemas.openxmlformats.org/officeDocument/2006/relationships/hyperlink" Target="http://rumpel.hubofallthings.net" TargetMode="External"/><Relationship Id="rId14" Type="http://schemas.openxmlformats.org/officeDocument/2006/relationships/image" Target="../media/image20.png"/><Relationship Id="rId15" Type="http://schemas.openxmlformats.org/officeDocument/2006/relationships/hyperlink" Target="http://marketsquare.hubfoallthings.net" TargetMode="External"/><Relationship Id="rId16" Type="http://schemas.openxmlformats.org/officeDocument/2006/relationships/hyperlink" Target="http://hubofallthings.com/hat-rd/" TargetMode="External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10363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Privacy-Preserving Analytics </a:t>
            </a:r>
            <a:r>
              <a:rPr lang="en-US" dirty="0" smtClean="0"/>
              <a:t>in and out of </a:t>
            </a:r>
            <a:r>
              <a:rPr lang="en-US" dirty="0"/>
              <a:t>the </a:t>
            </a:r>
            <a:r>
              <a:rPr lang="en-US" dirty="0" smtClean="0"/>
              <a:t>Clouds</a:t>
            </a:r>
            <a:endParaRPr lang="en-GB" dirty="0" smtClean="0">
              <a:cs typeface="+mj-cs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4343400"/>
            <a:ext cx="10160000" cy="1752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Jon Crowcroft,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  <a:hlinkClick r:id="rId3"/>
              </a:rPr>
              <a:t>http://www.cl.cam.ac.uk/~jac22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This work is funded in part by the EPSRC </a:t>
            </a:r>
            <a:r>
              <a:rPr lang="en-US" dirty="0" err="1"/>
              <a:t>Databox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EP/N028260/1), 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NaaS</a:t>
            </a:r>
            <a:r>
              <a:rPr lang="en-US" dirty="0" smtClean="0"/>
              <a:t> </a:t>
            </a:r>
            <a:r>
              <a:rPr lang="en-US" dirty="0"/>
              <a:t>(EP/K031724/2) and Contrive (EP/N028422/1</a:t>
            </a:r>
            <a:r>
              <a:rPr lang="en-US" dirty="0" smtClean="0"/>
              <a:t>) </a:t>
            </a:r>
            <a:r>
              <a:rPr lang="en-US" dirty="0"/>
              <a:t>and T</a:t>
            </a:r>
            <a:r>
              <a:rPr lang="en-US" dirty="0" smtClean="0"/>
              <a:t>uring/</a:t>
            </a:r>
            <a:r>
              <a:rPr lang="en-US" dirty="0" err="1" smtClean="0"/>
              <a:t>Maru</a:t>
            </a:r>
            <a:r>
              <a:rPr lang="en-US" dirty="0" smtClean="0"/>
              <a:t> (EP</a:t>
            </a:r>
            <a:r>
              <a:rPr lang="en-US" dirty="0"/>
              <a:t>/N510129/</a:t>
            </a:r>
            <a:r>
              <a:rPr lang="en-US" dirty="0" smtClean="0"/>
              <a:t>1) projects.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</a:t>
            </a:r>
            <a:r>
              <a:rPr lang="en-US" b="1" dirty="0"/>
              <a:t>Enclave Construction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9288" y="5334000"/>
            <a:ext cx="829151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Enclave populated using special instruction (</a:t>
            </a:r>
            <a:r>
              <a:rPr lang="en-US" sz="20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EADD</a:t>
            </a: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Contents initially in untrusted memory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Copied into EPC in 4KB pages</a:t>
            </a:r>
          </a:p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Both data &amp; code copied before execution commences in enclave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2855" y="1892301"/>
            <a:ext cx="3835532" cy="30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endParaRPr lang="en-US" sz="1200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process_request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(char *in, char *out)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(in,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if(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verify_MAC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decrypt_msg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encrypt_msg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out);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(0);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 else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(-1);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77200" y="1892301"/>
            <a:ext cx="1618296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7200" y="3276609"/>
            <a:ext cx="1618296" cy="14351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EPC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77200" y="1604928"/>
            <a:ext cx="1618296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DRAM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77200" y="2144680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7200" y="2451348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7200" y="2762252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65323" y="1900768"/>
            <a:ext cx="1903413" cy="22860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65320" y="3011589"/>
            <a:ext cx="1911880" cy="1928712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2133603" y="2514600"/>
            <a:ext cx="98820" cy="2362200"/>
          </a:xfrm>
          <a:prstGeom prst="leftBrace">
            <a:avLst>
              <a:gd name="adj1" fmla="val 37963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2156220" y="1929591"/>
            <a:ext cx="76200" cy="170954"/>
          </a:xfrm>
          <a:prstGeom prst="leftBrace">
            <a:avLst>
              <a:gd name="adj1" fmla="val 37963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2149207" y="2144680"/>
            <a:ext cx="76200" cy="170954"/>
          </a:xfrm>
          <a:prstGeom prst="leftBrace">
            <a:avLst>
              <a:gd name="adj1" fmla="val 37963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19289" y="1929594"/>
            <a:ext cx="156499" cy="170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Bef>
                <a:spcPts val="600"/>
              </a:spcBef>
              <a:defRPr sz="4000"/>
            </a:pPr>
            <a:r>
              <a:rPr lang="en-US" sz="14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15181" y="2144691"/>
            <a:ext cx="156499" cy="170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Bef>
                <a:spcPts val="600"/>
              </a:spcBef>
              <a:defRPr sz="4000"/>
            </a:pPr>
            <a:r>
              <a:rPr lang="en-US" sz="14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19541" y="2508752"/>
            <a:ext cx="152139" cy="2368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Bef>
                <a:spcPts val="600"/>
              </a:spcBef>
              <a:defRPr sz="4000"/>
            </a:pPr>
            <a:r>
              <a:rPr lang="en-US" sz="14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077200" y="3388784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77200" y="3689532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77200" y="3994579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34400" y="2373280"/>
            <a:ext cx="0" cy="10155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2"/>
            <a:endCxn id="31" idx="0"/>
          </p:cNvCxnSpPr>
          <p:nvPr/>
        </p:nvCxnSpPr>
        <p:spPr>
          <a:xfrm>
            <a:off x="8886348" y="2679948"/>
            <a:ext cx="0" cy="10095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238296" y="2990860"/>
            <a:ext cx="0" cy="10037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9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8" grpId="0"/>
      <p:bldP spid="28" grpId="1"/>
      <p:bldP spid="29" grpId="0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SGX Support for Spark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SGX-Spark</a:t>
            </a:r>
          </a:p>
          <a:p>
            <a:pPr lvl="1"/>
            <a:r>
              <a:rPr lang="en-GB" dirty="0"/>
              <a:t>Protect data processing from infrastructure provider</a:t>
            </a:r>
          </a:p>
          <a:p>
            <a:pPr lvl="1"/>
            <a:r>
              <a:rPr lang="en-GB" dirty="0"/>
              <a:t>Protect confidentiality &amp; integrity of existing jobs</a:t>
            </a:r>
          </a:p>
          <a:p>
            <a:pPr lvl="1"/>
            <a:r>
              <a:rPr lang="en-GB" dirty="0"/>
              <a:t>No modifications for end users</a:t>
            </a:r>
          </a:p>
          <a:p>
            <a:pPr lvl="1"/>
            <a:r>
              <a:rPr lang="en-GB" dirty="0"/>
              <a:t>Acceptable performance overhead</a:t>
            </a:r>
          </a:p>
          <a:p>
            <a:pPr lvl="1"/>
            <a:endParaRPr lang="en-GB" dirty="0"/>
          </a:p>
          <a:p>
            <a:r>
              <a:rPr lang="en-GB" dirty="0"/>
              <a:t>Idea:</a:t>
            </a:r>
            <a:br>
              <a:rPr lang="en-GB" dirty="0"/>
            </a:br>
            <a:r>
              <a:rPr lang="en-GB" dirty="0"/>
              <a:t>Execute only sensitive parts of Spark inside enclave</a:t>
            </a:r>
          </a:p>
          <a:p>
            <a:pPr lvl="1"/>
            <a:r>
              <a:rPr lang="en-GB" dirty="0"/>
              <a:t>Code that accesses/processes sensitive data</a:t>
            </a:r>
          </a:p>
          <a:p>
            <a:endParaRPr lang="en-GB" dirty="0"/>
          </a:p>
          <a:p>
            <a:r>
              <a:rPr lang="en-GB" dirty="0"/>
              <a:t>Code outside of enclave only accesses encrypted data</a:t>
            </a:r>
          </a:p>
          <a:p>
            <a:pPr lvl="1"/>
            <a:r>
              <a:rPr lang="en-GB" dirty="0"/>
              <a:t>Partition Spark</a:t>
            </a:r>
          </a:p>
          <a:p>
            <a:pPr lvl="1"/>
            <a:r>
              <a:rPr lang="en-GB" dirty="0"/>
              <a:t>Run two collaborating JVMs, inside enclave and outside of enclave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9338655" y="2604964"/>
            <a:ext cx="2400600" cy="3200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9477255" y="2757603"/>
            <a:ext cx="980400" cy="13950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175" name="Shape 175"/>
          <p:cNvSpPr/>
          <p:nvPr/>
        </p:nvSpPr>
        <p:spPr>
          <a:xfrm>
            <a:off x="9338655" y="2604964"/>
            <a:ext cx="2400600" cy="32004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9477255" y="5055843"/>
            <a:ext cx="1029000" cy="6300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177" name="Shape 177"/>
          <p:cNvSpPr/>
          <p:nvPr/>
        </p:nvSpPr>
        <p:spPr>
          <a:xfrm>
            <a:off x="10596135" y="5055843"/>
            <a:ext cx="1028400" cy="6300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TEE</a:t>
            </a:r>
          </a:p>
        </p:txBody>
      </p:sp>
      <p:sp>
        <p:nvSpPr>
          <p:cNvPr id="178" name="Shape 178"/>
          <p:cNvSpPr/>
          <p:nvPr/>
        </p:nvSpPr>
        <p:spPr>
          <a:xfrm>
            <a:off x="9477255" y="2757603"/>
            <a:ext cx="980400" cy="13983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  <a:endParaRPr sz="14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Manage-</a:t>
            </a:r>
          </a:p>
          <a:p>
            <a:pPr algn="ctr"/>
            <a:r>
              <a:rPr lang="en-GB" sz="14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ment</a:t>
            </a:r>
            <a:endParaRPr lang="en-GB" sz="14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10698735" y="2760855"/>
            <a:ext cx="889800" cy="629999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Taskn</a:t>
            </a:r>
          </a:p>
        </p:txBody>
      </p:sp>
      <p:sp>
        <p:nvSpPr>
          <p:cNvPr id="180" name="Shape 180"/>
          <p:cNvSpPr/>
          <p:nvPr/>
        </p:nvSpPr>
        <p:spPr>
          <a:xfrm>
            <a:off x="9477255" y="5055843"/>
            <a:ext cx="1029000" cy="6300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OS</a:t>
            </a:r>
          </a:p>
        </p:txBody>
      </p:sp>
      <p:sp>
        <p:nvSpPr>
          <p:cNvPr id="181" name="Shape 181"/>
          <p:cNvSpPr/>
          <p:nvPr/>
        </p:nvSpPr>
        <p:spPr>
          <a:xfrm>
            <a:off x="10596135" y="5055843"/>
            <a:ext cx="1028400" cy="630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SGX</a:t>
            </a:r>
          </a:p>
        </p:txBody>
      </p:sp>
      <p:sp>
        <p:nvSpPr>
          <p:cNvPr id="182" name="Shape 182"/>
          <p:cNvSpPr/>
          <p:nvPr/>
        </p:nvSpPr>
        <p:spPr>
          <a:xfrm>
            <a:off x="10618815" y="4290844"/>
            <a:ext cx="1005900" cy="630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sp>
        <p:nvSpPr>
          <p:cNvPr id="183" name="Shape 183"/>
          <p:cNvSpPr/>
          <p:nvPr/>
        </p:nvSpPr>
        <p:spPr>
          <a:xfrm>
            <a:off x="10644735" y="2757603"/>
            <a:ext cx="979800" cy="1395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endParaRPr sz="14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 sz="14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 sz="14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endParaRPr sz="14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Arial"/>
            </a:endParaRPr>
          </a:p>
          <a:p>
            <a:pPr algn="ctr"/>
            <a:r>
              <a:rPr lang="en-GB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Spark</a:t>
            </a:r>
          </a:p>
        </p:txBody>
      </p:sp>
      <p:sp>
        <p:nvSpPr>
          <p:cNvPr id="184" name="Shape 184"/>
          <p:cNvSpPr/>
          <p:nvPr/>
        </p:nvSpPr>
        <p:spPr>
          <a:xfrm>
            <a:off x="10752375" y="2843283"/>
            <a:ext cx="761400" cy="3942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Task1</a:t>
            </a:r>
          </a:p>
        </p:txBody>
      </p:sp>
      <p:sp>
        <p:nvSpPr>
          <p:cNvPr id="185" name="Shape 185"/>
          <p:cNvSpPr/>
          <p:nvPr/>
        </p:nvSpPr>
        <p:spPr>
          <a:xfrm>
            <a:off x="10752735" y="3308051"/>
            <a:ext cx="761100" cy="394199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Taskn</a:t>
            </a:r>
          </a:p>
        </p:txBody>
      </p:sp>
      <p:sp>
        <p:nvSpPr>
          <p:cNvPr id="186" name="Shape 186"/>
          <p:cNvSpPr/>
          <p:nvPr/>
        </p:nvSpPr>
        <p:spPr>
          <a:xfrm>
            <a:off x="9477255" y="4290844"/>
            <a:ext cx="1005900" cy="6300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Arial"/>
              </a:rPr>
              <a:t>JVM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7267" y="5305077"/>
            <a:ext cx="371100" cy="3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7267" y="4545090"/>
            <a:ext cx="371100" cy="3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7267" y="3785027"/>
            <a:ext cx="371100" cy="3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07567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Partitioning </a:t>
            </a:r>
            <a:r>
              <a:rPr lang="en-GB" dirty="0"/>
              <a:t>Spark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idx="1"/>
          </p:nvPr>
        </p:nvSpPr>
        <p:spPr>
          <a:xfrm>
            <a:off x="838200" y="1172665"/>
            <a:ext cx="10515600" cy="4902702"/>
          </a:xfrm>
        </p:spPr>
        <p:txBody>
          <a:bodyPr/>
          <a:lstStyle/>
          <a:p>
            <a:r>
              <a:rPr lang="en-GB" dirty="0"/>
              <a:t>Goal: Move minimal amount of Spark code to enclave</a:t>
            </a:r>
            <a:br>
              <a:rPr lang="en-GB" dirty="0"/>
            </a:br>
            <a:endParaRPr lang="en-GB" dirty="0"/>
          </a:p>
        </p:txBody>
      </p:sp>
      <p:sp>
        <p:nvSpPr>
          <p:cNvPr id="310" name="Shape 31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296" name="Shape 296"/>
          <p:cNvGraphicFramePr/>
          <p:nvPr>
            <p:extLst>
              <p:ext uri="{D42A27DB-BD31-4B8C-83A1-F6EECF244321}">
                <p14:modId xmlns:p14="http://schemas.microsoft.com/office/powerpoint/2010/main" val="1284570021"/>
              </p:ext>
            </p:extLst>
          </p:nvPr>
        </p:nvGraphicFramePr>
        <p:xfrm>
          <a:off x="958005" y="1723312"/>
          <a:ext cx="10569040" cy="48537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41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74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876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1155CC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Outside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 b="1" dirty="0">
                          <a:solidFill>
                            <a:srgbClr val="1155CC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Enclave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81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b="1" u="none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HadoopRDD</a:t>
                      </a:r>
                      <a:endParaRPr lang="en-GB" b="1" u="none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Provide iterator over input data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partition (encrypted)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059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b="1" u="none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MapPartitionsRDD</a:t>
                      </a:r>
                      <a:endParaRPr lang="en-GB" b="1" u="none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Execute user-provided function (f)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  <a:sym typeface="Courier New"/>
                        </a:rPr>
                        <a:t>(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  <a:sym typeface="Courier New"/>
                        </a:rPr>
                        <a:t>eg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  <a:sym typeface="Courier New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flatMap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(line =&gt; {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line.split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(" ")}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  <a:sym typeface="Courier New"/>
                        </a:rPr>
                        <a:t>)</a:t>
                      </a:r>
                      <a:endParaRPr lang="en-GB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Serialise user-provided function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f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(ii)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Send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f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and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it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to enclave JVM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(iv) Receive result iterator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it_result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urier New" charset="0"/>
                        <a:ea typeface="Courier New" charset="0"/>
                        <a:cs typeface="Courier New" charset="0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endParaRPr u="sng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/>
                      </a:r>
                      <a:b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</a:br>
                      <a:endParaRPr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(iii) Decrypt input data 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(iv) Compute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f(it) =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it_result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 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/>
                      </a:r>
                      <a:br>
                        <a:rPr lang="en-GB" sz="16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(v) Encrypt result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676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b="1" u="none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ExternalSorter</a:t>
                      </a:r>
                      <a:endParaRPr lang="en-GB" b="1" u="none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Execute user-provided reduce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function g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eg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reduceByKey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{case (x, y) =&gt; x + y}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(iii) Decrypt input data </a:t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(iv) Compute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charset="0"/>
                          <a:ea typeface="Helvetica Neue" charset="0"/>
                          <a:cs typeface="Courier New" charset="0"/>
                          <a:sym typeface="Courier New"/>
                        </a:rPr>
                        <a:t>g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(it2) = it2_result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> 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  <a:t/>
                      </a:r>
                      <a:br>
                        <a:rPr lang="en-GB" sz="18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  <a:sym typeface="Courier New"/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(v) Encrypt result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095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b="1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ResultTask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/>
                      </a:r>
                      <a:b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</a:br>
                      <a:r>
                        <a:rPr lang="en-GB" dirty="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Output results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2730608195"/>
                  </a:ext>
                </a:extLst>
              </a:tr>
            </a:tbl>
          </a:graphicData>
        </a:graphic>
      </p:graphicFrame>
      <p:cxnSp>
        <p:nvCxnSpPr>
          <p:cNvPr id="297" name="Shape 297"/>
          <p:cNvCxnSpPr/>
          <p:nvPr/>
        </p:nvCxnSpPr>
        <p:spPr>
          <a:xfrm>
            <a:off x="6097695" y="2952619"/>
            <a:ext cx="0" cy="3681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6096000" y="2878819"/>
            <a:ext cx="536400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1400" b="1" dirty="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it</a:t>
            </a:r>
          </a:p>
        </p:txBody>
      </p:sp>
      <p:cxnSp>
        <p:nvCxnSpPr>
          <p:cNvPr id="299" name="Shape 299"/>
          <p:cNvCxnSpPr>
            <a:cxnSpLocks/>
          </p:cNvCxnSpPr>
          <p:nvPr/>
        </p:nvCxnSpPr>
        <p:spPr>
          <a:xfrm>
            <a:off x="6214561" y="4234850"/>
            <a:ext cx="693151" cy="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0" name="Shape 300"/>
          <p:cNvSpPr txBox="1"/>
          <p:nvPr/>
        </p:nvSpPr>
        <p:spPr>
          <a:xfrm>
            <a:off x="6186847" y="3894908"/>
            <a:ext cx="629700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1400" b="1" dirty="0" err="1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f,it</a:t>
            </a:r>
            <a:endParaRPr lang="en-GB" sz="1400" b="1" dirty="0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01" name="Shape 301"/>
          <p:cNvCxnSpPr>
            <a:cxnSpLocks/>
          </p:cNvCxnSpPr>
          <p:nvPr/>
        </p:nvCxnSpPr>
        <p:spPr>
          <a:xfrm flipH="1">
            <a:off x="6733315" y="4363772"/>
            <a:ext cx="203359" cy="140634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2" name="Shape 302"/>
          <p:cNvSpPr txBox="1"/>
          <p:nvPr/>
        </p:nvSpPr>
        <p:spPr>
          <a:xfrm>
            <a:off x="5052299" y="4385689"/>
            <a:ext cx="1931028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1400" b="1" dirty="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it2 = </a:t>
            </a:r>
            <a:r>
              <a:rPr lang="en-GB" sz="1400" b="1" dirty="0" err="1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it_result</a:t>
            </a:r>
            <a:endParaRPr lang="en-GB" b="1" dirty="0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05" name="Shape 305"/>
          <p:cNvCxnSpPr/>
          <p:nvPr/>
        </p:nvCxnSpPr>
        <p:spPr>
          <a:xfrm>
            <a:off x="5680947" y="4647998"/>
            <a:ext cx="0" cy="3681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cxnSp>
        <p:nvCxnSpPr>
          <p:cNvPr id="18" name="Shape 299">
            <a:extLst>
              <a:ext uri="{FF2B5EF4-FFF2-40B4-BE49-F238E27FC236}">
                <a16:creationId xmlns="" xmlns:a16="http://schemas.microsoft.com/office/drawing/2014/main" id="{7034E355-B51A-4F3D-88C2-A97111255673}"/>
              </a:ext>
            </a:extLst>
          </p:cNvPr>
          <p:cNvCxnSpPr>
            <a:cxnSpLocks/>
          </p:cNvCxnSpPr>
          <p:nvPr/>
        </p:nvCxnSpPr>
        <p:spPr>
          <a:xfrm>
            <a:off x="6196089" y="5179906"/>
            <a:ext cx="693151" cy="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" name="Shape 300">
            <a:extLst>
              <a:ext uri="{FF2B5EF4-FFF2-40B4-BE49-F238E27FC236}">
                <a16:creationId xmlns="" xmlns:a16="http://schemas.microsoft.com/office/drawing/2014/main" id="{60AC7DAD-926F-41EB-A7F2-1C7F2C63CC7A}"/>
              </a:ext>
            </a:extLst>
          </p:cNvPr>
          <p:cNvSpPr txBox="1"/>
          <p:nvPr/>
        </p:nvSpPr>
        <p:spPr>
          <a:xfrm>
            <a:off x="6078260" y="4867672"/>
            <a:ext cx="784473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1400" b="1" dirty="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g,it2</a:t>
            </a:r>
          </a:p>
        </p:txBody>
      </p:sp>
      <p:cxnSp>
        <p:nvCxnSpPr>
          <p:cNvPr id="20" name="Shape 301">
            <a:extLst>
              <a:ext uri="{FF2B5EF4-FFF2-40B4-BE49-F238E27FC236}">
                <a16:creationId xmlns="" xmlns:a16="http://schemas.microsoft.com/office/drawing/2014/main" id="{07B1AA96-1986-4B9D-A7B0-D27F5660A0C5}"/>
              </a:ext>
            </a:extLst>
          </p:cNvPr>
          <p:cNvCxnSpPr>
            <a:cxnSpLocks/>
          </p:cNvCxnSpPr>
          <p:nvPr/>
        </p:nvCxnSpPr>
        <p:spPr>
          <a:xfrm flipH="1">
            <a:off x="6326915" y="5308828"/>
            <a:ext cx="461983" cy="203786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hape 302">
            <a:extLst>
              <a:ext uri="{FF2B5EF4-FFF2-40B4-BE49-F238E27FC236}">
                <a16:creationId xmlns="" xmlns:a16="http://schemas.microsoft.com/office/drawing/2014/main" id="{829E557E-0231-4B50-8599-DE5E92E2F0F2}"/>
              </a:ext>
            </a:extLst>
          </p:cNvPr>
          <p:cNvSpPr txBox="1"/>
          <p:nvPr/>
        </p:nvSpPr>
        <p:spPr>
          <a:xfrm>
            <a:off x="5699419" y="5423105"/>
            <a:ext cx="1431684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1400" b="1" dirty="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it2_result</a:t>
            </a:r>
            <a:endParaRPr lang="en-GB" b="1" dirty="0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2" name="Shape 305">
            <a:extLst>
              <a:ext uri="{FF2B5EF4-FFF2-40B4-BE49-F238E27FC236}">
                <a16:creationId xmlns="" xmlns:a16="http://schemas.microsoft.com/office/drawing/2014/main" id="{3930665A-092A-421F-89B2-79C5B03BDEB5}"/>
              </a:ext>
            </a:extLst>
          </p:cNvPr>
          <p:cNvCxnSpPr/>
          <p:nvPr/>
        </p:nvCxnSpPr>
        <p:spPr>
          <a:xfrm>
            <a:off x="5699419" y="5593054"/>
            <a:ext cx="0" cy="3681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1806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33F73-70BA-4408-9334-F17F9B7A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Partitioning </a:t>
            </a:r>
            <a:r>
              <a:rPr lang="en-GB" dirty="0"/>
              <a:t>Spark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6503CDA-95E4-4352-BC6F-0728B2F1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1FB8D4-91E2-4BD4-8A53-88175577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FD4D4FE-8EC8-49BA-A181-A8E6A900E1C0}"/>
              </a:ext>
            </a:extLst>
          </p:cNvPr>
          <p:cNvSpPr/>
          <p:nvPr/>
        </p:nvSpPr>
        <p:spPr>
          <a:xfrm>
            <a:off x="2185547" y="4422786"/>
            <a:ext cx="1156311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HadoopRDD A</a:t>
            </a: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1B9752A-71A2-411B-A40A-BDEA5BFE75C8}"/>
              </a:ext>
            </a:extLst>
          </p:cNvPr>
          <p:cNvSpPr/>
          <p:nvPr/>
        </p:nvSpPr>
        <p:spPr>
          <a:xfrm>
            <a:off x="2202150" y="5572680"/>
            <a:ext cx="748201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&lt;outfile&gt;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E393F0E-D671-4331-B334-FD8EEA60FD6A}"/>
              </a:ext>
            </a:extLst>
          </p:cNvPr>
          <p:cNvSpPr/>
          <p:nvPr/>
        </p:nvSpPr>
        <p:spPr>
          <a:xfrm>
            <a:off x="3018370" y="5572680"/>
            <a:ext cx="680183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&lt;infile&gt;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AFFA39A-4F22-4996-BCAF-A3ADEB810809}"/>
              </a:ext>
            </a:extLst>
          </p:cNvPr>
          <p:cNvSpPr/>
          <p:nvPr/>
        </p:nvSpPr>
        <p:spPr>
          <a:xfrm>
            <a:off x="2185547" y="3470530"/>
            <a:ext cx="1156311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MapPartitions</a:t>
            </a:r>
          </a:p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 B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0DCBABD-31B9-4275-A977-2A67197A59AE}"/>
              </a:ext>
            </a:extLst>
          </p:cNvPr>
          <p:cNvSpPr/>
          <p:nvPr/>
        </p:nvSpPr>
        <p:spPr>
          <a:xfrm>
            <a:off x="2185547" y="2586292"/>
            <a:ext cx="1156311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MapPartitions</a:t>
            </a:r>
          </a:p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 C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834DA66-8302-4B76-A0B5-C0BD2040A1B8}"/>
              </a:ext>
            </a:extLst>
          </p:cNvPr>
          <p:cNvSpPr/>
          <p:nvPr/>
        </p:nvSpPr>
        <p:spPr>
          <a:xfrm>
            <a:off x="2185547" y="1702055"/>
            <a:ext cx="1156311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ResultTask</a:t>
            </a:r>
            <a:endParaRPr lang="en-US" sz="1300" dirty="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300" dirty="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300" dirty="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B8C21CD9-16FA-41E3-A419-0373771B9AAE}"/>
              </a:ext>
            </a:extLst>
          </p:cNvPr>
          <p:cNvCxnSpPr>
            <a:stCxn id="9" idx="0"/>
            <a:endCxn id="6" idx="2"/>
          </p:cNvCxnSpPr>
          <p:nvPr/>
        </p:nvCxnSpPr>
        <p:spPr>
          <a:xfrm rot="16200000" flipV="1">
            <a:off x="2792216" y="5006437"/>
            <a:ext cx="537720" cy="594757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5" name="Connector: Elbow 14">
            <a:extLst>
              <a:ext uri="{FF2B5EF4-FFF2-40B4-BE49-F238E27FC236}">
                <a16:creationId xmlns="" xmlns:a16="http://schemas.microsoft.com/office/drawing/2014/main" id="{D4005283-50B8-4A36-8EAB-5AF534A8E9FF}"/>
              </a:ext>
            </a:extLst>
          </p:cNvPr>
          <p:cNvCxnSpPr>
            <a:cxnSpLocks/>
            <a:stCxn id="12" idx="3"/>
            <a:endCxn id="8" idx="3"/>
          </p:cNvCxnSpPr>
          <p:nvPr/>
        </p:nvCxnSpPr>
        <p:spPr>
          <a:xfrm rot="10800000" flipH="1" flipV="1">
            <a:off x="2185541" y="2008136"/>
            <a:ext cx="16603" cy="3700570"/>
          </a:xfrm>
          <a:prstGeom prst="bentConnector3">
            <a:avLst>
              <a:gd name="adj1" fmla="val -1024194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AC95A01C-803D-4877-AE59-01193DCBB46B}"/>
              </a:ext>
            </a:extLst>
          </p:cNvPr>
          <p:cNvCxnSpPr>
            <a:stCxn id="6" idx="0"/>
            <a:endCxn id="10" idx="2"/>
          </p:cNvCxnSpPr>
          <p:nvPr/>
        </p:nvCxnSpPr>
        <p:spPr>
          <a:xfrm flipV="1">
            <a:off x="2763696" y="4082694"/>
            <a:ext cx="0" cy="34009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B35C6065-6CFC-4160-8D80-1187414E283B}"/>
              </a:ext>
            </a:extLst>
          </p:cNvPr>
          <p:cNvCxnSpPr>
            <a:stCxn id="10" idx="0"/>
          </p:cNvCxnSpPr>
          <p:nvPr/>
        </p:nvCxnSpPr>
        <p:spPr>
          <a:xfrm flipV="1">
            <a:off x="2763696" y="3198467"/>
            <a:ext cx="0" cy="27207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46F9A6CF-B942-4C19-A5D9-9288967974CB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763696" y="2314219"/>
            <a:ext cx="0" cy="27207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FA99717-130A-4C1F-8E4D-F90E199E7B01}"/>
              </a:ext>
            </a:extLst>
          </p:cNvPr>
          <p:cNvSpPr txBox="1"/>
          <p:nvPr/>
        </p:nvSpPr>
        <p:spPr>
          <a:xfrm>
            <a:off x="2762893" y="4131969"/>
            <a:ext cx="232776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9C6CABE-0D15-48DF-9AC0-8A1B610C097B}"/>
              </a:ext>
            </a:extLst>
          </p:cNvPr>
          <p:cNvSpPr txBox="1"/>
          <p:nvPr/>
        </p:nvSpPr>
        <p:spPr>
          <a:xfrm>
            <a:off x="2770660" y="3212918"/>
            <a:ext cx="245600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j’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D7E28F0-D3A8-48C6-9966-9EB8EFC7DF71}"/>
              </a:ext>
            </a:extLst>
          </p:cNvPr>
          <p:cNvSpPr txBox="1"/>
          <p:nvPr/>
        </p:nvSpPr>
        <p:spPr>
          <a:xfrm>
            <a:off x="2760760" y="2340998"/>
            <a:ext cx="280303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k’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52CCD389-E8E2-4052-91A8-DC6AB52864DB}"/>
              </a:ext>
            </a:extLst>
          </p:cNvPr>
          <p:cNvSpPr/>
          <p:nvPr/>
        </p:nvSpPr>
        <p:spPr>
          <a:xfrm>
            <a:off x="7447588" y="5412007"/>
            <a:ext cx="408109" cy="2040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E1F6B7D1-8717-46A8-A47D-91EB3CE1B42B}"/>
              </a:ext>
            </a:extLst>
          </p:cNvPr>
          <p:cNvSpPr/>
          <p:nvPr/>
        </p:nvSpPr>
        <p:spPr>
          <a:xfrm>
            <a:off x="7447588" y="5684080"/>
            <a:ext cx="408109" cy="2040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8AC0103-C349-4C7C-8893-F088442E4AF7}"/>
              </a:ext>
            </a:extLst>
          </p:cNvPr>
          <p:cNvSpPr txBox="1"/>
          <p:nvPr/>
        </p:nvSpPr>
        <p:spPr>
          <a:xfrm>
            <a:off x="7515612" y="6201437"/>
            <a:ext cx="414955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i,j,k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132C1F4-2E13-4791-B0EF-5D78D6FB0CC9}"/>
              </a:ext>
            </a:extLst>
          </p:cNvPr>
          <p:cNvSpPr txBox="1"/>
          <p:nvPr/>
        </p:nvSpPr>
        <p:spPr>
          <a:xfrm>
            <a:off x="7187838" y="5929365"/>
            <a:ext cx="767021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A,B,C,D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F5B253C-FEA5-459B-8EA6-A72178C4B076}"/>
              </a:ext>
            </a:extLst>
          </p:cNvPr>
          <p:cNvSpPr txBox="1"/>
          <p:nvPr/>
        </p:nvSpPr>
        <p:spPr>
          <a:xfrm>
            <a:off x="7908227" y="5323835"/>
            <a:ext cx="1258204" cy="1469490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>
              <a:lnSpc>
                <a:spcPct val="140000"/>
              </a:lnSpc>
            </a:pP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Outside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Enclave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Tasks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Iterators</a:t>
            </a:r>
          </a:p>
          <a:p>
            <a:pPr hangingPunct="0">
              <a:lnSpc>
                <a:spcPct val="140000"/>
              </a:lnSpc>
            </a:pP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Iterate via shm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="" xmlns:a16="http://schemas.microsoft.com/office/drawing/2014/main" id="{D222E76D-328F-4657-8F37-E38F287D042A}"/>
              </a:ext>
            </a:extLst>
          </p:cNvPr>
          <p:cNvCxnSpPr>
            <a:cxnSpLocks/>
          </p:cNvCxnSpPr>
          <p:nvPr/>
        </p:nvCxnSpPr>
        <p:spPr>
          <a:xfrm flipV="1">
            <a:off x="7443255" y="6572056"/>
            <a:ext cx="412447" cy="47020"/>
          </a:xfrm>
          <a:prstGeom prst="bent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09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E22B1417-1882-4945-8C89-BA3FD47D577C}"/>
              </a:ext>
            </a:extLst>
          </p:cNvPr>
          <p:cNvSpPr/>
          <p:nvPr/>
        </p:nvSpPr>
        <p:spPr>
          <a:xfrm>
            <a:off x="5125857" y="1676335"/>
            <a:ext cx="1224329" cy="37005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Communication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33F73-70BA-4408-9334-F17F9B7A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Partitioning </a:t>
            </a:r>
            <a:r>
              <a:rPr lang="en-GB" dirty="0"/>
              <a:t>Spark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6503CDA-95E4-4352-BC6F-0728B2F1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1FB8D4-91E2-4BD4-8A53-88175577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FD4D4FE-8EC8-49BA-A181-A8E6A900E1C0}"/>
              </a:ext>
            </a:extLst>
          </p:cNvPr>
          <p:cNvSpPr/>
          <p:nvPr/>
        </p:nvSpPr>
        <p:spPr>
          <a:xfrm>
            <a:off x="2185547" y="4422786"/>
            <a:ext cx="1156311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HadoopRDD A</a:t>
            </a: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4B43024-EAC6-4160-98CA-21BD2952553E}"/>
              </a:ext>
            </a:extLst>
          </p:cNvPr>
          <p:cNvSpPr/>
          <p:nvPr/>
        </p:nvSpPr>
        <p:spPr>
          <a:xfrm>
            <a:off x="2228923" y="4709330"/>
            <a:ext cx="1078920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ItProvider i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1B9752A-71A2-411B-A40A-BDEA5BFE75C8}"/>
              </a:ext>
            </a:extLst>
          </p:cNvPr>
          <p:cNvSpPr/>
          <p:nvPr/>
        </p:nvSpPr>
        <p:spPr>
          <a:xfrm>
            <a:off x="2202150" y="5572680"/>
            <a:ext cx="748201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&lt;outfile&gt;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E393F0E-D671-4331-B334-FD8EEA60FD6A}"/>
              </a:ext>
            </a:extLst>
          </p:cNvPr>
          <p:cNvSpPr/>
          <p:nvPr/>
        </p:nvSpPr>
        <p:spPr>
          <a:xfrm>
            <a:off x="3018370" y="5572680"/>
            <a:ext cx="680183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&lt;infile&gt;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AFFA39A-4F22-4996-BCAF-A3ADEB810809}"/>
              </a:ext>
            </a:extLst>
          </p:cNvPr>
          <p:cNvSpPr/>
          <p:nvPr/>
        </p:nvSpPr>
        <p:spPr>
          <a:xfrm>
            <a:off x="2185547" y="3470530"/>
            <a:ext cx="1156311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MapPartitions</a:t>
            </a:r>
          </a:p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 B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0DCBABD-31B9-4275-A977-2A67197A59AE}"/>
              </a:ext>
            </a:extLst>
          </p:cNvPr>
          <p:cNvSpPr/>
          <p:nvPr/>
        </p:nvSpPr>
        <p:spPr>
          <a:xfrm>
            <a:off x="2185547" y="2586292"/>
            <a:ext cx="1156311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MapPartitions</a:t>
            </a:r>
          </a:p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RDD C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834DA66-8302-4B76-A0B5-C0BD2040A1B8}"/>
              </a:ext>
            </a:extLst>
          </p:cNvPr>
          <p:cNvSpPr/>
          <p:nvPr/>
        </p:nvSpPr>
        <p:spPr>
          <a:xfrm>
            <a:off x="2185547" y="1702055"/>
            <a:ext cx="1156311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ResultTask</a:t>
            </a: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B8C21CD9-16FA-41E3-A419-0373771B9AAE}"/>
              </a:ext>
            </a:extLst>
          </p:cNvPr>
          <p:cNvCxnSpPr>
            <a:stCxn id="9" idx="0"/>
            <a:endCxn id="6" idx="2"/>
          </p:cNvCxnSpPr>
          <p:nvPr/>
        </p:nvCxnSpPr>
        <p:spPr>
          <a:xfrm rot="16200000" flipV="1">
            <a:off x="2792216" y="5006437"/>
            <a:ext cx="537720" cy="594757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5" name="Connector: Elbow 14">
            <a:extLst>
              <a:ext uri="{FF2B5EF4-FFF2-40B4-BE49-F238E27FC236}">
                <a16:creationId xmlns="" xmlns:a16="http://schemas.microsoft.com/office/drawing/2014/main" id="{D4005283-50B8-4A36-8EAB-5AF534A8E9FF}"/>
              </a:ext>
            </a:extLst>
          </p:cNvPr>
          <p:cNvCxnSpPr>
            <a:stCxn id="12" idx="3"/>
            <a:endCxn id="8" idx="3"/>
          </p:cNvCxnSpPr>
          <p:nvPr/>
        </p:nvCxnSpPr>
        <p:spPr>
          <a:xfrm rot="10800000" flipH="1" flipV="1">
            <a:off x="2185541" y="2008136"/>
            <a:ext cx="16603" cy="3700570"/>
          </a:xfrm>
          <a:prstGeom prst="bentConnector3">
            <a:avLst>
              <a:gd name="adj1" fmla="val -1024194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7BCB870-1BC5-4DEC-B47B-A7DFF1120EA2}"/>
              </a:ext>
            </a:extLst>
          </p:cNvPr>
          <p:cNvSpPr/>
          <p:nvPr/>
        </p:nvSpPr>
        <p:spPr>
          <a:xfrm>
            <a:off x="2228923" y="2008147"/>
            <a:ext cx="1078920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ItConsumer 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FC3A8E83-4DAB-460D-B79A-8BF65D2EADCA}"/>
              </a:ext>
            </a:extLst>
          </p:cNvPr>
          <p:cNvCxnSpPr>
            <a:cxnSpLocks/>
            <a:stCxn id="10" idx="1"/>
            <a:endCxn id="20" idx="3"/>
          </p:cNvCxnSpPr>
          <p:nvPr/>
        </p:nvCxnSpPr>
        <p:spPr>
          <a:xfrm>
            <a:off x="3341855" y="3776612"/>
            <a:ext cx="4584004" cy="762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3E711D1-ACED-4AEF-AA69-827C85B242B9}"/>
              </a:ext>
            </a:extLst>
          </p:cNvPr>
          <p:cNvCxnSpPr>
            <a:cxnSpLocks/>
            <a:stCxn id="11" idx="1"/>
            <a:endCxn id="31" idx="3"/>
          </p:cNvCxnSpPr>
          <p:nvPr/>
        </p:nvCxnSpPr>
        <p:spPr>
          <a:xfrm>
            <a:off x="3341855" y="2892374"/>
            <a:ext cx="4584004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69E54E0-F786-47FE-9624-30DCEE624203}"/>
              </a:ext>
            </a:extLst>
          </p:cNvPr>
          <p:cNvSpPr txBox="1"/>
          <p:nvPr/>
        </p:nvSpPr>
        <p:spPr>
          <a:xfrm>
            <a:off x="3749414" y="3526620"/>
            <a:ext cx="1247746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j=</a:t>
            </a:r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SgxTask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(</a:t>
            </a:r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B,i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EDDAD264-F43A-4DFB-9107-FE9E31029EC0}"/>
              </a:ext>
            </a:extLst>
          </p:cNvPr>
          <p:cNvSpPr/>
          <p:nvPr/>
        </p:nvSpPr>
        <p:spPr>
          <a:xfrm>
            <a:off x="7925862" y="3478150"/>
            <a:ext cx="1156311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SgxTask B</a:t>
            </a: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6D169DEF-361A-4BD2-85FF-F855311C5784}"/>
              </a:ext>
            </a:extLst>
          </p:cNvPr>
          <p:cNvSpPr/>
          <p:nvPr/>
        </p:nvSpPr>
        <p:spPr>
          <a:xfrm>
            <a:off x="7964551" y="3769382"/>
            <a:ext cx="1078920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ItConsumer i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3196A28F-2D3E-4DC7-829F-CE9F97E36623}"/>
              </a:ext>
            </a:extLst>
          </p:cNvPr>
          <p:cNvSpPr/>
          <p:nvPr/>
        </p:nvSpPr>
        <p:spPr>
          <a:xfrm>
            <a:off x="7925862" y="2586292"/>
            <a:ext cx="1156311" cy="612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SgxTask 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865E6E0-1E73-49C8-B456-B0ACA7B0661B}"/>
              </a:ext>
            </a:extLst>
          </p:cNvPr>
          <p:cNvSpPr txBox="1"/>
          <p:nvPr/>
        </p:nvSpPr>
        <p:spPr>
          <a:xfrm>
            <a:off x="3693894" y="2632000"/>
            <a:ext cx="1290439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k=</a:t>
            </a:r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SgxTask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(</a:t>
            </a:r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C,j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AC95A01C-803D-4877-AE59-01193DCBB46B}"/>
              </a:ext>
            </a:extLst>
          </p:cNvPr>
          <p:cNvCxnSpPr>
            <a:stCxn id="6" idx="0"/>
            <a:endCxn id="10" idx="2"/>
          </p:cNvCxnSpPr>
          <p:nvPr/>
        </p:nvCxnSpPr>
        <p:spPr>
          <a:xfrm flipV="1">
            <a:off x="2763696" y="4082694"/>
            <a:ext cx="0" cy="34009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B35C6065-6CFC-4160-8D80-1187414E283B}"/>
              </a:ext>
            </a:extLst>
          </p:cNvPr>
          <p:cNvCxnSpPr>
            <a:stCxn id="10" idx="0"/>
          </p:cNvCxnSpPr>
          <p:nvPr/>
        </p:nvCxnSpPr>
        <p:spPr>
          <a:xfrm flipV="1">
            <a:off x="2763696" y="3198467"/>
            <a:ext cx="0" cy="27207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46F9A6CF-B942-4C19-A5D9-9288967974CB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2763696" y="2314219"/>
            <a:ext cx="0" cy="27207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FA99717-130A-4C1F-8E4D-F90E199E7B01}"/>
              </a:ext>
            </a:extLst>
          </p:cNvPr>
          <p:cNvSpPr txBox="1"/>
          <p:nvPr/>
        </p:nvSpPr>
        <p:spPr>
          <a:xfrm>
            <a:off x="2762893" y="4131969"/>
            <a:ext cx="232776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 err="1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9C6CABE-0D15-48DF-9AC0-8A1B610C097B}"/>
              </a:ext>
            </a:extLst>
          </p:cNvPr>
          <p:cNvSpPr txBox="1"/>
          <p:nvPr/>
        </p:nvSpPr>
        <p:spPr>
          <a:xfrm>
            <a:off x="2770660" y="3212918"/>
            <a:ext cx="245600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j’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3FF8F24-F14E-4BF8-81BF-BC4542CEA9DA}"/>
              </a:ext>
            </a:extLst>
          </p:cNvPr>
          <p:cNvSpPr txBox="1"/>
          <p:nvPr/>
        </p:nvSpPr>
        <p:spPr>
          <a:xfrm>
            <a:off x="8504018" y="3212918"/>
            <a:ext cx="214749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j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D7E28F0-D3A8-48C6-9966-9EB8EFC7DF71}"/>
              </a:ext>
            </a:extLst>
          </p:cNvPr>
          <p:cNvSpPr txBox="1"/>
          <p:nvPr/>
        </p:nvSpPr>
        <p:spPr>
          <a:xfrm>
            <a:off x="2760760" y="2340998"/>
            <a:ext cx="280303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k’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54B64EC-2C27-463F-B09B-D69171A5DB81}"/>
              </a:ext>
            </a:extLst>
          </p:cNvPr>
          <p:cNvSpPr txBox="1"/>
          <p:nvPr/>
        </p:nvSpPr>
        <p:spPr>
          <a:xfrm>
            <a:off x="4017153" y="1904687"/>
            <a:ext cx="248243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61813C9-F7E5-45C7-9929-C831AF0E591D}"/>
              </a:ext>
            </a:extLst>
          </p:cNvPr>
          <p:cNvSpPr txBox="1"/>
          <p:nvPr/>
        </p:nvSpPr>
        <p:spPr>
          <a:xfrm>
            <a:off x="4095537" y="4567495"/>
            <a:ext cx="201925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52CCD389-E8E2-4052-91A8-DC6AB52864DB}"/>
              </a:ext>
            </a:extLst>
          </p:cNvPr>
          <p:cNvSpPr/>
          <p:nvPr/>
        </p:nvSpPr>
        <p:spPr>
          <a:xfrm>
            <a:off x="7447588" y="5412007"/>
            <a:ext cx="408109" cy="2040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E1F6B7D1-8717-46A8-A47D-91EB3CE1B42B}"/>
              </a:ext>
            </a:extLst>
          </p:cNvPr>
          <p:cNvSpPr/>
          <p:nvPr/>
        </p:nvSpPr>
        <p:spPr>
          <a:xfrm>
            <a:off x="7447588" y="5684080"/>
            <a:ext cx="408109" cy="2040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endParaRPr lang="en-US" sz="1300">
              <a:solidFill>
                <a:prstClr val="black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8AC0103-C349-4C7C-8893-F088442E4AF7}"/>
              </a:ext>
            </a:extLst>
          </p:cNvPr>
          <p:cNvSpPr txBox="1"/>
          <p:nvPr/>
        </p:nvSpPr>
        <p:spPr>
          <a:xfrm>
            <a:off x="7515612" y="6201437"/>
            <a:ext cx="414955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i,j,k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132C1F4-2E13-4791-B0EF-5D78D6FB0CC9}"/>
              </a:ext>
            </a:extLst>
          </p:cNvPr>
          <p:cNvSpPr txBox="1"/>
          <p:nvPr/>
        </p:nvSpPr>
        <p:spPr>
          <a:xfrm>
            <a:off x="7187838" y="5929365"/>
            <a:ext cx="767021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A,B,C,D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F5B253C-FEA5-459B-8EA6-A72178C4B076}"/>
              </a:ext>
            </a:extLst>
          </p:cNvPr>
          <p:cNvSpPr txBox="1"/>
          <p:nvPr/>
        </p:nvSpPr>
        <p:spPr>
          <a:xfrm>
            <a:off x="7908227" y="5323835"/>
            <a:ext cx="1258204" cy="1469490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>
              <a:lnSpc>
                <a:spcPct val="140000"/>
              </a:lnSpc>
            </a:pP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Outside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Enclave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Tasks</a:t>
            </a:r>
            <a:b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Iterators</a:t>
            </a:r>
          </a:p>
          <a:p>
            <a:pPr hangingPunct="0">
              <a:lnSpc>
                <a:spcPct val="140000"/>
              </a:lnSpc>
            </a:pPr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Iterate via shm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FB24112C-5606-4C8C-9E98-D2FC3A22E664}"/>
              </a:ext>
            </a:extLst>
          </p:cNvPr>
          <p:cNvSpPr/>
          <p:nvPr/>
        </p:nvSpPr>
        <p:spPr>
          <a:xfrm>
            <a:off x="7913051" y="2006378"/>
            <a:ext cx="1156311" cy="272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8A49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sz="130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ItProvider 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2D84C23-91CC-4071-A7D5-10E623CFA1C8}"/>
              </a:ext>
            </a:extLst>
          </p:cNvPr>
          <p:cNvSpPr txBox="1"/>
          <p:nvPr/>
        </p:nvSpPr>
        <p:spPr>
          <a:xfrm>
            <a:off x="8491207" y="2334570"/>
            <a:ext cx="248243" cy="28249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  <a:latin typeface="Liberation Sans" pitchFamily="18"/>
                <a:ea typeface="Droid Sans Fallback" pitchFamily="2"/>
                <a:cs typeface="FreeSans" pitchFamily="2"/>
              </a:rPr>
              <a:t>k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00DD2666-6E0A-43E0-876E-37F4E673572F}"/>
              </a:ext>
            </a:extLst>
          </p:cNvPr>
          <p:cNvCxnSpPr>
            <a:stCxn id="31" idx="0"/>
            <a:endCxn id="52" idx="2"/>
          </p:cNvCxnSpPr>
          <p:nvPr/>
        </p:nvCxnSpPr>
        <p:spPr>
          <a:xfrm flipH="1" flipV="1">
            <a:off x="8491201" y="2278451"/>
            <a:ext cx="12811" cy="30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1F575188-A255-4A73-B0EB-A34B68473320}"/>
              </a:ext>
            </a:extLst>
          </p:cNvPr>
          <p:cNvCxnSpPr>
            <a:stCxn id="20" idx="0"/>
            <a:endCxn id="31" idx="2"/>
          </p:cNvCxnSpPr>
          <p:nvPr/>
        </p:nvCxnSpPr>
        <p:spPr>
          <a:xfrm flipV="1">
            <a:off x="8504011" y="3198456"/>
            <a:ext cx="0" cy="279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="" xmlns:a16="http://schemas.microsoft.com/office/drawing/2014/main" id="{F131D138-5AFD-4187-BFE3-4FB35151BC7E}"/>
              </a:ext>
            </a:extLst>
          </p:cNvPr>
          <p:cNvCxnSpPr>
            <a:cxnSpLocks/>
            <a:stCxn id="16" idx="1"/>
            <a:endCxn id="52" idx="3"/>
          </p:cNvCxnSpPr>
          <p:nvPr/>
        </p:nvCxnSpPr>
        <p:spPr>
          <a:xfrm flipV="1">
            <a:off x="3307845" y="2142415"/>
            <a:ext cx="4605203" cy="1769"/>
          </a:xfrm>
          <a:prstGeom prst="bent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="" xmlns:a16="http://schemas.microsoft.com/office/drawing/2014/main" id="{6888D0DC-904F-4C2E-A37F-81CA53DC4EC5}"/>
              </a:ext>
            </a:extLst>
          </p:cNvPr>
          <p:cNvCxnSpPr>
            <a:cxnSpLocks/>
            <a:stCxn id="7" idx="1"/>
            <a:endCxn id="28" idx="3"/>
          </p:cNvCxnSpPr>
          <p:nvPr/>
        </p:nvCxnSpPr>
        <p:spPr>
          <a:xfrm flipV="1">
            <a:off x="3307845" y="3905419"/>
            <a:ext cx="4656707" cy="939938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="" xmlns:a16="http://schemas.microsoft.com/office/drawing/2014/main" id="{D222E76D-328F-4657-8F37-E38F287D042A}"/>
              </a:ext>
            </a:extLst>
          </p:cNvPr>
          <p:cNvCxnSpPr>
            <a:cxnSpLocks/>
          </p:cNvCxnSpPr>
          <p:nvPr/>
        </p:nvCxnSpPr>
        <p:spPr>
          <a:xfrm flipV="1">
            <a:off x="7443255" y="6572056"/>
            <a:ext cx="412447" cy="47020"/>
          </a:xfrm>
          <a:prstGeom prst="bentConnector3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84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-GB" sz="4000" dirty="0" smtClean="0"/>
              <a:t>2. Alternatives (as well as)</a:t>
            </a:r>
            <a:endParaRPr sz="4000"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51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-GB" sz="2700" dirty="0" smtClean="0"/>
              <a:t>MPC</a:t>
            </a:r>
          </a:p>
          <a:p>
            <a:pPr lvl="1" indent="-474109">
              <a:lnSpc>
                <a:spcPct val="150000"/>
              </a:lnSpc>
              <a:buSzPts val="2000"/>
            </a:pPr>
            <a:r>
              <a:rPr lang="en-GB" sz="2100" dirty="0" smtClean="0"/>
              <a:t>Hard to comprehend</a:t>
            </a:r>
          </a:p>
          <a:p>
            <a:pPr lvl="1" indent="-474109">
              <a:lnSpc>
                <a:spcPct val="150000"/>
              </a:lnSpc>
              <a:buSzPts val="2000"/>
            </a:pPr>
            <a:r>
              <a:rPr lang="en-GB" sz="2100" dirty="0" smtClean="0"/>
              <a:t>High latency</a:t>
            </a:r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-GB" sz="2700" dirty="0" err="1" smtClean="0"/>
              <a:t>Homomorphic</a:t>
            </a:r>
            <a:r>
              <a:rPr lang="en-GB" sz="2700" dirty="0" smtClean="0"/>
              <a:t> Cryptography</a:t>
            </a:r>
          </a:p>
          <a:p>
            <a:pPr lvl="1" indent="-474109">
              <a:lnSpc>
                <a:spcPct val="150000"/>
              </a:lnSpc>
              <a:buSzPts val="2000"/>
            </a:pPr>
            <a:r>
              <a:rPr lang="en-GB" sz="2100" dirty="0" smtClean="0"/>
              <a:t>Easier to understand</a:t>
            </a:r>
          </a:p>
          <a:p>
            <a:pPr lvl="1" indent="-474109">
              <a:lnSpc>
                <a:spcPct val="150000"/>
              </a:lnSpc>
              <a:buSzPts val="2000"/>
            </a:pPr>
            <a:r>
              <a:rPr lang="en-GB" sz="2100" dirty="0" smtClean="0"/>
              <a:t>Lower throughput</a:t>
            </a:r>
          </a:p>
          <a:p>
            <a:pPr indent="-474109">
              <a:lnSpc>
                <a:spcPct val="150000"/>
              </a:lnSpc>
              <a:buSzPts val="2000"/>
            </a:pPr>
            <a:r>
              <a:rPr lang="en-GB" sz="2700" dirty="0" smtClean="0"/>
              <a:t>Differential Privacy or K-Anon or Fuzzing</a:t>
            </a:r>
          </a:p>
          <a:p>
            <a:pPr lvl="1" indent="-474109">
              <a:lnSpc>
                <a:spcPct val="150000"/>
              </a:lnSpc>
              <a:buSzPts val="2000"/>
            </a:pPr>
            <a:r>
              <a:rPr lang="en-GB" sz="2100" dirty="0" smtClean="0"/>
              <a:t>Easier still to understand</a:t>
            </a:r>
          </a:p>
          <a:p>
            <a:pPr lvl="1" indent="-474109">
              <a:lnSpc>
                <a:spcPct val="150000"/>
              </a:lnSpc>
              <a:buSzPts val="2000"/>
            </a:pPr>
            <a:r>
              <a:rPr lang="en-GB" sz="2100" dirty="0" smtClean="0"/>
              <a:t>Limited number of duty cycles</a:t>
            </a:r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endParaRPr sz="2700" dirty="0"/>
          </a:p>
        </p:txBody>
      </p:sp>
      <p:cxnSp>
        <p:nvCxnSpPr>
          <p:cNvPr id="53" name="Shape 53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15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55" name="Shape 55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7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28183"/>
            <a:ext cx="10363200" cy="1470025"/>
          </a:xfrm>
        </p:spPr>
        <p:txBody>
          <a:bodyPr/>
          <a:lstStyle/>
          <a:p>
            <a:r>
              <a:rPr lang="en-US" dirty="0" smtClean="0"/>
              <a:t>3. The </a:t>
            </a:r>
            <a:r>
              <a:rPr lang="en-US" dirty="0" smtClean="0"/>
              <a:t>HAT </a:t>
            </a:r>
            <a:r>
              <a:rPr lang="en-US" dirty="0" smtClean="0"/>
              <a:t>ecosystem – Not a Cloud</a:t>
            </a:r>
            <a:br>
              <a:rPr lang="en-US" dirty="0" smtClean="0"/>
            </a:br>
            <a:r>
              <a:rPr lang="en-US" dirty="0" smtClean="0"/>
              <a:t>== </a:t>
            </a:r>
            <a:r>
              <a:rPr lang="en-US" dirty="0" err="1" smtClean="0"/>
              <a:t>Databox</a:t>
            </a:r>
            <a:r>
              <a:rPr lang="en-US" dirty="0" smtClean="0"/>
              <a:t> in the Wild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02511"/>
            <a:ext cx="8534400" cy="341188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To evolve and emerge a digital service ecosystem of </a:t>
            </a:r>
            <a:r>
              <a:rPr lang="en-US" i="1" dirty="0" err="1" smtClean="0"/>
              <a:t>organisations</a:t>
            </a:r>
            <a:r>
              <a:rPr lang="en-US" i="1" dirty="0" smtClean="0"/>
              <a:t> and people where individuals are able to acquire, use, control and exchange their own data for their own good and the good of society</a:t>
            </a:r>
          </a:p>
          <a:p>
            <a:r>
              <a:rPr lang="en-US" i="1" dirty="0" smtClean="0"/>
              <a:t>Ownership Model: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wrap.warwick.ac.uk</a:t>
            </a:r>
            <a:r>
              <a:rPr lang="en-US" dirty="0"/>
              <a:t>/108357/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21" y="391048"/>
            <a:ext cx="4627451" cy="14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5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0"/>
    </mc:Choice>
    <mc:Fallback xmlns="">
      <p:transition xmlns:p14="http://schemas.microsoft.com/office/powerpoint/2010/main" spd="slow" advTm="10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37" y="2552453"/>
            <a:ext cx="551531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9" y="1936299"/>
            <a:ext cx="579976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9" y="1262312"/>
            <a:ext cx="396956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9" y="1958406"/>
            <a:ext cx="353379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2582958"/>
            <a:ext cx="388369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643" y="2390366"/>
            <a:ext cx="1460900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3516844" y="1337848"/>
            <a:ext cx="252596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Wholesale channel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42806" y="148499"/>
            <a:ext cx="3611567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1262303"/>
            <a:ext cx="212931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60" y="1337839"/>
            <a:ext cx="2075975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80" y="4116180"/>
            <a:ext cx="1524469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53" y="209452"/>
            <a:ext cx="1880176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3" y="4116180"/>
            <a:ext cx="87595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03" y="5343213"/>
            <a:ext cx="134172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79" y="683453"/>
            <a:ext cx="1654065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09089" y="906074"/>
            <a:ext cx="23452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Regulate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Innovate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Grow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Represent</a:t>
            </a:r>
          </a:p>
          <a:p>
            <a:pPr algn="ctr" defTabSz="457200"/>
            <a:r>
              <a:rPr lang="en-US" sz="1100" dirty="0" smtClean="0">
                <a:solidFill>
                  <a:srgbClr val="800000"/>
                </a:solidFill>
                <a:latin typeface="Calibri"/>
                <a:hlinkClick r:id="rId12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73" y="732760"/>
            <a:ext cx="33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users with their HAT data in their own microservice containers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007" y="1575054"/>
            <a:ext cx="203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hyper data browser (to see &amp; act on HAT data &amp; content)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  <a:hlinkClick r:id="rId13"/>
              </a:rPr>
              <a:t>http://rumpel.hubofallthings.net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" y="2001610"/>
            <a:ext cx="653069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" y="2632323"/>
            <a:ext cx="653069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1332922"/>
            <a:ext cx="653069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55947" y="1694068"/>
            <a:ext cx="3208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Community space to browse data &amp; content offers, interact &amp; chat, ‘catalogue/store’, exchange data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5"/>
              </a:rPr>
              <a:t>http://marketsquare.hubfoallthings.net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4481" y="14850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 Platform providers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02" y="3263537"/>
            <a:ext cx="170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HAT address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yourname.hubfoallthings.net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34617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Continuing research on HAT ecosystem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Managed by WMG, University of Warwick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6"/>
              </a:rPr>
              <a:t>http://hubofallthings.com/hat-rd/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959" y="4868180"/>
            <a:ext cx="153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Direct HAT applications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371" y="4607315"/>
            <a:ext cx="193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78" y="5393243"/>
            <a:ext cx="882815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255947" y="488379"/>
            <a:ext cx="3208967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55947" y="2912827"/>
            <a:ext cx="3208967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5134" y="2912822"/>
            <a:ext cx="20141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0" y="604040"/>
            <a:ext cx="918293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4" y="2957668"/>
            <a:ext cx="918293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693590" y="1194431"/>
            <a:ext cx="2196705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1713" y="1194431"/>
            <a:ext cx="2158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service providers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40" y="4586507"/>
            <a:ext cx="192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Marketsquare add-ons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2931" y="4141120"/>
            <a:ext cx="71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HAT-ready services contributing to and requesting HAT data &amp; content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09089" y="148499"/>
            <a:ext cx="2345259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7433" y="4577132"/>
            <a:ext cx="193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Dataplugs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0740" y="4973886"/>
            <a:ext cx="19220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srgbClr val="800000"/>
                </a:solidFill>
                <a:latin typeface="Calibri"/>
              </a:rPr>
              <a:t>Meta &amp; aggregate level services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Data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Content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Social data sharing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Analytics, comparisons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05318" y="3990914"/>
            <a:ext cx="3549033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949" y="5752522"/>
            <a:ext cx="643875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80" y="5752531"/>
            <a:ext cx="1177697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603229" y="6429513"/>
            <a:ext cx="3344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wellbeing * blockchains * content * others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7433" y="4854127"/>
            <a:ext cx="193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i="1" dirty="0" smtClean="0">
                <a:solidFill>
                  <a:srgbClr val="800000"/>
                </a:solidFill>
                <a:latin typeface="Calibri"/>
              </a:rPr>
              <a:t>Add new data into HATs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Social media, finance, Health, government data, supermarket purchases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Sign on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60371" y="4854127"/>
            <a:ext cx="19301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Native applications (data does not leave the HAT/Rumpel space)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New views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Bundles/Contexts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Email, website, file service, messaging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060371" y="4586507"/>
            <a:ext cx="193011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120740" y="4586507"/>
            <a:ext cx="1922061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57433" y="4586507"/>
            <a:ext cx="193176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6959" y="4854131"/>
            <a:ext cx="1537396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3590" y="1659146"/>
            <a:ext cx="2196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Brand owners. IoT companies, SMEs, outsourcing personal data management &amp; exchange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21"/>
              </a:rPr>
              <a:t>http://www.hatdex.org/hatdex-for-business/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3516837" y="676606"/>
            <a:ext cx="2525963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Retail Channel: direct provisioning of HATs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6212" y="604049"/>
            <a:ext cx="3370629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6212" y="3990914"/>
            <a:ext cx="8159629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851017" y="1858897"/>
            <a:ext cx="2034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Open source code repository</a:t>
            </a:r>
            <a:endParaRPr lang="en-US" sz="1050" i="1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84" y="2348661"/>
            <a:ext cx="939849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96959" y="5454290"/>
            <a:ext cx="15373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Applications that use HAT schema, logic and APIs directly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3516845" y="3263542"/>
            <a:ext cx="252596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Horizontal Scroll 75"/>
          <p:cNvSpPr/>
          <p:nvPr/>
        </p:nvSpPr>
        <p:spPr>
          <a:xfrm>
            <a:off x="154773" y="141031"/>
            <a:ext cx="3370627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75" y="153750"/>
            <a:ext cx="337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The HAT ecosystem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9851015" y="1843930"/>
            <a:ext cx="2096767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851011" y="2711447"/>
            <a:ext cx="207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srgbClr val="800000"/>
                </a:solidFill>
                <a:latin typeface="Calibri"/>
              </a:rPr>
              <a:t>Community development</a:t>
            </a:r>
            <a:endParaRPr lang="en-US" sz="1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9851015" y="3152593"/>
            <a:ext cx="2096767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851011" y="3161474"/>
            <a:ext cx="209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HAT Global Festival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Hackathons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Funding for startups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488007" y="3756471"/>
            <a:ext cx="446348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 Arrow 84"/>
          <p:cNvSpPr/>
          <p:nvPr/>
        </p:nvSpPr>
        <p:spPr>
          <a:xfrm>
            <a:off x="2261542" y="3756471"/>
            <a:ext cx="463905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574484" y="932812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22"/>
              </a:rPr>
              <a:t>http://hatdex.org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9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6"/>
    </mc:Choice>
    <mc:Fallback xmlns="">
      <p:transition xmlns:p14="http://schemas.microsoft.com/office/powerpoint/2010/main" spd="slow" advTm="71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HAT Community Foundation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members </a:t>
            </a:r>
            <a:r>
              <a:rPr lang="en-US" dirty="0" err="1" smtClean="0"/>
              <a:t>organisation</a:t>
            </a:r>
            <a:r>
              <a:rPr lang="en-US" dirty="0" smtClean="0"/>
              <a:t> (charity) startup for the Regulation, Innovation, Growth &amp; Representation in the HAT personal data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6"/>
    </mc:Choice>
    <mc:Fallback xmlns="">
      <p:transition xmlns:p14="http://schemas.microsoft.com/office/powerpoint/2010/main" spd="slow" advTm="53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37" y="2552453"/>
            <a:ext cx="551531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9" y="1936299"/>
            <a:ext cx="579976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9" y="1262312"/>
            <a:ext cx="396956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9" y="1958406"/>
            <a:ext cx="353379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2582958"/>
            <a:ext cx="388369" cy="278170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3516844" y="1337848"/>
            <a:ext cx="252596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Wholesale channel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42806" y="148499"/>
            <a:ext cx="3611567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1262303"/>
            <a:ext cx="212931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60" y="1337839"/>
            <a:ext cx="2075975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80" y="4116180"/>
            <a:ext cx="1524469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53" y="209452"/>
            <a:ext cx="1880176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3" y="4116180"/>
            <a:ext cx="87595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03" y="5343213"/>
            <a:ext cx="134172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34" y="683453"/>
            <a:ext cx="1654065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09089" y="906065"/>
            <a:ext cx="23452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i="1" dirty="0" smtClean="0">
                <a:solidFill>
                  <a:srgbClr val="800000"/>
                </a:solidFill>
                <a:latin typeface="Calibri"/>
              </a:rPr>
              <a:t>Regulate</a:t>
            </a:r>
          </a:p>
          <a:p>
            <a:pPr algn="ctr" defTabSz="457200"/>
            <a:r>
              <a:rPr lang="en-US" sz="1100" dirty="0" smtClean="0">
                <a:solidFill>
                  <a:srgbClr val="800000"/>
                </a:solidFill>
                <a:latin typeface="Calibri"/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73" y="732760"/>
            <a:ext cx="33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users with their HAT data in their own microservice containers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007" y="1575054"/>
            <a:ext cx="203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hyper data browser (to see &amp; act on HAT data &amp; content)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  <a:hlinkClick r:id="rId12"/>
              </a:rPr>
              <a:t>http://rumpel.hubofallthings.net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" y="2001610"/>
            <a:ext cx="653069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" y="2632323"/>
            <a:ext cx="653069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1332922"/>
            <a:ext cx="653069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55947" y="1694068"/>
            <a:ext cx="3208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Community space to browse data &amp; content offers, interact &amp; chat, ‘catalogue/store’, exchange data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4"/>
              </a:rPr>
              <a:t>http://marketsquare.hubfoallthings.net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4481" y="14850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 Platform providers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02" y="3263537"/>
            <a:ext cx="170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HAT address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yourname.hubfoallthings.net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34617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Continuing Research on HAT ecosystem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Managed by WMG, University of Warwick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5"/>
              </a:rPr>
              <a:t>http://hubofallthings.com/hat-rd/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959" y="4868180"/>
            <a:ext cx="153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Direct HAT applications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371" y="4607315"/>
            <a:ext cx="193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78" y="5393243"/>
            <a:ext cx="882815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255947" y="488379"/>
            <a:ext cx="3208967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55947" y="2912827"/>
            <a:ext cx="3208967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5134" y="2912822"/>
            <a:ext cx="20141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0" y="604040"/>
            <a:ext cx="918293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4" y="2957668"/>
            <a:ext cx="918293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693590" y="1194431"/>
            <a:ext cx="2196705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1713" y="1194431"/>
            <a:ext cx="2158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service providers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40" y="4586507"/>
            <a:ext cx="192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Marketsquare add-ons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2931" y="4141120"/>
            <a:ext cx="71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HAT-ready services contributing to and requesting HAT data &amp; content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09089" y="148499"/>
            <a:ext cx="2345259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7433" y="4577132"/>
            <a:ext cx="193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Dataplugs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0740" y="4973886"/>
            <a:ext cx="19220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srgbClr val="800000"/>
                </a:solidFill>
                <a:latin typeface="Calibri"/>
              </a:rPr>
              <a:t>Meta &amp; aggregate level services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Data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Content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Social data sharing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Analytics, comparisons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05318" y="3990914"/>
            <a:ext cx="3549033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949" y="5752522"/>
            <a:ext cx="643875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80" y="5752531"/>
            <a:ext cx="1177697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603229" y="6429513"/>
            <a:ext cx="3344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wellbeing * blockchains * content * others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7433" y="4854127"/>
            <a:ext cx="193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i="1" dirty="0" smtClean="0">
                <a:solidFill>
                  <a:srgbClr val="800000"/>
                </a:solidFill>
                <a:latin typeface="Calibri"/>
              </a:rPr>
              <a:t>Add new data into HATs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Social media, finance, Health, government data, supermarket purchases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Sign on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60371" y="4854127"/>
            <a:ext cx="19301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Native applications (data does not leave the HAT/Rumpel space)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New views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Bundles/Contexts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Email, website, file service, messaging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060371" y="4586507"/>
            <a:ext cx="193011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120740" y="4586507"/>
            <a:ext cx="1922061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57433" y="4586507"/>
            <a:ext cx="193176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6959" y="4854131"/>
            <a:ext cx="1537396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3590" y="1659146"/>
            <a:ext cx="2196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Brand owners. IoT companies, SMEs, outsourcing personal data management &amp; exchange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20"/>
              </a:rPr>
              <a:t>http://www.hatdex.org/hatdex-for-business/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3516837" y="676606"/>
            <a:ext cx="2525963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Retail Channel: direct provisioning of HATs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6212" y="604049"/>
            <a:ext cx="3370629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6212" y="3990914"/>
            <a:ext cx="8159629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959" y="5454290"/>
            <a:ext cx="15373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Applications that use HAT schema, logic and APIs directly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3516845" y="3263542"/>
            <a:ext cx="252596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Horizontal Scroll 75"/>
          <p:cNvSpPr/>
          <p:nvPr/>
        </p:nvSpPr>
        <p:spPr>
          <a:xfrm>
            <a:off x="154773" y="141031"/>
            <a:ext cx="3370627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75" y="153750"/>
            <a:ext cx="337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The HAT ecosystem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488007" y="3756471"/>
            <a:ext cx="446348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 Arrow 84"/>
          <p:cNvSpPr/>
          <p:nvPr/>
        </p:nvSpPr>
        <p:spPr>
          <a:xfrm>
            <a:off x="2261542" y="3756471"/>
            <a:ext cx="463905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8176325" y="879225"/>
            <a:ext cx="1879923" cy="306934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Left Arrow 14"/>
          <p:cNvSpPr/>
          <p:nvPr/>
        </p:nvSpPr>
        <p:spPr>
          <a:xfrm rot="18428963">
            <a:off x="7939194" y="1876442"/>
            <a:ext cx="2372041" cy="396956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Left Arrow 18"/>
          <p:cNvSpPr/>
          <p:nvPr/>
        </p:nvSpPr>
        <p:spPr>
          <a:xfrm rot="17737016">
            <a:off x="7201616" y="2733735"/>
            <a:ext cx="3786418" cy="496668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09089" y="1716073"/>
            <a:ext cx="234525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800000"/>
                </a:solidFill>
                <a:latin typeface="Calibri"/>
              </a:rPr>
              <a:t>Certification</a:t>
            </a:r>
          </a:p>
          <a:p>
            <a:pPr algn="ctr" defTabSz="457200"/>
            <a:r>
              <a:rPr lang="en-US" dirty="0" smtClean="0">
                <a:solidFill>
                  <a:srgbClr val="800000"/>
                </a:solidFill>
                <a:latin typeface="Calibri"/>
              </a:rPr>
              <a:t>Ratings</a:t>
            </a:r>
          </a:p>
          <a:p>
            <a:pPr algn="ctr" defTabSz="457200"/>
            <a:r>
              <a:rPr lang="en-US" dirty="0" smtClean="0">
                <a:solidFill>
                  <a:srgbClr val="800000"/>
                </a:solidFill>
                <a:latin typeface="Calibri"/>
              </a:rPr>
              <a:t>on</a:t>
            </a:r>
            <a:endParaRPr lang="en-US" dirty="0">
              <a:solidFill>
                <a:srgbClr val="800000"/>
              </a:solidFill>
              <a:latin typeface="Calibri"/>
            </a:endParaRPr>
          </a:p>
          <a:p>
            <a:pPr algn="ctr" defTabSz="457200"/>
            <a:r>
              <a:rPr lang="en-US" dirty="0" smtClean="0">
                <a:solidFill>
                  <a:srgbClr val="800000"/>
                </a:solidFill>
                <a:latin typeface="Calibri"/>
              </a:rPr>
              <a:t>Privacy</a:t>
            </a:r>
          </a:p>
          <a:p>
            <a:pPr algn="ctr" defTabSz="457200"/>
            <a:r>
              <a:rPr lang="en-US" dirty="0" smtClean="0">
                <a:solidFill>
                  <a:srgbClr val="800000"/>
                </a:solidFill>
                <a:latin typeface="Calibri"/>
              </a:rPr>
              <a:t>Security</a:t>
            </a:r>
          </a:p>
          <a:p>
            <a:pPr algn="ctr" defTabSz="457200"/>
            <a:r>
              <a:rPr lang="en-US" dirty="0" smtClean="0">
                <a:solidFill>
                  <a:srgbClr val="800000"/>
                </a:solidFill>
                <a:latin typeface="Calibri"/>
              </a:rPr>
              <a:t>Confidentiality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35134" y="917433"/>
            <a:ext cx="1280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  <a:latin typeface="Calibri"/>
                <a:hlinkClick r:id="rId21"/>
              </a:rPr>
              <a:t>http://hatdex.org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6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8"/>
    </mc:Choice>
    <mc:Fallback xmlns="">
      <p:transition xmlns:p14="http://schemas.microsoft.com/office/powerpoint/2010/main" spd="slow" advTm="35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Compute-First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do to IP, what IP did to POTS</a:t>
            </a:r>
          </a:p>
          <a:p>
            <a:r>
              <a:rPr lang="en-US" dirty="0" smtClean="0"/>
              <a:t>Need to think 40-50 years ahead in s/w terms</a:t>
            </a:r>
          </a:p>
          <a:p>
            <a:r>
              <a:rPr lang="en-US" dirty="0" smtClean="0"/>
              <a:t>Scale up (10^23 nodes per person)</a:t>
            </a:r>
          </a:p>
          <a:p>
            <a:r>
              <a:rPr lang="en-US" dirty="0" smtClean="0"/>
              <a:t>Verification or Generative (correct </a:t>
            </a:r>
            <a:r>
              <a:rPr lang="en-US" smtClean="0"/>
              <a:t>&amp; smaller </a:t>
            </a:r>
            <a:r>
              <a:rPr lang="en-US" dirty="0" smtClean="0"/>
              <a:t>by design) code</a:t>
            </a:r>
          </a:p>
          <a:p>
            <a:r>
              <a:rPr lang="en-US" dirty="0" smtClean="0"/>
              <a:t>Invariants (C (max latency), plank’s constant (min size)) matter more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4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37" y="2552453"/>
            <a:ext cx="551531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9" y="1936299"/>
            <a:ext cx="579976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9" y="1262312"/>
            <a:ext cx="396956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9" y="1958406"/>
            <a:ext cx="353379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2582958"/>
            <a:ext cx="388369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643" y="2102232"/>
            <a:ext cx="1460900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3516844" y="1337848"/>
            <a:ext cx="252596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Wholesale channel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42806" y="148499"/>
            <a:ext cx="3611567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1262303"/>
            <a:ext cx="212931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60" y="1337839"/>
            <a:ext cx="2075975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80" y="4116180"/>
            <a:ext cx="1524469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53" y="209452"/>
            <a:ext cx="1880176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3" y="4116180"/>
            <a:ext cx="87595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03" y="5343213"/>
            <a:ext cx="134172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34" y="720921"/>
            <a:ext cx="1654065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09089" y="906065"/>
            <a:ext cx="23452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i="1" dirty="0" smtClean="0">
                <a:solidFill>
                  <a:srgbClr val="800000"/>
                </a:solidFill>
                <a:latin typeface="Calibri"/>
              </a:rPr>
              <a:t>Innovate</a:t>
            </a:r>
          </a:p>
          <a:p>
            <a:pPr algn="ctr" defTabSz="457200"/>
            <a:r>
              <a:rPr lang="en-US" sz="1100" dirty="0" smtClean="0">
                <a:solidFill>
                  <a:srgbClr val="800000"/>
                </a:solidFill>
                <a:latin typeface="Calibri"/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73" y="732760"/>
            <a:ext cx="33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users with their HAT data in their own microservice containers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007" y="1575054"/>
            <a:ext cx="203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hyper data browser (to see &amp; act on HAT data &amp; content)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  <a:hlinkClick r:id="rId12"/>
              </a:rPr>
              <a:t>http://rumpel.hubofallthings.net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" y="2001610"/>
            <a:ext cx="653069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" y="2632323"/>
            <a:ext cx="653069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1332922"/>
            <a:ext cx="653069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55947" y="1694068"/>
            <a:ext cx="3208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Community space to browse data &amp; content offers, interact &amp; chat, ‘catalogue/store’, exchange data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4"/>
              </a:rPr>
              <a:t>http://marketsquare.hubfoallthings.net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4481" y="14850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 Platform providers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02" y="3263537"/>
            <a:ext cx="170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HAT address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yourname.hubfoallthings.net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34617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Continuing Research on HAT ecosystem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Managed by WMG, University of Warwick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5"/>
              </a:rPr>
              <a:t>http://hubofallthings.com/hat-rd/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959" y="4868180"/>
            <a:ext cx="153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Direct HAT applications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371" y="4607315"/>
            <a:ext cx="193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78" y="5393243"/>
            <a:ext cx="882815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255947" y="488379"/>
            <a:ext cx="3208967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55947" y="2912827"/>
            <a:ext cx="3208967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5134" y="2912822"/>
            <a:ext cx="20141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0" y="604040"/>
            <a:ext cx="918293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4" y="2957668"/>
            <a:ext cx="918293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693590" y="1194431"/>
            <a:ext cx="2196705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1713" y="1194431"/>
            <a:ext cx="2158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service providers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40" y="4586507"/>
            <a:ext cx="192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Marketsquare add-ons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2931" y="4141120"/>
            <a:ext cx="71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HAT-ready services contributing to and requesting HAT data &amp; content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09089" y="148499"/>
            <a:ext cx="2345259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7433" y="4577132"/>
            <a:ext cx="193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Dataplugs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0740" y="4973886"/>
            <a:ext cx="19220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srgbClr val="800000"/>
                </a:solidFill>
                <a:latin typeface="Calibri"/>
              </a:rPr>
              <a:t>Meta &amp; aggregate level services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Data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Content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Social data sharing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Analytics, comparisons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05318" y="3990914"/>
            <a:ext cx="3549033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949" y="5752522"/>
            <a:ext cx="643875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80" y="5752531"/>
            <a:ext cx="1177697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603229" y="6429513"/>
            <a:ext cx="3344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wellbeing * blockchains * content * others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7433" y="4854127"/>
            <a:ext cx="193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i="1" dirty="0" smtClean="0">
                <a:solidFill>
                  <a:srgbClr val="800000"/>
                </a:solidFill>
                <a:latin typeface="Calibri"/>
              </a:rPr>
              <a:t>Add new data into HATs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Social media, finance, Health, government data, supermarket purchases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Sign on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60371" y="4854127"/>
            <a:ext cx="19301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Native applications (data does not leave the HAT/Rumpel space)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New views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Bundles/Contexts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Email, website, file service, messaging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060371" y="4586507"/>
            <a:ext cx="193011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120740" y="4586507"/>
            <a:ext cx="1922061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57433" y="4586507"/>
            <a:ext cx="193176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6959" y="4854131"/>
            <a:ext cx="1537396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3590" y="1659146"/>
            <a:ext cx="2196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Brand owners. IoT companies, SMEs, outsourcing personal data management &amp; exchange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20"/>
              </a:rPr>
              <a:t>http://www.hatdex.org/hatdex-for-business/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3516837" y="676606"/>
            <a:ext cx="2525963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Retail Channel: direct provisioning of HATs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6212" y="604049"/>
            <a:ext cx="3370629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6212" y="3990914"/>
            <a:ext cx="8159629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851017" y="1572375"/>
            <a:ext cx="2034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Open source code repository</a:t>
            </a:r>
            <a:endParaRPr lang="en-US" sz="1050" i="1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84" y="2062139"/>
            <a:ext cx="939849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96959" y="5454290"/>
            <a:ext cx="15373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Applications that use HAT schema, logic and APIs directly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3516845" y="3263542"/>
            <a:ext cx="252596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Horizontal Scroll 75"/>
          <p:cNvSpPr/>
          <p:nvPr/>
        </p:nvSpPr>
        <p:spPr>
          <a:xfrm>
            <a:off x="154773" y="141031"/>
            <a:ext cx="3370627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75" y="153750"/>
            <a:ext cx="337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The HAT ecosystem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9851015" y="1557408"/>
            <a:ext cx="2096767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851011" y="2424925"/>
            <a:ext cx="207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srgbClr val="800000"/>
                </a:solidFill>
                <a:latin typeface="Calibri"/>
              </a:rPr>
              <a:t>Community development</a:t>
            </a:r>
            <a:endParaRPr lang="en-US" sz="1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9851015" y="2797371"/>
            <a:ext cx="2096767" cy="9591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827679" y="2797376"/>
            <a:ext cx="2173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 smtClean="0">
                <a:solidFill>
                  <a:srgbClr val="800000"/>
                </a:solidFill>
                <a:latin typeface="Calibri"/>
              </a:rPr>
              <a:t>HAT Global Festival</a:t>
            </a:r>
          </a:p>
          <a:p>
            <a:pPr algn="ctr" defTabSz="457200"/>
            <a:r>
              <a:rPr lang="en-US" sz="1400" dirty="0" smtClean="0">
                <a:solidFill>
                  <a:srgbClr val="800000"/>
                </a:solidFill>
                <a:latin typeface="Calibri"/>
              </a:rPr>
              <a:t>Hackathons</a:t>
            </a:r>
          </a:p>
          <a:p>
            <a:pPr algn="ctr" defTabSz="457200"/>
            <a:r>
              <a:rPr lang="en-US" sz="1400" dirty="0" smtClean="0">
                <a:solidFill>
                  <a:srgbClr val="800000"/>
                </a:solidFill>
                <a:latin typeface="Calibri"/>
              </a:rPr>
              <a:t>Funding for startups</a:t>
            </a:r>
            <a:endParaRPr lang="en-US" sz="1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488007" y="3756471"/>
            <a:ext cx="446348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 Arrow 84"/>
          <p:cNvSpPr/>
          <p:nvPr/>
        </p:nvSpPr>
        <p:spPr>
          <a:xfrm>
            <a:off x="2261542" y="3756471"/>
            <a:ext cx="463905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Left Arrow 5"/>
          <p:cNvSpPr/>
          <p:nvPr/>
        </p:nvSpPr>
        <p:spPr>
          <a:xfrm rot="19974436">
            <a:off x="3374001" y="3615699"/>
            <a:ext cx="6905243" cy="453298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Left Arrow 13"/>
          <p:cNvSpPr/>
          <p:nvPr/>
        </p:nvSpPr>
        <p:spPr>
          <a:xfrm rot="20321913">
            <a:off x="1071909" y="3358986"/>
            <a:ext cx="9082043" cy="450999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5134" y="932821"/>
            <a:ext cx="1280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  <a:latin typeface="Calibri"/>
                <a:hlinkClick r:id="rId21"/>
              </a:rPr>
              <a:t>http://hatdex.org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5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4"/>
    </mc:Choice>
    <mc:Fallback xmlns="">
      <p:transition xmlns:p14="http://schemas.microsoft.com/office/powerpoint/2010/main" spd="slow" advTm="61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37" y="2552453"/>
            <a:ext cx="551531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9" y="1936299"/>
            <a:ext cx="579976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9" y="1262312"/>
            <a:ext cx="396956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9" y="1958406"/>
            <a:ext cx="353379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2582958"/>
            <a:ext cx="388369" cy="278170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3516844" y="1337848"/>
            <a:ext cx="252596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Wholesale channel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42806" y="148499"/>
            <a:ext cx="3611567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1262303"/>
            <a:ext cx="212931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60" y="1337839"/>
            <a:ext cx="2075975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80" y="4116180"/>
            <a:ext cx="1524469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53" y="209452"/>
            <a:ext cx="1880176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3" y="4116180"/>
            <a:ext cx="87595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03" y="5343213"/>
            <a:ext cx="134172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34" y="714073"/>
            <a:ext cx="1654065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09089" y="1075280"/>
            <a:ext cx="2345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i="1" dirty="0" smtClean="0">
                <a:solidFill>
                  <a:srgbClr val="800000"/>
                </a:solidFill>
                <a:latin typeface="Calibri"/>
              </a:rPr>
              <a:t>Grow</a:t>
            </a:r>
          </a:p>
          <a:p>
            <a:pPr algn="ctr" defTabSz="457200"/>
            <a:r>
              <a:rPr lang="en-US" sz="1100" dirty="0" smtClean="0">
                <a:solidFill>
                  <a:srgbClr val="800000"/>
                </a:solidFill>
                <a:latin typeface="Calibri"/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73" y="732760"/>
            <a:ext cx="33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users with their HAT data in their own microservice containers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007" y="1575054"/>
            <a:ext cx="203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hyper data browser (to see &amp; act on HAT data &amp; content)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  <a:hlinkClick r:id="rId12"/>
              </a:rPr>
              <a:t>http://rumpel.hubofallthings.net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" y="2001610"/>
            <a:ext cx="653069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" y="2632323"/>
            <a:ext cx="653069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1332922"/>
            <a:ext cx="653069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55947" y="1694068"/>
            <a:ext cx="3208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Community space to browse data &amp; content offers, interact &amp; chat, ‘catalogue/store’, exchange data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4"/>
              </a:rPr>
              <a:t>http://marketsquare.hubfoallthings.net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4481" y="14850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 Platform providers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02" y="3263537"/>
            <a:ext cx="170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HAT address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yourname.hubfoallthings.net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34617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Continuing Research on HAT ecosystem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Managed by WMG, University of Warwick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5"/>
              </a:rPr>
              <a:t>http://hubofallthings.com/hat-rd/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959" y="4868180"/>
            <a:ext cx="153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Direct HAT applications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371" y="4607315"/>
            <a:ext cx="193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78" y="5393243"/>
            <a:ext cx="882815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255947" y="488379"/>
            <a:ext cx="3208967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55947" y="2912827"/>
            <a:ext cx="3208967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5134" y="2912822"/>
            <a:ext cx="20141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0" y="604040"/>
            <a:ext cx="918293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4" y="2957668"/>
            <a:ext cx="918293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693590" y="1194431"/>
            <a:ext cx="2196705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1713" y="1194431"/>
            <a:ext cx="2158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service providers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40" y="4586507"/>
            <a:ext cx="192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Marketsquare add-ons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2931" y="4141120"/>
            <a:ext cx="71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HAT-ready services contributing to and requesting HAT data &amp; content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09089" y="148499"/>
            <a:ext cx="2345259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7433" y="4577132"/>
            <a:ext cx="193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Dataplugs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0740" y="4973886"/>
            <a:ext cx="19220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srgbClr val="800000"/>
                </a:solidFill>
                <a:latin typeface="Calibri"/>
              </a:rPr>
              <a:t>Meta &amp; aggregate level services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Data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Content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Social data sharing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Analytics, comparisons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05318" y="3990914"/>
            <a:ext cx="3549033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949" y="5752522"/>
            <a:ext cx="643875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80" y="5752531"/>
            <a:ext cx="1177697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603229" y="6429513"/>
            <a:ext cx="3344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wellbeing * blockchains * content * others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7433" y="4854127"/>
            <a:ext cx="193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i="1" dirty="0" smtClean="0">
                <a:solidFill>
                  <a:srgbClr val="800000"/>
                </a:solidFill>
                <a:latin typeface="Calibri"/>
              </a:rPr>
              <a:t>Add new data into HATs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Social media, finance, Health, government data, supermarket purchases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Sign on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60371" y="4854127"/>
            <a:ext cx="19301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Native applications (data does not leave the HAT/Rumpel space)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New views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Bundles/Contexts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Email, website, file service, messaging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060371" y="4586507"/>
            <a:ext cx="193011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120740" y="4586507"/>
            <a:ext cx="1922061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57433" y="4586507"/>
            <a:ext cx="193176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6959" y="4854131"/>
            <a:ext cx="1537396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3590" y="1659146"/>
            <a:ext cx="2196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Brand owners. IoT companies, SMEs, outsourcing personal data management &amp; exchange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20"/>
              </a:rPr>
              <a:t>http://www.hatdex.org/hatdex-for-business/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3516837" y="676606"/>
            <a:ext cx="2525963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Retail Channel: direct provisioning of HATs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6212" y="604049"/>
            <a:ext cx="3370629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6212" y="3990914"/>
            <a:ext cx="8159629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959" y="5454290"/>
            <a:ext cx="15373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Applications that use HAT schema, logic and APIs directly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3516845" y="3263542"/>
            <a:ext cx="252596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Horizontal Scroll 75"/>
          <p:cNvSpPr/>
          <p:nvPr/>
        </p:nvSpPr>
        <p:spPr>
          <a:xfrm>
            <a:off x="154773" y="141031"/>
            <a:ext cx="3370627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75" y="153750"/>
            <a:ext cx="337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The HAT ecosystem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488007" y="3756471"/>
            <a:ext cx="446348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 Arrow 84"/>
          <p:cNvSpPr/>
          <p:nvPr/>
        </p:nvSpPr>
        <p:spPr>
          <a:xfrm>
            <a:off x="2261542" y="3756471"/>
            <a:ext cx="463905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urved Up Arrow 14"/>
          <p:cNvSpPr/>
          <p:nvPr/>
        </p:nvSpPr>
        <p:spPr>
          <a:xfrm flipH="1" flipV="1">
            <a:off x="5154293" y="336036"/>
            <a:ext cx="5243809" cy="926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rved Up Arrow 18"/>
          <p:cNvSpPr/>
          <p:nvPr/>
        </p:nvSpPr>
        <p:spPr>
          <a:xfrm rot="20607161" flipH="1">
            <a:off x="1975815" y="2664950"/>
            <a:ext cx="8658304" cy="1162661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rved Right Arrow 19"/>
          <p:cNvSpPr/>
          <p:nvPr/>
        </p:nvSpPr>
        <p:spPr>
          <a:xfrm rot="2474885">
            <a:off x="7971160" y="787697"/>
            <a:ext cx="1264141" cy="2297189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rved Left Arrow 26"/>
          <p:cNvSpPr/>
          <p:nvPr/>
        </p:nvSpPr>
        <p:spPr>
          <a:xfrm rot="307135">
            <a:off x="11019294" y="1834619"/>
            <a:ext cx="1020111" cy="2412351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rved Left Arrow 27"/>
          <p:cNvSpPr/>
          <p:nvPr/>
        </p:nvSpPr>
        <p:spPr>
          <a:xfrm rot="2672592">
            <a:off x="8781384" y="1576876"/>
            <a:ext cx="1117605" cy="3899736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35136" y="957011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21"/>
              </a:rPr>
              <a:t>http://hatdex.org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9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6"/>
    </mc:Choice>
    <mc:Fallback xmlns="">
      <p:transition xmlns:p14="http://schemas.microsoft.com/office/powerpoint/2010/main" spd="slow" advTm="79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37" y="2552453"/>
            <a:ext cx="551531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9" y="1936299"/>
            <a:ext cx="579976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9" y="1262312"/>
            <a:ext cx="396956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9" y="1958406"/>
            <a:ext cx="353379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2582958"/>
            <a:ext cx="388369" cy="278170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3516844" y="1337848"/>
            <a:ext cx="252596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Wholesale channel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42806" y="148499"/>
            <a:ext cx="3611567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1262303"/>
            <a:ext cx="212931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60" y="1337839"/>
            <a:ext cx="2075975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80" y="4116180"/>
            <a:ext cx="1524469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53" y="209452"/>
            <a:ext cx="1880176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3" y="4116180"/>
            <a:ext cx="87595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03" y="5343213"/>
            <a:ext cx="134172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34" y="696675"/>
            <a:ext cx="1654065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09089" y="1117264"/>
            <a:ext cx="23452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i="1" dirty="0" smtClean="0">
                <a:solidFill>
                  <a:srgbClr val="800000"/>
                </a:solidFill>
                <a:latin typeface="Calibri"/>
              </a:rPr>
              <a:t>Represent</a:t>
            </a:r>
          </a:p>
          <a:p>
            <a:pPr algn="ctr" defTabSz="457200"/>
            <a:r>
              <a:rPr lang="en-US" sz="1100" dirty="0" smtClean="0">
                <a:solidFill>
                  <a:srgbClr val="800000"/>
                </a:solidFill>
                <a:latin typeface="Calibri"/>
                <a:hlinkClick r:id="rId12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73" y="732760"/>
            <a:ext cx="33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users with their HAT data in their own microservice containers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007" y="1575054"/>
            <a:ext cx="203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hyper data browser (to see &amp; act on HAT data &amp; content)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  <a:hlinkClick r:id="rId13"/>
              </a:rPr>
              <a:t>http://rumpel.hubofallthings.net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" y="2001610"/>
            <a:ext cx="653069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" y="2632323"/>
            <a:ext cx="653069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1332922"/>
            <a:ext cx="653069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55947" y="1694068"/>
            <a:ext cx="3208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Community space to browse data &amp; content offers, interact &amp; chat, ‘catalogue/store’, exchange data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5"/>
              </a:rPr>
              <a:t>http://marketsquare.hubfoallthings.net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4481" y="14850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 Platform providers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02" y="3263537"/>
            <a:ext cx="170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HAT address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yourname.hubfoallthings.net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34617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Continuing Research on HAT ecosystem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Managed by WMG, University of Warwick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6"/>
              </a:rPr>
              <a:t>http://hubofallthings.com/hat-rd/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959" y="4868180"/>
            <a:ext cx="153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Direct HAT applications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371" y="4607315"/>
            <a:ext cx="193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78" y="5393243"/>
            <a:ext cx="882815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255947" y="488379"/>
            <a:ext cx="3208967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55947" y="2912827"/>
            <a:ext cx="3208967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5134" y="2912822"/>
            <a:ext cx="20141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0" y="604040"/>
            <a:ext cx="918293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4" y="2957668"/>
            <a:ext cx="918293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693590" y="1194431"/>
            <a:ext cx="2196705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1713" y="1194431"/>
            <a:ext cx="2158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service providers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40" y="4586507"/>
            <a:ext cx="192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Marketsquare add-ons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2931" y="4141120"/>
            <a:ext cx="71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HAT-ready services contributing to and requesting HAT data &amp; content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09089" y="148499"/>
            <a:ext cx="2345259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7433" y="4577132"/>
            <a:ext cx="193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Dataplugs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0740" y="4973886"/>
            <a:ext cx="19220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srgbClr val="800000"/>
                </a:solidFill>
                <a:latin typeface="Calibri"/>
              </a:rPr>
              <a:t>Meta &amp; aggregate level services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Data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Content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Social data sharing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Analytics, comparisons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05318" y="3990914"/>
            <a:ext cx="3549033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949" y="5752522"/>
            <a:ext cx="643875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80" y="5752531"/>
            <a:ext cx="1177697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603229" y="6429513"/>
            <a:ext cx="3344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wellbeing * blockchains * content * others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7433" y="4854127"/>
            <a:ext cx="193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i="1" dirty="0" smtClean="0">
                <a:solidFill>
                  <a:srgbClr val="800000"/>
                </a:solidFill>
                <a:latin typeface="Calibri"/>
              </a:rPr>
              <a:t>Add new data into HATs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Social media, finance, Health, government data, supermarket purchases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Sign on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60371" y="4854127"/>
            <a:ext cx="19301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Native applications (data does not leave the HAT/Rumpel space)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New views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Bundles/Contexts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Email, website, file service, messaging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060371" y="4586507"/>
            <a:ext cx="193011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120740" y="4586507"/>
            <a:ext cx="1922061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57433" y="4586507"/>
            <a:ext cx="193176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6959" y="4854131"/>
            <a:ext cx="1537396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3590" y="1659146"/>
            <a:ext cx="2196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Brand owners. IoT companies, SMEs, outsourcing personal data management &amp; exchange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21"/>
              </a:rPr>
              <a:t>http://www.hatdex.org/hatdex-for-business/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3516837" y="676606"/>
            <a:ext cx="2525963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Retail Channel: direct provisioning of HATs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6212" y="604049"/>
            <a:ext cx="3370629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6212" y="3990914"/>
            <a:ext cx="8159629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959" y="5454290"/>
            <a:ext cx="15373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Applications that use HAT schema, logic and APIs directly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3516845" y="3263542"/>
            <a:ext cx="252596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Horizontal Scroll 75"/>
          <p:cNvSpPr/>
          <p:nvPr/>
        </p:nvSpPr>
        <p:spPr>
          <a:xfrm>
            <a:off x="154773" y="141031"/>
            <a:ext cx="3370627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75" y="153750"/>
            <a:ext cx="337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The HAT ecosystem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488007" y="3756471"/>
            <a:ext cx="446348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 Arrow 84"/>
          <p:cNvSpPr/>
          <p:nvPr/>
        </p:nvSpPr>
        <p:spPr>
          <a:xfrm>
            <a:off x="2261542" y="3756471"/>
            <a:ext cx="463905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9091" y="1798128"/>
            <a:ext cx="2345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trademarks</a:t>
            </a:r>
          </a:p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Associate members</a:t>
            </a:r>
          </a:p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Corporate members</a:t>
            </a:r>
          </a:p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Members meetings</a:t>
            </a:r>
          </a:p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Events</a:t>
            </a:r>
          </a:p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White papers</a:t>
            </a:r>
          </a:p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Advisory roles</a:t>
            </a:r>
          </a:p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Fund raising</a:t>
            </a:r>
          </a:p>
        </p:txBody>
      </p:sp>
      <p:sp>
        <p:nvSpPr>
          <p:cNvPr id="14" name="Curved Right Arrow 13"/>
          <p:cNvSpPr/>
          <p:nvPr/>
        </p:nvSpPr>
        <p:spPr>
          <a:xfrm rot="3018747">
            <a:off x="2530168" y="-3391587"/>
            <a:ext cx="3136230" cy="12468041"/>
          </a:xfrm>
          <a:prstGeom prst="curvedRightArrow">
            <a:avLst>
              <a:gd name="adj1" fmla="val 11770"/>
              <a:gd name="adj2" fmla="val 50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rved Left Arrow 14"/>
          <p:cNvSpPr/>
          <p:nvPr/>
        </p:nvSpPr>
        <p:spPr>
          <a:xfrm rot="3163314">
            <a:off x="7672451" y="2106991"/>
            <a:ext cx="1510404" cy="6918785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35136" y="963590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22"/>
              </a:rPr>
              <a:t>http://hatdex.org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1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5"/>
    </mc:Choice>
    <mc:Fallback xmlns="">
      <p:transition xmlns:p14="http://schemas.microsoft.com/office/powerpoint/2010/main" spd="slow" advTm="65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HAT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Increasing knowledge in the HAT personal data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5"/>
    </mc:Choice>
    <mc:Fallback xmlns="">
      <p:transition xmlns:p14="http://schemas.microsoft.com/office/powerpoint/2010/main" spd="slow" advTm="24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37" y="2552453"/>
            <a:ext cx="551531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9" y="1936299"/>
            <a:ext cx="579976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9" y="1262312"/>
            <a:ext cx="396956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9" y="1958406"/>
            <a:ext cx="353379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2582958"/>
            <a:ext cx="388369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643" y="2390366"/>
            <a:ext cx="1460900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3516844" y="1337848"/>
            <a:ext cx="252596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Wholesale channel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42806" y="148499"/>
            <a:ext cx="3611567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1262303"/>
            <a:ext cx="212931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60" y="1337839"/>
            <a:ext cx="2075975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80" y="4116180"/>
            <a:ext cx="1524469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53" y="209452"/>
            <a:ext cx="1880176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3" y="4116180"/>
            <a:ext cx="875959" cy="629791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34" y="727862"/>
            <a:ext cx="1654065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09089" y="906074"/>
            <a:ext cx="23452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Regulate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Innovate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Grow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Represent</a:t>
            </a:r>
          </a:p>
          <a:p>
            <a:pPr algn="ctr" defTabSz="457200"/>
            <a:r>
              <a:rPr lang="en-US" sz="1100" dirty="0" smtClean="0">
                <a:solidFill>
                  <a:srgbClr val="800000"/>
                </a:solidFill>
                <a:latin typeface="Calibri"/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73" y="732760"/>
            <a:ext cx="33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users with their HAT data in their own microservice containers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007" y="1575054"/>
            <a:ext cx="203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hyper data browser (to see &amp; act on HAT data &amp; content)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  <a:hlinkClick r:id="rId12"/>
              </a:rPr>
              <a:t>http://rumpel.hubofallthings.net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" y="2001610"/>
            <a:ext cx="653069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" y="2632323"/>
            <a:ext cx="653069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1332922"/>
            <a:ext cx="653069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55947" y="1694068"/>
            <a:ext cx="3208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Community space to browse data &amp; content offers, interact &amp; chat, ‘catalogue/store’, exchange data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4"/>
              </a:rPr>
              <a:t>http://marketsquare.hubfoallthings.net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4481" y="14850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 Platform providers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02" y="3263537"/>
            <a:ext cx="170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HAT address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yourname.hubfoallthings.net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05318" y="4705969"/>
            <a:ext cx="35490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RCUK Digital Economy funded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£1.2m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Developed the HAT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Developed ecosystem guidelines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Developed regulatory guidelines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Developed economic &amp; business model guidelines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Developed privacy guidelines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Open sourced HAT for community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6 Briefing papers for community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5"/>
              </a:rPr>
              <a:t>http://hubofallthings.com/home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6959" y="4868180"/>
            <a:ext cx="153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Direct HAT applications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371" y="4607315"/>
            <a:ext cx="193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Rumpel add-ons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55947" y="488379"/>
            <a:ext cx="3208967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55947" y="2912827"/>
            <a:ext cx="3208967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5134" y="2912822"/>
            <a:ext cx="20141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0" y="604040"/>
            <a:ext cx="918293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4" y="2957668"/>
            <a:ext cx="918293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693590" y="1194431"/>
            <a:ext cx="2196705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1713" y="1194431"/>
            <a:ext cx="2158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service providers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40" y="4586507"/>
            <a:ext cx="192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Marketsquare add-ons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2931" y="4141120"/>
            <a:ext cx="71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HAT-ready services contributing to and requesting HAT data &amp; content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09089" y="148499"/>
            <a:ext cx="2345259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7433" y="4577132"/>
            <a:ext cx="193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Dataplugs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0740" y="4973886"/>
            <a:ext cx="19220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srgbClr val="800000"/>
                </a:solidFill>
                <a:latin typeface="Calibri"/>
              </a:rPr>
              <a:t>Meta &amp; aggregate level services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Data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Content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Social data sharing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Analytics, comparisons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05318" y="3990914"/>
            <a:ext cx="3549033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7433" y="4854127"/>
            <a:ext cx="193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i="1" dirty="0" smtClean="0">
                <a:solidFill>
                  <a:srgbClr val="800000"/>
                </a:solidFill>
                <a:latin typeface="Calibri"/>
              </a:rPr>
              <a:t>Add new data into HATs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Social media, finance, Health, government data, supermarket purchases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Sign on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60371" y="4854127"/>
            <a:ext cx="19301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Native applications (data does not leave the HAT/Rumpel space)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New views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Bundles/Contexts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Email, website, file service, messaging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060371" y="4586507"/>
            <a:ext cx="193011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120740" y="4586507"/>
            <a:ext cx="1922061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57433" y="4586507"/>
            <a:ext cx="193176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6959" y="4854131"/>
            <a:ext cx="1537396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3590" y="1659146"/>
            <a:ext cx="2196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Brand owners. IoT companies, SMEs, outsourcing personal data management &amp; exchange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7"/>
              </a:rPr>
              <a:t>http://www.hatdex.org/hatdex-for-business/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3516837" y="676606"/>
            <a:ext cx="2525963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Retail Channel: direct provisioning of HATs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6212" y="604049"/>
            <a:ext cx="3370629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6212" y="3990914"/>
            <a:ext cx="8159629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851017" y="1858897"/>
            <a:ext cx="2034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Open source code repository</a:t>
            </a:r>
            <a:endParaRPr lang="en-US" sz="1050" i="1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84" y="2348661"/>
            <a:ext cx="939849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96959" y="5454290"/>
            <a:ext cx="15373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Applications that use HAT schema, logic and APIs directly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3516845" y="3263542"/>
            <a:ext cx="252596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Horizontal Scroll 75"/>
          <p:cNvSpPr/>
          <p:nvPr/>
        </p:nvSpPr>
        <p:spPr>
          <a:xfrm>
            <a:off x="154773" y="141031"/>
            <a:ext cx="3370627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75" y="153750"/>
            <a:ext cx="337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The HAT ecosystem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9851015" y="1843930"/>
            <a:ext cx="2096767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851011" y="2711447"/>
            <a:ext cx="207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srgbClr val="800000"/>
                </a:solidFill>
                <a:latin typeface="Calibri"/>
              </a:rPr>
              <a:t>Community development</a:t>
            </a:r>
            <a:endParaRPr lang="en-US" sz="1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9851015" y="3152593"/>
            <a:ext cx="2096767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851011" y="3161474"/>
            <a:ext cx="209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HAT Global Festival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Hackathons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Funding for startups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488007" y="3756471"/>
            <a:ext cx="446348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 Arrow 84"/>
          <p:cNvSpPr/>
          <p:nvPr/>
        </p:nvSpPr>
        <p:spPr>
          <a:xfrm>
            <a:off x="2261542" y="3756471"/>
            <a:ext cx="463905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rved Left Arrow 5"/>
          <p:cNvSpPr/>
          <p:nvPr/>
        </p:nvSpPr>
        <p:spPr>
          <a:xfrm rot="6163844" flipH="1">
            <a:off x="5149662" y="-520285"/>
            <a:ext cx="1140626" cy="7835708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urved Right Arrow 13"/>
          <p:cNvSpPr/>
          <p:nvPr/>
        </p:nvSpPr>
        <p:spPr>
          <a:xfrm rot="10308712">
            <a:off x="11067251" y="2443699"/>
            <a:ext cx="1023780" cy="2153164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5136" y="950474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8"/>
              </a:rPr>
              <a:t>http://hatdex.org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0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0"/>
    </mc:Choice>
    <mc:Fallback xmlns="">
      <p:transition xmlns:p14="http://schemas.microsoft.com/office/powerpoint/2010/main" spd="slow" advTm="36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37" y="2552453"/>
            <a:ext cx="551531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9" y="1936299"/>
            <a:ext cx="579976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9" y="1262312"/>
            <a:ext cx="396956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9" y="1958406"/>
            <a:ext cx="353379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2582958"/>
            <a:ext cx="388369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643" y="2390366"/>
            <a:ext cx="1460900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3516844" y="1337848"/>
            <a:ext cx="252596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Wholesale channel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42806" y="148499"/>
            <a:ext cx="3611567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1262303"/>
            <a:ext cx="212931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60" y="1337839"/>
            <a:ext cx="2075975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80" y="4116180"/>
            <a:ext cx="1524469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53" y="209452"/>
            <a:ext cx="1880176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3" y="4116180"/>
            <a:ext cx="875959" cy="629791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34" y="732757"/>
            <a:ext cx="1654065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09089" y="906074"/>
            <a:ext cx="23452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Regulate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Innovate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Grow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Represent</a:t>
            </a:r>
          </a:p>
          <a:p>
            <a:pPr algn="ctr" defTabSz="457200"/>
            <a:r>
              <a:rPr lang="en-US" sz="1100" dirty="0" smtClean="0">
                <a:solidFill>
                  <a:srgbClr val="800000"/>
                </a:solidFill>
                <a:latin typeface="Calibri"/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73" y="732760"/>
            <a:ext cx="33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users with their HAT data in their own microservice containers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007" y="1575054"/>
            <a:ext cx="203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hyper data browser (to see &amp; act on HAT data &amp; content)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  <a:hlinkClick r:id="rId12"/>
              </a:rPr>
              <a:t>http://rumpel.hubofallthings.net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" y="2001610"/>
            <a:ext cx="653069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" y="2632323"/>
            <a:ext cx="653069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1332922"/>
            <a:ext cx="653069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55947" y="1694068"/>
            <a:ext cx="3208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Community space to browse data &amp; content offers, interact &amp; chat, ‘catalogue/store’, exchange data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4"/>
              </a:rPr>
              <a:t>http://marketsquare.hubfoallthings.net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4481" y="14850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 Platform providers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02" y="3263537"/>
            <a:ext cx="170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HAT address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yourname.hubfoallthings.net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959" y="4868180"/>
            <a:ext cx="153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Direct HAT applications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371" y="4607315"/>
            <a:ext cx="193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77" y="4745971"/>
            <a:ext cx="1082651" cy="967041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255947" y="488379"/>
            <a:ext cx="3208967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55947" y="2912827"/>
            <a:ext cx="3208967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5134" y="2912822"/>
            <a:ext cx="20141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0" y="604040"/>
            <a:ext cx="918293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4" y="2957668"/>
            <a:ext cx="918293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693590" y="1194431"/>
            <a:ext cx="2196705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1713" y="1194431"/>
            <a:ext cx="2158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service providers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40" y="4586507"/>
            <a:ext cx="192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Marketsquare add-ons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2931" y="4141120"/>
            <a:ext cx="71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HAT-ready services contributing to and requesting HAT data &amp; content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09089" y="148499"/>
            <a:ext cx="2345259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7433" y="4577132"/>
            <a:ext cx="193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Dataplugs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0740" y="4973886"/>
            <a:ext cx="19220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srgbClr val="800000"/>
                </a:solidFill>
                <a:latin typeface="Calibri"/>
              </a:rPr>
              <a:t>Meta &amp; aggregate level services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Data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Content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Social data sharing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Analytics, comparisons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05318" y="3990914"/>
            <a:ext cx="3549033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42973" y="5914683"/>
            <a:ext cx="35490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Developed Rumpel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EPSRC Funded £385k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Open sourced for community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7433" y="4854127"/>
            <a:ext cx="193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i="1" dirty="0" smtClean="0">
                <a:solidFill>
                  <a:srgbClr val="800000"/>
                </a:solidFill>
                <a:latin typeface="Calibri"/>
              </a:rPr>
              <a:t>Add new data into HATs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Social media, finance, Health, government data, supermarket purchases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Sign on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60371" y="4854127"/>
            <a:ext cx="19301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Native applications (data does not leave the HAT/Rumpel space)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New views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Bundles/Contexts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Email, website, file service, messaging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060371" y="4586507"/>
            <a:ext cx="193011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120740" y="4586507"/>
            <a:ext cx="1922061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57433" y="4586507"/>
            <a:ext cx="193176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6959" y="4854131"/>
            <a:ext cx="1537396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3590" y="1659146"/>
            <a:ext cx="2196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Brand owners. IoT companies, SMEs, outsourcing personal data management &amp; exchange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7"/>
              </a:rPr>
              <a:t>http://www.hatdex.org/hatdex-for-business/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3516837" y="676606"/>
            <a:ext cx="2525963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Retail Channel: direct provisioning of HATs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6212" y="604049"/>
            <a:ext cx="3370629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6212" y="3990914"/>
            <a:ext cx="8159629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851017" y="1858897"/>
            <a:ext cx="2034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Open source code repository</a:t>
            </a:r>
            <a:endParaRPr lang="en-US" sz="1050" i="1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84" y="2348661"/>
            <a:ext cx="939849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96959" y="5454290"/>
            <a:ext cx="15373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Applications that use HAT schema, logic and APIs directly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3516845" y="3263542"/>
            <a:ext cx="252596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Horizontal Scroll 75"/>
          <p:cNvSpPr/>
          <p:nvPr/>
        </p:nvSpPr>
        <p:spPr>
          <a:xfrm>
            <a:off x="154773" y="141031"/>
            <a:ext cx="3370627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75" y="153750"/>
            <a:ext cx="337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The HAT ecosystem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9851015" y="1843930"/>
            <a:ext cx="2096767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851011" y="2711447"/>
            <a:ext cx="207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srgbClr val="800000"/>
                </a:solidFill>
                <a:latin typeface="Calibri"/>
              </a:rPr>
              <a:t>Community development</a:t>
            </a:r>
            <a:endParaRPr lang="en-US" sz="1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9851015" y="3152593"/>
            <a:ext cx="2096767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851011" y="3161474"/>
            <a:ext cx="209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HAT Global Festival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Hackathons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Funding for startups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488007" y="3756471"/>
            <a:ext cx="446348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 Arrow 84"/>
          <p:cNvSpPr/>
          <p:nvPr/>
        </p:nvSpPr>
        <p:spPr>
          <a:xfrm>
            <a:off x="2261542" y="3756471"/>
            <a:ext cx="463905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rved Right Arrow 5"/>
          <p:cNvSpPr/>
          <p:nvPr/>
        </p:nvSpPr>
        <p:spPr>
          <a:xfrm rot="542353" flipH="1" flipV="1">
            <a:off x="11216968" y="2461347"/>
            <a:ext cx="917981" cy="2940834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urved Right Arrow 13"/>
          <p:cNvSpPr/>
          <p:nvPr/>
        </p:nvSpPr>
        <p:spPr>
          <a:xfrm rot="7410866" flipH="1">
            <a:off x="4697124" y="416248"/>
            <a:ext cx="1848877" cy="8676308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5136" y="970720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8"/>
              </a:rPr>
              <a:t>http://hatdex.org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7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7"/>
    </mc:Choice>
    <mc:Fallback xmlns="">
      <p:transition xmlns:p14="http://schemas.microsoft.com/office/powerpoint/2010/main" spd="slow" advTm="54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37" y="2552453"/>
            <a:ext cx="551531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9" y="1936299"/>
            <a:ext cx="579976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9" y="1262312"/>
            <a:ext cx="396956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9" y="1958406"/>
            <a:ext cx="353379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2582958"/>
            <a:ext cx="388369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643" y="2390366"/>
            <a:ext cx="1460900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3516844" y="1337848"/>
            <a:ext cx="252596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Wholesale channel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42806" y="148499"/>
            <a:ext cx="3611567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1262303"/>
            <a:ext cx="212931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60" y="1337839"/>
            <a:ext cx="2075975" cy="344478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53" y="209452"/>
            <a:ext cx="1880176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3" y="4116180"/>
            <a:ext cx="87595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00" y="4369039"/>
            <a:ext cx="2008565" cy="604851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34" y="732757"/>
            <a:ext cx="1654065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09089" y="906074"/>
            <a:ext cx="23452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Regulate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Innovate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Grow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Represent</a:t>
            </a:r>
          </a:p>
          <a:p>
            <a:pPr algn="ctr" defTabSz="457200"/>
            <a:r>
              <a:rPr lang="en-US" sz="1100" dirty="0" smtClean="0">
                <a:solidFill>
                  <a:srgbClr val="800000"/>
                </a:solidFill>
                <a:latin typeface="Calibri"/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73" y="732760"/>
            <a:ext cx="33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users with their HAT data in their own microservice containers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007" y="1575054"/>
            <a:ext cx="203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hyper data browser (to see &amp; act on HAT data &amp; content)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  <a:hlinkClick r:id="rId12"/>
              </a:rPr>
              <a:t>http://rumpel.hubofallthings.net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" y="2001610"/>
            <a:ext cx="653069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" y="2632323"/>
            <a:ext cx="653069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1332922"/>
            <a:ext cx="653069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55947" y="1694068"/>
            <a:ext cx="3208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Community space to browse data &amp; content offers, interact &amp; chat, ‘catalogue/store’, exchange data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4"/>
              </a:rPr>
              <a:t>http://marketsquare.hubfoallthings.net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4481" y="14850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 Platform providers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02" y="3263537"/>
            <a:ext cx="170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HAT address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yourname.hubfoallthings.net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05318" y="5131125"/>
            <a:ext cx="35490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HAT Living Labs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RCUK Digital Economy £1.2m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Sandbox live environment for research on Vulnerability, Control &amp; Trust (CONTRIVE)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Sandboxes available for other research projects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959" y="4868180"/>
            <a:ext cx="153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Direct HAT applications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371" y="4607315"/>
            <a:ext cx="193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Rumpel add-ons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55947" y="488379"/>
            <a:ext cx="3208967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55947" y="2912827"/>
            <a:ext cx="3208967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5134" y="2912822"/>
            <a:ext cx="20141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0" y="604040"/>
            <a:ext cx="918293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4" y="2957668"/>
            <a:ext cx="918293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693590" y="1194431"/>
            <a:ext cx="2196705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1713" y="1194431"/>
            <a:ext cx="2158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service providers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40" y="4586507"/>
            <a:ext cx="192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Marketsquare add-ons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2931" y="4141120"/>
            <a:ext cx="71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HAT-ready services contributing to and requesting HAT data &amp; content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09089" y="148499"/>
            <a:ext cx="2345259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7433" y="4577132"/>
            <a:ext cx="193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Dataplugs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0740" y="4973886"/>
            <a:ext cx="19220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srgbClr val="800000"/>
                </a:solidFill>
                <a:latin typeface="Calibri"/>
              </a:rPr>
              <a:t>Meta &amp; aggregate level services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Data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Content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Social data sharing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Analytics, comparisons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05318" y="3990914"/>
            <a:ext cx="3549033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03229" y="6429513"/>
            <a:ext cx="3344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wellbeing * blockchains * content * others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7433" y="4854127"/>
            <a:ext cx="193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i="1" dirty="0" smtClean="0">
                <a:solidFill>
                  <a:srgbClr val="800000"/>
                </a:solidFill>
                <a:latin typeface="Calibri"/>
              </a:rPr>
              <a:t>Add new data into HATs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Social media, finance, Health, government data, supermarket purchases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Sign on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60371" y="4854127"/>
            <a:ext cx="19301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Native applications (data does not leave the HAT/Rumpel space)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New views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Bundles/Contexts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Email, website, file service, messaging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060371" y="4586507"/>
            <a:ext cx="193011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120740" y="4586507"/>
            <a:ext cx="1922061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57433" y="4586507"/>
            <a:ext cx="193176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6959" y="4854131"/>
            <a:ext cx="1537396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3590" y="1659146"/>
            <a:ext cx="2196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Brand owners. IoT companies, SMEs, outsourcing personal data management &amp; exchange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6"/>
              </a:rPr>
              <a:t>http://www.hatdex.org/hatdex-for-business/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3516837" y="676606"/>
            <a:ext cx="2525963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Retail Channel: direct provisioning of HATs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6212" y="604049"/>
            <a:ext cx="3370629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6212" y="3990914"/>
            <a:ext cx="8159629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851017" y="1858897"/>
            <a:ext cx="2034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Open source code repository</a:t>
            </a:r>
            <a:endParaRPr lang="en-US" sz="1050" i="1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84" y="2348661"/>
            <a:ext cx="939849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96959" y="5454290"/>
            <a:ext cx="15373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Applications that use HAT schema, logic and APIs directly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3516845" y="3263542"/>
            <a:ext cx="252596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Horizontal Scroll 75"/>
          <p:cNvSpPr/>
          <p:nvPr/>
        </p:nvSpPr>
        <p:spPr>
          <a:xfrm>
            <a:off x="154773" y="141031"/>
            <a:ext cx="3370627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75" y="153750"/>
            <a:ext cx="337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The HAT ecosystem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9851015" y="1843930"/>
            <a:ext cx="2096767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851011" y="2711447"/>
            <a:ext cx="207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srgbClr val="800000"/>
                </a:solidFill>
                <a:latin typeface="Calibri"/>
              </a:rPr>
              <a:t>Community development</a:t>
            </a:r>
            <a:endParaRPr lang="en-US" sz="1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9851015" y="3152593"/>
            <a:ext cx="2096767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851011" y="3161474"/>
            <a:ext cx="209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HAT Global Festival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Hackathons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Funding for startups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488007" y="3756471"/>
            <a:ext cx="446348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 Arrow 84"/>
          <p:cNvSpPr/>
          <p:nvPr/>
        </p:nvSpPr>
        <p:spPr>
          <a:xfrm>
            <a:off x="2261542" y="3756471"/>
            <a:ext cx="463905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rved Up Arrow 5"/>
          <p:cNvSpPr/>
          <p:nvPr/>
        </p:nvSpPr>
        <p:spPr>
          <a:xfrm rot="16705865">
            <a:off x="10529103" y="3010183"/>
            <a:ext cx="2103482" cy="1049443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urved Right Arrow 13"/>
          <p:cNvSpPr/>
          <p:nvPr/>
        </p:nvSpPr>
        <p:spPr>
          <a:xfrm rot="17544910" flipV="1">
            <a:off x="4723807" y="608232"/>
            <a:ext cx="1534613" cy="7323284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5136" y="970420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8"/>
              </a:rPr>
              <a:t>http://hatdex.org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9"/>
    </mc:Choice>
    <mc:Fallback xmlns="">
      <p:transition xmlns:p14="http://schemas.microsoft.com/office/powerpoint/2010/main" spd="slow" advTm="60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37" y="2552453"/>
            <a:ext cx="551531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9" y="1936299"/>
            <a:ext cx="579976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9" y="1262312"/>
            <a:ext cx="396956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9" y="1958406"/>
            <a:ext cx="353379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2582958"/>
            <a:ext cx="388369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643" y="2390366"/>
            <a:ext cx="1460900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3516844" y="1337848"/>
            <a:ext cx="252596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Wholesale channel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42806" y="148499"/>
            <a:ext cx="3611567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1262303"/>
            <a:ext cx="212931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60" y="1337839"/>
            <a:ext cx="2075975" cy="344478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53" y="209452"/>
            <a:ext cx="1880176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3" y="4116180"/>
            <a:ext cx="875959" cy="629791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34" y="665935"/>
            <a:ext cx="1654065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09089" y="906074"/>
            <a:ext cx="23452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Regulate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Innovate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Grow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Represent</a:t>
            </a:r>
          </a:p>
          <a:p>
            <a:pPr algn="ctr" defTabSz="457200"/>
            <a:r>
              <a:rPr lang="en-US" sz="1100" dirty="0" smtClean="0">
                <a:solidFill>
                  <a:srgbClr val="800000"/>
                </a:solidFill>
                <a:latin typeface="Calibri"/>
                <a:hlinkClick r:id="rId10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73" y="732760"/>
            <a:ext cx="33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users with their HAT data in their own microservice containers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007" y="1575054"/>
            <a:ext cx="203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hyper data browser (to see &amp; act on HAT data &amp; content)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  <a:hlinkClick r:id="rId11"/>
              </a:rPr>
              <a:t>http://rumpel.hubofallthings.net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" y="2001610"/>
            <a:ext cx="653069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" y="2632323"/>
            <a:ext cx="653069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1332922"/>
            <a:ext cx="653069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55947" y="1694068"/>
            <a:ext cx="3208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Community space to browse data &amp; content offers, interact &amp; chat, ‘catalogue/store’, exchange data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3"/>
              </a:rPr>
              <a:t>http://marketsquare.hubfoallthings.net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4481" y="14850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 Platform providers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02" y="3263537"/>
            <a:ext cx="170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HAT address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yourname.hubfoallthings.net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959" y="4868180"/>
            <a:ext cx="153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Direct HAT applications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371" y="4607315"/>
            <a:ext cx="193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Rumpel add-ons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55947" y="488379"/>
            <a:ext cx="3208967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55947" y="2912827"/>
            <a:ext cx="3208967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5134" y="2912822"/>
            <a:ext cx="20141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0" y="604040"/>
            <a:ext cx="918293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4" y="2957668"/>
            <a:ext cx="918293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693590" y="1194431"/>
            <a:ext cx="2196705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1713" y="1194431"/>
            <a:ext cx="2158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service providers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40" y="4586507"/>
            <a:ext cx="192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Marketsquare add-ons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2931" y="4141120"/>
            <a:ext cx="71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HAT-ready services contributing to and requesting HAT data &amp; content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09089" y="148499"/>
            <a:ext cx="2345259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7433" y="4577132"/>
            <a:ext cx="193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Dataplugs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0740" y="4973886"/>
            <a:ext cx="19220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srgbClr val="800000"/>
                </a:solidFill>
                <a:latin typeface="Calibri"/>
              </a:rPr>
              <a:t>Meta &amp; aggregate level services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Data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Content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Social data sharing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Analytics, comparisons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05318" y="3990914"/>
            <a:ext cx="3549033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72" y="5022007"/>
            <a:ext cx="1094705" cy="1197736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336" y="4207550"/>
            <a:ext cx="1177697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9897928" y="6175606"/>
            <a:ext cx="194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Personalised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Content as a Service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7433" y="4854127"/>
            <a:ext cx="193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i="1" dirty="0" smtClean="0">
                <a:solidFill>
                  <a:srgbClr val="800000"/>
                </a:solidFill>
                <a:latin typeface="Calibri"/>
              </a:rPr>
              <a:t>Add new data into HATs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Social media, finance, Health, government data, supermarket purchases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Sign on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60371" y="4854127"/>
            <a:ext cx="19301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Native applications (data does not leave the HAT/Rumpel space)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New views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Bundles/Contexts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Email, website, file service, messaging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060371" y="4586507"/>
            <a:ext cx="193011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120740" y="4586507"/>
            <a:ext cx="1922061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57433" y="4586507"/>
            <a:ext cx="193176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6959" y="4854131"/>
            <a:ext cx="1537396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3590" y="1659146"/>
            <a:ext cx="2196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Brand owners. IoT companies, SMEs, outsourcing personal data management &amp; exchange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7"/>
              </a:rPr>
              <a:t>http://www.hatdex.org/hatdex-for-business/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3516837" y="676606"/>
            <a:ext cx="2525963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Retail Channel: direct provisioning of HATs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6212" y="604049"/>
            <a:ext cx="3370629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6212" y="3990914"/>
            <a:ext cx="8159629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851017" y="1858897"/>
            <a:ext cx="2034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Open source code repository</a:t>
            </a:r>
            <a:endParaRPr lang="en-US" sz="1050" i="1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84" y="2348661"/>
            <a:ext cx="939849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96959" y="5454290"/>
            <a:ext cx="15373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Applications that use HAT schema, logic and APIs directly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3516845" y="3263542"/>
            <a:ext cx="252596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Horizontal Scroll 75"/>
          <p:cNvSpPr/>
          <p:nvPr/>
        </p:nvSpPr>
        <p:spPr>
          <a:xfrm>
            <a:off x="154773" y="141031"/>
            <a:ext cx="3370627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75" y="153750"/>
            <a:ext cx="337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The HAT ecosystem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9851015" y="1843930"/>
            <a:ext cx="2096767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851011" y="2711447"/>
            <a:ext cx="207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srgbClr val="800000"/>
                </a:solidFill>
                <a:latin typeface="Calibri"/>
              </a:rPr>
              <a:t>Community development</a:t>
            </a:r>
            <a:endParaRPr lang="en-US" sz="1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9851015" y="3152593"/>
            <a:ext cx="2096767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851011" y="3161474"/>
            <a:ext cx="209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HAT Global Festival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Hackathons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Funding for startups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488007" y="3756471"/>
            <a:ext cx="446348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 Arrow 84"/>
          <p:cNvSpPr/>
          <p:nvPr/>
        </p:nvSpPr>
        <p:spPr>
          <a:xfrm>
            <a:off x="2261542" y="3756471"/>
            <a:ext cx="463905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rved Right Arrow 5"/>
          <p:cNvSpPr/>
          <p:nvPr/>
        </p:nvSpPr>
        <p:spPr>
          <a:xfrm rot="5197850">
            <a:off x="5596325" y="274793"/>
            <a:ext cx="1201536" cy="6974689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urved Left Arrow 13"/>
          <p:cNvSpPr/>
          <p:nvPr/>
        </p:nvSpPr>
        <p:spPr>
          <a:xfrm rot="5400000">
            <a:off x="6063170" y="2532061"/>
            <a:ext cx="877267" cy="7552725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rved Up Arrow 14"/>
          <p:cNvSpPr/>
          <p:nvPr/>
        </p:nvSpPr>
        <p:spPr>
          <a:xfrm rot="16200000">
            <a:off x="10277534" y="3513889"/>
            <a:ext cx="2746879" cy="88501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rved Right Arrow 18"/>
          <p:cNvSpPr/>
          <p:nvPr/>
        </p:nvSpPr>
        <p:spPr>
          <a:xfrm rot="13187395" flipH="1">
            <a:off x="9665492" y="2268115"/>
            <a:ext cx="830853" cy="1894599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35431" y="4868175"/>
            <a:ext cx="1837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Distributed Ledger of Data &amp; Content exchanges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35136" y="910473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9"/>
              </a:rPr>
              <a:t>http://hatdex.org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9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3"/>
    </mc:Choice>
    <mc:Fallback xmlns="">
      <p:transition xmlns:p14="http://schemas.microsoft.com/office/powerpoint/2010/main" spd="slow" advTm="59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HAT Data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commercial startup managing and operating the HAT personal data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4"/>
    </mc:Choice>
    <mc:Fallback xmlns="">
      <p:transition xmlns:p14="http://schemas.microsoft.com/office/powerpoint/2010/main" spd="slow" advTm="44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37" y="2552453"/>
            <a:ext cx="551531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9" y="1936299"/>
            <a:ext cx="579976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9" y="1262312"/>
            <a:ext cx="396956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9" y="1958406"/>
            <a:ext cx="353379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2582958"/>
            <a:ext cx="388369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643" y="2390366"/>
            <a:ext cx="1460900" cy="242416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042806" y="148499"/>
            <a:ext cx="3611567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1262303"/>
            <a:ext cx="212931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60" y="1615633"/>
            <a:ext cx="2075975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80" y="4116180"/>
            <a:ext cx="1524469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53" y="209452"/>
            <a:ext cx="1880176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3" y="4116180"/>
            <a:ext cx="87595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03" y="5343213"/>
            <a:ext cx="134172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34" y="794759"/>
            <a:ext cx="1654065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09089" y="906074"/>
            <a:ext cx="23452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Regulate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Innovate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Grow</a:t>
            </a:r>
          </a:p>
          <a:p>
            <a:pPr algn="ctr" defTabSz="457200"/>
            <a:r>
              <a:rPr lang="en-US" sz="1100" b="1" i="1" dirty="0" smtClean="0">
                <a:solidFill>
                  <a:srgbClr val="800000"/>
                </a:solidFill>
                <a:latin typeface="Calibri"/>
              </a:rPr>
              <a:t>Represent</a:t>
            </a:r>
          </a:p>
          <a:p>
            <a:pPr algn="ctr" defTabSz="457200"/>
            <a:r>
              <a:rPr lang="en-US" sz="1100" dirty="0" smtClean="0">
                <a:solidFill>
                  <a:srgbClr val="800000"/>
                </a:solidFill>
                <a:latin typeface="Calibri"/>
                <a:hlinkClick r:id="rId12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73" y="732760"/>
            <a:ext cx="33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users with their HAT data in their own microservice containers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007" y="1575054"/>
            <a:ext cx="203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hyper data browser (to see &amp; act on HAT data &amp; content)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Calibri"/>
                <a:hlinkClick r:id="rId13"/>
              </a:rPr>
              <a:t>http://rumpel.hubofallthings.net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" y="2001610"/>
            <a:ext cx="653069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" y="2632323"/>
            <a:ext cx="653069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1332922"/>
            <a:ext cx="653069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55947" y="1945430"/>
            <a:ext cx="3208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Data shopper agent service for HAT users, Metadata services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5"/>
              </a:rPr>
              <a:t>http://marketsquare.hubfoallthings.net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4481" y="14850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 Platform providers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02" y="3263537"/>
            <a:ext cx="170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Personal HAT address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yourname.hubfoallthings.net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34617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Continuing research on HAT ecosystem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Managed by WMG, University of Warwick</a:t>
            </a: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16"/>
              </a:rPr>
              <a:t>http://hubofallthings.com/hat-rd/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959" y="4868180"/>
            <a:ext cx="153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Direct HAT applications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371" y="4607315"/>
            <a:ext cx="193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78" y="5393243"/>
            <a:ext cx="882815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255947" y="488379"/>
            <a:ext cx="3208967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55947" y="2912827"/>
            <a:ext cx="3208967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5134" y="2912822"/>
            <a:ext cx="20141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0" y="604040"/>
            <a:ext cx="918293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4" y="2957668"/>
            <a:ext cx="918293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693590" y="1194431"/>
            <a:ext cx="2196705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1713" y="1194431"/>
            <a:ext cx="2158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HAT service providers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40" y="4586507"/>
            <a:ext cx="192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Marketsquare add-ons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2931" y="4141120"/>
            <a:ext cx="71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HAT-ready services contributing to and requesting HAT data &amp; content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09089" y="148499"/>
            <a:ext cx="2345259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7433" y="4577132"/>
            <a:ext cx="193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srgbClr val="800000"/>
                </a:solidFill>
                <a:latin typeface="Calibri"/>
              </a:rPr>
              <a:t>Dataplugs</a:t>
            </a:r>
            <a:endParaRPr lang="en-US" sz="1200" i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0740" y="4973886"/>
            <a:ext cx="19220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srgbClr val="800000"/>
                </a:solidFill>
                <a:latin typeface="Calibri"/>
              </a:rPr>
              <a:t>Meta &amp; aggregate level services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Data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Content shoppers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Social data sharing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Analytics, comparisons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05318" y="3990914"/>
            <a:ext cx="3549033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949" y="5752522"/>
            <a:ext cx="643875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80" y="5752531"/>
            <a:ext cx="1177697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603229" y="6429513"/>
            <a:ext cx="3344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00" dirty="0" smtClean="0">
                <a:solidFill>
                  <a:prstClr val="black"/>
                </a:solidFill>
                <a:latin typeface="Calibri"/>
              </a:rPr>
              <a:t>wellbeing * blockchains * content * others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7433" y="4854127"/>
            <a:ext cx="193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i="1" dirty="0" smtClean="0">
                <a:solidFill>
                  <a:srgbClr val="800000"/>
                </a:solidFill>
                <a:latin typeface="Calibri"/>
              </a:rPr>
              <a:t>Add new data into HATs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Social media, finance, Health, government data, supermarket purchases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Sign on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60371" y="4854127"/>
            <a:ext cx="19301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Native applications (data does not leave the HAT/Rumpel space)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New views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Bundles/Contexts</a:t>
            </a:r>
          </a:p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Email, website, file service, messaging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060371" y="4586507"/>
            <a:ext cx="193011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120740" y="4586507"/>
            <a:ext cx="1922061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57433" y="4586507"/>
            <a:ext cx="193176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6959" y="4854131"/>
            <a:ext cx="1537396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3590" y="1659146"/>
            <a:ext cx="2196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Brand owners. IoT companies, SMEs, outsourcing personal data management &amp; exchange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21"/>
              </a:rPr>
              <a:t>http://www.hatdex.org/hatdex-for-business/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3516837" y="676606"/>
            <a:ext cx="2525963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Retail Channel: direct provisioning of HATs</a:t>
            </a:r>
            <a:endParaRPr lang="en-US" sz="1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6212" y="604049"/>
            <a:ext cx="3370629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6212" y="3990914"/>
            <a:ext cx="8159629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851017" y="1858897"/>
            <a:ext cx="2034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i="1" dirty="0" smtClean="0">
                <a:solidFill>
                  <a:srgbClr val="800000"/>
                </a:solidFill>
                <a:latin typeface="Calibri"/>
              </a:rPr>
              <a:t>Open source code repository</a:t>
            </a:r>
            <a:endParaRPr lang="en-US" sz="1050" i="1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84" y="2348661"/>
            <a:ext cx="939849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96959" y="5454290"/>
            <a:ext cx="15373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Applications that use HAT schema, logic and APIs directly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3516845" y="3263542"/>
            <a:ext cx="252596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Horizontal Scroll 75"/>
          <p:cNvSpPr/>
          <p:nvPr/>
        </p:nvSpPr>
        <p:spPr>
          <a:xfrm>
            <a:off x="154773" y="141031"/>
            <a:ext cx="3370627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75" y="153750"/>
            <a:ext cx="337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The HAT ecosystem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9851015" y="1843930"/>
            <a:ext cx="2096767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851011" y="2711447"/>
            <a:ext cx="207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srgbClr val="800000"/>
                </a:solidFill>
                <a:latin typeface="Calibri"/>
              </a:rPr>
              <a:t>Community development</a:t>
            </a:r>
            <a:endParaRPr lang="en-US" sz="1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9851015" y="3152593"/>
            <a:ext cx="2096767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851011" y="3161474"/>
            <a:ext cx="209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HAT Global Festival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Hackathons</a:t>
            </a:r>
          </a:p>
          <a:p>
            <a:pPr algn="ctr" defTabSz="45720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Funding for startups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488007" y="3756471"/>
            <a:ext cx="446348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 Arrow 84"/>
          <p:cNvSpPr/>
          <p:nvPr/>
        </p:nvSpPr>
        <p:spPr>
          <a:xfrm>
            <a:off x="2261542" y="3756471"/>
            <a:ext cx="463905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1345" y="963594"/>
            <a:ext cx="17479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100" dirty="0" smtClean="0">
                <a:solidFill>
                  <a:prstClr val="black"/>
                </a:solidFill>
                <a:latin typeface="Calibri"/>
                <a:hlinkClick r:id="rId22"/>
              </a:rPr>
              <a:t>http://hatdex.org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457200"/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HAT provisioning &amp; hosting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Up-Down Arrow 14"/>
          <p:cNvSpPr/>
          <p:nvPr/>
        </p:nvSpPr>
        <p:spPr>
          <a:xfrm rot="4501491">
            <a:off x="3951790" y="100370"/>
            <a:ext cx="337909" cy="5222136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Up-Down Arrow 18"/>
          <p:cNvSpPr/>
          <p:nvPr/>
        </p:nvSpPr>
        <p:spPr>
          <a:xfrm rot="2005452">
            <a:off x="5507683" y="2528769"/>
            <a:ext cx="488735" cy="2265125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 rot="20691296">
            <a:off x="3084922" y="2582743"/>
            <a:ext cx="2071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Metadata </a:t>
            </a:r>
            <a:r>
              <a:rPr lang="en-US" sz="1050" dirty="0" err="1" smtClean="0">
                <a:solidFill>
                  <a:prstClr val="black"/>
                </a:solidFill>
                <a:latin typeface="Calibri"/>
              </a:rPr>
              <a:t>freemium</a:t>
            </a: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 retail services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Left Arrow 64"/>
          <p:cNvSpPr/>
          <p:nvPr/>
        </p:nvSpPr>
        <p:spPr>
          <a:xfrm rot="19831540">
            <a:off x="5492046" y="1372661"/>
            <a:ext cx="1370705" cy="666849"/>
          </a:xfrm>
          <a:prstGeom prst="leftArrow">
            <a:avLst>
              <a:gd name="adj1" fmla="val 67774"/>
              <a:gd name="adj2" fmla="val 5059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Wholesale channel</a:t>
            </a:r>
            <a:endParaRPr lang="en-US" sz="1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 rot="18184751">
            <a:off x="4958531" y="3588518"/>
            <a:ext cx="14534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Meta data app services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4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2"/>
    </mc:Choice>
    <mc:Fallback xmlns="">
      <p:transition xmlns:p14="http://schemas.microsoft.com/office/powerpoint/2010/main" spd="slow" advTm="106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</a:t>
            </a:r>
            <a:r>
              <a:rPr lang="en-GB" dirty="0"/>
              <a:t>I</a:t>
            </a:r>
            <a:r>
              <a:rPr lang="en-GB" dirty="0" smtClean="0"/>
              <a:t>n Cloud. </a:t>
            </a:r>
            <a:r>
              <a:rPr lang="en-GB" dirty="0" smtClean="0"/>
              <a:t>Trust </a:t>
            </a:r>
            <a:r>
              <a:rPr lang="en-GB" dirty="0"/>
              <a:t>Issues: Provider Perspective</a:t>
            </a:r>
          </a:p>
        </p:txBody>
      </p:sp>
      <p:sp>
        <p:nvSpPr>
          <p:cNvPr id="134" name="Shape 1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Cloud provider does not trust users</a:t>
            </a:r>
          </a:p>
          <a:p>
            <a:endParaRPr lang="en-US" dirty="0"/>
          </a:p>
          <a:p>
            <a:r>
              <a:rPr lang="en-US" dirty="0"/>
              <a:t>Use virtual machines to isolate</a:t>
            </a:r>
            <a:br>
              <a:rPr lang="en-US" dirty="0"/>
            </a:br>
            <a:r>
              <a:rPr lang="en-US" dirty="0"/>
              <a:t>users from each other and the host</a:t>
            </a:r>
          </a:p>
          <a:p>
            <a:endParaRPr lang="en-US" dirty="0"/>
          </a:p>
          <a:p>
            <a:r>
              <a:rPr lang="en-US" dirty="0"/>
              <a:t>VMs only provide one way protection</a:t>
            </a:r>
          </a:p>
        </p:txBody>
      </p:sp>
      <p:pic>
        <p:nvPicPr>
          <p:cNvPr id="136" name="iceber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3755" y="2048705"/>
            <a:ext cx="3321447" cy="442014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7781713" y="2748159"/>
            <a:ext cx="1545640" cy="352900"/>
          </a:xfrm>
          <a:prstGeom prst="rect">
            <a:avLst/>
          </a:prstGeom>
          <a:solidFill>
            <a:srgbClr val="DCDEE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Redis</a:t>
            </a:r>
          </a:p>
        </p:txBody>
      </p:sp>
      <p:sp>
        <p:nvSpPr>
          <p:cNvPr id="138" name="Shape 138"/>
          <p:cNvSpPr/>
          <p:nvPr/>
        </p:nvSpPr>
        <p:spPr>
          <a:xfrm>
            <a:off x="7781713" y="3417179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OS</a:t>
            </a:r>
          </a:p>
        </p:txBody>
      </p:sp>
      <p:sp>
        <p:nvSpPr>
          <p:cNvPr id="139" name="Shape 139"/>
          <p:cNvSpPr/>
          <p:nvPr/>
        </p:nvSpPr>
        <p:spPr>
          <a:xfrm>
            <a:off x="7781713" y="3859769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VMM</a:t>
            </a:r>
          </a:p>
        </p:txBody>
      </p:sp>
      <p:pic>
        <p:nvPicPr>
          <p:cNvPr id="140" name="redis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437" y="2788069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781713" y="4302359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Firmware</a:t>
            </a:r>
          </a:p>
        </p:txBody>
      </p:sp>
      <p:sp>
        <p:nvSpPr>
          <p:cNvPr id="142" name="Shape 142"/>
          <p:cNvSpPr/>
          <p:nvPr/>
        </p:nvSpPr>
        <p:spPr>
          <a:xfrm>
            <a:off x="7781713" y="4744948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Cloud platform</a:t>
            </a:r>
          </a:p>
        </p:txBody>
      </p:sp>
      <p:sp>
        <p:nvSpPr>
          <p:cNvPr id="143" name="Shape 143"/>
          <p:cNvSpPr/>
          <p:nvPr/>
        </p:nvSpPr>
        <p:spPr>
          <a:xfrm>
            <a:off x="7781713" y="5187549"/>
            <a:ext cx="1545640" cy="352901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Staff</a:t>
            </a:r>
          </a:p>
        </p:txBody>
      </p:sp>
      <p:sp>
        <p:nvSpPr>
          <p:cNvPr id="144" name="Shape 144"/>
          <p:cNvSpPr/>
          <p:nvPr/>
        </p:nvSpPr>
        <p:spPr>
          <a:xfrm>
            <a:off x="7781713" y="5630128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…</a:t>
            </a:r>
          </a:p>
        </p:txBody>
      </p:sp>
      <p:sp>
        <p:nvSpPr>
          <p:cNvPr id="145" name="Shape 145"/>
          <p:cNvSpPr/>
          <p:nvPr/>
        </p:nvSpPr>
        <p:spPr>
          <a:xfrm flipV="1">
            <a:off x="9564453" y="3448398"/>
            <a:ext cx="1" cy="2526704"/>
          </a:xfrm>
          <a:prstGeom prst="line">
            <a:avLst/>
          </a:prstGeom>
          <a:ln w="101600">
            <a:solidFill>
              <a:srgbClr val="FF8000"/>
            </a:solidFill>
            <a:miter lim="400000"/>
            <a:headEnd type="triangle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6" name="Shape 146"/>
          <p:cNvSpPr/>
          <p:nvPr/>
        </p:nvSpPr>
        <p:spPr>
          <a:xfrm rot="16200000">
            <a:off x="9536290" y="4312946"/>
            <a:ext cx="753381" cy="331745"/>
          </a:xfrm>
          <a:prstGeom prst="rect">
            <a:avLst/>
          </a:prstGeom>
          <a:solidFill>
            <a:srgbClr val="FF8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trusted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Who Am I? &amp; lets not </a:t>
            </a:r>
            <a:r>
              <a:rPr lang="en-US" smtClean="0">
                <a:cs typeface="+mj-cs"/>
              </a:rPr>
              <a:t>speculate further </a:t>
            </a:r>
            <a:r>
              <a:rPr lang="en-US" smtClean="0">
                <a:cs typeface="+mj-cs"/>
                <a:sym typeface="Wingdings"/>
              </a:rPr>
              <a:t></a:t>
            </a:r>
            <a:endParaRPr lang="en-US" dirty="0" smtClean="0"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Thanks to EPSRC/</a:t>
            </a:r>
            <a:r>
              <a:rPr lang="en-US" dirty="0" err="1" smtClean="0"/>
              <a:t>databox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&amp;</a:t>
            </a:r>
            <a:r>
              <a:rPr lang="en-US" b="0" dirty="0" smtClean="0"/>
              <a:t>Liang Wang, et al, Cambridge</a:t>
            </a:r>
            <a:endParaRPr lang="en-US" b="0" dirty="0"/>
          </a:p>
        </p:txBody>
      </p:sp>
      <p:pic>
        <p:nvPicPr>
          <p:cNvPr id="4" name="Content Placeholder 3" descr="MV5BMTI4MDM0NjM2Ml5BMl5BanBnXkFtZTcwMTcwNjUxMQ@@._V1_SX214_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8" b="2731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Thanks to Turing/</a:t>
            </a:r>
            <a:r>
              <a:rPr lang="en-US" dirty="0" err="1" smtClean="0"/>
              <a:t>Maru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&amp;Peter </a:t>
            </a:r>
            <a:r>
              <a:rPr lang="en-US" dirty="0" err="1" smtClean="0"/>
              <a:t>Pietzuch</a:t>
            </a:r>
            <a:r>
              <a:rPr lang="en-US" dirty="0" smtClean="0"/>
              <a:t>, Imperial </a:t>
            </a:r>
            <a:endParaRPr lang="en-US" dirty="0"/>
          </a:p>
        </p:txBody>
      </p:sp>
      <p:pic>
        <p:nvPicPr>
          <p:cNvPr id="7" name="Picture 6" descr="1000102_10151454310636691_196683016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26" y="3016396"/>
            <a:ext cx="5332487" cy="318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ceber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3755" y="2048705"/>
            <a:ext cx="3321447" cy="442014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Issues: User Perspective</a:t>
            </a:r>
          </a:p>
        </p:txBody>
      </p:sp>
      <p:sp>
        <p:nvSpPr>
          <p:cNvPr id="150" name="Shape 15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Users trust their applications</a:t>
            </a:r>
          </a:p>
          <a:p>
            <a:endParaRPr lang="en-US" dirty="0"/>
          </a:p>
          <a:p>
            <a:r>
              <a:rPr lang="en-US" dirty="0"/>
              <a:t>Users must implicitly trust </a:t>
            </a:r>
            <a:br>
              <a:rPr lang="en-US" dirty="0"/>
            </a:br>
            <a:r>
              <a:rPr lang="en-US" dirty="0"/>
              <a:t>cloud provider</a:t>
            </a:r>
          </a:p>
          <a:p>
            <a:endParaRPr lang="en-US" dirty="0"/>
          </a:p>
          <a:p>
            <a:r>
              <a:rPr lang="en-US" dirty="0"/>
              <a:t>Existing applications implicitly</a:t>
            </a:r>
            <a:br>
              <a:rPr lang="en-US" dirty="0"/>
            </a:br>
            <a:r>
              <a:rPr lang="en-US" dirty="0"/>
              <a:t>assume trusted operating system</a:t>
            </a:r>
          </a:p>
        </p:txBody>
      </p:sp>
      <p:grpSp>
        <p:nvGrpSpPr>
          <p:cNvPr id="161" name="Group 161"/>
          <p:cNvGrpSpPr/>
          <p:nvPr/>
        </p:nvGrpSpPr>
        <p:grpSpPr>
          <a:xfrm>
            <a:off x="7781714" y="2748171"/>
            <a:ext cx="2288390" cy="3234869"/>
            <a:chOff x="1305362" y="1587950"/>
            <a:chExt cx="3254599" cy="4600702"/>
          </a:xfrm>
        </p:grpSpPr>
        <p:sp>
          <p:nvSpPr>
            <p:cNvPr id="152" name="Shape 152"/>
            <p:cNvSpPr/>
            <p:nvPr/>
          </p:nvSpPr>
          <p:spPr>
            <a:xfrm>
              <a:off x="1305362" y="1587950"/>
              <a:ext cx="2198243" cy="501902"/>
            </a:xfrm>
            <a:prstGeom prst="rect">
              <a:avLst/>
            </a:prstGeom>
            <a:solidFill>
              <a:srgbClr val="FF800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Redis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1305362" y="2539444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OS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1305362" y="3168906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VMM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1305362" y="3798366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Firmware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1305362" y="4427827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Cloud platform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305362" y="5057288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Staff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305362" y="5686750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…</a:t>
              </a:r>
            </a:p>
          </p:txBody>
        </p:sp>
        <p:sp>
          <p:nvSpPr>
            <p:cNvPr id="159" name="Shape 159"/>
            <p:cNvSpPr/>
            <p:nvPr/>
          </p:nvSpPr>
          <p:spPr>
            <a:xfrm flipV="1">
              <a:off x="3840803" y="2583845"/>
              <a:ext cx="1" cy="3593534"/>
            </a:xfrm>
            <a:prstGeom prst="line">
              <a:avLst/>
            </a:prstGeom>
            <a:noFill/>
            <a:ln w="101600" cap="flat">
              <a:solidFill>
                <a:srgbClr val="DCDEE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 rot="16200000">
              <a:off x="3617244" y="4084459"/>
              <a:ext cx="1413620" cy="471815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untrusted</a:t>
              </a:r>
            </a:p>
          </p:txBody>
        </p:sp>
      </p:grpSp>
      <p:pic>
        <p:nvPicPr>
          <p:cNvPr id="162" name="redi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437" y="2788069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ceber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5943" y="1467692"/>
            <a:ext cx="3321447" cy="442014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Trusted Execution Support with Intel SGX</a:t>
            </a:r>
          </a:p>
        </p:txBody>
      </p:sp>
      <p:sp>
        <p:nvSpPr>
          <p:cNvPr id="375" name="Shape 375"/>
          <p:cNvSpPr>
            <a:spLocks noGrp="1"/>
          </p:cNvSpPr>
          <p:nvPr>
            <p:ph idx="1"/>
          </p:nvPr>
        </p:nvSpPr>
        <p:spPr>
          <a:xfrm>
            <a:off x="5805976" y="1052513"/>
            <a:ext cx="5573224" cy="525621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Users create HW-enforced trusted environment (enclave)</a:t>
            </a:r>
          </a:p>
          <a:p>
            <a:r>
              <a:rPr lang="en-GB" dirty="0"/>
              <a:t>Supports unprivileged</a:t>
            </a:r>
            <a:br>
              <a:rPr lang="en-GB" dirty="0"/>
            </a:br>
            <a:r>
              <a:rPr lang="en-GB" dirty="0"/>
              <a:t>user code</a:t>
            </a:r>
          </a:p>
          <a:p>
            <a:r>
              <a:rPr lang="en-GB" dirty="0"/>
              <a:t>Protects against strong attacker model</a:t>
            </a:r>
          </a:p>
          <a:p>
            <a:r>
              <a:rPr lang="en-GB" dirty="0"/>
              <a:t>Remote attestation</a:t>
            </a:r>
          </a:p>
          <a:p>
            <a:r>
              <a:rPr lang="en-GB" dirty="0"/>
              <a:t>Available on</a:t>
            </a:r>
            <a:br>
              <a:rPr lang="en-GB" dirty="0"/>
            </a:br>
            <a:r>
              <a:rPr lang="en-GB" dirty="0"/>
              <a:t>commodity CPUs</a:t>
            </a:r>
            <a:br>
              <a:rPr lang="en-GB" dirty="0"/>
            </a:br>
            <a:endParaRPr lang="en-GB" dirty="0"/>
          </a:p>
        </p:txBody>
      </p:sp>
      <p:grpSp>
        <p:nvGrpSpPr>
          <p:cNvPr id="384" name="Group 384"/>
          <p:cNvGrpSpPr/>
          <p:nvPr/>
        </p:nvGrpSpPr>
        <p:grpSpPr>
          <a:xfrm>
            <a:off x="2972065" y="2940398"/>
            <a:ext cx="2350896" cy="2565851"/>
            <a:chOff x="1305362" y="2539444"/>
            <a:chExt cx="3343497" cy="3649208"/>
          </a:xfrm>
        </p:grpSpPr>
        <p:sp>
          <p:nvSpPr>
            <p:cNvPr id="376" name="Shape 376"/>
            <p:cNvSpPr/>
            <p:nvPr/>
          </p:nvSpPr>
          <p:spPr>
            <a:xfrm>
              <a:off x="1305362" y="2539444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OS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1305362" y="3168906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VMM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1305362" y="3798366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Firmware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1305362" y="4427827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 dirty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Cloud platform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1305362" y="5057288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Staff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1305362" y="5686750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…</a:t>
              </a:r>
            </a:p>
          </p:txBody>
        </p:sp>
        <p:sp>
          <p:nvSpPr>
            <p:cNvPr id="382" name="Shape 382"/>
            <p:cNvSpPr/>
            <p:nvPr/>
          </p:nvSpPr>
          <p:spPr>
            <a:xfrm flipV="1">
              <a:off x="3840803" y="2552031"/>
              <a:ext cx="1" cy="3625348"/>
            </a:xfrm>
            <a:prstGeom prst="line">
              <a:avLst/>
            </a:prstGeom>
            <a:noFill/>
            <a:ln w="101600" cap="flat">
              <a:solidFill>
                <a:srgbClr val="DCDEE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 rot="16200000">
              <a:off x="3706142" y="4128797"/>
              <a:ext cx="1413620" cy="471815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untrusted</a:t>
              </a:r>
            </a:p>
          </p:txBody>
        </p:sp>
      </p:grpSp>
      <p:sp>
        <p:nvSpPr>
          <p:cNvPr id="385" name="Shape 385"/>
          <p:cNvSpPr/>
          <p:nvPr/>
        </p:nvSpPr>
        <p:spPr>
          <a:xfrm>
            <a:off x="2991447" y="2009067"/>
            <a:ext cx="1545640" cy="687002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Enclave</a:t>
            </a:r>
          </a:p>
        </p:txBody>
      </p:sp>
      <p:grpSp>
        <p:nvGrpSpPr>
          <p:cNvPr id="388" name="Group 388"/>
          <p:cNvGrpSpPr/>
          <p:nvPr/>
        </p:nvGrpSpPr>
        <p:grpSpPr>
          <a:xfrm>
            <a:off x="3006793" y="2313563"/>
            <a:ext cx="357515" cy="357516"/>
            <a:chOff x="0" y="0"/>
            <a:chExt cx="508465" cy="508465"/>
          </a:xfrm>
        </p:grpSpPr>
        <p:pic>
          <p:nvPicPr>
            <p:cNvPr id="386" name="crat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" name="pasted-imag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8" y="79688"/>
              <a:ext cx="349021" cy="349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3" name="Group 393"/>
          <p:cNvGrpSpPr/>
          <p:nvPr/>
        </p:nvGrpSpPr>
        <p:grpSpPr>
          <a:xfrm>
            <a:off x="3389631" y="2313563"/>
            <a:ext cx="357516" cy="357516"/>
            <a:chOff x="0" y="0"/>
            <a:chExt cx="508465" cy="508465"/>
          </a:xfrm>
        </p:grpSpPr>
        <p:pic>
          <p:nvPicPr>
            <p:cNvPr id="389" name="crat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92" name="Group 392"/>
            <p:cNvGrpSpPr/>
            <p:nvPr/>
          </p:nvGrpSpPr>
          <p:grpSpPr>
            <a:xfrm>
              <a:off x="72404" y="82748"/>
              <a:ext cx="402304" cy="342901"/>
              <a:chOff x="0" y="-12700"/>
              <a:chExt cx="402303" cy="342900"/>
            </a:xfrm>
          </p:grpSpPr>
          <p:sp>
            <p:nvSpPr>
              <p:cNvPr id="390" name="Shape 390"/>
              <p:cNvSpPr/>
              <p:nvPr/>
            </p:nvSpPr>
            <p:spPr>
              <a:xfrm>
                <a:off x="17001" y="-12700"/>
                <a:ext cx="342901" cy="3429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391" name="apache-logo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11480"/>
                <a:ext cx="402304" cy="1064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98" name="Group 398"/>
          <p:cNvGrpSpPr/>
          <p:nvPr/>
        </p:nvGrpSpPr>
        <p:grpSpPr>
          <a:xfrm>
            <a:off x="3772471" y="2313563"/>
            <a:ext cx="357516" cy="357516"/>
            <a:chOff x="0" y="0"/>
            <a:chExt cx="508465" cy="508465"/>
          </a:xfrm>
        </p:grpSpPr>
        <p:pic>
          <p:nvPicPr>
            <p:cNvPr id="394" name="crat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97" name="Group 397"/>
            <p:cNvGrpSpPr/>
            <p:nvPr/>
          </p:nvGrpSpPr>
          <p:grpSpPr>
            <a:xfrm>
              <a:off x="86669" y="79723"/>
              <a:ext cx="360528" cy="349020"/>
              <a:chOff x="0" y="0"/>
              <a:chExt cx="360527" cy="349019"/>
            </a:xfrm>
          </p:grpSpPr>
          <p:sp>
            <p:nvSpPr>
              <p:cNvPr id="395" name="Shape 395"/>
              <p:cNvSpPr/>
              <p:nvPr/>
            </p:nvSpPr>
            <p:spPr>
              <a:xfrm>
                <a:off x="0" y="3011"/>
                <a:ext cx="342900" cy="3429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396" name="nginx-logo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507" y="0"/>
                <a:ext cx="349021" cy="3490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01" name="Group 401"/>
          <p:cNvGrpSpPr/>
          <p:nvPr/>
        </p:nvGrpSpPr>
        <p:grpSpPr>
          <a:xfrm>
            <a:off x="4146383" y="2313563"/>
            <a:ext cx="357516" cy="357516"/>
            <a:chOff x="0" y="0"/>
            <a:chExt cx="508465" cy="508465"/>
          </a:xfrm>
        </p:grpSpPr>
        <p:pic>
          <p:nvPicPr>
            <p:cNvPr id="399" name="crat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0" name="memcached-logo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88" y="79723"/>
              <a:ext cx="349021" cy="3490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289" y="3559433"/>
            <a:ext cx="2138371" cy="120283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564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Execution Environments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Trusted execution environment (TEE)</a:t>
            </a:r>
            <a:br>
              <a:rPr lang="en-US" dirty="0"/>
            </a:br>
            <a:r>
              <a:rPr lang="en-US" dirty="0"/>
              <a:t>in process</a:t>
            </a:r>
          </a:p>
          <a:p>
            <a:pPr lvl="1"/>
            <a:r>
              <a:rPr lang="en-US" dirty="0"/>
              <a:t>Own code &amp; data</a:t>
            </a:r>
          </a:p>
          <a:p>
            <a:pPr lvl="1"/>
            <a:r>
              <a:rPr lang="en-US" dirty="0"/>
              <a:t>Controlled entry points</a:t>
            </a:r>
          </a:p>
          <a:p>
            <a:pPr lvl="1"/>
            <a:r>
              <a:rPr lang="en-US" dirty="0"/>
              <a:t>Provides </a:t>
            </a:r>
            <a:r>
              <a:rPr lang="en-US" dirty="0">
                <a:solidFill>
                  <a:srgbClr val="C00000"/>
                </a:solidFill>
              </a:rPr>
              <a:t>confidentiality &amp; integrity</a:t>
            </a:r>
          </a:p>
          <a:p>
            <a:pPr lvl="1"/>
            <a:r>
              <a:rPr lang="en-US" dirty="0"/>
              <a:t>Supports multiple threads</a:t>
            </a:r>
          </a:p>
          <a:p>
            <a:pPr lvl="1"/>
            <a:r>
              <a:rPr lang="en-US" dirty="0"/>
              <a:t>Full access to application memory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7696200" y="1362751"/>
            <a:ext cx="1524000" cy="441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User process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0463" y="3991241"/>
            <a:ext cx="1295476" cy="789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Application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code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0463" y="4867961"/>
            <a:ext cx="1295476" cy="789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Application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0463" y="3114516"/>
            <a:ext cx="1295476" cy="789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0463" y="1715932"/>
            <a:ext cx="1295476" cy="789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29799" y="1893360"/>
            <a:ext cx="1524000" cy="29746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600" b="1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  <a:endParaRPr lang="en-US" sz="1600" b="1" dirty="0">
              <a:solidFill>
                <a:prstClr val="white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44063" y="2246530"/>
            <a:ext cx="1295476" cy="789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44063" y="3123244"/>
            <a:ext cx="1295476" cy="789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data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44063" y="4095420"/>
            <a:ext cx="1295476" cy="294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600" dirty="0">
                <a:solidFill>
                  <a:prstClr val="white"/>
                </a:solidFill>
                <a:latin typeface="Avenir Light" charset="0"/>
                <a:ea typeface="Avenir Light" charset="0"/>
                <a:cs typeface="Avenir Light" charset="0"/>
              </a:rPr>
              <a:t>Threads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44065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34601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25141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511405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49001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01943" y="4410751"/>
            <a:ext cx="347056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mr-IN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39" name="Curved Connector 38"/>
          <p:cNvCxnSpPr>
            <a:stCxn id="24" idx="0"/>
            <a:endCxn id="16" idx="2"/>
          </p:cNvCxnSpPr>
          <p:nvPr/>
        </p:nvCxnSpPr>
        <p:spPr>
          <a:xfrm rot="16200000" flipV="1">
            <a:off x="10619201" y="3885678"/>
            <a:ext cx="497683" cy="552469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endCxn id="8" idx="3"/>
          </p:cNvCxnSpPr>
          <p:nvPr/>
        </p:nvCxnSpPr>
        <p:spPr>
          <a:xfrm rot="10800000" flipV="1">
            <a:off x="9105941" y="4557805"/>
            <a:ext cx="819131" cy="705060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8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Software Guard Extensions (SGX)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/>
              <a:t>Extension of Instruction Set Architecture (ISA) in recent Intel CPUs</a:t>
            </a:r>
          </a:p>
          <a:p>
            <a:pPr lvl="1"/>
            <a:r>
              <a:rPr lang="en-US" dirty="0" err="1"/>
              <a:t>Skylake</a:t>
            </a:r>
            <a:r>
              <a:rPr lang="en-US" dirty="0"/>
              <a:t> (2015), </a:t>
            </a:r>
            <a:r>
              <a:rPr lang="en-US" dirty="0" err="1"/>
              <a:t>Kaby</a:t>
            </a:r>
            <a:r>
              <a:rPr lang="en-US" dirty="0"/>
              <a:t> lake (2016)</a:t>
            </a:r>
          </a:p>
          <a:p>
            <a:pPr>
              <a:spcBef>
                <a:spcPts val="3600"/>
              </a:spcBef>
            </a:pPr>
            <a:r>
              <a:rPr lang="en-US" dirty="0"/>
              <a:t>Protects confidentiality and integrity of code &amp; data in untrusted environments</a:t>
            </a:r>
          </a:p>
          <a:p>
            <a:pPr lvl="1"/>
            <a:r>
              <a:rPr lang="en-US" dirty="0"/>
              <a:t>Platform owner considered malicious</a:t>
            </a:r>
          </a:p>
          <a:p>
            <a:pPr lvl="1"/>
            <a:r>
              <a:rPr lang="en-US" dirty="0"/>
              <a:t>Only CPU chip and isolated region trusted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Enclaves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SGX introduces notion of </a:t>
            </a:r>
            <a:r>
              <a:rPr lang="en-US" b="1" dirty="0"/>
              <a:t>enclave</a:t>
            </a:r>
          </a:p>
          <a:p>
            <a:pPr lvl="1"/>
            <a:r>
              <a:rPr lang="en-US" dirty="0"/>
              <a:t>Isolated memory region for code &amp; data</a:t>
            </a:r>
          </a:p>
          <a:p>
            <a:pPr lvl="1"/>
            <a:r>
              <a:rPr lang="en-US" dirty="0"/>
              <a:t>New CPU instructions to manipulate enclaves</a:t>
            </a:r>
            <a:br>
              <a:rPr lang="en-US" dirty="0"/>
            </a:br>
            <a:r>
              <a:rPr lang="en-US" dirty="0"/>
              <a:t>and new enclave execution mode</a:t>
            </a:r>
          </a:p>
          <a:p>
            <a:r>
              <a:rPr lang="en-US" dirty="0"/>
              <a:t>Enclave memory </a:t>
            </a:r>
            <a:r>
              <a:rPr lang="en-US" b="1" dirty="0"/>
              <a:t>encrypted</a:t>
            </a:r>
            <a:r>
              <a:rPr lang="en-US" dirty="0"/>
              <a:t> and </a:t>
            </a:r>
            <a:r>
              <a:rPr lang="en-US" b="1" dirty="0"/>
              <a:t>integrity-</a:t>
            </a:r>
            <a:br>
              <a:rPr lang="en-US" b="1" dirty="0"/>
            </a:br>
            <a:r>
              <a:rPr lang="en-US" b="1" dirty="0"/>
              <a:t>protected </a:t>
            </a:r>
            <a:r>
              <a:rPr lang="en-US" dirty="0"/>
              <a:t>by hardware</a:t>
            </a:r>
          </a:p>
          <a:p>
            <a:pPr lvl="1"/>
            <a:r>
              <a:rPr lang="en-US" dirty="0"/>
              <a:t>Memory encryption engine (MEE)</a:t>
            </a:r>
          </a:p>
          <a:p>
            <a:pPr lvl="1"/>
            <a:r>
              <a:rPr lang="en-US" dirty="0"/>
              <a:t>No plaintext secrets in main memory</a:t>
            </a:r>
          </a:p>
          <a:p>
            <a:r>
              <a:rPr lang="en-US" dirty="0"/>
              <a:t>Enclave memory can be accessed only by enclave code</a:t>
            </a:r>
          </a:p>
          <a:p>
            <a:pPr lvl="1"/>
            <a:r>
              <a:rPr lang="en-US" dirty="0"/>
              <a:t>Protection from privileged code (OS, hypervisor)</a:t>
            </a:r>
          </a:p>
          <a:p>
            <a:r>
              <a:rPr lang="en-US" dirty="0"/>
              <a:t>Application has ability to defend secrets</a:t>
            </a:r>
          </a:p>
          <a:p>
            <a:pPr lvl="1"/>
            <a:r>
              <a:rPr lang="en-US" dirty="0"/>
              <a:t>Attack surface reduced to just enclaves and CPU</a:t>
            </a:r>
          </a:p>
          <a:p>
            <a:pPr lvl="1"/>
            <a:r>
              <a:rPr lang="en-US" dirty="0"/>
              <a:t>Compromised software cannot steal application secrets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90941" y="1989678"/>
            <a:ext cx="3046047" cy="9282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0939" y="2917639"/>
            <a:ext cx="3046047" cy="296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t"/>
          <a:lstStyle/>
          <a:p>
            <a:pPr algn="ctr"/>
            <a:r>
              <a:rPr lang="en-US" sz="1600" b="1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OS</a:t>
            </a:r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4335" y="2321944"/>
            <a:ext cx="1979248" cy="4715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</a:p>
        </p:txBody>
      </p:sp>
      <p:sp>
        <p:nvSpPr>
          <p:cNvPr id="8" name="Rectangle 7"/>
          <p:cNvSpPr/>
          <p:nvPr/>
        </p:nvSpPr>
        <p:spPr>
          <a:xfrm>
            <a:off x="7890939" y="3207812"/>
            <a:ext cx="3046047" cy="299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t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Hypervisor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819511" y="2634808"/>
            <a:ext cx="0" cy="431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720153" y="2414390"/>
            <a:ext cx="198715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>
                <a:solidFill>
                  <a:srgbClr val="FFC00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✘</a:t>
            </a:r>
            <a:endParaRPr lang="en-US" sz="1400" dirty="0">
              <a:solidFill>
                <a:srgbClr val="FFC000"/>
              </a:solidFill>
              <a:latin typeface="Avenir Light Oblique" charset="0"/>
              <a:ea typeface="Avenir Light Oblique" charset="0"/>
              <a:cs typeface="Avenir Light Oblique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618377" y="2632260"/>
            <a:ext cx="3547" cy="725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22565" y="2414390"/>
            <a:ext cx="198715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✘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174981" y="245100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174981" y="263226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976265" y="2506826"/>
            <a:ext cx="198715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✘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76265" y="2307696"/>
            <a:ext cx="198715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92D05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✔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SDK Code Sample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9288" y="1143000"/>
            <a:ext cx="8291512" cy="403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SGX application: untrusted code</a:t>
            </a:r>
          </a:p>
          <a:p>
            <a:endParaRPr lang="en-US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request_buf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response_buf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endParaRPr lang="en-US" sz="1200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main()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...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while(1)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receive(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request_buf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ret =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EENTER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request_buf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response_buf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 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if (ret &lt; 0) 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fprintf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stderr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"Corrupted message\n");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else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  send(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response_buf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...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3" y="1524000"/>
            <a:ext cx="3835532" cy="350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/>
            <a:r>
              <a:rPr lang="en-US" sz="1600" b="1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Enclave: trusted code</a:t>
            </a:r>
            <a:endParaRPr lang="en-US" b="1" u="sng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endParaRPr lang="en-US" sz="1200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process_request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(char *in, char *out)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(in,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if(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verify_MAC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decrypt_msg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encrypt_msg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out);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(0);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 else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(-1);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9288" y="5334000"/>
            <a:ext cx="8291512" cy="86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Server: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Receives encrypted requests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Processes them in enclave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Sends encrypted responses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8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A62DCEA4FAE4394823B509BA2709F" ma:contentTypeVersion="" ma:contentTypeDescription="Create a new document." ma:contentTypeScope="" ma:versionID="e51086be0336218012c31f81e91801a5">
  <xsd:schema xmlns:xsd="http://www.w3.org/2001/XMLSchema" xmlns:xs="http://www.w3.org/2001/XMLSchema" xmlns:p="http://schemas.microsoft.com/office/2006/metadata/properties" xmlns:ns2="ddc16f2e-ac79-420b-bf02-152a3fab2b22" xmlns:ns3="e5618448-e42b-40ea-80d2-fe7c2030a18b" targetNamespace="http://schemas.microsoft.com/office/2006/metadata/properties" ma:root="true" ma:fieldsID="faa6553ecd3524e9c2e43f207bb0ea63" ns2:_="" ns3:_="">
    <xsd:import namespace="ddc16f2e-ac79-420b-bf02-152a3fab2b22"/>
    <xsd:import namespace="e5618448-e42b-40ea-80d2-fe7c2030a1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16f2e-ac79-420b-bf02-152a3fab2b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18448-e42b-40ea-80d2-fe7c2030a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E2BAD2-F03D-469D-98A6-45357B838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4437C-E839-4733-A734-82DD58764992}">
  <ds:schemaRefs>
    <ds:schemaRef ds:uri="http://schemas.openxmlformats.org/package/2006/metadata/core-properties"/>
    <ds:schemaRef ds:uri="http://schemas.microsoft.com/office/2006/documentManagement/types"/>
    <ds:schemaRef ds:uri="ddc16f2e-ac79-420b-bf02-152a3fab2b22"/>
    <ds:schemaRef ds:uri="e5618448-e42b-40ea-80d2-fe7c2030a18b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FA049A-5521-40FE-BD5C-778BB20A5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16f2e-ac79-420b-bf02-152a3fab2b22"/>
    <ds:schemaRef ds:uri="e5618448-e42b-40ea-80d2-fe7c2030a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3639</Words>
  <Application>Microsoft Macintosh PowerPoint</Application>
  <PresentationFormat>Custom</PresentationFormat>
  <Paragraphs>794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1_Office Theme</vt:lpstr>
      <vt:lpstr>Simple Light</vt:lpstr>
      <vt:lpstr>2_Office Theme</vt:lpstr>
      <vt:lpstr>Privacy-Preserving Analytics in and out of the Clouds</vt:lpstr>
      <vt:lpstr>Compute-First Networking</vt:lpstr>
      <vt:lpstr>1 In Cloud. Trust Issues: Provider Perspective</vt:lpstr>
      <vt:lpstr>Trust Issues: User Perspective</vt:lpstr>
      <vt:lpstr>Trusted Execution Support with Intel SGX</vt:lpstr>
      <vt:lpstr>Trusted Execution Environments</vt:lpstr>
      <vt:lpstr>Intel Software Guard Extensions (SGX)</vt:lpstr>
      <vt:lpstr>SGX Enclaves</vt:lpstr>
      <vt:lpstr>SGX SDK Code Sample</vt:lpstr>
      <vt:lpstr>SGX Enclave Construction</vt:lpstr>
      <vt:lpstr>SGX Support for Spark</vt:lpstr>
      <vt:lpstr>Partitioning Spark</vt:lpstr>
      <vt:lpstr>Partitioning Spark</vt:lpstr>
      <vt:lpstr>Partitioning Spark</vt:lpstr>
      <vt:lpstr>2. Alternatives (as well as)</vt:lpstr>
      <vt:lpstr>3. The HAT ecosystem – Not a Cloud == Databox in the Wild</vt:lpstr>
      <vt:lpstr>PowerPoint Presentation</vt:lpstr>
      <vt:lpstr>HAT Community Foundation</vt:lpstr>
      <vt:lpstr>PowerPoint Presentation</vt:lpstr>
      <vt:lpstr>PowerPoint Presentation</vt:lpstr>
      <vt:lpstr>PowerPoint Presentation</vt:lpstr>
      <vt:lpstr>PowerPoint Presentation</vt:lpstr>
      <vt:lpstr>HAT Research</vt:lpstr>
      <vt:lpstr>PowerPoint Presentation</vt:lpstr>
      <vt:lpstr>PowerPoint Presentation</vt:lpstr>
      <vt:lpstr>PowerPoint Presentation</vt:lpstr>
      <vt:lpstr>PowerPoint Presentation</vt:lpstr>
      <vt:lpstr>HAT Data Exchange</vt:lpstr>
      <vt:lpstr>PowerPoint Presentation</vt:lpstr>
      <vt:lpstr>Who Am I? &amp; lets not speculate further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McIvor</dc:creator>
  <cp:lastModifiedBy>Jon Crowcroft</cp:lastModifiedBy>
  <cp:revision>27</cp:revision>
  <cp:lastPrinted>2018-02-07T11:00:10Z</cp:lastPrinted>
  <dcterms:created xsi:type="dcterms:W3CDTF">2017-09-19T11:05:16Z</dcterms:created>
  <dcterms:modified xsi:type="dcterms:W3CDTF">2018-10-03T11:38:36Z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0x01010059AA62DCEA4FAE4394823B509BA2709F</vt:lpwstr>
  </property>
</Properties>
</file>