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6"/>
  </p:notesMasterIdLst>
  <p:handoutMasterIdLst>
    <p:handoutMasterId r:id="rId207"/>
  </p:handoutMasterIdLst>
  <p:sldIdLst>
    <p:sldId id="52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4" r:id="rId117"/>
    <p:sldId id="375" r:id="rId118"/>
    <p:sldId id="376" r:id="rId119"/>
    <p:sldId id="377" r:id="rId120"/>
    <p:sldId id="379" r:id="rId121"/>
    <p:sldId id="380" r:id="rId122"/>
    <p:sldId id="382" r:id="rId123"/>
    <p:sldId id="383" r:id="rId124"/>
    <p:sldId id="384" r:id="rId125"/>
    <p:sldId id="385" r:id="rId126"/>
    <p:sldId id="386" r:id="rId127"/>
    <p:sldId id="387" r:id="rId128"/>
    <p:sldId id="388" r:id="rId129"/>
    <p:sldId id="389" r:id="rId130"/>
    <p:sldId id="390" r:id="rId131"/>
    <p:sldId id="391" r:id="rId132"/>
    <p:sldId id="392" r:id="rId133"/>
    <p:sldId id="395" r:id="rId134"/>
    <p:sldId id="396" r:id="rId135"/>
    <p:sldId id="397" r:id="rId136"/>
    <p:sldId id="398" r:id="rId137"/>
    <p:sldId id="399" r:id="rId138"/>
    <p:sldId id="400" r:id="rId139"/>
    <p:sldId id="401" r:id="rId140"/>
    <p:sldId id="402" r:id="rId141"/>
    <p:sldId id="403" r:id="rId142"/>
    <p:sldId id="404" r:id="rId143"/>
    <p:sldId id="405" r:id="rId144"/>
    <p:sldId id="406" r:id="rId145"/>
    <p:sldId id="407" r:id="rId146"/>
    <p:sldId id="408" r:id="rId147"/>
    <p:sldId id="409" r:id="rId148"/>
    <p:sldId id="410" r:id="rId149"/>
    <p:sldId id="411" r:id="rId150"/>
    <p:sldId id="412" r:id="rId151"/>
    <p:sldId id="413" r:id="rId152"/>
    <p:sldId id="414" r:id="rId153"/>
    <p:sldId id="415" r:id="rId154"/>
    <p:sldId id="416" r:id="rId155"/>
    <p:sldId id="417" r:id="rId156"/>
    <p:sldId id="418" r:id="rId157"/>
    <p:sldId id="419" r:id="rId158"/>
    <p:sldId id="420" r:id="rId159"/>
    <p:sldId id="421" r:id="rId160"/>
    <p:sldId id="422" r:id="rId161"/>
    <p:sldId id="423" r:id="rId162"/>
    <p:sldId id="424" r:id="rId163"/>
    <p:sldId id="425" r:id="rId164"/>
    <p:sldId id="426" r:id="rId165"/>
    <p:sldId id="427" r:id="rId166"/>
    <p:sldId id="428" r:id="rId167"/>
    <p:sldId id="429" r:id="rId168"/>
    <p:sldId id="449" r:id="rId169"/>
    <p:sldId id="450" r:id="rId170"/>
    <p:sldId id="451" r:id="rId171"/>
    <p:sldId id="452" r:id="rId172"/>
    <p:sldId id="453" r:id="rId173"/>
    <p:sldId id="454" r:id="rId174"/>
    <p:sldId id="455" r:id="rId175"/>
    <p:sldId id="456" r:id="rId176"/>
    <p:sldId id="457" r:id="rId177"/>
    <p:sldId id="458" r:id="rId178"/>
    <p:sldId id="473" r:id="rId179"/>
    <p:sldId id="474" r:id="rId180"/>
    <p:sldId id="475" r:id="rId181"/>
    <p:sldId id="476" r:id="rId182"/>
    <p:sldId id="477" r:id="rId183"/>
    <p:sldId id="478" r:id="rId184"/>
    <p:sldId id="479" r:id="rId185"/>
    <p:sldId id="480" r:id="rId186"/>
    <p:sldId id="481" r:id="rId187"/>
    <p:sldId id="493" r:id="rId188"/>
    <p:sldId id="495" r:id="rId189"/>
    <p:sldId id="496" r:id="rId190"/>
    <p:sldId id="497" r:id="rId191"/>
    <p:sldId id="498" r:id="rId192"/>
    <p:sldId id="499" r:id="rId193"/>
    <p:sldId id="500" r:id="rId194"/>
    <p:sldId id="501" r:id="rId195"/>
    <p:sldId id="502" r:id="rId196"/>
    <p:sldId id="503" r:id="rId197"/>
    <p:sldId id="504" r:id="rId198"/>
    <p:sldId id="505" r:id="rId199"/>
    <p:sldId id="506" r:id="rId200"/>
    <p:sldId id="507" r:id="rId201"/>
    <p:sldId id="508" r:id="rId202"/>
    <p:sldId id="514" r:id="rId203"/>
    <p:sldId id="517" r:id="rId204"/>
    <p:sldId id="518" r:id="rId20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Moore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6"/>
    <p:restoredTop sz="91458"/>
  </p:normalViewPr>
  <p:slideViewPr>
    <p:cSldViewPr snapToGrid="0" snapToObjects="1">
      <p:cViewPr varScale="1">
        <p:scale>
          <a:sx n="142" d="100"/>
          <a:sy n="142" d="100"/>
        </p:scale>
        <p:origin x="192" y="1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85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presProps" Target="pres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tableStyles" Target="tableStyle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8T09:05:03.775" idx="1">
    <p:pos x="10" y="10"/>
    <p:text>Add a in-class demo of self clocking??</p:text>
    <p:extLst>
      <p:ext uri="{C676402C-5697-4E1C-873F-D02D1690AC5C}">
        <p15:threadingInfo xmlns:p15="http://schemas.microsoft.com/office/powerpoint/2012/main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73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EC4F68E-2C62-554F-9085-4EB0F44760B5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Go through</a:t>
            </a:r>
            <a:r>
              <a:rPr lang="en-US" sz="2400" baseline="0" dirty="0">
                <a:ea typeface="ＭＳ Ｐゴシック" charset="0"/>
                <a:cs typeface="ＭＳ Ｐゴシック" charset="0"/>
              </a:rPr>
              <a:t> very fast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9ECE046-2009-284B-991D-6AEAD235ED8F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8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0C7672D-F7A8-8D43-80DB-7EE57F86E28F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CLEAR THE OBJECTIVE (function)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baseline="0" dirty="0"/>
              <a:t> RELIABLE data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360040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265124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319457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8790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3312256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29</a:t>
            </a:r>
            <a:r>
              <a:rPr lang="en-US" baseline="30000"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ea typeface="ＭＳ Ｐゴシック" charset="0"/>
                <a:cs typeface="ＭＳ Ｐゴシック" charset="0"/>
              </a:rPr>
              <a:t> end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5F72186D-00AB-174B-82A9-3C8557F5CF40}" type="slidenum">
              <a:rPr lang="en-US" sz="1200">
                <a:latin typeface="Times New Roman" charset="0"/>
              </a:rPr>
              <a:pPr algn="r"/>
              <a:t>50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1144627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891AAF4-B574-294A-BAFA-D0EC51ECC9FD}" type="slidenum">
              <a:rPr lang="en-US" sz="1200">
                <a:latin typeface="Times New Roman" charset="0"/>
              </a:rPr>
              <a:pPr algn="r"/>
              <a:t>51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59647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BA52-DC4E-F943-BEC7-7E908FFAD05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402115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27-1-2016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54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166700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2-Feb-2015    13-Feb-2017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4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2447043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68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27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59AA75-580B-154A-B88A-070BD5DFDBB0}" type="slidenum">
              <a:rPr lang="en-US" sz="1300" b="0">
                <a:latin typeface="Times New Roman" charset="0"/>
              </a:rPr>
              <a:pPr eaLnBrk="1" hangingPunct="1"/>
              <a:t>75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63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36CF3E-E769-AC40-9E12-9CC078555AB7}" type="slidenum">
              <a:rPr lang="en-US" sz="1300" b="0">
                <a:latin typeface="Times New Roman" charset="0"/>
              </a:rPr>
              <a:pPr eaLnBrk="1" hangingPunct="1"/>
              <a:t>76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54433D-2A41-5444-9C42-7A0F027E8C55}" type="slidenum">
              <a:rPr lang="en-US" sz="1300" b="0">
                <a:latin typeface="Times New Roman" charset="0"/>
              </a:rPr>
              <a:pPr eaLnBrk="1" hangingPunct="1"/>
              <a:t>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16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BFC7EA-0BB6-894E-83B3-32EB41C590E5}" type="slidenum">
              <a:rPr lang="en-US" sz="1300" b="0">
                <a:latin typeface="Times New Roman" charset="0"/>
              </a:rPr>
              <a:pPr eaLnBrk="1" hangingPunct="1"/>
              <a:t>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9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2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6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94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D775E9-34A9-5740-8B6A-2245DF9D9237}" type="slidenum">
              <a:rPr lang="en-US" sz="1300" b="0">
                <a:latin typeface="Times New Roman" charset="0"/>
              </a:rPr>
              <a:pPr eaLnBrk="1" hangingPunct="1"/>
              <a:t>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Number of first byte</a:t>
            </a:r>
          </a:p>
        </p:txBody>
      </p:sp>
    </p:spTree>
    <p:extLst>
      <p:ext uri="{BB962C8B-B14F-4D97-AF65-F5344CB8AC3E}">
        <p14:creationId xmlns:p14="http://schemas.microsoft.com/office/powerpoint/2010/main" val="238572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E73F25-B83A-D648-AFA5-DAF8D5ED7F57}" type="slidenum">
              <a:rPr lang="en-US" sz="1300" b="0">
                <a:latin typeface="Times New Roman" charset="0"/>
              </a:rPr>
              <a:pPr eaLnBrk="1" hangingPunct="1"/>
              <a:t>84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7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86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80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A42316-7BDE-E242-A2E7-21BC69DF4EEC}" type="slidenum">
              <a:rPr lang="en-US" sz="1300" b="0">
                <a:latin typeface="Times New Roman" charset="0"/>
              </a:rPr>
              <a:pPr eaLnBrk="1" hangingPunct="1"/>
              <a:t>99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906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ESTIMATE!</a:t>
            </a:r>
            <a:r>
              <a:rPr lang="en-US" baseline="0" dirty="0"/>
              <a:t> less “old mass” more reaction but </a:t>
            </a:r>
            <a:r>
              <a:rPr lang="en-US" baseline="0" dirty="0" err="1"/>
              <a:t>wihout</a:t>
            </a:r>
            <a:r>
              <a:rPr lang="en-US" baseline="0" dirty="0"/>
              <a:t> </a:t>
            </a:r>
            <a:r>
              <a:rPr lang="en-US" baseline="0" dirty="0" err="1"/>
              <a:t>jaggers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8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2017-2-15bb§bb</a:t>
            </a:r>
          </a:p>
        </p:txBody>
      </p:sp>
    </p:spTree>
    <p:extLst>
      <p:ext uri="{BB962C8B-B14F-4D97-AF65-F5344CB8AC3E}">
        <p14:creationId xmlns:p14="http://schemas.microsoft.com/office/powerpoint/2010/main" val="2423440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023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7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E5501C-9988-6F4E-B25E-B236D1649972}" type="slidenum">
              <a:rPr lang="en-US" sz="1300" b="0">
                <a:latin typeface="Times New Roman" charset="0"/>
              </a:rPr>
              <a:pPr eaLnBrk="1" hangingPunct="1"/>
              <a:t>107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2016-1-29</a:t>
            </a:r>
          </a:p>
        </p:txBody>
      </p:sp>
    </p:spTree>
    <p:extLst>
      <p:ext uri="{BB962C8B-B14F-4D97-AF65-F5344CB8AC3E}">
        <p14:creationId xmlns:p14="http://schemas.microsoft.com/office/powerpoint/2010/main" val="14498895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C3C6E6-5BD2-C34F-9643-EE0DADF7AF6D}" type="slidenum">
              <a:rPr lang="en-US" sz="1300" b="0">
                <a:latin typeface="Times New Roman" charset="0"/>
              </a:rPr>
              <a:pPr eaLnBrk="1" hangingPunct="1"/>
              <a:t>108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13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109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271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808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A2366B-52EF-3444-8850-E96CED3DF2B0}" type="slidenum">
              <a:rPr lang="en-US" sz="1300" b="0">
                <a:latin typeface="Times New Roman" charset="0"/>
              </a:rPr>
              <a:pPr eaLnBrk="1" hangingPunct="1"/>
              <a:t>111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02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4DF27C-0FEC-5A40-93C3-13DF470A23DC}" type="slidenum">
              <a:rPr lang="en-US" sz="1300" b="0">
                <a:latin typeface="Times New Roman" charset="0"/>
              </a:rPr>
              <a:pPr eaLnBrk="1" hangingPunct="1"/>
              <a:t>112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94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E0D8A3-F38D-B54D-8553-157BA775C751}" type="slidenum">
              <a:rPr lang="en-US" sz="1300" b="0">
                <a:latin typeface="Times New Roman" charset="0"/>
              </a:rPr>
              <a:pPr eaLnBrk="1" hangingPunct="1"/>
              <a:t>113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54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C67908-891F-064C-BF1C-8DC331DCFB45}" type="slidenum">
              <a:rPr lang="en-US" sz="1300" b="0">
                <a:latin typeface="Times New Roman" charset="0"/>
              </a:rPr>
              <a:pPr eaLnBrk="1" hangingPunct="1"/>
              <a:t>114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16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EB63B9-CE76-CA46-A985-4EBE2E5DD35D}" type="slidenum">
              <a:rPr lang="en-US" sz="1300" b="0">
                <a:latin typeface="Times New Roman" charset="0"/>
              </a:rPr>
              <a:pPr eaLnBrk="1" hangingPunct="1"/>
              <a:t>115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36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7D956A-96C7-F145-A8F0-0DA5F0A232B9}" type="slidenum">
              <a:rPr lang="en-US" sz="1300" b="0">
                <a:latin typeface="Times New Roman" charset="0"/>
              </a:rPr>
              <a:pPr eaLnBrk="1" hangingPunct="1"/>
              <a:t>116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1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413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9B2A7C-4352-6F4A-9BCA-59016BCB4C2F}" type="slidenum">
              <a:rPr lang="en-US" sz="1300" b="0">
                <a:latin typeface="Times New Roman" charset="0"/>
              </a:rPr>
              <a:pPr eaLnBrk="1" hangingPunct="1"/>
              <a:t>117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 timer?  Will get packet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with no state!!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555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4BC5DD-F3D6-734B-AE37-06D4ABF193E0}" type="slidenum">
              <a:rPr lang="en-US" sz="1300" b="0">
                <a:latin typeface="Times New Roman" charset="0"/>
              </a:rPr>
              <a:pPr eaLnBrk="1" hangingPunct="1"/>
              <a:t>118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225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F2F9F7-F13F-A745-B601-041547EB2A10}" type="slidenum">
              <a:rPr lang="en-US" sz="1300" b="0">
                <a:latin typeface="Times New Roman" charset="0"/>
              </a:rPr>
              <a:pPr eaLnBrk="1" hangingPunct="1"/>
              <a:t>119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285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4-feb-2015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22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567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69A29A-D16C-864E-998C-C62256933E1F}" type="slidenum">
              <a:rPr lang="en-US" sz="1300" b="0">
                <a:latin typeface="Times New Roman" charset="0"/>
              </a:rPr>
              <a:pPr eaLnBrk="1" hangingPunct="1"/>
              <a:t>124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Picture on board</a:t>
            </a:r>
          </a:p>
        </p:txBody>
      </p:sp>
    </p:spTree>
    <p:extLst>
      <p:ext uri="{BB962C8B-B14F-4D97-AF65-F5344CB8AC3E}">
        <p14:creationId xmlns:p14="http://schemas.microsoft.com/office/powerpoint/2010/main" val="7750966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92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730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CEBFA1-51FF-A24F-867E-EEE6959AA91E}" type="slidenum">
              <a:rPr lang="en-US" sz="1300" b="0">
                <a:latin typeface="Times New Roman" charset="0"/>
              </a:rPr>
              <a:pPr eaLnBrk="1" hangingPunct="1"/>
              <a:t>127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35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9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132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851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9D4B52-1D9A-9D44-9D6F-0F6EA38F68F0}" type="slidenum">
              <a:rPr lang="en-US" sz="1300" b="0">
                <a:latin typeface="Times New Roman" charset="0"/>
              </a:rPr>
              <a:pPr eaLnBrk="1" hangingPunct="1"/>
              <a:t>130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777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4DCC38-56B0-7C45-9622-D4994682E07F}" type="slidenum">
              <a:rPr lang="en-US" sz="1300" b="0">
                <a:latin typeface="Times New Roman" charset="0"/>
              </a:rPr>
              <a:pPr eaLnBrk="1" hangingPunct="1"/>
              <a:t>131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057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D764017-9695-6E4E-BA5B-604F8CA13258}" type="slidenum">
              <a:rPr lang="en-US" sz="1300" b="0">
                <a:latin typeface="Times New Roman" charset="0"/>
              </a:rPr>
              <a:pPr eaLnBrk="1" hangingPunct="1"/>
              <a:t>135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677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AF5948D-D09D-1B40-B686-E4596E3B3EAE}" type="slidenum">
              <a:rPr lang="en-US" sz="1300" b="0">
                <a:latin typeface="Times New Roman" charset="0"/>
              </a:rPr>
              <a:pPr eaLnBrk="1" hangingPunct="1"/>
              <a:t>136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6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CB0AF9-070E-284C-A561-46B458C4AD5B}" type="slidenum">
              <a:rPr lang="en-US" sz="1300" b="0">
                <a:latin typeface="Times New Roman" charset="0"/>
              </a:rPr>
              <a:pPr eaLnBrk="1" hangingPunct="1"/>
              <a:t>137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337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2016-2-1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2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E153740-8C51-4346-BF6D-FBC421DC3D28}" type="slidenum">
              <a:rPr lang="en-US" sz="1300" b="0">
                <a:latin typeface="Times New Roman" charset="0"/>
              </a:rPr>
              <a:pPr eaLnBrk="1" hangingPunct="1"/>
              <a:t>157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516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2017-2-17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76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160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94C4A-3AC1-7348-853D-72E41CBBFB82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Go through very fast</a:t>
            </a:r>
          </a:p>
        </p:txBody>
      </p:sp>
    </p:spTree>
    <p:extLst>
      <p:ext uri="{BB962C8B-B14F-4D97-AF65-F5344CB8AC3E}">
        <p14:creationId xmlns:p14="http://schemas.microsoft.com/office/powerpoint/2010/main" val="20767798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617E3E7-2B42-714B-934F-5F81F0638D3B}" type="slidenum">
              <a:rPr lang="en-US" sz="1300" b="0">
                <a:latin typeface="Times New Roman" charset="0"/>
              </a:rPr>
              <a:pPr eaLnBrk="1" hangingPunct="1"/>
              <a:t>161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MSS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vs</a:t>
            </a:r>
            <a:r>
              <a:rPr lang="en-US" dirty="0">
                <a:ea typeface="ＭＳ Ｐゴシック" charset="0"/>
                <a:cs typeface="ＭＳ Ｐゴシック" charset="0"/>
              </a:rPr>
              <a:t> MTU??</a:t>
            </a:r>
          </a:p>
        </p:txBody>
      </p:sp>
    </p:spTree>
    <p:extLst>
      <p:ext uri="{BB962C8B-B14F-4D97-AF65-F5344CB8AC3E}">
        <p14:creationId xmlns:p14="http://schemas.microsoft.com/office/powerpoint/2010/main" val="5381687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D7678D-3933-B64B-89D3-B222E3A47E3F}" type="slidenum">
              <a:rPr lang="en-US" sz="1300" b="0">
                <a:latin typeface="Times New Roman" charset="0"/>
              </a:rPr>
              <a:pPr eaLnBrk="1" hangingPunct="1"/>
              <a:t>162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369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D759AB-56F7-F243-83EF-1DC089F8D502}" type="slidenum">
              <a:rPr lang="en-US" sz="1300" b="0">
                <a:latin typeface="Times New Roman" charset="0"/>
              </a:rPr>
              <a:pPr eaLnBrk="1" hangingPunct="1"/>
              <a:t>165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773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Sort out the replication. XXXX</a:t>
            </a:r>
          </a:p>
        </p:txBody>
      </p:sp>
    </p:spTree>
    <p:extLst>
      <p:ext uri="{BB962C8B-B14F-4D97-AF65-F5344CB8AC3E}">
        <p14:creationId xmlns:p14="http://schemas.microsoft.com/office/powerpoint/2010/main" val="3899473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66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EF65C0-C774-5649-A5FC-3864B06236AB}" type="slidenum">
              <a:rPr lang="en-US" sz="1300" b="0">
                <a:latin typeface="Times New Roman" charset="0"/>
              </a:rPr>
              <a:pPr eaLnBrk="1" hangingPunct="1"/>
              <a:t>192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940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8871BD-2AAC-E24F-8798-DB564F72453B}" type="slidenum">
              <a:rPr lang="en-US" sz="1300" b="0">
                <a:latin typeface="Times New Roman" charset="0"/>
              </a:rPr>
              <a:pPr eaLnBrk="1" hangingPunct="1"/>
              <a:t>197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38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FC33C67-3A26-4B4C-A1F6-16771664FCBA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Go through very fast</a:t>
            </a:r>
          </a:p>
        </p:txBody>
      </p:sp>
    </p:spTree>
    <p:extLst>
      <p:ext uri="{BB962C8B-B14F-4D97-AF65-F5344CB8AC3E}">
        <p14:creationId xmlns:p14="http://schemas.microsoft.com/office/powerpoint/2010/main" val="1386585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B871EB-5C4B-044D-B449-4650714033A5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Go through very fast</a:t>
            </a:r>
          </a:p>
        </p:txBody>
      </p:sp>
    </p:spTree>
    <p:extLst>
      <p:ext uri="{BB962C8B-B14F-4D97-AF65-F5344CB8AC3E}">
        <p14:creationId xmlns:p14="http://schemas.microsoft.com/office/powerpoint/2010/main" val="199900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D541-2A60-FE47-9A8E-C964FA582E48}" type="datetime1">
              <a:rPr lang="en-GB" smtClean="0"/>
              <a:t>07/02/2019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DB7-ACC2-CC4C-A272-B77A1F4F6910}" type="datetime1">
              <a:rPr lang="en-GB" smtClean="0"/>
              <a:t>07/02/2019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331-355C-E54B-AEAB-365E74A035D7}" type="datetime1">
              <a:rPr lang="en-GB" smtClean="0"/>
              <a:t>07/02/2019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E9D7D-CD46-A340-A1D8-BC4BFD5FE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0DE5-B11F-7341-8F2A-5BB785D44617}" type="datetime1">
              <a:rPr lang="en-GB" smtClean="0"/>
              <a:t>07/02/2019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370E-55D1-5E4E-A4AE-F389D65CB217}" type="datetime1">
              <a:rPr lang="en-GB" smtClean="0"/>
              <a:t>07/02/2019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D7B3-7F40-7442-86A8-EF5D991FB15B}" type="datetime1">
              <a:rPr lang="en-GB" smtClean="0"/>
              <a:t>07/02/2019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40C2-8FAC-C74E-A515-FE484EF48075}" type="datetime1">
              <a:rPr lang="en-GB" smtClean="0"/>
              <a:t>07/02/2019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DD54-AC42-AE49-BB96-654408DC0E53}" type="datetime1">
              <a:rPr lang="en-GB" smtClean="0"/>
              <a:t>07/02/2019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C8B4-29B2-0841-A14C-D50D14C4AD50}" type="datetime1">
              <a:rPr lang="en-GB" smtClean="0"/>
              <a:t>07/02/2019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07DB-2D72-B94A-AEB3-723A2D3143C7}" type="datetime1">
              <a:rPr lang="en-GB" smtClean="0"/>
              <a:t>07/02/2019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EDC-B77C-EC42-8D0E-F8B8A95EBA3A}" type="datetime1">
              <a:rPr lang="en-GB" smtClean="0"/>
              <a:t>07/02/2019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B8B8-1004-F243-963A-4F6DEBDAD23C}" type="datetime1">
              <a:rPr lang="en-GB" smtClean="0"/>
              <a:t>07/02/2019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image" Target="../media/image17.e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>
                <a:latin typeface="Calibri"/>
              </a:rPr>
              <a:t>Computer Networking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Lent Term</a:t>
            </a:r>
          </a:p>
          <a:p>
            <a:pPr algn="ctr" eaLnBrk="0" hangingPunct="0"/>
            <a:r>
              <a:rPr lang="en-US" sz="4000" dirty="0">
                <a:latin typeface="Calibri"/>
              </a:rPr>
              <a:t>M/W/F 11:00-12:00</a:t>
            </a:r>
          </a:p>
          <a:p>
            <a:pPr algn="ctr" eaLnBrk="0" hangingPunct="0"/>
            <a:r>
              <a:rPr lang="en-US" sz="4000" dirty="0">
                <a:latin typeface="Calibri"/>
              </a:rPr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Slide Set 3 </a:t>
            </a:r>
            <a:r>
              <a:rPr lang="en-US" sz="4000">
                <a:latin typeface="Calibri"/>
              </a:rPr>
              <a:t>(Topic 5)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>
                <a:latin typeface="Calibri"/>
              </a:rPr>
              <a:t>Andrew 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 err="1">
                <a:latin typeface="Calibri"/>
              </a:rPr>
              <a:t>Andrew.Moore@cl.cam.ac.uk</a:t>
            </a:r>
            <a:endParaRPr lang="en-US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</a:rPr>
              <a:t>2018-2019</a:t>
            </a:r>
          </a:p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2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between application processes</a:t>
            </a:r>
          </a:p>
          <a:p>
            <a:r>
              <a:rPr lang="en-US" dirty="0"/>
              <a:t>Provide common end-to-end services for app layer </a:t>
            </a:r>
            <a:r>
              <a:rPr lang="en-US" dirty="0">
                <a:solidFill>
                  <a:srgbClr val="000090"/>
                </a:solidFill>
              </a:rPr>
              <a:t>[optional]</a:t>
            </a:r>
          </a:p>
          <a:p>
            <a:pPr lvl="1"/>
            <a:r>
              <a:rPr lang="en-US" dirty="0"/>
              <a:t>Reliable, in-order data delivery</a:t>
            </a:r>
          </a:p>
          <a:p>
            <a:pPr lvl="1"/>
            <a:r>
              <a:rPr lang="en-US" dirty="0"/>
              <a:t>Paced data delivery: flow and congestion-control</a:t>
            </a:r>
          </a:p>
          <a:p>
            <a:pPr lvl="2"/>
            <a:r>
              <a:rPr lang="en-US" dirty="0"/>
              <a:t>too fast may overwhelm the network</a:t>
            </a:r>
          </a:p>
          <a:p>
            <a:pPr lvl="2"/>
            <a:r>
              <a:rPr lang="en-US" dirty="0"/>
              <a:t>too slow is not efficient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4670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Karn</a:t>
            </a:r>
            <a:r>
              <a:rPr lang="en-US" dirty="0"/>
              <a:t>/Partridge in 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00" b="200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13876" y="6305490"/>
            <a:ext cx="54440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from Jacobson and </a:t>
            </a:r>
            <a:r>
              <a:rPr lang="en-US" dirty="0" err="1"/>
              <a:t>Karels</a:t>
            </a:r>
            <a:r>
              <a:rPr lang="en-US" dirty="0"/>
              <a:t>, SIGCOMM 1988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1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Jacobson/Karels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Problem: need to better capture variability in RTT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Directly measure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deviation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/>
            <a:endParaRPr lang="en-US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Deviation =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SampleRTT</a:t>
            </a:r>
            <a:r>
              <a:rPr lang="en-US" sz="2400" dirty="0">
                <a:latin typeface="Arial" charset="0"/>
                <a:cs typeface="Arial" charset="0"/>
              </a:rPr>
              <a:t> –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285750" indent="-285750"/>
            <a:r>
              <a:rPr lang="en-US" sz="2400" dirty="0" err="1">
                <a:latin typeface="Arial" charset="0"/>
                <a:cs typeface="Arial" charset="0"/>
              </a:rPr>
              <a:t>EstimatedDeviation</a:t>
            </a:r>
            <a:r>
              <a:rPr lang="en-US" sz="2400" dirty="0">
                <a:latin typeface="Arial" charset="0"/>
                <a:cs typeface="Arial" charset="0"/>
              </a:rPr>
              <a:t>: exponential average of Deviation</a:t>
            </a: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RTO =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+ 4 x </a:t>
            </a:r>
            <a:r>
              <a:rPr lang="en-US" sz="2400" dirty="0" err="1">
                <a:latin typeface="Arial" charset="0"/>
                <a:cs typeface="Arial" charset="0"/>
              </a:rPr>
              <a:t>EstimatedDeviation</a:t>
            </a:r>
            <a:endParaRPr lang="en-US" sz="2400" dirty="0">
              <a:latin typeface="Arial" charset="0"/>
              <a:cs typeface="Arial" charset="0"/>
            </a:endParaRP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0168" t="2000" r="20595" b="2000"/>
          <a:stretch/>
        </p:blipFill>
        <p:spPr>
          <a:xfrm>
            <a:off x="172616" y="1541298"/>
            <a:ext cx="4486910" cy="3563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Jacobson/</a:t>
            </a:r>
            <a:r>
              <a:rPr lang="en-US" dirty="0" err="1"/>
              <a:t>Karels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068" t="45" r="26182" b="45"/>
          <a:stretch/>
        </p:blipFill>
        <p:spPr>
          <a:xfrm>
            <a:off x="4605136" y="1401221"/>
            <a:ext cx="4538864" cy="3814528"/>
          </a:xfr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16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Most of our previous ideas, but some key differences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Checksum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Sequence numbers are byte offsets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Introduces fast retransmit: optimization that uses duplicate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ACKs to trigger early retransmission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Sender maintains a single retransmission timer (like GBN) and retransmits on timeout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11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Header: What’s left?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Must Be Zero</a:t>
            </a:r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”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6 bits reserved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4191000" y="3352800"/>
            <a:ext cx="533400" cy="457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3" name="AutoShape 29"/>
          <p:cNvCxnSpPr>
            <a:cxnSpLocks noChangeShapeType="1"/>
          </p:cNvCxnSpPr>
          <p:nvPr/>
        </p:nvCxnSpPr>
        <p:spPr bwMode="auto">
          <a:xfrm>
            <a:off x="2590800" y="3124200"/>
            <a:ext cx="1587500" cy="3349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85800" y="3717925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Number of 4-byte words in TCP header;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5 = no options</a:t>
            </a: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276600" y="3276600"/>
            <a:ext cx="10668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29"/>
          <p:cNvCxnSpPr>
            <a:cxnSpLocks noChangeShapeType="1"/>
            <a:stCxn id="35" idx="3"/>
            <a:endCxn id="36" idx="2"/>
          </p:cNvCxnSpPr>
          <p:nvPr/>
        </p:nvCxnSpPr>
        <p:spPr bwMode="auto">
          <a:xfrm flipV="1">
            <a:off x="2895600" y="3581400"/>
            <a:ext cx="381000" cy="79216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5" grpId="0"/>
      <p:bldP spid="35" grpId="1"/>
      <p:bldP spid="36" grpId="0" animBg="1"/>
      <p:bldP spid="36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Header: What’s left?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Used with 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flag to indicate urgent data (not discussed further)</a:t>
            </a: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5791200" y="3733800"/>
            <a:ext cx="24384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9" name="AutoShape 29"/>
          <p:cNvCxnSpPr>
            <a:cxnSpLocks noChangeShapeType="1"/>
            <a:stCxn id="34" idx="3"/>
            <a:endCxn id="38" idx="2"/>
          </p:cNvCxnSpPr>
          <p:nvPr/>
        </p:nvCxnSpPr>
        <p:spPr bwMode="auto">
          <a:xfrm>
            <a:off x="2895600" y="3398838"/>
            <a:ext cx="2895600" cy="6778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107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Header: What’s left?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724400" y="3200400"/>
            <a:ext cx="11430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0987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TCP Connection Establishment and Initial Sequence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162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Initial Sequence Number (ISN)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Sequence number for the very first byte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Why not just use ISN = 0?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Practical issue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IP addresses and port #s uniquely identify a connection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Eventually, though, these port #s do get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used again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small chance an old packet is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still in flight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TCP therefore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requires</a:t>
            </a:r>
            <a:r>
              <a:rPr lang="en-US" sz="2400" dirty="0">
                <a:latin typeface="Arial" charset="0"/>
                <a:cs typeface="Arial" charset="0"/>
              </a:rPr>
              <a:t> changing ISN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Hosts exchange ISNs when they establish a connection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Establishing a TCP Connection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4773613"/>
            <a:ext cx="8458200" cy="1941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Three-way handshake to establish connection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SYN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(open;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synchronize sequence numbers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to host B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B returns a SYN acknowledgment (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SYN 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an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to acknowledge the SYN ACK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51100" y="1555750"/>
            <a:ext cx="1603375" cy="630238"/>
            <a:chOff x="1544" y="980"/>
            <a:chExt cx="1010" cy="397"/>
          </a:xfrm>
        </p:grpSpPr>
        <p:sp>
          <p:nvSpPr>
            <p:cNvPr id="75798" name="Line 5"/>
            <p:cNvSpPr>
              <a:spLocks noChangeShapeType="1"/>
            </p:cNvSpPr>
            <p:nvPr/>
          </p:nvSpPr>
          <p:spPr bwMode="auto">
            <a:xfrm rot="5400000" flipV="1">
              <a:off x="1958" y="782"/>
              <a:ext cx="181" cy="101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Text Box 6"/>
            <p:cNvSpPr txBox="1">
              <a:spLocks noChangeArrowheads="1"/>
            </p:cNvSpPr>
            <p:nvPr/>
          </p:nvSpPr>
          <p:spPr bwMode="auto">
            <a:xfrm rot="605430">
              <a:off x="1828" y="98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62213" y="2195513"/>
            <a:ext cx="1574800" cy="520700"/>
            <a:chOff x="1551" y="1383"/>
            <a:chExt cx="992" cy="328"/>
          </a:xfrm>
        </p:grpSpPr>
        <p:sp>
          <p:nvSpPr>
            <p:cNvPr id="75796" name="Line 8"/>
            <p:cNvSpPr>
              <a:spLocks noChangeShapeType="1"/>
            </p:cNvSpPr>
            <p:nvPr/>
          </p:nvSpPr>
          <p:spPr bwMode="auto">
            <a:xfrm rot="5400000">
              <a:off x="1952" y="1121"/>
              <a:ext cx="189" cy="9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1631" y="1383"/>
              <a:ext cx="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FF3300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39988" y="2963863"/>
            <a:ext cx="1600200" cy="501650"/>
            <a:chOff x="1537" y="1867"/>
            <a:chExt cx="1008" cy="316"/>
          </a:xfrm>
        </p:grpSpPr>
        <p:sp>
          <p:nvSpPr>
            <p:cNvPr id="75794" name="Line 11"/>
            <p:cNvSpPr>
              <a:spLocks noChangeShapeType="1"/>
            </p:cNvSpPr>
            <p:nvPr/>
          </p:nvSpPr>
          <p:spPr bwMode="auto">
            <a:xfrm rot="5400000" flipV="1">
              <a:off x="1897" y="1535"/>
              <a:ext cx="288" cy="100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Text Box 12"/>
            <p:cNvSpPr txBox="1">
              <a:spLocks noChangeArrowheads="1"/>
            </p:cNvSpPr>
            <p:nvPr/>
          </p:nvSpPr>
          <p:spPr bwMode="auto">
            <a:xfrm rot="1044999">
              <a:off x="1963" y="1867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75784" name="Line 13"/>
          <p:cNvSpPr>
            <a:spLocks noChangeShapeType="1"/>
          </p:cNvSpPr>
          <p:nvPr/>
        </p:nvSpPr>
        <p:spPr bwMode="auto">
          <a:xfrm rot="16200000" flipH="1">
            <a:off x="2599531" y="3132932"/>
            <a:ext cx="2890837" cy="6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 rot="5400000">
            <a:off x="1048544" y="3093244"/>
            <a:ext cx="2797175" cy="238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Text Box 15"/>
          <p:cNvSpPr txBox="1">
            <a:spLocks noChangeArrowheads="1"/>
          </p:cNvSpPr>
          <p:nvPr/>
        </p:nvSpPr>
        <p:spPr bwMode="auto">
          <a:xfrm>
            <a:off x="2274888" y="12398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75787" name="Text Box 16"/>
          <p:cNvSpPr txBox="1">
            <a:spLocks noChangeArrowheads="1"/>
          </p:cNvSpPr>
          <p:nvPr/>
        </p:nvSpPr>
        <p:spPr bwMode="auto">
          <a:xfrm>
            <a:off x="3841750" y="1201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444750" y="3384550"/>
            <a:ext cx="1627188" cy="966788"/>
            <a:chOff x="1540" y="2132"/>
            <a:chExt cx="1025" cy="609"/>
          </a:xfrm>
        </p:grpSpPr>
        <p:sp>
          <p:nvSpPr>
            <p:cNvPr id="75790" name="Line 18"/>
            <p:cNvSpPr>
              <a:spLocks noChangeShapeType="1"/>
            </p:cNvSpPr>
            <p:nvPr/>
          </p:nvSpPr>
          <p:spPr bwMode="auto">
            <a:xfrm rot="5400000" flipV="1">
              <a:off x="1896" y="1874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Text Box 19"/>
            <p:cNvSpPr txBox="1">
              <a:spLocks noChangeArrowheads="1"/>
            </p:cNvSpPr>
            <p:nvPr/>
          </p:nvSpPr>
          <p:spPr bwMode="auto">
            <a:xfrm rot="1003808">
              <a:off x="1829" y="2132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  <p:sp>
          <p:nvSpPr>
            <p:cNvPr id="75792" name="Line 20"/>
            <p:cNvSpPr>
              <a:spLocks noChangeShapeType="1"/>
            </p:cNvSpPr>
            <p:nvPr/>
          </p:nvSpPr>
          <p:spPr bwMode="auto">
            <a:xfrm rot="5400000" flipV="1">
              <a:off x="1914" y="2089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Text Box 21"/>
            <p:cNvSpPr txBox="1">
              <a:spLocks noChangeArrowheads="1"/>
            </p:cNvSpPr>
            <p:nvPr/>
          </p:nvSpPr>
          <p:spPr bwMode="auto">
            <a:xfrm rot="1003808">
              <a:off x="1847" y="2347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</p:grpSp>
      <p:sp>
        <p:nvSpPr>
          <p:cNvPr id="957462" name="Text Box 22"/>
          <p:cNvSpPr txBox="1">
            <a:spLocks noChangeArrowheads="1"/>
          </p:cNvSpPr>
          <p:nvPr/>
        </p:nvSpPr>
        <p:spPr bwMode="auto">
          <a:xfrm>
            <a:off x="5148263" y="2122488"/>
            <a:ext cx="2535237" cy="11874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Helvetica" charset="0"/>
              </a:rPr>
              <a:t>Each host tells its ISN to the other host.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/>
              <a:t>TCP and UDP are the common transport protocols</a:t>
            </a:r>
          </a:p>
          <a:p>
            <a:pPr lvl="1"/>
            <a:r>
              <a:rPr lang="en-US" dirty="0"/>
              <a:t>also SCTP, MTCP, SST, RDP, DCCP, …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4051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SYN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ACK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URG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880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1: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Initial SYN Packet</a:t>
            </a: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5897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3300"/>
                </a:solidFill>
                <a:latin typeface="Arial" charset="0"/>
              </a:rPr>
              <a:t>A’s port</a:t>
            </a: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6155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3300"/>
                </a:solidFill>
                <a:latin typeface="Arial" charset="0"/>
              </a:rPr>
              <a:t>B’s port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429144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3300"/>
                </a:solidFill>
                <a:latin typeface="Arial" charset="0"/>
              </a:rPr>
              <a:t>A’s Initial Sequence Number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4114800" y="2895600"/>
            <a:ext cx="35020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(Irrelevant since ACK not set)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8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9888" name="Text Box 15"/>
          <p:cNvSpPr txBox="1">
            <a:spLocks noChangeArrowheads="1"/>
          </p:cNvSpPr>
          <p:nvPr/>
        </p:nvSpPr>
        <p:spPr bwMode="auto">
          <a:xfrm>
            <a:off x="3352800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 dirty="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9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989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989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9899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79900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79901" name="Text Box 28"/>
          <p:cNvSpPr txBox="1">
            <a:spLocks noChangeArrowheads="1"/>
          </p:cNvSpPr>
          <p:nvPr/>
        </p:nvSpPr>
        <p:spPr bwMode="auto">
          <a:xfrm>
            <a:off x="1957388" y="5349875"/>
            <a:ext cx="509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 wants to open a connection…</a:t>
            </a:r>
          </a:p>
        </p:txBody>
      </p:sp>
      <p:sp>
        <p:nvSpPr>
          <p:cNvPr id="79902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3" name="AutoShape 30"/>
          <p:cNvCxnSpPr>
            <a:cxnSpLocks noChangeShapeType="1"/>
            <a:stCxn id="79904" idx="6"/>
            <a:endCxn id="79902" idx="2"/>
          </p:cNvCxnSpPr>
          <p:nvPr/>
        </p:nvCxnSpPr>
        <p:spPr bwMode="auto">
          <a:xfrm>
            <a:off x="2374900" y="2933700"/>
            <a:ext cx="2260600" cy="609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9904" name="Oval 31"/>
          <p:cNvSpPr>
            <a:spLocks noChangeArrowheads="1"/>
          </p:cNvSpPr>
          <p:nvPr/>
        </p:nvSpPr>
        <p:spPr bwMode="auto">
          <a:xfrm>
            <a:off x="1447800" y="2743200"/>
            <a:ext cx="914400" cy="3810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Oval 32"/>
          <p:cNvSpPr>
            <a:spLocks noChangeArrowheads="1"/>
          </p:cNvSpPr>
          <p:nvPr/>
        </p:nvSpPr>
        <p:spPr bwMode="auto">
          <a:xfrm>
            <a:off x="3429000" y="3276600"/>
            <a:ext cx="7620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8" name="AutoShape 35"/>
          <p:cNvCxnSpPr>
            <a:cxnSpLocks noChangeShapeType="1"/>
            <a:stCxn id="79905" idx="4"/>
            <a:endCxn id="79906" idx="0"/>
          </p:cNvCxnSpPr>
          <p:nvPr/>
        </p:nvCxnSpPr>
        <p:spPr bwMode="auto">
          <a:xfrm flipH="1">
            <a:off x="3352800" y="3810000"/>
            <a:ext cx="457200" cy="533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89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2: B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SYN-ACK Packet</a:t>
            </a:r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3893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4495800" y="2895600"/>
            <a:ext cx="2590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 = 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3352800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18415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194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194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1947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1948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1949" name="Text Box 28"/>
          <p:cNvSpPr txBox="1">
            <a:spLocks noChangeArrowheads="1"/>
          </p:cNvSpPr>
          <p:nvPr/>
        </p:nvSpPr>
        <p:spPr bwMode="auto">
          <a:xfrm>
            <a:off x="1079500" y="5349875"/>
            <a:ext cx="687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B tells A it accepts, and is ready to hear the next byte…</a:t>
            </a:r>
          </a:p>
        </p:txBody>
      </p:sp>
      <p:sp>
        <p:nvSpPr>
          <p:cNvPr id="81950" name="Text Box 29"/>
          <p:cNvSpPr txBox="1">
            <a:spLocks noChangeArrowheads="1"/>
          </p:cNvSpPr>
          <p:nvPr/>
        </p:nvSpPr>
        <p:spPr bwMode="auto">
          <a:xfrm>
            <a:off x="1173163" y="62198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A can start sending data</a:t>
            </a:r>
          </a:p>
        </p:txBody>
      </p:sp>
      <p:sp>
        <p:nvSpPr>
          <p:cNvPr id="81951" name="Text Box 30"/>
          <p:cNvSpPr txBox="1">
            <a:spLocks noChangeArrowheads="1"/>
          </p:cNvSpPr>
          <p:nvPr/>
        </p:nvSpPr>
        <p:spPr bwMode="auto">
          <a:xfrm>
            <a:off x="4800600" y="3352800"/>
            <a:ext cx="8048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47800" y="2743200"/>
            <a:ext cx="4343400" cy="1082675"/>
            <a:chOff x="912" y="1728"/>
            <a:chExt cx="2736" cy="682"/>
          </a:xfrm>
        </p:grpSpPr>
        <p:cxnSp>
          <p:nvCxnSpPr>
            <p:cNvPr id="81959" name="AutoShape 32"/>
            <p:cNvCxnSpPr>
              <a:cxnSpLocks noChangeShapeType="1"/>
              <a:stCxn id="81960" idx="6"/>
            </p:cNvCxnSpPr>
            <p:nvPr/>
          </p:nvCxnSpPr>
          <p:spPr bwMode="auto">
            <a:xfrm>
              <a:off x="1496" y="1944"/>
              <a:ext cx="1416" cy="2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960" name="Oval 33"/>
            <p:cNvSpPr>
              <a:spLocks noChangeArrowheads="1"/>
            </p:cNvSpPr>
            <p:nvPr/>
          </p:nvSpPr>
          <p:spPr bwMode="auto">
            <a:xfrm>
              <a:off x="912" y="1728"/>
              <a:ext cx="576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Oval 34"/>
            <p:cNvSpPr>
              <a:spLocks noChangeArrowheads="1"/>
            </p:cNvSpPr>
            <p:nvPr/>
          </p:nvSpPr>
          <p:spPr bwMode="auto">
            <a:xfrm>
              <a:off x="2928" y="2074"/>
              <a:ext cx="720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1956" name="AutoShape 36"/>
            <p:cNvCxnSpPr>
              <a:cxnSpLocks noChangeShapeType="1"/>
              <a:stCxn id="81957" idx="6"/>
              <a:endCxn id="81958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957" name="Oval 37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4" name="Line 39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40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3: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ACK of the SYN-ACK</a:t>
            </a:r>
          </a:p>
        </p:txBody>
      </p:sp>
      <p:sp>
        <p:nvSpPr>
          <p:cNvPr id="965635" name="Rectangle 3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4751388" y="2865438"/>
            <a:ext cx="177958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Text Box 13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3983" name="Text Box 14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20B</a:t>
            </a:r>
          </a:p>
        </p:txBody>
      </p:sp>
      <p:sp>
        <p:nvSpPr>
          <p:cNvPr id="83984" name="Line 15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6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Text Box 17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83987" name="Text Box 18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88" name="Rectangle 19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Rectangle 20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Text Box 21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3992" name="Rectangle 23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3994" name="Text Box 25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3995" name="Text Box 26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1866900" y="5349875"/>
            <a:ext cx="530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</a:t>
            </a:r>
            <a:r>
              <a:rPr lang="ja-JP" altLang="en-US">
                <a:solidFill>
                  <a:srgbClr val="FF3300"/>
                </a:solidFill>
                <a:latin typeface="Helvetica" charset="0"/>
              </a:rPr>
              <a:t>’</a:t>
            </a:r>
            <a:r>
              <a:rPr lang="en-US">
                <a:solidFill>
                  <a:srgbClr val="FF3300"/>
                </a:solidFill>
                <a:latin typeface="Helvetica" charset="0"/>
              </a:rPr>
              <a:t>s likewise okay to start sending</a:t>
            </a:r>
          </a:p>
        </p:txBody>
      </p:sp>
      <p:sp>
        <p:nvSpPr>
          <p:cNvPr id="83997" name="Text Box 28"/>
          <p:cNvSpPr txBox="1">
            <a:spLocks noChangeArrowheads="1"/>
          </p:cNvSpPr>
          <p:nvPr/>
        </p:nvSpPr>
        <p:spPr bwMode="auto">
          <a:xfrm>
            <a:off x="4114800" y="2438400"/>
            <a:ext cx="3389313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1800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1800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3998" name="Text Box 29"/>
          <p:cNvSpPr txBox="1">
            <a:spLocks noChangeArrowheads="1"/>
          </p:cNvSpPr>
          <p:nvPr/>
        </p:nvSpPr>
        <p:spPr bwMode="auto">
          <a:xfrm>
            <a:off x="1173163" y="62706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B can start sending data</a:t>
            </a:r>
          </a:p>
        </p:txBody>
      </p:sp>
      <p:grpSp>
        <p:nvGrpSpPr>
          <p:cNvPr id="83999" name="Group 30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4002" name="AutoShape 31"/>
            <p:cNvCxnSpPr>
              <a:cxnSpLocks noChangeShapeType="1"/>
              <a:stCxn id="84003" idx="6"/>
              <a:endCxn id="84004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003" name="Oval 32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3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00" name="Line 34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5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529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400">
                <a:latin typeface="Helvetica" charset="0"/>
                <a:ea typeface="ＭＳ Ｐゴシック" charset="0"/>
                <a:cs typeface="ＭＳ Ｐゴシック" charset="0"/>
              </a:rPr>
              <a:t>Timing Diagram: 3-Way Handshaking</a:t>
            </a:r>
            <a:endParaRPr lang="en-US" sz="32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Line 3"/>
          <p:cNvSpPr>
            <a:spLocks noChangeShapeType="1"/>
          </p:cNvSpPr>
          <p:nvPr/>
        </p:nvSpPr>
        <p:spPr bwMode="auto">
          <a:xfrm>
            <a:off x="1985963" y="3041650"/>
            <a:ext cx="1587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889000" y="270033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Client (initiator)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6403975" y="2152650"/>
            <a:ext cx="892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Server</a:t>
            </a:r>
          </a:p>
        </p:txBody>
      </p:sp>
      <p:sp>
        <p:nvSpPr>
          <p:cNvPr id="86023" name="Line 6"/>
          <p:cNvSpPr>
            <a:spLocks noChangeShapeType="1"/>
          </p:cNvSpPr>
          <p:nvPr/>
        </p:nvSpPr>
        <p:spPr bwMode="auto">
          <a:xfrm>
            <a:off x="6858000" y="3041650"/>
            <a:ext cx="1588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81200" y="3295650"/>
            <a:ext cx="4876800" cy="736600"/>
            <a:chOff x="1248" y="2176"/>
            <a:chExt cx="3072" cy="464"/>
          </a:xfrm>
        </p:grpSpPr>
        <p:sp>
          <p:nvSpPr>
            <p:cNvPr id="86036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7" name="Text Box 9"/>
            <p:cNvSpPr txBox="1">
              <a:spLocks noChangeArrowheads="1"/>
            </p:cNvSpPr>
            <p:nvPr/>
          </p:nvSpPr>
          <p:spPr bwMode="auto">
            <a:xfrm rot="429064">
              <a:off x="1931" y="2176"/>
              <a:ext cx="13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SYN, SeqNum = 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82788" y="4162425"/>
            <a:ext cx="4875212" cy="631825"/>
            <a:chOff x="1248" y="2722"/>
            <a:chExt cx="3072" cy="398"/>
          </a:xfrm>
        </p:grpSpPr>
        <p:sp>
          <p:nvSpPr>
            <p:cNvPr id="86034" name="Line 11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 rot="-375610">
              <a:off x="1440" y="2722"/>
              <a:ext cx="26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 + ACK, SeqNum = y, Ack = x + 1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81200" y="4972050"/>
            <a:ext cx="4876800" cy="736600"/>
            <a:chOff x="1248" y="3232"/>
            <a:chExt cx="3072" cy="464"/>
          </a:xfrm>
        </p:grpSpPr>
        <p:sp>
          <p:nvSpPr>
            <p:cNvPr id="86032" name="Line 14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3" name="Text Box 15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ACK, Ack = y + 1</a:t>
              </a:r>
            </a:p>
          </p:txBody>
        </p:sp>
      </p:grpSp>
      <p:sp>
        <p:nvSpPr>
          <p:cNvPr id="86027" name="Text Box 16"/>
          <p:cNvSpPr txBox="1">
            <a:spLocks noChangeArrowheads="1"/>
          </p:cNvSpPr>
          <p:nvPr/>
        </p:nvSpPr>
        <p:spPr bwMode="auto">
          <a:xfrm>
            <a:off x="1219200" y="1905000"/>
            <a:ext cx="866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Active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86028" name="Text Box 17"/>
          <p:cNvSpPr txBox="1">
            <a:spLocks noChangeArrowheads="1"/>
          </p:cNvSpPr>
          <p:nvPr/>
        </p:nvSpPr>
        <p:spPr bwMode="auto">
          <a:xfrm>
            <a:off x="6324600" y="1371600"/>
            <a:ext cx="1031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Passive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606425" y="3101975"/>
            <a:ext cx="1416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Courier" charset="0"/>
              </a:rPr>
              <a:t>connect()</a:t>
            </a:r>
          </a:p>
        </p:txBody>
      </p:sp>
      <p:sp>
        <p:nvSpPr>
          <p:cNvPr id="86030" name="Text Box 19"/>
          <p:cNvSpPr txBox="1">
            <a:spLocks noChangeArrowheads="1"/>
          </p:cNvSpPr>
          <p:nvPr/>
        </p:nvSpPr>
        <p:spPr bwMode="auto">
          <a:xfrm>
            <a:off x="6934200" y="2895600"/>
            <a:ext cx="1277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Courier" charset="0"/>
              </a:rPr>
              <a:t>listen()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9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What if the SYN Packet Gets Lost?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Suppose the SYN packet gets lost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is lost inside the network, or: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Server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discards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the packet (e.g., it’s too busy)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Eventually, no SYN-ACK arrives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sets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timer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waits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the SYN-ACK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retransmits the SYN if needed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How should the TCP sender set the timer?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has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no idea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how far away the receiver is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Hard to guess a reasonable length of time to wait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SHOULD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(RFCs 1122 &amp; 2988) use default of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3 seconds</a:t>
            </a:r>
          </a:p>
          <a:p>
            <a:pPr lvl="2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Some implementations instead use 6 seconds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Tearing Down the Connection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6670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One Side At A Time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458200" cy="26670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Finish (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) to close and receive remaining bytes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occupies one byte in the sequence space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Other host </a:t>
            </a:r>
            <a:r>
              <a:rPr lang="en-US" sz="2400" dirty="0" err="1">
                <a:latin typeface="Arial" charset="0"/>
                <a:cs typeface="Arial" charset="0"/>
              </a:rPr>
              <a:t>acks</a:t>
            </a:r>
            <a:r>
              <a:rPr lang="en-US" sz="2400" dirty="0">
                <a:latin typeface="Arial" charset="0"/>
                <a:cs typeface="Arial" charset="0"/>
              </a:rPr>
              <a:t> the byte to confirm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Closes A’s side of the connection, but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not</a:t>
            </a:r>
            <a:r>
              <a:rPr lang="en-US" sz="2400" dirty="0">
                <a:latin typeface="Arial" charset="0"/>
                <a:cs typeface="Arial" charset="0"/>
              </a:rPr>
              <a:t> B’s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Until B likewise sends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Which A then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acks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285" name="Line 4"/>
          <p:cNvSpPr>
            <a:spLocks noChangeShapeType="1"/>
          </p:cNvSpPr>
          <p:nvPr/>
        </p:nvSpPr>
        <p:spPr bwMode="auto">
          <a:xfrm flipV="1">
            <a:off x="1471613" y="1762125"/>
            <a:ext cx="287337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>
            <a:off x="1989138" y="1779588"/>
            <a:ext cx="300037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 flipV="1">
            <a:off x="2581275" y="1776413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V="1">
            <a:off x="3113088" y="1771650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 rot="-4794570">
            <a:off x="979488" y="2366962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 rot="4712803">
            <a:off x="1703388" y="2360613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 rot="-4355001">
            <a:off x="2373313" y="2138363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 rot="-4396192">
            <a:off x="2824163" y="23828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33938" y="1773238"/>
            <a:ext cx="465137" cy="1603375"/>
            <a:chOff x="3406" y="1115"/>
            <a:chExt cx="293" cy="1010"/>
          </a:xfrm>
        </p:grpSpPr>
        <p:sp>
          <p:nvSpPr>
            <p:cNvPr id="97326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7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76888" y="1771650"/>
            <a:ext cx="514350" cy="1573213"/>
            <a:chOff x="3874" y="1114"/>
            <a:chExt cx="324" cy="991"/>
          </a:xfrm>
        </p:grpSpPr>
        <p:sp>
          <p:nvSpPr>
            <p:cNvPr id="97324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Text Box 17"/>
            <p:cNvSpPr txBox="1">
              <a:spLocks noChangeArrowheads="1"/>
            </p:cNvSpPr>
            <p:nvPr/>
          </p:nvSpPr>
          <p:spPr bwMode="auto">
            <a:xfrm rot="4688575">
              <a:off x="3846" y="1465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sp>
        <p:nvSpPr>
          <p:cNvPr id="97295" name="Line 18"/>
          <p:cNvSpPr>
            <a:spLocks noChangeShapeType="1"/>
          </p:cNvSpPr>
          <p:nvPr/>
        </p:nvSpPr>
        <p:spPr bwMode="auto">
          <a:xfrm>
            <a:off x="3706813" y="1773238"/>
            <a:ext cx="379412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Line 19"/>
          <p:cNvSpPr>
            <a:spLocks noChangeShapeType="1"/>
          </p:cNvSpPr>
          <p:nvPr/>
        </p:nvSpPr>
        <p:spPr bwMode="auto">
          <a:xfrm flipV="1">
            <a:off x="1263650" y="1752600"/>
            <a:ext cx="704215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Line 20"/>
          <p:cNvSpPr>
            <a:spLocks noChangeShapeType="1"/>
          </p:cNvSpPr>
          <p:nvPr/>
        </p:nvSpPr>
        <p:spPr bwMode="auto">
          <a:xfrm flipV="1">
            <a:off x="1279525" y="3352800"/>
            <a:ext cx="71024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21"/>
          <p:cNvSpPr txBox="1">
            <a:spLocks noChangeArrowheads="1"/>
          </p:cNvSpPr>
          <p:nvPr/>
        </p:nvSpPr>
        <p:spPr bwMode="auto">
          <a:xfrm rot="4676639">
            <a:off x="3724275" y="23717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9" name="Line 22"/>
          <p:cNvSpPr>
            <a:spLocks noChangeShapeType="1"/>
          </p:cNvSpPr>
          <p:nvPr/>
        </p:nvSpPr>
        <p:spPr bwMode="auto">
          <a:xfrm>
            <a:off x="2554288" y="3597275"/>
            <a:ext cx="177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Text Box 23"/>
          <p:cNvSpPr txBox="1">
            <a:spLocks noChangeArrowheads="1"/>
          </p:cNvSpPr>
          <p:nvPr/>
        </p:nvSpPr>
        <p:spPr bwMode="auto">
          <a:xfrm>
            <a:off x="1951038" y="339883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7301" name="Text Box 24"/>
          <p:cNvSpPr txBox="1">
            <a:spLocks noChangeArrowheads="1"/>
          </p:cNvSpPr>
          <p:nvPr/>
        </p:nvSpPr>
        <p:spPr bwMode="auto">
          <a:xfrm>
            <a:off x="774700" y="31099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7302" name="Text Box 25"/>
          <p:cNvSpPr txBox="1">
            <a:spLocks noChangeArrowheads="1"/>
          </p:cNvSpPr>
          <p:nvPr/>
        </p:nvSpPr>
        <p:spPr bwMode="auto">
          <a:xfrm>
            <a:off x="731838" y="1571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7303" name="Oval 26"/>
          <p:cNvSpPr>
            <a:spLocks noChangeArrowheads="1"/>
          </p:cNvSpPr>
          <p:nvPr/>
        </p:nvSpPr>
        <p:spPr bwMode="auto">
          <a:xfrm>
            <a:off x="4246563" y="3108325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Oval 27"/>
          <p:cNvSpPr>
            <a:spLocks noChangeArrowheads="1"/>
          </p:cNvSpPr>
          <p:nvPr/>
        </p:nvSpPr>
        <p:spPr bwMode="auto">
          <a:xfrm>
            <a:off x="4452938" y="3116263"/>
            <a:ext cx="80962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Oval 28"/>
          <p:cNvSpPr>
            <a:spLocks noChangeArrowheads="1"/>
          </p:cNvSpPr>
          <p:nvPr/>
        </p:nvSpPr>
        <p:spPr bwMode="auto">
          <a:xfrm>
            <a:off x="4668838" y="3108325"/>
            <a:ext cx="80962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26175" y="1781175"/>
            <a:ext cx="517525" cy="1573213"/>
            <a:chOff x="4283" y="1120"/>
            <a:chExt cx="326" cy="991"/>
          </a:xfrm>
        </p:grpSpPr>
        <p:sp>
          <p:nvSpPr>
            <p:cNvPr id="97322" name="Line 30"/>
            <p:cNvSpPr>
              <a:spLocks noChangeShapeType="1"/>
            </p:cNvSpPr>
            <p:nvPr/>
          </p:nvSpPr>
          <p:spPr bwMode="auto">
            <a:xfrm>
              <a:off x="4283" y="1120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Text Box 31"/>
            <p:cNvSpPr txBox="1">
              <a:spLocks noChangeArrowheads="1"/>
            </p:cNvSpPr>
            <p:nvPr/>
          </p:nvSpPr>
          <p:spPr bwMode="auto">
            <a:xfrm rot="4688575">
              <a:off x="4297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797675" y="1743075"/>
            <a:ext cx="466725" cy="1603375"/>
            <a:chOff x="4643" y="1096"/>
            <a:chExt cx="294" cy="1010"/>
          </a:xfrm>
        </p:grpSpPr>
        <p:sp>
          <p:nvSpPr>
            <p:cNvPr id="97320" name="Line 33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1" name="Text Box 34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934200" y="3200400"/>
            <a:ext cx="2020888" cy="3486150"/>
            <a:chOff x="4368" y="2016"/>
            <a:chExt cx="1273" cy="2196"/>
          </a:xfrm>
        </p:grpSpPr>
        <p:cxnSp>
          <p:nvCxnSpPr>
            <p:cNvPr id="97317" name="AutoShape 36"/>
            <p:cNvCxnSpPr>
              <a:cxnSpLocks noChangeShapeType="1"/>
              <a:stCxn id="97319" idx="0"/>
              <a:endCxn id="97318" idx="4"/>
            </p:cNvCxnSpPr>
            <p:nvPr/>
          </p:nvCxnSpPr>
          <p:spPr bwMode="auto">
            <a:xfrm flipH="1" flipV="1">
              <a:off x="4854" y="2208"/>
              <a:ext cx="151" cy="1199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8" name="Oval 37"/>
            <p:cNvSpPr>
              <a:spLocks noChangeArrowheads="1"/>
            </p:cNvSpPr>
            <p:nvPr/>
          </p:nvSpPr>
          <p:spPr bwMode="auto">
            <a:xfrm>
              <a:off x="4428" y="2016"/>
              <a:ext cx="852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Text Box 38"/>
            <p:cNvSpPr txBox="1">
              <a:spLocks noChangeArrowheads="1"/>
            </p:cNvSpPr>
            <p:nvPr/>
          </p:nvSpPr>
          <p:spPr bwMode="auto">
            <a:xfrm>
              <a:off x="4368" y="3407"/>
              <a:ext cx="1273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B will retransmit FIN 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if ACK is lost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715000" y="2971800"/>
            <a:ext cx="2524125" cy="2257425"/>
            <a:chOff x="3600" y="1872"/>
            <a:chExt cx="1590" cy="1422"/>
          </a:xfrm>
        </p:grpSpPr>
        <p:cxnSp>
          <p:nvCxnSpPr>
            <p:cNvPr id="97314" name="AutoShape 40"/>
            <p:cNvCxnSpPr>
              <a:cxnSpLocks noChangeShapeType="1"/>
              <a:stCxn id="97316" idx="0"/>
              <a:endCxn id="97315" idx="4"/>
            </p:cNvCxnSpPr>
            <p:nvPr/>
          </p:nvCxnSpPr>
          <p:spPr bwMode="auto">
            <a:xfrm flipH="1" flipV="1">
              <a:off x="3696" y="2264"/>
              <a:ext cx="963" cy="6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5" name="Oval 41"/>
            <p:cNvSpPr>
              <a:spLocks noChangeArrowheads="1"/>
            </p:cNvSpPr>
            <p:nvPr/>
          </p:nvSpPr>
          <p:spPr bwMode="auto">
            <a:xfrm>
              <a:off x="3600" y="1872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7316" name="Text Box 42"/>
            <p:cNvSpPr txBox="1">
              <a:spLocks noChangeArrowheads="1"/>
            </p:cNvSpPr>
            <p:nvPr/>
          </p:nvSpPr>
          <p:spPr bwMode="auto">
            <a:xfrm>
              <a:off x="4128" y="2928"/>
              <a:ext cx="10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</a:rPr>
                <a:t>half-closed</a:t>
              </a:r>
              <a:endParaRPr lang="en-US" sz="1600" b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886700" y="3124200"/>
            <a:ext cx="1257300" cy="1571625"/>
            <a:chOff x="4968" y="1968"/>
            <a:chExt cx="792" cy="990"/>
          </a:xfrm>
        </p:grpSpPr>
        <p:cxnSp>
          <p:nvCxnSpPr>
            <p:cNvPr id="97311" name="AutoShape 44"/>
            <p:cNvCxnSpPr>
              <a:cxnSpLocks noChangeShapeType="1"/>
              <a:stCxn id="97313" idx="0"/>
              <a:endCxn id="97312" idx="4"/>
            </p:cNvCxnSpPr>
            <p:nvPr/>
          </p:nvCxnSpPr>
          <p:spPr bwMode="auto">
            <a:xfrm flipH="1" flipV="1">
              <a:off x="5232" y="2360"/>
              <a:ext cx="132" cy="23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2" name="Oval 45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Text Box 46"/>
            <p:cNvSpPr txBox="1">
              <a:spLocks noChangeArrowheads="1"/>
            </p:cNvSpPr>
            <p:nvPr/>
          </p:nvSpPr>
          <p:spPr bwMode="auto">
            <a:xfrm>
              <a:off x="4968" y="2592"/>
              <a:ext cx="7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closed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Both Together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57800"/>
            <a:ext cx="8458200" cy="6858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Same as before, but B sets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 with their </a:t>
            </a:r>
            <a:r>
              <a:rPr lang="en-US" sz="2400" dirty="0" err="1">
                <a:latin typeface="Arial" charset="0"/>
                <a:cs typeface="Arial" charset="0"/>
              </a:rPr>
              <a:t>ack</a:t>
            </a:r>
            <a:r>
              <a:rPr lang="en-US" sz="2400" dirty="0">
                <a:latin typeface="Arial" charset="0"/>
                <a:cs typeface="Arial" charset="0"/>
              </a:rPr>
              <a:t> of A’s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9333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99367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8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49975" y="1768475"/>
            <a:ext cx="512763" cy="1573213"/>
            <a:chOff x="3874" y="1114"/>
            <a:chExt cx="323" cy="991"/>
          </a:xfrm>
        </p:grpSpPr>
        <p:sp>
          <p:nvSpPr>
            <p:cNvPr id="99365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Text Box 17"/>
            <p:cNvSpPr txBox="1">
              <a:spLocks noChangeArrowheads="1"/>
            </p:cNvSpPr>
            <p:nvPr/>
          </p:nvSpPr>
          <p:spPr bwMode="auto">
            <a:xfrm rot="4688575">
              <a:off x="3631" y="1466"/>
              <a:ext cx="8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 + ACK</a:t>
              </a:r>
            </a:p>
          </p:txBody>
        </p:sp>
      </p:grpSp>
      <p:sp>
        <p:nvSpPr>
          <p:cNvPr id="99343" name="Line 18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9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20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1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7" name="Line 22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23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9349" name="Text Box 24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9350" name="Text Box 25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9351" name="Oval 26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Oval 27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Oval 28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629400" y="1752600"/>
            <a:ext cx="466725" cy="1603375"/>
            <a:chOff x="4643" y="1096"/>
            <a:chExt cx="294" cy="1010"/>
          </a:xfrm>
        </p:grpSpPr>
        <p:sp>
          <p:nvSpPr>
            <p:cNvPr id="99363" name="Line 30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4" name="Text Box 31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467600" y="3124200"/>
            <a:ext cx="1212850" cy="2105025"/>
            <a:chOff x="4704" y="1968"/>
            <a:chExt cx="764" cy="1326"/>
          </a:xfrm>
        </p:grpSpPr>
        <p:cxnSp>
          <p:nvCxnSpPr>
            <p:cNvPr id="99360" name="AutoShape 33"/>
            <p:cNvCxnSpPr>
              <a:cxnSpLocks noChangeShapeType="1"/>
              <a:stCxn id="99362" idx="0"/>
              <a:endCxn id="99361" idx="4"/>
            </p:cNvCxnSpPr>
            <p:nvPr/>
          </p:nvCxnSpPr>
          <p:spPr bwMode="auto">
            <a:xfrm flipV="1">
              <a:off x="5086" y="2360"/>
              <a:ext cx="146" cy="56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9361" name="Oval 34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62" name="Text Box 35"/>
            <p:cNvSpPr txBox="1">
              <a:spLocks noChangeArrowheads="1"/>
            </p:cNvSpPr>
            <p:nvPr/>
          </p:nvSpPr>
          <p:spPr bwMode="auto">
            <a:xfrm>
              <a:off x="4704" y="2928"/>
              <a:ext cx="7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closed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257800" y="3200400"/>
            <a:ext cx="3124200" cy="1735138"/>
            <a:chOff x="3312" y="2016"/>
            <a:chExt cx="1968" cy="1093"/>
          </a:xfrm>
        </p:grpSpPr>
        <p:cxnSp>
          <p:nvCxnSpPr>
            <p:cNvPr id="99357" name="AutoShape 37"/>
            <p:cNvCxnSpPr>
              <a:cxnSpLocks noChangeShapeType="1"/>
              <a:stCxn id="99359" idx="0"/>
              <a:endCxn id="99358" idx="4"/>
            </p:cNvCxnSpPr>
            <p:nvPr/>
          </p:nvCxnSpPr>
          <p:spPr bwMode="auto">
            <a:xfrm rot="5400000" flipH="1" flipV="1">
              <a:off x="4274" y="1871"/>
              <a:ext cx="189" cy="86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9358" name="Oval 38"/>
            <p:cNvSpPr>
              <a:spLocks noChangeArrowheads="1"/>
            </p:cNvSpPr>
            <p:nvPr/>
          </p:nvSpPr>
          <p:spPr bwMode="auto">
            <a:xfrm>
              <a:off x="4320" y="2016"/>
              <a:ext cx="96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59" name="Text Box 39"/>
            <p:cNvSpPr txBox="1">
              <a:spLocks noChangeArrowheads="1"/>
            </p:cNvSpPr>
            <p:nvPr/>
          </p:nvSpPr>
          <p:spPr bwMode="auto">
            <a:xfrm>
              <a:off x="3312" y="2397"/>
              <a:ext cx="1251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:</a:t>
              </a:r>
            </a:p>
            <a:p>
              <a:pPr algn="l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Can retransmit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FIN ACK if ACK lost</a:t>
              </a:r>
            </a:p>
          </p:txBody>
        </p:sp>
      </p:grp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Abrupt Termination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4191000"/>
            <a:ext cx="84582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A sends a RESET (</a:t>
            </a:r>
            <a:r>
              <a:rPr lang="en-US" sz="2000" b="1" dirty="0">
                <a:latin typeface="Arial" charset="0"/>
                <a:cs typeface="Arial" charset="0"/>
              </a:rPr>
              <a:t>RST</a:t>
            </a:r>
            <a:r>
              <a:rPr lang="en-US" sz="2000" dirty="0">
                <a:latin typeface="Arial" charset="0"/>
                <a:cs typeface="Arial" charset="0"/>
              </a:rPr>
              <a:t>) to B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E.g., because application process on A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crashed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That’s it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 does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Thus,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delivered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reliably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And: any data in flight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But: if B sends anything more, will elicit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another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29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103455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Text Box 14"/>
            <p:cNvSpPr txBox="1">
              <a:spLocks noChangeArrowheads="1"/>
            </p:cNvSpPr>
            <p:nvPr/>
          </p:nvSpPr>
          <p:spPr bwMode="auto">
            <a:xfrm rot="-4702247">
              <a:off x="3326" y="1470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103438" name="Line 15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6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17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Text Box 18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42" name="Line 19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03444" name="Text Box 21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103445" name="Text Box 22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103446" name="Oval 23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7" name="Oval 24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Oval 25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73813" y="1773238"/>
            <a:ext cx="574675" cy="1584325"/>
            <a:chOff x="4015" y="1117"/>
            <a:chExt cx="362" cy="998"/>
          </a:xfrm>
        </p:grpSpPr>
        <p:sp>
          <p:nvSpPr>
            <p:cNvPr id="103453" name="Line 27"/>
            <p:cNvSpPr>
              <a:spLocks noChangeShapeType="1"/>
            </p:cNvSpPr>
            <p:nvPr/>
          </p:nvSpPr>
          <p:spPr bwMode="auto">
            <a:xfrm>
              <a:off x="4015" y="1117"/>
              <a:ext cx="239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Text Box 28"/>
            <p:cNvSpPr txBox="1">
              <a:spLocks noChangeArrowheads="1"/>
            </p:cNvSpPr>
            <p:nvPr/>
          </p:nvSpPr>
          <p:spPr bwMode="auto">
            <a:xfrm rot="4676639">
              <a:off x="4043" y="1494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Data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0" y="1773238"/>
            <a:ext cx="465138" cy="1603375"/>
            <a:chOff x="4320" y="1117"/>
            <a:chExt cx="293" cy="1010"/>
          </a:xfrm>
        </p:grpSpPr>
        <p:sp>
          <p:nvSpPr>
            <p:cNvPr id="103451" name="Line 30"/>
            <p:cNvSpPr>
              <a:spLocks noChangeShapeType="1"/>
            </p:cNvSpPr>
            <p:nvPr/>
          </p:nvSpPr>
          <p:spPr bwMode="auto">
            <a:xfrm flipV="1">
              <a:off x="4465" y="1117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Text Box 31"/>
            <p:cNvSpPr txBox="1">
              <a:spLocks noChangeArrowheads="1"/>
            </p:cNvSpPr>
            <p:nvPr/>
          </p:nvSpPr>
          <p:spPr bwMode="auto">
            <a:xfrm rot="-4702247">
              <a:off x="4240" y="1472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/>
              <a:t>UDP is a minimalist, no-frills transport protocol</a:t>
            </a:r>
          </a:p>
          <a:p>
            <a:pPr lvl="1"/>
            <a:r>
              <a:rPr lang="en-US" dirty="0"/>
              <a:t>only provides mux/</a:t>
            </a:r>
            <a:r>
              <a:rPr lang="en-US" dirty="0" err="1"/>
              <a:t>demux</a:t>
            </a:r>
            <a:r>
              <a:rPr lang="en-US" dirty="0"/>
              <a:t> capabilities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9913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500"/>
              <a:t>TCP State Transitions</a:t>
            </a:r>
          </a:p>
        </p:txBody>
      </p:sp>
      <p:pic>
        <p:nvPicPr>
          <p:cNvPr id="6148" name="Picture 4" descr="W:\Editorial\KARYN\Booksold\PD3e\final figures\Metafiles\05x07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4519613" cy="41148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48400" y="3505200"/>
            <a:ext cx="17526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>
                <a:latin typeface="+mn-lt"/>
              </a:rPr>
              <a:t>Data, ACK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exchanges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are in here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505200" y="4038600"/>
            <a:ext cx="2743200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An Simpler View of the Client Side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429000" y="2057400"/>
            <a:ext cx="2057400" cy="762000"/>
          </a:xfrm>
          <a:prstGeom prst="ellipse">
            <a:avLst/>
          </a:prstGeom>
          <a:solidFill>
            <a:srgbClr val="FF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CLOSED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85800" y="2590800"/>
            <a:ext cx="2057400" cy="762000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TIME_WAIT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838200" y="4495800"/>
            <a:ext cx="2057400" cy="762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FIN_WAIT2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276600" y="52578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FIN_WAIT1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867400" y="4343400"/>
            <a:ext cx="2057400" cy="762000"/>
          </a:xfrm>
          <a:prstGeom prst="ellipse">
            <a:avLst/>
          </a:prstGeom>
          <a:solidFill>
            <a:srgbClr val="00FF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ESTABLISHED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791200" y="2819400"/>
            <a:ext cx="20574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SYN_SENT</a:t>
            </a: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5486400" y="2362200"/>
            <a:ext cx="1066800" cy="457200"/>
          </a:xfrm>
          <a:custGeom>
            <a:avLst/>
            <a:gdLst>
              <a:gd name="T0" fmla="*/ 0 w 672"/>
              <a:gd name="T1" fmla="*/ 0 h 288"/>
              <a:gd name="T2" fmla="*/ 528 w 672"/>
              <a:gd name="T3" fmla="*/ 48 h 288"/>
              <a:gd name="T4" fmla="*/ 672 w 67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288">
                <a:moveTo>
                  <a:pt x="0" y="0"/>
                </a:moveTo>
                <a:cubicBezTo>
                  <a:pt x="208" y="0"/>
                  <a:pt x="416" y="0"/>
                  <a:pt x="528" y="48"/>
                </a:cubicBezTo>
                <a:cubicBezTo>
                  <a:pt x="640" y="96"/>
                  <a:pt x="656" y="192"/>
                  <a:pt x="67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6781800" y="3581400"/>
            <a:ext cx="254000" cy="685800"/>
          </a:xfrm>
          <a:custGeom>
            <a:avLst/>
            <a:gdLst>
              <a:gd name="T0" fmla="*/ 0 w 160"/>
              <a:gd name="T1" fmla="*/ 0 h 432"/>
              <a:gd name="T2" fmla="*/ 144 w 160"/>
              <a:gd name="T3" fmla="*/ 192 h 432"/>
              <a:gd name="T4" fmla="*/ 96 w 16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432">
                <a:moveTo>
                  <a:pt x="0" y="0"/>
                </a:moveTo>
                <a:cubicBezTo>
                  <a:pt x="64" y="60"/>
                  <a:pt x="128" y="120"/>
                  <a:pt x="144" y="192"/>
                </a:cubicBezTo>
                <a:cubicBezTo>
                  <a:pt x="160" y="264"/>
                  <a:pt x="128" y="348"/>
                  <a:pt x="96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5334000" y="5105400"/>
            <a:ext cx="1219200" cy="457200"/>
          </a:xfrm>
          <a:custGeom>
            <a:avLst/>
            <a:gdLst>
              <a:gd name="T0" fmla="*/ 720 w 720"/>
              <a:gd name="T1" fmla="*/ 0 h 384"/>
              <a:gd name="T2" fmla="*/ 480 w 720"/>
              <a:gd name="T3" fmla="*/ 288 h 384"/>
              <a:gd name="T4" fmla="*/ 0 w 720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384">
                <a:moveTo>
                  <a:pt x="720" y="0"/>
                </a:moveTo>
                <a:cubicBezTo>
                  <a:pt x="660" y="112"/>
                  <a:pt x="600" y="224"/>
                  <a:pt x="480" y="288"/>
                </a:cubicBezTo>
                <a:cubicBezTo>
                  <a:pt x="360" y="352"/>
                  <a:pt x="180" y="36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2438400" y="5181600"/>
            <a:ext cx="838200" cy="444500"/>
          </a:xfrm>
          <a:custGeom>
            <a:avLst/>
            <a:gdLst>
              <a:gd name="T0" fmla="*/ 528 w 528"/>
              <a:gd name="T1" fmla="*/ 240 h 280"/>
              <a:gd name="T2" fmla="*/ 192 w 528"/>
              <a:gd name="T3" fmla="*/ 240 h 280"/>
              <a:gd name="T4" fmla="*/ 0 w 528"/>
              <a:gd name="T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80">
                <a:moveTo>
                  <a:pt x="528" y="240"/>
                </a:moveTo>
                <a:cubicBezTo>
                  <a:pt x="404" y="260"/>
                  <a:pt x="280" y="280"/>
                  <a:pt x="192" y="240"/>
                </a:cubicBezTo>
                <a:cubicBezTo>
                  <a:pt x="104" y="200"/>
                  <a:pt x="52" y="10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393700" y="3124200"/>
            <a:ext cx="825500" cy="1447800"/>
          </a:xfrm>
          <a:custGeom>
            <a:avLst/>
            <a:gdLst>
              <a:gd name="T0" fmla="*/ 520 w 520"/>
              <a:gd name="T1" fmla="*/ 912 h 912"/>
              <a:gd name="T2" fmla="*/ 40 w 520"/>
              <a:gd name="T3" fmla="*/ 480 h 912"/>
              <a:gd name="T4" fmla="*/ 280 w 520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912">
                <a:moveTo>
                  <a:pt x="520" y="912"/>
                </a:moveTo>
                <a:cubicBezTo>
                  <a:pt x="300" y="772"/>
                  <a:pt x="80" y="632"/>
                  <a:pt x="40" y="480"/>
                </a:cubicBezTo>
                <a:cubicBezTo>
                  <a:pt x="0" y="328"/>
                  <a:pt x="140" y="164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2209800" y="2324100"/>
            <a:ext cx="1219200" cy="266700"/>
          </a:xfrm>
          <a:custGeom>
            <a:avLst/>
            <a:gdLst>
              <a:gd name="T0" fmla="*/ 0 w 768"/>
              <a:gd name="T1" fmla="*/ 168 h 168"/>
              <a:gd name="T2" fmla="*/ 288 w 768"/>
              <a:gd name="T3" fmla="*/ 24 h 168"/>
              <a:gd name="T4" fmla="*/ 768 w 768"/>
              <a:gd name="T5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0" y="168"/>
                </a:moveTo>
                <a:cubicBezTo>
                  <a:pt x="80" y="108"/>
                  <a:pt x="160" y="48"/>
                  <a:pt x="288" y="24"/>
                </a:cubicBezTo>
                <a:cubicBezTo>
                  <a:pt x="416" y="0"/>
                  <a:pt x="592" y="12"/>
                  <a:pt x="768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91200" y="1981200"/>
            <a:ext cx="1447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latin typeface="+mn-lt"/>
              </a:rPr>
              <a:t>SYN (Send)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162800" y="3713202"/>
            <a:ext cx="167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SYN+ACK,</a:t>
            </a:r>
            <a:br>
              <a:rPr lang="en-US" sz="1500" b="1" dirty="0">
                <a:latin typeface="+mn-lt"/>
              </a:rPr>
            </a:br>
            <a:r>
              <a:rPr lang="en-US" sz="1500" b="1" dirty="0">
                <a:latin typeface="+mn-lt"/>
              </a:rPr>
              <a:t> Send ACK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257800" y="5410200"/>
            <a:ext cx="2133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latin typeface="+mn-lt"/>
              </a:rPr>
              <a:t>Send FIN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524000" y="5410200"/>
            <a:ext cx="228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ACK,</a:t>
            </a:r>
            <a:br>
              <a:rPr lang="en-US" sz="1500" b="1" dirty="0">
                <a:latin typeface="+mn-lt"/>
              </a:rPr>
            </a:br>
            <a:r>
              <a:rPr lang="en-US" sz="1500" b="1" dirty="0">
                <a:latin typeface="+mn-lt"/>
              </a:rPr>
              <a:t> Send Nothing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3400" y="3505200"/>
            <a:ext cx="190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FIN, </a:t>
            </a:r>
            <a:br>
              <a:rPr lang="en-US" sz="1500" b="1" dirty="0">
                <a:latin typeface="+mn-lt"/>
              </a:rPr>
            </a:br>
            <a:r>
              <a:rPr lang="en-US" sz="1500" b="1" dirty="0">
                <a:latin typeface="+mn-lt"/>
              </a:rPr>
              <a:t>Send ACK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0612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5791200" y="32766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51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289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Recap: Sliding Window (so far)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Both sender &amp; receiver maintain a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window</a:t>
            </a:r>
            <a:r>
              <a:rPr lang="en-US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Left edge</a:t>
            </a:r>
            <a:r>
              <a:rPr lang="en-US" dirty="0">
                <a:latin typeface="Arial" charset="0"/>
              </a:rPr>
              <a:t> of window: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unacknowledged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Receiver: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undelivered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Right edge: Left edge +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constant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constant only limited by buffer size in the transport layer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Window at Sender (so far)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First </a:t>
            </a:r>
            <a:r>
              <a:rPr lang="en-US" b="0" dirty="0" err="1">
                <a:latin typeface="Helvetica" charset="0"/>
              </a:rPr>
              <a:t>unACKed</a:t>
            </a:r>
            <a:r>
              <a:rPr lang="en-US" b="0" dirty="0">
                <a:latin typeface="Helvetica" charset="0"/>
              </a:rPr>
              <a:t> byte</a:t>
            </a: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br>
              <a:rPr lang="en-US" b="0" dirty="0">
                <a:latin typeface="Helvetica" charset="0"/>
              </a:rPr>
            </a:br>
            <a:r>
              <a:rPr lang="en-US" b="0" dirty="0">
                <a:latin typeface="Helvetica" charset="0"/>
              </a:rPr>
              <a:t>can 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40989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81000" y="3559314"/>
            <a:ext cx="1685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Previously</a:t>
            </a:r>
          </a:p>
          <a:p>
            <a:pPr algn="ctr" eaLnBrk="1" hangingPunct="1"/>
            <a:r>
              <a:rPr lang="en-US" b="0" dirty="0" err="1">
                <a:latin typeface="Helvetica" charset="0"/>
              </a:rPr>
              <a:t>ACKed</a:t>
            </a:r>
            <a:r>
              <a:rPr lang="en-US" b="0" dirty="0">
                <a:latin typeface="Helvetica" charset="0"/>
              </a:rPr>
              <a:t> bytes</a:t>
            </a: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1905000" y="3886200"/>
            <a:ext cx="685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12420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n-lt"/>
              </a:rPr>
              <a:t>Buffer size (B)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0" grpId="0" animBg="1"/>
      <p:bldP spid="951311" grpId="0" animBg="1"/>
      <p:bldP spid="951312" grpId="0" animBg="1"/>
      <p:bldP spid="951313" grpId="0"/>
      <p:bldP spid="951314" grpId="0"/>
      <p:bldP spid="951324" grpId="0"/>
      <p:bldP spid="49" grpId="0"/>
      <p:bldP spid="50" grpId="0" animBg="1"/>
      <p:bldP spid="6" grpId="0"/>
      <p:bldP spid="6" grpId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Window at Receiver (so far)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needed</a:t>
            </a:r>
            <a:br>
              <a:rPr lang="en-US" b="0" dirty="0">
                <a:latin typeface="Helvetica" charset="0"/>
              </a:rPr>
            </a:br>
            <a:r>
              <a:rPr lang="en-US" b="0" dirty="0">
                <a:latin typeface="Helvetica" charset="0"/>
              </a:rPr>
              <a:t>(1</a:t>
            </a:r>
            <a:r>
              <a:rPr lang="en-US" b="0" baseline="30000" dirty="0">
                <a:latin typeface="Helvetica" charset="0"/>
              </a:rPr>
              <a:t>st</a:t>
            </a:r>
            <a:r>
              <a:rPr lang="en-US" b="0" dirty="0">
                <a:latin typeface="Helvetica" charset="0"/>
              </a:rPr>
              <a:t> byte not received)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22668" y="4038600"/>
            <a:ext cx="175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Received and </a:t>
            </a:r>
            <a:br>
              <a:rPr lang="en-US" b="0" dirty="0">
                <a:latin typeface="Helvetica" charset="0"/>
              </a:rPr>
            </a:br>
            <a:r>
              <a:rPr lang="en-US" b="0" dirty="0" err="1">
                <a:latin typeface="Helvetica" charset="0"/>
              </a:rPr>
              <a:t>ACKed</a:t>
            </a:r>
            <a:endParaRPr lang="en-US" b="0" dirty="0">
              <a:latin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133600" y="4038601"/>
            <a:ext cx="990600" cy="2285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1828800" y="4114800"/>
            <a:ext cx="2133600" cy="381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n-lt"/>
              </a:rPr>
              <a:t>Buffer size (B)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6324600" y="4191000"/>
            <a:ext cx="2667000" cy="1143000"/>
          </a:xfrm>
          <a:prstGeom prst="wedgeEllipseCallout">
            <a:avLst>
              <a:gd name="adj1" fmla="val -54777"/>
              <a:gd name="adj2" fmla="val -63971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+mn-lt"/>
              </a:rPr>
              <a:t>Sender might overrun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the receiver’s buffer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4" grpId="0" animBg="1"/>
      <p:bldP spid="35" grpId="0"/>
      <p:bldP spid="42" grpId="0"/>
      <p:bldP spid="52" grpId="0"/>
      <p:bldP spid="12" grpId="0" animBg="1"/>
      <p:bldP spid="1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Solution: Advertised Window (Flow Control)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pPr>
              <a:buSzPct val="75000"/>
            </a:pPr>
            <a:endParaRPr lang="en-US" dirty="0">
              <a:latin typeface="Arial" charset="0"/>
              <a:cs typeface="Arial" charset="0"/>
            </a:endParaRPr>
          </a:p>
          <a:p>
            <a:pPr>
              <a:buSzPct val="75000"/>
            </a:pPr>
            <a:r>
              <a:rPr lang="en-US" dirty="0">
                <a:latin typeface="Arial" charset="0"/>
                <a:cs typeface="Arial" charset="0"/>
              </a:rPr>
              <a:t>Receiver uses an “Advertised Window” (W) to prevent sender from overflowing its window</a:t>
            </a:r>
          </a:p>
          <a:p>
            <a:pPr lvl="1">
              <a:buSzPct val="75000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Receiver indicates value of W in ACKs</a:t>
            </a:r>
          </a:p>
          <a:p>
            <a:pPr lvl="1">
              <a:buSzPct val="75000"/>
            </a:pPr>
            <a:r>
              <a:rPr lang="en-US" dirty="0">
                <a:latin typeface="Arial" charset="0"/>
                <a:cs typeface="Arial" charset="0"/>
              </a:rPr>
              <a:t>Sender limits number of bytes it can have in flight &lt;= W</a:t>
            </a: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pPr algn="ctr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Window at Receiver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needed</a:t>
            </a:r>
            <a:br>
              <a:rPr lang="en-US" b="0" dirty="0">
                <a:latin typeface="Helvetica" charset="0"/>
              </a:rPr>
            </a:br>
            <a:r>
              <a:rPr lang="en-US" b="0" dirty="0">
                <a:latin typeface="Helvetica" charset="0"/>
              </a:rPr>
              <a:t>(1</a:t>
            </a:r>
            <a:r>
              <a:rPr lang="en-US" b="0" baseline="30000" dirty="0">
                <a:latin typeface="Helvetica" charset="0"/>
              </a:rPr>
              <a:t>st</a:t>
            </a:r>
            <a:r>
              <a:rPr lang="en-US" b="0" dirty="0">
                <a:latin typeface="Helvetica" charset="0"/>
              </a:rPr>
              <a:t> byte not received)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n-lt"/>
              </a:rPr>
              <a:t>Buffer size (B)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981200" y="1676400"/>
            <a:ext cx="6019800" cy="1143000"/>
          </a:xfrm>
          <a:prstGeom prst="wedgeEllipseCallout">
            <a:avLst>
              <a:gd name="adj1" fmla="val 12084"/>
              <a:gd name="adj2" fmla="val 106232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+mn-lt"/>
              </a:rPr>
              <a:t>W= B - (</a:t>
            </a:r>
            <a:r>
              <a:rPr lang="en-US" sz="1800" b="0" dirty="0" err="1">
                <a:latin typeface="+mn-lt"/>
              </a:rPr>
              <a:t>LastByteReceived</a:t>
            </a:r>
            <a:r>
              <a:rPr lang="en-US" sz="1800" b="0" dirty="0">
                <a:latin typeface="+mn-lt"/>
              </a:rPr>
              <a:t> - </a:t>
            </a:r>
            <a:r>
              <a:rPr lang="en-US" sz="1800" b="0" dirty="0" err="1">
                <a:latin typeface="+mn-lt"/>
              </a:rPr>
              <a:t>LastByteRead</a:t>
            </a:r>
            <a:r>
              <a:rPr lang="en-US" sz="1800" b="0" dirty="0">
                <a:latin typeface="+mn-lt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4821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Window at Sender (so far)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First </a:t>
            </a:r>
            <a:r>
              <a:rPr lang="en-US" b="0" dirty="0" err="1">
                <a:latin typeface="Helvetica" charset="0"/>
              </a:rPr>
              <a:t>unACKed</a:t>
            </a:r>
            <a:r>
              <a:rPr lang="en-US" b="0" dirty="0">
                <a:latin typeface="Helvetica" charset="0"/>
              </a:rPr>
              <a:t> byte</a:t>
            </a: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br>
              <a:rPr lang="en-US" b="0" dirty="0">
                <a:latin typeface="Helvetica" charset="0"/>
              </a:rPr>
            </a:br>
            <a:r>
              <a:rPr lang="en-US" b="0" dirty="0">
                <a:latin typeface="Helvetica" charset="0"/>
              </a:rPr>
              <a:t>can 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50520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181290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n-lt"/>
              </a:rPr>
              <a:t>W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298950" y="3733800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8" dur="2000" fill="hold"/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2" grpId="0" animBg="1"/>
      <p:bldP spid="951314" grpId="0"/>
      <p:bldP spid="6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>
                <a:solidFill>
                  <a:srgbClr val="7F7F7F"/>
                </a:solidFill>
              </a:rPr>
              <a:t>UDP is a minimalist, no-frills transport protocol</a:t>
            </a:r>
          </a:p>
          <a:p>
            <a:r>
              <a:rPr lang="en-US" dirty="0"/>
              <a:t>TCP is the </a:t>
            </a:r>
            <a:r>
              <a:rPr lang="en-US" i="1" dirty="0" err="1"/>
              <a:t>totus</a:t>
            </a:r>
            <a:r>
              <a:rPr lang="en-US" i="1" dirty="0"/>
              <a:t> </a:t>
            </a:r>
            <a:r>
              <a:rPr lang="en-US" i="1" dirty="0" err="1"/>
              <a:t>porcus</a:t>
            </a:r>
            <a:r>
              <a:rPr lang="en-US" i="1" dirty="0"/>
              <a:t> </a:t>
            </a:r>
            <a:r>
              <a:rPr lang="en-US" dirty="0"/>
              <a:t>protocol</a:t>
            </a:r>
          </a:p>
          <a:p>
            <a:pPr lvl="1"/>
            <a:r>
              <a:rPr lang="en-US" dirty="0"/>
              <a:t>offers apps a reliable, in-order, byte-stream abstraction</a:t>
            </a:r>
          </a:p>
          <a:p>
            <a:pPr lvl="1"/>
            <a:r>
              <a:rPr lang="en-US" dirty="0"/>
              <a:t>with congestion control 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no</a:t>
            </a:r>
            <a:r>
              <a:rPr lang="en-US" dirty="0"/>
              <a:t> performance (delay, bandwidth, ...) guarantees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8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Window w/ Flow Control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Sender: window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advances</a:t>
            </a:r>
            <a:r>
              <a:rPr lang="en-US" dirty="0">
                <a:latin typeface="Arial" charset="0"/>
              </a:rPr>
              <a:t> when new data </a:t>
            </a:r>
            <a:r>
              <a:rPr lang="en-US" dirty="0" err="1">
                <a:latin typeface="Arial" charset="0"/>
              </a:rPr>
              <a:t>ack’</a:t>
            </a:r>
            <a:r>
              <a:rPr lang="en-US" altLang="ja-JP" dirty="0" err="1">
                <a:latin typeface="Arial" charset="0"/>
              </a:rPr>
              <a:t>d</a:t>
            </a:r>
            <a:endParaRPr lang="en-US" altLang="ja-JP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Receiver: window advances as receiving process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consumes</a:t>
            </a:r>
            <a:r>
              <a:rPr lang="en-US" dirty="0">
                <a:latin typeface="Arial" charset="0"/>
              </a:rPr>
              <a:t> data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Receiver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advertises</a:t>
            </a:r>
            <a:r>
              <a:rPr lang="en-US" dirty="0">
                <a:latin typeface="Arial" charset="0"/>
              </a:rPr>
              <a:t> to the sender where the receiver window currently ends (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 err="1">
                <a:latin typeface="Arial" charset="0"/>
              </a:rPr>
              <a:t>righthand</a:t>
            </a:r>
            <a:r>
              <a:rPr lang="en-US" altLang="ja-JP" dirty="0">
                <a:latin typeface="Arial" charset="0"/>
              </a:rPr>
              <a:t> edge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 agrees not to exceed this amount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Advertised Window Limits Rate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Sender can send no faster than W/RTT bytes/sec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 only advertises more space when it has consumed old arriving data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In original TCP design, that was the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sole</a:t>
            </a:r>
            <a:r>
              <a:rPr lang="en-US" dirty="0">
                <a:latin typeface="Arial" charset="0"/>
                <a:cs typeface="Arial" charset="0"/>
              </a:rPr>
              <a:t> protocol mechanism controlling sender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rate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What’s missing?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229600" cy="4411662"/>
          </a:xfrm>
        </p:spPr>
        <p:txBody>
          <a:bodyPr/>
          <a:lstStyle/>
          <a:p>
            <a:r>
              <a:rPr lang="en-US" dirty="0"/>
              <a:t>The concepts underlying TCP are simple </a:t>
            </a:r>
          </a:p>
          <a:p>
            <a:pPr lvl="1"/>
            <a:r>
              <a:rPr lang="en-US" dirty="0"/>
              <a:t>acknowledgments (feedback)</a:t>
            </a:r>
          </a:p>
          <a:p>
            <a:pPr lvl="1"/>
            <a:r>
              <a:rPr lang="en-US" dirty="0"/>
              <a:t>timers</a:t>
            </a:r>
          </a:p>
          <a:p>
            <a:pPr lvl="1"/>
            <a:r>
              <a:rPr lang="en-US" dirty="0"/>
              <a:t>sliding windows </a:t>
            </a:r>
          </a:p>
          <a:p>
            <a:pPr lvl="1"/>
            <a:r>
              <a:rPr lang="en-US" dirty="0"/>
              <a:t>buffer management</a:t>
            </a:r>
          </a:p>
          <a:p>
            <a:pPr lvl="1"/>
            <a:r>
              <a:rPr lang="en-US" dirty="0"/>
              <a:t>sequence numbers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6558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Sizing Windows for </a:t>
            </a:r>
            <a:br>
              <a:rPr lang="en-US" dirty="0"/>
            </a:br>
            <a:r>
              <a:rPr lang="en-US" dirty="0"/>
              <a:t>Congestion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problems?</a:t>
            </a:r>
          </a:p>
          <a:p>
            <a:r>
              <a:rPr lang="en-US" dirty="0"/>
              <a:t>How might we address them?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870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  <a:p>
            <a:r>
              <a:rPr lang="en-US" dirty="0"/>
              <a:t>Congestion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25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solidFill>
                  <a:srgbClr val="000090"/>
                </a:solidFill>
                <a:latin typeface="Arial" charset="0"/>
              </a:rPr>
              <a:t>We have seen: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Flow control</a:t>
            </a:r>
            <a:r>
              <a:rPr lang="en-US" dirty="0">
                <a:latin typeface="Arial" charset="0"/>
              </a:rPr>
              <a:t>: adjusting the sending rate to keep from overwhelming a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slow </a:t>
            </a:r>
            <a:r>
              <a:rPr lang="en-US" i="1" dirty="0">
                <a:latin typeface="Arial" charset="0"/>
              </a:rPr>
              <a:t>receiver</a:t>
            </a:r>
          </a:p>
          <a:p>
            <a:pPr>
              <a:buClr>
                <a:schemeClr val="tx2"/>
              </a:buClr>
            </a:pP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solidFill>
                  <a:srgbClr val="000090"/>
                </a:solidFill>
                <a:latin typeface="Arial" charset="0"/>
              </a:rPr>
              <a:t>Now lets attend…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Congestion control</a:t>
            </a:r>
            <a:r>
              <a:rPr lang="en-US" dirty="0">
                <a:latin typeface="Arial" charset="0"/>
              </a:rPr>
              <a:t>: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adjusting the sending rate to keep from overloading the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network</a:t>
            </a:r>
            <a:br>
              <a:rPr lang="en-US" i="1" dirty="0">
                <a:solidFill>
                  <a:srgbClr val="FF0000"/>
                </a:solidFill>
                <a:latin typeface="Arial" charset="0"/>
              </a:rPr>
            </a:br>
            <a:endParaRPr lang="en-US" i="1" dirty="0">
              <a:solidFill>
                <a:srgbClr val="FF000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 bldLvl="2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562"/>
            <a:ext cx="8458200" cy="317023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If two packets arrive at the same time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router can only transmit one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either buffers or drops the other</a:t>
            </a:r>
          </a:p>
          <a:p>
            <a:r>
              <a:rPr lang="en-US" sz="2400" dirty="0">
                <a:latin typeface="Arial" charset="0"/>
              </a:rPr>
              <a:t>If many packets arrive in a short period of time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router cannot keep up with the arriving traffic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delays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traffic, and the buffer may eventually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overflow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Internet traffic is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bursty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 charset="0"/>
                <a:cs typeface="ＭＳ Ｐゴシック" charset="0"/>
              </a:rPr>
              <a:t>Statistical Multiplexing </a:t>
            </a:r>
            <a:r>
              <a:rPr lang="en-US" sz="3400" dirty="0">
                <a:ea typeface="ＭＳ Ｐゴシック" charset="0"/>
                <a:cs typeface="ＭＳ Ｐゴシック" charset="0"/>
                <a:sym typeface="Wingdings"/>
              </a:rPr>
              <a:t> Congestion</a:t>
            </a:r>
            <a:endParaRPr lang="en-US" sz="34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8800" y="4876800"/>
            <a:ext cx="4249738" cy="1524000"/>
            <a:chOff x="2306638" y="4630738"/>
            <a:chExt cx="4914900" cy="2151062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881438" y="5130800"/>
              <a:ext cx="1735137" cy="1193800"/>
              <a:chOff x="10808" y="10250"/>
              <a:chExt cx="1018" cy="403"/>
            </a:xfrm>
          </p:grpSpPr>
          <p:sp>
            <p:nvSpPr>
              <p:cNvPr id="62473" name="Rectangle 5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Freeform 6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158 w 855"/>
                  <a:gd name="T3" fmla="*/ 0 h 390"/>
                  <a:gd name="T4" fmla="*/ 158 w 855"/>
                  <a:gd name="T5" fmla="*/ 316 h 390"/>
                  <a:gd name="T6" fmla="*/ 8 w 855"/>
                  <a:gd name="T7" fmla="*/ 316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Line 7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" name="Line 8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7" name="Line 9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8" name="Line 10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11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Line 12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1" name="Line 13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2" name="Line 14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3" name="Line 15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69" name="Freeform 16"/>
            <p:cNvSpPr>
              <a:spLocks/>
            </p:cNvSpPr>
            <p:nvPr/>
          </p:nvSpPr>
          <p:spPr bwMode="auto">
            <a:xfrm>
              <a:off x="2344738" y="4630738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Freeform 17"/>
            <p:cNvSpPr>
              <a:spLocks/>
            </p:cNvSpPr>
            <p:nvPr/>
          </p:nvSpPr>
          <p:spPr bwMode="auto">
            <a:xfrm flipV="1">
              <a:off x="2344738" y="5937250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18"/>
            <p:cNvSpPr>
              <a:spLocks noChangeShapeType="1"/>
            </p:cNvSpPr>
            <p:nvPr/>
          </p:nvSpPr>
          <p:spPr bwMode="auto">
            <a:xfrm>
              <a:off x="2306638" y="5707063"/>
              <a:ext cx="16129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19"/>
            <p:cNvSpPr>
              <a:spLocks noChangeShapeType="1"/>
            </p:cNvSpPr>
            <p:nvPr/>
          </p:nvSpPr>
          <p:spPr bwMode="auto">
            <a:xfrm>
              <a:off x="5608638" y="5707063"/>
              <a:ext cx="1612900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Congestion is undesirable</a:t>
            </a:r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949325" y="3414713"/>
            <a:ext cx="2687638" cy="1516062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 b="0" dirty="0">
                <a:latin typeface="Comic Sans MS" charset="0"/>
              </a:rPr>
              <a:t>Average</a:t>
            </a:r>
          </a:p>
          <a:p>
            <a:r>
              <a:rPr lang="en-US" sz="1600" b="0" dirty="0">
                <a:latin typeface="Comic Sans MS" charset="0"/>
              </a:rPr>
              <a:t>Packet delay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409825" y="4876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949325" y="3414713"/>
            <a:ext cx="2309813" cy="1481137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3286125" y="3252788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0" y="1752600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latin typeface="+mn-lt"/>
                <a:ea typeface="+mn-ea"/>
                <a:cs typeface="+mn-cs"/>
              </a:rPr>
              <a:t>Typical </a:t>
            </a:r>
            <a:r>
              <a:rPr lang="en-US" sz="3200" b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queuing system</a:t>
            </a:r>
            <a:r>
              <a:rPr lang="en-US" sz="3200" b="0" dirty="0">
                <a:latin typeface="+mn-lt"/>
                <a:ea typeface="+mn-ea"/>
                <a:cs typeface="+mn-cs"/>
              </a:rPr>
              <a:t> with </a:t>
            </a:r>
            <a:r>
              <a:rPr lang="en-US" sz="3200" b="0" dirty="0" err="1">
                <a:latin typeface="+mn-lt"/>
                <a:ea typeface="+mn-ea"/>
                <a:cs typeface="+mn-cs"/>
              </a:rPr>
              <a:t>bursty</a:t>
            </a:r>
            <a:r>
              <a:rPr lang="en-US" sz="3200" b="0" dirty="0">
                <a:latin typeface="+mn-lt"/>
                <a:ea typeface="+mn-ea"/>
                <a:cs typeface="+mn-cs"/>
              </a:rPr>
              <a:t> arrivals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990600" y="5867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CC0000"/>
                </a:solidFill>
                <a:latin typeface="Helvetica" charset="0"/>
              </a:rPr>
              <a:t>Must balance utilization versus delay and loss</a:t>
            </a:r>
          </a:p>
        </p:txBody>
      </p:sp>
      <p:sp>
        <p:nvSpPr>
          <p:cNvPr id="64522" name="Freeform 3"/>
          <p:cNvSpPr>
            <a:spLocks/>
          </p:cNvSpPr>
          <p:nvPr/>
        </p:nvSpPr>
        <p:spPr bwMode="auto">
          <a:xfrm>
            <a:off x="4703763" y="3438525"/>
            <a:ext cx="2687637" cy="1516063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4"/>
          <p:cNvSpPr txBox="1">
            <a:spLocks noChangeArrowheads="1"/>
          </p:cNvSpPr>
          <p:nvPr/>
        </p:nvSpPr>
        <p:spPr bwMode="auto">
          <a:xfrm>
            <a:off x="4343400" y="2844800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latin typeface="Comic Sans MS" charset="0"/>
              </a:rPr>
              <a:t>Average</a:t>
            </a:r>
          </a:p>
          <a:p>
            <a:pPr algn="l"/>
            <a:r>
              <a:rPr lang="en-US" sz="1600" b="0" dirty="0">
                <a:latin typeface="Comic Sans MS" charset="0"/>
              </a:rPr>
              <a:t>Packet loss</a:t>
            </a:r>
          </a:p>
        </p:txBody>
      </p:sp>
      <p:sp>
        <p:nvSpPr>
          <p:cNvPr id="64524" name="Text Box 5"/>
          <p:cNvSpPr txBox="1">
            <a:spLocks noChangeArrowheads="1"/>
          </p:cNvSpPr>
          <p:nvPr/>
        </p:nvSpPr>
        <p:spPr bwMode="auto">
          <a:xfrm>
            <a:off x="6164263" y="490061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25" name="Freeform 6"/>
          <p:cNvSpPr>
            <a:spLocks/>
          </p:cNvSpPr>
          <p:nvPr/>
        </p:nvSpPr>
        <p:spPr bwMode="auto">
          <a:xfrm>
            <a:off x="4703763" y="3462337"/>
            <a:ext cx="3449637" cy="1490663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7"/>
          <p:cNvSpPr>
            <a:spLocks noChangeShapeType="1"/>
          </p:cNvSpPr>
          <p:nvPr/>
        </p:nvSpPr>
        <p:spPr bwMode="auto">
          <a:xfrm>
            <a:off x="7040563" y="3276600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Freeform 1"/>
          <p:cNvSpPr>
            <a:spLocks/>
          </p:cNvSpPr>
          <p:nvPr/>
        </p:nvSpPr>
        <p:spPr bwMode="auto">
          <a:xfrm>
            <a:off x="4503738" y="384175"/>
            <a:ext cx="3575050" cy="620713"/>
          </a:xfrm>
          <a:custGeom>
            <a:avLst/>
            <a:gdLst>
              <a:gd name="T0" fmla="*/ 2333068 w 3574916"/>
              <a:gd name="T1" fmla="*/ 0 h 620358"/>
              <a:gd name="T2" fmla="*/ 3470069 w 3574916"/>
              <a:gd name="T3" fmla="*/ 561193 h 620358"/>
              <a:gd name="T4" fmla="*/ 0 w 3574916"/>
              <a:gd name="T5" fmla="*/ 324901 h 620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74916" h="620358">
                <a:moveTo>
                  <a:pt x="2333068" y="0"/>
                </a:moveTo>
                <a:cubicBezTo>
                  <a:pt x="3095991" y="253521"/>
                  <a:pt x="3858914" y="507043"/>
                  <a:pt x="3470069" y="561193"/>
                </a:cubicBezTo>
                <a:cubicBezTo>
                  <a:pt x="3081224" y="615343"/>
                  <a:pt x="1757184" y="735950"/>
                  <a:pt x="0" y="32490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Takes Care of Congestion?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r>
              <a:rPr lang="en-US" sz="3000" dirty="0">
                <a:solidFill>
                  <a:srgbClr val="000090"/>
                </a:solidFill>
              </a:rPr>
              <a:t>Network?  End hosts? Both?</a:t>
            </a:r>
          </a:p>
          <a:p>
            <a:endParaRPr lang="en-US" sz="3000" dirty="0">
              <a:solidFill>
                <a:srgbClr val="000090"/>
              </a:solidFill>
            </a:endParaRPr>
          </a:p>
          <a:p>
            <a:r>
              <a:rPr lang="en-US" dirty="0"/>
              <a:t>TCP’s approach:</a:t>
            </a:r>
          </a:p>
          <a:p>
            <a:pPr lvl="1"/>
            <a:r>
              <a:rPr lang="en-US" b="1" dirty="0"/>
              <a:t>End hosts </a:t>
            </a:r>
            <a:r>
              <a:rPr lang="en-US" dirty="0"/>
              <a:t>adjust sending rate</a:t>
            </a:r>
          </a:p>
          <a:p>
            <a:pPr lvl="1"/>
            <a:r>
              <a:rPr lang="en-US" dirty="0"/>
              <a:t>Based on </a:t>
            </a:r>
            <a:r>
              <a:rPr lang="en-US" b="1" dirty="0"/>
              <a:t>implicit feedback </a:t>
            </a:r>
            <a:r>
              <a:rPr lang="en-US" dirty="0"/>
              <a:t>from network</a:t>
            </a:r>
          </a:p>
          <a:p>
            <a:pPr lvl="1"/>
            <a:endParaRPr lang="en-US" b="1" dirty="0"/>
          </a:p>
          <a:p>
            <a:r>
              <a:rPr lang="en-US" dirty="0"/>
              <a:t>Not the only approach</a:t>
            </a:r>
          </a:p>
          <a:p>
            <a:pPr lvl="1"/>
            <a:r>
              <a:rPr lang="en-US" dirty="0"/>
              <a:t>A consequence of history rather than planning</a:t>
            </a:r>
          </a:p>
          <a:p>
            <a:pPr lvl="2"/>
            <a:endParaRPr lang="en-US" b="1" dirty="0"/>
          </a:p>
          <a:p>
            <a:endParaRPr lang="en-US" b="1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TCP in the 1980s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Sending rate only limited by flow control</a:t>
            </a:r>
          </a:p>
          <a:p>
            <a:pPr lvl="1"/>
            <a:r>
              <a:rPr lang="en-US" dirty="0"/>
              <a:t>Packet drops </a:t>
            </a:r>
            <a:r>
              <a:rPr lang="en-US" dirty="0">
                <a:sym typeface="Wingdings"/>
              </a:rPr>
              <a:t> s</a:t>
            </a:r>
            <a:r>
              <a:rPr lang="en-US" dirty="0"/>
              <a:t>enders (repeatedly!) retransmit a full window’s worth of packets </a:t>
            </a:r>
          </a:p>
          <a:p>
            <a:endParaRPr lang="en-US" dirty="0"/>
          </a:p>
          <a:p>
            <a:r>
              <a:rPr lang="en-US" dirty="0"/>
              <a:t>Led to “congestion collapse” starting Oct. 1986</a:t>
            </a:r>
          </a:p>
          <a:p>
            <a:pPr lvl="1"/>
            <a:r>
              <a:rPr lang="en-US" dirty="0"/>
              <a:t>Throughput on the NSF network dropped from 32Kbits/s to 40bits/sec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“Fixed” by Van Jacobson’s development of TCP’s congestion control (CC) algorithms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/>
              <a:t>Communication between processes</a:t>
            </a:r>
          </a:p>
          <a:p>
            <a:pPr lvl="1"/>
            <a:r>
              <a:rPr lang="en-US" dirty="0"/>
              <a:t>mux/</a:t>
            </a:r>
            <a:r>
              <a:rPr lang="en-US" dirty="0" err="1"/>
              <a:t>demux</a:t>
            </a:r>
            <a:r>
              <a:rPr lang="en-US" dirty="0"/>
              <a:t> from and to application processes</a:t>
            </a:r>
          </a:p>
          <a:p>
            <a:pPr lvl="1"/>
            <a:r>
              <a:rPr lang="en-US" dirty="0"/>
              <a:t>implemented using ports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5488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Jacobson’s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Extend TCP’s existing window-based protocol but adapt the window size in response to congestion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required no upgrades to routers or applications!</a:t>
            </a:r>
          </a:p>
          <a:p>
            <a:pPr lvl="1"/>
            <a:r>
              <a:rPr lang="en-US" sz="2000" dirty="0"/>
              <a:t>patch of a few lines of code to TCP implementations</a:t>
            </a:r>
          </a:p>
          <a:p>
            <a:endParaRPr lang="en-US" sz="2400" dirty="0"/>
          </a:p>
          <a:p>
            <a:r>
              <a:rPr lang="en-US" sz="2400" dirty="0"/>
              <a:t>A pragmatic and effective solution </a:t>
            </a:r>
          </a:p>
          <a:p>
            <a:pPr lvl="1"/>
            <a:r>
              <a:rPr lang="en-US" sz="2000" dirty="0"/>
              <a:t>but many other approaches exist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Extensively improved on since </a:t>
            </a:r>
          </a:p>
          <a:p>
            <a:pPr lvl="1"/>
            <a:r>
              <a:rPr lang="en-US" sz="2000" dirty="0"/>
              <a:t>topic now sees less activity in ISP contexts </a:t>
            </a:r>
          </a:p>
          <a:p>
            <a:pPr lvl="1"/>
            <a:r>
              <a:rPr lang="en-US" sz="2000" dirty="0"/>
              <a:t>but is making a comeback in datacenter environments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/>
              <a:t>Three Issues to Consider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Discovering the available (bottleneck) bandwidth</a:t>
            </a:r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endParaRPr lang="en-US" dirty="0"/>
          </a:p>
          <a:p>
            <a:r>
              <a:rPr lang="en-US" dirty="0"/>
              <a:t>Sharing bandwidth between flows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View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Ignore internal structure of router and model it as having a single queue for a particular input-output pair</a:t>
            </a:r>
          </a:p>
        </p:txBody>
      </p:sp>
      <p:sp>
        <p:nvSpPr>
          <p:cNvPr id="979980" name="Text Box 12"/>
          <p:cNvSpPr txBox="1">
            <a:spLocks noChangeArrowheads="1"/>
          </p:cNvSpPr>
          <p:nvPr/>
        </p:nvSpPr>
        <p:spPr bwMode="auto">
          <a:xfrm>
            <a:off x="1126935" y="3203575"/>
            <a:ext cx="172262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Sending Host</a:t>
            </a:r>
          </a:p>
        </p:txBody>
      </p:sp>
      <p:sp>
        <p:nvSpPr>
          <p:cNvPr id="979981" name="Text Box 13"/>
          <p:cNvSpPr txBox="1">
            <a:spLocks noChangeArrowheads="1"/>
          </p:cNvSpPr>
          <p:nvPr/>
        </p:nvSpPr>
        <p:spPr bwMode="auto">
          <a:xfrm>
            <a:off x="3484481" y="3203575"/>
            <a:ext cx="197810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Buffer in Router</a:t>
            </a:r>
          </a:p>
        </p:txBody>
      </p:sp>
      <p:sp>
        <p:nvSpPr>
          <p:cNvPr id="979982" name="Text Box 14"/>
          <p:cNvSpPr txBox="1">
            <a:spLocks noChangeArrowheads="1"/>
          </p:cNvSpPr>
          <p:nvPr/>
        </p:nvSpPr>
        <p:spPr bwMode="auto">
          <a:xfrm>
            <a:off x="5971164" y="3200400"/>
            <a:ext cx="190759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Receiving Host</a:t>
            </a:r>
          </a:p>
        </p:txBody>
      </p:sp>
      <p:grpSp>
        <p:nvGrpSpPr>
          <p:cNvPr id="979986" name="Group 18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79972" name="Group 4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79973" name="Rectangle 5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79974" name="Rectangle 6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5" name="Rectangle 7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79976" name="Line 8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7" name="Line 9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8" name="Text Box 10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79979" name="Text Box 11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79983" name="Line 15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4" name="Line 16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5" name="Line 17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42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available bandwidth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Pick sending rate to match bottleneck bandwidth</a:t>
            </a:r>
          </a:p>
          <a:p>
            <a:pPr lvl="1"/>
            <a:r>
              <a:rPr lang="en-US" dirty="0"/>
              <a:t>Without any </a:t>
            </a:r>
            <a:r>
              <a:rPr lang="en-US" i="1" dirty="0"/>
              <a:t>a priori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Could be gigabit link, could be a modem</a:t>
            </a:r>
          </a:p>
        </p:txBody>
      </p:sp>
      <p:grpSp>
        <p:nvGrpSpPr>
          <p:cNvPr id="982020" name="Group 4"/>
          <p:cNvGrpSpPr>
            <a:grpSpLocks/>
          </p:cNvGrpSpPr>
          <p:nvPr/>
        </p:nvGrpSpPr>
        <p:grpSpPr bwMode="auto">
          <a:xfrm>
            <a:off x="1752600" y="2297113"/>
            <a:ext cx="5264150" cy="750887"/>
            <a:chOff x="1152" y="1447"/>
            <a:chExt cx="3316" cy="473"/>
          </a:xfrm>
        </p:grpSpPr>
        <p:grpSp>
          <p:nvGrpSpPr>
            <p:cNvPr id="982021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2022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2023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4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2025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6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7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2028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2029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0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1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2032" name="Text Box 16"/>
          <p:cNvSpPr txBox="1">
            <a:spLocks noChangeArrowheads="1"/>
          </p:cNvSpPr>
          <p:nvPr/>
        </p:nvSpPr>
        <p:spPr bwMode="auto">
          <a:xfrm>
            <a:off x="5164569" y="2483411"/>
            <a:ext cx="1083831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100 Mbps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626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1600" cy="1173162"/>
          </a:xfrm>
        </p:spPr>
        <p:txBody>
          <a:bodyPr/>
          <a:lstStyle/>
          <a:p>
            <a:r>
              <a:rPr lang="en-US" dirty="0"/>
              <a:t>Adjusting to variations in bandwidth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Adjust rate to match </a:t>
            </a:r>
            <a:r>
              <a:rPr lang="en-US" dirty="0">
                <a:solidFill>
                  <a:srgbClr val="FF0000"/>
                </a:solidFill>
              </a:rPr>
              <a:t>instantaneous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Assuming you have rough idea of bandwidth</a:t>
            </a:r>
          </a:p>
        </p:txBody>
      </p:sp>
      <p:grpSp>
        <p:nvGrpSpPr>
          <p:cNvPr id="983044" name="Group 4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83045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3046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3047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48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3049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0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1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3052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3053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4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5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3056" name="Text Box 16"/>
          <p:cNvSpPr txBox="1">
            <a:spLocks noChangeArrowheads="1"/>
          </p:cNvSpPr>
          <p:nvPr/>
        </p:nvSpPr>
        <p:spPr bwMode="auto">
          <a:xfrm>
            <a:off x="5464365" y="2409825"/>
            <a:ext cx="95231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BW(t)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1271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448800" cy="1173162"/>
          </a:xfrm>
        </p:spPr>
        <p:txBody>
          <a:bodyPr/>
          <a:lstStyle/>
          <a:p>
            <a:r>
              <a:rPr lang="en-US" dirty="0"/>
              <a:t>Multiple flows and sharing bandwidth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Two Issues:</a:t>
            </a:r>
          </a:p>
          <a:p>
            <a:r>
              <a:rPr lang="en-US" dirty="0"/>
              <a:t>Adjust total sending rate to match bandwidth</a:t>
            </a:r>
          </a:p>
          <a:p>
            <a:r>
              <a:rPr lang="en-US" dirty="0"/>
              <a:t>Allocation of bandwidth between flows</a:t>
            </a:r>
          </a:p>
        </p:txBody>
      </p:sp>
      <p:sp>
        <p:nvSpPr>
          <p:cNvPr id="984088" name="Rectangle 24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sp>
        <p:nvSpPr>
          <p:cNvPr id="984089" name="Rectangle 25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grpSp>
        <p:nvGrpSpPr>
          <p:cNvPr id="984105" name="Group 41"/>
          <p:cNvGrpSpPr>
            <a:grpSpLocks/>
          </p:cNvGrpSpPr>
          <p:nvPr/>
        </p:nvGrpSpPr>
        <p:grpSpPr bwMode="auto">
          <a:xfrm>
            <a:off x="1600200" y="3733800"/>
            <a:ext cx="6324600" cy="2286000"/>
            <a:chOff x="1152" y="1728"/>
            <a:chExt cx="3984" cy="1440"/>
          </a:xfrm>
        </p:grpSpPr>
        <p:sp>
          <p:nvSpPr>
            <p:cNvPr id="984070" name="Rectangle 6"/>
            <p:cNvSpPr>
              <a:spLocks noChangeArrowheads="1"/>
            </p:cNvSpPr>
            <p:nvPr/>
          </p:nvSpPr>
          <p:spPr bwMode="auto">
            <a:xfrm>
              <a:off x="1152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A2</a:t>
              </a:r>
            </a:p>
          </p:txBody>
        </p:sp>
        <p:sp>
          <p:nvSpPr>
            <p:cNvPr id="984071" name="Rectangle 7"/>
            <p:cNvSpPr>
              <a:spLocks noChangeArrowheads="1"/>
            </p:cNvSpPr>
            <p:nvPr/>
          </p:nvSpPr>
          <p:spPr bwMode="auto">
            <a:xfrm>
              <a:off x="2286" y="2291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2" name="Rectangle 8"/>
            <p:cNvSpPr>
              <a:spLocks noChangeArrowheads="1"/>
            </p:cNvSpPr>
            <p:nvPr/>
          </p:nvSpPr>
          <p:spPr bwMode="auto">
            <a:xfrm>
              <a:off x="4831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B2</a:t>
              </a:r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57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>
              <a:off x="3334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984077" name="Line 13"/>
            <p:cNvSpPr>
              <a:spLocks noChangeShapeType="1"/>
            </p:cNvSpPr>
            <p:nvPr/>
          </p:nvSpPr>
          <p:spPr bwMode="auto">
            <a:xfrm>
              <a:off x="3168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8" name="Line 14"/>
            <p:cNvSpPr>
              <a:spLocks noChangeShapeType="1"/>
            </p:cNvSpPr>
            <p:nvPr/>
          </p:nvSpPr>
          <p:spPr bwMode="auto">
            <a:xfrm>
              <a:off x="3024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9" name="Line 15"/>
            <p:cNvSpPr>
              <a:spLocks noChangeShapeType="1"/>
            </p:cNvSpPr>
            <p:nvPr/>
          </p:nvSpPr>
          <p:spPr bwMode="auto">
            <a:xfrm>
              <a:off x="2880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3347" y="2236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0" dirty="0">
                  <a:latin typeface="+mn-lt"/>
                </a:rPr>
                <a:t>BW(t)</a:t>
              </a:r>
            </a:p>
          </p:txBody>
        </p:sp>
        <p:sp>
          <p:nvSpPr>
            <p:cNvPr id="984082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984083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A3</a:t>
              </a:r>
            </a:p>
          </p:txBody>
        </p:sp>
        <p:sp>
          <p:nvSpPr>
            <p:cNvPr id="984086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B3</a:t>
              </a:r>
            </a:p>
          </p:txBody>
        </p:sp>
        <p:sp>
          <p:nvSpPr>
            <p:cNvPr id="984095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B1</a:t>
              </a:r>
            </a:p>
          </p:txBody>
        </p:sp>
        <p:sp>
          <p:nvSpPr>
            <p:cNvPr id="984096" name="Line 32"/>
            <p:cNvSpPr>
              <a:spLocks noChangeShapeType="1"/>
            </p:cNvSpPr>
            <p:nvPr/>
          </p:nvSpPr>
          <p:spPr bwMode="auto">
            <a:xfrm>
              <a:off x="1457" y="1824"/>
              <a:ext cx="829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97" name="Line 33"/>
            <p:cNvSpPr>
              <a:spLocks noChangeShapeType="1"/>
            </p:cNvSpPr>
            <p:nvPr/>
          </p:nvSpPr>
          <p:spPr bwMode="auto">
            <a:xfrm flipV="1">
              <a:off x="1457" y="2442"/>
              <a:ext cx="829" cy="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1" name="Rectangle 37"/>
            <p:cNvSpPr>
              <a:spLocks noChangeArrowheads="1"/>
            </p:cNvSpPr>
            <p:nvPr/>
          </p:nvSpPr>
          <p:spPr bwMode="auto">
            <a:xfrm>
              <a:off x="4184" y="2304"/>
              <a:ext cx="280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2" name="Line 38"/>
            <p:cNvSpPr>
              <a:spLocks noChangeShapeType="1"/>
            </p:cNvSpPr>
            <p:nvPr/>
          </p:nvSpPr>
          <p:spPr bwMode="auto">
            <a:xfrm flipV="1">
              <a:off x="4464" y="1824"/>
              <a:ext cx="367" cy="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3" name="Line 39"/>
            <p:cNvSpPr>
              <a:spLocks noChangeShapeType="1"/>
            </p:cNvSpPr>
            <p:nvPr/>
          </p:nvSpPr>
          <p:spPr bwMode="auto">
            <a:xfrm>
              <a:off x="4464" y="2442"/>
              <a:ext cx="367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4" name="Line 40"/>
            <p:cNvSpPr>
              <a:spLocks noChangeShapeType="1"/>
            </p:cNvSpPr>
            <p:nvPr/>
          </p:nvSpPr>
          <p:spPr bwMode="auto">
            <a:xfrm>
              <a:off x="4464" y="2442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643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Reality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149600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746375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957638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276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159250"/>
            <a:ext cx="771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3419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351213"/>
            <a:ext cx="76993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1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159250"/>
            <a:ext cx="825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9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697413"/>
            <a:ext cx="8255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0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41538"/>
            <a:ext cx="827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1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764088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2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738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3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3351213"/>
            <a:ext cx="82708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2274" name="Line 18"/>
          <p:cNvSpPr>
            <a:spLocks noChangeShapeType="1"/>
          </p:cNvSpPr>
          <p:nvPr/>
        </p:nvSpPr>
        <p:spPr bwMode="auto">
          <a:xfrm flipV="1">
            <a:off x="2874963" y="3082925"/>
            <a:ext cx="830262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 flipV="1">
            <a:off x="4397375" y="2544763"/>
            <a:ext cx="831850" cy="2698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6" name="Line 20"/>
          <p:cNvSpPr>
            <a:spLocks noChangeShapeType="1"/>
          </p:cNvSpPr>
          <p:nvPr/>
        </p:nvSpPr>
        <p:spPr bwMode="auto">
          <a:xfrm>
            <a:off x="1905000" y="3419475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 flipV="1">
            <a:off x="2043113" y="3554413"/>
            <a:ext cx="346075" cy="6048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8" name="Line 22"/>
          <p:cNvSpPr>
            <a:spLocks noChangeShapeType="1"/>
          </p:cNvSpPr>
          <p:nvPr/>
        </p:nvSpPr>
        <p:spPr bwMode="auto">
          <a:xfrm>
            <a:off x="3567113" y="2679700"/>
            <a:ext cx="207962" cy="1349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2874963" y="3486150"/>
            <a:ext cx="484187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0" name="Line 24"/>
          <p:cNvSpPr>
            <a:spLocks noChangeShapeType="1"/>
          </p:cNvSpPr>
          <p:nvPr/>
        </p:nvSpPr>
        <p:spPr bwMode="auto">
          <a:xfrm flipV="1">
            <a:off x="3843338" y="3756025"/>
            <a:ext cx="554037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1" name="Line 25"/>
          <p:cNvSpPr>
            <a:spLocks noChangeShapeType="1"/>
          </p:cNvSpPr>
          <p:nvPr/>
        </p:nvSpPr>
        <p:spPr bwMode="auto">
          <a:xfrm>
            <a:off x="4329113" y="3082925"/>
            <a:ext cx="276225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2" name="Line 26"/>
          <p:cNvSpPr>
            <a:spLocks noChangeShapeType="1"/>
          </p:cNvSpPr>
          <p:nvPr/>
        </p:nvSpPr>
        <p:spPr bwMode="auto">
          <a:xfrm>
            <a:off x="4951413" y="34861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3" name="Line 27"/>
          <p:cNvSpPr>
            <a:spLocks noChangeShapeType="1"/>
          </p:cNvSpPr>
          <p:nvPr/>
        </p:nvSpPr>
        <p:spPr bwMode="auto">
          <a:xfrm>
            <a:off x="5713413" y="2613025"/>
            <a:ext cx="415925" cy="738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4" name="Line 28"/>
          <p:cNvSpPr>
            <a:spLocks noChangeShapeType="1"/>
          </p:cNvSpPr>
          <p:nvPr/>
        </p:nvSpPr>
        <p:spPr bwMode="auto">
          <a:xfrm>
            <a:off x="3983038" y="4225925"/>
            <a:ext cx="830262" cy="66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5" name="Line 29"/>
          <p:cNvSpPr>
            <a:spLocks noChangeShapeType="1"/>
          </p:cNvSpPr>
          <p:nvPr/>
        </p:nvSpPr>
        <p:spPr bwMode="auto">
          <a:xfrm flipV="1">
            <a:off x="5507038" y="3756025"/>
            <a:ext cx="554037" cy="469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6" name="Line 30"/>
          <p:cNvSpPr>
            <a:spLocks noChangeShapeType="1"/>
          </p:cNvSpPr>
          <p:nvPr/>
        </p:nvSpPr>
        <p:spPr bwMode="auto">
          <a:xfrm>
            <a:off x="4883150" y="3822700"/>
            <a:ext cx="207963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7" name="Line 31"/>
          <p:cNvSpPr>
            <a:spLocks noChangeShapeType="1"/>
          </p:cNvSpPr>
          <p:nvPr/>
        </p:nvSpPr>
        <p:spPr bwMode="auto">
          <a:xfrm flipV="1">
            <a:off x="3567113" y="4360863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8" name="Line 32"/>
          <p:cNvSpPr>
            <a:spLocks noChangeShapeType="1"/>
          </p:cNvSpPr>
          <p:nvPr/>
        </p:nvSpPr>
        <p:spPr bwMode="auto">
          <a:xfrm flipH="1" flipV="1">
            <a:off x="5507038" y="4562475"/>
            <a:ext cx="346075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9" name="Line 33"/>
          <p:cNvSpPr>
            <a:spLocks noChangeShapeType="1"/>
          </p:cNvSpPr>
          <p:nvPr/>
        </p:nvSpPr>
        <p:spPr bwMode="auto">
          <a:xfrm flipH="1" flipV="1">
            <a:off x="6545263" y="3621088"/>
            <a:ext cx="692150" cy="2016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0" name="Freeform 34"/>
          <p:cNvSpPr>
            <a:spLocks/>
          </p:cNvSpPr>
          <p:nvPr/>
        </p:nvSpPr>
        <p:spPr bwMode="auto">
          <a:xfrm>
            <a:off x="2043113" y="3419475"/>
            <a:ext cx="3856037" cy="1512888"/>
          </a:xfrm>
          <a:custGeom>
            <a:avLst/>
            <a:gdLst>
              <a:gd name="T0" fmla="*/ 0 w 2672"/>
              <a:gd name="T1" fmla="*/ 528 h 1080"/>
              <a:gd name="T2" fmla="*/ 240 w 2672"/>
              <a:gd name="T3" fmla="*/ 96 h 1080"/>
              <a:gd name="T4" fmla="*/ 576 w 2672"/>
              <a:gd name="T5" fmla="*/ 48 h 1080"/>
              <a:gd name="T6" fmla="*/ 912 w 2672"/>
              <a:gd name="T7" fmla="*/ 384 h 1080"/>
              <a:gd name="T8" fmla="*/ 1392 w 2672"/>
              <a:gd name="T9" fmla="*/ 576 h 1080"/>
              <a:gd name="T10" fmla="*/ 2160 w 2672"/>
              <a:gd name="T11" fmla="*/ 624 h 1080"/>
              <a:gd name="T12" fmla="*/ 2592 w 2672"/>
              <a:gd name="T13" fmla="*/ 1008 h 1080"/>
              <a:gd name="T14" fmla="*/ 2640 w 2672"/>
              <a:gd name="T15" fmla="*/ 1056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2" h="1080">
                <a:moveTo>
                  <a:pt x="0" y="528"/>
                </a:moveTo>
                <a:cubicBezTo>
                  <a:pt x="72" y="352"/>
                  <a:pt x="144" y="176"/>
                  <a:pt x="240" y="96"/>
                </a:cubicBezTo>
                <a:cubicBezTo>
                  <a:pt x="336" y="16"/>
                  <a:pt x="464" y="0"/>
                  <a:pt x="576" y="48"/>
                </a:cubicBezTo>
                <a:cubicBezTo>
                  <a:pt x="688" y="96"/>
                  <a:pt x="776" y="296"/>
                  <a:pt x="912" y="384"/>
                </a:cubicBezTo>
                <a:cubicBezTo>
                  <a:pt x="1048" y="472"/>
                  <a:pt x="1184" y="536"/>
                  <a:pt x="1392" y="576"/>
                </a:cubicBezTo>
                <a:cubicBezTo>
                  <a:pt x="1600" y="616"/>
                  <a:pt x="1960" y="552"/>
                  <a:pt x="2160" y="624"/>
                </a:cubicBezTo>
                <a:cubicBezTo>
                  <a:pt x="2360" y="696"/>
                  <a:pt x="2512" y="936"/>
                  <a:pt x="2592" y="1008"/>
                </a:cubicBezTo>
                <a:cubicBezTo>
                  <a:pt x="2672" y="1080"/>
                  <a:pt x="2656" y="1068"/>
                  <a:pt x="2640" y="105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1" name="Freeform 35"/>
          <p:cNvSpPr>
            <a:spLocks/>
          </p:cNvSpPr>
          <p:nvPr/>
        </p:nvSpPr>
        <p:spPr bwMode="auto">
          <a:xfrm>
            <a:off x="1905000" y="3262313"/>
            <a:ext cx="5402263" cy="750887"/>
          </a:xfrm>
          <a:custGeom>
            <a:avLst/>
            <a:gdLst>
              <a:gd name="T0" fmla="*/ 0 w 3744"/>
              <a:gd name="T1" fmla="*/ 112 h 536"/>
              <a:gd name="T2" fmla="*/ 672 w 3744"/>
              <a:gd name="T3" fmla="*/ 64 h 536"/>
              <a:gd name="T4" fmla="*/ 1104 w 3744"/>
              <a:gd name="T5" fmla="*/ 496 h 536"/>
              <a:gd name="T6" fmla="*/ 1680 w 3744"/>
              <a:gd name="T7" fmla="*/ 304 h 536"/>
              <a:gd name="T8" fmla="*/ 1968 w 3744"/>
              <a:gd name="T9" fmla="*/ 160 h 536"/>
              <a:gd name="T10" fmla="*/ 3024 w 3744"/>
              <a:gd name="T11" fmla="*/ 112 h 536"/>
              <a:gd name="T12" fmla="*/ 3744 w 3744"/>
              <a:gd name="T13" fmla="*/ 35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4" h="536">
                <a:moveTo>
                  <a:pt x="0" y="112"/>
                </a:moveTo>
                <a:cubicBezTo>
                  <a:pt x="244" y="56"/>
                  <a:pt x="488" y="0"/>
                  <a:pt x="672" y="64"/>
                </a:cubicBezTo>
                <a:cubicBezTo>
                  <a:pt x="856" y="128"/>
                  <a:pt x="936" y="456"/>
                  <a:pt x="1104" y="496"/>
                </a:cubicBezTo>
                <a:cubicBezTo>
                  <a:pt x="1272" y="536"/>
                  <a:pt x="1536" y="360"/>
                  <a:pt x="1680" y="304"/>
                </a:cubicBezTo>
                <a:cubicBezTo>
                  <a:pt x="1824" y="248"/>
                  <a:pt x="1744" y="192"/>
                  <a:pt x="1968" y="160"/>
                </a:cubicBezTo>
                <a:cubicBezTo>
                  <a:pt x="2192" y="128"/>
                  <a:pt x="2728" y="80"/>
                  <a:pt x="3024" y="112"/>
                </a:cubicBezTo>
                <a:cubicBezTo>
                  <a:pt x="3320" y="144"/>
                  <a:pt x="3532" y="248"/>
                  <a:pt x="3744" y="35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2" name="Freeform 36"/>
          <p:cNvSpPr>
            <a:spLocks/>
          </p:cNvSpPr>
          <p:nvPr/>
        </p:nvSpPr>
        <p:spPr bwMode="auto">
          <a:xfrm>
            <a:off x="3475038" y="2343150"/>
            <a:ext cx="2943225" cy="2352675"/>
          </a:xfrm>
          <a:custGeom>
            <a:avLst/>
            <a:gdLst>
              <a:gd name="T0" fmla="*/ 64 w 2040"/>
              <a:gd name="T1" fmla="*/ 1680 h 1680"/>
              <a:gd name="T2" fmla="*/ 64 w 2040"/>
              <a:gd name="T3" fmla="*/ 1440 h 1680"/>
              <a:gd name="T4" fmla="*/ 208 w 2040"/>
              <a:gd name="T5" fmla="*/ 1392 h 1680"/>
              <a:gd name="T6" fmla="*/ 1312 w 2040"/>
              <a:gd name="T7" fmla="*/ 1440 h 1680"/>
              <a:gd name="T8" fmla="*/ 1984 w 2040"/>
              <a:gd name="T9" fmla="*/ 912 h 1680"/>
              <a:gd name="T10" fmla="*/ 1648 w 2040"/>
              <a:gd name="T11" fmla="*/ 240 h 1680"/>
              <a:gd name="T12" fmla="*/ 1792 w 2040"/>
              <a:gd name="T13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0" h="1680">
                <a:moveTo>
                  <a:pt x="64" y="1680"/>
                </a:moveTo>
                <a:cubicBezTo>
                  <a:pt x="52" y="1584"/>
                  <a:pt x="40" y="1488"/>
                  <a:pt x="64" y="1440"/>
                </a:cubicBezTo>
                <a:cubicBezTo>
                  <a:pt x="88" y="1392"/>
                  <a:pt x="0" y="1392"/>
                  <a:pt x="208" y="1392"/>
                </a:cubicBezTo>
                <a:cubicBezTo>
                  <a:pt x="416" y="1392"/>
                  <a:pt x="1016" y="1520"/>
                  <a:pt x="1312" y="1440"/>
                </a:cubicBezTo>
                <a:cubicBezTo>
                  <a:pt x="1608" y="1360"/>
                  <a:pt x="1928" y="1112"/>
                  <a:pt x="1984" y="912"/>
                </a:cubicBezTo>
                <a:cubicBezTo>
                  <a:pt x="2040" y="712"/>
                  <a:pt x="1680" y="392"/>
                  <a:pt x="1648" y="240"/>
                </a:cubicBezTo>
                <a:cubicBezTo>
                  <a:pt x="1616" y="88"/>
                  <a:pt x="1704" y="44"/>
                  <a:pt x="1792" y="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3" name="Freeform 37"/>
          <p:cNvSpPr>
            <a:spLocks/>
          </p:cNvSpPr>
          <p:nvPr/>
        </p:nvSpPr>
        <p:spPr bwMode="auto">
          <a:xfrm>
            <a:off x="3705225" y="2679700"/>
            <a:ext cx="3671888" cy="941388"/>
          </a:xfrm>
          <a:custGeom>
            <a:avLst/>
            <a:gdLst>
              <a:gd name="T0" fmla="*/ 0 w 2544"/>
              <a:gd name="T1" fmla="*/ 0 h 672"/>
              <a:gd name="T2" fmla="*/ 576 w 2544"/>
              <a:gd name="T3" fmla="*/ 288 h 672"/>
              <a:gd name="T4" fmla="*/ 672 w 2544"/>
              <a:gd name="T5" fmla="*/ 480 h 672"/>
              <a:gd name="T6" fmla="*/ 1680 w 2544"/>
              <a:gd name="T7" fmla="*/ 432 h 672"/>
              <a:gd name="T8" fmla="*/ 2544 w 2544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4" h="672">
                <a:moveTo>
                  <a:pt x="0" y="0"/>
                </a:moveTo>
                <a:cubicBezTo>
                  <a:pt x="232" y="104"/>
                  <a:pt x="464" y="208"/>
                  <a:pt x="576" y="288"/>
                </a:cubicBezTo>
                <a:cubicBezTo>
                  <a:pt x="688" y="368"/>
                  <a:pt x="488" y="456"/>
                  <a:pt x="672" y="480"/>
                </a:cubicBezTo>
                <a:cubicBezTo>
                  <a:pt x="856" y="504"/>
                  <a:pt x="1368" y="400"/>
                  <a:pt x="1680" y="432"/>
                </a:cubicBezTo>
                <a:cubicBezTo>
                  <a:pt x="1992" y="464"/>
                  <a:pt x="2268" y="568"/>
                  <a:pt x="2544" y="672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6" name="Text Box 40"/>
          <p:cNvSpPr txBox="1">
            <a:spLocks noChangeArrowheads="1"/>
          </p:cNvSpPr>
          <p:nvPr/>
        </p:nvSpPr>
        <p:spPr bwMode="auto">
          <a:xfrm>
            <a:off x="762000" y="5771679"/>
            <a:ext cx="777240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+mn-lt"/>
              </a:rPr>
              <a:t>Congestion control is a resource allocation problem involving many flows, many links, and complicated global dynamics</a:t>
            </a: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90" grpId="0" animBg="1"/>
      <p:bldP spid="992291" grpId="0" animBg="1"/>
      <p:bldP spid="992292" grpId="0" animBg="1"/>
      <p:bldP spid="992293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6958013" y="2209800"/>
            <a:ext cx="685800" cy="419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458200" cy="11731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View from a single flow </a:t>
            </a:r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648200" cy="4343400"/>
          </a:xfrm>
        </p:spPr>
        <p:txBody>
          <a:bodyPr/>
          <a:lstStyle/>
          <a:p>
            <a:r>
              <a:rPr lang="en-US" sz="2400" dirty="0"/>
              <a:t>Knee – point after which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increases slowly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increases fast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Cliff – point after which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starts to drop to zero (congestion collapse)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approaches infinity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34245" name="Line 5"/>
          <p:cNvSpPr>
            <a:spLocks noChangeShapeType="1"/>
          </p:cNvSpPr>
          <p:nvPr/>
        </p:nvSpPr>
        <p:spPr bwMode="auto">
          <a:xfrm flipH="1" flipV="1">
            <a:off x="4824413" y="20574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6" name="Line 6"/>
          <p:cNvSpPr>
            <a:spLocks noChangeShapeType="1"/>
          </p:cNvSpPr>
          <p:nvPr/>
        </p:nvSpPr>
        <p:spPr bwMode="auto">
          <a:xfrm>
            <a:off x="4824413" y="39458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7" name="Freeform 7"/>
          <p:cNvSpPr>
            <a:spLocks/>
          </p:cNvSpPr>
          <p:nvPr/>
        </p:nvSpPr>
        <p:spPr bwMode="auto">
          <a:xfrm>
            <a:off x="4824413" y="2209800"/>
            <a:ext cx="2514600" cy="1771650"/>
          </a:xfrm>
          <a:custGeom>
            <a:avLst/>
            <a:gdLst>
              <a:gd name="T0" fmla="*/ 0 w 1584"/>
              <a:gd name="T1" fmla="*/ 1212 h 1212"/>
              <a:gd name="T2" fmla="*/ 0 w 1584"/>
              <a:gd name="T3" fmla="*/ 1170 h 1212"/>
              <a:gd name="T4" fmla="*/ 96 w 1584"/>
              <a:gd name="T5" fmla="*/ 768 h 1212"/>
              <a:gd name="T6" fmla="*/ 240 w 1584"/>
              <a:gd name="T7" fmla="*/ 480 h 1212"/>
              <a:gd name="T8" fmla="*/ 480 w 1584"/>
              <a:gd name="T9" fmla="*/ 192 h 1212"/>
              <a:gd name="T10" fmla="*/ 816 w 1584"/>
              <a:gd name="T11" fmla="*/ 48 h 1212"/>
              <a:gd name="T12" fmla="*/ 1104 w 1584"/>
              <a:gd name="T13" fmla="*/ 0 h 1212"/>
              <a:gd name="T14" fmla="*/ 1344 w 1584"/>
              <a:gd name="T15" fmla="*/ 0 h 1212"/>
              <a:gd name="T16" fmla="*/ 1392 w 1584"/>
              <a:gd name="T17" fmla="*/ 480 h 1212"/>
              <a:gd name="T18" fmla="*/ 1488 w 1584"/>
              <a:gd name="T19" fmla="*/ 1008 h 1212"/>
              <a:gd name="T20" fmla="*/ 1536 w 1584"/>
              <a:gd name="T21" fmla="*/ 1152 h 1212"/>
              <a:gd name="T22" fmla="*/ 1584 w 1584"/>
              <a:gd name="T23" fmla="*/ 120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8" name="Line 8"/>
          <p:cNvSpPr>
            <a:spLocks noChangeShapeType="1"/>
          </p:cNvSpPr>
          <p:nvPr/>
        </p:nvSpPr>
        <p:spPr bwMode="auto">
          <a:xfrm>
            <a:off x="69580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9" name="Line 9"/>
          <p:cNvSpPr>
            <a:spLocks noChangeShapeType="1"/>
          </p:cNvSpPr>
          <p:nvPr/>
        </p:nvSpPr>
        <p:spPr bwMode="auto">
          <a:xfrm>
            <a:off x="55864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0" name="Line 10"/>
          <p:cNvSpPr>
            <a:spLocks noChangeShapeType="1"/>
          </p:cNvSpPr>
          <p:nvPr/>
        </p:nvSpPr>
        <p:spPr bwMode="auto">
          <a:xfrm flipH="1" flipV="1">
            <a:off x="4824413" y="4250655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1" name="Line 11"/>
          <p:cNvSpPr>
            <a:spLocks noChangeShapeType="1"/>
          </p:cNvSpPr>
          <p:nvPr/>
        </p:nvSpPr>
        <p:spPr bwMode="auto">
          <a:xfrm>
            <a:off x="4824413" y="63842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2" name="Line 12"/>
          <p:cNvSpPr>
            <a:spLocks noChangeShapeType="1"/>
          </p:cNvSpPr>
          <p:nvPr/>
        </p:nvSpPr>
        <p:spPr bwMode="auto">
          <a:xfrm>
            <a:off x="55864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3" name="Line 13"/>
          <p:cNvSpPr>
            <a:spLocks noChangeShapeType="1"/>
          </p:cNvSpPr>
          <p:nvPr/>
        </p:nvSpPr>
        <p:spPr bwMode="auto">
          <a:xfrm>
            <a:off x="69580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4" name="Line 14"/>
          <p:cNvSpPr>
            <a:spLocks noChangeShapeType="1"/>
          </p:cNvSpPr>
          <p:nvPr/>
        </p:nvSpPr>
        <p:spPr bwMode="auto">
          <a:xfrm>
            <a:off x="5586413" y="220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5" name="Freeform 15"/>
          <p:cNvSpPr>
            <a:spLocks/>
          </p:cNvSpPr>
          <p:nvPr/>
        </p:nvSpPr>
        <p:spPr bwMode="auto">
          <a:xfrm>
            <a:off x="4824413" y="4860255"/>
            <a:ext cx="2133600" cy="1371600"/>
          </a:xfrm>
          <a:custGeom>
            <a:avLst/>
            <a:gdLst>
              <a:gd name="T0" fmla="*/ 0 w 1344"/>
              <a:gd name="T1" fmla="*/ 864 h 864"/>
              <a:gd name="T2" fmla="*/ 480 w 1344"/>
              <a:gd name="T3" fmla="*/ 864 h 864"/>
              <a:gd name="T4" fmla="*/ 1344 w 1344"/>
              <a:gd name="T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864">
                <a:moveTo>
                  <a:pt x="0" y="864"/>
                </a:moveTo>
                <a:lnTo>
                  <a:pt x="480" y="864"/>
                </a:lnTo>
                <a:lnTo>
                  <a:pt x="134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6" name="Freeform 16"/>
          <p:cNvSpPr>
            <a:spLocks/>
          </p:cNvSpPr>
          <p:nvPr/>
        </p:nvSpPr>
        <p:spPr bwMode="auto">
          <a:xfrm>
            <a:off x="4824413" y="4250655"/>
            <a:ext cx="2209800" cy="1981200"/>
          </a:xfrm>
          <a:custGeom>
            <a:avLst/>
            <a:gdLst>
              <a:gd name="T0" fmla="*/ 0 w 1392"/>
              <a:gd name="T1" fmla="*/ 1248 h 1248"/>
              <a:gd name="T2" fmla="*/ 480 w 1392"/>
              <a:gd name="T3" fmla="*/ 1152 h 1248"/>
              <a:gd name="T4" fmla="*/ 816 w 1392"/>
              <a:gd name="T5" fmla="*/ 912 h 1248"/>
              <a:gd name="T6" fmla="*/ 1104 w 1392"/>
              <a:gd name="T7" fmla="*/ 624 h 1248"/>
              <a:gd name="T8" fmla="*/ 1296 w 1392"/>
              <a:gd name="T9" fmla="*/ 384 h 1248"/>
              <a:gd name="T10" fmla="*/ 1344 w 1392"/>
              <a:gd name="T11" fmla="*/ 288 h 1248"/>
              <a:gd name="T12" fmla="*/ 1392 w 1392"/>
              <a:gd name="T1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7" name="Text Box 17"/>
          <p:cNvSpPr txBox="1">
            <a:spLocks noChangeArrowheads="1"/>
          </p:cNvSpPr>
          <p:nvPr/>
        </p:nvSpPr>
        <p:spPr bwMode="auto">
          <a:xfrm>
            <a:off x="7183019" y="63842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8" name="Text Box 18"/>
          <p:cNvSpPr txBox="1">
            <a:spLocks noChangeArrowheads="1"/>
          </p:cNvSpPr>
          <p:nvPr/>
        </p:nvSpPr>
        <p:spPr bwMode="auto">
          <a:xfrm>
            <a:off x="7183019" y="39458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9" name="Text Box 19"/>
          <p:cNvSpPr txBox="1">
            <a:spLocks noChangeArrowheads="1"/>
          </p:cNvSpPr>
          <p:nvPr/>
        </p:nvSpPr>
        <p:spPr bwMode="auto">
          <a:xfrm rot="16200000">
            <a:off x="3880275" y="2522203"/>
            <a:ext cx="14945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Throughput</a:t>
            </a:r>
          </a:p>
        </p:txBody>
      </p:sp>
      <p:sp>
        <p:nvSpPr>
          <p:cNvPr id="1034260" name="Text Box 20"/>
          <p:cNvSpPr txBox="1">
            <a:spLocks noChangeArrowheads="1"/>
          </p:cNvSpPr>
          <p:nvPr/>
        </p:nvSpPr>
        <p:spPr bwMode="auto">
          <a:xfrm rot="16200000">
            <a:off x="4205152" y="4391608"/>
            <a:ext cx="83847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Delay</a:t>
            </a:r>
          </a:p>
        </p:txBody>
      </p:sp>
      <p:sp>
        <p:nvSpPr>
          <p:cNvPr id="1034261" name="Text Box 21"/>
          <p:cNvSpPr txBox="1">
            <a:spLocks noChangeArrowheads="1"/>
          </p:cNvSpPr>
          <p:nvPr/>
        </p:nvSpPr>
        <p:spPr bwMode="auto">
          <a:xfrm>
            <a:off x="5141625" y="1739900"/>
            <a:ext cx="7673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knee</a:t>
            </a:r>
          </a:p>
        </p:txBody>
      </p:sp>
      <p:sp>
        <p:nvSpPr>
          <p:cNvPr id="1034262" name="Text Box 22"/>
          <p:cNvSpPr txBox="1">
            <a:spLocks noChangeArrowheads="1"/>
          </p:cNvSpPr>
          <p:nvPr/>
        </p:nvSpPr>
        <p:spPr bwMode="auto">
          <a:xfrm>
            <a:off x="6682157" y="1739900"/>
            <a:ext cx="58028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cliff</a:t>
            </a:r>
          </a:p>
        </p:txBody>
      </p:sp>
      <p:sp>
        <p:nvSpPr>
          <p:cNvPr id="1034263" name="Text Box 23"/>
          <p:cNvSpPr txBox="1">
            <a:spLocks noChangeArrowheads="1"/>
          </p:cNvSpPr>
          <p:nvPr/>
        </p:nvSpPr>
        <p:spPr bwMode="auto">
          <a:xfrm>
            <a:off x="7622717" y="2654300"/>
            <a:ext cx="1423317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congestion</a:t>
            </a:r>
          </a:p>
          <a:p>
            <a:pPr algn="ctr"/>
            <a:r>
              <a:rPr lang="en-US" sz="2000" b="0">
                <a:latin typeface="+mn-lt"/>
              </a:rPr>
              <a:t>collapse</a:t>
            </a:r>
          </a:p>
        </p:txBody>
      </p:sp>
      <p:sp>
        <p:nvSpPr>
          <p:cNvPr id="1034264" name="AutoShape 24"/>
          <p:cNvSpPr>
            <a:spLocks/>
          </p:cNvSpPr>
          <p:nvPr/>
        </p:nvSpPr>
        <p:spPr bwMode="auto">
          <a:xfrm rot="-5400000">
            <a:off x="7200900" y="17907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65" name="Line 25"/>
          <p:cNvSpPr>
            <a:spLocks noChangeShapeType="1"/>
          </p:cNvSpPr>
          <p:nvPr/>
        </p:nvSpPr>
        <p:spPr bwMode="auto">
          <a:xfrm flipH="1">
            <a:off x="7315200" y="3276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66" name="Text Box 26"/>
          <p:cNvSpPr txBox="1">
            <a:spLocks noChangeArrowheads="1"/>
          </p:cNvSpPr>
          <p:nvPr/>
        </p:nvSpPr>
        <p:spPr bwMode="auto">
          <a:xfrm>
            <a:off x="7829452" y="1600200"/>
            <a:ext cx="93840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packet</a:t>
            </a:r>
          </a:p>
          <a:p>
            <a:pPr algn="ctr"/>
            <a:r>
              <a:rPr lang="en-US" sz="2000" b="0">
                <a:latin typeface="+mn-lt"/>
              </a:rPr>
              <a:t>loss</a:t>
            </a:r>
          </a:p>
        </p:txBody>
      </p:sp>
      <p:sp>
        <p:nvSpPr>
          <p:cNvPr id="1034267" name="Line 27"/>
          <p:cNvSpPr>
            <a:spLocks noChangeShapeType="1"/>
          </p:cNvSpPr>
          <p:nvPr/>
        </p:nvSpPr>
        <p:spPr bwMode="auto">
          <a:xfrm flipH="1">
            <a:off x="7315200" y="19050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8278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(0) Send without care</a:t>
            </a:r>
          </a:p>
          <a:p>
            <a:pPr lvl="1"/>
            <a:r>
              <a:rPr lang="en-US" dirty="0"/>
              <a:t>Many packet drops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(0) Send without care</a:t>
            </a:r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lvl="1"/>
            <a:r>
              <a:rPr lang="en-US" dirty="0"/>
              <a:t>Pre-arrange bandwidth allocations</a:t>
            </a:r>
          </a:p>
          <a:p>
            <a:pPr lvl="1"/>
            <a:r>
              <a:rPr lang="en-US" dirty="0"/>
              <a:t>Requires negotiation before sending packets</a:t>
            </a:r>
          </a:p>
          <a:p>
            <a:pPr lvl="1"/>
            <a:r>
              <a:rPr lang="en-US" dirty="0"/>
              <a:t>Low utilization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06362"/>
            <a:ext cx="8991600" cy="1173162"/>
          </a:xfrm>
        </p:spPr>
        <p:txBody>
          <a:bodyPr/>
          <a:lstStyle/>
          <a:p>
            <a:r>
              <a:rPr lang="en-US" dirty="0"/>
              <a:t>Context: Applications and 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534400" cy="5181600"/>
          </a:xfrm>
        </p:spPr>
        <p:txBody>
          <a:bodyPr/>
          <a:lstStyle/>
          <a:p>
            <a:r>
              <a:rPr lang="en-US" sz="2400" dirty="0"/>
              <a:t>Socket: software abstraction by which an application process exchanges network messages with the (transport layer in the) operating system </a:t>
            </a:r>
          </a:p>
          <a:p>
            <a:pPr lvl="1"/>
            <a:r>
              <a:rPr lang="en-US" sz="2000" dirty="0" err="1">
                <a:solidFill>
                  <a:srgbClr val="000090"/>
                </a:solidFill>
              </a:rPr>
              <a:t>socketID</a:t>
            </a:r>
            <a:r>
              <a:rPr lang="en-US" sz="2000" dirty="0">
                <a:solidFill>
                  <a:srgbClr val="000090"/>
                </a:solidFill>
              </a:rPr>
              <a:t> = socket(…, </a:t>
            </a:r>
            <a:r>
              <a:rPr lang="en-US" sz="2000" dirty="0" err="1">
                <a:solidFill>
                  <a:srgbClr val="000090"/>
                </a:solidFill>
              </a:rPr>
              <a:t>socket.TYPE</a:t>
            </a:r>
            <a:r>
              <a:rPr lang="en-US" sz="2000" dirty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err="1">
                <a:solidFill>
                  <a:srgbClr val="000090"/>
                </a:solidFill>
              </a:rPr>
              <a:t>socketID.sendto</a:t>
            </a:r>
            <a:r>
              <a:rPr lang="en-US" sz="2000" dirty="0">
                <a:solidFill>
                  <a:srgbClr val="000090"/>
                </a:solidFill>
              </a:rPr>
              <a:t>(message, …)  </a:t>
            </a:r>
          </a:p>
          <a:p>
            <a:pPr lvl="1"/>
            <a:r>
              <a:rPr lang="en-US" sz="2000" dirty="0" err="1">
                <a:solidFill>
                  <a:srgbClr val="000090"/>
                </a:solidFill>
              </a:rPr>
              <a:t>socketID.recvfrom</a:t>
            </a:r>
            <a:r>
              <a:rPr lang="en-US" sz="2000" dirty="0">
                <a:solidFill>
                  <a:srgbClr val="000090"/>
                </a:solidFill>
              </a:rPr>
              <a:t>(…)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Two important types of sockets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UDP socket: TYPE is SOCK_DGRAM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sym typeface="Wingdings"/>
              </a:rPr>
              <a:t>TCP socket: TYPE is SOCK_STREAM</a:t>
            </a:r>
          </a:p>
          <a:p>
            <a:pPr lvl="1"/>
            <a:endParaRPr lang="en-US" sz="2000" dirty="0">
              <a:solidFill>
                <a:srgbClr val="00009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1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(0) Send without care</a:t>
            </a:r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marL="0" indent="0">
              <a:buNone/>
            </a:pPr>
            <a:r>
              <a:rPr lang="en-US" dirty="0"/>
              <a:t>(2) Pricing</a:t>
            </a:r>
          </a:p>
          <a:p>
            <a:pPr lvl="1"/>
            <a:r>
              <a:rPr lang="en-US" dirty="0"/>
              <a:t>Don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drop packets for the high-bidders</a:t>
            </a:r>
          </a:p>
          <a:p>
            <a:pPr lvl="1"/>
            <a:r>
              <a:rPr lang="en-US" dirty="0"/>
              <a:t>Requires payment model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485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116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(0) Send without care</a:t>
            </a:r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marL="0" indent="0">
              <a:buNone/>
            </a:pPr>
            <a:r>
              <a:rPr lang="en-US" dirty="0"/>
              <a:t>(2) Pricing</a:t>
            </a:r>
          </a:p>
          <a:p>
            <a:pPr marL="0" indent="0">
              <a:buNone/>
            </a:pPr>
            <a:r>
              <a:rPr lang="en-US" dirty="0"/>
              <a:t>(3) Dynamic Adjustment</a:t>
            </a:r>
          </a:p>
          <a:p>
            <a:pPr lvl="1"/>
            <a:r>
              <a:rPr lang="en-US" dirty="0"/>
              <a:t>Hosts probe network; infer level of congestion; adjust </a:t>
            </a:r>
          </a:p>
          <a:p>
            <a:pPr lvl="1"/>
            <a:r>
              <a:rPr lang="en-US" dirty="0"/>
              <a:t>Network reports congestion level to hosts; hosts adjust</a:t>
            </a:r>
          </a:p>
          <a:p>
            <a:pPr lvl="1"/>
            <a:r>
              <a:rPr lang="en-US" dirty="0"/>
              <a:t>Combinations of the above</a:t>
            </a:r>
          </a:p>
          <a:p>
            <a:pPr lvl="1"/>
            <a:r>
              <a:rPr lang="en-US" dirty="0"/>
              <a:t>Simple to implement but suboptimal, messy dynamics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776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(0) Send without care</a:t>
            </a:r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marL="0" indent="0">
              <a:buNone/>
            </a:pPr>
            <a:r>
              <a:rPr lang="en-US" dirty="0"/>
              <a:t>(2) Pricing</a:t>
            </a:r>
          </a:p>
          <a:p>
            <a:pPr marL="0" indent="0">
              <a:buNone/>
            </a:pPr>
            <a:r>
              <a:rPr lang="en-US" dirty="0"/>
              <a:t>(3) Dynamic Adjustment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rgbClr val="000090"/>
                </a:solidFill>
              </a:rPr>
              <a:t>All three techniques have their place</a:t>
            </a:r>
          </a:p>
          <a:p>
            <a:pPr>
              <a:buClr>
                <a:schemeClr val="accent1"/>
              </a:buClr>
            </a:pPr>
            <a:r>
              <a:rPr lang="en-US" sz="2400" i="1" dirty="0"/>
              <a:t>Generality</a:t>
            </a:r>
            <a:r>
              <a:rPr lang="en-US" sz="2400" dirty="0"/>
              <a:t> of dynamic adjustment has proven powerful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Doesn’t presume business model, traffic characteristics, application requirements; does assume good citizenship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8071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TCP’s Approach in a Nutshell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connection has window</a:t>
            </a:r>
          </a:p>
          <a:p>
            <a:pPr lvl="1"/>
            <a:r>
              <a:rPr lang="en-US" dirty="0"/>
              <a:t>Controls number of packets in flight </a:t>
            </a:r>
          </a:p>
          <a:p>
            <a:pPr lvl="1"/>
            <a:endParaRPr lang="en-US" dirty="0"/>
          </a:p>
          <a:p>
            <a:r>
              <a:rPr lang="en-US" dirty="0"/>
              <a:t>Sending rate: ~Window/RTT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Vary window size to control sending rate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dirty="0"/>
              <a:t>All These Windows…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9942886" cy="4724400"/>
          </a:xfrm>
        </p:spPr>
        <p:txBody>
          <a:bodyPr/>
          <a:lstStyle/>
          <a:p>
            <a:r>
              <a:rPr lang="en-US" sz="2400" dirty="0"/>
              <a:t>Congestion Window: </a:t>
            </a:r>
            <a:r>
              <a:rPr lang="en-US" sz="2400" dirty="0">
                <a:solidFill>
                  <a:srgbClr val="FF0000"/>
                </a:solidFill>
              </a:rPr>
              <a:t>CWND</a:t>
            </a:r>
          </a:p>
          <a:p>
            <a:pPr lvl="1"/>
            <a:r>
              <a:rPr lang="en-US" sz="2000" dirty="0"/>
              <a:t>How many bytes can be sent without overflowing routers</a:t>
            </a:r>
          </a:p>
          <a:p>
            <a:pPr lvl="1"/>
            <a:r>
              <a:rPr lang="en-US" sz="2000" dirty="0"/>
              <a:t>Computed by the sender using congestion control algorithm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Flow control window: </a:t>
            </a:r>
            <a:r>
              <a:rPr lang="en-US" sz="2400" dirty="0" err="1">
                <a:solidFill>
                  <a:srgbClr val="0000FF"/>
                </a:solidFill>
              </a:rPr>
              <a:t>AdvertisedWindow</a:t>
            </a:r>
            <a:r>
              <a:rPr lang="en-US" sz="2400" dirty="0">
                <a:solidFill>
                  <a:srgbClr val="0000FF"/>
                </a:solidFill>
              </a:rPr>
              <a:t> (RWND)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How many bytes can be sent without overflowing receiver’s buffers</a:t>
            </a:r>
          </a:p>
          <a:p>
            <a:pPr lvl="1"/>
            <a:r>
              <a:rPr lang="en-US" sz="2000" dirty="0"/>
              <a:t>Determined by the receiver and reported to the sender</a:t>
            </a:r>
          </a:p>
          <a:p>
            <a:pPr lvl="1"/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Sender-side window =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minimum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{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CWND,RWND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Assume for this material that RWND &gt;&gt; CWND</a:t>
            </a:r>
          </a:p>
          <a:p>
            <a:pPr lvl="1"/>
            <a:endParaRPr lang="en-US" sz="20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38"/>
            <a:ext cx="8458200" cy="4411662"/>
          </a:xfrm>
        </p:spPr>
        <p:txBody>
          <a:bodyPr/>
          <a:lstStyle/>
          <a:p>
            <a:r>
              <a:rPr lang="en-US" dirty="0"/>
              <a:t>This lecture will talk about CWND in units of MSS </a:t>
            </a:r>
          </a:p>
          <a:p>
            <a:pPr lvl="1"/>
            <a:r>
              <a:rPr lang="en-US" dirty="0"/>
              <a:t>(Recall MSS: Maximum Segment Size, the amount of payload data in a TCP packet)</a:t>
            </a:r>
          </a:p>
          <a:p>
            <a:pPr lvl="1"/>
            <a:r>
              <a:rPr lang="en-US" dirty="0"/>
              <a:t>This is only for pedagogical purposes</a:t>
            </a:r>
          </a:p>
          <a:p>
            <a:pPr lvl="1"/>
            <a:endParaRPr lang="en-US" sz="2000" dirty="0"/>
          </a:p>
          <a:p>
            <a:pPr lvl="3"/>
            <a:endParaRPr lang="en-US" sz="1600" dirty="0"/>
          </a:p>
          <a:p>
            <a:r>
              <a:rPr lang="en-US" b="1" dirty="0"/>
              <a:t>In reality this is a LIE: </a:t>
            </a:r>
            <a:r>
              <a:rPr lang="en-US" dirty="0"/>
              <a:t>Real implementations maintain CWND in bytes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/>
          <a:lstStyle/>
          <a:p>
            <a:r>
              <a:rPr lang="en-US" dirty="0"/>
              <a:t>Two Basic Questions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1538"/>
            <a:ext cx="8229600" cy="4411662"/>
          </a:xfrm>
        </p:spPr>
        <p:txBody>
          <a:bodyPr/>
          <a:lstStyle/>
          <a:p>
            <a:r>
              <a:rPr lang="en-US" dirty="0"/>
              <a:t>How does the sender detect congestion?</a:t>
            </a:r>
          </a:p>
          <a:p>
            <a:endParaRPr lang="en-US" dirty="0"/>
          </a:p>
          <a:p>
            <a:r>
              <a:rPr lang="en-US" dirty="0"/>
              <a:t>How does the sender adjust its sending rate?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To address three issues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Finding available bottleneck bandwidth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Adjusting to bandwidth variations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Sharing bandwidth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Detecting Congestion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Packet delays 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Tricky: noisy signal (delay often varies considerably)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Router tell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endhosts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they’re congested</a:t>
            </a:r>
          </a:p>
          <a:p>
            <a:pPr marL="693737" lvl="2" indent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Packet loss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Fail-safe signal that TCP already has to detect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Complication: non-congestive loss (checksum errors)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Two indicators of packet loss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ACK after certain time interval: </a:t>
            </a:r>
            <a:r>
              <a:rPr lang="en-US" sz="2000" dirty="0">
                <a:solidFill>
                  <a:srgbClr val="FF0000"/>
                </a:solidFill>
              </a:rPr>
              <a:t>timeout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Multiple </a:t>
            </a:r>
            <a:r>
              <a:rPr lang="en-US" sz="2000" dirty="0">
                <a:solidFill>
                  <a:srgbClr val="FF0000"/>
                </a:solidFill>
              </a:rPr>
              <a:t>duplicate ACKs</a:t>
            </a:r>
            <a:endParaRPr lang="en-US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4487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Losses the Same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Duplicate ACKs: isolated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Still getting ACKs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Timeout: much more serious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Not enough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dupacks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Must have suffered several losses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0000FF"/>
                </a:solidFill>
              </a:rPr>
              <a:t>We will adjust rate differently for each case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Adjustment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12938"/>
            <a:ext cx="8534400" cy="4411662"/>
          </a:xfrm>
        </p:spPr>
        <p:txBody>
          <a:bodyPr/>
          <a:lstStyle/>
          <a:p>
            <a:r>
              <a:rPr lang="en-US" dirty="0"/>
              <a:t>Basic structure: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receipt of ACK (of new data): increase rate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detection of loss: decrease rate</a:t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How we increase/decrease the rate depends on the phase of congestion control we’re in: 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Discovering available bottleneck bandwidth </a:t>
            </a:r>
            <a:r>
              <a:rPr lang="en-US" i="1" dirty="0">
                <a:solidFill>
                  <a:srgbClr val="000090"/>
                </a:solidFill>
              </a:rPr>
              <a:t>vs.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Adjusting to bandwidth variations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Ports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15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Problem: deciding which app (socket) gets which packets</a:t>
            </a:r>
          </a:p>
          <a:p>
            <a:endParaRPr lang="en-US" sz="2400" dirty="0"/>
          </a:p>
          <a:p>
            <a:pPr marL="342900" lvl="1" indent="-342900">
              <a:buClr>
                <a:schemeClr val="tx2"/>
              </a:buClr>
            </a:pPr>
            <a:r>
              <a:rPr lang="en-US" sz="2400" dirty="0"/>
              <a:t>Solution: </a:t>
            </a:r>
            <a:r>
              <a:rPr lang="en-US" b="1" i="1" dirty="0">
                <a:solidFill>
                  <a:srgbClr val="FF0000"/>
                </a:solidFill>
              </a:rPr>
              <a:t>port</a:t>
            </a:r>
            <a:r>
              <a:rPr lang="en-US" dirty="0"/>
              <a:t> as a transport layer identifier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sz="2000" dirty="0"/>
              <a:t>16 bit identifier </a:t>
            </a:r>
          </a:p>
          <a:p>
            <a:pPr lvl="1"/>
            <a:r>
              <a:rPr lang="en-US" sz="2000" dirty="0"/>
              <a:t>OS stores mapping between sockets and </a:t>
            </a:r>
            <a:r>
              <a:rPr lang="en-US" sz="2000" i="1" dirty="0">
                <a:solidFill>
                  <a:srgbClr val="FF0000"/>
                </a:solidFill>
              </a:rPr>
              <a:t>ports</a:t>
            </a:r>
          </a:p>
          <a:p>
            <a:pPr lvl="1"/>
            <a:r>
              <a:rPr lang="en-US" sz="2000" dirty="0"/>
              <a:t>a packet carries a source and destination port number in its</a:t>
            </a:r>
            <a:br>
              <a:rPr lang="en-US" sz="2000" dirty="0"/>
            </a:br>
            <a:r>
              <a:rPr lang="en-US" sz="2000" dirty="0"/>
              <a:t>transport layer header </a:t>
            </a:r>
            <a:endParaRPr lang="en-US" sz="2000" i="1" dirty="0">
              <a:solidFill>
                <a:srgbClr val="FF0000"/>
              </a:solidFill>
            </a:endParaRPr>
          </a:p>
          <a:p>
            <a:pPr lvl="1"/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400" dirty="0"/>
              <a:t>For UDP ports </a:t>
            </a:r>
            <a:r>
              <a:rPr lang="en-US" sz="2000" dirty="0"/>
              <a:t>(SOCK_DGRAM)</a:t>
            </a:r>
          </a:p>
          <a:p>
            <a:pPr lvl="1"/>
            <a:r>
              <a:rPr lang="en-US" sz="2000" dirty="0"/>
              <a:t>OS stores (local port, local IP address) </a:t>
            </a:r>
            <a:r>
              <a:rPr lang="en-US" sz="2000" dirty="0">
                <a:sym typeface="Wingdings"/>
              </a:rPr>
              <a:t> socket</a:t>
            </a:r>
            <a:br>
              <a:rPr lang="en-US" sz="2000" dirty="0">
                <a:sym typeface="Wingdings"/>
              </a:rPr>
            </a:br>
            <a:endParaRPr lang="en-US" sz="2000" dirty="0">
              <a:sym typeface="Wingdings"/>
            </a:endParaRPr>
          </a:p>
          <a:p>
            <a:r>
              <a:rPr lang="en-US" sz="2400" dirty="0"/>
              <a:t>For TCP ports </a:t>
            </a:r>
            <a:r>
              <a:rPr lang="en-US" sz="2000" dirty="0"/>
              <a:t>(SOCK_STREAM)</a:t>
            </a:r>
          </a:p>
          <a:p>
            <a:pPr lvl="1"/>
            <a:r>
              <a:rPr lang="en-US" sz="2000" dirty="0"/>
              <a:t>OS stores </a:t>
            </a:r>
            <a:r>
              <a:rPr lang="en-US" sz="2000" dirty="0">
                <a:sym typeface="Wingdings"/>
              </a:rPr>
              <a:t>(local port, local IP, remote port, remote IP)  socket</a:t>
            </a:r>
            <a:endParaRPr lang="en-US" sz="20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4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5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173162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Bandwidth Discovery with Slow Start</a:t>
            </a:r>
          </a:p>
        </p:txBody>
      </p:sp>
      <p:sp>
        <p:nvSpPr>
          <p:cNvPr id="109571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</a:rPr>
              <a:t>Goal: estimate available bandwidth </a:t>
            </a:r>
          </a:p>
          <a:p>
            <a:pPr lvl="1"/>
            <a:r>
              <a:rPr lang="en-US" dirty="0">
                <a:latin typeface="Arial" charset="0"/>
              </a:rPr>
              <a:t>start slow (for safety) </a:t>
            </a:r>
          </a:p>
          <a:p>
            <a:pPr lvl="1"/>
            <a:r>
              <a:rPr lang="en-US" dirty="0">
                <a:latin typeface="Arial" charset="0"/>
              </a:rPr>
              <a:t>but ramp up quickly (for efficiency) 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Consider</a:t>
            </a:r>
          </a:p>
          <a:p>
            <a:pPr lvl="1"/>
            <a:r>
              <a:rPr lang="en-US" dirty="0"/>
              <a:t>RTT = 100ms, MSS=1000bytes</a:t>
            </a:r>
          </a:p>
          <a:p>
            <a:pPr lvl="1"/>
            <a:r>
              <a:rPr lang="en-US" dirty="0"/>
              <a:t>Window size to fill 1Mbps of BW = 12.5 packets</a:t>
            </a:r>
          </a:p>
          <a:p>
            <a:pPr lvl="1"/>
            <a:r>
              <a:rPr lang="en-US" dirty="0"/>
              <a:t>Window size to fill</a:t>
            </a:r>
            <a:r>
              <a:rPr lang="en-US" i="1" dirty="0"/>
              <a:t> </a:t>
            </a:r>
            <a:r>
              <a:rPr lang="en-US" dirty="0"/>
              <a:t>1Gbps = 12,500 packets</a:t>
            </a:r>
          </a:p>
          <a:p>
            <a:pPr lvl="1"/>
            <a:r>
              <a:rPr lang="en-US" dirty="0"/>
              <a:t>Either is possible! </a:t>
            </a:r>
          </a:p>
          <a:p>
            <a:pPr lvl="2"/>
            <a:endParaRPr lang="en-US" dirty="0"/>
          </a:p>
          <a:p>
            <a:endParaRPr lang="en-US" dirty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Slow Start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Phase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Sender starts at a slow rate but increases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exponentially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until first loss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Start with a small congestion window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Initially, CWND = 1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So, initial sending rate is MSS/RTT</a:t>
            </a:r>
          </a:p>
          <a:p>
            <a:pPr>
              <a:buClr>
                <a:schemeClr val="tx2"/>
              </a:buClr>
            </a:pPr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Double the CWND for each RTT with no loss </a:t>
            </a:r>
          </a:p>
          <a:p>
            <a:pPr marL="344487" lvl="1" indent="0">
              <a:buNone/>
            </a:pP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Slow Start in Action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799171"/>
            <a:ext cx="86106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600" b="0" dirty="0">
                <a:latin typeface="+mn-lt"/>
              </a:rPr>
              <a:t>For each RTT: double CWND</a:t>
            </a:r>
          </a:p>
          <a:p>
            <a:pPr marL="457200" indent="-457200" algn="l">
              <a:lnSpc>
                <a:spcPct val="70000"/>
              </a:lnSpc>
              <a:buFont typeface="Arial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600" b="0" dirty="0">
                <a:latin typeface="+mn-lt"/>
              </a:rPr>
              <a:t>Simpler implementation: for each ACK, CWND += 1</a:t>
            </a:r>
          </a:p>
        </p:txBody>
      </p:sp>
      <p:sp>
        <p:nvSpPr>
          <p:cNvPr id="992262" name="Line 6"/>
          <p:cNvSpPr>
            <a:spLocks noChangeShapeType="1"/>
          </p:cNvSpPr>
          <p:nvPr/>
        </p:nvSpPr>
        <p:spPr bwMode="auto">
          <a:xfrm>
            <a:off x="16002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4" name="Line 8"/>
          <p:cNvSpPr>
            <a:spLocks noChangeShapeType="1"/>
          </p:cNvSpPr>
          <p:nvPr/>
        </p:nvSpPr>
        <p:spPr bwMode="auto">
          <a:xfrm>
            <a:off x="34290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6" name="Line 10"/>
          <p:cNvSpPr>
            <a:spLocks noChangeShapeType="1"/>
          </p:cNvSpPr>
          <p:nvPr/>
        </p:nvSpPr>
        <p:spPr bwMode="auto">
          <a:xfrm>
            <a:off x="37338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4" name="Rectangle 18"/>
          <p:cNvSpPr>
            <a:spLocks noChangeArrowheads="1"/>
          </p:cNvSpPr>
          <p:nvPr/>
        </p:nvSpPr>
        <p:spPr bwMode="auto">
          <a:xfrm>
            <a:off x="16002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>
            <a:off x="18288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6" name="Rectangle 20"/>
          <p:cNvSpPr>
            <a:spLocks noChangeArrowheads="1"/>
          </p:cNvSpPr>
          <p:nvPr/>
        </p:nvSpPr>
        <p:spPr bwMode="auto">
          <a:xfrm>
            <a:off x="3429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>
            <a:off x="3657600" y="399256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8" name="Rectangle 22"/>
          <p:cNvSpPr>
            <a:spLocks noChangeArrowheads="1"/>
          </p:cNvSpPr>
          <p:nvPr/>
        </p:nvSpPr>
        <p:spPr bwMode="auto">
          <a:xfrm>
            <a:off x="3810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40386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98" name="Text Box 42"/>
          <p:cNvSpPr txBox="1">
            <a:spLocks noChangeArrowheads="1"/>
          </p:cNvSpPr>
          <p:nvPr/>
        </p:nvSpPr>
        <p:spPr bwMode="auto">
          <a:xfrm>
            <a:off x="1676400" y="48942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438400" y="4219575"/>
            <a:ext cx="990600" cy="1828800"/>
            <a:chOff x="1536" y="2448"/>
            <a:chExt cx="624" cy="1152"/>
          </a:xfrm>
        </p:grpSpPr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 flipV="1">
              <a:off x="1536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Text Box 43"/>
            <p:cNvSpPr txBox="1">
              <a:spLocks noChangeArrowheads="1"/>
            </p:cNvSpPr>
            <p:nvPr/>
          </p:nvSpPr>
          <p:spPr bwMode="auto">
            <a:xfrm>
              <a:off x="1664" y="288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sp>
        <p:nvSpPr>
          <p:cNvPr id="992300" name="Text Box 44"/>
          <p:cNvSpPr txBox="1">
            <a:spLocks noChangeArrowheads="1"/>
          </p:cNvSpPr>
          <p:nvPr/>
        </p:nvSpPr>
        <p:spPr bwMode="auto">
          <a:xfrm>
            <a:off x="35052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sp>
        <p:nvSpPr>
          <p:cNvPr id="992301" name="Text Box 45"/>
          <p:cNvSpPr txBox="1">
            <a:spLocks noChangeArrowheads="1"/>
          </p:cNvSpPr>
          <p:nvPr/>
        </p:nvSpPr>
        <p:spPr bwMode="auto">
          <a:xfrm>
            <a:off x="37846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267200" y="4219575"/>
            <a:ext cx="990600" cy="1828800"/>
            <a:chOff x="2688" y="2448"/>
            <a:chExt cx="624" cy="1152"/>
          </a:xfrm>
        </p:grpSpPr>
        <p:sp>
          <p:nvSpPr>
            <p:cNvPr id="80970" name="Line 9"/>
            <p:cNvSpPr>
              <a:spLocks noChangeShapeType="1"/>
            </p:cNvSpPr>
            <p:nvPr/>
          </p:nvSpPr>
          <p:spPr bwMode="auto">
            <a:xfrm flipV="1">
              <a:off x="2688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Text Box 46"/>
            <p:cNvSpPr txBox="1">
              <a:spLocks noChangeArrowheads="1"/>
            </p:cNvSpPr>
            <p:nvPr/>
          </p:nvSpPr>
          <p:spPr bwMode="auto">
            <a:xfrm>
              <a:off x="2832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572000" y="4219575"/>
            <a:ext cx="990600" cy="1828800"/>
            <a:chOff x="2880" y="2448"/>
            <a:chExt cx="624" cy="1152"/>
          </a:xfrm>
        </p:grpSpPr>
        <p:sp>
          <p:nvSpPr>
            <p:cNvPr id="80968" name="Line 11"/>
            <p:cNvSpPr>
              <a:spLocks noChangeShapeType="1"/>
            </p:cNvSpPr>
            <p:nvPr/>
          </p:nvSpPr>
          <p:spPr bwMode="auto">
            <a:xfrm flipV="1">
              <a:off x="2880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Text Box 47"/>
            <p:cNvSpPr txBox="1">
              <a:spLocks noChangeArrowheads="1"/>
            </p:cNvSpPr>
            <p:nvPr/>
          </p:nvSpPr>
          <p:spPr bwMode="auto">
            <a:xfrm>
              <a:off x="3024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257800" y="4219575"/>
            <a:ext cx="1143000" cy="1828800"/>
            <a:chOff x="3312" y="2448"/>
            <a:chExt cx="720" cy="1152"/>
          </a:xfrm>
        </p:grpSpPr>
        <p:sp>
          <p:nvSpPr>
            <p:cNvPr id="80964" name="Line 12"/>
            <p:cNvSpPr>
              <a:spLocks noChangeShapeType="1"/>
            </p:cNvSpPr>
            <p:nvPr/>
          </p:nvSpPr>
          <p:spPr bwMode="auto">
            <a:xfrm>
              <a:off x="3312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Line 14"/>
            <p:cNvSpPr>
              <a:spLocks noChangeShapeType="1"/>
            </p:cNvSpPr>
            <p:nvPr/>
          </p:nvSpPr>
          <p:spPr bwMode="auto">
            <a:xfrm>
              <a:off x="350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Text Box 48"/>
            <p:cNvSpPr txBox="1">
              <a:spLocks noChangeArrowheads="1"/>
            </p:cNvSpPr>
            <p:nvPr/>
          </p:nvSpPr>
          <p:spPr bwMode="auto">
            <a:xfrm>
              <a:off x="3360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7" name="Text Box 49"/>
            <p:cNvSpPr txBox="1">
              <a:spLocks noChangeArrowheads="1"/>
            </p:cNvSpPr>
            <p:nvPr/>
          </p:nvSpPr>
          <p:spPr bwMode="auto">
            <a:xfrm>
              <a:off x="353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3914775"/>
            <a:ext cx="7620000" cy="2286000"/>
            <a:chOff x="609600" y="3914775"/>
            <a:chExt cx="7620000" cy="2286000"/>
          </a:xfrm>
        </p:grpSpPr>
        <p:sp>
          <p:nvSpPr>
            <p:cNvPr id="80900" name="Line 4"/>
            <p:cNvSpPr>
              <a:spLocks noChangeShapeType="1"/>
            </p:cNvSpPr>
            <p:nvPr/>
          </p:nvSpPr>
          <p:spPr bwMode="auto">
            <a:xfrm>
              <a:off x="1371600" y="4219575"/>
              <a:ext cx="68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1295400" y="6048375"/>
              <a:ext cx="693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Text Box 54"/>
            <p:cNvSpPr txBox="1">
              <a:spLocks noChangeArrowheads="1"/>
            </p:cNvSpPr>
            <p:nvPr/>
          </p:nvSpPr>
          <p:spPr bwMode="auto">
            <a:xfrm>
              <a:off x="609600" y="3914775"/>
              <a:ext cx="698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Src</a:t>
              </a:r>
            </a:p>
          </p:txBody>
        </p:sp>
        <p:sp>
          <p:nvSpPr>
            <p:cNvPr id="80919" name="Text Box 55"/>
            <p:cNvSpPr txBox="1">
              <a:spLocks noChangeArrowheads="1"/>
            </p:cNvSpPr>
            <p:nvPr/>
          </p:nvSpPr>
          <p:spPr bwMode="auto">
            <a:xfrm>
              <a:off x="609600" y="5743575"/>
              <a:ext cx="86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Dest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943600" y="4219575"/>
            <a:ext cx="1219200" cy="1828800"/>
            <a:chOff x="3744" y="2448"/>
            <a:chExt cx="768" cy="1152"/>
          </a:xfrm>
        </p:grpSpPr>
        <p:sp>
          <p:nvSpPr>
            <p:cNvPr id="80960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Text Box 52"/>
            <p:cNvSpPr txBox="1">
              <a:spLocks noChangeArrowheads="1"/>
            </p:cNvSpPr>
            <p:nvPr/>
          </p:nvSpPr>
          <p:spPr bwMode="auto">
            <a:xfrm>
              <a:off x="377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2" name="Line 56"/>
            <p:cNvSpPr>
              <a:spLocks noChangeShapeType="1"/>
            </p:cNvSpPr>
            <p:nvPr/>
          </p:nvSpPr>
          <p:spPr bwMode="auto">
            <a:xfrm>
              <a:off x="398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Text Box 57"/>
            <p:cNvSpPr txBox="1">
              <a:spLocks noChangeArrowheads="1"/>
            </p:cNvSpPr>
            <p:nvPr/>
          </p:nvSpPr>
          <p:spPr bwMode="auto">
            <a:xfrm>
              <a:off x="4016" y="28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sp>
        <p:nvSpPr>
          <p:cNvPr id="992318" name="Text Box 62"/>
          <p:cNvSpPr txBox="1">
            <a:spLocks noChangeArrowheads="1"/>
          </p:cNvSpPr>
          <p:nvPr/>
        </p:nvSpPr>
        <p:spPr bwMode="auto">
          <a:xfrm>
            <a:off x="1600200" y="3657600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992319" name="Text Box 63"/>
          <p:cNvSpPr txBox="1">
            <a:spLocks noChangeArrowheads="1"/>
          </p:cNvSpPr>
          <p:nvPr/>
        </p:nvSpPr>
        <p:spPr bwMode="auto">
          <a:xfrm>
            <a:off x="3657600" y="36703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715000" y="3683000"/>
            <a:ext cx="990600" cy="460375"/>
            <a:chOff x="3600" y="2110"/>
            <a:chExt cx="624" cy="290"/>
          </a:xfrm>
        </p:grpSpPr>
        <p:sp>
          <p:nvSpPr>
            <p:cNvPr id="80955" name="Rectangle 32"/>
            <p:cNvSpPr>
              <a:spLocks noChangeArrowheads="1"/>
            </p:cNvSpPr>
            <p:nvPr/>
          </p:nvSpPr>
          <p:spPr bwMode="auto">
            <a:xfrm>
              <a:off x="379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6" name="Line 33"/>
            <p:cNvSpPr>
              <a:spLocks noChangeShapeType="1"/>
            </p:cNvSpPr>
            <p:nvPr/>
          </p:nvSpPr>
          <p:spPr bwMode="auto">
            <a:xfrm>
              <a:off x="39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Rectangle 58"/>
            <p:cNvSpPr>
              <a:spLocks noChangeArrowheads="1"/>
            </p:cNvSpPr>
            <p:nvPr/>
          </p:nvSpPr>
          <p:spPr bwMode="auto">
            <a:xfrm>
              <a:off x="403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8" name="Line 59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Text Box 64"/>
            <p:cNvSpPr txBox="1">
              <a:spLocks noChangeArrowheads="1"/>
            </p:cNvSpPr>
            <p:nvPr/>
          </p:nvSpPr>
          <p:spPr bwMode="auto">
            <a:xfrm>
              <a:off x="3600" y="211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000099"/>
                  </a:solidFill>
                  <a:latin typeface="Comic Sans MS" charset="0"/>
                </a:rPr>
                <a:t>4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257800" y="3678238"/>
            <a:ext cx="685800" cy="465137"/>
            <a:chOff x="3312" y="2107"/>
            <a:chExt cx="432" cy="293"/>
          </a:xfrm>
        </p:grpSpPr>
        <p:sp>
          <p:nvSpPr>
            <p:cNvPr id="80949" name="Rectangle 26"/>
            <p:cNvSpPr>
              <a:spLocks noChangeArrowheads="1"/>
            </p:cNvSpPr>
            <p:nvPr/>
          </p:nvSpPr>
          <p:spPr bwMode="auto">
            <a:xfrm>
              <a:off x="35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0" name="Line 27"/>
            <p:cNvSpPr>
              <a:spLocks noChangeShapeType="1"/>
            </p:cNvSpPr>
            <p:nvPr/>
          </p:nvSpPr>
          <p:spPr bwMode="auto">
            <a:xfrm>
              <a:off x="36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51" name="Group 69"/>
            <p:cNvGrpSpPr>
              <a:grpSpLocks/>
            </p:cNvGrpSpPr>
            <p:nvPr/>
          </p:nvGrpSpPr>
          <p:grpSpPr bwMode="auto">
            <a:xfrm>
              <a:off x="3312" y="2107"/>
              <a:ext cx="262" cy="293"/>
              <a:chOff x="3312" y="2107"/>
              <a:chExt cx="262" cy="293"/>
            </a:xfrm>
          </p:grpSpPr>
          <p:sp>
            <p:nvSpPr>
              <p:cNvPr id="80952" name="Rectangle 24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9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53" name="Line 25"/>
              <p:cNvSpPr>
                <a:spLocks noChangeShapeType="1"/>
              </p:cNvSpPr>
              <p:nvPr/>
            </p:nvSpPr>
            <p:spPr bwMode="auto">
              <a:xfrm flipH="1">
                <a:off x="3456" y="23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4" name="Text Box 66"/>
              <p:cNvSpPr txBox="1">
                <a:spLocks noChangeArrowheads="1"/>
              </p:cNvSpPr>
              <p:nvPr/>
            </p:nvSpPr>
            <p:spPr bwMode="auto">
              <a:xfrm>
                <a:off x="3360" y="2107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b="0">
                    <a:solidFill>
                      <a:srgbClr val="000099"/>
                    </a:solidFill>
                    <a:latin typeface="Comic Sans MS" charset="0"/>
                  </a:rPr>
                  <a:t>3</a:t>
                </a:r>
              </a:p>
            </p:txBody>
          </p:sp>
        </p:grpSp>
      </p:grpSp>
      <p:sp>
        <p:nvSpPr>
          <p:cNvPr id="992331" name="Oval 75"/>
          <p:cNvSpPr>
            <a:spLocks noChangeArrowheads="1"/>
          </p:cNvSpPr>
          <p:nvPr/>
        </p:nvSpPr>
        <p:spPr bwMode="auto">
          <a:xfrm>
            <a:off x="3733800" y="3914775"/>
            <a:ext cx="2286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0" y="3686175"/>
            <a:ext cx="2473325" cy="2362200"/>
            <a:chOff x="3840" y="2112"/>
            <a:chExt cx="1558" cy="1488"/>
          </a:xfrm>
        </p:grpSpPr>
        <p:sp>
          <p:nvSpPr>
            <p:cNvPr id="80928" name="Line 77"/>
            <p:cNvSpPr>
              <a:spLocks noChangeShapeType="1"/>
            </p:cNvSpPr>
            <p:nvPr/>
          </p:nvSpPr>
          <p:spPr bwMode="auto">
            <a:xfrm flipV="1">
              <a:off x="3840" y="2450"/>
              <a:ext cx="623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78"/>
            <p:cNvSpPr>
              <a:spLocks noChangeShapeType="1"/>
            </p:cNvSpPr>
            <p:nvPr/>
          </p:nvSpPr>
          <p:spPr bwMode="auto">
            <a:xfrm flipV="1">
              <a:off x="403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Line 79"/>
            <p:cNvSpPr>
              <a:spLocks noChangeShapeType="1"/>
            </p:cNvSpPr>
            <p:nvPr/>
          </p:nvSpPr>
          <p:spPr bwMode="auto">
            <a:xfrm flipV="1">
              <a:off x="427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Rectangle 80"/>
            <p:cNvSpPr>
              <a:spLocks noChangeArrowheads="1"/>
            </p:cNvSpPr>
            <p:nvPr/>
          </p:nvSpPr>
          <p:spPr bwMode="auto">
            <a:xfrm>
              <a:off x="446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Line 81"/>
            <p:cNvSpPr>
              <a:spLocks noChangeShapeType="1"/>
            </p:cNvSpPr>
            <p:nvPr/>
          </p:nvSpPr>
          <p:spPr bwMode="auto">
            <a:xfrm>
              <a:off x="4608" y="2305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Line 83"/>
            <p:cNvSpPr>
              <a:spLocks noChangeShapeType="1"/>
            </p:cNvSpPr>
            <p:nvPr/>
          </p:nvSpPr>
          <p:spPr bwMode="auto">
            <a:xfrm>
              <a:off x="4848" y="2305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Rectangle 84"/>
            <p:cNvSpPr>
              <a:spLocks noChangeArrowheads="1"/>
            </p:cNvSpPr>
            <p:nvPr/>
          </p:nvSpPr>
          <p:spPr bwMode="auto">
            <a:xfrm>
              <a:off x="494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Line 85"/>
            <p:cNvSpPr>
              <a:spLocks noChangeShapeType="1"/>
            </p:cNvSpPr>
            <p:nvPr/>
          </p:nvSpPr>
          <p:spPr bwMode="auto">
            <a:xfrm>
              <a:off x="50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Rectangle 86"/>
            <p:cNvSpPr>
              <a:spLocks noChangeArrowheads="1"/>
            </p:cNvSpPr>
            <p:nvPr/>
          </p:nvSpPr>
          <p:spPr bwMode="auto">
            <a:xfrm>
              <a:off x="518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Line 87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88"/>
            <p:cNvSpPr>
              <a:spLocks noChangeShapeType="1"/>
            </p:cNvSpPr>
            <p:nvPr/>
          </p:nvSpPr>
          <p:spPr bwMode="auto">
            <a:xfrm>
              <a:off x="4464" y="2496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89"/>
            <p:cNvSpPr>
              <a:spLocks noChangeShapeType="1"/>
            </p:cNvSpPr>
            <p:nvPr/>
          </p:nvSpPr>
          <p:spPr bwMode="auto">
            <a:xfrm>
              <a:off x="465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Line 90"/>
            <p:cNvSpPr>
              <a:spLocks noChangeShapeType="1"/>
            </p:cNvSpPr>
            <p:nvPr/>
          </p:nvSpPr>
          <p:spPr bwMode="auto">
            <a:xfrm>
              <a:off x="489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91"/>
            <p:cNvSpPr>
              <a:spLocks noChangeShapeType="1"/>
            </p:cNvSpPr>
            <p:nvPr/>
          </p:nvSpPr>
          <p:spPr bwMode="auto">
            <a:xfrm>
              <a:off x="5088" y="2448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Text Box 92"/>
            <p:cNvSpPr txBox="1">
              <a:spLocks noChangeArrowheads="1"/>
            </p:cNvSpPr>
            <p:nvPr/>
          </p:nvSpPr>
          <p:spPr bwMode="auto">
            <a:xfrm>
              <a:off x="384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4" name="Text Box 93"/>
            <p:cNvSpPr txBox="1">
              <a:spLocks noChangeArrowheads="1"/>
            </p:cNvSpPr>
            <p:nvPr/>
          </p:nvSpPr>
          <p:spPr bwMode="auto">
            <a:xfrm>
              <a:off x="4062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5" name="Text Box 94"/>
            <p:cNvSpPr txBox="1">
              <a:spLocks noChangeArrowheads="1"/>
            </p:cNvSpPr>
            <p:nvPr/>
          </p:nvSpPr>
          <p:spPr bwMode="auto">
            <a:xfrm>
              <a:off x="432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6" name="Line 95"/>
            <p:cNvSpPr>
              <a:spLocks noChangeShapeType="1"/>
            </p:cNvSpPr>
            <p:nvPr/>
          </p:nvSpPr>
          <p:spPr bwMode="auto">
            <a:xfrm flipV="1">
              <a:off x="451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Text Box 96"/>
            <p:cNvSpPr txBox="1">
              <a:spLocks noChangeArrowheads="1"/>
            </p:cNvSpPr>
            <p:nvPr/>
          </p:nvSpPr>
          <p:spPr bwMode="auto">
            <a:xfrm>
              <a:off x="456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8" name="Text Box 97"/>
            <p:cNvSpPr txBox="1">
              <a:spLocks noChangeArrowheads="1"/>
            </p:cNvSpPr>
            <p:nvPr/>
          </p:nvSpPr>
          <p:spPr bwMode="auto">
            <a:xfrm>
              <a:off x="5184" y="211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dirty="0">
                  <a:solidFill>
                    <a:srgbClr val="000099"/>
                  </a:solidFill>
                  <a:latin typeface="Comic Sans MS" charset="0"/>
                </a:rPr>
                <a:t>8</a:t>
              </a:r>
            </a:p>
          </p:txBody>
        </p:sp>
      </p:grpSp>
      <p:sp>
        <p:nvSpPr>
          <p:cNvPr id="992354" name="Oval 98"/>
          <p:cNvSpPr>
            <a:spLocks noChangeArrowheads="1"/>
          </p:cNvSpPr>
          <p:nvPr/>
        </p:nvSpPr>
        <p:spPr bwMode="auto">
          <a:xfrm>
            <a:off x="5029200" y="3914775"/>
            <a:ext cx="1905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animBg="1"/>
      <p:bldP spid="992264" grpId="0" animBg="1"/>
      <p:bldP spid="992266" grpId="0" animBg="1"/>
      <p:bldP spid="992274" grpId="0" animBg="1"/>
      <p:bldP spid="992275" grpId="0" animBg="1"/>
      <p:bldP spid="992276" grpId="0" animBg="1"/>
      <p:bldP spid="992277" grpId="0" animBg="1"/>
      <p:bldP spid="992278" grpId="0" animBg="1"/>
      <p:bldP spid="992279" grpId="0" animBg="1"/>
      <p:bldP spid="992298" grpId="0"/>
      <p:bldP spid="992300" grpId="0"/>
      <p:bldP spid="992301" grpId="0"/>
      <p:bldP spid="992318" grpId="0"/>
      <p:bldP spid="992319" grpId="0"/>
      <p:bldP spid="992331" grpId="0" animBg="1"/>
      <p:bldP spid="992354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/>
              <a:t>Adjusting to Varying Bandwidth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1663"/>
            <a:ext cx="8991600" cy="48339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Slow start gave an estimate of available bandwidth </a:t>
            </a:r>
          </a:p>
          <a:p>
            <a:endParaRPr lang="en-US" dirty="0"/>
          </a:p>
          <a:p>
            <a:r>
              <a:rPr lang="en-US" dirty="0"/>
              <a:t>Now, want to track variations in this available bandwidth, oscillating around its current value</a:t>
            </a:r>
          </a:p>
          <a:p>
            <a:pPr lvl="1"/>
            <a:r>
              <a:rPr lang="en-US" dirty="0"/>
              <a:t>Repeated probing (rate increase) and </a:t>
            </a:r>
            <a:r>
              <a:rPr lang="en-US" dirty="0" err="1"/>
              <a:t>backoff</a:t>
            </a:r>
            <a:r>
              <a:rPr lang="en-US" dirty="0"/>
              <a:t> (rate decrease)</a:t>
            </a:r>
            <a:br>
              <a:rPr lang="en-US" dirty="0"/>
            </a:br>
            <a:endParaRPr lang="en-US" sz="2800" dirty="0"/>
          </a:p>
          <a:p>
            <a:r>
              <a:rPr lang="en-US" dirty="0"/>
              <a:t>TCP uses: “Additive Increase Multiplicative Decrease” (AIMD)</a:t>
            </a:r>
          </a:p>
          <a:p>
            <a:pPr lvl="1"/>
            <a:r>
              <a:rPr lang="en-US" dirty="0">
                <a:latin typeface="Arial" charset="0"/>
              </a:rPr>
              <a:t>We’ll see why shortly…</a:t>
            </a:r>
          </a:p>
          <a:p>
            <a:pPr lvl="1"/>
            <a:endParaRPr lang="en-US" sz="2000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sz="3200" dirty="0">
              <a:sym typeface="Symbol" charset="0"/>
            </a:endParaRPr>
          </a:p>
          <a:p>
            <a:pPr lvl="1"/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Additive increase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indow grows by one MSS for every RTT with no loss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For each successful RTT, CWND = CWND + 1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Simple implementation: 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for each ACK, CWND = CWND+ 1/CWND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Multiplicative decrease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On loss of packet, divide congestion window in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half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 loss, CWND = CWND/2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Leads to the TCP “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Sawtooth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914400" y="26193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743200" y="30765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352800" y="3305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5410200" y="2543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02350" y="30035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7245350" y="30797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306638" y="26812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Loss</a:t>
            </a:r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>
            <a:off x="914400" y="39909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1828800" y="5638800"/>
            <a:ext cx="1447800" cy="609600"/>
          </a:xfrm>
          <a:prstGeom prst="wedgeRectCallout">
            <a:avLst>
              <a:gd name="adj1" fmla="val -43968"/>
              <a:gd name="adj2" fmla="val -12344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0">
                <a:latin typeface="Comic Sans MS" charset="0"/>
              </a:rPr>
              <a:t>Exponential</a:t>
            </a:r>
            <a:br>
              <a:rPr lang="en-US" sz="1600" b="0">
                <a:latin typeface="Comic Sans MS" charset="0"/>
              </a:rPr>
            </a:br>
            <a:r>
              <a:rPr lang="ja-JP" altLang="en-US" sz="1600" b="0">
                <a:latin typeface="Comic Sans MS" charset="0"/>
              </a:rPr>
              <a:t>“</a:t>
            </a:r>
            <a:r>
              <a:rPr lang="en-US" altLang="ja-JP" sz="1600" b="0">
                <a:latin typeface="Comic Sans MS" charset="0"/>
              </a:rPr>
              <a:t>slow start</a:t>
            </a:r>
            <a:r>
              <a:rPr lang="ja-JP" altLang="en-US" sz="1600" b="0">
                <a:latin typeface="Comic Sans MS" charset="0"/>
              </a:rPr>
              <a:t>”</a:t>
            </a:r>
            <a:endParaRPr lang="en-US" sz="1600" b="0">
              <a:latin typeface="Comic Sans MS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123113" y="551497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341313" y="20859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2743200" y="34575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6102350" y="3917950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24"/>
              <a:gd name="T17" fmla="*/ 1008 w 100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5416550" y="3841750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5410200" y="3457575"/>
            <a:ext cx="63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Slow-Start vs. AIMD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does a sender stop Slow-Start and start Additive Increase?</a:t>
            </a:r>
          </a:p>
          <a:p>
            <a:endParaRPr lang="en-US" dirty="0"/>
          </a:p>
          <a:p>
            <a:r>
              <a:rPr lang="en-US" dirty="0"/>
              <a:t>Introduce a “slow start threshold”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ssthresh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/>
              <a:t>Initialized to a large value</a:t>
            </a:r>
          </a:p>
          <a:p>
            <a:pPr lvl="1"/>
            <a:r>
              <a:rPr lang="en-US" dirty="0"/>
              <a:t>On timeout, </a:t>
            </a:r>
            <a:r>
              <a:rPr lang="en-US" dirty="0" err="1"/>
              <a:t>ssthresh</a:t>
            </a:r>
            <a:r>
              <a:rPr lang="en-US" dirty="0"/>
              <a:t> = CWND/2</a:t>
            </a:r>
          </a:p>
          <a:p>
            <a:pPr lvl="1"/>
            <a:endParaRPr lang="en-US" dirty="0"/>
          </a:p>
          <a:p>
            <a:r>
              <a:rPr lang="en-US" dirty="0"/>
              <a:t>When CWND = </a:t>
            </a:r>
            <a:r>
              <a:rPr lang="en-US" dirty="0" err="1"/>
              <a:t>ssthresh</a:t>
            </a:r>
            <a:r>
              <a:rPr lang="en-US" dirty="0"/>
              <a:t>, sender switches from slow-start to AIMD-style increase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166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  <a:p>
            <a:r>
              <a:rPr lang="en-US" dirty="0"/>
              <a:t>Congestion Control in TCP</a:t>
            </a:r>
          </a:p>
          <a:p>
            <a:pPr lvl="1"/>
            <a:r>
              <a:rPr lang="en-US" dirty="0"/>
              <a:t>AIMD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7119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  <a:p>
            <a:r>
              <a:rPr lang="en-US" dirty="0"/>
              <a:t>Congestion Control in TCP</a:t>
            </a:r>
          </a:p>
          <a:p>
            <a:pPr lvl="1"/>
            <a:r>
              <a:rPr lang="en-US" dirty="0"/>
              <a:t>AIMD, Fast-Recovery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8108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Final Phase: Fast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problem: congestion avoidance too slow in recovering from an isolated loss 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6" name="Rectangle 3"/>
          <p:cNvSpPr>
            <a:spLocks noChangeArrowheads="1"/>
          </p:cNvSpPr>
          <p:nvPr/>
        </p:nvSpPr>
        <p:spPr bwMode="auto">
          <a:xfrm>
            <a:off x="1447800" y="3784600"/>
            <a:ext cx="6002339" cy="6350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7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8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9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0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4" name="Rectangle 12"/>
          <p:cNvSpPr>
            <a:spLocks noChangeArrowheads="1"/>
          </p:cNvSpPr>
          <p:nvPr/>
        </p:nvSpPr>
        <p:spPr bwMode="auto">
          <a:xfrm>
            <a:off x="1438744" y="592138"/>
            <a:ext cx="79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Version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5" name="Rectangle 13"/>
          <p:cNvSpPr>
            <a:spLocks noChangeArrowheads="1"/>
          </p:cNvSpPr>
          <p:nvPr/>
        </p:nvSpPr>
        <p:spPr bwMode="auto">
          <a:xfrm>
            <a:off x="2196540" y="514351"/>
            <a:ext cx="772648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Header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Length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6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2397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398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9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0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1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2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3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2404" name="Rectangle 22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5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6" name="Line 24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7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8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9" name="Rectangle 27"/>
          <p:cNvSpPr>
            <a:spLocks noChangeArrowheads="1"/>
          </p:cNvSpPr>
          <p:nvPr/>
        </p:nvSpPr>
        <p:spPr bwMode="auto">
          <a:xfrm>
            <a:off x="3762377" y="4038601"/>
            <a:ext cx="157394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Options (if any)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10" name="Rectangle 29"/>
          <p:cNvSpPr>
            <a:spLocks noChangeArrowheads="1"/>
          </p:cNvSpPr>
          <p:nvPr/>
        </p:nvSpPr>
        <p:spPr bwMode="auto">
          <a:xfrm>
            <a:off x="1435100" y="4430714"/>
            <a:ext cx="6002339" cy="2122487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411" name="Rectangle 30"/>
          <p:cNvSpPr>
            <a:spLocks noChangeArrowheads="1"/>
          </p:cNvSpPr>
          <p:nvPr/>
        </p:nvSpPr>
        <p:spPr bwMode="auto">
          <a:xfrm>
            <a:off x="3908426" y="5310189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526606"/>
      </p:ext>
    </p:extLst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sz="3200" dirty="0"/>
              <a:t>(in units of MSS, not bytes)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a TCP connection with:</a:t>
            </a:r>
          </a:p>
          <a:p>
            <a:pPr lvl="1"/>
            <a:r>
              <a:rPr lang="en-US" dirty="0"/>
              <a:t>CWND=10 packets</a:t>
            </a:r>
          </a:p>
          <a:p>
            <a:pPr lvl="1"/>
            <a:r>
              <a:rPr lang="en-US" dirty="0"/>
              <a:t>Last ACK was for packet # 101</a:t>
            </a:r>
          </a:p>
          <a:p>
            <a:pPr lvl="2"/>
            <a:r>
              <a:rPr lang="en-US" dirty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/>
              <a:t>10 packets [101, 102, 103,…, 110] are in flight</a:t>
            </a:r>
          </a:p>
          <a:p>
            <a:pPr lvl="1"/>
            <a:r>
              <a:rPr lang="en-US" dirty="0"/>
              <a:t>Packet 101 is dropped</a:t>
            </a:r>
          </a:p>
          <a:p>
            <a:pPr lvl="1"/>
            <a:r>
              <a:rPr lang="en-US" dirty="0"/>
              <a:t>What ACKs do they generate?</a:t>
            </a:r>
          </a:p>
          <a:p>
            <a:pPr lvl="1"/>
            <a:r>
              <a:rPr lang="en-US" dirty="0"/>
              <a:t>And how does the sender respond?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– A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ACK 101 (due to 102)  </a:t>
            </a:r>
            <a:r>
              <a:rPr lang="en-US" sz="2000" dirty="0" err="1"/>
              <a:t>cwnd</a:t>
            </a:r>
            <a:r>
              <a:rPr lang="en-US" sz="2000" dirty="0"/>
              <a:t>=10  dupACK#1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103)  </a:t>
            </a:r>
            <a:r>
              <a:rPr lang="en-US" sz="2000" dirty="0" err="1"/>
              <a:t>cwnd</a:t>
            </a:r>
            <a:r>
              <a:rPr lang="en-US" sz="2000" dirty="0"/>
              <a:t>=10  dupACK#2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104)  </a:t>
            </a:r>
            <a:r>
              <a:rPr lang="en-US" sz="2000" dirty="0" err="1"/>
              <a:t>cwnd</a:t>
            </a:r>
            <a:r>
              <a:rPr lang="en-US" sz="2000" dirty="0"/>
              <a:t>=10  dupACK#3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RETRANSMIT 101 </a:t>
            </a:r>
            <a:r>
              <a:rPr lang="en-US" sz="2000" dirty="0" err="1">
                <a:solidFill>
                  <a:srgbClr val="0000FF"/>
                </a:solidFill>
              </a:rPr>
              <a:t>ssthresh</a:t>
            </a:r>
            <a:r>
              <a:rPr lang="en-US" sz="2000" dirty="0">
                <a:solidFill>
                  <a:srgbClr val="0000FF"/>
                </a:solidFill>
              </a:rPr>
              <a:t>=5  </a:t>
            </a:r>
            <a:r>
              <a:rPr lang="en-US" sz="2000" dirty="0" err="1">
                <a:solidFill>
                  <a:srgbClr val="0000FF"/>
                </a:solidFill>
              </a:rPr>
              <a:t>cwnd</a:t>
            </a:r>
            <a:r>
              <a:rPr lang="en-US" sz="2000" dirty="0">
                <a:solidFill>
                  <a:srgbClr val="0000FF"/>
                </a:solidFill>
              </a:rPr>
              <a:t>= 5</a:t>
            </a:r>
          </a:p>
          <a:p>
            <a:r>
              <a:rPr lang="en-US" sz="2000" dirty="0"/>
              <a:t>ACK 101 (due to 105)  </a:t>
            </a:r>
            <a:r>
              <a:rPr lang="en-US" sz="2000" dirty="0" err="1"/>
              <a:t>cwnd</a:t>
            </a:r>
            <a:r>
              <a:rPr lang="en-US" sz="2000" dirty="0"/>
              <a:t>=5 + 1/5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106)  </a:t>
            </a:r>
            <a:r>
              <a:rPr lang="en-US" sz="2000" dirty="0" err="1"/>
              <a:t>cwnd</a:t>
            </a:r>
            <a:r>
              <a:rPr lang="en-US" sz="2000" dirty="0"/>
              <a:t>=5 + 2/5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107)  </a:t>
            </a:r>
            <a:r>
              <a:rPr lang="en-US" sz="2000" dirty="0" err="1"/>
              <a:t>cwnd</a:t>
            </a:r>
            <a:r>
              <a:rPr lang="en-US" sz="2000" dirty="0"/>
              <a:t>=5 + 3/5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108)  </a:t>
            </a:r>
            <a:r>
              <a:rPr lang="en-US" sz="2000" dirty="0" err="1"/>
              <a:t>cwnd</a:t>
            </a:r>
            <a:r>
              <a:rPr lang="en-US" sz="2000" dirty="0"/>
              <a:t>=5 + 4/5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109)  </a:t>
            </a:r>
            <a:r>
              <a:rPr lang="en-US" sz="2000" dirty="0" err="1"/>
              <a:t>cwnd</a:t>
            </a:r>
            <a:r>
              <a:rPr lang="en-US" sz="2000" dirty="0"/>
              <a:t>=5 + 5/5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110)  </a:t>
            </a:r>
            <a:r>
              <a:rPr lang="en-US" sz="2000" dirty="0" err="1"/>
              <a:t>cwnd</a:t>
            </a:r>
            <a:r>
              <a:rPr lang="en-US" sz="2000" dirty="0"/>
              <a:t>=6 + 1/5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111 (due to 101) 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 only now can we transmit new packets</a:t>
            </a:r>
          </a:p>
          <a:p>
            <a:r>
              <a:rPr lang="en-US" sz="2000" dirty="0">
                <a:solidFill>
                  <a:srgbClr val="FF0000"/>
                </a:solidFill>
                <a:sym typeface="Wingdings"/>
              </a:rPr>
              <a:t>Plus no packets in flight so ACK “clocking” (to increase CWND) stalls for another RTT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Fast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Idea: Grant the sender temporary “credit” for each </a:t>
            </a:r>
            <a:r>
              <a:rPr lang="en-US" sz="2400" dirty="0" err="1"/>
              <a:t>dupACK</a:t>
            </a:r>
            <a:r>
              <a:rPr lang="en-US" sz="2400" dirty="0"/>
              <a:t> so as to keep packets in flight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If </a:t>
            </a:r>
            <a:r>
              <a:rPr lang="en-US" sz="2400" dirty="0" err="1"/>
              <a:t>dupACKcount</a:t>
            </a:r>
            <a:r>
              <a:rPr lang="en-US" sz="2400" dirty="0"/>
              <a:t> = 3 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err="1"/>
              <a:t>ssthresh</a:t>
            </a:r>
            <a:r>
              <a:rPr lang="en-US" sz="2000" dirty="0"/>
              <a:t> = </a:t>
            </a:r>
            <a:r>
              <a:rPr lang="en-US" sz="2000" dirty="0" err="1"/>
              <a:t>cwnd</a:t>
            </a:r>
            <a:r>
              <a:rPr lang="en-US" sz="2000" dirty="0"/>
              <a:t>/2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err="1"/>
              <a:t>cwnd</a:t>
            </a:r>
            <a:r>
              <a:rPr lang="en-US" sz="2000" dirty="0"/>
              <a:t> = </a:t>
            </a:r>
            <a:r>
              <a:rPr lang="en-US" sz="2000" dirty="0" err="1"/>
              <a:t>ssthresh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+ 3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FF0000"/>
                </a:solidFill>
              </a:rPr>
              <a:t>While in fast recovery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</a:rPr>
              <a:t>cwnd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cwnd</a:t>
            </a:r>
            <a:r>
              <a:rPr lang="en-US" sz="2000" dirty="0">
                <a:solidFill>
                  <a:srgbClr val="FF0000"/>
                </a:solidFill>
              </a:rPr>
              <a:t> + 1 for each additional duplicate ACK</a:t>
            </a:r>
          </a:p>
          <a:p>
            <a:pPr lvl="1"/>
            <a:endParaRPr lang="en-US" sz="2000" dirty="0"/>
          </a:p>
          <a:p>
            <a:r>
              <a:rPr lang="en-US" sz="2400" dirty="0"/>
              <a:t>Exit fast recovery after receiving new ACK</a:t>
            </a:r>
          </a:p>
          <a:p>
            <a:pPr lvl="1"/>
            <a:r>
              <a:rPr lang="en-US" sz="2000" dirty="0"/>
              <a:t>set </a:t>
            </a:r>
            <a:r>
              <a:rPr lang="en-US" sz="2000" dirty="0" err="1"/>
              <a:t>cwnd</a:t>
            </a:r>
            <a:r>
              <a:rPr lang="en-US" sz="2000" dirty="0"/>
              <a:t> = </a:t>
            </a:r>
            <a:r>
              <a:rPr lang="en-US" sz="2000" dirty="0" err="1"/>
              <a:t>ssthresh</a:t>
            </a:r>
            <a:endParaRPr lang="en-US" sz="2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TCP connection with:</a:t>
            </a:r>
          </a:p>
          <a:p>
            <a:pPr lvl="1"/>
            <a:r>
              <a:rPr lang="en-US" dirty="0"/>
              <a:t>CWND=10 packets</a:t>
            </a:r>
          </a:p>
          <a:p>
            <a:pPr lvl="1"/>
            <a:r>
              <a:rPr lang="en-US" dirty="0"/>
              <a:t>Last ACK was for packet # 101</a:t>
            </a:r>
          </a:p>
          <a:p>
            <a:pPr lvl="2"/>
            <a:r>
              <a:rPr lang="en-US" dirty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/>
              <a:t>10 packets [101, 102, 103,…, 110] are in flight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Packet 101 is dropped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948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ACK 101 (due to 102)  </a:t>
            </a:r>
            <a:r>
              <a:rPr lang="en-US" sz="2000" dirty="0" err="1"/>
              <a:t>cwnd</a:t>
            </a:r>
            <a:r>
              <a:rPr lang="en-US" sz="2000" dirty="0"/>
              <a:t>=10  dup#1</a:t>
            </a:r>
          </a:p>
          <a:p>
            <a:r>
              <a:rPr lang="en-US" sz="2000" dirty="0"/>
              <a:t>ACK 101 (due to 103)  </a:t>
            </a:r>
            <a:r>
              <a:rPr lang="en-US" sz="2000" dirty="0" err="1"/>
              <a:t>cwnd</a:t>
            </a:r>
            <a:r>
              <a:rPr lang="en-US" sz="2000" dirty="0"/>
              <a:t>=10  dup#2</a:t>
            </a:r>
          </a:p>
          <a:p>
            <a:r>
              <a:rPr lang="en-US" sz="2000" dirty="0"/>
              <a:t>ACK 101 (due to 104)  </a:t>
            </a:r>
            <a:r>
              <a:rPr lang="en-US" sz="2000" dirty="0" err="1"/>
              <a:t>cwnd</a:t>
            </a:r>
            <a:r>
              <a:rPr lang="en-US" sz="2000" dirty="0"/>
              <a:t>=10  dup#3</a:t>
            </a:r>
          </a:p>
          <a:p>
            <a:r>
              <a:rPr lang="en-US" sz="2000" dirty="0">
                <a:solidFill>
                  <a:srgbClr val="0000FF"/>
                </a:solidFill>
              </a:rPr>
              <a:t>REXMIT 101 </a:t>
            </a:r>
            <a:r>
              <a:rPr lang="en-US" sz="2000" dirty="0" err="1">
                <a:solidFill>
                  <a:srgbClr val="0000FF"/>
                </a:solidFill>
              </a:rPr>
              <a:t>ssthresh</a:t>
            </a:r>
            <a:r>
              <a:rPr lang="en-US" sz="2000" dirty="0">
                <a:solidFill>
                  <a:srgbClr val="0000FF"/>
                </a:solidFill>
              </a:rPr>
              <a:t>=5  </a:t>
            </a:r>
            <a:r>
              <a:rPr lang="en-US" sz="2000" dirty="0" err="1">
                <a:solidFill>
                  <a:srgbClr val="0000FF"/>
                </a:solidFill>
              </a:rPr>
              <a:t>cwnd</a:t>
            </a:r>
            <a:r>
              <a:rPr lang="en-US" sz="2000" dirty="0">
                <a:solidFill>
                  <a:srgbClr val="0000FF"/>
                </a:solidFill>
              </a:rPr>
              <a:t>= 8 (5+3)</a:t>
            </a:r>
          </a:p>
          <a:p>
            <a:r>
              <a:rPr lang="en-US" sz="2000" dirty="0"/>
              <a:t>ACK 101 (due to 105)  </a:t>
            </a:r>
            <a:r>
              <a:rPr lang="en-US" sz="2000" dirty="0" err="1">
                <a:solidFill>
                  <a:srgbClr val="FF0000"/>
                </a:solidFill>
              </a:rPr>
              <a:t>cwnd</a:t>
            </a:r>
            <a:r>
              <a:rPr lang="en-US" sz="2000" dirty="0">
                <a:solidFill>
                  <a:srgbClr val="FF0000"/>
                </a:solidFill>
              </a:rPr>
              <a:t>= 9 </a:t>
            </a:r>
            <a:r>
              <a:rPr lang="en-US" sz="2000" dirty="0"/>
              <a:t>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106)  </a:t>
            </a:r>
            <a:r>
              <a:rPr lang="en-US" sz="2000" dirty="0" err="1"/>
              <a:t>cwnd</a:t>
            </a:r>
            <a:r>
              <a:rPr lang="en-US" sz="2000" dirty="0"/>
              <a:t>=10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107)  </a:t>
            </a:r>
            <a:r>
              <a:rPr lang="en-US" sz="2000" dirty="0" err="1"/>
              <a:t>cwnd</a:t>
            </a:r>
            <a:r>
              <a:rPr lang="en-US" sz="2000" dirty="0"/>
              <a:t>=11 (</a:t>
            </a:r>
            <a:r>
              <a:rPr lang="en-US" sz="2000" dirty="0" err="1"/>
              <a:t>xmit</a:t>
            </a:r>
            <a:r>
              <a:rPr lang="en-US" sz="2000" dirty="0"/>
              <a:t> 111)</a:t>
            </a:r>
          </a:p>
          <a:p>
            <a:r>
              <a:rPr lang="en-US" sz="2000" dirty="0"/>
              <a:t>ACK 101 (due to 108)  </a:t>
            </a:r>
            <a:r>
              <a:rPr lang="en-US" sz="2000" dirty="0" err="1"/>
              <a:t>cwnd</a:t>
            </a:r>
            <a:r>
              <a:rPr lang="en-US" sz="2000" dirty="0"/>
              <a:t>=12 (</a:t>
            </a:r>
            <a:r>
              <a:rPr lang="en-US" sz="2000" dirty="0" err="1"/>
              <a:t>xmit</a:t>
            </a:r>
            <a:r>
              <a:rPr lang="en-US" sz="2000" dirty="0"/>
              <a:t> 112)</a:t>
            </a:r>
          </a:p>
          <a:p>
            <a:r>
              <a:rPr lang="en-US" sz="2000" dirty="0"/>
              <a:t>ACK 101 (due to 109)  </a:t>
            </a:r>
            <a:r>
              <a:rPr lang="en-US" sz="2000" dirty="0" err="1"/>
              <a:t>cwnd</a:t>
            </a:r>
            <a:r>
              <a:rPr lang="en-US" sz="2000" dirty="0"/>
              <a:t>=13 (</a:t>
            </a:r>
            <a:r>
              <a:rPr lang="en-US" sz="2000" dirty="0" err="1"/>
              <a:t>xmit</a:t>
            </a:r>
            <a:r>
              <a:rPr lang="en-US" sz="2000" dirty="0"/>
              <a:t> 113)</a:t>
            </a:r>
          </a:p>
          <a:p>
            <a:r>
              <a:rPr lang="en-US" sz="2000" dirty="0"/>
              <a:t>ACK 101 (due to 110)  </a:t>
            </a:r>
            <a:r>
              <a:rPr lang="en-US" sz="2000" dirty="0" err="1"/>
              <a:t>cwnd</a:t>
            </a:r>
            <a:r>
              <a:rPr lang="en-US" sz="2000" dirty="0"/>
              <a:t>=14 (</a:t>
            </a:r>
            <a:r>
              <a:rPr lang="en-US" sz="2000" dirty="0" err="1"/>
              <a:t>xmit</a:t>
            </a:r>
            <a:r>
              <a:rPr lang="en-US" sz="2000" dirty="0"/>
              <a:t> 114)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111 (due to 101) </a:t>
            </a:r>
            <a:r>
              <a:rPr lang="en-US" sz="2000" dirty="0" err="1">
                <a:solidFill>
                  <a:srgbClr val="0000FF"/>
                </a:solidFill>
              </a:rPr>
              <a:t>cwnd</a:t>
            </a:r>
            <a:r>
              <a:rPr lang="en-US" sz="2000" dirty="0">
                <a:solidFill>
                  <a:srgbClr val="0000FF"/>
                </a:solidFill>
              </a:rPr>
              <a:t> = 5 (</a:t>
            </a:r>
            <a:r>
              <a:rPr lang="en-US" sz="2000" dirty="0" err="1">
                <a:solidFill>
                  <a:srgbClr val="0000FF"/>
                </a:solidFill>
              </a:rPr>
              <a:t>xmit</a:t>
            </a:r>
            <a:r>
              <a:rPr lang="en-US" sz="2000" dirty="0">
                <a:solidFill>
                  <a:srgbClr val="0000FF"/>
                </a:solidFill>
              </a:rPr>
              <a:t> 115) 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 exiting fast recovery</a:t>
            </a:r>
          </a:p>
          <a:p>
            <a:r>
              <a:rPr lang="en-US" sz="2000" dirty="0">
                <a:solidFill>
                  <a:srgbClr val="FF0000"/>
                </a:solidFill>
                <a:sym typeface="Wingdings"/>
              </a:rPr>
              <a:t>Packets 111-114 already in flight</a:t>
            </a:r>
          </a:p>
          <a:p>
            <a:r>
              <a:rPr lang="en-US" sz="2000" dirty="0">
                <a:sym typeface="Wingdings"/>
              </a:rPr>
              <a:t>ACK 112 (due to 111) </a:t>
            </a:r>
            <a:r>
              <a:rPr lang="en-US" sz="2000" dirty="0" err="1">
                <a:sym typeface="Wingdings"/>
              </a:rPr>
              <a:t>cwnd</a:t>
            </a:r>
            <a:r>
              <a:rPr lang="en-US" sz="2000" dirty="0">
                <a:sym typeface="Wingdings"/>
              </a:rPr>
              <a:t> = 5 + 1/5   back in congestion avoidance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13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Putting it all together: </a:t>
            </a:r>
            <a:br>
              <a:rPr lang="en-US" sz="3600" dirty="0"/>
            </a:br>
            <a:r>
              <a:rPr lang="en-US" sz="3600" dirty="0"/>
              <a:t>The TCP State Machine (partial)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62663"/>
            <a:ext cx="7010400" cy="719137"/>
          </a:xfrm>
          <a:solidFill>
            <a:schemeClr val="accent2"/>
          </a:solidFill>
        </p:spPr>
        <p:txBody>
          <a:bodyPr/>
          <a:lstStyle/>
          <a:p>
            <a:r>
              <a:rPr lang="en-US" sz="2000" dirty="0"/>
              <a:t>How are </a:t>
            </a:r>
            <a:r>
              <a:rPr lang="en-US" sz="2000" dirty="0" err="1"/>
              <a:t>ssthresh</a:t>
            </a:r>
            <a:r>
              <a:rPr lang="en-US" sz="2000" dirty="0"/>
              <a:t>, CWND and </a:t>
            </a:r>
            <a:r>
              <a:rPr lang="en-US" sz="2000" dirty="0" err="1"/>
              <a:t>dupACKcount</a:t>
            </a:r>
            <a:r>
              <a:rPr lang="en-US" sz="2000" dirty="0"/>
              <a:t> updated for each event that causes a state transition?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752600" y="1717719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172200" y="16415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38600" y="48419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251119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1912565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>
                <a:latin typeface="+mn-lt"/>
              </a:rPr>
              <a:t>cwnd</a:t>
            </a:r>
            <a:r>
              <a:rPr lang="en-US" sz="1600" b="0" i="1" dirty="0">
                <a:latin typeface="+mn-lt"/>
              </a:rPr>
              <a:t> &gt; </a:t>
            </a:r>
            <a:r>
              <a:rPr lang="en-US" sz="1600" b="0" i="1" dirty="0" err="1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45965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timeout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403519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2819583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2860719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2860719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2708319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1561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>
                <a:latin typeface="+mn-lt"/>
              </a:rPr>
              <a:t>dupACK</a:t>
            </a:r>
            <a:r>
              <a:rPr lang="en-US" sz="1600" b="0" i="1" dirty="0">
                <a:latin typeface="+mn-lt"/>
              </a:rPr>
              <a:t>=3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2800" y="3394119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timeout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0" y="36989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>
                <a:latin typeface="+mn-lt"/>
              </a:rPr>
              <a:t>dupACK</a:t>
            </a:r>
            <a:r>
              <a:rPr lang="en-US" sz="1600" b="0" i="1" dirty="0">
                <a:latin typeface="+mn-lt"/>
              </a:rPr>
              <a:t>=3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1082" y="3470319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new ACK</a:t>
            </a: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326681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5410200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32731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744" y="3055565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new ACK</a:t>
            </a:r>
          </a:p>
        </p:txBody>
      </p:sp>
      <p:sp>
        <p:nvSpPr>
          <p:cNvPr id="41" name="Freeform 40"/>
          <p:cNvSpPr/>
          <p:nvPr/>
        </p:nvSpPr>
        <p:spPr>
          <a:xfrm rot="3636576">
            <a:off x="1067462" y="135653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509" y="15664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timeout</a:t>
            </a: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596128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590143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new </a:t>
            </a:r>
            <a:br>
              <a:rPr lang="en-US" sz="1600" b="0" i="1" dirty="0">
                <a:latin typeface="+mn-lt"/>
              </a:rPr>
            </a:br>
            <a:r>
              <a:rPr lang="en-US" sz="1600" b="0" i="1" dirty="0">
                <a:latin typeface="+mn-lt"/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8578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on triple </a:t>
            </a:r>
            <a:r>
              <a:rPr lang="en-US" dirty="0" err="1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on timeout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on triple </a:t>
            </a:r>
            <a:r>
              <a:rPr lang="en-US" dirty="0" err="1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improved fast recovery</a:t>
            </a:r>
          </a:p>
          <a:p>
            <a:pPr marL="342900" indent="-342900"/>
            <a:r>
              <a:rPr lang="en-US" dirty="0"/>
              <a:t>TCP-SACK</a:t>
            </a:r>
          </a:p>
          <a:p>
            <a:pPr lvl="1" indent="-342900"/>
            <a:r>
              <a:rPr lang="en-US" dirty="0"/>
              <a:t>incorporates selective 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34585449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  <a:p>
            <a:r>
              <a:rPr lang="en-US" dirty="0"/>
              <a:t>Congestion Control in TCP</a:t>
            </a:r>
          </a:p>
          <a:p>
            <a:pPr lvl="1"/>
            <a:r>
              <a:rPr lang="en-US" dirty="0"/>
              <a:t>AIMD, Fast-Recovery,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029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/>
              <a:t>CWND =1 on triple </a:t>
            </a:r>
            <a:r>
              <a:rPr lang="en-US" dirty="0" err="1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/>
              <a:t>CWND =1 on timeout</a:t>
            </a:r>
          </a:p>
          <a:p>
            <a:pPr marL="742950" lvl="1" indent="-285750"/>
            <a:r>
              <a:rPr lang="en-US" dirty="0"/>
              <a:t>CWND = CWND/2 on triple </a:t>
            </a:r>
            <a:r>
              <a:rPr lang="en-US" dirty="0" err="1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improved fast recovery</a:t>
            </a:r>
          </a:p>
          <a:p>
            <a:pPr marL="342900" indent="-342900"/>
            <a:r>
              <a:rPr lang="en-US" dirty="0"/>
              <a:t>TCP-SACK</a:t>
            </a:r>
          </a:p>
          <a:p>
            <a:pPr lvl="1" indent="-342900"/>
            <a:r>
              <a:rPr lang="en-US" dirty="0"/>
              <a:t>incorporates selective acknowledgements 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400800" y="3429000"/>
            <a:ext cx="2514600" cy="1066800"/>
          </a:xfrm>
          <a:prstGeom prst="wedgeRoundRectCallout">
            <a:avLst>
              <a:gd name="adj1" fmla="val -168598"/>
              <a:gd name="adj2" fmla="val 35905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4741" y="3505200"/>
            <a:ext cx="1915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</a:rPr>
              <a:t>Our default </a:t>
            </a:r>
            <a:br>
              <a:rPr lang="en-US" sz="2400" dirty="0">
                <a:solidFill>
                  <a:srgbClr val="FF0000"/>
                </a:solidFill>
                <a:latin typeface="+mn-lt"/>
              </a:rPr>
            </a:br>
            <a:r>
              <a:rPr lang="en-US" sz="2400" dirty="0">
                <a:solidFill>
                  <a:srgbClr val="FF0000"/>
                </a:solidFill>
                <a:latin typeface="+mn-lt"/>
              </a:rPr>
              <a:t>assumption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  <p:bldP spid="2" grpId="0" animBg="1"/>
      <p:bldP spid="3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Interoperability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How can all these algorithms coexist? Don</a:t>
            </a:r>
            <a:r>
              <a:rPr 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t we need a single, uniform standard?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What happens if I</a:t>
            </a:r>
            <a:r>
              <a:rPr 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m using Reno and you are using Tahoe, and we try to communicate?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3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4" name="Rectangle 3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5" name="Rectangle 4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6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7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3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4444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4445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46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7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8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9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0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1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4452" name="Rectangle 21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3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4" name="Line 23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5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6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7" name="Rectangle 27"/>
          <p:cNvSpPr>
            <a:spLocks noChangeArrowheads="1"/>
          </p:cNvSpPr>
          <p:nvPr/>
        </p:nvSpPr>
        <p:spPr bwMode="auto">
          <a:xfrm>
            <a:off x="3921126" y="4962526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376638"/>
      </p:ext>
    </p:extLst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583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Loss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6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7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½ </a:t>
              </a:r>
              <a:r>
                <a:rPr lang="en-US" sz="1800" b="0" dirty="0" err="1">
                  <a:latin typeface="+mn-lt"/>
                </a:rPr>
                <a:t>W</a:t>
              </a:r>
              <a:r>
                <a:rPr lang="en-US" sz="1800" b="0" baseline="-25000" dirty="0" err="1">
                  <a:latin typeface="+mn-lt"/>
                </a:rPr>
                <a:t>max</a:t>
              </a:r>
              <a:r>
                <a:rPr lang="en-US" sz="1800" b="0" dirty="0">
                  <a:latin typeface="+mn-lt"/>
                </a:rPr>
                <a:t> RTTs between drops</a:t>
              </a:r>
            </a:p>
            <a:p>
              <a:r>
                <a:rPr lang="en-US" sz="1800" b="0" dirty="0">
                  <a:latin typeface="+mn-lt"/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Avg. ¾ </a:t>
              </a:r>
              <a:r>
                <a:rPr lang="en-US" sz="1800" b="0" dirty="0" err="1">
                  <a:latin typeface="+mn-lt"/>
                </a:rPr>
                <a:t>W</a:t>
              </a:r>
              <a:r>
                <a:rPr lang="en-US" sz="1800" b="0" baseline="-25000" dirty="0" err="1">
                  <a:latin typeface="+mn-lt"/>
                </a:rPr>
                <a:t>max</a:t>
              </a:r>
              <a:r>
                <a:rPr lang="en-US" sz="1800" b="0" dirty="0">
                  <a:latin typeface="+mn-lt"/>
                </a:rPr>
                <a:t> packets per RTTs</a:t>
              </a:r>
            </a:p>
          </p:txBody>
        </p:sp>
      </p:grp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Loss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 err="1">
                <a:latin typeface="Times New Roman" charset="0"/>
              </a:rPr>
              <a:t>cwnd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86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87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4605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88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057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(1): Different RTTs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219200"/>
          </a:xfrm>
        </p:spPr>
        <p:txBody>
          <a:bodyPr/>
          <a:lstStyle/>
          <a:p>
            <a:r>
              <a:rPr lang="en-US" sz="2400" dirty="0"/>
              <a:t>Flows get throughput inversely proportional to RTT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TCP unfair in the face of heterogeneous RTTs!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83355"/>
              </p:ext>
            </p:extLst>
          </p:nvPr>
        </p:nvGraphicFramePr>
        <p:xfrm>
          <a:off x="2828925" y="1600200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8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600200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295400" y="4114800"/>
            <a:ext cx="6324600" cy="2286000"/>
            <a:chOff x="1152" y="1728"/>
            <a:chExt cx="3984" cy="1440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36" y="2442"/>
              <a:ext cx="611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A2</a:t>
              </a: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B2</a:t>
              </a: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B1</a:t>
              </a: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3072" y="2448"/>
              <a:ext cx="0" cy="282"/>
            </a:xfrm>
            <a:prstGeom prst="line">
              <a:avLst/>
            </a:prstGeom>
            <a:noFill/>
            <a:ln w="12700">
              <a:solidFill>
                <a:srgbClr val="000090"/>
              </a:solidFill>
              <a:prstDash val="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715000"/>
            <a:ext cx="129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>
                <a:solidFill>
                  <a:srgbClr val="000090"/>
                </a:solidFill>
                <a:latin typeface="+mn-lt"/>
              </a:rPr>
              <a:t>bottleneck</a:t>
            </a:r>
          </a:p>
          <a:p>
            <a:pPr algn="ctr"/>
            <a:r>
              <a:rPr lang="en-US" sz="1800" b="0" i="1" dirty="0">
                <a:solidFill>
                  <a:srgbClr val="000090"/>
                </a:solidFill>
                <a:latin typeface="+mn-lt"/>
              </a:rPr>
              <a:t>link</a:t>
            </a:r>
          </a:p>
        </p:txBody>
      </p:sp>
      <p:sp>
        <p:nvSpPr>
          <p:cNvPr id="44" name="Freeform 43"/>
          <p:cNvSpPr/>
          <p:nvPr/>
        </p:nvSpPr>
        <p:spPr>
          <a:xfrm>
            <a:off x="1648420" y="4524418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rgbClr val="66006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Freeform 44"/>
          <p:cNvSpPr/>
          <p:nvPr/>
        </p:nvSpPr>
        <p:spPr>
          <a:xfrm rot="10800000">
            <a:off x="1537090" y="5362617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chemeClr val="accent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800" y="4419600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solidFill>
                  <a:srgbClr val="660066"/>
                </a:solidFill>
                <a:latin typeface="+mn-lt"/>
              </a:rPr>
              <a:t>100ms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800" y="5574268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6"/>
                </a:solidFill>
                <a:latin typeface="+mn-lt"/>
              </a:rPr>
              <a:t>200ms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/>
          <a:lstStyle/>
          <a:p>
            <a:r>
              <a:rPr lang="en-US" sz="3600" dirty="0"/>
              <a:t>Implications (2): High Speed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2538"/>
            <a:ext cx="8534400" cy="4411662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</a:rPr>
              <a:t>Assume RTT = 100ms, MSS=1500bytes</a:t>
            </a:r>
          </a:p>
          <a:p>
            <a:pPr lvl="2"/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</a:rPr>
              <a:t>What value of </a:t>
            </a:r>
            <a:r>
              <a:rPr lang="en-US" sz="2400" i="1" dirty="0">
                <a:solidFill>
                  <a:srgbClr val="000090"/>
                </a:solidFill>
              </a:rPr>
              <a:t>p</a:t>
            </a:r>
            <a:r>
              <a:rPr lang="en-US" sz="2400" dirty="0">
                <a:solidFill>
                  <a:srgbClr val="000090"/>
                </a:solidFill>
              </a:rPr>
              <a:t> is required to reach 100Gbps throughput</a:t>
            </a:r>
          </a:p>
          <a:p>
            <a:pPr lvl="1"/>
            <a:r>
              <a:rPr lang="en-US" sz="1800" dirty="0">
                <a:solidFill>
                  <a:srgbClr val="000090"/>
                </a:solidFill>
              </a:rPr>
              <a:t>~ 2 x 10</a:t>
            </a:r>
            <a:r>
              <a:rPr lang="en-US" sz="1800" baseline="30000" dirty="0">
                <a:solidFill>
                  <a:srgbClr val="000090"/>
                </a:solidFill>
              </a:rPr>
              <a:t>-12</a:t>
            </a:r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</a:rPr>
              <a:t>How long between drops?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~ 16.6 hours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How much data has been sent in this time?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~ 6 </a:t>
            </a:r>
            <a:r>
              <a:rPr lang="en-US" sz="2000" dirty="0" err="1">
                <a:solidFill>
                  <a:srgbClr val="000090"/>
                </a:solidFill>
              </a:rPr>
              <a:t>petabits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</a:rPr>
              <a:t>These are not practical numbers!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81114"/>
              </p:ext>
            </p:extLst>
          </p:nvPr>
        </p:nvGraphicFramePr>
        <p:xfrm>
          <a:off x="5791200" y="14382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2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382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TCP to High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en-US" sz="2600" dirty="0"/>
              <a:t>Once past a threshold speed, increase CWND faster </a:t>
            </a:r>
            <a:endParaRPr lang="en-US" sz="2600" dirty="0">
              <a:solidFill>
                <a:srgbClr val="000090"/>
              </a:solidFill>
            </a:endParaRPr>
          </a:p>
          <a:p>
            <a:pPr lvl="1"/>
            <a:r>
              <a:rPr lang="en-US" sz="2200" dirty="0">
                <a:solidFill>
                  <a:srgbClr val="000090"/>
                </a:solidFill>
              </a:rPr>
              <a:t>A proposed standard [Floyd’03]: once speed is past some threshold, change equation to p</a:t>
            </a:r>
            <a:r>
              <a:rPr lang="en-US" sz="2200" baseline="30000" dirty="0">
                <a:solidFill>
                  <a:srgbClr val="000090"/>
                </a:solidFill>
              </a:rPr>
              <a:t>-.8</a:t>
            </a:r>
            <a:r>
              <a:rPr lang="en-US" sz="2200" dirty="0">
                <a:solidFill>
                  <a:srgbClr val="000090"/>
                </a:solidFill>
              </a:rPr>
              <a:t> rather than p</a:t>
            </a:r>
            <a:r>
              <a:rPr lang="en-US" sz="2200" baseline="30000" dirty="0">
                <a:solidFill>
                  <a:srgbClr val="000090"/>
                </a:solidFill>
              </a:rPr>
              <a:t>-.5 </a:t>
            </a:r>
          </a:p>
          <a:p>
            <a:pPr lvl="1"/>
            <a:r>
              <a:rPr lang="en-US" dirty="0"/>
              <a:t>Let the additive constant in AIMD depend on CWND</a:t>
            </a:r>
          </a:p>
          <a:p>
            <a:endParaRPr lang="en-US" baseline="30000" dirty="0"/>
          </a:p>
          <a:p>
            <a:r>
              <a:rPr lang="en-US" sz="2600" dirty="0">
                <a:solidFill>
                  <a:srgbClr val="000090"/>
                </a:solidFill>
              </a:rPr>
              <a:t>Other approaches?</a:t>
            </a:r>
          </a:p>
          <a:p>
            <a:pPr lvl="1"/>
            <a:r>
              <a:rPr lang="en-US" dirty="0"/>
              <a:t>Multiple simultaneous connections (hack but works today)</a:t>
            </a:r>
            <a:endParaRPr lang="en-US" baseline="30000" dirty="0"/>
          </a:p>
          <a:p>
            <a:pPr lvl="1"/>
            <a:r>
              <a:rPr lang="en-US" dirty="0"/>
              <a:t>Router-assisted approaches (will see shortly)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73162"/>
          </a:xfrm>
        </p:spPr>
        <p:txBody>
          <a:bodyPr/>
          <a:lstStyle/>
          <a:p>
            <a:r>
              <a:rPr lang="en-US" sz="3600" dirty="0"/>
              <a:t>Implications (3): </a:t>
            </a:r>
            <a:r>
              <a:rPr lang="en-US" sz="3600" i="1" dirty="0"/>
              <a:t>Rate</a:t>
            </a:r>
            <a:r>
              <a:rPr lang="en-US" sz="3600" dirty="0"/>
              <a:t>-based 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16462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</a:rPr>
              <a:t>TCP throughput is “choppy” </a:t>
            </a:r>
          </a:p>
          <a:p>
            <a:pPr lvl="1"/>
            <a:r>
              <a:rPr lang="en-US" sz="2000" dirty="0"/>
              <a:t>repeated swings between W/2 to W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>
                <a:solidFill>
                  <a:srgbClr val="000090"/>
                </a:solidFill>
              </a:rPr>
              <a:t>Some apps would prefer sending at a steady rate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e.g., streaming apps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 solution: “Equation-Based Congestion Control”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ditch TCP’s increase/decrease rules and just follow the equation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measure drop percentage </a:t>
            </a:r>
            <a:r>
              <a:rPr lang="en-US" sz="2000" i="1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, and set rate accordingly</a:t>
            </a:r>
          </a:p>
          <a:p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</a:rPr>
              <a:t>Following the TCP equation ensures we’re “TCP friendly”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i.e., use no more than TCP does in similar setting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49829"/>
              </p:ext>
            </p:extLst>
          </p:nvPr>
        </p:nvGraphicFramePr>
        <p:xfrm>
          <a:off x="5715000" y="12096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6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096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 bwMode="auto">
          <a:xfrm>
            <a:off x="6858000" y="4800600"/>
            <a:ext cx="2207019" cy="762000"/>
          </a:xfrm>
          <a:prstGeom prst="wedgeRoundRectCallout">
            <a:avLst>
              <a:gd name="adj1" fmla="val -76892"/>
              <a:gd name="adj2" fmla="val -487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/>
              <a:t>Recap: TCP </a:t>
            </a:r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sz="2400" dirty="0"/>
              <a:t>Misled by non-congestion losses</a:t>
            </a:r>
          </a:p>
          <a:p>
            <a:r>
              <a:rPr lang="en-US" sz="2400" dirty="0"/>
              <a:t>Fills up queues leading to high delays</a:t>
            </a:r>
          </a:p>
          <a:p>
            <a:r>
              <a:rPr lang="en-US" sz="2400" dirty="0"/>
              <a:t>Short flows complete before discovering available capacity</a:t>
            </a:r>
          </a:p>
          <a:p>
            <a:r>
              <a:rPr lang="en-US" sz="2400" dirty="0"/>
              <a:t>AIMD impractical for high speed links </a:t>
            </a:r>
          </a:p>
          <a:p>
            <a:r>
              <a:rPr lang="en-US" sz="2400" dirty="0" err="1"/>
              <a:t>Sawtooth</a:t>
            </a:r>
            <a:r>
              <a:rPr lang="en-US" sz="2400" dirty="0"/>
              <a:t> discovery too choppy for some apps</a:t>
            </a:r>
          </a:p>
          <a:p>
            <a:r>
              <a:rPr lang="en-US" sz="2400" dirty="0"/>
              <a:t>Unfair under heterogeneous RTTs</a:t>
            </a:r>
          </a:p>
          <a:p>
            <a:r>
              <a:rPr lang="en-US" sz="2400" dirty="0"/>
              <a:t>Tight coupling with reliability mechanisms</a:t>
            </a:r>
          </a:p>
          <a:p>
            <a:r>
              <a:rPr lang="en-US" sz="2400" dirty="0" err="1"/>
              <a:t>Endhosts</a:t>
            </a:r>
            <a:r>
              <a:rPr lang="en-US" sz="2400" dirty="0"/>
              <a:t> can cheat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5791200"/>
            <a:ext cx="7620000" cy="762000"/>
            <a:chOff x="838200" y="5791200"/>
            <a:chExt cx="7620000" cy="7620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838200" y="5791200"/>
              <a:ext cx="7620000" cy="76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5090" y="5939135"/>
              <a:ext cx="7369175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FF0000"/>
                  </a:solidFill>
                  <a:latin typeface="+mn-lt"/>
                </a:rPr>
                <a:t>Could fix many of these with some help from routers!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1295400"/>
            <a:ext cx="2819400" cy="762000"/>
            <a:chOff x="6248400" y="2057400"/>
            <a:chExt cx="2743865" cy="762000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6324600" y="2057400"/>
              <a:ext cx="2667000" cy="762000"/>
            </a:xfrm>
            <a:prstGeom prst="wedgeRoundRectCallout">
              <a:avLst>
                <a:gd name="adj1" fmla="val -62199"/>
                <a:gd name="adj2" fmla="val 4299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2057400"/>
              <a:ext cx="2743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solidFill>
                    <a:srgbClr val="0000FF"/>
                  </a:solidFill>
                  <a:latin typeface="+mn-lt"/>
                </a:rPr>
                <a:t>Routers tell endpoints </a:t>
              </a:r>
              <a:br>
                <a:rPr lang="en-US" b="0" dirty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>
                  <a:solidFill>
                    <a:srgbClr val="0000FF"/>
                  </a:solidFill>
                  <a:latin typeface="+mn-lt"/>
                </a:rPr>
                <a:t>  if they’re congested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4200" y="2895599"/>
            <a:ext cx="2133600" cy="1905000"/>
            <a:chOff x="6248400" y="2550885"/>
            <a:chExt cx="2743865" cy="788821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6324600" y="2550885"/>
              <a:ext cx="2667001" cy="567951"/>
            </a:xfrm>
            <a:prstGeom prst="wedgeRoundRectCallout">
              <a:avLst>
                <a:gd name="adj1" fmla="val -69154"/>
                <a:gd name="adj2" fmla="val -1491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2614233"/>
              <a:ext cx="2743865" cy="72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solidFill>
                    <a:srgbClr val="0000FF"/>
                  </a:solidFill>
                  <a:latin typeface="+mn-lt"/>
                </a:rPr>
                <a:t>Routers tell</a:t>
              </a:r>
              <a:br>
                <a:rPr lang="en-US" b="0" dirty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>
                  <a:solidFill>
                    <a:srgbClr val="0000FF"/>
                  </a:solidFill>
                  <a:latin typeface="+mn-lt"/>
                </a:rPr>
                <a:t> endpoints what </a:t>
              </a:r>
              <a:br>
                <a:rPr lang="en-US" b="0" dirty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>
                  <a:solidFill>
                    <a:srgbClr val="0000FF"/>
                  </a:solidFill>
                  <a:latin typeface="+mn-lt"/>
                </a:rPr>
                <a:t>rate to send at</a:t>
              </a: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228600" y="1600200"/>
            <a:ext cx="5943600" cy="1143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52400" y="2438400"/>
            <a:ext cx="6477000" cy="2438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8600" y="4800600"/>
            <a:ext cx="6477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47785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+mn-lt"/>
              </a:rPr>
              <a:t>Routers enforce</a:t>
            </a:r>
            <a:br>
              <a:rPr lang="en-US" b="0" dirty="0">
                <a:solidFill>
                  <a:srgbClr val="0000FF"/>
                </a:solidFill>
                <a:latin typeface="+mn-lt"/>
              </a:rPr>
            </a:br>
            <a:r>
              <a:rPr lang="en-US" b="0" dirty="0">
                <a:solidFill>
                  <a:srgbClr val="0000FF"/>
                </a:solidFill>
                <a:latin typeface="+mn-lt"/>
              </a:rPr>
              <a:t>fair sharing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build="p"/>
      <p:bldP spid="15" grpId="0" animBg="1"/>
      <p:bldP spid="16" grpId="0" animBg="1"/>
      <p:bldP spid="17" grpId="0" animBg="1"/>
      <p:bldP spid="18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/>
              <a:t>Router-Assisted Congestion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tasks for CC:</a:t>
            </a:r>
          </a:p>
          <a:p>
            <a:pPr lvl="1"/>
            <a:r>
              <a:rPr lang="en-US" dirty="0"/>
              <a:t>Isolation/fairness</a:t>
            </a:r>
          </a:p>
          <a:p>
            <a:pPr lvl="1"/>
            <a:r>
              <a:rPr lang="en-US" dirty="0"/>
              <a:t>Adjustment*</a:t>
            </a:r>
          </a:p>
          <a:p>
            <a:pPr lvl="1"/>
            <a:r>
              <a:rPr lang="en-US" dirty="0"/>
              <a:t>Detecting congestion</a:t>
            </a:r>
          </a:p>
          <a:p>
            <a:pPr lvl="7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This may be </a:t>
            </a:r>
            <a:r>
              <a:rPr lang="en-US" i="1" dirty="0"/>
              <a:t>automatic </a:t>
            </a:r>
            <a:r>
              <a:rPr lang="en-US" dirty="0" err="1"/>
              <a:t>eg</a:t>
            </a:r>
            <a:r>
              <a:rPr lang="en-US" dirty="0"/>
              <a:t> loss-response of TCP</a:t>
            </a:r>
            <a:endParaRPr lang="en-US" i="1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32038"/>
            <a:ext cx="8229600" cy="1173162"/>
          </a:xfrm>
        </p:spPr>
        <p:txBody>
          <a:bodyPr/>
          <a:lstStyle/>
          <a:p>
            <a:r>
              <a:rPr lang="en-US" sz="3200" dirty="0"/>
              <a:t>How can routers ensure each flow gets its “fair share”?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82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4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5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6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9" name="Rectangle 12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0" name="Rectangle 13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6491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6492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493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4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5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6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7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8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6499" name="Rectangle 22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6500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01" name="Line 24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2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503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1033254" name="AutoShape 38"/>
          <p:cNvCxnSpPr>
            <a:cxnSpLocks noChangeShapeType="1"/>
            <a:stCxn id="276498" idx="3"/>
          </p:cNvCxnSpPr>
          <p:nvPr/>
        </p:nvCxnSpPr>
        <p:spPr bwMode="auto">
          <a:xfrm flipH="1">
            <a:off x="1371601" y="2235178"/>
            <a:ext cx="1462365" cy="1743098"/>
          </a:xfrm>
          <a:prstGeom prst="curvedConnector4">
            <a:avLst>
              <a:gd name="adj1" fmla="val -15632"/>
              <a:gd name="adj2" fmla="val 57467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05" name="Rectangle 40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06" name="Rectangle 41"/>
          <p:cNvSpPr>
            <a:spLocks noChangeArrowheads="1"/>
          </p:cNvSpPr>
          <p:nvPr/>
        </p:nvSpPr>
        <p:spPr bwMode="auto">
          <a:xfrm>
            <a:off x="3921126" y="4962526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3770" y="4845838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 or</a:t>
            </a:r>
          </a:p>
          <a:p>
            <a:r>
              <a:rPr lang="en-US" dirty="0"/>
              <a:t>UDP</a:t>
            </a: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93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Fairness: General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z="2400" dirty="0"/>
              <a:t>Routers classify packets into “flows”</a:t>
            </a:r>
          </a:p>
          <a:p>
            <a:pPr lvl="1"/>
            <a:r>
              <a:rPr lang="en-US" sz="2000" dirty="0"/>
              <a:t>(For now) flows are packets between same source/destination</a:t>
            </a:r>
          </a:p>
          <a:p>
            <a:pPr lvl="6"/>
            <a:endParaRPr lang="en-US" sz="1600" dirty="0"/>
          </a:p>
          <a:p>
            <a:r>
              <a:rPr lang="en-US" sz="2400" dirty="0"/>
              <a:t>Each flow has its own FIFO queue in router</a:t>
            </a:r>
          </a:p>
          <a:p>
            <a:pPr lvl="5"/>
            <a:endParaRPr lang="en-US" sz="1600" dirty="0"/>
          </a:p>
          <a:p>
            <a:r>
              <a:rPr lang="en-US" sz="2400" dirty="0"/>
              <a:t>Router services flows in a fair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fashion</a:t>
            </a:r>
          </a:p>
          <a:p>
            <a:pPr lvl="1"/>
            <a:r>
              <a:rPr lang="en-US" sz="2000" dirty="0"/>
              <a:t>When line becomes free, take packet from next flow in a fair order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FF0000"/>
                </a:solidFill>
              </a:rPr>
              <a:t>What does “fair” mean exactly?</a:t>
            </a:r>
          </a:p>
          <a:p>
            <a:pPr lvl="7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Given set of bandwidth demands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and total bandwidth C, max-min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 </a:t>
            </a:r>
            <a:r>
              <a:rPr lang="en-US" sz="2400" dirty="0"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latin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latin typeface="Arial" charset="0"/>
                <a:cs typeface="Arial" charset="0"/>
              </a:rPr>
              <a:t>    where f is the unique value such that Sum(</a:t>
            </a: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= C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19400" y="4419600"/>
            <a:ext cx="2820988" cy="1146175"/>
            <a:chOff x="1488" y="2112"/>
            <a:chExt cx="1777" cy="72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FF0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 sz="1800" b="0" baseline="-25000" dirty="0">
                <a:latin typeface="Comic Sans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008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>
                  <a:solidFill>
                    <a:srgbClr val="008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0000FF"/>
                  </a:solidFill>
                  <a:latin typeface="Comic Sans MS" charset="0"/>
                </a:rPr>
                <a:t>r</a:t>
              </a:r>
              <a:r>
                <a:rPr lang="en-US" sz="1800" b="0" baseline="-25000" dirty="0">
                  <a:solidFill>
                    <a:srgbClr val="0000FF"/>
                  </a:solidFill>
                  <a:latin typeface="Comic Sans MS" charset="0"/>
                </a:rPr>
                <a:t>3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008000"/>
                  </a:solidFill>
                  <a:latin typeface="Comic Sans MS" charset="0"/>
                </a:rPr>
                <a:t>?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FF0000"/>
                  </a:solidFill>
                  <a:latin typeface="Comic Sans MS" charset="0"/>
                </a:rPr>
                <a:t>?</a:t>
              </a:r>
              <a:endParaRPr lang="en-US" sz="1800" b="0" dirty="0">
                <a:latin typeface="Comic Sans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072" y="2523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0000FF"/>
                  </a:solidFill>
                  <a:latin typeface="Comic Sans MS" charset="0"/>
                </a:rPr>
                <a:t>?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082" y="2359"/>
              <a:ext cx="6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 dirty="0">
                  <a:latin typeface="Comic Sans MS" charset="0"/>
                </a:rPr>
                <a:t>C bits/s</a:t>
              </a:r>
              <a:endParaRPr lang="en-US" b="0" dirty="0">
                <a:latin typeface="Comic Sans MS" charset="0"/>
              </a:endParaRPr>
            </a:p>
          </p:txBody>
        </p:sp>
      </p:grpSp>
      <p:sp>
        <p:nvSpPr>
          <p:cNvPr id="26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 = 10;   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 = 8,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 = 6,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3</a:t>
            </a:r>
            <a:r>
              <a:rPr lang="en-US" sz="2400" dirty="0">
                <a:latin typeface="Arial" charset="0"/>
                <a:cs typeface="Arial" charset="0"/>
              </a:rPr>
              <a:t> = 2;    </a:t>
            </a:r>
            <a:r>
              <a:rPr lang="en-US" sz="2400" i="1" dirty="0">
                <a:latin typeface="Arial" charset="0"/>
                <a:cs typeface="Arial" charset="0"/>
              </a:rPr>
              <a:t>N</a:t>
            </a:r>
            <a:r>
              <a:rPr lang="en-US" sz="2400" dirty="0">
                <a:latin typeface="Arial" charset="0"/>
                <a:cs typeface="Arial" charset="0"/>
              </a:rPr>
              <a:t> = 3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/3 = 3.33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Remove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from the accounting: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 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–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8;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N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2</a:t>
            </a:r>
          </a:p>
          <a:p>
            <a:r>
              <a:rPr lang="en-US" sz="2400" i="1" dirty="0">
                <a:latin typeface="Arial" charset="0"/>
                <a:cs typeface="Arial" charset="0"/>
                <a:sym typeface="Wingdings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  <a:sym typeface="Wingdings" charset="0"/>
              </a:rPr>
              <a:t>/2 = 4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’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t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or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2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So hold them to the remaining fair share: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f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 =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4800600"/>
            <a:ext cx="4876800" cy="1295400"/>
            <a:chOff x="1488" y="2016"/>
            <a:chExt cx="3072" cy="816"/>
          </a:xfrm>
        </p:grpSpPr>
        <p:sp>
          <p:nvSpPr>
            <p:cNvPr id="73734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8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6</a:t>
              </a:r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7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73741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4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3060" y="2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3" name="Text Box 14"/>
            <p:cNvSpPr txBox="1">
              <a:spLocks noChangeArrowheads="1"/>
            </p:cNvSpPr>
            <p:nvPr/>
          </p:nvSpPr>
          <p:spPr bwMode="auto">
            <a:xfrm>
              <a:off x="3592" y="2034"/>
              <a:ext cx="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i="1">
                  <a:latin typeface="Times" charset="0"/>
                </a:rPr>
                <a:t>f </a:t>
              </a:r>
              <a:r>
                <a:rPr lang="en-US" sz="1800" b="0">
                  <a:latin typeface="Arial" charset="0"/>
                </a:rPr>
                <a:t>= 4</a:t>
              </a:r>
              <a:r>
                <a:rPr lang="en-US" sz="1800" b="0">
                  <a:latin typeface="Comic Sans MS" charset="0"/>
                </a:rPr>
                <a:t>: 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8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4</a:t>
              </a:r>
              <a:r>
                <a:rPr lang="en-US" sz="1800" b="0"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6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4</a:t>
              </a:r>
              <a:r>
                <a:rPr lang="en-US" sz="1800" b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600" b="0">
                  <a:latin typeface="Comic Sans MS" charset="0"/>
                </a:rPr>
                <a:t> </a:t>
              </a:r>
            </a:p>
          </p:txBody>
        </p:sp>
        <p:sp>
          <p:nvSpPr>
            <p:cNvPr id="73744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Text Box 23"/>
            <p:cNvSpPr txBox="1">
              <a:spLocks noChangeArrowheads="1"/>
            </p:cNvSpPr>
            <p:nvPr/>
          </p:nvSpPr>
          <p:spPr bwMode="auto">
            <a:xfrm>
              <a:off x="2275" y="2160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>
                  <a:latin typeface="Comic Sans MS" charset="0"/>
                </a:rPr>
                <a:t>10</a:t>
              </a:r>
              <a:endParaRPr lang="en-US" b="0">
                <a:latin typeface="Comic Sans MS" charset="0"/>
              </a:endParaRPr>
            </a:p>
          </p:txBody>
        </p:sp>
        <p:sp>
          <p:nvSpPr>
            <p:cNvPr id="73753" name="Rectangle 24"/>
            <p:cNvSpPr>
              <a:spLocks noChangeArrowheads="1"/>
            </p:cNvSpPr>
            <p:nvPr/>
          </p:nvSpPr>
          <p:spPr bwMode="auto">
            <a:xfrm>
              <a:off x="3552" y="2016"/>
              <a:ext cx="1008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Given set of bandwidth demands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and total bandwidth C, max-min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solidFill>
                  <a:srgbClr val="BFBFBF"/>
                </a:solidFill>
                <a:latin typeface="Arial" charset="0"/>
                <a:cs typeface="Arial" charset="0"/>
              </a:rPr>
              <a:t>f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</a:t>
            </a:r>
          </a:p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where f is the unique value such that Sum(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= C</a:t>
            </a:r>
          </a:p>
          <a:p>
            <a:pPr marL="1739900" lvl="5" indent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Property: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If you don</a:t>
            </a:r>
            <a:r>
              <a:rPr lang="ja-JP" alt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 get full demand, no one gets more than you</a:t>
            </a:r>
          </a:p>
          <a:p>
            <a:pPr marL="339725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This is what round-robin service gives if all packets are the same size</a:t>
            </a:r>
            <a:endParaRPr lang="en-US" sz="2000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+mj-cs"/>
              </a:rPr>
              <a:t>How do we deal with packets of different sizes?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Mental model: Bit-by-bit round robin (“fluid flow”) 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Can you do this in practice?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No, packets cannot be preempted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But we can approximate it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This is what “fair queuing” routers do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3" grpId="0" build="p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Fair Queuing (FQ) 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each packet, compute the time at which the last bit of a packet would have left the router </a:t>
            </a:r>
            <a:r>
              <a:rPr lang="en-US" i="1" dirty="0">
                <a:cs typeface="+mn-cs"/>
              </a:rPr>
              <a:t>if</a:t>
            </a:r>
            <a:r>
              <a:rPr lang="en-US" dirty="0">
                <a:cs typeface="+mn-cs"/>
              </a:rPr>
              <a:t> flows are served bit-by-bit</a:t>
            </a:r>
          </a:p>
          <a:p>
            <a:pPr>
              <a:defRPr/>
            </a:pPr>
            <a:r>
              <a:rPr lang="en-US" dirty="0">
                <a:cs typeface="+mn-cs"/>
              </a:rPr>
              <a:t>Then serve packets in the increasing order of their deadlines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7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Example</a:t>
            </a:r>
          </a:p>
        </p:txBody>
      </p:sp>
      <p:sp>
        <p:nvSpPr>
          <p:cNvPr id="1116163" name="Line 3"/>
          <p:cNvSpPr>
            <a:spLocks noChangeShapeType="1"/>
          </p:cNvSpPr>
          <p:nvPr/>
        </p:nvSpPr>
        <p:spPr bwMode="auto">
          <a:xfrm>
            <a:off x="1981200" y="22844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4" name="Rectangle 4"/>
          <p:cNvSpPr>
            <a:spLocks noChangeArrowheads="1"/>
          </p:cNvSpPr>
          <p:nvPr/>
        </p:nvSpPr>
        <p:spPr bwMode="auto">
          <a:xfrm>
            <a:off x="3200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5" name="Rectangle 5"/>
          <p:cNvSpPr>
            <a:spLocks noChangeArrowheads="1"/>
          </p:cNvSpPr>
          <p:nvPr/>
        </p:nvSpPr>
        <p:spPr bwMode="auto">
          <a:xfrm>
            <a:off x="38100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6" name="Rectangle 6"/>
          <p:cNvSpPr>
            <a:spLocks noChangeArrowheads="1"/>
          </p:cNvSpPr>
          <p:nvPr/>
        </p:nvSpPr>
        <p:spPr bwMode="auto">
          <a:xfrm>
            <a:off x="44196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7" name="Rectangle 7"/>
          <p:cNvSpPr>
            <a:spLocks noChangeArrowheads="1"/>
          </p:cNvSpPr>
          <p:nvPr/>
        </p:nvSpPr>
        <p:spPr bwMode="auto">
          <a:xfrm>
            <a:off x="50292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8" name="Line 8"/>
          <p:cNvSpPr>
            <a:spLocks noChangeShapeType="1"/>
          </p:cNvSpPr>
          <p:nvPr/>
        </p:nvSpPr>
        <p:spPr bwMode="auto">
          <a:xfrm>
            <a:off x="1981200" y="32750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9" name="Rectangle 9"/>
          <p:cNvSpPr>
            <a:spLocks noChangeArrowheads="1"/>
          </p:cNvSpPr>
          <p:nvPr/>
        </p:nvSpPr>
        <p:spPr bwMode="auto">
          <a:xfrm>
            <a:off x="19812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0" name="Rectangle 10"/>
          <p:cNvSpPr>
            <a:spLocks noChangeArrowheads="1"/>
          </p:cNvSpPr>
          <p:nvPr/>
        </p:nvSpPr>
        <p:spPr bwMode="auto">
          <a:xfrm>
            <a:off x="25908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1" name="Rectangle 11"/>
          <p:cNvSpPr>
            <a:spLocks noChangeArrowheads="1"/>
          </p:cNvSpPr>
          <p:nvPr/>
        </p:nvSpPr>
        <p:spPr bwMode="auto">
          <a:xfrm>
            <a:off x="32004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2" name="Rectangle 12"/>
          <p:cNvSpPr>
            <a:spLocks noChangeArrowheads="1"/>
          </p:cNvSpPr>
          <p:nvPr/>
        </p:nvSpPr>
        <p:spPr bwMode="auto">
          <a:xfrm>
            <a:off x="38100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3" name="Rectangle 13"/>
          <p:cNvSpPr>
            <a:spLocks noChangeArrowheads="1"/>
          </p:cNvSpPr>
          <p:nvPr/>
        </p:nvSpPr>
        <p:spPr bwMode="auto">
          <a:xfrm>
            <a:off x="44196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4" name="Text Box 14"/>
          <p:cNvSpPr txBox="1">
            <a:spLocks noChangeArrowheads="1"/>
          </p:cNvSpPr>
          <p:nvPr/>
        </p:nvSpPr>
        <p:spPr bwMode="auto">
          <a:xfrm>
            <a:off x="21359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75" name="Text Box 15"/>
          <p:cNvSpPr txBox="1">
            <a:spLocks noChangeArrowheads="1"/>
          </p:cNvSpPr>
          <p:nvPr/>
        </p:nvSpPr>
        <p:spPr bwMode="auto">
          <a:xfrm>
            <a:off x="27455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76" name="Text Box 16"/>
          <p:cNvSpPr txBox="1">
            <a:spLocks noChangeArrowheads="1"/>
          </p:cNvSpPr>
          <p:nvPr/>
        </p:nvSpPr>
        <p:spPr bwMode="auto">
          <a:xfrm>
            <a:off x="33551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77" name="Text Box 17"/>
          <p:cNvSpPr txBox="1">
            <a:spLocks noChangeArrowheads="1"/>
          </p:cNvSpPr>
          <p:nvPr/>
        </p:nvSpPr>
        <p:spPr bwMode="auto">
          <a:xfrm>
            <a:off x="3966372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78" name="Text Box 18"/>
          <p:cNvSpPr txBox="1">
            <a:spLocks noChangeArrowheads="1"/>
          </p:cNvSpPr>
          <p:nvPr/>
        </p:nvSpPr>
        <p:spPr bwMode="auto">
          <a:xfrm>
            <a:off x="45743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179" name="Text Box 19"/>
          <p:cNvSpPr txBox="1">
            <a:spLocks noChangeArrowheads="1"/>
          </p:cNvSpPr>
          <p:nvPr/>
        </p:nvSpPr>
        <p:spPr bwMode="auto">
          <a:xfrm>
            <a:off x="3202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80" name="Text Box 20"/>
          <p:cNvSpPr txBox="1">
            <a:spLocks noChangeArrowheads="1"/>
          </p:cNvSpPr>
          <p:nvPr/>
        </p:nvSpPr>
        <p:spPr bwMode="auto">
          <a:xfrm>
            <a:off x="38139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81" name="Text Box 21"/>
          <p:cNvSpPr txBox="1">
            <a:spLocks noChangeArrowheads="1"/>
          </p:cNvSpPr>
          <p:nvPr/>
        </p:nvSpPr>
        <p:spPr bwMode="auto">
          <a:xfrm>
            <a:off x="44235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82" name="Text Box 22"/>
          <p:cNvSpPr txBox="1">
            <a:spLocks noChangeArrowheads="1"/>
          </p:cNvSpPr>
          <p:nvPr/>
        </p:nvSpPr>
        <p:spPr bwMode="auto">
          <a:xfrm>
            <a:off x="50315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83" name="Line 23"/>
          <p:cNvSpPr>
            <a:spLocks noChangeShapeType="1"/>
          </p:cNvSpPr>
          <p:nvPr/>
        </p:nvSpPr>
        <p:spPr bwMode="auto">
          <a:xfrm>
            <a:off x="1981200" y="4572000"/>
            <a:ext cx="601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4" name="Line 24"/>
          <p:cNvSpPr>
            <a:spLocks noChangeShapeType="1"/>
          </p:cNvSpPr>
          <p:nvPr/>
        </p:nvSpPr>
        <p:spPr bwMode="auto">
          <a:xfrm>
            <a:off x="1981200" y="5887765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5" name="Rectangle 25"/>
          <p:cNvSpPr>
            <a:spLocks noChangeArrowheads="1"/>
          </p:cNvSpPr>
          <p:nvPr/>
        </p:nvSpPr>
        <p:spPr bwMode="auto">
          <a:xfrm>
            <a:off x="19812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6" name="Rectangle 26"/>
          <p:cNvSpPr>
            <a:spLocks noChangeArrowheads="1"/>
          </p:cNvSpPr>
          <p:nvPr/>
        </p:nvSpPr>
        <p:spPr bwMode="auto">
          <a:xfrm>
            <a:off x="25908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7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8" name="Rectangle 28"/>
          <p:cNvSpPr>
            <a:spLocks noChangeArrowheads="1"/>
          </p:cNvSpPr>
          <p:nvPr/>
        </p:nvSpPr>
        <p:spPr bwMode="auto">
          <a:xfrm>
            <a:off x="32004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9" name="Rectangle 29"/>
          <p:cNvSpPr>
            <a:spLocks noChangeArrowheads="1"/>
          </p:cNvSpPr>
          <p:nvPr/>
        </p:nvSpPr>
        <p:spPr bwMode="auto">
          <a:xfrm>
            <a:off x="38100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0" name="Rectangle 30"/>
          <p:cNvSpPr>
            <a:spLocks noChangeArrowheads="1"/>
          </p:cNvSpPr>
          <p:nvPr/>
        </p:nvSpPr>
        <p:spPr bwMode="auto">
          <a:xfrm>
            <a:off x="44196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1" name="Rectangle 31"/>
          <p:cNvSpPr>
            <a:spLocks noChangeArrowheads="1"/>
          </p:cNvSpPr>
          <p:nvPr/>
        </p:nvSpPr>
        <p:spPr bwMode="auto">
          <a:xfrm>
            <a:off x="44196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2" name="Rectangle 32"/>
          <p:cNvSpPr>
            <a:spLocks noChangeArrowheads="1"/>
          </p:cNvSpPr>
          <p:nvPr/>
        </p:nvSpPr>
        <p:spPr bwMode="auto">
          <a:xfrm>
            <a:off x="50292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3" name="Text Box 33"/>
          <p:cNvSpPr txBox="1">
            <a:spLocks noChangeArrowheads="1"/>
          </p:cNvSpPr>
          <p:nvPr/>
        </p:nvSpPr>
        <p:spPr bwMode="auto">
          <a:xfrm>
            <a:off x="21375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94" name="Text Box 34"/>
          <p:cNvSpPr txBox="1">
            <a:spLocks noChangeArrowheads="1"/>
          </p:cNvSpPr>
          <p:nvPr/>
        </p:nvSpPr>
        <p:spPr bwMode="auto">
          <a:xfrm>
            <a:off x="27471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95" name="Text Box 35"/>
          <p:cNvSpPr txBox="1">
            <a:spLocks noChangeArrowheads="1"/>
          </p:cNvSpPr>
          <p:nvPr/>
        </p:nvSpPr>
        <p:spPr bwMode="auto">
          <a:xfrm>
            <a:off x="36694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196" name="Text Box 36"/>
          <p:cNvSpPr txBox="1">
            <a:spLocks noChangeArrowheads="1"/>
          </p:cNvSpPr>
          <p:nvPr/>
        </p:nvSpPr>
        <p:spPr bwMode="auto">
          <a:xfrm>
            <a:off x="33694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1</a:t>
            </a:r>
          </a:p>
        </p:txBody>
      </p:sp>
      <p:sp>
        <p:nvSpPr>
          <p:cNvPr id="1116197" name="Text Box 37"/>
          <p:cNvSpPr txBox="1">
            <a:spLocks noChangeArrowheads="1"/>
          </p:cNvSpPr>
          <p:nvPr/>
        </p:nvSpPr>
        <p:spPr bwMode="auto">
          <a:xfrm>
            <a:off x="39790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2</a:t>
            </a:r>
          </a:p>
        </p:txBody>
      </p:sp>
      <p:sp>
        <p:nvSpPr>
          <p:cNvPr id="1116198" name="Text Box 38"/>
          <p:cNvSpPr txBox="1">
            <a:spLocks noChangeArrowheads="1"/>
          </p:cNvSpPr>
          <p:nvPr/>
        </p:nvSpPr>
        <p:spPr bwMode="auto">
          <a:xfrm>
            <a:off x="48886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199" name="Text Box 39"/>
          <p:cNvSpPr txBox="1">
            <a:spLocks noChangeArrowheads="1"/>
          </p:cNvSpPr>
          <p:nvPr/>
        </p:nvSpPr>
        <p:spPr bwMode="auto">
          <a:xfrm>
            <a:off x="45886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51871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201" name="Rectangle 41"/>
          <p:cNvSpPr>
            <a:spLocks noChangeArrowheads="1"/>
          </p:cNvSpPr>
          <p:nvPr/>
        </p:nvSpPr>
        <p:spPr bwMode="auto">
          <a:xfrm>
            <a:off x="56388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2" name="Rectangle 42"/>
          <p:cNvSpPr>
            <a:spLocks noChangeArrowheads="1"/>
          </p:cNvSpPr>
          <p:nvPr/>
        </p:nvSpPr>
        <p:spPr bwMode="auto">
          <a:xfrm>
            <a:off x="56388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3" name="Rectangle 43"/>
          <p:cNvSpPr>
            <a:spLocks noChangeArrowheads="1"/>
          </p:cNvSpPr>
          <p:nvPr/>
        </p:nvSpPr>
        <p:spPr bwMode="auto">
          <a:xfrm>
            <a:off x="6248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4" name="Text Box 44"/>
          <p:cNvSpPr txBox="1">
            <a:spLocks noChangeArrowheads="1"/>
          </p:cNvSpPr>
          <p:nvPr/>
        </p:nvSpPr>
        <p:spPr bwMode="auto">
          <a:xfrm>
            <a:off x="61078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5" name="Text Box 45"/>
          <p:cNvSpPr txBox="1">
            <a:spLocks noChangeArrowheads="1"/>
          </p:cNvSpPr>
          <p:nvPr/>
        </p:nvSpPr>
        <p:spPr bwMode="auto">
          <a:xfrm>
            <a:off x="58078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6" name="Text Box 46"/>
          <p:cNvSpPr txBox="1">
            <a:spLocks noChangeArrowheads="1"/>
          </p:cNvSpPr>
          <p:nvPr/>
        </p:nvSpPr>
        <p:spPr bwMode="auto">
          <a:xfrm>
            <a:off x="64063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6</a:t>
            </a:r>
          </a:p>
        </p:txBody>
      </p:sp>
      <p:sp>
        <p:nvSpPr>
          <p:cNvPr id="1116207" name="Rectangle 47"/>
          <p:cNvSpPr>
            <a:spLocks noChangeArrowheads="1"/>
          </p:cNvSpPr>
          <p:nvPr/>
        </p:nvSpPr>
        <p:spPr bwMode="auto">
          <a:xfrm>
            <a:off x="1981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8" name="Rectangle 48"/>
          <p:cNvSpPr>
            <a:spLocks noChangeArrowheads="1"/>
          </p:cNvSpPr>
          <p:nvPr/>
        </p:nvSpPr>
        <p:spPr bwMode="auto">
          <a:xfrm>
            <a:off x="25908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9" name="Text Box 49"/>
          <p:cNvSpPr txBox="1">
            <a:spLocks noChangeArrowheads="1"/>
          </p:cNvSpPr>
          <p:nvPr/>
        </p:nvSpPr>
        <p:spPr bwMode="auto">
          <a:xfrm>
            <a:off x="21375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0" name="Text Box 50"/>
          <p:cNvSpPr txBox="1">
            <a:spLocks noChangeArrowheads="1"/>
          </p:cNvSpPr>
          <p:nvPr/>
        </p:nvSpPr>
        <p:spPr bwMode="auto">
          <a:xfrm>
            <a:off x="27471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1" name="Rectangle 51"/>
          <p:cNvSpPr>
            <a:spLocks noChangeArrowheads="1"/>
          </p:cNvSpPr>
          <p:nvPr/>
        </p:nvSpPr>
        <p:spPr bwMode="auto">
          <a:xfrm>
            <a:off x="32035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2" name="Text Box 52"/>
          <p:cNvSpPr txBox="1">
            <a:spLocks noChangeArrowheads="1"/>
          </p:cNvSpPr>
          <p:nvPr/>
        </p:nvSpPr>
        <p:spPr bwMode="auto">
          <a:xfrm>
            <a:off x="32059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3" name="Rectangle 53"/>
          <p:cNvSpPr>
            <a:spLocks noChangeArrowheads="1"/>
          </p:cNvSpPr>
          <p:nvPr/>
        </p:nvSpPr>
        <p:spPr bwMode="auto">
          <a:xfrm>
            <a:off x="3505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4" name="Text Box 54"/>
          <p:cNvSpPr txBox="1">
            <a:spLocks noChangeArrowheads="1"/>
          </p:cNvSpPr>
          <p:nvPr/>
        </p:nvSpPr>
        <p:spPr bwMode="auto">
          <a:xfrm>
            <a:off x="3659984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5" name="Rectangle 55"/>
          <p:cNvSpPr>
            <a:spLocks noChangeArrowheads="1"/>
          </p:cNvSpPr>
          <p:nvPr/>
        </p:nvSpPr>
        <p:spPr bwMode="auto">
          <a:xfrm>
            <a:off x="4116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6" name="Text Box 56"/>
          <p:cNvSpPr txBox="1">
            <a:spLocks noChangeArrowheads="1"/>
          </p:cNvSpPr>
          <p:nvPr/>
        </p:nvSpPr>
        <p:spPr bwMode="auto">
          <a:xfrm>
            <a:off x="4120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7" name="Rectangle 57"/>
          <p:cNvSpPr>
            <a:spLocks noChangeArrowheads="1"/>
          </p:cNvSpPr>
          <p:nvPr/>
        </p:nvSpPr>
        <p:spPr bwMode="auto">
          <a:xfrm>
            <a:off x="44211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8" name="Text Box 58"/>
          <p:cNvSpPr txBox="1">
            <a:spLocks noChangeArrowheads="1"/>
          </p:cNvSpPr>
          <p:nvPr/>
        </p:nvSpPr>
        <p:spPr bwMode="auto">
          <a:xfrm>
            <a:off x="44251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9" name="Rectangle 59"/>
          <p:cNvSpPr>
            <a:spLocks noChangeArrowheads="1"/>
          </p:cNvSpPr>
          <p:nvPr/>
        </p:nvSpPr>
        <p:spPr bwMode="auto">
          <a:xfrm>
            <a:off x="47244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0" name="Text Box 60"/>
          <p:cNvSpPr txBox="1">
            <a:spLocks noChangeArrowheads="1"/>
          </p:cNvSpPr>
          <p:nvPr/>
        </p:nvSpPr>
        <p:spPr bwMode="auto">
          <a:xfrm>
            <a:off x="48807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1" name="Rectangle 61"/>
          <p:cNvSpPr>
            <a:spLocks noChangeArrowheads="1"/>
          </p:cNvSpPr>
          <p:nvPr/>
        </p:nvSpPr>
        <p:spPr bwMode="auto">
          <a:xfrm>
            <a:off x="53371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2" name="Text Box 62"/>
          <p:cNvSpPr txBox="1">
            <a:spLocks noChangeArrowheads="1"/>
          </p:cNvSpPr>
          <p:nvPr/>
        </p:nvSpPr>
        <p:spPr bwMode="auto">
          <a:xfrm>
            <a:off x="53395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3" name="Rectangle 63"/>
          <p:cNvSpPr>
            <a:spLocks noChangeArrowheads="1"/>
          </p:cNvSpPr>
          <p:nvPr/>
        </p:nvSpPr>
        <p:spPr bwMode="auto">
          <a:xfrm>
            <a:off x="56388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4" name="Rectangle 64"/>
          <p:cNvSpPr>
            <a:spLocks noChangeArrowheads="1"/>
          </p:cNvSpPr>
          <p:nvPr/>
        </p:nvSpPr>
        <p:spPr bwMode="auto">
          <a:xfrm>
            <a:off x="6248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5" name="Text Box 65"/>
          <p:cNvSpPr txBox="1">
            <a:spLocks noChangeArrowheads="1"/>
          </p:cNvSpPr>
          <p:nvPr/>
        </p:nvSpPr>
        <p:spPr bwMode="auto">
          <a:xfrm>
            <a:off x="56427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6" name="Text Box 66"/>
          <p:cNvSpPr txBox="1">
            <a:spLocks noChangeArrowheads="1"/>
          </p:cNvSpPr>
          <p:nvPr/>
        </p:nvSpPr>
        <p:spPr bwMode="auto">
          <a:xfrm>
            <a:off x="6250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27" name="Rectangle 67"/>
          <p:cNvSpPr>
            <a:spLocks noChangeArrowheads="1"/>
          </p:cNvSpPr>
          <p:nvPr/>
        </p:nvSpPr>
        <p:spPr bwMode="auto">
          <a:xfrm>
            <a:off x="59436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8" name="Text Box 68"/>
          <p:cNvSpPr txBox="1">
            <a:spLocks noChangeArrowheads="1"/>
          </p:cNvSpPr>
          <p:nvPr/>
        </p:nvSpPr>
        <p:spPr bwMode="auto">
          <a:xfrm>
            <a:off x="60999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9" name="Rectangle 69"/>
          <p:cNvSpPr>
            <a:spLocks noChangeArrowheads="1"/>
          </p:cNvSpPr>
          <p:nvPr/>
        </p:nvSpPr>
        <p:spPr bwMode="auto">
          <a:xfrm>
            <a:off x="5640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0" name="Rectangle 70"/>
          <p:cNvSpPr>
            <a:spLocks noChangeArrowheads="1"/>
          </p:cNvSpPr>
          <p:nvPr/>
        </p:nvSpPr>
        <p:spPr bwMode="auto">
          <a:xfrm>
            <a:off x="65563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1" name="Text Box 71"/>
          <p:cNvSpPr txBox="1">
            <a:spLocks noChangeArrowheads="1"/>
          </p:cNvSpPr>
          <p:nvPr/>
        </p:nvSpPr>
        <p:spPr bwMode="auto">
          <a:xfrm>
            <a:off x="5644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32" name="Text Box 72"/>
          <p:cNvSpPr txBox="1">
            <a:spLocks noChangeArrowheads="1"/>
          </p:cNvSpPr>
          <p:nvPr/>
        </p:nvSpPr>
        <p:spPr bwMode="auto">
          <a:xfrm>
            <a:off x="65587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33" name="Text Box 73"/>
          <p:cNvSpPr txBox="1">
            <a:spLocks noChangeArrowheads="1"/>
          </p:cNvSpPr>
          <p:nvPr/>
        </p:nvSpPr>
        <p:spPr bwMode="auto">
          <a:xfrm>
            <a:off x="243240" y="18288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1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4" name="Text Box 74"/>
          <p:cNvSpPr txBox="1">
            <a:spLocks noChangeArrowheads="1"/>
          </p:cNvSpPr>
          <p:nvPr/>
        </p:nvSpPr>
        <p:spPr bwMode="auto">
          <a:xfrm>
            <a:off x="243240" y="27432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2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5" name="Text Box 75"/>
          <p:cNvSpPr txBox="1">
            <a:spLocks noChangeArrowheads="1"/>
          </p:cNvSpPr>
          <p:nvPr/>
        </p:nvSpPr>
        <p:spPr bwMode="auto">
          <a:xfrm>
            <a:off x="365977" y="4038600"/>
            <a:ext cx="1465146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Service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in fluid flow 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system</a:t>
            </a:r>
          </a:p>
        </p:txBody>
      </p:sp>
      <p:sp>
        <p:nvSpPr>
          <p:cNvPr id="1116236" name="Text Box 76"/>
          <p:cNvSpPr txBox="1">
            <a:spLocks noChangeArrowheads="1"/>
          </p:cNvSpPr>
          <p:nvPr/>
        </p:nvSpPr>
        <p:spPr bwMode="auto">
          <a:xfrm>
            <a:off x="635967" y="5463902"/>
            <a:ext cx="99501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  <a:cs typeface="+mn-cs"/>
              </a:rPr>
              <a:t>FQ</a:t>
            </a:r>
            <a:br>
              <a:rPr lang="en-US" b="0" dirty="0">
                <a:latin typeface="+mn-lt"/>
                <a:cs typeface="+mn-cs"/>
              </a:rPr>
            </a:br>
            <a:r>
              <a:rPr lang="en-US" b="0" dirty="0">
                <a:latin typeface="+mn-lt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b="0" dirty="0">
                <a:latin typeface="+mn-lt"/>
                <a:cs typeface="+mn-cs"/>
              </a:rPr>
              <a:t>system</a:t>
            </a:r>
          </a:p>
        </p:txBody>
      </p:sp>
      <p:sp>
        <p:nvSpPr>
          <p:cNvPr id="1116237" name="Text Box 77"/>
          <p:cNvSpPr txBox="1">
            <a:spLocks noChangeArrowheads="1"/>
          </p:cNvSpPr>
          <p:nvPr/>
        </p:nvSpPr>
        <p:spPr bwMode="auto">
          <a:xfrm>
            <a:off x="7918187" y="2119313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8" name="Text Box 78"/>
          <p:cNvSpPr txBox="1">
            <a:spLocks noChangeArrowheads="1"/>
          </p:cNvSpPr>
          <p:nvPr/>
        </p:nvSpPr>
        <p:spPr bwMode="auto">
          <a:xfrm>
            <a:off x="7949937" y="30956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9" name="Text Box 79"/>
          <p:cNvSpPr txBox="1">
            <a:spLocks noChangeArrowheads="1"/>
          </p:cNvSpPr>
          <p:nvPr/>
        </p:nvSpPr>
        <p:spPr bwMode="auto">
          <a:xfrm>
            <a:off x="7994387" y="43910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40" name="Text Box 80"/>
          <p:cNvSpPr txBox="1">
            <a:spLocks noChangeArrowheads="1"/>
          </p:cNvSpPr>
          <p:nvPr/>
        </p:nvSpPr>
        <p:spPr bwMode="auto">
          <a:xfrm>
            <a:off x="7994387" y="5736952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3" grpId="0" animBg="1"/>
      <p:bldP spid="1116184" grpId="0" animBg="1"/>
      <p:bldP spid="1116185" grpId="0" animBg="1"/>
      <p:bldP spid="1116186" grpId="0" animBg="1"/>
      <p:bldP spid="1116187" grpId="0" animBg="1"/>
      <p:bldP spid="1116188" grpId="0" animBg="1"/>
      <p:bldP spid="1116189" grpId="0" animBg="1"/>
      <p:bldP spid="1116190" grpId="0" animBg="1"/>
      <p:bldP spid="1116191" grpId="0" animBg="1"/>
      <p:bldP spid="1116192" grpId="0" animBg="1"/>
      <p:bldP spid="1116193" grpId="0"/>
      <p:bldP spid="1116194" grpId="0"/>
      <p:bldP spid="1116195" grpId="0"/>
      <p:bldP spid="1116196" grpId="0"/>
      <p:bldP spid="1116197" grpId="0"/>
      <p:bldP spid="1116198" grpId="0"/>
      <p:bldP spid="1116199" grpId="0"/>
      <p:bldP spid="1116200" grpId="0"/>
      <p:bldP spid="1116201" grpId="0" animBg="1"/>
      <p:bldP spid="1116202" grpId="0" animBg="1"/>
      <p:bldP spid="1116203" grpId="0" animBg="1"/>
      <p:bldP spid="1116204" grpId="0"/>
      <p:bldP spid="1116205" grpId="0"/>
      <p:bldP spid="1116206" grpId="0"/>
      <p:bldP spid="1116207" grpId="0" animBg="1"/>
      <p:bldP spid="1116208" grpId="0" animBg="1"/>
      <p:bldP spid="1116209" grpId="0"/>
      <p:bldP spid="1116210" grpId="0"/>
      <p:bldP spid="1116211" grpId="0" animBg="1"/>
      <p:bldP spid="1116212" grpId="0"/>
      <p:bldP spid="1116213" grpId="0" animBg="1"/>
      <p:bldP spid="1116214" grpId="0"/>
      <p:bldP spid="1116215" grpId="0" animBg="1"/>
      <p:bldP spid="1116216" grpId="0"/>
      <p:bldP spid="1116217" grpId="0" animBg="1"/>
      <p:bldP spid="1116218" grpId="0"/>
      <p:bldP spid="1116219" grpId="0" animBg="1"/>
      <p:bldP spid="1116220" grpId="0"/>
      <p:bldP spid="1116221" grpId="0" animBg="1"/>
      <p:bldP spid="1116222" grpId="0"/>
      <p:bldP spid="1116227" grpId="0" animBg="1"/>
      <p:bldP spid="1116228" grpId="0"/>
      <p:bldP spid="1116229" grpId="0" animBg="1"/>
      <p:bldP spid="1116230" grpId="0" animBg="1"/>
      <p:bldP spid="1116231" grpId="0"/>
      <p:bldP spid="1116232" grpId="0"/>
      <p:bldP spid="1116235" grpId="0"/>
      <p:bldP spid="1116236" grpId="0"/>
      <p:bldP spid="1116239" grpId="0"/>
      <p:bldP spid="1116240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Fair Queuing (FQ)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6738"/>
            <a:ext cx="8763000" cy="4411662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Think of it as an implementation of round-robin generalized to the case where not all packets are equal sized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Weighted</a:t>
            </a:r>
            <a:r>
              <a:rPr lang="en-US" sz="2400" dirty="0">
                <a:latin typeface="Arial" charset="0"/>
                <a:cs typeface="Arial" charset="0"/>
              </a:rPr>
              <a:t> fair queuing (WFQ): assign different flows 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different shares</a:t>
            </a:r>
          </a:p>
          <a:p>
            <a:pPr lvl="2"/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Today, some form of WFQ implemented in almost all routers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cs typeface="Arial" charset="0"/>
              </a:rPr>
              <a:t>Not the case in the 1980-90s, when CC was being developed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Mostly used to isolate traffic at larger granularities (e.g., per-prefix) </a:t>
            </a:r>
          </a:p>
          <a:p>
            <a:pPr marL="344487" lvl="1" indent="0"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FQ vs. FIFO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FQ advantages: </a:t>
            </a:r>
          </a:p>
          <a:p>
            <a:pPr lvl="1">
              <a:defRPr/>
            </a:pPr>
            <a:r>
              <a:rPr lang="en-US" dirty="0"/>
              <a:t>Isolation: cheating flows don’t benefit</a:t>
            </a:r>
          </a:p>
          <a:p>
            <a:pPr lvl="1"/>
            <a:r>
              <a:rPr lang="en-US" dirty="0"/>
              <a:t>Bandwidth share does not depend on RTT</a:t>
            </a:r>
          </a:p>
          <a:p>
            <a:pPr lvl="1"/>
            <a:r>
              <a:rPr lang="en-US" dirty="0"/>
              <a:t>Flows can pick any rate adjustment scheme they want</a:t>
            </a:r>
          </a:p>
          <a:p>
            <a:pPr marL="693737" lvl="2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Disadvantages:</a:t>
            </a:r>
          </a:p>
          <a:p>
            <a:pPr lvl="1">
              <a:defRPr/>
            </a:pPr>
            <a:r>
              <a:rPr lang="en-US" dirty="0"/>
              <a:t>More complex than FIFO: per flow queue/state, additional per-packet book-keeping </a:t>
            </a:r>
          </a:p>
        </p:txBody>
      </p:sp>
    </p:spTree>
    <p:extLst>
      <p:ext uri="{BB962C8B-B14F-4D97-AF65-F5344CB8AC3E}">
        <p14:creationId xmlns:p14="http://schemas.microsoft.com/office/powerpoint/2010/main" val="38553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19" grpId="0" build="p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FQ does not eliminate congestion </a:t>
            </a:r>
            <a:r>
              <a:rPr lang="en-US" dirty="0">
                <a:cs typeface="+mn-cs"/>
                <a:sym typeface="Wingdings" charset="0"/>
              </a:rPr>
              <a:t> it just manages the congestion</a:t>
            </a: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stCxn id="8" idx="3"/>
            <a:endCxn id="42" idx="1"/>
          </p:cNvCxnSpPr>
          <p:nvPr/>
        </p:nvCxnSpPr>
        <p:spPr bwMode="auto">
          <a:xfrm>
            <a:off x="3533548" y="446405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0257" name="TextBox 1120256"/>
          <p:cNvSpPr txBox="1"/>
          <p:nvPr/>
        </p:nvSpPr>
        <p:spPr>
          <a:xfrm>
            <a:off x="3657600" y="4127500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1Gbps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 rot="19343877">
            <a:off x="5155066" y="404736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 rot="19343877">
            <a:off x="5159344" y="3710810"/>
            <a:ext cx="102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100Mbps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 rot="2917495">
            <a:off x="4974599" y="499487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 rot="2917495">
            <a:off x="5237351" y="46805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1Gbps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 rot="2917495">
            <a:off x="2097059" y="3923416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 rot="2917495">
            <a:off x="2431651" y="36137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5Gbps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19343877">
            <a:off x="1973359" y="4917734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 rot="19343877">
            <a:off x="2097411" y="4581184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1Gbps</a:t>
            </a:r>
          </a:p>
        </p:txBody>
      </p:sp>
      <p:sp>
        <p:nvSpPr>
          <p:cNvPr id="1120267" name="Freeform 1120266"/>
          <p:cNvSpPr/>
          <p:nvPr/>
        </p:nvSpPr>
        <p:spPr>
          <a:xfrm>
            <a:off x="2148350" y="3048000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8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3" name="Freeform 62"/>
          <p:cNvSpPr/>
          <p:nvPr/>
        </p:nvSpPr>
        <p:spPr>
          <a:xfrm rot="10800000">
            <a:off x="2079144" y="4743435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00FF"/>
            </a:solidFill>
            <a:headEnd type="arrow"/>
            <a:tailEnd type="non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8" name="Rounded Rectangular Callout 1120267"/>
          <p:cNvSpPr/>
          <p:nvPr/>
        </p:nvSpPr>
        <p:spPr bwMode="auto">
          <a:xfrm>
            <a:off x="685800" y="5715000"/>
            <a:ext cx="2667000" cy="1066800"/>
          </a:xfrm>
          <a:prstGeom prst="wedgeRoundRectCallout">
            <a:avLst>
              <a:gd name="adj1" fmla="val 43753"/>
              <a:gd name="adj2" fmla="val -152294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9" name="TextBox 1120268"/>
          <p:cNvSpPr txBox="1"/>
          <p:nvPr/>
        </p:nvSpPr>
        <p:spPr>
          <a:xfrm>
            <a:off x="796001" y="5782270"/>
            <a:ext cx="2404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+mn-lt"/>
              </a:rPr>
              <a:t>Blue and Green get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 0.5Gbps; any excess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will be dropped</a:t>
            </a:r>
          </a:p>
        </p:txBody>
      </p:sp>
      <p:sp>
        <p:nvSpPr>
          <p:cNvPr id="66" name="Rounded Rectangular Callout 65"/>
          <p:cNvSpPr/>
          <p:nvPr/>
        </p:nvSpPr>
        <p:spPr bwMode="auto">
          <a:xfrm>
            <a:off x="6324600" y="4449128"/>
            <a:ext cx="2667000" cy="961072"/>
          </a:xfrm>
          <a:prstGeom prst="wedgeRoundRectCallout">
            <a:avLst>
              <a:gd name="adj1" fmla="val -91515"/>
              <a:gd name="adj2" fmla="val -47033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20974" y="4495801"/>
            <a:ext cx="24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+mn-lt"/>
              </a:rPr>
              <a:t>Will drop an additional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400Mbps from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the green flow </a:t>
            </a: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4419600" y="5715000"/>
            <a:ext cx="4648200" cy="961072"/>
          </a:xfrm>
          <a:prstGeom prst="wedgeRoundRectCallout">
            <a:avLst>
              <a:gd name="adj1" fmla="val -59515"/>
              <a:gd name="adj2" fmla="val -179171"/>
              <a:gd name="adj3" fmla="val 16667"/>
            </a:avLst>
          </a:prstGeom>
          <a:solidFill>
            <a:srgbClr val="FF98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9600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+mn-lt"/>
              </a:rPr>
              <a:t>If the green flow doesn’t drop its sending rate to 100Mbps, we’re wasting 400Mbps that could be usefully given to the blue flow</a:t>
            </a:r>
          </a:p>
        </p:txBody>
      </p:sp>
    </p:spTree>
    <p:extLst>
      <p:ext uri="{BB962C8B-B14F-4D97-AF65-F5344CB8AC3E}">
        <p14:creationId xmlns:p14="http://schemas.microsoft.com/office/powerpoint/2010/main" val="3554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7" grpId="0"/>
      <p:bldP spid="48" grpId="0"/>
      <p:bldP spid="51" grpId="0"/>
      <p:bldP spid="54" grpId="0"/>
      <p:bldP spid="56" grpId="0"/>
      <p:bldP spid="1120267" grpId="0" animBg="1"/>
      <p:bldP spid="63" grpId="0" animBg="1"/>
      <p:bldP spid="1120268" grpId="0" animBg="1"/>
      <p:bldP spid="1120269" grpId="0"/>
      <p:bldP spid="66" grpId="0" animBg="1"/>
      <p:bldP spid="67" grpId="0"/>
      <p:bldP spid="69" grpId="0" animBg="1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5 – Transport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394716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Our goals: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understand principles behind transport layer services:</a:t>
            </a:r>
          </a:p>
          <a:p>
            <a:pPr lvl="1"/>
            <a:r>
              <a:rPr lang="en-US" sz="2000" dirty="0">
                <a:ea typeface="ＭＳ Ｐゴシック" charset="0"/>
              </a:rPr>
              <a:t>multiplexing/demultiplexing</a:t>
            </a:r>
          </a:p>
          <a:p>
            <a:pPr lvl="1"/>
            <a:r>
              <a:rPr lang="en-US" sz="2000" dirty="0">
                <a:ea typeface="ＭＳ Ｐゴシック" charset="0"/>
              </a:rPr>
              <a:t>reliable data transfer</a:t>
            </a:r>
          </a:p>
          <a:p>
            <a:pPr lvl="1"/>
            <a:r>
              <a:rPr lang="en-US" sz="2000" dirty="0">
                <a:ea typeface="ＭＳ Ｐゴシック" charset="0"/>
              </a:rPr>
              <a:t>flow control</a:t>
            </a:r>
          </a:p>
          <a:p>
            <a:pPr lvl="1"/>
            <a:r>
              <a:rPr lang="en-US" sz="2000" dirty="0">
                <a:ea typeface="ＭＳ Ｐゴシック" charset="0"/>
              </a:rPr>
              <a:t>congestion control</a:t>
            </a:r>
          </a:p>
          <a:p>
            <a:pPr lvl="1"/>
            <a:r>
              <a:rPr lang="en-US" sz="2000" dirty="0">
                <a:ea typeface="ＭＳ Ｐゴシック" charset="0"/>
              </a:rPr>
              <a:t>beyond TCP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48163" y="1346200"/>
            <a:ext cx="4267200" cy="464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learn about transport layer protocols in the Internet:</a:t>
            </a:r>
          </a:p>
          <a:p>
            <a:pPr lvl="1"/>
            <a:r>
              <a:rPr lang="en-US" sz="2000" dirty="0">
                <a:ea typeface="ＭＳ Ｐゴシック" charset="0"/>
              </a:rPr>
              <a:t>UDP: connectionless transport</a:t>
            </a:r>
          </a:p>
          <a:p>
            <a:pPr lvl="1"/>
            <a:r>
              <a:rPr lang="en-US" sz="2000" dirty="0">
                <a:ea typeface="ＭＳ Ｐゴシック" charset="0"/>
              </a:rPr>
              <a:t>TCP: connection-oriented transport</a:t>
            </a:r>
          </a:p>
          <a:p>
            <a:pPr lvl="1"/>
            <a:r>
              <a:rPr lang="en-US" sz="2000" dirty="0">
                <a:ea typeface="ＭＳ Ｐゴシック" charset="0"/>
              </a:rPr>
              <a:t>TCP congestion control</a:t>
            </a:r>
          </a:p>
          <a:p>
            <a:pPr lvl="1"/>
            <a:r>
              <a:rPr lang="en-US" sz="2000" dirty="0">
                <a:ea typeface="ＭＳ Ｐゴシック" charset="0"/>
              </a:rPr>
              <a:t>TCP flow control</a:t>
            </a:r>
          </a:p>
          <a:p>
            <a:pPr lvl="1"/>
            <a:endParaRPr lang="en-US" sz="1800" dirty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40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ChangeArrowheads="1"/>
          </p:cNvSpPr>
          <p:nvPr/>
        </p:nvSpPr>
        <p:spPr bwMode="auto">
          <a:xfrm>
            <a:off x="1416049" y="3810000"/>
            <a:ext cx="6002339" cy="13716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0" name="Rectangle 3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2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3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4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5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6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7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8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39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8540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8541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42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3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4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5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6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7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8548" name="Rectangle 21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8549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0" name="Line 23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1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2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3" name="Rectangle 26"/>
          <p:cNvSpPr>
            <a:spLocks noChangeArrowheads="1"/>
          </p:cNvSpPr>
          <p:nvPr/>
        </p:nvSpPr>
        <p:spPr bwMode="auto">
          <a:xfrm>
            <a:off x="1420814" y="5181600"/>
            <a:ext cx="6002337" cy="12954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55" name="Line 28"/>
          <p:cNvSpPr>
            <a:spLocks noChangeShapeType="1"/>
          </p:cNvSpPr>
          <p:nvPr/>
        </p:nvSpPr>
        <p:spPr bwMode="auto">
          <a:xfrm>
            <a:off x="1435100" y="4495800"/>
            <a:ext cx="59674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6" name="Line 29"/>
          <p:cNvSpPr>
            <a:spLocks noChangeShapeType="1"/>
          </p:cNvSpPr>
          <p:nvPr/>
        </p:nvSpPr>
        <p:spPr bwMode="auto">
          <a:xfrm>
            <a:off x="4414839" y="38100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7" name="Rectangle 30"/>
          <p:cNvSpPr>
            <a:spLocks noChangeArrowheads="1"/>
          </p:cNvSpPr>
          <p:nvPr/>
        </p:nvSpPr>
        <p:spPr bwMode="auto">
          <a:xfrm>
            <a:off x="1905000" y="3962401"/>
            <a:ext cx="183704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Source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8" name="Rectangle 31"/>
          <p:cNvSpPr>
            <a:spLocks noChangeArrowheads="1"/>
          </p:cNvSpPr>
          <p:nvPr/>
        </p:nvSpPr>
        <p:spPr bwMode="auto">
          <a:xfrm>
            <a:off x="4800600" y="3962401"/>
            <a:ext cx="22128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Destination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9" name="Rectangle 33"/>
          <p:cNvSpPr>
            <a:spLocks noChangeArrowheads="1"/>
          </p:cNvSpPr>
          <p:nvPr/>
        </p:nvSpPr>
        <p:spPr bwMode="auto">
          <a:xfrm>
            <a:off x="2951164" y="4648201"/>
            <a:ext cx="306804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More transport header fields ….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8560" name="AutoShape 34"/>
          <p:cNvCxnSpPr>
            <a:cxnSpLocks noChangeShapeType="1"/>
          </p:cNvCxnSpPr>
          <p:nvPr/>
        </p:nvCxnSpPr>
        <p:spPr bwMode="auto">
          <a:xfrm flipH="1">
            <a:off x="1371601" y="2232026"/>
            <a:ext cx="1520825" cy="1746250"/>
          </a:xfrm>
          <a:prstGeom prst="curvedConnector3">
            <a:avLst>
              <a:gd name="adj1" fmla="val 150935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3909794" y="5623758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2438" y="5507069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 or</a:t>
            </a:r>
          </a:p>
          <a:p>
            <a:r>
              <a:rPr lang="en-US" dirty="0"/>
              <a:t>UDP</a:t>
            </a: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100980"/>
      </p:ext>
    </p:extLst>
  </p:cSld>
  <p:clrMapOvr>
    <a:masterClrMapping/>
  </p:clrMapOvr>
  <p:transition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FQ does not eliminate congestion </a:t>
            </a:r>
            <a:r>
              <a:rPr lang="en-US" dirty="0">
                <a:cs typeface="+mn-cs"/>
                <a:sym typeface="Wingdings" charset="0"/>
              </a:rPr>
              <a:t> it just manages the congestion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cs typeface="+mn-cs"/>
                <a:sym typeface="Wingdings" charset="0"/>
              </a:rPr>
              <a:t>robust to cheating, variations in RTT, details of delay, reordering, retransmission, </a:t>
            </a:r>
            <a:r>
              <a:rPr lang="en-US" i="1" dirty="0">
                <a:cs typeface="+mn-cs"/>
                <a:sym typeface="Wingdings" charset="0"/>
              </a:rPr>
              <a:t>etc.</a:t>
            </a:r>
            <a:endParaRPr lang="en-US" i="1" dirty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But congestion (and packet drops) still occurs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/>
              <a:t>And we still want end-hosts to discover/adapt to their fair share!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What would the end-to-end argument say </a:t>
            </a:r>
            <a:r>
              <a:rPr lang="en-US" dirty="0" err="1"/>
              <a:t>w.r.t</a:t>
            </a:r>
            <a:r>
              <a:rPr lang="en-US" dirty="0"/>
              <a:t>. congestion control?</a:t>
            </a:r>
          </a:p>
        </p:txBody>
      </p:sp>
    </p:spTree>
    <p:extLst>
      <p:ext uri="{BB962C8B-B14F-4D97-AF65-F5344CB8AC3E}">
        <p14:creationId xmlns:p14="http://schemas.microsoft.com/office/powerpoint/2010/main" val="24914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9" grpId="0" build="p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is a controversial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if you have 8 flows, and I have 4?</a:t>
            </a:r>
          </a:p>
          <a:p>
            <a:pPr lvl="1"/>
            <a:r>
              <a:rPr lang="en-US" sz="2000" dirty="0"/>
              <a:t>Why should you get twice the bandwidth</a:t>
            </a:r>
          </a:p>
          <a:p>
            <a:pPr lvl="5"/>
            <a:endParaRPr lang="en-US" sz="1600" dirty="0"/>
          </a:p>
          <a:p>
            <a:r>
              <a:rPr lang="en-US" sz="2400" dirty="0"/>
              <a:t>What if your flow goes over 4 congested hops, and mine only goes over 1?</a:t>
            </a:r>
          </a:p>
          <a:p>
            <a:pPr lvl="1"/>
            <a:r>
              <a:rPr lang="en-US" sz="2000" dirty="0"/>
              <a:t>Why shouldn’t you be penalized for using more scarce bandwidth?</a:t>
            </a:r>
          </a:p>
          <a:p>
            <a:pPr lvl="3"/>
            <a:endParaRPr lang="en-US" sz="1600" dirty="0"/>
          </a:p>
          <a:p>
            <a:r>
              <a:rPr lang="en-US" sz="2400" dirty="0"/>
              <a:t>And what is a flow anyway?</a:t>
            </a:r>
          </a:p>
          <a:p>
            <a:pPr lvl="1"/>
            <a:r>
              <a:rPr lang="en-US" sz="2000" dirty="0"/>
              <a:t>TCP connection</a:t>
            </a:r>
          </a:p>
          <a:p>
            <a:pPr lvl="1"/>
            <a:r>
              <a:rPr lang="en-US" sz="2000" dirty="0"/>
              <a:t>Source-Destination pair?</a:t>
            </a:r>
          </a:p>
          <a:p>
            <a:pPr lvl="1"/>
            <a:r>
              <a:rPr lang="en-US" sz="2000" dirty="0"/>
              <a:t>Source?</a:t>
            </a:r>
          </a:p>
        </p:txBody>
      </p:sp>
    </p:spTree>
    <p:extLst>
      <p:ext uri="{BB962C8B-B14F-4D97-AF65-F5344CB8AC3E}">
        <p14:creationId xmlns:p14="http://schemas.microsoft.com/office/powerpoint/2010/main" val="31921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915400" cy="1173162"/>
          </a:xfrm>
        </p:spPr>
        <p:txBody>
          <a:bodyPr/>
          <a:lstStyle/>
          <a:p>
            <a:r>
              <a:rPr lang="en-US" sz="3600" dirty="0"/>
              <a:t>Explicit Congestion Notification (ECN)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763000" cy="4792662"/>
          </a:xfrm>
        </p:spPr>
        <p:txBody>
          <a:bodyPr/>
          <a:lstStyle/>
          <a:p>
            <a:r>
              <a:rPr lang="en-US" sz="2400" dirty="0"/>
              <a:t>Single bit in packet header; set by congested routers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If data packet has bit set, then ACK has ECN bit set</a:t>
            </a:r>
          </a:p>
          <a:p>
            <a:r>
              <a:rPr lang="en-US" sz="2400" dirty="0"/>
              <a:t>Many options for when routers set the bit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tradeoff between (link) utilization and (packet) delay</a:t>
            </a:r>
            <a:endParaRPr lang="en-US" sz="1600" dirty="0">
              <a:solidFill>
                <a:srgbClr val="000090"/>
              </a:solidFill>
            </a:endParaRPr>
          </a:p>
          <a:p>
            <a:r>
              <a:rPr lang="en-US" sz="2400" dirty="0"/>
              <a:t>Congestion semantics can be exactly like that of drop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I.e., </a:t>
            </a:r>
            <a:r>
              <a:rPr lang="en-US" sz="2000" dirty="0" err="1">
                <a:solidFill>
                  <a:srgbClr val="000090"/>
                </a:solidFill>
              </a:rPr>
              <a:t>endhost</a:t>
            </a:r>
            <a:r>
              <a:rPr lang="en-US" sz="2000" dirty="0">
                <a:solidFill>
                  <a:srgbClr val="000090"/>
                </a:solidFill>
              </a:rPr>
              <a:t> reacts as though it saw a drop</a:t>
            </a:r>
          </a:p>
          <a:p>
            <a:pPr lvl="5"/>
            <a:endParaRPr lang="en-US" sz="1600" dirty="0"/>
          </a:p>
          <a:p>
            <a:r>
              <a:rPr lang="en-US" sz="2400" dirty="0"/>
              <a:t>Advantages: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Don’t confuse corruption with congestion; recovery w/ rate adjustment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Can serve as an early indicator of congestion to avoid delays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Easy (easier) to incrementally deploy </a:t>
            </a:r>
          </a:p>
          <a:p>
            <a:pPr lvl="2"/>
            <a:r>
              <a:rPr lang="en-US" sz="1600" dirty="0">
                <a:solidFill>
                  <a:srgbClr val="000090"/>
                </a:solidFill>
              </a:rPr>
              <a:t>defined as extension to TCP/IP in RFC 3168 (uses </a:t>
            </a:r>
            <a:r>
              <a:rPr lang="en-US" sz="1600" dirty="0" err="1">
                <a:solidFill>
                  <a:srgbClr val="000090"/>
                </a:solidFill>
              </a:rPr>
              <a:t>diffserv</a:t>
            </a:r>
            <a:r>
              <a:rPr lang="en-US" sz="1600" dirty="0">
                <a:solidFill>
                  <a:srgbClr val="000090"/>
                </a:solidFill>
              </a:rPr>
              <a:t> bits in the IP header)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  <a:p>
            <a:r>
              <a:rPr lang="en-US" dirty="0"/>
              <a:t>Congestion Control in TCP</a:t>
            </a:r>
          </a:p>
          <a:p>
            <a:pPr lvl="1"/>
            <a:r>
              <a:rPr lang="en-US" dirty="0"/>
              <a:t>AIMD, Fast-Recovery, Throughput</a:t>
            </a:r>
          </a:p>
          <a:p>
            <a:r>
              <a:rPr lang="en-US" dirty="0"/>
              <a:t>Limitations of TCP Congestion Control</a:t>
            </a:r>
          </a:p>
          <a:p>
            <a:r>
              <a:rPr lang="en-US" dirty="0"/>
              <a:t>Router-assisted Congestion Control  (</a:t>
            </a:r>
            <a:r>
              <a:rPr lang="en-US" dirty="0" err="1"/>
              <a:t>eg</a:t>
            </a:r>
            <a:r>
              <a:rPr lang="en-US" dirty="0"/>
              <a:t> ECN)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203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5264" y="283599"/>
            <a:ext cx="73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TCP in detail</a:t>
            </a:r>
          </a:p>
        </p:txBody>
      </p:sp>
    </p:spTree>
    <p:extLst>
      <p:ext uri="{BB962C8B-B14F-4D97-AF65-F5344CB8AC3E}">
        <p14:creationId xmlns:p14="http://schemas.microsoft.com/office/powerpoint/2010/main" val="987336184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TCP: </a:t>
            </a:r>
          </a:p>
          <a:p>
            <a:pPr lvl="1"/>
            <a:r>
              <a:rPr lang="en-US" dirty="0"/>
              <a:t>somewhat hacky</a:t>
            </a:r>
          </a:p>
          <a:p>
            <a:pPr lvl="1"/>
            <a:r>
              <a:rPr lang="en-US" dirty="0"/>
              <a:t>but practical/deployable</a:t>
            </a:r>
          </a:p>
          <a:p>
            <a:pPr lvl="1"/>
            <a:r>
              <a:rPr lang="en-US" dirty="0"/>
              <a:t>good enough to have raised the bar for the deployment of new, more optimal, approaches </a:t>
            </a:r>
          </a:p>
          <a:p>
            <a:pPr lvl="1"/>
            <a:r>
              <a:rPr lang="en-US" dirty="0"/>
              <a:t>though the needs of datacenters might change the status quos</a:t>
            </a:r>
          </a:p>
          <a:p>
            <a:r>
              <a:rPr lang="en-US" dirty="0"/>
              <a:t>Beyond TCP (discussed in Topic 6):</a:t>
            </a:r>
          </a:p>
          <a:p>
            <a:pPr lvl="1"/>
            <a:r>
              <a:rPr lang="en-US" dirty="0"/>
              <a:t>QUIC / application-aware transport layers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9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Recap: Multiplexing and </a:t>
            </a:r>
            <a:r>
              <a:rPr lang="en-US" sz="3200" dirty="0" err="1">
                <a:latin typeface="Helvetica" charset="0"/>
                <a:ea typeface="ＭＳ Ｐゴシック" charset="0"/>
                <a:cs typeface="ＭＳ Ｐゴシック" charset="0"/>
              </a:rPr>
              <a:t>Demultiplexing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2" y="1981200"/>
            <a:ext cx="8529639" cy="503078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Host receives IP packets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IP header has 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IP address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Transport Layer header has 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number 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Host uses IP addresses and port numbers to direct the message to appropriate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socket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8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on Ports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915400" cy="4800600"/>
          </a:xfrm>
        </p:spPr>
        <p:txBody>
          <a:bodyPr/>
          <a:lstStyle/>
          <a:p>
            <a:r>
              <a:rPr lang="en-US" sz="2400" dirty="0"/>
              <a:t>Separate 16-bit port address space for UDP and TCP</a:t>
            </a:r>
          </a:p>
          <a:p>
            <a:pPr lvl="1"/>
            <a:endParaRPr lang="en-US" i="1" dirty="0"/>
          </a:p>
          <a:p>
            <a:r>
              <a:rPr lang="en-US" sz="2400" dirty="0"/>
              <a:t>“Well known” ports</a:t>
            </a:r>
            <a:r>
              <a:rPr lang="en-US" sz="2400" i="1" dirty="0"/>
              <a:t> </a:t>
            </a:r>
            <a:r>
              <a:rPr lang="en-US" sz="2400" dirty="0"/>
              <a:t>(0-1023): everyone agrees which</a:t>
            </a:r>
            <a:br>
              <a:rPr lang="en-US" sz="2400" dirty="0"/>
            </a:br>
            <a:r>
              <a:rPr lang="en-US" sz="2400" dirty="0"/>
              <a:t> services run on these ports</a:t>
            </a:r>
          </a:p>
          <a:p>
            <a:pPr lvl="1"/>
            <a:r>
              <a:rPr lang="en-US" sz="2000" dirty="0"/>
              <a:t>e.g., ssh:22, http:80</a:t>
            </a:r>
          </a:p>
          <a:p>
            <a:pPr lvl="1"/>
            <a:r>
              <a:rPr lang="en-US" sz="2000" dirty="0"/>
              <a:t>helps client know server’s port</a:t>
            </a:r>
          </a:p>
          <a:p>
            <a:pPr lvl="1"/>
            <a:endParaRPr lang="en-US" sz="2000" dirty="0"/>
          </a:p>
          <a:p>
            <a:r>
              <a:rPr lang="en-US" sz="2400" dirty="0"/>
              <a:t>Ephemeral ports (most 1024-65535):  dynamically selected: as the source port for a client process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8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UDP: </a:t>
            </a:r>
            <a:r>
              <a:rPr lang="en-US" sz="3200" dirty="0">
                <a:latin typeface="Arial" charset="0"/>
              </a:rPr>
              <a:t>User Datagram Protocol 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Lightweight communication between processes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Avoid overhead and delays of ordered, reliable delivery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UDP described in RFC 768 – (1980!)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Destination IP address and port to support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demultiplexing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Optional error checking on the packet contents</a:t>
            </a:r>
          </a:p>
          <a:p>
            <a:pPr lvl="2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dirty="0">
                <a:latin typeface="Comic Sans MS" charset="0"/>
                <a:ea typeface="Arial" charset="0"/>
                <a:cs typeface="Arial" charset="0"/>
              </a:rPr>
              <a:t>checksum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field of 0 means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don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t verify checksum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2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((this idea of optional checksum is removed in IPv6))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2" y="4953000"/>
            <a:ext cx="3522663" cy="1828800"/>
            <a:chOff x="2286000" y="4953000"/>
            <a:chExt cx="3522663" cy="1828800"/>
          </a:xfrm>
        </p:grpSpPr>
        <p:sp>
          <p:nvSpPr>
            <p:cNvPr id="284676" name="Rectangle 4"/>
            <p:cNvSpPr>
              <a:spLocks noChangeArrowheads="1"/>
            </p:cNvSpPr>
            <p:nvPr/>
          </p:nvSpPr>
          <p:spPr bwMode="auto">
            <a:xfrm>
              <a:off x="2286000" y="49530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7" name="Rectangle 5"/>
            <p:cNvSpPr>
              <a:spLocks noChangeArrowheads="1"/>
            </p:cNvSpPr>
            <p:nvPr/>
          </p:nvSpPr>
          <p:spPr bwMode="auto">
            <a:xfrm>
              <a:off x="4046538" y="49530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8" name="Rectangle 6"/>
            <p:cNvSpPr>
              <a:spLocks noChangeArrowheads="1"/>
            </p:cNvSpPr>
            <p:nvPr/>
          </p:nvSpPr>
          <p:spPr bwMode="auto">
            <a:xfrm>
              <a:off x="2286000" y="54864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9" name="Rectangle 7"/>
            <p:cNvSpPr>
              <a:spLocks noChangeArrowheads="1"/>
            </p:cNvSpPr>
            <p:nvPr/>
          </p:nvSpPr>
          <p:spPr bwMode="auto">
            <a:xfrm>
              <a:off x="4046538" y="54864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0" name="Line 8"/>
            <p:cNvSpPr>
              <a:spLocks noChangeShapeType="1"/>
            </p:cNvSpPr>
            <p:nvPr/>
          </p:nvSpPr>
          <p:spPr bwMode="auto">
            <a:xfrm>
              <a:off x="2286000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5808663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2570163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SRC port</a:t>
              </a:r>
            </a:p>
          </p:txBody>
        </p:sp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4275138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DST port</a:t>
              </a: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2570163" y="5576888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 dirty="0">
                  <a:latin typeface="Comic Sans MS" charset="0"/>
                </a:rPr>
                <a:t>checksum</a:t>
              </a:r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4522788" y="5576888"/>
              <a:ext cx="895349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length</a:t>
              </a:r>
            </a:p>
          </p:txBody>
        </p:sp>
        <p:sp>
          <p:nvSpPr>
            <p:cNvPr id="284686" name="Text Box 14"/>
            <p:cNvSpPr txBox="1">
              <a:spLocks noChangeArrowheads="1"/>
            </p:cNvSpPr>
            <p:nvPr/>
          </p:nvSpPr>
          <p:spPr bwMode="auto">
            <a:xfrm>
              <a:off x="3684588" y="6248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DATA</a:t>
              </a:r>
            </a:p>
          </p:txBody>
        </p:sp>
      </p:grp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5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transport layer? 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IP packets are addressed to a host but end-to-end communication is between application processes at  hosts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Need a way to decide which packets go to which applications (mux/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/>
              <a:t>IP provides a weak 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corrupted, delayed, dropped, reordered, duplicated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018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99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25</a:t>
            </a:fld>
            <a:endParaRPr lang="en-US" sz="1400" dirty="0">
              <a:latin typeface="Calibri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354985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3962400" y="3492375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46927" y="2034513"/>
            <a:ext cx="4192631" cy="471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/>
              <a:t>In a perfect world, reliable transport is easy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r>
              <a:rPr lang="en-US" sz="2000" b="0" dirty="0"/>
              <a:t>But </a:t>
            </a:r>
            <a:r>
              <a:rPr lang="en-US" sz="2000" dirty="0"/>
              <a:t>the Internet default is </a:t>
            </a:r>
            <a:r>
              <a:rPr lang="en-US" sz="2000" i="1" dirty="0"/>
              <a:t>best-effort</a:t>
            </a:r>
            <a:endParaRPr lang="en-US" sz="2000" dirty="0"/>
          </a:p>
          <a:p>
            <a:pPr marL="0" indent="0">
              <a:buNone/>
            </a:pPr>
            <a:endParaRPr lang="en-US" sz="2000" b="0" dirty="0"/>
          </a:p>
          <a:p>
            <a:r>
              <a:rPr lang="en-US" sz="2000" b="0" dirty="0"/>
              <a:t>All the bad things best-effort can do</a:t>
            </a:r>
          </a:p>
          <a:p>
            <a:pPr lvl="1"/>
            <a:r>
              <a:rPr lang="en-US" sz="1800" b="0" dirty="0"/>
              <a:t>a packet is corrupted (bit errors)</a:t>
            </a:r>
          </a:p>
          <a:p>
            <a:pPr lvl="1"/>
            <a:r>
              <a:rPr lang="en-US" sz="1800" b="0" dirty="0"/>
              <a:t>a packet is lost </a:t>
            </a:r>
          </a:p>
          <a:p>
            <a:pPr lvl="1"/>
            <a:r>
              <a:rPr lang="en-US" sz="1800" b="0" dirty="0"/>
              <a:t>a packet is delayed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lvl="1"/>
            <a:r>
              <a:rPr lang="en-US" sz="1800" b="0" dirty="0"/>
              <a:t>packets are reordered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>
                <a:solidFill>
                  <a:srgbClr val="000090"/>
                </a:solidFill>
              </a:rPr>
              <a:t>)</a:t>
            </a:r>
            <a:endParaRPr lang="en-US" sz="1800" b="0" dirty="0"/>
          </a:p>
          <a:p>
            <a:pPr lvl="1"/>
            <a:r>
              <a:rPr lang="en-US" sz="1800" b="0" dirty="0"/>
              <a:t>a packet is duplicated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8007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2333F7E-FA0F-B64D-B603-683EB2F0E5F9}" type="slidenum">
              <a:rPr lang="en-US" sz="1400" smtClean="0">
                <a:latin typeface="Calibri"/>
              </a:rPr>
              <a:pPr algn="r"/>
              <a:t>26</a:t>
            </a:fld>
            <a:endParaRPr lang="en-US" sz="1400" dirty="0">
              <a:latin typeface="Calibri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7895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D6719E0-AAAF-EC47-9ACD-AFC6BFA64F63}" type="slidenum">
              <a:rPr lang="en-US" sz="1400" smtClean="0">
                <a:latin typeface="Calibri"/>
              </a:rPr>
              <a:pPr algn="r"/>
              <a:t>27</a:t>
            </a:fld>
            <a:endParaRPr lang="en-US" sz="1400" dirty="0">
              <a:latin typeface="Calibri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8919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7358866" y="4386898"/>
            <a:ext cx="1135399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6935265" y="3401212"/>
            <a:ext cx="1559001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56085" y="3296280"/>
            <a:ext cx="107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Queen Mary"/>
                <a:cs typeface="Queen Mary"/>
              </a:rPr>
              <a:t>rdt_rcv</a:t>
            </a:r>
            <a:r>
              <a:rPr lang="en-US" sz="2000" dirty="0">
                <a:latin typeface="Queen Mary"/>
                <a:cs typeface="Queen Mary"/>
              </a:rPr>
              <a:t>()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8866" y="4282531"/>
            <a:ext cx="125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Queen Mary"/>
                <a:cs typeface="Queen Mary"/>
              </a:rPr>
              <a:t>udt_rcv</a:t>
            </a:r>
            <a:r>
              <a:rPr lang="en-US" sz="2000" dirty="0">
                <a:latin typeface="Queen Mary"/>
                <a:cs typeface="Queen Mary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14364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4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6404857-C4CE-634B-8319-432133AFEE24}" type="slidenum">
              <a:rPr lang="en-US" sz="1400" smtClean="0">
                <a:latin typeface="Calibri"/>
              </a:rPr>
              <a:pPr algn="r"/>
              <a:t>28</a:t>
            </a:fld>
            <a:endParaRPr lang="en-US" sz="1400" dirty="0">
              <a:latin typeface="Calibri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049071" y="3113089"/>
            <a:ext cx="7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send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7235906" y="3122614"/>
            <a:ext cx="1084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receive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4" y="1460500"/>
            <a:ext cx="3965575" cy="1416050"/>
            <a:chOff x="143" y="920"/>
            <a:chExt cx="2498" cy="892"/>
          </a:xfrm>
        </p:grpSpPr>
        <p:sp>
          <p:nvSpPr>
            <p:cNvPr id="39960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rdt_send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from above, (e.g., by app.). Passed data to </a:t>
              </a:r>
            </a:p>
            <a:p>
              <a:r>
                <a:rPr lang="en-US" sz="1800" dirty="0">
                  <a:latin typeface="Calibri"/>
                </a:rPr>
                <a:t>deliver to receiver upper layer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9962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63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6" y="4381500"/>
            <a:ext cx="3762375" cy="1870076"/>
            <a:chOff x="174" y="2760"/>
            <a:chExt cx="2370" cy="1178"/>
          </a:xfrm>
        </p:grpSpPr>
        <p:sp>
          <p:nvSpPr>
            <p:cNvPr id="39956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dirty="0" err="1">
                  <a:latin typeface="Calibri"/>
                </a:rPr>
                <a:t>rdt</a:t>
              </a:r>
              <a:r>
                <a:rPr lang="en-US" sz="1800" dirty="0">
                  <a:latin typeface="Calibri"/>
                </a:rPr>
                <a:t>,</a:t>
              </a:r>
            </a:p>
            <a:p>
              <a:r>
                <a:rPr lang="en-US" sz="1800" dirty="0">
                  <a:latin typeface="Calibri"/>
                </a:rPr>
                <a:t>to transfer packet over </a:t>
              </a:r>
            </a:p>
            <a:p>
              <a:r>
                <a:rPr lang="en-US" sz="1800" dirty="0">
                  <a:latin typeface="Calibri"/>
                </a:rPr>
                <a:t>unreliable channel to receiver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9958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9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7" y="1470026"/>
            <a:ext cx="3762375" cy="1349375"/>
            <a:chOff x="3138" y="926"/>
            <a:chExt cx="2370" cy="850"/>
          </a:xfrm>
        </p:grpSpPr>
        <p:sp>
          <p:nvSpPr>
            <p:cNvPr id="39948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rdt_rcv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b="1" dirty="0" err="1">
                  <a:latin typeface="Courier New" charset="0"/>
                </a:rPr>
                <a:t>rdt</a:t>
              </a:r>
              <a:r>
                <a:rPr lang="en-US" sz="1800" dirty="0">
                  <a:latin typeface="Calibri"/>
                </a:rPr>
                <a:t> to deliver data to upper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9950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1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470973" y="2754618"/>
            <a:ext cx="2135003" cy="400110"/>
            <a:chOff x="6935263" y="3296280"/>
            <a:chExt cx="1559001" cy="400110"/>
          </a:xfrm>
        </p:grpSpPr>
        <p:sp>
          <p:nvSpPr>
            <p:cNvPr id="28" name="Rectangle 27"/>
            <p:cNvSpPr/>
            <p:nvPr/>
          </p:nvSpPr>
          <p:spPr>
            <a:xfrm flipH="1">
              <a:off x="6935263" y="3401212"/>
              <a:ext cx="1559001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56084" y="3296280"/>
              <a:ext cx="1075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Queen Mary"/>
                  <a:cs typeface="Queen Mary"/>
                </a:rPr>
                <a:t>rdt_rcv</a:t>
              </a:r>
              <a:r>
                <a:rPr lang="en-US" sz="2000" dirty="0">
                  <a:latin typeface="Queen Mary"/>
                  <a:cs typeface="Queen Mary"/>
                </a:rPr>
                <a:t>()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13383" y="4061653"/>
            <a:ext cx="1759019" cy="400110"/>
            <a:chOff x="7358865" y="4282531"/>
            <a:chExt cx="1253375" cy="400110"/>
          </a:xfrm>
        </p:grpSpPr>
        <p:sp>
          <p:nvSpPr>
            <p:cNvPr id="27" name="Rectangle 26"/>
            <p:cNvSpPr/>
            <p:nvPr/>
          </p:nvSpPr>
          <p:spPr>
            <a:xfrm flipH="1">
              <a:off x="7358865" y="4386897"/>
              <a:ext cx="1135398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58865" y="4282531"/>
              <a:ext cx="125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Queen Mary"/>
                  <a:cs typeface="Queen Mary"/>
                </a:rPr>
                <a:t>udt_rcv</a:t>
              </a:r>
              <a:r>
                <a:rPr lang="en-US" sz="2000" dirty="0">
                  <a:latin typeface="Queen Mary"/>
                  <a:cs typeface="Queen Mary"/>
                </a:rPr>
                <a:t>()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9" y="4362451"/>
            <a:ext cx="3965575" cy="1647825"/>
            <a:chOff x="3101" y="2748"/>
            <a:chExt cx="2498" cy="1038"/>
          </a:xfrm>
        </p:grpSpPr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udt_rcv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when packet arrives on </a:t>
              </a:r>
              <a:r>
                <a:rPr lang="en-US" sz="1800" dirty="0" err="1">
                  <a:latin typeface="Calibri"/>
                </a:rPr>
                <a:t>rcv</a:t>
              </a:r>
              <a:r>
                <a:rPr lang="en-US" sz="1800" dirty="0">
                  <a:latin typeface="Calibri"/>
                </a:rPr>
                <a:t>-side of channel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9954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5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5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29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ll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incrementally develop sender, receiver sides of reliable data transfer protocol (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consider only unidirectional data transfer</a:t>
            </a:r>
          </a:p>
          <a:p>
            <a:pPr lvl="1"/>
            <a:r>
              <a:rPr lang="en-US" sz="2000" dirty="0">
                <a:ea typeface="ＭＳ Ｐゴシック" charset="0"/>
              </a:rPr>
              <a:t>but control info will flow on both directions!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use finite state machines (FSM)  to specify sender, receiver</a:t>
            </a: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95626" y="4619626"/>
            <a:ext cx="885825" cy="942975"/>
            <a:chOff x="690" y="3294"/>
            <a:chExt cx="558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1</a:t>
              </a: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4638675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48601" y="4724401"/>
            <a:ext cx="885825" cy="942975"/>
            <a:chOff x="690" y="3294"/>
            <a:chExt cx="558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2</a:t>
              </a: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323490" y="4013200"/>
            <a:ext cx="2929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event 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4257308" y="4308475"/>
            <a:ext cx="318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actions 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352925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55626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56007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305426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108581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78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Transport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Commonly a layer </a:t>
            </a:r>
            <a:r>
              <a:rPr lang="en-US" dirty="0">
                <a:solidFill>
                  <a:srgbClr val="FF0000"/>
                </a:solidFill>
              </a:rPr>
              <a:t>at end-hosts</a:t>
            </a:r>
            <a:r>
              <a:rPr lang="en-US" dirty="0">
                <a:solidFill>
                  <a:srgbClr val="660066"/>
                </a:solidFill>
              </a:rPr>
              <a:t>, </a:t>
            </a:r>
            <a:r>
              <a:rPr lang="en-US" dirty="0"/>
              <a:t>between the application and network layer 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7973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0560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37973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4064000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37973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40417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cxnSp>
        <p:nvCxnSpPr>
          <p:cNvPr id="53273" name="AutoShape 26"/>
          <p:cNvCxnSpPr>
            <a:cxnSpLocks noChangeShapeType="1"/>
            <a:stCxn id="53257" idx="3"/>
            <a:endCxn id="53271" idx="1"/>
          </p:cNvCxnSpPr>
          <p:nvPr/>
        </p:nvCxnSpPr>
        <p:spPr bwMode="auto">
          <a:xfrm>
            <a:off x="2782888" y="5143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4" name="AutoShape 27"/>
          <p:cNvCxnSpPr>
            <a:cxnSpLocks noChangeShapeType="1"/>
            <a:stCxn id="53255" idx="3"/>
            <a:endCxn id="53269" idx="1"/>
          </p:cNvCxnSpPr>
          <p:nvPr/>
        </p:nvCxnSpPr>
        <p:spPr bwMode="auto">
          <a:xfrm>
            <a:off x="2782888" y="4762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5" name="AutoShape 28"/>
          <p:cNvCxnSpPr>
            <a:cxnSpLocks noChangeShapeType="1"/>
            <a:stCxn id="53253" idx="3"/>
            <a:endCxn id="53267" idx="1"/>
          </p:cNvCxnSpPr>
          <p:nvPr/>
        </p:nvCxnSpPr>
        <p:spPr bwMode="auto">
          <a:xfrm>
            <a:off x="2782888" y="4381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6" name="AutoShape 29"/>
          <p:cNvCxnSpPr>
            <a:cxnSpLocks noChangeShapeType="1"/>
            <a:stCxn id="53271" idx="3"/>
            <a:endCxn id="53265" idx="1"/>
          </p:cNvCxnSpPr>
          <p:nvPr/>
        </p:nvCxnSpPr>
        <p:spPr bwMode="auto">
          <a:xfrm>
            <a:off x="5500688" y="5143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7" name="AutoShape 30"/>
          <p:cNvCxnSpPr>
            <a:cxnSpLocks noChangeShapeType="1"/>
            <a:stCxn id="53269" idx="3"/>
            <a:endCxn id="53263" idx="1"/>
          </p:cNvCxnSpPr>
          <p:nvPr/>
        </p:nvCxnSpPr>
        <p:spPr bwMode="auto">
          <a:xfrm>
            <a:off x="5500688" y="4762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8" name="AutoShape 31"/>
          <p:cNvCxnSpPr>
            <a:cxnSpLocks noChangeShapeType="1"/>
            <a:stCxn id="53267" idx="3"/>
            <a:endCxn id="53261" idx="1"/>
          </p:cNvCxnSpPr>
          <p:nvPr/>
        </p:nvCxnSpPr>
        <p:spPr bwMode="auto">
          <a:xfrm>
            <a:off x="5500688" y="4381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9" name="AutoShape 32"/>
          <p:cNvCxnSpPr>
            <a:cxnSpLocks noChangeShapeType="1"/>
            <a:stCxn id="53251" idx="3"/>
            <a:endCxn id="53259" idx="1"/>
          </p:cNvCxnSpPr>
          <p:nvPr/>
        </p:nvCxnSpPr>
        <p:spPr bwMode="auto">
          <a:xfrm>
            <a:off x="2770189" y="4000500"/>
            <a:ext cx="37068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  <p:cxnSp>
          <p:nvCxnSpPr>
            <p:cNvPr id="53289" name="AutoShape 38"/>
            <p:cNvCxnSpPr>
              <a:cxnSpLocks noChangeShapeType="1"/>
              <a:stCxn id="53285" idx="3"/>
              <a:endCxn id="53288" idx="1"/>
            </p:cNvCxnSpPr>
            <p:nvPr/>
          </p:nvCxnSpPr>
          <p:spPr bwMode="auto">
            <a:xfrm>
              <a:off x="1720" y="2400"/>
              <a:ext cx="2356" cy="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/>
          </p:spPr>
        </p:cxnSp>
      </p:grpSp>
      <p:sp>
        <p:nvSpPr>
          <p:cNvPr id="53281" name="Text Box 39"/>
          <p:cNvSpPr txBox="1">
            <a:spLocks noChangeArrowheads="1"/>
          </p:cNvSpPr>
          <p:nvPr/>
        </p:nvSpPr>
        <p:spPr bwMode="auto">
          <a:xfrm>
            <a:off x="1339163" y="6246644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53282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53283" name="Text Box 41"/>
          <p:cNvSpPr txBox="1">
            <a:spLocks noChangeArrowheads="1"/>
          </p:cNvSpPr>
          <p:nvPr/>
        </p:nvSpPr>
        <p:spPr bwMode="auto">
          <a:xfrm>
            <a:off x="4121446" y="5943601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Router</a:t>
            </a:r>
          </a:p>
        </p:txBody>
      </p:sp>
      <p:sp>
        <p:nvSpPr>
          <p:cNvPr id="53284" name="Freeform 42"/>
          <p:cNvSpPr>
            <a:spLocks/>
          </p:cNvSpPr>
          <p:nvPr/>
        </p:nvSpPr>
        <p:spPr bwMode="auto">
          <a:xfrm>
            <a:off x="2590801" y="3429000"/>
            <a:ext cx="4114800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7620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1722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pic>
        <p:nvPicPr>
          <p:cNvPr id="47" name="Picture 5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486401"/>
            <a:ext cx="914400" cy="5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99936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30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KR state machines – a note.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GB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Beware</a:t>
            </a:r>
          </a:p>
          <a:p>
            <a:pPr>
              <a:buFont typeface="ZapfDingbats" charset="0"/>
              <a:buNone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Kurose and Ross has a confusing/confused attitude to state-machines.</a:t>
            </a:r>
          </a:p>
          <a:p>
            <a:pPr>
              <a:buFont typeface="ZapfDingbats" charset="0"/>
              <a:buNone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I’ve attempted to normalise the representation.</a:t>
            </a:r>
          </a:p>
          <a:p>
            <a:pPr>
              <a:buFont typeface="ZapfDingbats" charset="0"/>
              <a:buNone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UPSHOT: these slides have differing information to the KR book (from which the RDT example is taken.)</a:t>
            </a:r>
          </a:p>
          <a:p>
            <a:pPr>
              <a:buFont typeface="ZapfDingbats" charset="0"/>
              <a:buNone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KR “actions taken” appear wide-ranging, my interpretation is more specific/relevant.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84513" y="5092010"/>
            <a:ext cx="896939" cy="942975"/>
            <a:chOff x="683" y="3294"/>
            <a:chExt cx="565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name</a:t>
              </a: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5111059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37488" y="5196785"/>
            <a:ext cx="896939" cy="942975"/>
            <a:chOff x="683" y="3294"/>
            <a:chExt cx="565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name</a:t>
              </a: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3892033" y="4485584"/>
            <a:ext cx="3791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Relevant event 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3870992" y="4780859"/>
            <a:ext cx="395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Relevant action 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825309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60349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60730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777810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580966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256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640247A-41B6-374D-83E3-DAE8711ABD4B}" type="slidenum">
              <a:rPr lang="en-US" sz="1400" smtClean="0">
                <a:latin typeface="Calibri"/>
              </a:rPr>
              <a:pPr algn="r"/>
              <a:t>31</a:t>
            </a:fld>
            <a:endParaRPr lang="en-US" sz="1400" dirty="0">
              <a:latin typeface="Calibri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Rdt1.0: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reliable transfer over a reliable channel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1331914"/>
            <a:ext cx="7896225" cy="3019425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perfectly reliable</a:t>
            </a:r>
          </a:p>
          <a:p>
            <a:pPr lvl="1"/>
            <a:r>
              <a:rPr lang="en-US" sz="2000" dirty="0">
                <a:ea typeface="ＭＳ Ｐゴシック" charset="0"/>
              </a:rPr>
              <a:t>no bit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no loss of packets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separate FSMs for sender, receiver: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sends data into underlying channel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read data from underlying channel</a:t>
            </a: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808039" y="4818884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744538" y="5109391"/>
            <a:ext cx="1098551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1992" name="Freeform 6"/>
          <p:cNvSpPr>
            <a:spLocks/>
          </p:cNvSpPr>
          <p:nvPr/>
        </p:nvSpPr>
        <p:spPr bwMode="auto">
          <a:xfrm>
            <a:off x="1617664" y="4803009"/>
            <a:ext cx="611187" cy="1027112"/>
          </a:xfrm>
          <a:custGeom>
            <a:avLst/>
            <a:gdLst>
              <a:gd name="T0" fmla="*/ 0 w 735"/>
              <a:gd name="T1" fmla="*/ 176369396 h 1080"/>
              <a:gd name="T2" fmla="*/ 0 w 735"/>
              <a:gd name="T3" fmla="*/ 773310723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2070101" y="5156516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2028826" y="4860158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>
            <a:off x="2128839" y="520305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484188" y="4803009"/>
            <a:ext cx="385763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6500339" y="518559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8" name="Oval 12"/>
          <p:cNvSpPr>
            <a:spLocks noChangeArrowheads="1"/>
          </p:cNvSpPr>
          <p:nvPr/>
        </p:nvSpPr>
        <p:spPr bwMode="auto">
          <a:xfrm>
            <a:off x="5116513" y="4804596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053014" y="5103502"/>
            <a:ext cx="1098551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2000" name="Freeform 14"/>
          <p:cNvSpPr>
            <a:spLocks/>
          </p:cNvSpPr>
          <p:nvPr/>
        </p:nvSpPr>
        <p:spPr bwMode="auto">
          <a:xfrm>
            <a:off x="5926139" y="4788721"/>
            <a:ext cx="611187" cy="1027113"/>
          </a:xfrm>
          <a:custGeom>
            <a:avLst/>
            <a:gdLst>
              <a:gd name="T0" fmla="*/ 0 w 735"/>
              <a:gd name="T1" fmla="*/ 176369568 h 1080"/>
              <a:gd name="T2" fmla="*/ 0 w 735"/>
              <a:gd name="T3" fmla="*/ 77331242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6501926" y="484587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endParaRPr lang="en-US">
              <a:latin typeface="Times New Roman" charset="0"/>
            </a:endParaRPr>
          </a:p>
        </p:txBody>
      </p:sp>
      <p:sp>
        <p:nvSpPr>
          <p:cNvPr id="42002" name="Line 16"/>
          <p:cNvSpPr>
            <a:spLocks noChangeShapeType="1"/>
          </p:cNvSpPr>
          <p:nvPr/>
        </p:nvSpPr>
        <p:spPr bwMode="auto">
          <a:xfrm>
            <a:off x="6601940" y="518877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3" name="Line 17"/>
          <p:cNvSpPr>
            <a:spLocks noChangeShapeType="1"/>
          </p:cNvSpPr>
          <p:nvPr/>
        </p:nvSpPr>
        <p:spPr bwMode="auto">
          <a:xfrm>
            <a:off x="4792663" y="4788721"/>
            <a:ext cx="385763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6458793" y="4864920"/>
            <a:ext cx="1656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(packet)</a:t>
            </a:r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2140434" y="6125396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2006" name="Text Box 20"/>
          <p:cNvSpPr txBox="1">
            <a:spLocks noChangeArrowheads="1"/>
          </p:cNvSpPr>
          <p:nvPr/>
        </p:nvSpPr>
        <p:spPr bwMode="auto">
          <a:xfrm>
            <a:off x="6156732" y="616667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cxnSp>
        <p:nvCxnSpPr>
          <p:cNvPr id="4" name="Straight Arrow Connector 3"/>
          <p:cNvCxnSpPr>
            <a:endCxn id="41994" idx="0"/>
          </p:cNvCxnSpPr>
          <p:nvPr/>
        </p:nvCxnSpPr>
        <p:spPr>
          <a:xfrm flipH="1">
            <a:off x="3156745" y="4437131"/>
            <a:ext cx="1327167" cy="423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051229" y="5515201"/>
            <a:ext cx="1432681" cy="507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78426" y="5614222"/>
            <a:ext cx="1466125" cy="40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78426" y="4437132"/>
            <a:ext cx="1466125" cy="427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9256" y="4212564"/>
            <a:ext cx="158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5419" y="5830120"/>
            <a:ext cx="140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2754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CA11039-38C4-BC4C-AEAD-8E5441D3CFDD}" type="slidenum">
              <a:rPr lang="en-US" sz="1400" smtClean="0">
                <a:latin typeface="Calibri"/>
              </a:rPr>
              <a:pPr algn="r"/>
              <a:t>32</a:t>
            </a:fld>
            <a:endParaRPr lang="en-US" sz="1400" dirty="0">
              <a:latin typeface="Calibri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Rdt2.0: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channel with bit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7" y="1333501"/>
            <a:ext cx="7896225" cy="4448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may flip bits in packet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 to detect bit errors</a:t>
            </a:r>
          </a:p>
          <a:p>
            <a:r>
              <a:rPr lang="en-US" sz="2400" i="1" dirty="0">
                <a:ea typeface="ＭＳ Ｐゴシック" charset="0"/>
                <a:cs typeface="ＭＳ Ｐゴシック" charset="0"/>
              </a:rPr>
              <a:t>the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question: how to recover from errors: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acknowledgements (ACKs):</a:t>
            </a:r>
            <a:r>
              <a:rPr lang="en-US" sz="2000" dirty="0">
                <a:ea typeface="ＭＳ Ｐゴシック" charset="0"/>
              </a:rPr>
              <a:t> receiver explicitly tells sender that packet received is OK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negative acknowledgements (NAKs):</a:t>
            </a:r>
            <a:r>
              <a:rPr lang="en-US" sz="2000" dirty="0">
                <a:ea typeface="ＭＳ Ｐゴシック" charset="0"/>
              </a:rPr>
              <a:t> receiver explicitly tells sender that packet had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retransmits packet on receipt of NAK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new mechanisms in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rdt2.0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(beyond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rdt1.0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):</a:t>
            </a:r>
          </a:p>
          <a:p>
            <a:pPr lvl="1"/>
            <a:r>
              <a:rPr lang="en-US" sz="2000" dirty="0">
                <a:ea typeface="ＭＳ Ｐゴシック" charset="0"/>
              </a:rPr>
              <a:t>error detection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feedback: control </a:t>
            </a:r>
            <a:r>
              <a:rPr lang="en-US" sz="2000" dirty="0" err="1">
                <a:ea typeface="ＭＳ Ｐゴシック" charset="0"/>
              </a:rPr>
              <a:t>msgs</a:t>
            </a:r>
            <a:r>
              <a:rPr lang="en-US" sz="2000" dirty="0">
                <a:ea typeface="ＭＳ Ｐゴシック" charset="0"/>
              </a:rPr>
              <a:t> (ACK,NAK) receiver-&gt;sender</a:t>
            </a:r>
          </a:p>
        </p:txBody>
      </p:sp>
    </p:spTree>
    <p:extLst>
      <p:ext uri="{BB962C8B-B14F-4D97-AF65-F5344CB8AC3E}">
        <p14:creationId xmlns:p14="http://schemas.microsoft.com/office/powerpoint/2010/main" val="3261704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Dealing with Packet Corruption 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47" name="Text Box 23"/>
          <p:cNvSpPr txBox="1">
            <a:spLocks noChangeArrowheads="1"/>
          </p:cNvSpPr>
          <p:nvPr/>
        </p:nvSpPr>
        <p:spPr bwMode="auto">
          <a:xfrm>
            <a:off x="1516330" y="3190876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2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45008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056" y="38670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819400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24082" y="401949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nack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4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41" grpId="0" animBg="1"/>
      <p:bldP spid="1127447" grpId="0"/>
      <p:bldP spid="1127468" grpId="0" animBg="1"/>
      <p:bldP spid="1127474" grpId="0" animBg="1"/>
      <p:bldP spid="51" grpId="0"/>
      <p:bldP spid="2" grpId="0"/>
      <p:bldP spid="3" grpId="0"/>
      <p:bldP spid="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765B519-6C44-0547-BE9D-F504C50AF1F8}" type="slidenum">
              <a:rPr lang="en-US" sz="1400" smtClean="0">
                <a:latin typeface="Calibri"/>
              </a:rPr>
              <a:pPr algn="r"/>
              <a:t>34</a:t>
            </a:fld>
            <a:endParaRPr lang="en-US" sz="1400" dirty="0">
              <a:latin typeface="Calibri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FSM specification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(data)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(ACK)</a:t>
            </a:r>
            <a:endParaRPr lang="en-US" dirty="0">
              <a:latin typeface="Times New Roman" charset="0"/>
            </a:endParaRP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(packet) &amp;&amp;   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4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5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51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4052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4406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udt_send</a:t>
              </a:r>
              <a:r>
                <a:rPr lang="en-US" dirty="0">
                  <a:latin typeface="Calibri"/>
                </a:rPr>
                <a:t>(NAK)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udt_rcv</a:t>
              </a:r>
              <a:r>
                <a:rPr lang="en-US" dirty="0">
                  <a:latin typeface="Calibri"/>
                </a:rPr>
                <a:t>(packet) &amp;&amp; 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405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4406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6334126" y="3497264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55" name="Freeform 26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405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4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7" name="Freeform 30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58" name="Text Box 31"/>
          <p:cNvSpPr txBox="1">
            <a:spLocks noChangeArrowheads="1"/>
          </p:cNvSpPr>
          <p:nvPr/>
        </p:nvSpPr>
        <p:spPr bwMode="auto">
          <a:xfrm>
            <a:off x="921234" y="4167189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4059" name="Text Box 32"/>
          <p:cNvSpPr txBox="1">
            <a:spLocks noChangeArrowheads="1"/>
          </p:cNvSpPr>
          <p:nvPr/>
        </p:nvSpPr>
        <p:spPr bwMode="auto">
          <a:xfrm>
            <a:off x="7001282" y="147955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>
            <a:off x="349251" y="2166939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61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4062" name="Text Box 35"/>
          <p:cNvSpPr txBox="1">
            <a:spLocks noChangeArrowheads="1"/>
          </p:cNvSpPr>
          <p:nvPr/>
        </p:nvSpPr>
        <p:spPr bwMode="auto">
          <a:xfrm>
            <a:off x="2316340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915" y="5043714"/>
            <a:ext cx="30226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Note: </a:t>
            </a:r>
            <a:r>
              <a:rPr lang="en-US" dirty="0"/>
              <a:t>the sender holds a copy of the packet being sent until the delivery is acknowledged.</a:t>
            </a: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5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B5914CB-F67C-B24F-BFE0-F83568651875}" type="slidenum">
              <a:rPr lang="en-US" sz="1400" smtClean="0">
                <a:latin typeface="Calibri"/>
              </a:rPr>
              <a:pPr algn="r"/>
              <a:t>35</a:t>
            </a:fld>
            <a:endParaRPr lang="en-US" sz="1400" dirty="0">
              <a:latin typeface="Calibri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operation with no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102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8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5100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101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5098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9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1"/>
            <a:ext cx="6697663" cy="3060700"/>
          </a:xfrm>
          <a:custGeom>
            <a:avLst/>
            <a:gdLst>
              <a:gd name="T0" fmla="*/ 0 w 4219"/>
              <a:gd name="T1" fmla="*/ 25201563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7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4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5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324084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5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(data)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(ACK)</a:t>
            </a:r>
            <a:endParaRPr lang="en-US" dirty="0">
              <a:latin typeface="Times New Roman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(packet) &amp;&amp;   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udt_send</a:t>
              </a:r>
              <a:r>
                <a:rPr lang="en-US" dirty="0">
                  <a:latin typeface="Calibri"/>
                </a:rPr>
                <a:t>(NAK)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udt_rcv</a:t>
              </a:r>
              <a:r>
                <a:rPr lang="en-US" dirty="0">
                  <a:latin typeface="Calibri"/>
                </a:rPr>
                <a:t>(packet) &amp;&amp; 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3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1" grpId="0" animBg="1"/>
      <p:bldP spid="288815" grpId="0" animBg="1"/>
      <p:bldP spid="288815" grpId="1" animBg="1"/>
      <p:bldP spid="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87E16517-F495-3848-BD15-E1F1ACDC3BB7}" type="slidenum">
              <a:rPr lang="en-US" sz="1400" smtClean="0">
                <a:latin typeface="Calibri"/>
              </a:rPr>
              <a:pPr algn="r"/>
              <a:t>36</a:t>
            </a:fld>
            <a:endParaRPr lang="en-US" sz="1400" dirty="0">
              <a:latin typeface="Calibri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error scenario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24844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30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6128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9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6126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7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1"/>
            <a:ext cx="6940551" cy="654050"/>
          </a:xfrm>
          <a:custGeom>
            <a:avLst/>
            <a:gdLst>
              <a:gd name="T0" fmla="*/ 0 w 4372"/>
              <a:gd name="T1" fmla="*/ 25201563 h 412"/>
              <a:gd name="T2" fmla="*/ 2147483647 w 4372"/>
              <a:gd name="T3" fmla="*/ 0 h 412"/>
              <a:gd name="T4" fmla="*/ 2147483647 w 4372"/>
              <a:gd name="T5" fmla="*/ 1038304375 h 412"/>
              <a:gd name="T6" fmla="*/ 2147483647 w 4372"/>
              <a:gd name="T7" fmla="*/ 1038304375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4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5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2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3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4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95375"/>
          </a:xfrm>
          <a:custGeom>
            <a:avLst/>
            <a:gdLst>
              <a:gd name="T0" fmla="*/ 2147483647 w 2758"/>
              <a:gd name="T1" fmla="*/ 1628020938 h 646"/>
              <a:gd name="T2" fmla="*/ 2147483647 w 2758"/>
              <a:gd name="T3" fmla="*/ 1585179075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9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4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21" name="Text Box 52"/>
          <p:cNvSpPr txBox="1">
            <a:spLocks noChangeArrowheads="1"/>
          </p:cNvSpPr>
          <p:nvPr/>
        </p:nvSpPr>
        <p:spPr bwMode="auto">
          <a:xfrm>
            <a:off x="2327923" y="388620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7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(data)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(ACK)</a:t>
            </a:r>
            <a:endParaRPr lang="en-US" dirty="0">
              <a:latin typeface="Times New Roman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(packet) &amp;&amp;   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1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udt_send</a:t>
              </a:r>
              <a:r>
                <a:rPr lang="en-US" dirty="0">
                  <a:latin typeface="Calibri"/>
                </a:rPr>
                <a:t>(NAK)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udt_rcv</a:t>
              </a:r>
              <a:r>
                <a:rPr lang="en-US" dirty="0">
                  <a:latin typeface="Calibri"/>
                </a:rPr>
                <a:t>(packet) &amp;&amp; 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CC6DA4C-DC73-874D-8EF5-6EC058A645C5}" type="slidenum">
              <a:rPr lang="en-US" sz="1400" smtClean="0">
                <a:latin typeface="Calibri"/>
              </a:rPr>
              <a:pPr algn="r"/>
              <a:t>37</a:t>
            </a:fld>
            <a:endParaRPr lang="en-US" sz="1400" dirty="0">
              <a:latin typeface="Calibri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rdt2.0 has a fatal flaw!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What happens if ACK/NAK corrupted?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know what happened at receiver!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can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just retransmit: possible duplicate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60000"/>
              </a:spcBef>
              <a:buFont typeface="ZapfDingbat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1"/>
            <a:ext cx="3810000" cy="25622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Handling duplicates: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retransmits current packet if ACK/NAK garbled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adds </a:t>
            </a:r>
            <a:r>
              <a:rPr lang="en-US" sz="20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number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to each packet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receiver discards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doesn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 deliver) duplicate packet</a:t>
            </a: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4983163" y="4818064"/>
            <a:ext cx="28365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000" dirty="0">
                <a:latin typeface="Calibri"/>
              </a:rPr>
              <a:t>Sender sends one packet, </a:t>
            </a:r>
          </a:p>
          <a:p>
            <a:pPr algn="l"/>
            <a:r>
              <a:rPr lang="en-US" sz="2000" dirty="0">
                <a:latin typeface="Calibri"/>
              </a:rPr>
              <a:t>then waits for receiver </a:t>
            </a:r>
          </a:p>
          <a:p>
            <a:pPr algn="l"/>
            <a:r>
              <a:rPr lang="en-US" sz="2000" dirty="0">
                <a:latin typeface="Calibri"/>
              </a:rPr>
              <a:t>response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4895851" y="4686300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7113" name="Group 7"/>
          <p:cNvGrpSpPr>
            <a:grpSpLocks/>
          </p:cNvGrpSpPr>
          <p:nvPr/>
        </p:nvGrpSpPr>
        <p:grpSpPr bwMode="auto">
          <a:xfrm>
            <a:off x="5038725" y="4522795"/>
            <a:ext cx="1647825" cy="400051"/>
            <a:chOff x="2976" y="2669"/>
            <a:chExt cx="1038" cy="252"/>
          </a:xfrm>
        </p:grpSpPr>
        <p:sp>
          <p:nvSpPr>
            <p:cNvPr id="47114" name="Rectangle 8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2994" y="2669"/>
              <a:ext cx="10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stop and wait</a:t>
              </a:r>
              <a:endParaRPr lang="en-US" sz="2400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287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Dealing with Packet Corruption 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32766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124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05946">
            <a:off x="3846445" y="2834790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0317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5715000"/>
            <a:ext cx="6705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if the ACK/NACK is corrupted?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48600" y="3505200"/>
            <a:ext cx="1371600" cy="990600"/>
            <a:chOff x="7848600" y="3505200"/>
            <a:chExt cx="1371600" cy="990600"/>
          </a:xfrm>
        </p:grpSpPr>
        <p:sp>
          <p:nvSpPr>
            <p:cNvPr id="6" name="Cloud Callout 5"/>
            <p:cNvSpPr/>
            <p:nvPr/>
          </p:nvSpPr>
          <p:spPr bwMode="auto">
            <a:xfrm>
              <a:off x="7848600" y="3505200"/>
              <a:ext cx="1371600" cy="990600"/>
            </a:xfrm>
            <a:prstGeom prst="cloudCallout">
              <a:avLst>
                <a:gd name="adj1" fmla="val -81417"/>
                <a:gd name="adj2" fmla="val 4947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 flipH="1">
              <a:off x="7848600" y="3615698"/>
              <a:ext cx="1252533" cy="575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0" dirty="0">
                  <a:latin typeface="+mn-lt"/>
                </a:rPr>
                <a:t>Packet </a:t>
              </a:r>
              <a:br>
                <a:rPr lang="en-US" sz="1600" b="0" dirty="0">
                  <a:latin typeface="+mn-lt"/>
                </a:rPr>
              </a:br>
              <a:r>
                <a:rPr lang="en-US" sz="1600" b="0" dirty="0">
                  <a:latin typeface="+mn-lt"/>
                </a:rPr>
                <a:t>#1 or #2?</a:t>
              </a: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524001" y="44246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2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460268">
            <a:off x="4669553" y="468634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P(2)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469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685800" y="5715000"/>
            <a:ext cx="8229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Data and ACK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packets carry </a:t>
            </a:r>
            <a:r>
              <a:rPr kumimoji="0" lang="en-US" sz="2800" b="0" i="0" u="sng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sequence numbers</a:t>
            </a:r>
            <a:endParaRPr kumimoji="0" lang="en-US" sz="2800" b="0" i="0" u="sng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1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1127474" grpId="0" animBg="1"/>
      <p:bldP spid="51" grpId="0"/>
      <p:bldP spid="3" grpId="0"/>
      <p:bldP spid="4" grpId="0"/>
      <p:bldP spid="55" grpId="0"/>
      <p:bldP spid="5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31BEAA2-2C81-0748-BD19-B8DCAABB2E1B}" type="slidenum">
              <a:rPr lang="en-US" sz="1400" smtClean="0">
                <a:latin typeface="Calibri"/>
              </a:rPr>
              <a:pPr algn="r"/>
              <a:t>39</a:t>
            </a:fld>
            <a:endParaRPr lang="en-US" sz="1400" dirty="0">
              <a:latin typeface="Calibri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7" y="238125"/>
            <a:ext cx="8277225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sender, handles garbled ACK/NAKs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Oval 3"/>
          <p:cNvSpPr>
            <a:spLocks noChangeArrowheads="1"/>
          </p:cNvSpPr>
          <p:nvPr/>
        </p:nvSpPr>
        <p:spPr bwMode="auto">
          <a:xfrm>
            <a:off x="2868614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776754" y="2595057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124201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sequence=0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3138490" y="1265239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37" name="Line 7"/>
          <p:cNvSpPr>
            <a:spLocks noChangeShapeType="1"/>
          </p:cNvSpPr>
          <p:nvPr/>
        </p:nvSpPr>
        <p:spPr bwMode="auto">
          <a:xfrm>
            <a:off x="3265033" y="1630363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8" name="Line 8"/>
          <p:cNvSpPr>
            <a:spLocks noChangeShapeType="1"/>
          </p:cNvSpPr>
          <p:nvPr/>
        </p:nvSpPr>
        <p:spPr bwMode="auto">
          <a:xfrm>
            <a:off x="2593977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9" name="Freeform 9"/>
          <p:cNvSpPr>
            <a:spLocks/>
          </p:cNvSpPr>
          <p:nvPr/>
        </p:nvSpPr>
        <p:spPr bwMode="auto">
          <a:xfrm rot="-6989453">
            <a:off x="2179638" y="4603751"/>
            <a:ext cx="952500" cy="469900"/>
          </a:xfrm>
          <a:custGeom>
            <a:avLst/>
            <a:gdLst>
              <a:gd name="T0" fmla="*/ 145564225 w 1500"/>
              <a:gd name="T1" fmla="*/ 270563975 h 740"/>
              <a:gd name="T2" fmla="*/ 410079825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8140" name="Group 10"/>
          <p:cNvGrpSpPr>
            <a:grpSpLocks/>
          </p:cNvGrpSpPr>
          <p:nvPr/>
        </p:nvGrpSpPr>
        <p:grpSpPr bwMode="auto">
          <a:xfrm>
            <a:off x="4705477" y="2254250"/>
            <a:ext cx="1089025" cy="865188"/>
            <a:chOff x="2850" y="1499"/>
            <a:chExt cx="660" cy="510"/>
          </a:xfrm>
        </p:grpSpPr>
        <p:sp>
          <p:nvSpPr>
            <p:cNvPr id="48167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8" name="Text Box 12"/>
            <p:cNvSpPr txBox="1">
              <a:spLocks noChangeArrowheads="1"/>
            </p:cNvSpPr>
            <p:nvPr/>
          </p:nvSpPr>
          <p:spPr bwMode="auto">
            <a:xfrm>
              <a:off x="2850" y="1580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>
                  <a:latin typeface="Calibri"/>
                </a:rPr>
                <a:t>Waiting</a:t>
              </a:r>
            </a:p>
            <a:p>
              <a:r>
                <a:rPr lang="en-US" sz="1400" i="1" dirty="0">
                  <a:latin typeface="Calibri"/>
                </a:rPr>
                <a:t>For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41" name="Freeform 13"/>
          <p:cNvSpPr>
            <a:spLocks/>
          </p:cNvSpPr>
          <p:nvPr/>
        </p:nvSpPr>
        <p:spPr bwMode="auto">
          <a:xfrm flipV="1">
            <a:off x="3425826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7754756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2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78628875 h 1080"/>
              <a:gd name="T2" fmla="*/ 0 w 735"/>
              <a:gd name="T3" fmla="*/ 344757375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913439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875339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  </a:t>
            </a:r>
          </a:p>
          <a:p>
            <a:pPr algn="l"/>
            <a:r>
              <a:rPr lang="en-US" dirty="0">
                <a:latin typeface="Calibri"/>
              </a:rPr>
              <a:t>( corrupt(reply) 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>
                <a:latin typeface="Calibri"/>
              </a:rPr>
              <a:t>(reply) )</a:t>
            </a:r>
            <a:endParaRPr lang="en-US" dirty="0">
              <a:latin typeface="Times New Roman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045201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46" name="Freeform 18"/>
          <p:cNvSpPr>
            <a:spLocks/>
          </p:cNvSpPr>
          <p:nvPr/>
        </p:nvSpPr>
        <p:spPr bwMode="auto">
          <a:xfrm rot="16200000" flipV="1">
            <a:off x="2201864" y="3492501"/>
            <a:ext cx="1266825" cy="123825"/>
          </a:xfrm>
          <a:custGeom>
            <a:avLst/>
            <a:gdLst>
              <a:gd name="T0" fmla="*/ 0 w 2835"/>
              <a:gd name="T1" fmla="*/ 0 h 525"/>
              <a:gd name="T2" fmla="*/ 56608309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7" name="Freeform 19"/>
          <p:cNvSpPr>
            <a:spLocks/>
          </p:cNvSpPr>
          <p:nvPr/>
        </p:nvSpPr>
        <p:spPr bwMode="auto">
          <a:xfrm>
            <a:off x="3600450" y="4779963"/>
            <a:ext cx="1606551" cy="247650"/>
          </a:xfrm>
          <a:custGeom>
            <a:avLst/>
            <a:gdLst>
              <a:gd name="T0" fmla="*/ 0 w 2835"/>
              <a:gd name="T1" fmla="*/ 0 h 525"/>
              <a:gd name="T2" fmla="*/ 910406668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8" name="Freeform 20"/>
          <p:cNvSpPr>
            <a:spLocks/>
          </p:cNvSpPr>
          <p:nvPr/>
        </p:nvSpPr>
        <p:spPr bwMode="auto">
          <a:xfrm rot="5400000" flipH="1" flipV="1">
            <a:off x="4970463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65593537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365501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sequence=1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435351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3482975" y="5378450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5692776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  </a:t>
            </a: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>
                <a:latin typeface="Calibri"/>
              </a:rPr>
              <a:t>(reply) </a:t>
            </a: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>
                <a:latin typeface="Calibri"/>
              </a:rPr>
              <a:t>(reply) </a:t>
            </a: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720726" y="5435600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  </a:t>
            </a:r>
          </a:p>
          <a:p>
            <a:pPr algn="l"/>
            <a:r>
              <a:rPr lang="en-US" dirty="0">
                <a:latin typeface="Calibri"/>
              </a:rPr>
              <a:t>( corrupt(reply) 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>
                <a:latin typeface="Calibri"/>
              </a:rPr>
              <a:t>(reply) )</a:t>
            </a:r>
            <a:endParaRPr lang="en-US" dirty="0">
              <a:latin typeface="Times New Roman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811214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  </a:t>
            </a: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>
                <a:latin typeface="Calibri"/>
              </a:rPr>
              <a:t>(reply) </a:t>
            </a: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>
                <a:latin typeface="Calibri"/>
              </a:rPr>
              <a:t>(reply)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782639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8159" name="Group 31"/>
          <p:cNvGrpSpPr>
            <a:grpSpLocks/>
          </p:cNvGrpSpPr>
          <p:nvPr/>
        </p:nvGrpSpPr>
        <p:grpSpPr bwMode="auto">
          <a:xfrm>
            <a:off x="4852988" y="4200525"/>
            <a:ext cx="1117600" cy="884238"/>
            <a:chOff x="4156" y="2812"/>
            <a:chExt cx="704" cy="557"/>
          </a:xfrm>
        </p:grpSpPr>
        <p:sp>
          <p:nvSpPr>
            <p:cNvPr id="48165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6" name="Text Box 33"/>
            <p:cNvSpPr txBox="1">
              <a:spLocks noChangeArrowheads="1"/>
            </p:cNvSpPr>
            <p:nvPr/>
          </p:nvSpPr>
          <p:spPr bwMode="auto">
            <a:xfrm>
              <a:off x="4156" y="2985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48160" name="Group 34"/>
          <p:cNvGrpSpPr>
            <a:grpSpLocks/>
          </p:cNvGrpSpPr>
          <p:nvPr/>
        </p:nvGrpSpPr>
        <p:grpSpPr bwMode="auto">
          <a:xfrm>
            <a:off x="2663825" y="4146551"/>
            <a:ext cx="1046163" cy="823913"/>
            <a:chOff x="4916" y="3266"/>
            <a:chExt cx="659" cy="519"/>
          </a:xfrm>
        </p:grpSpPr>
        <p:sp>
          <p:nvSpPr>
            <p:cNvPr id="48163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4" name="Text Box 36"/>
            <p:cNvSpPr txBox="1">
              <a:spLocks noChangeArrowheads="1"/>
            </p:cNvSpPr>
            <p:nvPr/>
          </p:nvSpPr>
          <p:spPr bwMode="auto">
            <a:xfrm>
              <a:off x="4916" y="3367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>
                  <a:latin typeface="Calibri"/>
                </a:rPr>
                <a:t>Waiting</a:t>
              </a:r>
            </a:p>
            <a:p>
              <a:r>
                <a:rPr lang="en-US" sz="1400" i="1" dirty="0">
                  <a:latin typeface="Calibri"/>
                </a:rPr>
                <a:t>for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61" name="Text Box 37"/>
          <p:cNvSpPr txBox="1">
            <a:spLocks noChangeArrowheads="1"/>
          </p:cNvSpPr>
          <p:nvPr/>
        </p:nvSpPr>
        <p:spPr bwMode="auto">
          <a:xfrm>
            <a:off x="6203009" y="39941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48162" name="Text Box 38"/>
          <p:cNvSpPr txBox="1">
            <a:spLocks noChangeArrowheads="1"/>
          </p:cNvSpPr>
          <p:nvPr/>
        </p:nvSpPr>
        <p:spPr bwMode="auto">
          <a:xfrm>
            <a:off x="1353197" y="386873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9954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transport layer? 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/>
              <a:t>IP packets are addressed to a host but end-to-end communication is between application processes at hosts</a:t>
            </a:r>
          </a:p>
          <a:p>
            <a:pPr lvl="1"/>
            <a:r>
              <a:rPr lang="en-US" dirty="0"/>
              <a:t>Need a way to decide which packets go to which applications (</a:t>
            </a:r>
            <a:r>
              <a:rPr lang="en-US" i="1" dirty="0"/>
              <a:t>more</a:t>
            </a:r>
            <a:r>
              <a:rPr lang="en-US" dirty="0"/>
              <a:t> </a:t>
            </a:r>
            <a:r>
              <a:rPr lang="en-US" i="1" dirty="0"/>
              <a:t>multiplexing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921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3" name="Text Box 23"/>
          <p:cNvSpPr txBox="1">
            <a:spLocks noChangeArrowheads="1"/>
          </p:cNvSpPr>
          <p:nvPr/>
        </p:nvSpPr>
        <p:spPr bwMode="auto">
          <a:xfrm>
            <a:off x="6067426" y="2671309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(packet) &amp;&amp; 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8AB271F-7AB7-1E43-BB6F-8168314AA6DE}" type="slidenum">
              <a:rPr lang="en-US" sz="1400" smtClean="0">
                <a:latin typeface="Calibri"/>
              </a:rPr>
              <a:pPr algn="r"/>
              <a:t>40</a:t>
            </a:fld>
            <a:endParaRPr lang="en-US" sz="1400" dirty="0">
              <a:latin typeface="Calibri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1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receiver, handles garbled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ACK/NAKs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3038476" y="3352801"/>
            <a:ext cx="817563" cy="795338"/>
            <a:chOff x="963" y="1131"/>
            <a:chExt cx="515" cy="501"/>
          </a:xfrm>
        </p:grpSpPr>
        <p:sp>
          <p:nvSpPr>
            <p:cNvPr id="49186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7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874963" y="2282826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 flipV="1">
            <a:off x="3556001" y="2600326"/>
            <a:ext cx="1590675" cy="785813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107567" y="295910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119814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receive(packet) &amp;&amp; </a:t>
            </a:r>
          </a:p>
          <a:p>
            <a:pPr algn="l"/>
            <a:r>
              <a:rPr lang="en-US" sz="1400" dirty="0">
                <a:latin typeface="Calibri"/>
              </a:rPr>
              <a:t>   not corrupt(packet) &amp;&amp;</a:t>
            </a:r>
          </a:p>
          <a:p>
            <a:pPr algn="l"/>
            <a:r>
              <a:rPr lang="en-US" sz="1400" dirty="0">
                <a:latin typeface="Calibri"/>
              </a:rPr>
              <a:t>   has_seq0(packet)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203949" y="4370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3573464" y="4168776"/>
            <a:ext cx="1590675" cy="688975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(packet) &amp;&amp; not corrupt(packet) </a:t>
            </a:r>
          </a:p>
          <a:p>
            <a:pPr algn="l"/>
            <a:r>
              <a:rPr lang="en-US" sz="1400" dirty="0">
                <a:latin typeface="Calibri"/>
              </a:rPr>
              <a:t>  &amp;&amp; has_seq1(packet)</a:t>
            </a:r>
            <a:r>
              <a:rPr lang="en-US" dirty="0">
                <a:latin typeface="Calibri"/>
              </a:rPr>
              <a:t> </a:t>
            </a:r>
            <a:endParaRPr lang="en-US" dirty="0">
              <a:latin typeface="Times New Roman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028951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971802" y="5362576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(ACK)</a:t>
            </a:r>
          </a:p>
          <a:p>
            <a:pPr algn="l"/>
            <a:r>
              <a:rPr lang="en-US" sz="1400" dirty="0" err="1">
                <a:latin typeface="Calibri"/>
              </a:rPr>
              <a:t>rdt_rcv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4737101" y="3387726"/>
            <a:ext cx="825500" cy="796925"/>
            <a:chOff x="4398" y="3133"/>
            <a:chExt cx="520" cy="502"/>
          </a:xfrm>
        </p:grpSpPr>
        <p:sp>
          <p:nvSpPr>
            <p:cNvPr id="49184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5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1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68" name="Freeform 18"/>
          <p:cNvSpPr>
            <a:spLocks/>
          </p:cNvSpPr>
          <p:nvPr/>
        </p:nvSpPr>
        <p:spPr bwMode="auto">
          <a:xfrm rot="-1361013">
            <a:off x="5437189" y="2979739"/>
            <a:ext cx="839787" cy="863600"/>
          </a:xfrm>
          <a:custGeom>
            <a:avLst/>
            <a:gdLst>
              <a:gd name="T0" fmla="*/ 71783473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(packet) &amp;&amp; not corrupt(packet) </a:t>
            </a:r>
          </a:p>
          <a:p>
            <a:pPr algn="l"/>
            <a:r>
              <a:rPr lang="en-US" sz="1400" dirty="0">
                <a:latin typeface="Calibri"/>
              </a:rPr>
              <a:t>  &amp;&amp; has_seq0(packet)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0" name="Line 20"/>
          <p:cNvSpPr>
            <a:spLocks noChangeShapeType="1"/>
          </p:cNvSpPr>
          <p:nvPr/>
        </p:nvSpPr>
        <p:spPr bwMode="auto">
          <a:xfrm>
            <a:off x="3233739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1" name="Text Box 21"/>
          <p:cNvSpPr txBox="1">
            <a:spLocks noChangeArrowheads="1"/>
          </p:cNvSpPr>
          <p:nvPr/>
        </p:nvSpPr>
        <p:spPr bwMode="auto">
          <a:xfrm>
            <a:off x="3136901" y="1811338"/>
            <a:ext cx="347503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(ACK)</a:t>
            </a:r>
          </a:p>
          <a:p>
            <a:pPr algn="l"/>
            <a:r>
              <a:rPr lang="en-US" sz="1400" dirty="0" err="1">
                <a:latin typeface="Calibri"/>
              </a:rPr>
              <a:t>rdt_rcv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2" name="Freeform 22"/>
          <p:cNvSpPr>
            <a:spLocks/>
          </p:cNvSpPr>
          <p:nvPr/>
        </p:nvSpPr>
        <p:spPr bwMode="auto">
          <a:xfrm rot="1020547">
            <a:off x="5461001" y="3703639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74" name="Line 24"/>
          <p:cNvSpPr>
            <a:spLocks noChangeShapeType="1"/>
          </p:cNvSpPr>
          <p:nvPr/>
        </p:nvSpPr>
        <p:spPr bwMode="auto">
          <a:xfrm>
            <a:off x="6205540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5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  </a:t>
            </a:r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6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receive(packet) &amp;&amp; </a:t>
            </a:r>
          </a:p>
          <a:p>
            <a:pPr algn="l"/>
            <a:r>
              <a:rPr lang="en-US" sz="1400" dirty="0">
                <a:latin typeface="Calibri"/>
              </a:rPr>
              <a:t>   not corrupt(packet) &amp;&amp;</a:t>
            </a:r>
          </a:p>
          <a:p>
            <a:pPr algn="l"/>
            <a:r>
              <a:rPr lang="en-US" sz="1400" dirty="0">
                <a:latin typeface="Calibri"/>
              </a:rPr>
              <a:t>   has_seq1(packet)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77" name="Line 27"/>
          <p:cNvSpPr>
            <a:spLocks noChangeShapeType="1"/>
          </p:cNvSpPr>
          <p:nvPr/>
        </p:nvSpPr>
        <p:spPr bwMode="auto">
          <a:xfrm>
            <a:off x="277814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8" name="Text Box 28"/>
          <p:cNvSpPr txBox="1">
            <a:spLocks noChangeArrowheads="1"/>
          </p:cNvSpPr>
          <p:nvPr/>
        </p:nvSpPr>
        <p:spPr bwMode="auto">
          <a:xfrm>
            <a:off x="141289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receive(packet) &amp;&amp; 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9" name="Line 29"/>
          <p:cNvSpPr>
            <a:spLocks noChangeShapeType="1"/>
          </p:cNvSpPr>
          <p:nvPr/>
        </p:nvSpPr>
        <p:spPr bwMode="auto">
          <a:xfrm>
            <a:off x="279400" y="2973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80" name="Text Box 30"/>
          <p:cNvSpPr txBox="1">
            <a:spLocks noChangeArrowheads="1"/>
          </p:cNvSpPr>
          <p:nvPr/>
        </p:nvSpPr>
        <p:spPr bwMode="auto">
          <a:xfrm>
            <a:off x="225425" y="4381501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1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2" name="Freeform 32"/>
          <p:cNvSpPr>
            <a:spLocks/>
          </p:cNvSpPr>
          <p:nvPr/>
        </p:nvSpPr>
        <p:spPr bwMode="auto">
          <a:xfrm rot="20579453" flipH="1">
            <a:off x="2235201" y="36401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83" name="Freeform 33"/>
          <p:cNvSpPr>
            <a:spLocks/>
          </p:cNvSpPr>
          <p:nvPr/>
        </p:nvSpPr>
        <p:spPr bwMode="auto">
          <a:xfrm rot="1361013" flipH="1">
            <a:off x="2222501" y="29924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665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D5FCD6A-67C7-BE4D-A34E-90543B302ACC}" type="slidenum">
              <a:rPr lang="en-US" sz="1400" smtClean="0">
                <a:latin typeface="Calibri"/>
              </a:rPr>
              <a:pPr algn="r"/>
              <a:t>41</a:t>
            </a:fld>
            <a:endParaRPr lang="en-US" sz="1400" dirty="0">
              <a:latin typeface="Calibri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rdt2.1: discussion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Sender: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 added to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two seq. #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(0,1) will suffice.  Why?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ACK/NAK corrupted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twice as many states</a:t>
            </a:r>
          </a:p>
          <a:p>
            <a:pPr lvl="1"/>
            <a:r>
              <a:rPr lang="en-US" sz="2000" dirty="0">
                <a:ea typeface="ＭＳ Ｐゴシック" charset="0"/>
              </a:rPr>
              <a:t>state must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remember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whether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current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has a</a:t>
            </a:r>
          </a:p>
          <a:p>
            <a:pPr marL="457200" lvl="1" indent="0">
              <a:buNone/>
            </a:pPr>
            <a:r>
              <a:rPr lang="en-US" sz="2000" dirty="0">
                <a:ea typeface="ＭＳ Ｐゴシック" charset="0"/>
              </a:rPr>
              <a:t>	0 or 1 sequence number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Receiver: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packet is duplicate</a:t>
            </a:r>
          </a:p>
          <a:p>
            <a:pPr lvl="1"/>
            <a:r>
              <a:rPr lang="en-US" sz="2000" dirty="0">
                <a:ea typeface="ＭＳ Ｐゴシック" charset="0"/>
              </a:rPr>
              <a:t>state indicates whether 0 or 1 is expected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note: receiver can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not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know if its last ACK/NAK received OK at sender</a:t>
            </a:r>
          </a:p>
        </p:txBody>
      </p:sp>
    </p:spTree>
    <p:extLst>
      <p:ext uri="{BB962C8B-B14F-4D97-AF65-F5344CB8AC3E}">
        <p14:creationId xmlns:p14="http://schemas.microsoft.com/office/powerpoint/2010/main" val="1911141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1992470-E560-5745-8203-2C4031428AEB}" type="slidenum">
              <a:rPr lang="en-US" sz="1400" smtClean="0">
                <a:latin typeface="Calibri"/>
              </a:rPr>
              <a:pPr algn="r"/>
              <a:t>42</a:t>
            </a:fld>
            <a:endParaRPr lang="en-US" sz="1400" dirty="0">
              <a:latin typeface="Calibri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rdt2.2: a NAK-free protocol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1" y="1581151"/>
            <a:ext cx="8064500" cy="274955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same functionality as rdt2.1, using ACKs only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instead of NAK, receiver sends ACK for last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received OK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must </a:t>
            </a:r>
            <a:r>
              <a:rPr lang="en-US" sz="2000" i="1" dirty="0">
                <a:ea typeface="ＭＳ Ｐゴシック" charset="0"/>
              </a:rPr>
              <a:t>explicitly</a:t>
            </a:r>
            <a:r>
              <a:rPr lang="en-US" sz="2000" dirty="0">
                <a:ea typeface="ＭＳ Ｐゴシック" charset="0"/>
              </a:rPr>
              <a:t> include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duplicate ACK at sender results in same action as NAK: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retransmit current </a:t>
            </a:r>
            <a:r>
              <a:rPr lang="en-US" sz="2400" i="1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81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D8E7BFD-E08F-714A-BDD9-6BEF1C58DFDD}" type="slidenum">
              <a:rPr lang="en-US" sz="1400" smtClean="0">
                <a:latin typeface="Calibri"/>
              </a:rPr>
              <a:pPr algn="r"/>
              <a:t>43</a:t>
            </a:fld>
            <a:endParaRPr lang="en-US" sz="1400" dirty="0">
              <a:latin typeface="Calibri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rdt2.2: sender, receiver fragments</a:t>
            </a: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2620964" y="2220913"/>
            <a:ext cx="1062037" cy="838200"/>
            <a:chOff x="1441" y="2062"/>
            <a:chExt cx="669" cy="528"/>
          </a:xfrm>
        </p:grpSpPr>
        <p:sp>
          <p:nvSpPr>
            <p:cNvPr id="52261" name="Oval 4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2" name="Text Box 5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call 0 from above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957514" y="1519238"/>
            <a:ext cx="372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sequence=0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70214" y="1238250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3032126" y="1574800"/>
            <a:ext cx="3552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2427289" y="2084389"/>
            <a:ext cx="419100" cy="2301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 flipV="1">
            <a:off x="3327402" y="2019301"/>
            <a:ext cx="1897063" cy="206375"/>
          </a:xfrm>
          <a:custGeom>
            <a:avLst/>
            <a:gdLst>
              <a:gd name="T0" fmla="*/ 0 w 2835"/>
              <a:gd name="T1" fmla="*/ 0 h 525"/>
              <a:gd name="T2" fmla="*/ 1269434930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 rot="-1357180">
            <a:off x="5802314" y="1944689"/>
            <a:ext cx="452437" cy="860425"/>
          </a:xfrm>
          <a:custGeom>
            <a:avLst/>
            <a:gdLst>
              <a:gd name="T0" fmla="*/ 0 w 735"/>
              <a:gd name="T1" fmla="*/ 123769746 h 1080"/>
              <a:gd name="T2" fmla="*/ 0 w 735"/>
              <a:gd name="T3" fmla="*/ 542681201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315076" y="2651125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(packet)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218239" y="1863725"/>
            <a:ext cx="271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(reply) &amp;&amp;  </a:t>
            </a:r>
          </a:p>
          <a:p>
            <a:pPr algn="l"/>
            <a:r>
              <a:rPr lang="en-US" dirty="0">
                <a:latin typeface="Calibri"/>
              </a:rPr>
              <a:t>( corrupt(reply) ||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isACK1(reply)</a:t>
            </a:r>
            <a:r>
              <a:rPr lang="en-US" dirty="0">
                <a:latin typeface="Calibri"/>
              </a:rPr>
              <a:t> )</a:t>
            </a:r>
            <a:endParaRPr lang="en-US" dirty="0">
              <a:latin typeface="Times New Roman" charset="0"/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6418263" y="2644776"/>
            <a:ext cx="14208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5948363" y="2844800"/>
            <a:ext cx="203200" cy="1228725"/>
          </a:xfrm>
          <a:custGeom>
            <a:avLst/>
            <a:gdLst>
              <a:gd name="T0" fmla="*/ 168851263 w 128"/>
              <a:gd name="T1" fmla="*/ 1950600938 h 774"/>
              <a:gd name="T2" fmla="*/ 0 w 128"/>
              <a:gd name="T3" fmla="*/ 0 h 774"/>
              <a:gd name="T4" fmla="*/ 0 60000 65536"/>
              <a:gd name="T5" fmla="*/ 0 60000 65536"/>
              <a:gd name="T6" fmla="*/ 0 w 128"/>
              <a:gd name="T7" fmla="*/ 0 h 774"/>
              <a:gd name="T8" fmla="*/ 128 w 128"/>
              <a:gd name="T9" fmla="*/ 774 h 7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774">
                <a:moveTo>
                  <a:pt x="67" y="774"/>
                </a:moveTo>
                <a:cubicBezTo>
                  <a:pt x="128" y="425"/>
                  <a:pt x="81" y="0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092825" y="3255963"/>
            <a:ext cx="241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  </a:t>
            </a:r>
          </a:p>
          <a:p>
            <a:pPr algn="l"/>
            <a:r>
              <a:rPr lang="en-US" dirty="0">
                <a:latin typeface="Calibri"/>
              </a:rPr>
              <a:t>&amp;&amp; not corrupt(reply) </a:t>
            </a: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isACK0(reply)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6181726" y="4079875"/>
            <a:ext cx="1863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4976814" y="2166938"/>
            <a:ext cx="1062037" cy="838200"/>
            <a:chOff x="1441" y="2062"/>
            <a:chExt cx="669" cy="528"/>
          </a:xfrm>
        </p:grpSpPr>
        <p:sp>
          <p:nvSpPr>
            <p:cNvPr id="52259" name="Oval 19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0" name="Text Box 20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</a:t>
              </a:r>
            </a:p>
            <a:p>
              <a:r>
                <a:rPr lang="en-US" sz="1400" dirty="0">
                  <a:latin typeface="Calibri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3" name="Text Box 21"/>
          <p:cNvSpPr txBox="1">
            <a:spLocks noChangeArrowheads="1"/>
          </p:cNvSpPr>
          <p:nvPr/>
        </p:nvSpPr>
        <p:spPr bwMode="auto">
          <a:xfrm>
            <a:off x="3789983" y="2884488"/>
            <a:ext cx="1408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sender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grpSp>
        <p:nvGrpSpPr>
          <p:cNvPr id="52244" name="Group 22"/>
          <p:cNvGrpSpPr>
            <a:grpSpLocks/>
          </p:cNvGrpSpPr>
          <p:nvPr/>
        </p:nvGrpSpPr>
        <p:grpSpPr bwMode="auto">
          <a:xfrm>
            <a:off x="2427288" y="4265614"/>
            <a:ext cx="847725" cy="795337"/>
            <a:chOff x="3570" y="3063"/>
            <a:chExt cx="534" cy="501"/>
          </a:xfrm>
        </p:grpSpPr>
        <p:sp>
          <p:nvSpPr>
            <p:cNvPr id="52257" name="Oval 23"/>
            <p:cNvSpPr>
              <a:spLocks noChangeArrowheads="1"/>
            </p:cNvSpPr>
            <p:nvPr/>
          </p:nvSpPr>
          <p:spPr bwMode="auto">
            <a:xfrm>
              <a:off x="3570" y="3063"/>
              <a:ext cx="534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58" name="Text Box 24"/>
            <p:cNvSpPr txBox="1">
              <a:spLocks noChangeArrowheads="1"/>
            </p:cNvSpPr>
            <p:nvPr/>
          </p:nvSpPr>
          <p:spPr bwMode="auto">
            <a:xfrm>
              <a:off x="3597" y="3085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5" name="Freeform 25"/>
          <p:cNvSpPr>
            <a:spLocks/>
          </p:cNvSpPr>
          <p:nvPr/>
        </p:nvSpPr>
        <p:spPr bwMode="auto">
          <a:xfrm>
            <a:off x="3055939" y="4156075"/>
            <a:ext cx="825500" cy="185738"/>
          </a:xfrm>
          <a:custGeom>
            <a:avLst/>
            <a:gdLst>
              <a:gd name="T0" fmla="*/ 0 w 520"/>
              <a:gd name="T1" fmla="*/ 294859869 h 117"/>
              <a:gd name="T2" fmla="*/ 1310481250 w 520"/>
              <a:gd name="T3" fmla="*/ 42843565 h 117"/>
              <a:gd name="T4" fmla="*/ 0 60000 65536"/>
              <a:gd name="T5" fmla="*/ 0 60000 65536"/>
              <a:gd name="T6" fmla="*/ 0 w 520"/>
              <a:gd name="T7" fmla="*/ 0 h 117"/>
              <a:gd name="T8" fmla="*/ 520 w 520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0" h="117">
                <a:moveTo>
                  <a:pt x="0" y="117"/>
                </a:moveTo>
                <a:cubicBezTo>
                  <a:pt x="136" y="17"/>
                  <a:pt x="276" y="0"/>
                  <a:pt x="520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6" name="Freeform 26"/>
          <p:cNvSpPr>
            <a:spLocks/>
          </p:cNvSpPr>
          <p:nvPr/>
        </p:nvSpPr>
        <p:spPr bwMode="auto">
          <a:xfrm>
            <a:off x="3168651" y="4960939"/>
            <a:ext cx="2403475" cy="206375"/>
          </a:xfrm>
          <a:custGeom>
            <a:avLst/>
            <a:gdLst>
              <a:gd name="T0" fmla="*/ 0 w 1514"/>
              <a:gd name="T1" fmla="*/ 0 h 130"/>
              <a:gd name="T2" fmla="*/ 2147483647 w 1514"/>
              <a:gd name="T3" fmla="*/ 42843450 h 130"/>
              <a:gd name="T4" fmla="*/ 0 60000 65536"/>
              <a:gd name="T5" fmla="*/ 0 60000 65536"/>
              <a:gd name="T6" fmla="*/ 0 w 1514"/>
              <a:gd name="T7" fmla="*/ 0 h 130"/>
              <a:gd name="T8" fmla="*/ 1514 w 1514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4" h="130">
                <a:moveTo>
                  <a:pt x="0" y="0"/>
                </a:moveTo>
                <a:cubicBezTo>
                  <a:pt x="266" y="130"/>
                  <a:pt x="1322" y="113"/>
                  <a:pt x="1514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7" name="Text Box 27"/>
          <p:cNvSpPr txBox="1">
            <a:spLocks noChangeArrowheads="1"/>
          </p:cNvSpPr>
          <p:nvPr/>
        </p:nvSpPr>
        <p:spPr bwMode="auto">
          <a:xfrm>
            <a:off x="2935290" y="5106988"/>
            <a:ext cx="3940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receive(packet) &amp;&amp; not corrupt(packet) </a:t>
            </a:r>
          </a:p>
          <a:p>
            <a:pPr algn="l"/>
            <a:r>
              <a:rPr lang="en-US" dirty="0">
                <a:latin typeface="Calibri"/>
              </a:rPr>
              <a:t>  &amp;&amp; has_seq1(packet) </a:t>
            </a:r>
            <a:endParaRPr lang="en-US" dirty="0">
              <a:latin typeface="Times New Roman" charset="0"/>
            </a:endParaRPr>
          </a:p>
        </p:txBody>
      </p:sp>
      <p:sp>
        <p:nvSpPr>
          <p:cNvPr id="52248" name="Line 28"/>
          <p:cNvSpPr>
            <a:spLocks noChangeShapeType="1"/>
          </p:cNvSpPr>
          <p:nvPr/>
        </p:nvSpPr>
        <p:spPr bwMode="auto">
          <a:xfrm>
            <a:off x="3046414" y="5678488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49" name="Text Box 29"/>
          <p:cNvSpPr txBox="1">
            <a:spLocks noChangeArrowheads="1"/>
          </p:cNvSpPr>
          <p:nvPr/>
        </p:nvSpPr>
        <p:spPr bwMode="auto">
          <a:xfrm>
            <a:off x="2903539" y="5664200"/>
            <a:ext cx="4175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send(ACK1)</a:t>
            </a:r>
          </a:p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50" name="Freeform 30"/>
          <p:cNvSpPr>
            <a:spLocks/>
          </p:cNvSpPr>
          <p:nvPr/>
        </p:nvSpPr>
        <p:spPr bwMode="auto">
          <a:xfrm flipH="1">
            <a:off x="1963740" y="3917950"/>
            <a:ext cx="490537" cy="1358900"/>
          </a:xfrm>
          <a:custGeom>
            <a:avLst/>
            <a:gdLst>
              <a:gd name="T0" fmla="*/ 24491981 w 619"/>
              <a:gd name="T1" fmla="*/ 636795514 h 1815"/>
              <a:gd name="T2" fmla="*/ 0 w 619"/>
              <a:gd name="T3" fmla="*/ 433312406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51" name="Line 31"/>
          <p:cNvSpPr>
            <a:spLocks noChangeShapeType="1"/>
          </p:cNvSpPr>
          <p:nvPr/>
        </p:nvSpPr>
        <p:spPr bwMode="auto">
          <a:xfrm>
            <a:off x="90488" y="4660900"/>
            <a:ext cx="19240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2" name="Text Box 32"/>
          <p:cNvSpPr txBox="1">
            <a:spLocks noChangeArrowheads="1"/>
          </p:cNvSpPr>
          <p:nvPr/>
        </p:nvSpPr>
        <p:spPr bwMode="auto">
          <a:xfrm>
            <a:off x="9526" y="3824288"/>
            <a:ext cx="2360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(packet) &amp;&amp; 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(corrupt(packet) ||</a:t>
            </a:r>
          </a:p>
          <a:p>
            <a:pPr algn="l"/>
            <a:r>
              <a:rPr lang="en-US" dirty="0">
                <a:latin typeface="Calibri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has_seq1(packet))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3" name="Text Box 33"/>
          <p:cNvSpPr txBox="1">
            <a:spLocks noChangeArrowheads="1"/>
          </p:cNvSpPr>
          <p:nvPr/>
        </p:nvSpPr>
        <p:spPr bwMode="auto">
          <a:xfrm>
            <a:off x="1" y="4689476"/>
            <a:ext cx="20383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(ACK1)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4" name="Text Box 34"/>
          <p:cNvSpPr txBox="1">
            <a:spLocks noChangeArrowheads="1"/>
          </p:cNvSpPr>
          <p:nvPr/>
        </p:nvSpPr>
        <p:spPr bwMode="auto">
          <a:xfrm>
            <a:off x="3481679" y="4311650"/>
            <a:ext cx="1532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receiver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sp>
        <p:nvSpPr>
          <p:cNvPr id="52255" name="Line 35"/>
          <p:cNvSpPr>
            <a:spLocks noChangeShapeType="1"/>
          </p:cNvSpPr>
          <p:nvPr/>
        </p:nvSpPr>
        <p:spPr bwMode="auto">
          <a:xfrm>
            <a:off x="665164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6" name="Text Box 36"/>
          <p:cNvSpPr txBox="1">
            <a:spLocks noChangeArrowheads="1"/>
          </p:cNvSpPr>
          <p:nvPr/>
        </p:nvSpPr>
        <p:spPr bwMode="auto">
          <a:xfrm>
            <a:off x="6854826" y="4103688"/>
            <a:ext cx="379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854663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8D1F385-195F-B44B-9CB0-6304153A21CB}" type="slidenum">
              <a:rPr lang="en-US" sz="1400" smtClean="0">
                <a:latin typeface="Calibri"/>
              </a:rPr>
              <a:pPr algn="r"/>
              <a:t>44</a:t>
            </a:fld>
            <a:endParaRPr lang="en-US" sz="1400" dirty="0">
              <a:latin typeface="Calibri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rdt3.0: channels with errors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loss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New assumption: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underlying channel can also lose packets (data or ACKs)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checksum, seq. #, ACKs, retransmissions will be of help, but not enough</a:t>
            </a: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1" y="1600200"/>
            <a:ext cx="4095751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Approach: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waits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reasonable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amount of time for ACK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retransmits if no ACK received in this time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(or ACK) just delayed (not lost):</a:t>
            </a:r>
          </a:p>
          <a:p>
            <a:pPr lvl="1"/>
            <a:r>
              <a:rPr lang="en-US" sz="2000" dirty="0">
                <a:ea typeface="ＭＳ Ｐゴシック" charset="0"/>
              </a:rPr>
              <a:t>retransmission will be  duplicate, but use of seq. #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sz="2000" dirty="0">
                <a:ea typeface="ＭＳ Ｐゴシック" charset="0"/>
              </a:rPr>
              <a:t>s already handles this</a:t>
            </a:r>
            <a:endParaRPr lang="en-US" sz="18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receiver must specify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endParaRPr lang="en-US" sz="1800" dirty="0"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requires countdown timer</a:t>
            </a:r>
          </a:p>
        </p:txBody>
      </p:sp>
    </p:spTree>
    <p:extLst>
      <p:ext uri="{BB962C8B-B14F-4D97-AF65-F5344CB8AC3E}">
        <p14:creationId xmlns:p14="http://schemas.microsoft.com/office/powerpoint/2010/main" val="3197434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481765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 &amp;&amp;  </a:t>
            </a:r>
          </a:p>
          <a:p>
            <a:pPr algn="l"/>
            <a:r>
              <a:rPr lang="en-US" sz="1400" dirty="0">
                <a:latin typeface="Calibri"/>
              </a:rPr>
              <a:t>( corrupt(reply) 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(reply,1)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743C644-8801-CC48-B5E4-9743F736BC12}" type="slidenum">
              <a:rPr lang="en-US" sz="1400" smtClean="0">
                <a:latin typeface="Calibri"/>
              </a:rPr>
              <a:pPr algn="r"/>
              <a:t>45</a:t>
            </a:fld>
            <a:endParaRPr lang="en-US" sz="1400" dirty="0">
              <a:latin typeface="Calibri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9"/>
            <a:ext cx="3560763" cy="893762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 sender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019425" y="1384301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sequence=0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(packet)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3060701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>
            <a:off x="2749551" y="1544639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1" name="Group 7"/>
          <p:cNvGrpSpPr>
            <a:grpSpLocks/>
          </p:cNvGrpSpPr>
          <p:nvPr/>
        </p:nvGrpSpPr>
        <p:grpSpPr bwMode="auto">
          <a:xfrm>
            <a:off x="5360988" y="2090739"/>
            <a:ext cx="889000" cy="865187"/>
            <a:chOff x="445" y="1273"/>
            <a:chExt cx="560" cy="545"/>
          </a:xfrm>
        </p:grpSpPr>
        <p:sp>
          <p:nvSpPr>
            <p:cNvPr id="54328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9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2" name="Freeform 10"/>
          <p:cNvSpPr>
            <a:spLocks/>
          </p:cNvSpPr>
          <p:nvPr/>
        </p:nvSpPr>
        <p:spPr bwMode="auto">
          <a:xfrm flipV="1">
            <a:off x="3384549" y="2071688"/>
            <a:ext cx="2090739" cy="163512"/>
          </a:xfrm>
          <a:custGeom>
            <a:avLst/>
            <a:gdLst>
              <a:gd name="T0" fmla="*/ 0 w 2835"/>
              <a:gd name="T1" fmla="*/ 0 h 525"/>
              <a:gd name="T2" fmla="*/ 154186433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6069014" y="1674813"/>
            <a:ext cx="871537" cy="666750"/>
          </a:xfrm>
          <a:custGeom>
            <a:avLst/>
            <a:gdLst>
              <a:gd name="T0" fmla="*/ 0 w 549"/>
              <a:gd name="T1" fmla="*/ 771167813 h 420"/>
              <a:gd name="T2" fmla="*/ 219252674 w 549"/>
              <a:gd name="T3" fmla="*/ 1058465625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691313" y="1898650"/>
            <a:ext cx="13509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6" name="Group 14"/>
          <p:cNvGrpSpPr>
            <a:grpSpLocks/>
          </p:cNvGrpSpPr>
          <p:nvPr/>
        </p:nvGrpSpPr>
        <p:grpSpPr bwMode="auto">
          <a:xfrm>
            <a:off x="5453064" y="4005264"/>
            <a:ext cx="1189037" cy="850900"/>
            <a:chOff x="4090" y="3230"/>
            <a:chExt cx="749" cy="536"/>
          </a:xfrm>
        </p:grpSpPr>
        <p:sp>
          <p:nvSpPr>
            <p:cNvPr id="54326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7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IDLE</a:t>
              </a:r>
            </a:p>
            <a:p>
              <a:r>
                <a:rPr lang="en-US" sz="1400" dirty="0">
                  <a:latin typeface="Calibri"/>
                </a:rPr>
                <a:t>state 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7" name="Freeform 17"/>
          <p:cNvSpPr>
            <a:spLocks/>
          </p:cNvSpPr>
          <p:nvPr/>
        </p:nvSpPr>
        <p:spPr bwMode="auto">
          <a:xfrm rot="16200000" flipV="1">
            <a:off x="2140746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55478995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8" name="Freeform 18"/>
          <p:cNvSpPr>
            <a:spLocks/>
          </p:cNvSpPr>
          <p:nvPr/>
        </p:nvSpPr>
        <p:spPr bwMode="auto">
          <a:xfrm>
            <a:off x="3370264" y="4738689"/>
            <a:ext cx="2312987" cy="274637"/>
          </a:xfrm>
          <a:custGeom>
            <a:avLst/>
            <a:gdLst>
              <a:gd name="T0" fmla="*/ 0 w 2835"/>
              <a:gd name="T1" fmla="*/ 0 h 525"/>
              <a:gd name="T2" fmla="*/ 188709307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9" name="Freeform 19"/>
          <p:cNvSpPr>
            <a:spLocks/>
          </p:cNvSpPr>
          <p:nvPr/>
        </p:nvSpPr>
        <p:spPr bwMode="auto">
          <a:xfrm rot="5400000" flipH="1" flipV="1">
            <a:off x="5611020" y="3328195"/>
            <a:ext cx="1184275" cy="166687"/>
          </a:xfrm>
          <a:custGeom>
            <a:avLst/>
            <a:gdLst>
              <a:gd name="T0" fmla="*/ 0 w 2835"/>
              <a:gd name="T1" fmla="*/ 0 h 525"/>
              <a:gd name="T2" fmla="*/ 49471156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90" name="Text Box 20"/>
          <p:cNvSpPr txBox="1">
            <a:spLocks noChangeArrowheads="1"/>
          </p:cNvSpPr>
          <p:nvPr/>
        </p:nvSpPr>
        <p:spPr bwMode="auto">
          <a:xfrm>
            <a:off x="3316289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sequence=1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(packet)</a:t>
            </a:r>
          </a:p>
        </p:txBody>
      </p:sp>
      <p:sp>
        <p:nvSpPr>
          <p:cNvPr id="54291" name="Text Box 21"/>
          <p:cNvSpPr txBox="1">
            <a:spLocks noChangeArrowheads="1"/>
          </p:cNvSpPr>
          <p:nvPr/>
        </p:nvSpPr>
        <p:spPr bwMode="auto">
          <a:xfrm>
            <a:off x="3316289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2" name="Line 22"/>
          <p:cNvSpPr>
            <a:spLocks noChangeShapeType="1"/>
          </p:cNvSpPr>
          <p:nvPr/>
        </p:nvSpPr>
        <p:spPr bwMode="auto">
          <a:xfrm>
            <a:off x="3435349" y="5253038"/>
            <a:ext cx="25987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6280151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   </a:t>
            </a: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>
                <a:latin typeface="Calibri"/>
              </a:rPr>
              <a:t>(reply) </a:t>
            </a: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(reply,0)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>
            <a:off x="6396040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5" name="Text Box 25"/>
          <p:cNvSpPr txBox="1">
            <a:spLocks noChangeArrowheads="1"/>
          </p:cNvSpPr>
          <p:nvPr/>
        </p:nvSpPr>
        <p:spPr bwMode="auto">
          <a:xfrm>
            <a:off x="130239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(packet) &amp;&amp;  </a:t>
            </a:r>
          </a:p>
          <a:p>
            <a:pPr algn="l"/>
            <a:r>
              <a:rPr lang="en-US" sz="1400" dirty="0">
                <a:latin typeface="Calibri"/>
              </a:rPr>
              <a:t>( corrupt(packet) 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(reply,0)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6" name="Line 26"/>
          <p:cNvSpPr>
            <a:spLocks noChangeShapeType="1"/>
          </p:cNvSpPr>
          <p:nvPr/>
        </p:nvSpPr>
        <p:spPr bwMode="auto">
          <a:xfrm>
            <a:off x="1393826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7" name="Text Box 27"/>
          <p:cNvSpPr txBox="1">
            <a:spLocks noChangeArrowheads="1"/>
          </p:cNvSpPr>
          <p:nvPr/>
        </p:nvSpPr>
        <p:spPr bwMode="auto">
          <a:xfrm>
            <a:off x="908049" y="2865438"/>
            <a:ext cx="19129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   </a:t>
            </a: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>
                <a:latin typeface="Calibri"/>
              </a:rPr>
              <a:t>(reply) </a:t>
            </a: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(reply,1)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1035049" y="3605213"/>
            <a:ext cx="15176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9" name="Text Box 29"/>
          <p:cNvSpPr txBox="1">
            <a:spLocks noChangeArrowheads="1"/>
          </p:cNvSpPr>
          <p:nvPr/>
        </p:nvSpPr>
        <p:spPr bwMode="auto">
          <a:xfrm>
            <a:off x="6300789" y="3798889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1" name="Freeform 31"/>
          <p:cNvSpPr>
            <a:spLocks/>
          </p:cNvSpPr>
          <p:nvPr/>
        </p:nvSpPr>
        <p:spPr bwMode="auto">
          <a:xfrm>
            <a:off x="6238876" y="2338389"/>
            <a:ext cx="461963" cy="682625"/>
          </a:xfrm>
          <a:custGeom>
            <a:avLst/>
            <a:gdLst>
              <a:gd name="T0" fmla="*/ 0 w 291"/>
              <a:gd name="T1" fmla="*/ 302418750 h 430"/>
              <a:gd name="T2" fmla="*/ 37803178 w 291"/>
              <a:gd name="T3" fmla="*/ 642640638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2" name="Text Box 32"/>
          <p:cNvSpPr txBox="1">
            <a:spLocks noChangeArrowheads="1"/>
          </p:cNvSpPr>
          <p:nvPr/>
        </p:nvSpPr>
        <p:spPr bwMode="auto">
          <a:xfrm>
            <a:off x="6570665" y="2516189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(packet)</a:t>
            </a:r>
          </a:p>
        </p:txBody>
      </p:sp>
      <p:sp>
        <p:nvSpPr>
          <p:cNvPr id="54303" name="Text Box 33"/>
          <p:cNvSpPr txBox="1">
            <a:spLocks noChangeArrowheads="1"/>
          </p:cNvSpPr>
          <p:nvPr/>
        </p:nvSpPr>
        <p:spPr bwMode="auto">
          <a:xfrm>
            <a:off x="6592889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05" name="Freeform 35"/>
          <p:cNvSpPr>
            <a:spLocks/>
          </p:cNvSpPr>
          <p:nvPr/>
        </p:nvSpPr>
        <p:spPr bwMode="auto">
          <a:xfrm>
            <a:off x="2230438" y="4702176"/>
            <a:ext cx="692151" cy="631825"/>
          </a:xfrm>
          <a:custGeom>
            <a:avLst/>
            <a:gdLst>
              <a:gd name="T0" fmla="*/ 1098788125 w 436"/>
              <a:gd name="T1" fmla="*/ 254536575 h 398"/>
              <a:gd name="T2" fmla="*/ 756046875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6" name="Freeform 36"/>
          <p:cNvSpPr>
            <a:spLocks/>
          </p:cNvSpPr>
          <p:nvPr/>
        </p:nvSpPr>
        <p:spPr bwMode="auto">
          <a:xfrm>
            <a:off x="2030414" y="4413251"/>
            <a:ext cx="571500" cy="420688"/>
          </a:xfrm>
          <a:custGeom>
            <a:avLst/>
            <a:gdLst>
              <a:gd name="T0" fmla="*/ 362902500 w 900"/>
              <a:gd name="T1" fmla="*/ 145380749 h 662"/>
              <a:gd name="T2" fmla="*/ 332660625 w 900"/>
              <a:gd name="T3" fmla="*/ 6057399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7" name="Text Box 37"/>
          <p:cNvSpPr txBox="1">
            <a:spLocks noChangeArrowheads="1"/>
          </p:cNvSpPr>
          <p:nvPr/>
        </p:nvSpPr>
        <p:spPr bwMode="auto">
          <a:xfrm>
            <a:off x="628650" y="4460876"/>
            <a:ext cx="18240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(packet)</a:t>
            </a:r>
          </a:p>
        </p:txBody>
      </p:sp>
      <p:sp>
        <p:nvSpPr>
          <p:cNvPr id="54308" name="Text Box 38"/>
          <p:cNvSpPr txBox="1">
            <a:spLocks noChangeArrowheads="1"/>
          </p:cNvSpPr>
          <p:nvPr/>
        </p:nvSpPr>
        <p:spPr bwMode="auto">
          <a:xfrm>
            <a:off x="642940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0" name="Freeform 40"/>
          <p:cNvSpPr>
            <a:spLocks/>
          </p:cNvSpPr>
          <p:nvPr/>
        </p:nvSpPr>
        <p:spPr bwMode="auto">
          <a:xfrm>
            <a:off x="6426201" y="43735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54312" name="Group 42"/>
          <p:cNvGrpSpPr>
            <a:grpSpLocks/>
          </p:cNvGrpSpPr>
          <p:nvPr/>
        </p:nvGrpSpPr>
        <p:grpSpPr bwMode="auto">
          <a:xfrm>
            <a:off x="2419350" y="2135189"/>
            <a:ext cx="1189039" cy="850900"/>
            <a:chOff x="4090" y="3230"/>
            <a:chExt cx="749" cy="536"/>
          </a:xfrm>
        </p:grpSpPr>
        <p:sp>
          <p:nvSpPr>
            <p:cNvPr id="54324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5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IDLE</a:t>
              </a:r>
            </a:p>
            <a:p>
              <a:r>
                <a:rPr lang="en-US" sz="1400" dirty="0">
                  <a:latin typeface="Calibri"/>
                </a:rPr>
                <a:t>state 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3" name="Line 45"/>
          <p:cNvSpPr>
            <a:spLocks noChangeShapeType="1"/>
          </p:cNvSpPr>
          <p:nvPr/>
        </p:nvSpPr>
        <p:spPr bwMode="auto">
          <a:xfrm>
            <a:off x="1123951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314" name="Group 46"/>
          <p:cNvGrpSpPr>
            <a:grpSpLocks/>
          </p:cNvGrpSpPr>
          <p:nvPr/>
        </p:nvGrpSpPr>
        <p:grpSpPr bwMode="auto">
          <a:xfrm>
            <a:off x="2630488" y="3989389"/>
            <a:ext cx="889000" cy="865187"/>
            <a:chOff x="445" y="1273"/>
            <a:chExt cx="560" cy="545"/>
          </a:xfrm>
        </p:grpSpPr>
        <p:sp>
          <p:nvSpPr>
            <p:cNvPr id="54322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3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5" name="Freeform 49"/>
          <p:cNvSpPr>
            <a:spLocks/>
          </p:cNvSpPr>
          <p:nvPr/>
        </p:nvSpPr>
        <p:spPr bwMode="auto">
          <a:xfrm flipH="1" flipV="1">
            <a:off x="2006601" y="17827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6" name="Text Box 50"/>
          <p:cNvSpPr txBox="1">
            <a:spLocks noChangeArrowheads="1"/>
          </p:cNvSpPr>
          <p:nvPr/>
        </p:nvSpPr>
        <p:spPr bwMode="auto">
          <a:xfrm>
            <a:off x="7223773" y="485298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17" name="Text Box 51"/>
          <p:cNvSpPr txBox="1">
            <a:spLocks noChangeArrowheads="1"/>
          </p:cNvSpPr>
          <p:nvPr/>
        </p:nvSpPr>
        <p:spPr bwMode="auto">
          <a:xfrm>
            <a:off x="6757989" y="4603750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1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9" name="Text Box 53"/>
          <p:cNvSpPr txBox="1">
            <a:spLocks noChangeArrowheads="1"/>
          </p:cNvSpPr>
          <p:nvPr/>
        </p:nvSpPr>
        <p:spPr bwMode="auto">
          <a:xfrm>
            <a:off x="7126935" y="18478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54320" name="Text Box 54"/>
          <p:cNvSpPr txBox="1">
            <a:spLocks noChangeArrowheads="1"/>
          </p:cNvSpPr>
          <p:nvPr/>
        </p:nvSpPr>
        <p:spPr bwMode="auto">
          <a:xfrm>
            <a:off x="1475435" y="21240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21" name="Text Box 55"/>
          <p:cNvSpPr txBox="1">
            <a:spLocks noChangeArrowheads="1"/>
          </p:cNvSpPr>
          <p:nvPr/>
        </p:nvSpPr>
        <p:spPr bwMode="auto">
          <a:xfrm>
            <a:off x="1878660" y="57943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93640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Dealing with Packet Loss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3398837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600" y="2362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457200" y="5943600"/>
            <a:ext cx="8534400" cy="8382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</a:t>
            </a:r>
            <a:r>
              <a:rPr kumimoji="0" lang="en-US" sz="2400" b="0" i="0" u="sng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loss detection</a:t>
            </a:r>
            <a:br>
              <a:rPr kumimoji="0" lang="en-US" sz="2400" b="0" i="0" u="sng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Set timer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when packet is sent; retransmit </a:t>
            </a:r>
            <a:r>
              <a:rPr lang="en-US" sz="2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on timeout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P(2)</a:t>
            </a:r>
          </a:p>
        </p:txBody>
      </p:sp>
    </p:spTree>
    <p:extLst>
      <p:ext uri="{BB962C8B-B14F-4D97-AF65-F5344CB8AC3E}">
        <p14:creationId xmlns:p14="http://schemas.microsoft.com/office/powerpoint/2010/main" val="35379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Dealing with Packet Loss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28764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P(2)</a:t>
            </a: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4953000" y="2819400"/>
            <a:ext cx="23622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1752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duplicate!</a:t>
            </a: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1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35" grpId="0" animBg="1"/>
      <p:bldP spid="36" grpId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Dealing with Packet Loss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138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2689474" y="3562183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990600" y="5943600"/>
            <a:ext cx="7467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retx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. can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lead to </a:t>
            </a:r>
            <a:r>
              <a:rPr kumimoji="0" lang="en-US" sz="2800" b="0" i="0" u="sng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duplicates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  <a:sym typeface="Wingdings"/>
              </a:rPr>
              <a:t> </a:t>
            </a:r>
            <a:r>
              <a:rPr lang="en-US" sz="2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P(2)</a:t>
            </a: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1981200" y="3657600"/>
            <a:ext cx="5334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4800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duplicate!</a:t>
            </a:r>
          </a:p>
        </p:txBody>
      </p:sp>
      <p:sp>
        <p:nvSpPr>
          <p:cNvPr id="38" name="TextBox 37"/>
          <p:cNvSpPr txBox="1"/>
          <p:nvPr/>
        </p:nvSpPr>
        <p:spPr>
          <a:xfrm rot="21258713">
            <a:off x="5299847" y="3447548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8166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A0214BFC-8B04-674A-860E-AC83464D27FF}" type="slidenum">
              <a:rPr lang="en-US" sz="1400" smtClean="0">
                <a:latin typeface="Calibri"/>
              </a:rPr>
              <a:pPr algn="r"/>
              <a:t>49</a:t>
            </a:fld>
            <a:endParaRPr lang="en-US" sz="1400" dirty="0">
              <a:latin typeface="Calibri"/>
            </a:endParaRPr>
          </a:p>
        </p:txBody>
      </p:sp>
      <p:sp>
        <p:nvSpPr>
          <p:cNvPr id="57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Performance of rdt3.0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600200"/>
            <a:ext cx="8372475" cy="9906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rdt3.0 works, but performance stinks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ex: 1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Gbps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link, 15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prop. delay, 8000 bit packet: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57201" y="36576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U </a:t>
            </a:r>
            <a:r>
              <a:rPr lang="en-US" sz="2000" baseline="-25000" dirty="0">
                <a:latin typeface="Calibri"/>
              </a:rPr>
              <a:t>sender</a:t>
            </a:r>
            <a:r>
              <a:rPr lang="en-US" sz="2000" dirty="0">
                <a:latin typeface="Calibri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utilization</a:t>
            </a:r>
            <a:r>
              <a:rPr lang="en-US" sz="2000" dirty="0">
                <a:latin typeface="Calibri"/>
              </a:rPr>
              <a:t> – fraction of time sender busy sending</a:t>
            </a: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3347780" y="2774950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7354" name="Rectangle 17"/>
          <p:cNvSpPr>
            <a:spLocks noChangeArrowheads="1"/>
          </p:cNvSpPr>
          <p:nvPr/>
        </p:nvSpPr>
        <p:spPr bwMode="auto">
          <a:xfrm>
            <a:off x="533401" y="51054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1KB </a:t>
            </a:r>
            <a:r>
              <a:rPr lang="en-US" sz="2000" dirty="0" err="1">
                <a:latin typeface="Calibri"/>
              </a:rPr>
              <a:t>pkt</a:t>
            </a:r>
            <a:r>
              <a:rPr lang="en-US" sz="2000" dirty="0">
                <a:latin typeface="Calibri"/>
              </a:rPr>
              <a:t> every 30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-&gt; 33kB/</a:t>
            </a:r>
            <a:r>
              <a:rPr lang="en-US" sz="2000">
                <a:latin typeface="Calibri"/>
              </a:rPr>
              <a:t>sec throughput </a:t>
            </a:r>
            <a:r>
              <a:rPr lang="en-US" sz="2000" dirty="0">
                <a:latin typeface="Calibri"/>
              </a:rPr>
              <a:t>over 1 </a:t>
            </a:r>
            <a:r>
              <a:rPr lang="en-US" sz="2000" dirty="0" err="1">
                <a:latin typeface="Calibri"/>
              </a:rPr>
              <a:t>Gbps</a:t>
            </a:r>
            <a:r>
              <a:rPr lang="en-US" sz="2000" dirty="0">
                <a:latin typeface="Calibri"/>
              </a:rPr>
              <a:t> link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network protocol limits use of physical resources!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981200" y="4191000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72" name="Picture" r:id="rId3" imgW="3180654" imgH="501249" progId="Word.Picture.8">
                  <p:embed/>
                </p:oleObj>
              </mc:Choice>
              <mc:Fallback>
                <p:oleObj name="Picture" r:id="rId3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2149475" y="2676525"/>
          <a:ext cx="4991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73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76525"/>
                        <a:ext cx="49911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08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pic>
        <p:nvPicPr>
          <p:cNvPr id="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10044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2465DC7-0C2C-0844-AE9F-9804A3CBCD5C}" type="slidenum">
              <a:rPr lang="en-US" sz="1400" smtClean="0">
                <a:latin typeface="Calibri"/>
              </a:rPr>
              <a:pPr algn="r"/>
              <a:t>50</a:t>
            </a:fld>
            <a:endParaRPr lang="en-US" sz="1400" dirty="0">
              <a:latin typeface="Calibri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rdt3.0: stop-and-wait operation</a:t>
            </a:r>
          </a:p>
        </p:txBody>
      </p:sp>
      <p:sp>
        <p:nvSpPr>
          <p:cNvPr id="58374" name="Line 3"/>
          <p:cNvSpPr>
            <a:spLocks noChangeShapeType="1"/>
          </p:cNvSpPr>
          <p:nvPr/>
        </p:nvSpPr>
        <p:spPr bwMode="auto">
          <a:xfrm>
            <a:off x="3557589" y="2001839"/>
            <a:ext cx="2227263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1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first packet bit transmitted, t = 0</a:t>
            </a:r>
          </a:p>
        </p:txBody>
      </p:sp>
      <p:sp>
        <p:nvSpPr>
          <p:cNvPr id="58376" name="Line 5"/>
          <p:cNvSpPr>
            <a:spLocks noChangeShapeType="1"/>
          </p:cNvSpPr>
          <p:nvPr/>
        </p:nvSpPr>
        <p:spPr bwMode="auto">
          <a:xfrm>
            <a:off x="3546476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7" name="Line 6"/>
          <p:cNvSpPr>
            <a:spLocks noChangeShapeType="1"/>
          </p:cNvSpPr>
          <p:nvPr/>
        </p:nvSpPr>
        <p:spPr bwMode="auto">
          <a:xfrm>
            <a:off x="5773740" y="1795464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3017840" y="1446214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sender</a:t>
            </a:r>
            <a:endParaRPr lang="en-US" dirty="0">
              <a:latin typeface="Times New Roman" charset="0"/>
            </a:endParaRP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5195889" y="1446214"/>
            <a:ext cx="946151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receiver</a:t>
            </a:r>
            <a:endParaRPr lang="en-US" dirty="0">
              <a:latin typeface="Times New Roman" charset="0"/>
            </a:endParaRPr>
          </a:p>
        </p:txBody>
      </p:sp>
      <p:sp>
        <p:nvSpPr>
          <p:cNvPr id="58380" name="Line 9"/>
          <p:cNvSpPr>
            <a:spLocks noChangeShapeType="1"/>
          </p:cNvSpPr>
          <p:nvPr/>
        </p:nvSpPr>
        <p:spPr bwMode="auto">
          <a:xfrm>
            <a:off x="3570289" y="1997076"/>
            <a:ext cx="2190751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1" name="Line 10"/>
          <p:cNvSpPr>
            <a:spLocks noChangeShapeType="1"/>
          </p:cNvSpPr>
          <p:nvPr/>
        </p:nvSpPr>
        <p:spPr bwMode="auto">
          <a:xfrm>
            <a:off x="3575049" y="4108450"/>
            <a:ext cx="219233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2" name="Line 11"/>
          <p:cNvSpPr>
            <a:spLocks noChangeShapeType="1"/>
          </p:cNvSpPr>
          <p:nvPr/>
        </p:nvSpPr>
        <p:spPr bwMode="auto">
          <a:xfrm flipV="1">
            <a:off x="3575049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3" name="Freeform 12"/>
          <p:cNvSpPr>
            <a:spLocks/>
          </p:cNvSpPr>
          <p:nvPr/>
        </p:nvSpPr>
        <p:spPr bwMode="auto">
          <a:xfrm>
            <a:off x="3552826" y="1995489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1712583866 w 2902"/>
              <a:gd name="T3" fmla="*/ 891236829 h 1185"/>
              <a:gd name="T4" fmla="*/ 1716724880 w 2902"/>
              <a:gd name="T5" fmla="*/ 1127124464 h 1185"/>
              <a:gd name="T6" fmla="*/ 0 w 2902"/>
              <a:gd name="T7" fmla="*/ 234936743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8384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5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6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2755900" y="2968626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FF0000"/>
                </a:solidFill>
                <a:latin typeface="Calibri"/>
              </a:rPr>
              <a:t>RTT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8388" name="Line 17"/>
          <p:cNvSpPr>
            <a:spLocks noChangeShapeType="1"/>
          </p:cNvSpPr>
          <p:nvPr/>
        </p:nvSpPr>
        <p:spPr bwMode="auto">
          <a:xfrm>
            <a:off x="3443288" y="3276601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9" name="Line 18"/>
          <p:cNvSpPr>
            <a:spLocks noChangeShapeType="1"/>
          </p:cNvSpPr>
          <p:nvPr/>
        </p:nvSpPr>
        <p:spPr bwMode="auto">
          <a:xfrm flipV="1">
            <a:off x="3448051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1" y="2074864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last packet bit transmitted,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1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5842001" y="2733676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first packet bit arrives</a:t>
            </a:r>
            <a:endParaRPr lang="en-US" dirty="0">
              <a:latin typeface="Times New Roman" charset="0"/>
            </a:endParaRPr>
          </a:p>
        </p:txBody>
      </p:sp>
      <p:sp>
        <p:nvSpPr>
          <p:cNvPr id="58393" name="Line 22"/>
          <p:cNvSpPr>
            <a:spLocks noChangeShapeType="1"/>
          </p:cNvSpPr>
          <p:nvPr/>
        </p:nvSpPr>
        <p:spPr bwMode="auto">
          <a:xfrm>
            <a:off x="5784851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4" name="Text Box 23"/>
          <p:cNvSpPr txBox="1">
            <a:spLocks noChangeArrowheads="1"/>
          </p:cNvSpPr>
          <p:nvPr/>
        </p:nvSpPr>
        <p:spPr bwMode="auto">
          <a:xfrm>
            <a:off x="5848351" y="2986089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last packet bit arrives, send ACK</a:t>
            </a:r>
            <a:endParaRPr lang="en-US" dirty="0">
              <a:latin typeface="Times New Roman" charset="0"/>
            </a:endParaRPr>
          </a:p>
        </p:txBody>
      </p:sp>
      <p:sp>
        <p:nvSpPr>
          <p:cNvPr id="58395" name="Text Box 24"/>
          <p:cNvSpPr txBox="1">
            <a:spLocks noChangeArrowheads="1"/>
          </p:cNvSpPr>
          <p:nvPr/>
        </p:nvSpPr>
        <p:spPr bwMode="auto">
          <a:xfrm>
            <a:off x="825500" y="3768726"/>
            <a:ext cx="268605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ACK arrives, send next </a:t>
            </a:r>
          </a:p>
          <a:p>
            <a:pPr algn="r"/>
            <a:r>
              <a:rPr lang="en-US" dirty="0">
                <a:latin typeface="Calibri"/>
              </a:rPr>
              <a:t>packet,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RTT +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6" name="Freeform 25"/>
          <p:cNvSpPr>
            <a:spLocks/>
          </p:cNvSpPr>
          <p:nvPr/>
        </p:nvSpPr>
        <p:spPr bwMode="auto">
          <a:xfrm>
            <a:off x="3570289" y="4103689"/>
            <a:ext cx="1419225" cy="577850"/>
          </a:xfrm>
          <a:custGeom>
            <a:avLst/>
            <a:gdLst>
              <a:gd name="T0" fmla="*/ 0 w 1845"/>
              <a:gd name="T1" fmla="*/ 0 h 592"/>
              <a:gd name="T2" fmla="*/ 1091707101 w 1845"/>
              <a:gd name="T3" fmla="*/ 564038214 h 592"/>
              <a:gd name="T4" fmla="*/ 647923520 w 1845"/>
              <a:gd name="T5" fmla="*/ 564038214 h 592"/>
              <a:gd name="T6" fmla="*/ 0 w 1845"/>
              <a:gd name="T7" fmla="*/ 23533331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58397" name="Group 26"/>
          <p:cNvGrpSpPr>
            <a:grpSpLocks/>
          </p:cNvGrpSpPr>
          <p:nvPr/>
        </p:nvGrpSpPr>
        <p:grpSpPr bwMode="auto">
          <a:xfrm>
            <a:off x="3563939" y="4095750"/>
            <a:ext cx="1281112" cy="534988"/>
            <a:chOff x="12315" y="13225"/>
            <a:chExt cx="2775" cy="913"/>
          </a:xfrm>
        </p:grpSpPr>
        <p:sp>
          <p:nvSpPr>
            <p:cNvPr id="58400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8401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8398" name="Line 29"/>
          <p:cNvSpPr>
            <a:spLocks noChangeShapeType="1"/>
          </p:cNvSpPr>
          <p:nvPr/>
        </p:nvSpPr>
        <p:spPr bwMode="auto">
          <a:xfrm>
            <a:off x="3563939" y="4337051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9" name="Line 30"/>
          <p:cNvSpPr>
            <a:spLocks noChangeShapeType="1"/>
          </p:cNvSpPr>
          <p:nvPr/>
        </p:nvSpPr>
        <p:spPr bwMode="auto">
          <a:xfrm>
            <a:off x="3887789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9" name="Picture" r:id="rId4" imgW="3180654" imgH="501249" progId="Word.Picture.8">
                  <p:embed/>
                </p:oleObj>
              </mc:Choice>
              <mc:Fallback>
                <p:oleObj name="Picture" r:id="rId4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712895" y="1538376"/>
            <a:ext cx="1422473" cy="698412"/>
          </a:xfrm>
          <a:prstGeom prst="rect">
            <a:avLst/>
          </a:prstGeom>
          <a:solidFill>
            <a:srgbClr val="E6ECF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+mn-lt"/>
              </a:rPr>
              <a:t>Inefficient if</a:t>
            </a:r>
          </a:p>
          <a:p>
            <a:pPr eaLnBrk="1" hangingPunct="1"/>
            <a:r>
              <a:rPr lang="en-US" sz="2000" dirty="0">
                <a:latin typeface="+mn-lt"/>
              </a:rPr>
              <a:t>t</a:t>
            </a:r>
            <a:r>
              <a:rPr lang="en-US" sz="2000" b="0" dirty="0">
                <a:latin typeface="+mn-lt"/>
              </a:rPr>
              <a:t> &lt;&lt; RTT</a:t>
            </a:r>
          </a:p>
        </p:txBody>
      </p:sp>
    </p:spTree>
    <p:extLst>
      <p:ext uri="{BB962C8B-B14F-4D97-AF65-F5344CB8AC3E}">
        <p14:creationId xmlns:p14="http://schemas.microsoft.com/office/powerpoint/2010/main" val="3334929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B5A8912-2F85-BF48-A0A1-D71C2CA5BC55}" type="slidenum">
              <a:rPr lang="en-US" sz="1400" smtClean="0">
                <a:latin typeface="Calibri"/>
              </a:rPr>
              <a:pPr algn="r"/>
              <a:t>51</a:t>
            </a:fld>
            <a:endParaRPr lang="en-US" sz="1400" dirty="0">
              <a:latin typeface="Calibri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Pipelined (Packet-Window) protocols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7" y="1304925"/>
            <a:ext cx="7591425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Pipelining: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allows multiple,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in-flight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yet-to-be-acknowledged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range of sequence numbers must be increased</a:t>
            </a:r>
          </a:p>
          <a:p>
            <a:pPr lvl="1"/>
            <a:r>
              <a:rPr lang="en-US" sz="2000" dirty="0">
                <a:ea typeface="ＭＳ Ｐゴシック" charset="0"/>
              </a:rPr>
              <a:t>buffering at sender and/or receiver</a:t>
            </a:r>
          </a:p>
        </p:txBody>
      </p:sp>
      <p:pic>
        <p:nvPicPr>
          <p:cNvPr id="60423" name="Picture 5" descr="rdt_pipelin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890839"/>
            <a:ext cx="61055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3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Sliding Packet Window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153400" cy="4681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</a:rPr>
              <a:t>window</a:t>
            </a:r>
            <a:r>
              <a:rPr lang="en-US" sz="2400" dirty="0"/>
              <a:t>  = set of adjacent sequence numbers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size of the set is the </a:t>
            </a:r>
            <a:r>
              <a:rPr lang="en-US" sz="2000" dirty="0">
                <a:solidFill>
                  <a:srgbClr val="0000FF"/>
                </a:solidFill>
              </a:rPr>
              <a:t>window size</a:t>
            </a:r>
            <a:r>
              <a:rPr lang="en-US" sz="2000" i="1" dirty="0"/>
              <a:t>; </a:t>
            </a:r>
            <a:r>
              <a:rPr lang="en-US" sz="2000" dirty="0"/>
              <a:t>assume window size is </a:t>
            </a:r>
            <a:r>
              <a:rPr lang="en-US" sz="2000" i="1" dirty="0">
                <a:solidFill>
                  <a:srgbClr val="0000FF"/>
                </a:solidFill>
              </a:rPr>
              <a:t>n</a:t>
            </a:r>
            <a:endParaRPr lang="en-US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General idea: send up to </a:t>
            </a:r>
            <a:r>
              <a:rPr lang="en-US" sz="2400" i="1" dirty="0"/>
              <a:t>n</a:t>
            </a:r>
            <a:r>
              <a:rPr lang="en-US" sz="2400" dirty="0"/>
              <a:t> packets at a time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Sender can send packets in its window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Receiver can accept packets in its window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Window of acceptable packets “slides” on successful reception/acknowledgement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Sliding Packet Window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Let 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>
                <a:solidFill>
                  <a:srgbClr val="0000FF"/>
                </a:solidFill>
              </a:rPr>
              <a:t>ack</a:t>
            </a:r>
            <a:r>
              <a:rPr lang="en-US" sz="2000" dirty="0" err="1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>
                <a:solidFill>
                  <a:srgbClr val="0000FF"/>
                </a:solidFill>
              </a:rPr>
              <a:t>d</a:t>
            </a:r>
            <a:r>
              <a:rPr lang="en-US" sz="2000" dirty="0">
                <a:solidFill>
                  <a:srgbClr val="0000FF"/>
                </a:solidFill>
              </a:rPr>
              <a:t> packet of sender without gap</a:t>
            </a:r>
            <a:r>
              <a:rPr lang="en-US" sz="2000" dirty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then 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then 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Received and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latin typeface="+mn-lt"/>
              </a:rPr>
              <a:t>Acceptable but not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yet received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Cannot be received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83795" y="2495489"/>
            <a:ext cx="7795286" cy="1653064"/>
            <a:chOff x="783795" y="2495490"/>
            <a:chExt cx="7795286" cy="1653064"/>
          </a:xfrm>
        </p:grpSpPr>
        <p:sp>
          <p:nvSpPr>
            <p:cNvPr id="2" name="Rectangle 1"/>
            <p:cNvSpPr/>
            <p:nvPr/>
          </p:nvSpPr>
          <p:spPr bwMode="auto">
            <a:xfrm>
              <a:off x="914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143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371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002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74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86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514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7432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971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4290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576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862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1148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3434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720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006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" name="Left Brace 2"/>
            <p:cNvSpPr/>
            <p:nvPr/>
          </p:nvSpPr>
          <p:spPr bwMode="auto">
            <a:xfrm rot="5400000">
              <a:off x="2628900" y="2095500"/>
              <a:ext cx="381000" cy="19812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2495490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437335" y="25908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0222" y="272409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3" name="Straight Arrow Connector 22"/>
            <p:cNvCxnSpPr>
              <a:stCxn id="25" idx="2"/>
              <a:endCxn id="8" idx="0"/>
            </p:cNvCxnSpPr>
            <p:nvPr/>
          </p:nvCxnSpPr>
          <p:spPr bwMode="auto">
            <a:xfrm>
              <a:off x="1649337" y="3093422"/>
              <a:ext cx="27063" cy="3355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629400" y="2571690"/>
              <a:ext cx="1489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Already </a:t>
              </a:r>
              <a:r>
                <a:rPr lang="en-US" sz="1800" b="0" dirty="0" err="1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437335" y="306711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42884" y="3048000"/>
              <a:ext cx="1936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Sent but not </a:t>
              </a:r>
              <a:r>
                <a:rPr lang="en-US" sz="1800" b="0" dirty="0" err="1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53911" y="35814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41105" y="3593068"/>
              <a:ext cx="160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Cannot be sent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3795" y="3810000"/>
              <a:ext cx="2645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0" i="1" dirty="0">
                  <a:solidFill>
                    <a:srgbClr val="000090"/>
                  </a:solidFill>
                  <a:latin typeface="+mn-lt"/>
                </a:rPr>
                <a:t>sequence number </a:t>
              </a:r>
              <a:r>
                <a:rPr lang="en-US" sz="1600" b="0" i="1" dirty="0">
                  <a:solidFill>
                    <a:srgbClr val="000090"/>
                  </a:solidFill>
                  <a:latin typeface="+mn-lt"/>
                  <a:sym typeface="Wingdings"/>
                </a:rPr>
                <a:t></a:t>
              </a:r>
              <a:endParaRPr lang="en-US" sz="1600" b="0" i="1" dirty="0">
                <a:solidFill>
                  <a:srgbClr val="000090"/>
                </a:solidFill>
                <a:latin typeface="+mn-lt"/>
              </a:endParaRPr>
            </a:p>
          </p:txBody>
        </p:sp>
      </p:grp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5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5" grpId="0" animBg="1"/>
      <p:bldP spid="56" grpId="0"/>
      <p:bldP spid="59" grpId="0" animBg="1"/>
      <p:bldP spid="60" grpId="0"/>
      <p:bldP spid="61" grpId="0" animBg="1"/>
      <p:bldP spid="6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/>
              <a:t>Acknowledgements w/ Sliding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common options</a:t>
            </a:r>
          </a:p>
          <a:p>
            <a:pPr lvl="1"/>
            <a:r>
              <a:rPr lang="en-US" dirty="0"/>
              <a:t>cumulative ACKs: ACK carries next in-order sequence number that the receiver expects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948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/>
              <a:t>Cumulative Acknowledgements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Received and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latin typeface="+mn-lt"/>
              </a:rPr>
              <a:t>Acceptable but not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yet received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Cannot be received</a:t>
            </a: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/>
              <a:t>After receiving B+1, B+2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3390900" y="42291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27229" y="4705290"/>
            <a:ext cx="110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r>
              <a:rPr lang="en-US" baseline="-25000" dirty="0" err="1"/>
              <a:t>new</a:t>
            </a:r>
            <a:r>
              <a:rPr lang="en-US" dirty="0"/>
              <a:t>= B+2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4215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/>
              <a:t>Receiver sends ACK(B</a:t>
            </a:r>
            <a:r>
              <a:rPr lang="en-US" b="0" baseline="-25000" dirty="0"/>
              <a:t>new</a:t>
            </a:r>
            <a:r>
              <a:rPr lang="en-US" b="0" dirty="0"/>
              <a:t>+1)</a:t>
            </a:r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/>
              <a:t>Cumulative Acknowledgements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Received and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latin typeface="+mn-lt"/>
              </a:rPr>
              <a:t>Acceptable but not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yet received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Cannot be received</a:t>
            </a: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/>
              <a:t>After receiving B+4, B+5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2933700" y="41529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718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52601" y="4705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US" baseline="-250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9643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/>
              <a:t>Receiver sends </a:t>
            </a:r>
            <a:r>
              <a:rPr lang="en-US" b="0" dirty="0">
                <a:solidFill>
                  <a:srgbClr val="FF0000"/>
                </a:solidFill>
              </a:rPr>
              <a:t>ACK(B+1)</a:t>
            </a:r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56</a:t>
            </a:fld>
            <a:endParaRPr lang="en-US" sz="140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8773" y="4629090"/>
            <a:ext cx="314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How do we recover?</a:t>
            </a:r>
          </a:p>
        </p:txBody>
      </p:sp>
    </p:spTree>
    <p:extLst>
      <p:ext uri="{BB962C8B-B14F-4D97-AF65-F5344CB8AC3E}">
        <p14:creationId xmlns:p14="http://schemas.microsoft.com/office/powerpoint/2010/main" val="37645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Go-Back-N (GBN)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8686800" cy="4411662"/>
          </a:xfrm>
        </p:spPr>
        <p:txBody>
          <a:bodyPr/>
          <a:lstStyle/>
          <a:p>
            <a:r>
              <a:rPr lang="en-US" sz="2400" dirty="0"/>
              <a:t>Sender transmits up to </a:t>
            </a:r>
            <a:r>
              <a:rPr lang="en-US" sz="2400" i="1" dirty="0"/>
              <a:t>n</a:t>
            </a:r>
            <a:r>
              <a:rPr lang="en-US" sz="2400" dirty="0"/>
              <a:t> unacknowledged packets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Receiver only accepts packets in order</a:t>
            </a:r>
          </a:p>
          <a:p>
            <a:pPr lvl="1"/>
            <a:r>
              <a:rPr lang="en-US" sz="2000" dirty="0"/>
              <a:t>discards out-of-order packets (i.e., packets other than</a:t>
            </a:r>
            <a:r>
              <a:rPr lang="en-US" sz="2000" i="1" dirty="0"/>
              <a:t> B+1</a:t>
            </a:r>
            <a:r>
              <a:rPr lang="en-US" sz="2000" dirty="0"/>
              <a:t>)</a:t>
            </a:r>
          </a:p>
          <a:p>
            <a:r>
              <a:rPr lang="en-US" sz="2400" dirty="0"/>
              <a:t>Receiver uses </a:t>
            </a:r>
            <a:r>
              <a:rPr lang="en-US" sz="2400" dirty="0">
                <a:solidFill>
                  <a:srgbClr val="000090"/>
                </a:solidFill>
              </a:rPr>
              <a:t>cumulative acknowledgements</a:t>
            </a:r>
          </a:p>
          <a:p>
            <a:pPr lvl="1"/>
            <a:r>
              <a:rPr lang="en-US" sz="2000" dirty="0"/>
              <a:t>i.e., sequence# in ACK = next expected in-order sequence# </a:t>
            </a:r>
          </a:p>
          <a:p>
            <a:endParaRPr lang="en-US" sz="2400" dirty="0"/>
          </a:p>
          <a:p>
            <a:r>
              <a:rPr lang="en-US" sz="2400" dirty="0"/>
              <a:t>Sender sets timer for 1</a:t>
            </a:r>
            <a:r>
              <a:rPr lang="en-US" sz="2400" baseline="30000" dirty="0"/>
              <a:t>st</a:t>
            </a:r>
            <a:r>
              <a:rPr lang="en-US" sz="2400" dirty="0"/>
              <a:t> outstanding </a:t>
            </a:r>
            <a:r>
              <a:rPr lang="en-US" sz="2400" dirty="0" err="1"/>
              <a:t>ack</a:t>
            </a:r>
            <a:r>
              <a:rPr lang="en-US" sz="2400" dirty="0"/>
              <a:t> (A+1)</a:t>
            </a:r>
          </a:p>
          <a:p>
            <a:r>
              <a:rPr lang="en-US" sz="2400" dirty="0"/>
              <a:t>If timeout, retransmit </a:t>
            </a:r>
            <a:r>
              <a:rPr lang="en-US" sz="2400" i="1" dirty="0"/>
              <a:t>A+1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/>
              <a:t>… , </a:t>
            </a:r>
            <a:r>
              <a:rPr lang="en-US" sz="2400" i="1" dirty="0" err="1"/>
              <a:t>A+n</a:t>
            </a:r>
            <a:endParaRPr lang="en-US" sz="2400" i="1" dirty="0"/>
          </a:p>
          <a:p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8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with GBN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Let 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>
                <a:solidFill>
                  <a:srgbClr val="0000FF"/>
                </a:solidFill>
              </a:rPr>
              <a:t>ack</a:t>
            </a:r>
            <a:r>
              <a:rPr lang="en-US" sz="2000" dirty="0" err="1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>
                <a:solidFill>
                  <a:srgbClr val="0000FF"/>
                </a:solidFill>
              </a:rPr>
              <a:t>d</a:t>
            </a:r>
            <a:r>
              <a:rPr lang="en-US" sz="2000" dirty="0">
                <a:solidFill>
                  <a:srgbClr val="0000FF"/>
                </a:solidFill>
              </a:rPr>
              <a:t> packet of sender without gap</a:t>
            </a:r>
            <a:r>
              <a:rPr lang="en-US" sz="2000" dirty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then 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then 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9144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57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32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71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0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862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148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434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720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006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5400000">
            <a:off x="2628900" y="20955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2" y="24954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37335" y="2590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0222" y="272409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23" name="Straight Arrow Connector 22"/>
          <p:cNvCxnSpPr>
            <a:stCxn id="25" idx="2"/>
            <a:endCxn id="8" idx="0"/>
          </p:cNvCxnSpPr>
          <p:nvPr/>
        </p:nvCxnSpPr>
        <p:spPr bwMode="auto">
          <a:xfrm>
            <a:off x="1649337" y="3093422"/>
            <a:ext cx="27063" cy="3355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629400" y="2571690"/>
            <a:ext cx="148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Already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37335" y="306711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2885" y="3048000"/>
            <a:ext cx="19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Sent but not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53911" y="3581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106" y="3593068"/>
            <a:ext cx="160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Cannot be sent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Received and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latin typeface="+mn-lt"/>
              </a:rPr>
              <a:t>Acceptable but not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yet received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Cannot be received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796" y="3810000"/>
            <a:ext cx="264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>
                <a:solidFill>
                  <a:srgbClr val="000090"/>
                </a:solidFill>
                <a:latin typeface="+mn-lt"/>
              </a:rPr>
              <a:t>sequence number </a:t>
            </a:r>
            <a:r>
              <a:rPr lang="en-US" sz="1600" b="0" i="1" dirty="0">
                <a:solidFill>
                  <a:srgbClr val="000090"/>
                </a:solidFill>
                <a:latin typeface="+mn-lt"/>
                <a:sym typeface="Wingdings"/>
              </a:rPr>
              <a:t></a:t>
            </a:r>
            <a:endParaRPr lang="en-US" sz="16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8924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w/o Errors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43384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4446050" y="6144575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7429" name="Text Box 5"/>
          <p:cNvSpPr txBox="1">
            <a:spLocks noChangeArrowheads="1"/>
          </p:cNvSpPr>
          <p:nvPr/>
        </p:nvSpPr>
        <p:spPr bwMode="auto">
          <a:xfrm>
            <a:off x="2987676" y="1524001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2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5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Receiver</a:t>
            </a:r>
          </a:p>
        </p:txBody>
      </p:sp>
      <p:sp>
        <p:nvSpPr>
          <p:cNvPr id="1127437" name="Line 13"/>
          <p:cNvSpPr>
            <a:spLocks noChangeShapeType="1"/>
          </p:cNvSpPr>
          <p:nvPr/>
        </p:nvSpPr>
        <p:spPr bwMode="auto">
          <a:xfrm>
            <a:off x="2011365" y="25812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8" name="Line 14"/>
          <p:cNvSpPr>
            <a:spLocks noChangeShapeType="1"/>
          </p:cNvSpPr>
          <p:nvPr/>
        </p:nvSpPr>
        <p:spPr bwMode="auto">
          <a:xfrm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9" name="Line 15"/>
          <p:cNvSpPr>
            <a:spLocks noChangeShapeType="1"/>
          </p:cNvSpPr>
          <p:nvPr/>
        </p:nvSpPr>
        <p:spPr bwMode="auto">
          <a:xfrm flipH="1">
            <a:off x="2011365" y="31908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6" name="Line 42"/>
          <p:cNvSpPr>
            <a:spLocks noChangeShapeType="1"/>
          </p:cNvSpPr>
          <p:nvPr/>
        </p:nvSpPr>
        <p:spPr bwMode="auto">
          <a:xfrm flipH="1">
            <a:off x="1997075" y="3505200"/>
            <a:ext cx="5367339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88" name="Group 64"/>
          <p:cNvGrpSpPr>
            <a:grpSpLocks/>
          </p:cNvGrpSpPr>
          <p:nvPr/>
        </p:nvGrpSpPr>
        <p:grpSpPr bwMode="auto">
          <a:xfrm>
            <a:off x="681038" y="1946280"/>
            <a:ext cx="1176338" cy="487364"/>
            <a:chOff x="429" y="1226"/>
            <a:chExt cx="741" cy="307"/>
          </a:xfrm>
        </p:grpSpPr>
        <p:sp>
          <p:nvSpPr>
            <p:cNvPr id="1127444" name="Text Box 20"/>
            <p:cNvSpPr txBox="1">
              <a:spLocks noChangeArrowheads="1"/>
            </p:cNvSpPr>
            <p:nvPr/>
          </p:nvSpPr>
          <p:spPr bwMode="auto">
            <a:xfrm>
              <a:off x="967" y="124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1</a:t>
              </a:r>
            </a:p>
          </p:txBody>
        </p:sp>
        <p:sp>
          <p:nvSpPr>
            <p:cNvPr id="1127476" name="Text Box 52"/>
            <p:cNvSpPr txBox="1">
              <a:spLocks noChangeArrowheads="1"/>
            </p:cNvSpPr>
            <p:nvPr/>
          </p:nvSpPr>
          <p:spPr bwMode="auto">
            <a:xfrm>
              <a:off x="429" y="1226"/>
              <a:ext cx="34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{1}</a:t>
              </a:r>
            </a:p>
          </p:txBody>
        </p:sp>
      </p:grpSp>
      <p:grpSp>
        <p:nvGrpSpPr>
          <p:cNvPr id="1127489" name="Group 65"/>
          <p:cNvGrpSpPr>
            <a:grpSpLocks/>
          </p:cNvGrpSpPr>
          <p:nvPr/>
        </p:nvGrpSpPr>
        <p:grpSpPr bwMode="auto">
          <a:xfrm>
            <a:off x="338139" y="2289181"/>
            <a:ext cx="1525588" cy="481014"/>
            <a:chOff x="213" y="1442"/>
            <a:chExt cx="961" cy="303"/>
          </a:xfrm>
        </p:grpSpPr>
        <p:sp>
          <p:nvSpPr>
            <p:cNvPr id="1127445" name="Text Box 21"/>
            <p:cNvSpPr txBox="1">
              <a:spLocks noChangeArrowheads="1"/>
            </p:cNvSpPr>
            <p:nvPr/>
          </p:nvSpPr>
          <p:spPr bwMode="auto">
            <a:xfrm>
              <a:off x="971" y="146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2</a:t>
              </a:r>
            </a:p>
          </p:txBody>
        </p:sp>
        <p:sp>
          <p:nvSpPr>
            <p:cNvPr id="1127477" name="Text Box 53"/>
            <p:cNvSpPr txBox="1">
              <a:spLocks noChangeArrowheads="1"/>
            </p:cNvSpPr>
            <p:nvPr/>
          </p:nvSpPr>
          <p:spPr bwMode="auto">
            <a:xfrm>
              <a:off x="213" y="1442"/>
              <a:ext cx="52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2}</a:t>
              </a:r>
            </a:p>
          </p:txBody>
        </p:sp>
      </p:grpSp>
      <p:grpSp>
        <p:nvGrpSpPr>
          <p:cNvPr id="1127492" name="Group 68"/>
          <p:cNvGrpSpPr>
            <a:grpSpLocks/>
          </p:cNvGrpSpPr>
          <p:nvPr/>
        </p:nvGrpSpPr>
        <p:grpSpPr bwMode="auto">
          <a:xfrm>
            <a:off x="104776" y="2670183"/>
            <a:ext cx="1758950" cy="461964"/>
            <a:chOff x="66" y="1682"/>
            <a:chExt cx="1108" cy="291"/>
          </a:xfrm>
        </p:grpSpPr>
        <p:sp>
          <p:nvSpPr>
            <p:cNvPr id="1127446" name="Text Box 22"/>
            <p:cNvSpPr txBox="1">
              <a:spLocks noChangeArrowheads="1"/>
            </p:cNvSpPr>
            <p:nvPr/>
          </p:nvSpPr>
          <p:spPr bwMode="auto">
            <a:xfrm>
              <a:off x="971" y="168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3</a:t>
              </a:r>
            </a:p>
          </p:txBody>
        </p:sp>
        <p:sp>
          <p:nvSpPr>
            <p:cNvPr id="1127478" name="Text Box 54"/>
            <p:cNvSpPr txBox="1">
              <a:spLocks noChangeArrowheads="1"/>
            </p:cNvSpPr>
            <p:nvPr/>
          </p:nvSpPr>
          <p:spPr bwMode="auto">
            <a:xfrm>
              <a:off x="66" y="1682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2, 3}</a:t>
              </a:r>
            </a:p>
          </p:txBody>
        </p:sp>
      </p:grpSp>
      <p:grpSp>
        <p:nvGrpSpPr>
          <p:cNvPr id="1127494" name="Group 70"/>
          <p:cNvGrpSpPr>
            <a:grpSpLocks/>
          </p:cNvGrpSpPr>
          <p:nvPr/>
        </p:nvGrpSpPr>
        <p:grpSpPr bwMode="auto">
          <a:xfrm>
            <a:off x="104776" y="3124208"/>
            <a:ext cx="1758950" cy="519114"/>
            <a:chOff x="66" y="1968"/>
            <a:chExt cx="1108" cy="327"/>
          </a:xfrm>
        </p:grpSpPr>
        <p:sp>
          <p:nvSpPr>
            <p:cNvPr id="1127447" name="Text Box 23"/>
            <p:cNvSpPr txBox="1">
              <a:spLocks noChangeArrowheads="1"/>
            </p:cNvSpPr>
            <p:nvPr/>
          </p:nvSpPr>
          <p:spPr bwMode="auto">
            <a:xfrm>
              <a:off x="971" y="201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4</a:t>
              </a:r>
            </a:p>
          </p:txBody>
        </p:sp>
        <p:sp>
          <p:nvSpPr>
            <p:cNvPr id="1127479" name="Text Box 55"/>
            <p:cNvSpPr txBox="1">
              <a:spLocks noChangeArrowheads="1"/>
            </p:cNvSpPr>
            <p:nvPr/>
          </p:nvSpPr>
          <p:spPr bwMode="auto">
            <a:xfrm>
              <a:off x="66" y="196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{2, 3, 4}</a:t>
              </a:r>
            </a:p>
          </p:txBody>
        </p:sp>
      </p:grpSp>
      <p:grpSp>
        <p:nvGrpSpPr>
          <p:cNvPr id="1127495" name="Group 71"/>
          <p:cNvGrpSpPr>
            <a:grpSpLocks/>
          </p:cNvGrpSpPr>
          <p:nvPr/>
        </p:nvGrpSpPr>
        <p:grpSpPr bwMode="auto">
          <a:xfrm>
            <a:off x="104776" y="3505205"/>
            <a:ext cx="1758950" cy="474663"/>
            <a:chOff x="66" y="2208"/>
            <a:chExt cx="1108" cy="299"/>
          </a:xfrm>
        </p:grpSpPr>
        <p:sp>
          <p:nvSpPr>
            <p:cNvPr id="1127448" name="Text Box 24"/>
            <p:cNvSpPr txBox="1">
              <a:spLocks noChangeArrowheads="1"/>
            </p:cNvSpPr>
            <p:nvPr/>
          </p:nvSpPr>
          <p:spPr bwMode="auto">
            <a:xfrm>
              <a:off x="971" y="2222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5</a:t>
              </a:r>
            </a:p>
          </p:txBody>
        </p:sp>
        <p:sp>
          <p:nvSpPr>
            <p:cNvPr id="1127480" name="Text Box 56"/>
            <p:cNvSpPr txBox="1">
              <a:spLocks noChangeArrowheads="1"/>
            </p:cNvSpPr>
            <p:nvPr/>
          </p:nvSpPr>
          <p:spPr bwMode="auto">
            <a:xfrm>
              <a:off x="66" y="220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latin typeface="+mn-lt"/>
                </a:rPr>
                <a:t>{3, 4, 5}</a:t>
              </a:r>
            </a:p>
          </p:txBody>
        </p:sp>
      </p:grpSp>
      <p:sp>
        <p:nvSpPr>
          <p:cNvPr id="1127483" name="Text Box 59"/>
          <p:cNvSpPr txBox="1">
            <a:spLocks noChangeArrowheads="1"/>
          </p:cNvSpPr>
          <p:nvPr/>
        </p:nvSpPr>
        <p:spPr bwMode="auto">
          <a:xfrm>
            <a:off x="6352" y="1524000"/>
            <a:ext cx="184686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Sender Window</a:t>
            </a:r>
          </a:p>
        </p:txBody>
      </p:sp>
      <p:sp>
        <p:nvSpPr>
          <p:cNvPr id="1127484" name="Text Box 60"/>
          <p:cNvSpPr txBox="1">
            <a:spLocks noChangeArrowheads="1"/>
          </p:cNvSpPr>
          <p:nvPr/>
        </p:nvSpPr>
        <p:spPr bwMode="auto">
          <a:xfrm>
            <a:off x="6705601" y="1600200"/>
            <a:ext cx="200375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Receiver Window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9" name="Line 45"/>
          <p:cNvSpPr>
            <a:spLocks noChangeShapeType="1"/>
          </p:cNvSpPr>
          <p:nvPr/>
        </p:nvSpPr>
        <p:spPr bwMode="auto">
          <a:xfrm>
            <a:off x="1997075" y="38100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70" name="Line 46"/>
          <p:cNvSpPr>
            <a:spLocks noChangeShapeType="1"/>
          </p:cNvSpPr>
          <p:nvPr/>
        </p:nvSpPr>
        <p:spPr bwMode="auto">
          <a:xfrm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97" name="Group 73"/>
          <p:cNvGrpSpPr>
            <a:grpSpLocks/>
          </p:cNvGrpSpPr>
          <p:nvPr/>
        </p:nvGrpSpPr>
        <p:grpSpPr bwMode="auto">
          <a:xfrm>
            <a:off x="1997075" y="4419600"/>
            <a:ext cx="5367339" cy="1143000"/>
            <a:chOff x="1258" y="2784"/>
            <a:chExt cx="3381" cy="720"/>
          </a:xfrm>
        </p:grpSpPr>
        <p:sp>
          <p:nvSpPr>
            <p:cNvPr id="1127472" name="Line 48"/>
            <p:cNvSpPr>
              <a:spLocks noChangeShapeType="1"/>
            </p:cNvSpPr>
            <p:nvPr/>
          </p:nvSpPr>
          <p:spPr bwMode="auto">
            <a:xfrm flipH="1">
              <a:off x="1258" y="278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3" name="Line 49"/>
            <p:cNvSpPr>
              <a:spLocks noChangeShapeType="1"/>
            </p:cNvSpPr>
            <p:nvPr/>
          </p:nvSpPr>
          <p:spPr bwMode="auto">
            <a:xfrm flipH="1"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4" name="Line 50"/>
            <p:cNvSpPr>
              <a:spLocks noChangeShapeType="1"/>
            </p:cNvSpPr>
            <p:nvPr/>
          </p:nvSpPr>
          <p:spPr bwMode="auto">
            <a:xfrm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5" name="Line 51"/>
            <p:cNvSpPr>
              <a:spLocks noChangeShapeType="1"/>
            </p:cNvSpPr>
            <p:nvPr/>
          </p:nvSpPr>
          <p:spPr bwMode="auto">
            <a:xfrm>
              <a:off x="1258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</p:grpSp>
      <p:grpSp>
        <p:nvGrpSpPr>
          <p:cNvPr id="1127496" name="Group 72"/>
          <p:cNvGrpSpPr>
            <a:grpSpLocks/>
          </p:cNvGrpSpPr>
          <p:nvPr/>
        </p:nvGrpSpPr>
        <p:grpSpPr bwMode="auto">
          <a:xfrm>
            <a:off x="104775" y="3889384"/>
            <a:ext cx="1752600" cy="458789"/>
            <a:chOff x="66" y="2450"/>
            <a:chExt cx="1104" cy="289"/>
          </a:xfrm>
        </p:grpSpPr>
        <p:sp>
          <p:nvSpPr>
            <p:cNvPr id="1127471" name="Text Box 47"/>
            <p:cNvSpPr txBox="1">
              <a:spLocks noChangeArrowheads="1"/>
            </p:cNvSpPr>
            <p:nvPr/>
          </p:nvSpPr>
          <p:spPr bwMode="auto">
            <a:xfrm>
              <a:off x="967" y="245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6</a:t>
              </a:r>
            </a:p>
          </p:txBody>
        </p:sp>
        <p:sp>
          <p:nvSpPr>
            <p:cNvPr id="1127481" name="Text Box 57"/>
            <p:cNvSpPr txBox="1">
              <a:spLocks noChangeArrowheads="1"/>
            </p:cNvSpPr>
            <p:nvPr/>
          </p:nvSpPr>
          <p:spPr bwMode="auto">
            <a:xfrm>
              <a:off x="66" y="2450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{4, 5, 6}</a:t>
              </a:r>
            </a:p>
          </p:txBody>
        </p:sp>
      </p:grp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2346" y="41910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1127486" name="Text Box 62"/>
          <p:cNvSpPr txBox="1">
            <a:spLocks noChangeArrowheads="1"/>
          </p:cNvSpPr>
          <p:nvPr/>
        </p:nvSpPr>
        <p:spPr bwMode="auto">
          <a:xfrm>
            <a:off x="7693059" y="36576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0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37" grpId="0" animBg="1"/>
      <p:bldP spid="1127438" grpId="0" animBg="1"/>
      <p:bldP spid="1127439" grpId="0" animBg="1"/>
      <p:bldP spid="1127441" grpId="0" animBg="1"/>
      <p:bldP spid="1127466" grpId="0" animBg="1"/>
      <p:bldP spid="1127468" grpId="0" animBg="1"/>
      <p:bldP spid="1127469" grpId="0" animBg="1"/>
      <p:bldP spid="1127470" grpId="0" animBg="1"/>
      <p:bldP spid="1127482" grpId="0"/>
      <p:bldP spid="1127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6477005" y="3441698"/>
            <a:ext cx="1703389" cy="400050"/>
            <a:chOff x="4055" y="2280"/>
            <a:chExt cx="1073" cy="252"/>
          </a:xfrm>
          <a:solidFill>
            <a:srgbClr val="CCFFFF"/>
          </a:solidFill>
        </p:grpSpPr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Physical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telnet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ftp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IP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many application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processes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267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>
                <a:solidFill>
                  <a:srgbClr val="000090"/>
                </a:solidFill>
                <a:latin typeface="+mn-lt"/>
              </a:rPr>
              <a:t>Drivers</a:t>
            </a:r>
            <a:br>
              <a:rPr lang="en-US" sz="1400" b="0" i="1" dirty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>
                <a:solidFill>
                  <a:srgbClr val="000090"/>
                </a:solidFill>
                <a:latin typeface="+mn-lt"/>
              </a:rPr>
              <a:t>+NIC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0" y="3810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1" dirty="0">
                <a:solidFill>
                  <a:srgbClr val="000090"/>
                </a:solidFill>
                <a:latin typeface="+mn-lt"/>
              </a:rPr>
              <a:t>Operating </a:t>
            </a:r>
            <a:br>
              <a:rPr lang="en-US" sz="1400" b="0" i="1" dirty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>
                <a:solidFill>
                  <a:srgbClr val="000090"/>
                </a:solidFill>
                <a:latin typeface="+mn-lt"/>
              </a:rPr>
              <a:t>System</a:t>
            </a: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208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with Errors</a:t>
            </a:r>
          </a:p>
        </p:txBody>
      </p:sp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2799909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49958" name="Line 6"/>
          <p:cNvSpPr>
            <a:spLocks noChangeShapeType="1"/>
          </p:cNvSpPr>
          <p:nvPr/>
        </p:nvSpPr>
        <p:spPr bwMode="auto">
          <a:xfrm>
            <a:off x="192881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59" name="Line 7"/>
          <p:cNvSpPr>
            <a:spLocks noChangeShapeType="1"/>
          </p:cNvSpPr>
          <p:nvPr/>
        </p:nvSpPr>
        <p:spPr bwMode="auto">
          <a:xfrm>
            <a:off x="7283451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63" name="Text Box 11"/>
          <p:cNvSpPr txBox="1">
            <a:spLocks noChangeArrowheads="1"/>
          </p:cNvSpPr>
          <p:nvPr/>
        </p:nvSpPr>
        <p:spPr bwMode="auto">
          <a:xfrm>
            <a:off x="790077" y="59413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49964" name="Text Box 12"/>
          <p:cNvSpPr txBox="1">
            <a:spLocks noChangeArrowheads="1"/>
          </p:cNvSpPr>
          <p:nvPr/>
        </p:nvSpPr>
        <p:spPr bwMode="auto">
          <a:xfrm>
            <a:off x="6782356" y="59413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Receiver</a:t>
            </a:r>
          </a:p>
        </p:txBody>
      </p:sp>
      <p:grpSp>
        <p:nvGrpSpPr>
          <p:cNvPr id="1150009" name="Group 57"/>
          <p:cNvGrpSpPr>
            <a:grpSpLocks/>
          </p:cNvGrpSpPr>
          <p:nvPr/>
        </p:nvGrpSpPr>
        <p:grpSpPr bwMode="auto">
          <a:xfrm>
            <a:off x="1452563" y="1625600"/>
            <a:ext cx="5843588" cy="2057400"/>
            <a:chOff x="915" y="1024"/>
            <a:chExt cx="3681" cy="1296"/>
          </a:xfrm>
        </p:grpSpPr>
        <p:sp>
          <p:nvSpPr>
            <p:cNvPr id="1149960" name="Line 8"/>
            <p:cNvSpPr>
              <a:spLocks noChangeShapeType="1"/>
            </p:cNvSpPr>
            <p:nvPr/>
          </p:nvSpPr>
          <p:spPr bwMode="auto">
            <a:xfrm>
              <a:off x="1215" y="1210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1" name="Line 9"/>
            <p:cNvSpPr>
              <a:spLocks noChangeShapeType="1"/>
            </p:cNvSpPr>
            <p:nvPr/>
          </p:nvSpPr>
          <p:spPr bwMode="auto">
            <a:xfrm flipH="1"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2" name="Line 10"/>
            <p:cNvSpPr>
              <a:spLocks noChangeShapeType="1"/>
            </p:cNvSpPr>
            <p:nvPr/>
          </p:nvSpPr>
          <p:spPr bwMode="auto">
            <a:xfrm>
              <a:off x="1215" y="1984"/>
              <a:ext cx="2295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5" name="Line 13"/>
            <p:cNvSpPr>
              <a:spLocks noChangeShapeType="1"/>
            </p:cNvSpPr>
            <p:nvPr/>
          </p:nvSpPr>
          <p:spPr bwMode="auto">
            <a:xfrm>
              <a:off x="1215" y="140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6" name="Line 14"/>
            <p:cNvSpPr>
              <a:spLocks noChangeShapeType="1"/>
            </p:cNvSpPr>
            <p:nvPr/>
          </p:nvSpPr>
          <p:spPr bwMode="auto">
            <a:xfrm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7" name="Line 15"/>
            <p:cNvSpPr>
              <a:spLocks noChangeShapeType="1"/>
            </p:cNvSpPr>
            <p:nvPr/>
          </p:nvSpPr>
          <p:spPr bwMode="auto">
            <a:xfrm flipH="1">
              <a:off x="1215" y="178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8" name="Line 16"/>
            <p:cNvSpPr>
              <a:spLocks noChangeShapeType="1"/>
            </p:cNvSpPr>
            <p:nvPr/>
          </p:nvSpPr>
          <p:spPr bwMode="auto">
            <a:xfrm flipH="1">
              <a:off x="1215" y="1978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2" name="Text Box 20"/>
            <p:cNvSpPr txBox="1">
              <a:spLocks noChangeArrowheads="1"/>
            </p:cNvSpPr>
            <p:nvPr/>
          </p:nvSpPr>
          <p:spPr bwMode="auto">
            <a:xfrm>
              <a:off x="915" y="102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149973" name="Text Box 21"/>
            <p:cNvSpPr txBox="1">
              <a:spLocks noChangeArrowheads="1"/>
            </p:cNvSpPr>
            <p:nvPr/>
          </p:nvSpPr>
          <p:spPr bwMode="auto">
            <a:xfrm>
              <a:off x="919" y="1236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sp>
          <p:nvSpPr>
            <p:cNvPr id="1149974" name="Text Box 22"/>
            <p:cNvSpPr txBox="1">
              <a:spLocks noChangeArrowheads="1"/>
            </p:cNvSpPr>
            <p:nvPr/>
          </p:nvSpPr>
          <p:spPr bwMode="auto">
            <a:xfrm>
              <a:off x="919" y="146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sp>
          <p:nvSpPr>
            <p:cNvPr id="1149975" name="Text Box 23"/>
            <p:cNvSpPr txBox="1">
              <a:spLocks noChangeArrowheads="1"/>
            </p:cNvSpPr>
            <p:nvPr/>
          </p:nvSpPr>
          <p:spPr bwMode="auto">
            <a:xfrm>
              <a:off x="919" y="174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49976" name="Text Box 24"/>
            <p:cNvSpPr txBox="1">
              <a:spLocks noChangeArrowheads="1"/>
            </p:cNvSpPr>
            <p:nvPr/>
          </p:nvSpPr>
          <p:spPr bwMode="auto">
            <a:xfrm>
              <a:off x="919" y="199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49992" name="Line 40"/>
            <p:cNvSpPr>
              <a:spLocks noChangeShapeType="1"/>
            </p:cNvSpPr>
            <p:nvPr/>
          </p:nvSpPr>
          <p:spPr bwMode="auto">
            <a:xfrm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93" name="Line 41"/>
            <p:cNvSpPr>
              <a:spLocks noChangeShapeType="1"/>
            </p:cNvSpPr>
            <p:nvPr/>
          </p:nvSpPr>
          <p:spPr bwMode="auto">
            <a:xfrm flipH="1"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150010" name="Group 58"/>
          <p:cNvGrpSpPr>
            <a:grpSpLocks/>
          </p:cNvGrpSpPr>
          <p:nvPr/>
        </p:nvGrpSpPr>
        <p:grpSpPr bwMode="auto">
          <a:xfrm>
            <a:off x="1458914" y="3454400"/>
            <a:ext cx="5837239" cy="828675"/>
            <a:chOff x="919" y="2176"/>
            <a:chExt cx="3677" cy="52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1215" y="21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1215" y="236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7" name="Text Box 25"/>
            <p:cNvSpPr txBox="1">
              <a:spLocks noChangeArrowheads="1"/>
            </p:cNvSpPr>
            <p:nvPr/>
          </p:nvSpPr>
          <p:spPr bwMode="auto">
            <a:xfrm>
              <a:off x="919" y="218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</p:grpSp>
      <p:grpSp>
        <p:nvGrpSpPr>
          <p:cNvPr id="1150013" name="Group 61"/>
          <p:cNvGrpSpPr>
            <a:grpSpLocks/>
          </p:cNvGrpSpPr>
          <p:nvPr/>
        </p:nvGrpSpPr>
        <p:grpSpPr bwMode="auto">
          <a:xfrm>
            <a:off x="-87312" y="3124200"/>
            <a:ext cx="2036763" cy="1905000"/>
            <a:chOff x="-55" y="1968"/>
            <a:chExt cx="1283" cy="1200"/>
          </a:xfrm>
        </p:grpSpPr>
        <p:sp>
          <p:nvSpPr>
            <p:cNvPr id="1150014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5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6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7" name="Text Box 65"/>
            <p:cNvSpPr txBox="1">
              <a:spLocks noChangeArrowheads="1"/>
            </p:cNvSpPr>
            <p:nvPr/>
          </p:nvSpPr>
          <p:spPr bwMode="auto">
            <a:xfrm>
              <a:off x="-55" y="2160"/>
              <a:ext cx="65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grpSp>
        <p:nvGrpSpPr>
          <p:cNvPr id="1150018" name="Group 66"/>
          <p:cNvGrpSpPr>
            <a:grpSpLocks/>
          </p:cNvGrpSpPr>
          <p:nvPr/>
        </p:nvGrpSpPr>
        <p:grpSpPr bwMode="auto">
          <a:xfrm>
            <a:off x="1595437" y="4810126"/>
            <a:ext cx="5686427" cy="1031875"/>
            <a:chOff x="1005" y="3030"/>
            <a:chExt cx="3582" cy="650"/>
          </a:xfrm>
        </p:grpSpPr>
        <p:sp>
          <p:nvSpPr>
            <p:cNvPr id="1150019" name="Text Box 67"/>
            <p:cNvSpPr txBox="1">
              <a:spLocks noChangeArrowheads="1"/>
            </p:cNvSpPr>
            <p:nvPr/>
          </p:nvSpPr>
          <p:spPr bwMode="auto">
            <a:xfrm>
              <a:off x="1022" y="303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50020" name="Text Box 68"/>
            <p:cNvSpPr txBox="1">
              <a:spLocks noChangeArrowheads="1"/>
            </p:cNvSpPr>
            <p:nvPr/>
          </p:nvSpPr>
          <p:spPr bwMode="auto">
            <a:xfrm>
              <a:off x="1022" y="317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50021" name="Text Box 69"/>
            <p:cNvSpPr txBox="1">
              <a:spLocks noChangeArrowheads="1"/>
            </p:cNvSpPr>
            <p:nvPr/>
          </p:nvSpPr>
          <p:spPr bwMode="auto">
            <a:xfrm>
              <a:off x="1005" y="331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  <p:sp>
          <p:nvSpPr>
            <p:cNvPr id="1150022" name="Line 70"/>
            <p:cNvSpPr>
              <a:spLocks noChangeShapeType="1"/>
            </p:cNvSpPr>
            <p:nvPr/>
          </p:nvSpPr>
          <p:spPr bwMode="auto">
            <a:xfrm>
              <a:off x="1206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3" name="Line 71"/>
            <p:cNvSpPr>
              <a:spLocks noChangeShapeType="1"/>
            </p:cNvSpPr>
            <p:nvPr/>
          </p:nvSpPr>
          <p:spPr bwMode="auto">
            <a:xfrm>
              <a:off x="1206" y="324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4" name="Line 72"/>
            <p:cNvSpPr>
              <a:spLocks noChangeShapeType="1"/>
            </p:cNvSpPr>
            <p:nvPr/>
          </p:nvSpPr>
          <p:spPr bwMode="auto">
            <a:xfrm>
              <a:off x="1206" y="3344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3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A4E8EC5-7580-5D46-A490-5D5E1E97FBFD}" type="slidenum">
              <a:rPr lang="en-US" sz="1400" smtClean="0">
                <a:latin typeface="Calibri"/>
              </a:rPr>
              <a:pPr algn="r"/>
              <a:t>61</a:t>
            </a:fld>
            <a:endParaRPr lang="en-US" sz="1400" dirty="0">
              <a:latin typeface="Calibri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9" y="296864"/>
            <a:ext cx="7772400" cy="700087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GBN: sender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66565" name="Group 3"/>
          <p:cNvGrpSpPr>
            <a:grpSpLocks/>
          </p:cNvGrpSpPr>
          <p:nvPr/>
        </p:nvGrpSpPr>
        <p:grpSpPr bwMode="auto">
          <a:xfrm>
            <a:off x="3535363" y="3743326"/>
            <a:ext cx="800100" cy="657225"/>
            <a:chOff x="1939" y="2515"/>
            <a:chExt cx="504" cy="414"/>
          </a:xfrm>
        </p:grpSpPr>
        <p:sp>
          <p:nvSpPr>
            <p:cNvPr id="66585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66586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/>
                </a:rPr>
                <a:t>Wait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028826" y="2830514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51389" y="3810001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(packet[base])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(packet[base+1])</a:t>
            </a:r>
          </a:p>
          <a:p>
            <a:pPr algn="l"/>
            <a:r>
              <a:rPr lang="en-US" sz="1400" dirty="0">
                <a:latin typeface="Calibri"/>
              </a:rPr>
              <a:t>…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(packet[nextseqnum-1])</a:t>
            </a: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773614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4857749" y="3851275"/>
            <a:ext cx="161925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4360863" y="349885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194052" y="1069976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194051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if (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 &lt; </a:t>
            </a:r>
            <a:r>
              <a:rPr lang="en-US" sz="1400" dirty="0" err="1">
                <a:latin typeface="Calibri"/>
              </a:rPr>
              <a:t>base+N</a:t>
            </a:r>
            <a:r>
              <a:rPr lang="en-US" sz="1400" dirty="0">
                <a:latin typeface="Calibri"/>
              </a:rPr>
              <a:t>) {</a:t>
            </a:r>
          </a:p>
          <a:p>
            <a:pPr algn="l"/>
            <a:r>
              <a:rPr lang="en-US" sz="1400" dirty="0">
                <a:latin typeface="Calibri"/>
              </a:rPr>
              <a:t>    </a:t>
            </a:r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(packet[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])</a:t>
            </a:r>
          </a:p>
          <a:p>
            <a:pPr algn="l"/>
            <a:r>
              <a:rPr lang="en-US" sz="1400" dirty="0">
                <a:latin typeface="Calibri"/>
              </a:rPr>
              <a:t>    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++</a:t>
            </a:r>
          </a:p>
          <a:p>
            <a:pPr algn="l"/>
            <a:r>
              <a:rPr lang="en-US" sz="1400" dirty="0">
                <a:latin typeface="Calibri"/>
              </a:rPr>
              <a:t>    }</a:t>
            </a:r>
          </a:p>
          <a:p>
            <a:pPr algn="l"/>
            <a:r>
              <a:rPr lang="en-US" sz="1400" dirty="0">
                <a:latin typeface="Calibri"/>
              </a:rPr>
              <a:t>else</a:t>
            </a:r>
          </a:p>
          <a:p>
            <a:pPr algn="l"/>
            <a:r>
              <a:rPr lang="en-US" sz="1400" dirty="0">
                <a:latin typeface="Calibri"/>
              </a:rPr>
              <a:t>  </a:t>
            </a:r>
            <a:r>
              <a:rPr lang="en-US" sz="1400" dirty="0" err="1">
                <a:latin typeface="Calibri"/>
              </a:rPr>
              <a:t>refuse_data</a:t>
            </a:r>
            <a:r>
              <a:rPr lang="en-US" sz="1400" dirty="0">
                <a:latin typeface="Calibri"/>
              </a:rPr>
              <a:t>(data)   </a:t>
            </a:r>
            <a:r>
              <a:rPr lang="en-US" sz="1400" b="1" i="1" dirty="0">
                <a:latin typeface="Calibri"/>
              </a:rPr>
              <a:t>Block?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 rot="5142103" flipH="1">
            <a:off x="3787777" y="293370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343277" y="5478464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 = </a:t>
            </a:r>
            <a:r>
              <a:rPr lang="en-US" sz="1400" dirty="0" err="1">
                <a:latin typeface="Calibri"/>
              </a:rPr>
              <a:t>getacknum</a:t>
            </a:r>
            <a:r>
              <a:rPr lang="en-US" sz="1400" dirty="0">
                <a:latin typeface="Calibri"/>
              </a:rPr>
              <a:t>(reply)+1</a:t>
            </a:r>
          </a:p>
          <a:p>
            <a:pPr algn="l"/>
            <a:endParaRPr lang="en-US" sz="1400" dirty="0">
              <a:latin typeface="Times New Roman" charset="0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 &amp;&amp; </a:t>
            </a:r>
          </a:p>
          <a:p>
            <a:pPr algn="l"/>
            <a:r>
              <a:rPr lang="en-US" sz="1400" dirty="0">
                <a:latin typeface="Calibri"/>
              </a:rPr>
              <a:t>  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>
                <a:latin typeface="Calibri"/>
              </a:rPr>
              <a:t>(reply) </a:t>
            </a: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3448049" y="5502275"/>
            <a:ext cx="1619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3505201" y="4446589"/>
            <a:ext cx="1054100" cy="674687"/>
          </a:xfrm>
          <a:custGeom>
            <a:avLst/>
            <a:gdLst>
              <a:gd name="T0" fmla="*/ 607358450 w 664"/>
              <a:gd name="T1" fmla="*/ 50403088 h 425"/>
              <a:gd name="T2" fmla="*/ 977820625 w 664"/>
              <a:gd name="T3" fmla="*/ 0 h 425"/>
              <a:gd name="T4" fmla="*/ 0 60000 65536"/>
              <a:gd name="T5" fmla="*/ 0 60000 65536"/>
              <a:gd name="T6" fmla="*/ 0 w 664"/>
              <a:gd name="T7" fmla="*/ 0 h 425"/>
              <a:gd name="T8" fmla="*/ 664 w 664"/>
              <a:gd name="T9" fmla="*/ 425 h 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1614489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1487489" y="3227389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base=1</a:t>
            </a:r>
          </a:p>
          <a:p>
            <a:pPr algn="l"/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=1</a:t>
            </a:r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1250951" y="4289426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 </a:t>
            </a:r>
          </a:p>
          <a:p>
            <a:pPr algn="l"/>
            <a:r>
              <a:rPr lang="en-US" sz="1400" dirty="0">
                <a:latin typeface="Calibri"/>
              </a:rPr>
              <a:t>   &amp;&amp; corrupt(reply)</a:t>
            </a:r>
            <a:r>
              <a:rPr lang="en-US" sz="1000" dirty="0">
                <a:latin typeface="Calibri"/>
              </a:rPr>
              <a:t> </a:t>
            </a: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V="1">
            <a:off x="1343026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2898776" y="4221164"/>
            <a:ext cx="695325" cy="638175"/>
          </a:xfrm>
          <a:custGeom>
            <a:avLst/>
            <a:gdLst>
              <a:gd name="T0" fmla="*/ 405241125 w 1095"/>
              <a:gd name="T1" fmla="*/ 0 h 1005"/>
              <a:gd name="T2" fmla="*/ 441531375 w 1095"/>
              <a:gd name="T3" fmla="*/ 66532125 h 1005"/>
              <a:gd name="T4" fmla="*/ 0 60000 65536"/>
              <a:gd name="T5" fmla="*/ 0 60000 65536"/>
              <a:gd name="T6" fmla="*/ 0 w 1095"/>
              <a:gd name="T7" fmla="*/ 0 h 1005"/>
              <a:gd name="T8" fmla="*/ 1095 w 1095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529409" y="29273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681809" y="48101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287663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32B952B-CF45-644E-A152-837DEDFF458F}" type="slidenum">
              <a:rPr lang="en-US" sz="1400" smtClean="0">
                <a:latin typeface="Calibri"/>
              </a:rPr>
              <a:pPr algn="r"/>
              <a:t>62</a:t>
            </a:fld>
            <a:endParaRPr lang="en-US" sz="1400" dirty="0">
              <a:latin typeface="Calibri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GBN: receiver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6"/>
            <a:ext cx="8148637" cy="2854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ACK-only: always send an ACK for correctly-received packet with the highest </a:t>
            </a:r>
            <a:r>
              <a:rPr lang="en-US" sz="24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in-order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</a:t>
            </a:r>
          </a:p>
          <a:p>
            <a:pPr lvl="1"/>
            <a:r>
              <a:rPr lang="en-US" sz="2000" dirty="0">
                <a:ea typeface="ＭＳ Ｐゴシック" charset="0"/>
              </a:rPr>
              <a:t>may generate duplicate ACKs</a:t>
            </a:r>
          </a:p>
          <a:p>
            <a:pPr lvl="1"/>
            <a:r>
              <a:rPr lang="en-US" sz="2000" dirty="0">
                <a:ea typeface="ＭＳ Ｐゴシック" charset="0"/>
              </a:rPr>
              <a:t>need only remember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expectedseqnum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out-of-order packet: </a:t>
            </a:r>
          </a:p>
          <a:p>
            <a:pPr lvl="1"/>
            <a:r>
              <a:rPr lang="en-US" sz="2000" dirty="0">
                <a:ea typeface="ＭＳ Ｐゴシック" charset="0"/>
              </a:rPr>
              <a:t>discard (don’t buffer) -&gt;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 receiver buffering</a:t>
            </a:r>
            <a:r>
              <a:rPr lang="en-US" sz="2000" dirty="0">
                <a:ea typeface="ＭＳ Ｐゴシック" charset="0"/>
              </a:rPr>
              <a:t>!</a:t>
            </a:r>
          </a:p>
          <a:p>
            <a:pPr lvl="1"/>
            <a:r>
              <a:rPr lang="en-US" sz="2000" dirty="0">
                <a:ea typeface="ＭＳ Ｐゴシック" charset="0"/>
              </a:rPr>
              <a:t>Re-ACK packet with highest in-order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</p:txBody>
      </p:sp>
      <p:sp>
        <p:nvSpPr>
          <p:cNvPr id="67590" name="Oval 4"/>
          <p:cNvSpPr>
            <a:spLocks noChangeArrowheads="1"/>
          </p:cNvSpPr>
          <p:nvPr/>
        </p:nvSpPr>
        <p:spPr bwMode="auto">
          <a:xfrm>
            <a:off x="3159126" y="2041526"/>
            <a:ext cx="666751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3068639" y="2209801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Wait</a:t>
            </a:r>
            <a:endParaRPr lang="en-US" dirty="0">
              <a:latin typeface="Times New Roman" charset="0"/>
            </a:endParaRPr>
          </a:p>
        </p:txBody>
      </p:sp>
      <p:sp>
        <p:nvSpPr>
          <p:cNvPr id="67592" name="Line 6"/>
          <p:cNvSpPr>
            <a:spLocks noChangeShapeType="1"/>
          </p:cNvSpPr>
          <p:nvPr/>
        </p:nvSpPr>
        <p:spPr bwMode="auto">
          <a:xfrm>
            <a:off x="844551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2557463" y="1468439"/>
            <a:ext cx="16176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2597151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>
            <a:off x="2678114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6" name="Freeform 10"/>
          <p:cNvSpPr>
            <a:spLocks/>
          </p:cNvSpPr>
          <p:nvPr/>
        </p:nvSpPr>
        <p:spPr bwMode="auto">
          <a:xfrm>
            <a:off x="3832225" y="1784351"/>
            <a:ext cx="828675" cy="1152525"/>
          </a:xfrm>
          <a:custGeom>
            <a:avLst/>
            <a:gdLst>
              <a:gd name="T0" fmla="*/ 69896527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7" name="Text Box 11"/>
          <p:cNvSpPr txBox="1">
            <a:spLocks noChangeArrowheads="1"/>
          </p:cNvSpPr>
          <p:nvPr/>
        </p:nvSpPr>
        <p:spPr bwMode="auto">
          <a:xfrm>
            <a:off x="4325939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(packet)</a:t>
            </a: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notcurrupt</a:t>
            </a:r>
            <a:r>
              <a:rPr lang="en-US" sz="1400" dirty="0">
                <a:latin typeface="Calibri"/>
              </a:rPr>
              <a:t>(packet)</a:t>
            </a: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hasseqnum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err="1">
                <a:latin typeface="Calibri"/>
              </a:rPr>
              <a:t>rcvpkt,expectedseqnum</a:t>
            </a:r>
            <a:r>
              <a:rPr lang="en-US" sz="1400" dirty="0">
                <a:latin typeface="Calibri"/>
              </a:rPr>
              <a:t>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8" name="Line 12"/>
          <p:cNvSpPr>
            <a:spLocks noChangeShapeType="1"/>
          </p:cNvSpPr>
          <p:nvPr/>
        </p:nvSpPr>
        <p:spPr bwMode="auto">
          <a:xfrm>
            <a:off x="4395788" y="2246314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4330701" y="2289176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rdt_rcv</a:t>
            </a:r>
            <a:r>
              <a:rPr lang="en-US" sz="1400" dirty="0">
                <a:latin typeface="Calibri"/>
              </a:rPr>
              <a:t>(data)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(ACK)</a:t>
            </a:r>
          </a:p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++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600" name="Freeform 14"/>
          <p:cNvSpPr>
            <a:spLocks/>
          </p:cNvSpPr>
          <p:nvPr/>
        </p:nvSpPr>
        <p:spPr bwMode="auto">
          <a:xfrm rot="5142103" flipH="1">
            <a:off x="3305177" y="1260476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601" name="Line 15"/>
          <p:cNvSpPr>
            <a:spLocks noChangeShapeType="1"/>
          </p:cNvSpPr>
          <p:nvPr/>
        </p:nvSpPr>
        <p:spPr bwMode="auto">
          <a:xfrm>
            <a:off x="784225" y="2293938"/>
            <a:ext cx="1238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693739" y="2314576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=1</a:t>
            </a:r>
          </a:p>
          <a:p>
            <a:pPr algn="l"/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729309" y="19907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256099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/>
              <a:t>Acknowledgements w/ Sliding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common options</a:t>
            </a:r>
          </a:p>
          <a:p>
            <a:pPr lvl="1"/>
            <a:r>
              <a:rPr lang="en-US" dirty="0"/>
              <a:t>cumulative ACKs: ACK carries next in-order sequence number the receiver expects</a:t>
            </a:r>
          </a:p>
          <a:p>
            <a:pPr lvl="1"/>
            <a:r>
              <a:rPr lang="en-US" dirty="0"/>
              <a:t>selective ACKs: ACK individually acknowledges correctly received packets</a:t>
            </a:r>
          </a:p>
          <a:p>
            <a:pPr lvl="1"/>
            <a:endParaRPr lang="en-US" dirty="0"/>
          </a:p>
          <a:p>
            <a:r>
              <a:rPr lang="en-US" dirty="0"/>
              <a:t>Selective ACKs offer more precise information but require more complicated book-keeping</a:t>
            </a:r>
          </a:p>
          <a:p>
            <a:endParaRPr lang="en-US" dirty="0"/>
          </a:p>
          <a:p>
            <a:r>
              <a:rPr lang="en-US" dirty="0"/>
              <a:t>Many variants that differ in implementation details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Repeat (SR)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Sender: transmit up to </a:t>
            </a:r>
            <a:r>
              <a:rPr lang="en-US" i="1" dirty="0"/>
              <a:t>n</a:t>
            </a:r>
            <a:r>
              <a:rPr lang="en-US" dirty="0"/>
              <a:t> unacknowledged packets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Assume packet </a:t>
            </a:r>
            <a:r>
              <a:rPr lang="en-US" i="1" dirty="0"/>
              <a:t>k</a:t>
            </a:r>
            <a:r>
              <a:rPr lang="en-US" dirty="0"/>
              <a:t> is lost, </a:t>
            </a:r>
            <a:r>
              <a:rPr lang="en-US" i="1" dirty="0"/>
              <a:t>k+1</a:t>
            </a:r>
            <a:r>
              <a:rPr lang="en-US" dirty="0"/>
              <a:t> is not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Receiver: indicates packet </a:t>
            </a:r>
            <a:r>
              <a:rPr lang="en-US" i="1" dirty="0"/>
              <a:t>k+1</a:t>
            </a:r>
            <a:r>
              <a:rPr lang="en-US" dirty="0"/>
              <a:t> correctly received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Sender: retransmit only packet </a:t>
            </a:r>
            <a:r>
              <a:rPr lang="en-US" i="1" dirty="0"/>
              <a:t>k</a:t>
            </a:r>
            <a:r>
              <a:rPr lang="en-US" dirty="0"/>
              <a:t> on timeout</a:t>
            </a:r>
          </a:p>
          <a:p>
            <a:endParaRPr lang="en-US" sz="2500" dirty="0"/>
          </a:p>
          <a:p>
            <a:r>
              <a:rPr lang="en-US" sz="2500" dirty="0"/>
              <a:t>Efficient in retransmissions but complex book-keeping</a:t>
            </a:r>
          </a:p>
          <a:p>
            <a:pPr lvl="1"/>
            <a:r>
              <a:rPr lang="en-US" sz="2100" dirty="0"/>
              <a:t>need a timer per packet</a:t>
            </a:r>
          </a:p>
          <a:p>
            <a:pPr lvl="1"/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3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 Example with Errors</a:t>
            </a:r>
          </a:p>
        </p:txBody>
      </p:sp>
      <p:sp>
        <p:nvSpPr>
          <p:cNvPr id="1129475" name="Line 3"/>
          <p:cNvSpPr>
            <a:spLocks noChangeShapeType="1"/>
          </p:cNvSpPr>
          <p:nvPr/>
        </p:nvSpPr>
        <p:spPr bwMode="auto">
          <a:xfrm>
            <a:off x="7356475" y="445293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7479810" y="4960301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9477" name="Line 5"/>
          <p:cNvSpPr>
            <a:spLocks noChangeShapeType="1"/>
          </p:cNvSpPr>
          <p:nvPr/>
        </p:nvSpPr>
        <p:spPr bwMode="auto">
          <a:xfrm>
            <a:off x="180816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8" name="Line 6"/>
          <p:cNvSpPr>
            <a:spLocks noChangeShapeType="1"/>
          </p:cNvSpPr>
          <p:nvPr/>
        </p:nvSpPr>
        <p:spPr bwMode="auto">
          <a:xfrm>
            <a:off x="7162800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9" name="Line 7"/>
          <p:cNvSpPr>
            <a:spLocks noChangeShapeType="1"/>
          </p:cNvSpPr>
          <p:nvPr/>
        </p:nvSpPr>
        <p:spPr bwMode="auto">
          <a:xfrm>
            <a:off x="1808165" y="19208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0" name="Line 8"/>
          <p:cNvSpPr>
            <a:spLocks noChangeShapeType="1"/>
          </p:cNvSpPr>
          <p:nvPr/>
        </p:nvSpPr>
        <p:spPr bwMode="auto">
          <a:xfrm flipH="1"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1" name="Line 9"/>
          <p:cNvSpPr>
            <a:spLocks noChangeShapeType="1"/>
          </p:cNvSpPr>
          <p:nvPr/>
        </p:nvSpPr>
        <p:spPr bwMode="auto">
          <a:xfrm>
            <a:off x="1808163" y="3073400"/>
            <a:ext cx="3871912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2" name="Text Box 10"/>
          <p:cNvSpPr txBox="1">
            <a:spLocks noChangeArrowheads="1"/>
          </p:cNvSpPr>
          <p:nvPr/>
        </p:nvSpPr>
        <p:spPr bwMode="auto">
          <a:xfrm>
            <a:off x="1290138" y="6400802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Sender</a:t>
            </a:r>
          </a:p>
        </p:txBody>
      </p:sp>
      <p:sp>
        <p:nvSpPr>
          <p:cNvPr id="1129483" name="Text Box 11"/>
          <p:cNvSpPr txBox="1">
            <a:spLocks noChangeArrowheads="1"/>
          </p:cNvSpPr>
          <p:nvPr/>
        </p:nvSpPr>
        <p:spPr bwMode="auto">
          <a:xfrm>
            <a:off x="6661705" y="6400802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Receiver</a:t>
            </a:r>
          </a:p>
        </p:txBody>
      </p:sp>
      <p:sp>
        <p:nvSpPr>
          <p:cNvPr id="1129484" name="Line 12"/>
          <p:cNvSpPr>
            <a:spLocks noChangeShapeType="1"/>
          </p:cNvSpPr>
          <p:nvPr/>
        </p:nvSpPr>
        <p:spPr bwMode="auto">
          <a:xfrm>
            <a:off x="1808165" y="222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5" name="Line 13"/>
          <p:cNvSpPr>
            <a:spLocks noChangeShapeType="1"/>
          </p:cNvSpPr>
          <p:nvPr/>
        </p:nvSpPr>
        <p:spPr bwMode="auto">
          <a:xfrm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6" name="Line 14"/>
          <p:cNvSpPr>
            <a:spLocks noChangeShapeType="1"/>
          </p:cNvSpPr>
          <p:nvPr/>
        </p:nvSpPr>
        <p:spPr bwMode="auto">
          <a:xfrm flipH="1">
            <a:off x="1808165" y="28352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7" name="Line 15"/>
          <p:cNvSpPr>
            <a:spLocks noChangeShapeType="1"/>
          </p:cNvSpPr>
          <p:nvPr/>
        </p:nvSpPr>
        <p:spPr bwMode="auto">
          <a:xfrm flipH="1">
            <a:off x="1808165" y="31400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8" name="Line 16"/>
          <p:cNvSpPr>
            <a:spLocks noChangeShapeType="1"/>
          </p:cNvSpPr>
          <p:nvPr/>
        </p:nvSpPr>
        <p:spPr bwMode="auto">
          <a:xfrm>
            <a:off x="1808165" y="33782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9" name="Line 17"/>
          <p:cNvSpPr>
            <a:spLocks noChangeShapeType="1"/>
          </p:cNvSpPr>
          <p:nvPr/>
        </p:nvSpPr>
        <p:spPr bwMode="auto">
          <a:xfrm>
            <a:off x="1808165" y="3749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0" name="Line 18"/>
          <p:cNvSpPr>
            <a:spLocks noChangeShapeType="1"/>
          </p:cNvSpPr>
          <p:nvPr/>
        </p:nvSpPr>
        <p:spPr bwMode="auto">
          <a:xfrm flipH="1">
            <a:off x="1808165" y="3962400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1" name="Text Box 19"/>
          <p:cNvSpPr txBox="1">
            <a:spLocks noChangeArrowheads="1"/>
          </p:cNvSpPr>
          <p:nvPr/>
        </p:nvSpPr>
        <p:spPr bwMode="auto">
          <a:xfrm>
            <a:off x="1331575" y="1625602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1</a:t>
            </a:r>
          </a:p>
        </p:txBody>
      </p:sp>
      <p:sp>
        <p:nvSpPr>
          <p:cNvPr id="1129492" name="Text Box 20"/>
          <p:cNvSpPr txBox="1">
            <a:spLocks noChangeArrowheads="1"/>
          </p:cNvSpPr>
          <p:nvPr/>
        </p:nvSpPr>
        <p:spPr bwMode="auto">
          <a:xfrm>
            <a:off x="1337925" y="196215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2</a:t>
            </a:r>
          </a:p>
        </p:txBody>
      </p:sp>
      <p:sp>
        <p:nvSpPr>
          <p:cNvPr id="1129493" name="Text Box 21"/>
          <p:cNvSpPr txBox="1">
            <a:spLocks noChangeArrowheads="1"/>
          </p:cNvSpPr>
          <p:nvPr/>
        </p:nvSpPr>
        <p:spPr bwMode="auto">
          <a:xfrm>
            <a:off x="1337925" y="2324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3</a:t>
            </a:r>
          </a:p>
        </p:txBody>
      </p:sp>
      <p:sp>
        <p:nvSpPr>
          <p:cNvPr id="1129494" name="Text Box 22"/>
          <p:cNvSpPr txBox="1">
            <a:spLocks noChangeArrowheads="1"/>
          </p:cNvSpPr>
          <p:nvPr/>
        </p:nvSpPr>
        <p:spPr bwMode="auto">
          <a:xfrm>
            <a:off x="1337925" y="2835277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4</a:t>
            </a:r>
          </a:p>
        </p:txBody>
      </p:sp>
      <p:sp>
        <p:nvSpPr>
          <p:cNvPr id="1129495" name="Text Box 23"/>
          <p:cNvSpPr txBox="1">
            <a:spLocks noChangeArrowheads="1"/>
          </p:cNvSpPr>
          <p:nvPr/>
        </p:nvSpPr>
        <p:spPr bwMode="auto">
          <a:xfrm>
            <a:off x="1337925" y="3171826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5</a:t>
            </a:r>
          </a:p>
        </p:txBody>
      </p:sp>
      <p:sp>
        <p:nvSpPr>
          <p:cNvPr id="1129496" name="Text Box 24"/>
          <p:cNvSpPr txBox="1">
            <a:spLocks noChangeArrowheads="1"/>
          </p:cNvSpPr>
          <p:nvPr/>
        </p:nvSpPr>
        <p:spPr bwMode="auto">
          <a:xfrm>
            <a:off x="1337925" y="3467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6</a:t>
            </a:r>
          </a:p>
        </p:txBody>
      </p:sp>
      <p:sp>
        <p:nvSpPr>
          <p:cNvPr id="1129497" name="Text Box 25"/>
          <p:cNvSpPr txBox="1">
            <a:spLocks noChangeArrowheads="1"/>
          </p:cNvSpPr>
          <p:nvPr/>
        </p:nvSpPr>
        <p:spPr bwMode="auto">
          <a:xfrm>
            <a:off x="1491913" y="43434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+mn-lt"/>
              </a:rPr>
              <a:t>4</a:t>
            </a:r>
          </a:p>
        </p:txBody>
      </p:sp>
      <p:sp>
        <p:nvSpPr>
          <p:cNvPr id="1129498" name="Text Box 26"/>
          <p:cNvSpPr txBox="1">
            <a:spLocks noChangeArrowheads="1"/>
          </p:cNvSpPr>
          <p:nvPr/>
        </p:nvSpPr>
        <p:spPr bwMode="auto">
          <a:xfrm>
            <a:off x="1415713" y="564381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7</a:t>
            </a:r>
          </a:p>
        </p:txBody>
      </p:sp>
      <p:sp>
        <p:nvSpPr>
          <p:cNvPr id="1129501" name="Line 29"/>
          <p:cNvSpPr>
            <a:spLocks noChangeShapeType="1"/>
          </p:cNvSpPr>
          <p:nvPr/>
        </p:nvSpPr>
        <p:spPr bwMode="auto">
          <a:xfrm flipH="1">
            <a:off x="1808163" y="4359275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3" name="Line 31"/>
          <p:cNvSpPr>
            <a:spLocks noChangeShapeType="1"/>
          </p:cNvSpPr>
          <p:nvPr/>
        </p:nvSpPr>
        <p:spPr bwMode="auto">
          <a:xfrm>
            <a:off x="1828800" y="47244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4" name="Text Box 32"/>
          <p:cNvSpPr txBox="1">
            <a:spLocks noChangeArrowheads="1"/>
          </p:cNvSpPr>
          <p:nvPr/>
        </p:nvSpPr>
        <p:spPr bwMode="auto">
          <a:xfrm rot="21254809">
            <a:off x="3633326" y="3932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+mn-lt"/>
              </a:rPr>
              <a:t>ACK=5</a:t>
            </a:r>
          </a:p>
        </p:txBody>
      </p:sp>
      <p:sp>
        <p:nvSpPr>
          <p:cNvPr id="1129505" name="Line 33"/>
          <p:cNvSpPr>
            <a:spLocks noChangeShapeType="1"/>
          </p:cNvSpPr>
          <p:nvPr/>
        </p:nvSpPr>
        <p:spPr bwMode="auto">
          <a:xfrm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6" name="Line 34"/>
          <p:cNvSpPr>
            <a:spLocks noChangeShapeType="1"/>
          </p:cNvSpPr>
          <p:nvPr/>
        </p:nvSpPr>
        <p:spPr bwMode="auto">
          <a:xfrm flipH="1"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7" name="Text Box 35"/>
          <p:cNvSpPr txBox="1">
            <a:spLocks noChangeArrowheads="1"/>
          </p:cNvSpPr>
          <p:nvPr/>
        </p:nvSpPr>
        <p:spPr bwMode="auto">
          <a:xfrm>
            <a:off x="2917384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9508" name="Text Box 36"/>
          <p:cNvSpPr txBox="1">
            <a:spLocks noChangeArrowheads="1"/>
          </p:cNvSpPr>
          <p:nvPr/>
        </p:nvSpPr>
        <p:spPr bwMode="auto">
          <a:xfrm>
            <a:off x="702566" y="1600200"/>
            <a:ext cx="5418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{1}</a:t>
            </a:r>
          </a:p>
        </p:txBody>
      </p:sp>
      <p:sp>
        <p:nvSpPr>
          <p:cNvPr id="1129509" name="Text Box 37"/>
          <p:cNvSpPr txBox="1">
            <a:spLocks noChangeArrowheads="1"/>
          </p:cNvSpPr>
          <p:nvPr/>
        </p:nvSpPr>
        <p:spPr bwMode="auto">
          <a:xfrm>
            <a:off x="359746" y="1943100"/>
            <a:ext cx="83676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2}</a:t>
            </a:r>
          </a:p>
        </p:txBody>
      </p:sp>
      <p:sp>
        <p:nvSpPr>
          <p:cNvPr id="1129510" name="Text Box 38"/>
          <p:cNvSpPr txBox="1">
            <a:spLocks noChangeArrowheads="1"/>
          </p:cNvSpPr>
          <p:nvPr/>
        </p:nvSpPr>
        <p:spPr bwMode="auto">
          <a:xfrm>
            <a:off x="28669" y="23241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2, 3}</a:t>
            </a:r>
          </a:p>
        </p:txBody>
      </p:sp>
      <p:sp>
        <p:nvSpPr>
          <p:cNvPr id="1129511" name="Text Box 39"/>
          <p:cNvSpPr txBox="1">
            <a:spLocks noChangeArrowheads="1"/>
          </p:cNvSpPr>
          <p:nvPr/>
        </p:nvSpPr>
        <p:spPr bwMode="auto">
          <a:xfrm>
            <a:off x="28669" y="2778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{2, 3, 4}</a:t>
            </a:r>
          </a:p>
        </p:txBody>
      </p:sp>
      <p:sp>
        <p:nvSpPr>
          <p:cNvPr id="1129512" name="Text Box 40"/>
          <p:cNvSpPr txBox="1">
            <a:spLocks noChangeArrowheads="1"/>
          </p:cNvSpPr>
          <p:nvPr/>
        </p:nvSpPr>
        <p:spPr bwMode="auto">
          <a:xfrm>
            <a:off x="28669" y="3159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{3, 4, 5}</a:t>
            </a:r>
          </a:p>
        </p:txBody>
      </p:sp>
      <p:sp>
        <p:nvSpPr>
          <p:cNvPr id="1129513" name="Text Box 41"/>
          <p:cNvSpPr txBox="1">
            <a:spLocks noChangeArrowheads="1"/>
          </p:cNvSpPr>
          <p:nvPr/>
        </p:nvSpPr>
        <p:spPr bwMode="auto">
          <a:xfrm>
            <a:off x="28669" y="35433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{4, 5, 6}</a:t>
            </a:r>
          </a:p>
        </p:txBody>
      </p:sp>
      <p:sp>
        <p:nvSpPr>
          <p:cNvPr id="1129515" name="Text Box 43"/>
          <p:cNvSpPr txBox="1">
            <a:spLocks noChangeArrowheads="1"/>
          </p:cNvSpPr>
          <p:nvPr/>
        </p:nvSpPr>
        <p:spPr bwMode="auto">
          <a:xfrm>
            <a:off x="188576" y="41910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sp>
        <p:nvSpPr>
          <p:cNvPr id="1129516" name="Line 44"/>
          <p:cNvSpPr>
            <a:spLocks noChangeShapeType="1"/>
          </p:cNvSpPr>
          <p:nvPr/>
        </p:nvSpPr>
        <p:spPr bwMode="auto">
          <a:xfrm flipH="1">
            <a:off x="1752601" y="5334000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7" name="Line 45"/>
          <p:cNvSpPr>
            <a:spLocks noChangeShapeType="1"/>
          </p:cNvSpPr>
          <p:nvPr/>
        </p:nvSpPr>
        <p:spPr bwMode="auto">
          <a:xfrm>
            <a:off x="1828800" y="5943600"/>
            <a:ext cx="3048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8" name="Text Box 46"/>
          <p:cNvSpPr txBox="1">
            <a:spLocks noChangeArrowheads="1"/>
          </p:cNvSpPr>
          <p:nvPr/>
        </p:nvSpPr>
        <p:spPr bwMode="auto">
          <a:xfrm>
            <a:off x="203921" y="56369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{7, 8, 9}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 rot="21254809">
            <a:off x="3745654" y="4313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+mn-lt"/>
              </a:rPr>
              <a:t>ACK=6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228601" y="46463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grpSp>
        <p:nvGrpSpPr>
          <p:cNvPr id="46" name="Group 61"/>
          <p:cNvGrpSpPr>
            <a:grpSpLocks/>
          </p:cNvGrpSpPr>
          <p:nvPr/>
        </p:nvGrpSpPr>
        <p:grpSpPr bwMode="auto">
          <a:xfrm>
            <a:off x="9525" y="3048000"/>
            <a:ext cx="1743075" cy="1676400"/>
            <a:chOff x="130" y="1968"/>
            <a:chExt cx="1098" cy="1200"/>
          </a:xfrm>
        </p:grpSpPr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940" y="1968"/>
              <a:ext cx="0" cy="12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" name="Text Box 65"/>
            <p:cNvSpPr txBox="1">
              <a:spLocks noChangeArrowheads="1"/>
            </p:cNvSpPr>
            <p:nvPr/>
          </p:nvSpPr>
          <p:spPr bwMode="auto">
            <a:xfrm>
              <a:off x="130" y="2160"/>
              <a:ext cx="654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sp>
        <p:nvSpPr>
          <p:cNvPr id="51" name="Text Box 32"/>
          <p:cNvSpPr txBox="1">
            <a:spLocks noChangeArrowheads="1"/>
          </p:cNvSpPr>
          <p:nvPr/>
        </p:nvSpPr>
        <p:spPr bwMode="auto">
          <a:xfrm rot="21254809">
            <a:off x="3785726" y="529971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+mn-lt"/>
              </a:rPr>
              <a:t>ACK=4</a:t>
            </a: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6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88" grpId="0" animBg="1"/>
      <p:bldP spid="1129489" grpId="0" animBg="1"/>
      <p:bldP spid="1129490" grpId="0" animBg="1"/>
      <p:bldP spid="1129497" grpId="0"/>
      <p:bldP spid="1129498" grpId="0"/>
      <p:bldP spid="1129501" grpId="0" animBg="1"/>
      <p:bldP spid="1129503" grpId="0" animBg="1"/>
      <p:bldP spid="1129504" grpId="0"/>
      <p:bldP spid="1129515" grpId="0"/>
      <p:bldP spid="1129516" grpId="0" animBg="1"/>
      <p:bldP spid="1129517" grpId="0" animBg="1"/>
      <p:bldP spid="1129518" grpId="0"/>
      <p:bldP spid="44" grpId="0"/>
      <p:bldP spid="45" grpId="0"/>
      <p:bldP spid="5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With sliding windows, it is possible to fully utilize a link, provided the window size (n) is large enough.  Throughput is ~ (n/RTT)</a:t>
            </a:r>
          </a:p>
          <a:p>
            <a:pPr lvl="1"/>
            <a:r>
              <a:rPr lang="en-US" dirty="0"/>
              <a:t>Stop &amp; Wait is like n = 1.</a:t>
            </a:r>
          </a:p>
          <a:p>
            <a:r>
              <a:rPr lang="en-US" dirty="0"/>
              <a:t>Sender has to buffer all unacknowledged packets, because they may require retransmission</a:t>
            </a:r>
          </a:p>
          <a:p>
            <a:r>
              <a:rPr lang="en-US" dirty="0"/>
              <a:t>Receiver may be able to accept out-of-order packets, but only up to its buffer limits</a:t>
            </a:r>
          </a:p>
          <a:p>
            <a:r>
              <a:rPr lang="en-US" dirty="0"/>
              <a:t>Implementation complexity depends on protocol details (GBN vs. SR)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719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components of a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Checksums (for error detection) </a:t>
            </a:r>
          </a:p>
          <a:p>
            <a:r>
              <a:rPr lang="en-US" dirty="0"/>
              <a:t>Timers (for loss detection) </a:t>
            </a:r>
          </a:p>
          <a:p>
            <a:r>
              <a:rPr lang="en-US" dirty="0"/>
              <a:t>Acknowledgments </a:t>
            </a:r>
          </a:p>
          <a:p>
            <a:pPr lvl="1"/>
            <a:r>
              <a:rPr lang="en-US" dirty="0"/>
              <a:t>cumulative </a:t>
            </a:r>
          </a:p>
          <a:p>
            <a:pPr lvl="1"/>
            <a:r>
              <a:rPr lang="en-US" dirty="0"/>
              <a:t>selective</a:t>
            </a:r>
          </a:p>
          <a:p>
            <a:r>
              <a:rPr lang="en-US" dirty="0"/>
              <a:t>Sequence numbers (duplicates, windows)</a:t>
            </a:r>
          </a:p>
          <a:p>
            <a:r>
              <a:rPr lang="en-US" dirty="0"/>
              <a:t>Sliding Windows (for efficiency) </a:t>
            </a:r>
          </a:p>
          <a:p>
            <a:endParaRPr lang="en-US" dirty="0"/>
          </a:p>
          <a:p>
            <a:r>
              <a:rPr lang="en-US" dirty="0"/>
              <a:t>Reliability protocols use the above to decide when and what to retransmit or acknowledge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9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Most of our previous tricks + a few differences</a:t>
            </a:r>
          </a:p>
          <a:p>
            <a:r>
              <a:rPr lang="en-US" sz="2400" dirty="0"/>
              <a:t>Sequence numbers are byte offsets </a:t>
            </a:r>
          </a:p>
          <a:p>
            <a:r>
              <a:rPr lang="en-US" sz="2400" dirty="0"/>
              <a:t>Sender and receiver maintain a sliding window</a:t>
            </a:r>
          </a:p>
          <a:p>
            <a:r>
              <a:rPr lang="en-US" sz="2400" dirty="0"/>
              <a:t>Receiver sends cumulative acknowledgements (like GBN)</a:t>
            </a:r>
          </a:p>
          <a:p>
            <a:r>
              <a:rPr lang="en-US" sz="2400" dirty="0"/>
              <a:t>Sender maintains a single </a:t>
            </a:r>
            <a:r>
              <a:rPr lang="en-US" sz="2400" dirty="0" err="1"/>
              <a:t>retx</a:t>
            </a:r>
            <a:r>
              <a:rPr lang="en-US" sz="2400" dirty="0"/>
              <a:t>. timer </a:t>
            </a:r>
          </a:p>
          <a:p>
            <a:r>
              <a:rPr lang="en-US" sz="2400" dirty="0"/>
              <a:t>Receivers do not drop out-of-sequence packets (like SR)</a:t>
            </a:r>
          </a:p>
          <a:p>
            <a:r>
              <a:rPr lang="en-US" sz="2400" dirty="0"/>
              <a:t>Introduces </a:t>
            </a:r>
            <a:r>
              <a:rPr lang="en-US" sz="2400" dirty="0">
                <a:solidFill>
                  <a:srgbClr val="FF0000"/>
                </a:solidFill>
              </a:rPr>
              <a:t>fast retransmit </a:t>
            </a:r>
            <a:r>
              <a:rPr lang="en-US" sz="2400" dirty="0"/>
              <a:t>: optimization that uses duplicate</a:t>
            </a:r>
            <a:br>
              <a:rPr lang="en-US" sz="2400" dirty="0"/>
            </a:br>
            <a:r>
              <a:rPr lang="en-US" sz="2400" dirty="0"/>
              <a:t>ACKs to trigger early </a:t>
            </a:r>
            <a:r>
              <a:rPr lang="en-US" sz="2400" dirty="0" err="1"/>
              <a:t>retx</a:t>
            </a:r>
            <a:endParaRPr lang="en-US" sz="2400" dirty="0"/>
          </a:p>
          <a:p>
            <a:r>
              <a:rPr lang="en-US" sz="2400" dirty="0"/>
              <a:t>Introduces timeout estimation algorithms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Repeat Request (ARQ)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+ Self-clocking (Automatic)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+ Adaptive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+ Flexible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 Slow to start / adapt</a:t>
            </a:r>
          </a:p>
          <a:p>
            <a:pPr marL="0" indent="0">
              <a:buNone/>
            </a:pPr>
            <a:r>
              <a:rPr lang="en-US" sz="1800" dirty="0"/>
              <a:t>consider high Bandwidth/Delay product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Next lets move from</a:t>
            </a:r>
          </a:p>
          <a:p>
            <a:pPr marL="0" indent="0">
              <a:buNone/>
            </a:pPr>
            <a:r>
              <a:rPr lang="en-US" dirty="0"/>
              <a:t>		the generic to the</a:t>
            </a:r>
          </a:p>
          <a:p>
            <a:pPr marL="0" indent="0">
              <a:buNone/>
            </a:pPr>
            <a:r>
              <a:rPr lang="en-US" dirty="0"/>
              <a:t>			specific….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TCP arguably the most successful protocol in the Internet…..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its an ARQ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Physical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telnet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ftp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IP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many application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processes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62484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8580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Physical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2484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77724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10955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7602732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telnet</a:t>
            </a:r>
          </a:p>
        </p:txBody>
      </p:sp>
      <p:sp>
        <p:nvSpPr>
          <p:cNvPr id="55" name="TextBox 54"/>
          <p:cNvSpPr txBox="1"/>
          <p:nvPr/>
        </p:nvSpPr>
        <p:spPr>
          <a:xfrm rot="5400000">
            <a:off x="8037077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ftp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477000" y="2895600"/>
            <a:ext cx="1066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70104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IP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6645619" y="3003622"/>
            <a:ext cx="704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HTTP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server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629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010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239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7467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7391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3152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086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858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>
            <a:stCxn id="52" idx="3"/>
            <a:endCxn id="58" idx="1"/>
          </p:cNvCxnSpPr>
          <p:nvPr/>
        </p:nvCxnSpPr>
        <p:spPr bwMode="auto">
          <a:xfrm>
            <a:off x="2286000" y="4838700"/>
            <a:ext cx="472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1143000" y="4038600"/>
            <a:ext cx="13716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Transport</a:t>
            </a:r>
          </a:p>
        </p:txBody>
      </p:sp>
      <p:cxnSp>
        <p:nvCxnSpPr>
          <p:cNvPr id="69" name="Straight Arrow Connector 68"/>
          <p:cNvCxnSpPr>
            <a:stCxn id="67" idx="3"/>
            <a:endCxn id="70" idx="1"/>
          </p:cNvCxnSpPr>
          <p:nvPr/>
        </p:nvCxnSpPr>
        <p:spPr bwMode="auto">
          <a:xfrm>
            <a:off x="2514600" y="4229100"/>
            <a:ext cx="4191000" cy="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6705600" y="4038600"/>
            <a:ext cx="1371600" cy="381000"/>
          </a:xfrm>
          <a:prstGeom prst="rect">
            <a:avLst/>
          </a:prstGeom>
          <a:solidFill>
            <a:srgbClr val="850A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Transport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0" y="5334000"/>
            <a:ext cx="3200400" cy="1447800"/>
            <a:chOff x="3048000" y="5334000"/>
            <a:chExt cx="3200400" cy="1447800"/>
          </a:xfrm>
        </p:grpSpPr>
        <p:sp>
          <p:nvSpPr>
            <p:cNvPr id="71" name="Oval Callout 70"/>
            <p:cNvSpPr/>
            <p:nvPr/>
          </p:nvSpPr>
          <p:spPr bwMode="auto">
            <a:xfrm>
              <a:off x="3048000" y="5334000"/>
              <a:ext cx="3200400" cy="1447800"/>
            </a:xfrm>
            <a:prstGeom prst="wedgeEllipseCallout">
              <a:avLst>
                <a:gd name="adj1" fmla="val -3177"/>
                <a:gd name="adj2" fmla="val -84936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02986" y="5486400"/>
              <a:ext cx="252414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Communication </a:t>
              </a:r>
              <a:br>
                <a:rPr lang="en-US" sz="1800" b="0" dirty="0">
                  <a:latin typeface="+mn-lt"/>
                </a:rPr>
              </a:br>
              <a:r>
                <a:rPr lang="en-US" sz="1800" b="0" dirty="0">
                  <a:latin typeface="+mn-lt"/>
                </a:rPr>
                <a:t>between hosts</a:t>
              </a:r>
            </a:p>
            <a:p>
              <a:pPr algn="ctr"/>
              <a:r>
                <a:rPr lang="en-US" sz="1600" b="0" dirty="0">
                  <a:latin typeface="+mn-lt"/>
                </a:rPr>
                <a:t>(128.4.5.6 </a:t>
              </a:r>
              <a:r>
                <a:rPr lang="en-US" sz="1600" b="0" dirty="0">
                  <a:latin typeface="+mn-lt"/>
                  <a:sym typeface="Wingdings"/>
                </a:rPr>
                <a:t>162.99.7.56)</a:t>
              </a:r>
              <a:endParaRPr lang="en-US" sz="1600" b="0" dirty="0">
                <a:latin typeface="+mn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00400" y="2286000"/>
            <a:ext cx="2971800" cy="1447800"/>
            <a:chOff x="3124200" y="5257800"/>
            <a:chExt cx="3200400" cy="1447800"/>
          </a:xfrm>
        </p:grpSpPr>
        <p:sp>
          <p:nvSpPr>
            <p:cNvPr id="75" name="Oval Callout 74"/>
            <p:cNvSpPr/>
            <p:nvPr/>
          </p:nvSpPr>
          <p:spPr bwMode="auto">
            <a:xfrm>
              <a:off x="3124200" y="5257800"/>
              <a:ext cx="3200400" cy="1447800"/>
            </a:xfrm>
            <a:prstGeom prst="wedgeEllipseCallout">
              <a:avLst>
                <a:gd name="adj1" fmla="val 623"/>
                <a:gd name="adj2" fmla="val 83029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41332" y="5562600"/>
              <a:ext cx="21895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solidFill>
                    <a:srgbClr val="FF0000"/>
                  </a:solidFill>
                  <a:latin typeface="+mn-lt"/>
                </a:rPr>
                <a:t>Communication</a:t>
              </a:r>
              <a:br>
                <a:rPr lang="en-US" b="0" dirty="0">
                  <a:solidFill>
                    <a:srgbClr val="FF0000"/>
                  </a:solidFill>
                  <a:latin typeface="+mn-lt"/>
                </a:rPr>
              </a:br>
              <a:r>
                <a:rPr lang="en-US" b="0" dirty="0">
                  <a:solidFill>
                    <a:srgbClr val="FF0000"/>
                  </a:solidFill>
                  <a:latin typeface="+mn-lt"/>
                </a:rPr>
                <a:t> between processes</a:t>
              </a:r>
            </a:p>
            <a:p>
              <a:pPr algn="ctr"/>
              <a:r>
                <a:rPr lang="en-US" b="0" dirty="0">
                  <a:solidFill>
                    <a:srgbClr val="FF0000"/>
                  </a:solidFill>
                  <a:latin typeface="+mn-lt"/>
                </a:rPr>
                <a:t>at hosts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1268347" y="3526104"/>
            <a:ext cx="6447579" cy="778069"/>
          </a:xfrm>
          <a:custGeom>
            <a:avLst/>
            <a:gdLst>
              <a:gd name="connsiteX0" fmla="*/ 163886 w 6447578"/>
              <a:gd name="connsiteY0" fmla="*/ 0 h 778069"/>
              <a:gd name="connsiteX1" fmla="*/ 744887 w 6447578"/>
              <a:gd name="connsiteY1" fmla="*/ 661989 h 778069"/>
              <a:gd name="connsiteX2" fmla="*/ 6041448 w 6447578"/>
              <a:gd name="connsiteY2" fmla="*/ 716028 h 778069"/>
              <a:gd name="connsiteX3" fmla="*/ 6081983 w 6447578"/>
              <a:gd name="connsiteY3" fmla="*/ 13510 h 77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578" h="778069">
                <a:moveTo>
                  <a:pt x="163886" y="0"/>
                </a:moveTo>
                <a:cubicBezTo>
                  <a:pt x="-35411" y="271325"/>
                  <a:pt x="-234707" y="542651"/>
                  <a:pt x="744887" y="661989"/>
                </a:cubicBezTo>
                <a:cubicBezTo>
                  <a:pt x="1724481" y="781327"/>
                  <a:pt x="5151932" y="824108"/>
                  <a:pt x="6041448" y="716028"/>
                </a:cubicBezTo>
                <a:cubicBezTo>
                  <a:pt x="6930964" y="607948"/>
                  <a:pt x="6081983" y="13510"/>
                  <a:pt x="6081983" y="13510"/>
                </a:cubicBezTo>
              </a:path>
            </a:pathLst>
          </a:custGeom>
          <a:ln w="38100" cmpd="sng">
            <a:solidFill>
              <a:srgbClr val="FF0000"/>
            </a:solidFill>
            <a:headEnd type="arrow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274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762000" y="2362200"/>
            <a:ext cx="162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Used to mux 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and </a:t>
            </a:r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demux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</a:t>
            </a: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3048000" y="18288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stCxn id="36892" idx="3"/>
            <a:endCxn id="36893" idx="2"/>
          </p:cNvCxnSpPr>
          <p:nvPr/>
        </p:nvCxnSpPr>
        <p:spPr bwMode="auto">
          <a:xfrm flipV="1">
            <a:off x="2386363" y="2133600"/>
            <a:ext cx="661637" cy="58254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624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  <p:bldP spid="3689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Last time: Components of a solution for reliable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Checksums (for error detection) </a:t>
            </a:r>
          </a:p>
          <a:p>
            <a:r>
              <a:rPr lang="en-US" dirty="0"/>
              <a:t>Timers (for loss detection) </a:t>
            </a:r>
          </a:p>
          <a:p>
            <a:r>
              <a:rPr lang="en-US" dirty="0"/>
              <a:t>Acknowledgments </a:t>
            </a:r>
          </a:p>
          <a:p>
            <a:pPr lvl="1"/>
            <a:r>
              <a:rPr lang="en-US" dirty="0"/>
              <a:t>cumulative </a:t>
            </a:r>
          </a:p>
          <a:p>
            <a:pPr lvl="1"/>
            <a:r>
              <a:rPr lang="en-US" dirty="0"/>
              <a:t>selective</a:t>
            </a:r>
          </a:p>
          <a:p>
            <a:r>
              <a:rPr lang="en-US" dirty="0"/>
              <a:t>Sequence numbers (duplicates, windows)</a:t>
            </a:r>
          </a:p>
          <a:p>
            <a:r>
              <a:rPr lang="en-US" dirty="0"/>
              <a:t>Sliding Windows (for efficiency)</a:t>
            </a:r>
          </a:p>
          <a:p>
            <a:pPr lvl="1"/>
            <a:r>
              <a:rPr lang="en-US" dirty="0"/>
              <a:t>Go-Back-N (GBN)</a:t>
            </a:r>
          </a:p>
          <a:p>
            <a:pPr lvl="1"/>
            <a:r>
              <a:rPr lang="en-US" dirty="0"/>
              <a:t>Selective Replay (SR)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of our previous ideas, but some key differences</a:t>
            </a:r>
          </a:p>
          <a:p>
            <a:r>
              <a:rPr lang="en-US" sz="2400" dirty="0"/>
              <a:t>Checksum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1033964" y="3124200"/>
            <a:ext cx="15568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Computed 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over header 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and data</a:t>
            </a: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2971800" y="3810000"/>
            <a:ext cx="31242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endCxn id="36893" idx="2"/>
          </p:cNvCxnSpPr>
          <p:nvPr/>
        </p:nvCxnSpPr>
        <p:spPr bwMode="auto">
          <a:xfrm>
            <a:off x="2514600" y="3733800"/>
            <a:ext cx="457200" cy="3810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97559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of our previous ideas, but some key differences</a:t>
            </a:r>
          </a:p>
          <a:p>
            <a:r>
              <a:rPr lang="en-US" sz="2400" dirty="0">
                <a:solidFill>
                  <a:schemeClr val="bg2"/>
                </a:solidFill>
              </a:rPr>
              <a:t>Checksum </a:t>
            </a:r>
          </a:p>
          <a:p>
            <a:r>
              <a:rPr lang="en-US" sz="2400" b="1" dirty="0"/>
              <a:t>Sequence numbers are byte offsets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007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TCP: Segments and Sequence Numbers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88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Stream of Bytes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Service…</a:t>
            </a:r>
          </a:p>
        </p:txBody>
      </p:sp>
      <p:grpSp>
        <p:nvGrpSpPr>
          <p:cNvPr id="63492" name="Group 3"/>
          <p:cNvGrpSpPr>
            <a:grpSpLocks/>
          </p:cNvGrpSpPr>
          <p:nvPr/>
        </p:nvGrpSpPr>
        <p:grpSpPr bwMode="auto">
          <a:xfrm>
            <a:off x="1460500" y="2122488"/>
            <a:ext cx="5029200" cy="609600"/>
            <a:chOff x="912" y="1104"/>
            <a:chExt cx="3648" cy="384"/>
          </a:xfrm>
        </p:grpSpPr>
        <p:sp>
          <p:nvSpPr>
            <p:cNvPr id="63589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Text Box 41"/>
          <p:cNvSpPr txBox="1">
            <a:spLocks noChangeArrowheads="1"/>
          </p:cNvSpPr>
          <p:nvPr/>
        </p:nvSpPr>
        <p:spPr bwMode="auto">
          <a:xfrm rot="5390887">
            <a:off x="12430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27" name="Text Box 42"/>
          <p:cNvSpPr txBox="1">
            <a:spLocks noChangeArrowheads="1"/>
          </p:cNvSpPr>
          <p:nvPr/>
        </p:nvSpPr>
        <p:spPr bwMode="auto">
          <a:xfrm rot="5390887">
            <a:off x="13954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28" name="Text Box 43"/>
          <p:cNvSpPr txBox="1">
            <a:spLocks noChangeArrowheads="1"/>
          </p:cNvSpPr>
          <p:nvPr/>
        </p:nvSpPr>
        <p:spPr bwMode="auto">
          <a:xfrm rot="5390887">
            <a:off x="15494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29" name="Text Box 44"/>
          <p:cNvSpPr txBox="1">
            <a:spLocks noChangeArrowheads="1"/>
          </p:cNvSpPr>
          <p:nvPr/>
        </p:nvSpPr>
        <p:spPr bwMode="auto">
          <a:xfrm rot="5390887">
            <a:off x="17018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30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531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3585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2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6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7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8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0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1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2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3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4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5" name="Text Box 84"/>
          <p:cNvSpPr txBox="1">
            <a:spLocks noChangeArrowheads="1"/>
          </p:cNvSpPr>
          <p:nvPr/>
        </p:nvSpPr>
        <p:spPr bwMode="auto">
          <a:xfrm rot="5390887">
            <a:off x="25400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66" name="Text Box 85"/>
          <p:cNvSpPr txBox="1">
            <a:spLocks noChangeArrowheads="1"/>
          </p:cNvSpPr>
          <p:nvPr/>
        </p:nvSpPr>
        <p:spPr bwMode="auto">
          <a:xfrm rot="5390887">
            <a:off x="26924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67" name="Text Box 86"/>
          <p:cNvSpPr txBox="1">
            <a:spLocks noChangeArrowheads="1"/>
          </p:cNvSpPr>
          <p:nvPr/>
        </p:nvSpPr>
        <p:spPr bwMode="auto">
          <a:xfrm rot="5390887">
            <a:off x="28448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68" name="Text Box 87"/>
          <p:cNvSpPr txBox="1">
            <a:spLocks noChangeArrowheads="1"/>
          </p:cNvSpPr>
          <p:nvPr/>
        </p:nvSpPr>
        <p:spPr bwMode="auto">
          <a:xfrm rot="5390887">
            <a:off x="29972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69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0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1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3095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Application @ Host A</a:t>
            </a:r>
          </a:p>
        </p:txBody>
      </p:sp>
      <p:sp>
        <p:nvSpPr>
          <p:cNvPr id="63572" name="Text Box 91"/>
          <p:cNvSpPr txBox="1">
            <a:spLocks noChangeArrowheads="1"/>
          </p:cNvSpPr>
          <p:nvPr/>
        </p:nvSpPr>
        <p:spPr bwMode="auto">
          <a:xfrm>
            <a:off x="304800" y="6015335"/>
            <a:ext cx="311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Application @ Host B</a:t>
            </a:r>
          </a:p>
        </p:txBody>
      </p:sp>
      <p:sp>
        <p:nvSpPr>
          <p:cNvPr id="63573" name="Text Box 92"/>
          <p:cNvSpPr txBox="1">
            <a:spLocks noChangeArrowheads="1"/>
          </p:cNvSpPr>
          <p:nvPr/>
        </p:nvSpPr>
        <p:spPr bwMode="auto">
          <a:xfrm rot="5390887">
            <a:off x="2271713" y="2346325"/>
            <a:ext cx="661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4" name="Line 93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5" name="Text Box 94"/>
          <p:cNvSpPr txBox="1">
            <a:spLocks noChangeArrowheads="1"/>
          </p:cNvSpPr>
          <p:nvPr/>
        </p:nvSpPr>
        <p:spPr bwMode="auto">
          <a:xfrm rot="5390887">
            <a:off x="3568700" y="5548313"/>
            <a:ext cx="661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6" name="Line 95"/>
          <p:cNvSpPr>
            <a:spLocks noChangeShapeType="1"/>
          </p:cNvSpPr>
          <p:nvPr/>
        </p:nvSpPr>
        <p:spPr bwMode="auto">
          <a:xfrm>
            <a:off x="1485900" y="28178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7" name="Line 96"/>
          <p:cNvSpPr>
            <a:spLocks noChangeShapeType="1"/>
          </p:cNvSpPr>
          <p:nvPr/>
        </p:nvSpPr>
        <p:spPr bwMode="auto">
          <a:xfrm>
            <a:off x="1981200" y="281940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8" name="Line 97"/>
          <p:cNvSpPr>
            <a:spLocks noChangeShapeType="1"/>
          </p:cNvSpPr>
          <p:nvPr/>
        </p:nvSpPr>
        <p:spPr bwMode="auto">
          <a:xfrm>
            <a:off x="2476500" y="282098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9" name="Line 98"/>
          <p:cNvSpPr>
            <a:spLocks noChangeShapeType="1"/>
          </p:cNvSpPr>
          <p:nvPr/>
        </p:nvSpPr>
        <p:spPr bwMode="auto">
          <a:xfrm>
            <a:off x="2971800" y="282257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0" name="Line 99"/>
          <p:cNvSpPr>
            <a:spLocks noChangeShapeType="1"/>
          </p:cNvSpPr>
          <p:nvPr/>
        </p:nvSpPr>
        <p:spPr bwMode="auto">
          <a:xfrm>
            <a:off x="3467100" y="282416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1" name="Line 100"/>
          <p:cNvSpPr>
            <a:spLocks noChangeShapeType="1"/>
          </p:cNvSpPr>
          <p:nvPr/>
        </p:nvSpPr>
        <p:spPr bwMode="auto">
          <a:xfrm>
            <a:off x="3962400" y="282575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2" name="Line 101"/>
          <p:cNvSpPr>
            <a:spLocks noChangeShapeType="1"/>
          </p:cNvSpPr>
          <p:nvPr/>
        </p:nvSpPr>
        <p:spPr bwMode="auto">
          <a:xfrm>
            <a:off x="4457700" y="282733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102"/>
          <p:cNvSpPr>
            <a:spLocks noChangeShapeType="1"/>
          </p:cNvSpPr>
          <p:nvPr/>
        </p:nvSpPr>
        <p:spPr bwMode="auto">
          <a:xfrm>
            <a:off x="4953000" y="282892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103"/>
          <p:cNvSpPr>
            <a:spLocks noChangeShapeType="1"/>
          </p:cNvSpPr>
          <p:nvPr/>
        </p:nvSpPr>
        <p:spPr bwMode="auto">
          <a:xfrm>
            <a:off x="5448300" y="28305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197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… Provided Using TCP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Segments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1447800" y="2128838"/>
            <a:ext cx="5029200" cy="609600"/>
            <a:chOff x="912" y="1104"/>
            <a:chExt cx="3648" cy="384"/>
          </a:xfrm>
        </p:grpSpPr>
        <p:sp>
          <p:nvSpPr>
            <p:cNvPr id="65647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8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9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50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41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2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4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5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6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7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8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9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0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1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2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3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4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5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6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7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8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9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0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1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2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3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4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5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6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7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8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9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0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1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2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3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4" name="Text Box 41"/>
          <p:cNvSpPr txBox="1">
            <a:spLocks noChangeArrowheads="1"/>
          </p:cNvSpPr>
          <p:nvPr/>
        </p:nvSpPr>
        <p:spPr bwMode="auto">
          <a:xfrm rot="5390887">
            <a:off x="12254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575" name="Text Box 42"/>
          <p:cNvSpPr txBox="1">
            <a:spLocks noChangeArrowheads="1"/>
          </p:cNvSpPr>
          <p:nvPr/>
        </p:nvSpPr>
        <p:spPr bwMode="auto">
          <a:xfrm rot="5390887">
            <a:off x="13778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576" name="Text Box 43"/>
          <p:cNvSpPr txBox="1">
            <a:spLocks noChangeArrowheads="1"/>
          </p:cNvSpPr>
          <p:nvPr/>
        </p:nvSpPr>
        <p:spPr bwMode="auto">
          <a:xfrm rot="5390887">
            <a:off x="15318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577" name="Text Box 44"/>
          <p:cNvSpPr txBox="1">
            <a:spLocks noChangeArrowheads="1"/>
          </p:cNvSpPr>
          <p:nvPr/>
        </p:nvSpPr>
        <p:spPr bwMode="auto">
          <a:xfrm rot="5390887">
            <a:off x="16842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578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5579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5643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4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5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6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80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1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2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3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4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5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6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7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8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9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0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1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2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3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4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5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6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7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8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9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0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1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2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3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4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5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6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7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8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9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0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1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2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3" name="Text Box 84"/>
          <p:cNvSpPr txBox="1">
            <a:spLocks noChangeArrowheads="1"/>
          </p:cNvSpPr>
          <p:nvPr/>
        </p:nvSpPr>
        <p:spPr bwMode="auto">
          <a:xfrm rot="5390887">
            <a:off x="25224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614" name="Text Box 85"/>
          <p:cNvSpPr txBox="1">
            <a:spLocks noChangeArrowheads="1"/>
          </p:cNvSpPr>
          <p:nvPr/>
        </p:nvSpPr>
        <p:spPr bwMode="auto">
          <a:xfrm rot="5390887">
            <a:off x="26748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615" name="Text Box 86"/>
          <p:cNvSpPr txBox="1">
            <a:spLocks noChangeArrowheads="1"/>
          </p:cNvSpPr>
          <p:nvPr/>
        </p:nvSpPr>
        <p:spPr bwMode="auto">
          <a:xfrm rot="5390887">
            <a:off x="28272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616" name="Text Box 87"/>
          <p:cNvSpPr txBox="1">
            <a:spLocks noChangeArrowheads="1"/>
          </p:cNvSpPr>
          <p:nvPr/>
        </p:nvSpPr>
        <p:spPr bwMode="auto">
          <a:xfrm rot="5390887">
            <a:off x="29796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617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8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9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A</a:t>
            </a:r>
          </a:p>
        </p:txBody>
      </p:sp>
      <p:sp>
        <p:nvSpPr>
          <p:cNvPr id="65620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B</a:t>
            </a:r>
          </a:p>
        </p:txBody>
      </p:sp>
      <p:sp>
        <p:nvSpPr>
          <p:cNvPr id="65621" name="Rectangle 92"/>
          <p:cNvSpPr>
            <a:spLocks noChangeArrowheads="1"/>
          </p:cNvSpPr>
          <p:nvPr/>
        </p:nvSpPr>
        <p:spPr bwMode="auto">
          <a:xfrm>
            <a:off x="1447800" y="3200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2" name="Text Box 93"/>
          <p:cNvSpPr txBox="1">
            <a:spLocks noChangeArrowheads="1"/>
          </p:cNvSpPr>
          <p:nvPr/>
        </p:nvSpPr>
        <p:spPr bwMode="auto">
          <a:xfrm rot="5390887">
            <a:off x="2249448" y="2345144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65623" name="Line 94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4" name="Rectangle 95"/>
          <p:cNvSpPr>
            <a:spLocks noChangeArrowheads="1"/>
          </p:cNvSpPr>
          <p:nvPr/>
        </p:nvSpPr>
        <p:spPr bwMode="auto">
          <a:xfrm>
            <a:off x="2743200" y="44958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5" name="Line 96"/>
          <p:cNvSpPr>
            <a:spLocks noChangeShapeType="1"/>
          </p:cNvSpPr>
          <p:nvPr/>
        </p:nvSpPr>
        <p:spPr bwMode="auto">
          <a:xfrm>
            <a:off x="1447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6" name="Line 97"/>
          <p:cNvSpPr>
            <a:spLocks noChangeShapeType="1"/>
          </p:cNvSpPr>
          <p:nvPr/>
        </p:nvSpPr>
        <p:spPr bwMode="auto">
          <a:xfrm>
            <a:off x="26670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7" name="Line 98"/>
          <p:cNvSpPr>
            <a:spLocks noChangeShapeType="1"/>
          </p:cNvSpPr>
          <p:nvPr/>
        </p:nvSpPr>
        <p:spPr bwMode="auto">
          <a:xfrm>
            <a:off x="1524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8" name="Line 99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9" name="Line 100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0" name="Line 101"/>
          <p:cNvSpPr>
            <a:spLocks noChangeShapeType="1"/>
          </p:cNvSpPr>
          <p:nvPr/>
        </p:nvSpPr>
        <p:spPr bwMode="auto">
          <a:xfrm>
            <a:off x="1981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1" name="Line 102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2" name="Line 103"/>
          <p:cNvSpPr>
            <a:spLocks noChangeShapeType="1"/>
          </p:cNvSpPr>
          <p:nvPr/>
        </p:nvSpPr>
        <p:spPr bwMode="auto">
          <a:xfrm>
            <a:off x="2133600" y="2967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3" name="Line 104"/>
          <p:cNvSpPr>
            <a:spLocks noChangeShapeType="1"/>
          </p:cNvSpPr>
          <p:nvPr/>
        </p:nvSpPr>
        <p:spPr bwMode="auto">
          <a:xfrm>
            <a:off x="281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4" name="Line 105"/>
          <p:cNvSpPr>
            <a:spLocks noChangeShapeType="1"/>
          </p:cNvSpPr>
          <p:nvPr/>
        </p:nvSpPr>
        <p:spPr bwMode="auto">
          <a:xfrm>
            <a:off x="2971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5" name="Line 106"/>
          <p:cNvSpPr>
            <a:spLocks noChangeShapeType="1"/>
          </p:cNvSpPr>
          <p:nvPr/>
        </p:nvSpPr>
        <p:spPr bwMode="auto">
          <a:xfrm>
            <a:off x="3124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6" name="Line 107"/>
          <p:cNvSpPr>
            <a:spLocks noChangeShapeType="1"/>
          </p:cNvSpPr>
          <p:nvPr/>
        </p:nvSpPr>
        <p:spPr bwMode="auto">
          <a:xfrm>
            <a:off x="3276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7" name="Line 108"/>
          <p:cNvSpPr>
            <a:spLocks noChangeShapeType="1"/>
          </p:cNvSpPr>
          <p:nvPr/>
        </p:nvSpPr>
        <p:spPr bwMode="auto">
          <a:xfrm>
            <a:off x="3886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8" name="Line 109"/>
          <p:cNvSpPr>
            <a:spLocks noChangeShapeType="1"/>
          </p:cNvSpPr>
          <p:nvPr/>
        </p:nvSpPr>
        <p:spPr bwMode="auto">
          <a:xfrm>
            <a:off x="3429000" y="5100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9" name="Text Box 110"/>
          <p:cNvSpPr txBox="1">
            <a:spLocks noChangeArrowheads="1"/>
          </p:cNvSpPr>
          <p:nvPr/>
        </p:nvSpPr>
        <p:spPr bwMode="auto">
          <a:xfrm>
            <a:off x="1498600" y="3203575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0" name="Text Box 111"/>
          <p:cNvSpPr txBox="1">
            <a:spLocks noChangeArrowheads="1"/>
          </p:cNvSpPr>
          <p:nvPr/>
        </p:nvSpPr>
        <p:spPr bwMode="auto">
          <a:xfrm>
            <a:off x="2717800" y="4513263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1" name="Text Box 112"/>
          <p:cNvSpPr txBox="1">
            <a:spLocks noChangeArrowheads="1"/>
          </p:cNvSpPr>
          <p:nvPr/>
        </p:nvSpPr>
        <p:spPr bwMode="auto">
          <a:xfrm rot="5390887">
            <a:off x="3546434" y="5547133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947313" name="AutoShape 113"/>
          <p:cNvSpPr>
            <a:spLocks noChangeArrowheads="1"/>
          </p:cNvSpPr>
          <p:nvPr/>
        </p:nvSpPr>
        <p:spPr bwMode="auto">
          <a:xfrm>
            <a:off x="4114800" y="2890838"/>
            <a:ext cx="4648200" cy="1528762"/>
          </a:xfrm>
          <a:prstGeom prst="wedgeRectCallout">
            <a:avLst>
              <a:gd name="adj1" fmla="val -80620"/>
              <a:gd name="adj2" fmla="val -1606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eaLnBrk="0" hangingPunct="0"/>
            <a:r>
              <a:rPr lang="en-US" sz="2400" b="0" i="1" dirty="0">
                <a:latin typeface="+mn-lt"/>
              </a:rPr>
              <a:t>Segment</a:t>
            </a:r>
            <a:r>
              <a:rPr lang="en-US" sz="2400" b="0" dirty="0">
                <a:latin typeface="+mn-lt"/>
              </a:rPr>
              <a:t> sent when: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Segment full (Max Segment Size),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Not full, but times out</a:t>
            </a:r>
          </a:p>
        </p:txBody>
      </p:sp>
      <p:sp>
        <p:nvSpPr>
          <p:cNvPr id="1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  <p:bldP spid="65572" grpId="0" animBg="1"/>
      <p:bldP spid="65573" grpId="0" animBg="1"/>
      <p:bldP spid="65574" grpId="0"/>
      <p:bldP spid="65575" grpId="0"/>
      <p:bldP spid="65576" grpId="0"/>
      <p:bldP spid="65577" grpId="0"/>
      <p:bldP spid="65578" grpId="0" animBg="1"/>
      <p:bldP spid="65580" grpId="0" animBg="1"/>
      <p:bldP spid="65581" grpId="0" animBg="1"/>
      <p:bldP spid="65582" grpId="0" animBg="1"/>
      <p:bldP spid="65583" grpId="0" animBg="1"/>
      <p:bldP spid="65584" grpId="0" animBg="1"/>
      <p:bldP spid="65585" grpId="0" animBg="1"/>
      <p:bldP spid="65586" grpId="0" animBg="1"/>
      <p:bldP spid="65587" grpId="0" animBg="1"/>
      <p:bldP spid="65588" grpId="0" animBg="1"/>
      <p:bldP spid="65589" grpId="0" animBg="1"/>
      <p:bldP spid="65590" grpId="0" animBg="1"/>
      <p:bldP spid="65591" grpId="0" animBg="1"/>
      <p:bldP spid="65592" grpId="0" animBg="1"/>
      <p:bldP spid="65593" grpId="0" animBg="1"/>
      <p:bldP spid="65594" grpId="0" animBg="1"/>
      <p:bldP spid="65595" grpId="0" animBg="1"/>
      <p:bldP spid="65596" grpId="0" animBg="1"/>
      <p:bldP spid="65597" grpId="0" animBg="1"/>
      <p:bldP spid="65598" grpId="0" animBg="1"/>
      <p:bldP spid="65599" grpId="0" animBg="1"/>
      <p:bldP spid="65600" grpId="0" animBg="1"/>
      <p:bldP spid="65601" grpId="0" animBg="1"/>
      <p:bldP spid="65602" grpId="0" animBg="1"/>
      <p:bldP spid="65603" grpId="0" animBg="1"/>
      <p:bldP spid="65604" grpId="0" animBg="1"/>
      <p:bldP spid="65605" grpId="0" animBg="1"/>
      <p:bldP spid="65606" grpId="0" animBg="1"/>
      <p:bldP spid="65607" grpId="0" animBg="1"/>
      <p:bldP spid="65608" grpId="0" animBg="1"/>
      <p:bldP spid="65609" grpId="0" animBg="1"/>
      <p:bldP spid="65610" grpId="0" animBg="1"/>
      <p:bldP spid="65611" grpId="0" animBg="1"/>
      <p:bldP spid="65612" grpId="0" animBg="1"/>
      <p:bldP spid="65613" grpId="0"/>
      <p:bldP spid="65614" grpId="0"/>
      <p:bldP spid="65615" grpId="0"/>
      <p:bldP spid="65616" grpId="0"/>
      <p:bldP spid="65617" grpId="0" animBg="1"/>
      <p:bldP spid="65618" grpId="0" animBg="1"/>
      <p:bldP spid="65619" grpId="0"/>
      <p:bldP spid="65620" grpId="0"/>
      <p:bldP spid="65621" grpId="0" animBg="1"/>
      <p:bldP spid="65622" grpId="0"/>
      <p:bldP spid="65623" grpId="0" animBg="1"/>
      <p:bldP spid="65624" grpId="0" animBg="1"/>
      <p:bldP spid="65625" grpId="0" animBg="1"/>
      <p:bldP spid="65626" grpId="0" animBg="1"/>
      <p:bldP spid="65627" grpId="0" animBg="1"/>
      <p:bldP spid="65628" grpId="0" animBg="1"/>
      <p:bldP spid="65629" grpId="0" animBg="1"/>
      <p:bldP spid="65630" grpId="0" animBg="1"/>
      <p:bldP spid="65631" grpId="0" animBg="1"/>
      <p:bldP spid="65632" grpId="0" animBg="1"/>
      <p:bldP spid="65633" grpId="0" animBg="1"/>
      <p:bldP spid="65634" grpId="0" animBg="1"/>
      <p:bldP spid="65635" grpId="0" animBg="1"/>
      <p:bldP spid="65636" grpId="0" animBg="1"/>
      <p:bldP spid="65637" grpId="0" animBg="1"/>
      <p:bldP spid="65638" grpId="0" animBg="1"/>
      <p:bldP spid="65639" grpId="0"/>
      <p:bldP spid="65640" grpId="0"/>
      <p:bldP spid="65641" grpId="0"/>
      <p:bldP spid="9473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Segment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4582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IP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bigger than Maximum Transmission Unit (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MTU</a:t>
            </a:r>
            <a:r>
              <a:rPr lang="en-US" dirty="0"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1500 bytes with Ethernet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IP packet with a TCP header and data inside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TCP header </a:t>
            </a:r>
            <a:r>
              <a:rPr lang="en-US" sz="2800" dirty="0">
                <a:ea typeface="Arial" charset="0"/>
                <a:cs typeface="Arial" charset="0"/>
                <a:sym typeface="Symbol" charset="0"/>
              </a:rPr>
              <a:t></a:t>
            </a:r>
            <a:r>
              <a:rPr lang="en-US" dirty="0">
                <a:ea typeface="Arial" charset="0"/>
                <a:cs typeface="Arial" charset="0"/>
              </a:rPr>
              <a:t> 20 bytes long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</a:t>
            </a:r>
            <a:r>
              <a:rPr lang="en-US" b="1" dirty="0">
                <a:cs typeface="Arial" charset="0"/>
              </a:rPr>
              <a:t>segment</a:t>
            </a:r>
            <a:endParaRPr lang="en-US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more than 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Maximum Segment Size</a:t>
            </a:r>
            <a:r>
              <a:rPr lang="en-US" dirty="0">
                <a:ea typeface="Arial" charset="0"/>
                <a:cs typeface="Arial" charset="0"/>
              </a:rPr>
              <a:t> (MSS) bytes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1460 consecutive bytes from the 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MSS = MTU – (IP header) – (TCP header)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905000" y="1295400"/>
            <a:ext cx="5029200" cy="750888"/>
          </a:xfrm>
          <a:prstGeom prst="rect">
            <a:avLst/>
          </a:prstGeom>
          <a:solidFill>
            <a:srgbClr val="84B2B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6019800" y="1295400"/>
            <a:ext cx="0" cy="750888"/>
          </a:xfrm>
          <a:prstGeom prst="line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6022975" y="1589088"/>
            <a:ext cx="76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+mn-lt"/>
              </a:rPr>
              <a:t>IP Hdr</a:t>
            </a: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1905000" y="15128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3429000" y="1295400"/>
            <a:ext cx="780169" cy="307777"/>
          </a:xfrm>
          <a:prstGeom prst="rect">
            <a:avLst/>
          </a:prstGeom>
          <a:solidFill>
            <a:srgbClr val="84B2B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400" b="0" dirty="0">
                <a:latin typeface="+mn-lt"/>
              </a:rPr>
              <a:t>IP Data</a:t>
            </a:r>
          </a:p>
        </p:txBody>
      </p:sp>
      <p:grpSp>
        <p:nvGrpSpPr>
          <p:cNvPr id="67595" name="Group 10"/>
          <p:cNvGrpSpPr>
            <a:grpSpLocks/>
          </p:cNvGrpSpPr>
          <p:nvPr/>
        </p:nvGrpSpPr>
        <p:grpSpPr bwMode="auto">
          <a:xfrm>
            <a:off x="1981200" y="1600200"/>
            <a:ext cx="3962400" cy="381000"/>
            <a:chOff x="1200" y="1296"/>
            <a:chExt cx="3168" cy="336"/>
          </a:xfrm>
        </p:grpSpPr>
        <p:sp>
          <p:nvSpPr>
            <p:cNvPr id="67598" name="Rectangle 11"/>
            <p:cNvSpPr>
              <a:spLocks noChangeArrowheads="1"/>
            </p:cNvSpPr>
            <p:nvPr/>
          </p:nvSpPr>
          <p:spPr bwMode="auto">
            <a:xfrm>
              <a:off x="1200" y="1296"/>
              <a:ext cx="3168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599" name="Line 12"/>
            <p:cNvSpPr>
              <a:spLocks noChangeShapeType="1"/>
            </p:cNvSpPr>
            <p:nvPr/>
          </p:nvSpPr>
          <p:spPr bwMode="auto">
            <a:xfrm>
              <a:off x="3792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5181600" y="1638300"/>
            <a:ext cx="784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Hdr</a:t>
            </a:r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>
            <a:off x="3055938" y="1638300"/>
            <a:ext cx="1590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Data (segment)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69729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69731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 </a:t>
            </a:r>
            <a:b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4795" y="1809690"/>
            <a:ext cx="88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sz="1600" b="0" dirty="0">
                <a:solidFill>
                  <a:srgbClr val="FF0000"/>
                </a:solidFill>
                <a:latin typeface="+mn-lt"/>
              </a:rPr>
              <a:t> bytes</a:t>
            </a: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9" grpId="0"/>
      <p:bldP spid="69731" grpId="0" animBg="1"/>
      <p:bldP spid="118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transport layer? 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IP packets are addressed to a host but end-to-end communication is between application processes at  hosts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Need a way to decide which packets go to which applications (mux/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dirty="0"/>
          </a:p>
          <a:p>
            <a:r>
              <a:rPr lang="en-US" dirty="0"/>
              <a:t>IP provides a weak 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corrupted, delayed, dropped, reordered, duplicated </a:t>
            </a:r>
          </a:p>
          <a:p>
            <a:pPr lvl="1"/>
            <a:r>
              <a:rPr lang="en-US" dirty="0"/>
              <a:t>No guidance on how much traffic to send and when</a:t>
            </a:r>
            <a:endParaRPr lang="en-US" i="1" dirty="0"/>
          </a:p>
          <a:p>
            <a:pPr lvl="1"/>
            <a:r>
              <a:rPr lang="en-US" dirty="0"/>
              <a:t>Dealing with this is tedious for application developers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2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9671" name="Group 42"/>
          <p:cNvGrpSpPr>
            <a:grpSpLocks/>
          </p:cNvGrpSpPr>
          <p:nvPr/>
        </p:nvGrpSpPr>
        <p:grpSpPr bwMode="auto">
          <a:xfrm>
            <a:off x="2998788" y="5584825"/>
            <a:ext cx="5029200" cy="609600"/>
            <a:chOff x="912" y="1104"/>
            <a:chExt cx="3648" cy="384"/>
          </a:xfrm>
        </p:grpSpPr>
        <p:sp>
          <p:nvSpPr>
            <p:cNvPr id="69735" name="Line 43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6" name="Line 44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7" name="Line 45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8" name="Line 46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72" name="Line 47"/>
          <p:cNvSpPr>
            <a:spLocks noChangeShapeType="1"/>
          </p:cNvSpPr>
          <p:nvPr/>
        </p:nvSpPr>
        <p:spPr bwMode="auto">
          <a:xfrm>
            <a:off x="299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3" name="Line 48"/>
          <p:cNvSpPr>
            <a:spLocks noChangeShapeType="1"/>
          </p:cNvSpPr>
          <p:nvPr/>
        </p:nvSpPr>
        <p:spPr bwMode="auto">
          <a:xfrm>
            <a:off x="315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4" name="Line 49"/>
          <p:cNvSpPr>
            <a:spLocks noChangeShapeType="1"/>
          </p:cNvSpPr>
          <p:nvPr/>
        </p:nvSpPr>
        <p:spPr bwMode="auto">
          <a:xfrm>
            <a:off x="330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5" name="Line 50"/>
          <p:cNvSpPr>
            <a:spLocks noChangeShapeType="1"/>
          </p:cNvSpPr>
          <p:nvPr/>
        </p:nvSpPr>
        <p:spPr bwMode="auto">
          <a:xfrm>
            <a:off x="345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6" name="Line 51"/>
          <p:cNvSpPr>
            <a:spLocks noChangeShapeType="1"/>
          </p:cNvSpPr>
          <p:nvPr/>
        </p:nvSpPr>
        <p:spPr bwMode="auto">
          <a:xfrm>
            <a:off x="360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7" name="Line 52"/>
          <p:cNvSpPr>
            <a:spLocks noChangeShapeType="1"/>
          </p:cNvSpPr>
          <p:nvPr/>
        </p:nvSpPr>
        <p:spPr bwMode="auto">
          <a:xfrm>
            <a:off x="376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8" name="Line 53"/>
          <p:cNvSpPr>
            <a:spLocks noChangeShapeType="1"/>
          </p:cNvSpPr>
          <p:nvPr/>
        </p:nvSpPr>
        <p:spPr bwMode="auto">
          <a:xfrm>
            <a:off x="3913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9" name="Line 54"/>
          <p:cNvSpPr>
            <a:spLocks noChangeShapeType="1"/>
          </p:cNvSpPr>
          <p:nvPr/>
        </p:nvSpPr>
        <p:spPr bwMode="auto">
          <a:xfrm>
            <a:off x="4065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0" name="Line 55"/>
          <p:cNvSpPr>
            <a:spLocks noChangeShapeType="1"/>
          </p:cNvSpPr>
          <p:nvPr/>
        </p:nvSpPr>
        <p:spPr bwMode="auto">
          <a:xfrm>
            <a:off x="4217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1" name="Line 56"/>
          <p:cNvSpPr>
            <a:spLocks noChangeShapeType="1"/>
          </p:cNvSpPr>
          <p:nvPr/>
        </p:nvSpPr>
        <p:spPr bwMode="auto">
          <a:xfrm>
            <a:off x="4370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2" name="Line 57"/>
          <p:cNvSpPr>
            <a:spLocks noChangeShapeType="1"/>
          </p:cNvSpPr>
          <p:nvPr/>
        </p:nvSpPr>
        <p:spPr bwMode="auto">
          <a:xfrm>
            <a:off x="4522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3" name="Line 58"/>
          <p:cNvSpPr>
            <a:spLocks noChangeShapeType="1"/>
          </p:cNvSpPr>
          <p:nvPr/>
        </p:nvSpPr>
        <p:spPr bwMode="auto">
          <a:xfrm>
            <a:off x="4675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4" name="Line 59"/>
          <p:cNvSpPr>
            <a:spLocks noChangeShapeType="1"/>
          </p:cNvSpPr>
          <p:nvPr/>
        </p:nvSpPr>
        <p:spPr bwMode="auto">
          <a:xfrm>
            <a:off x="4827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5" name="Line 60"/>
          <p:cNvSpPr>
            <a:spLocks noChangeShapeType="1"/>
          </p:cNvSpPr>
          <p:nvPr/>
        </p:nvSpPr>
        <p:spPr bwMode="auto">
          <a:xfrm>
            <a:off x="4979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6" name="Line 61"/>
          <p:cNvSpPr>
            <a:spLocks noChangeShapeType="1"/>
          </p:cNvSpPr>
          <p:nvPr/>
        </p:nvSpPr>
        <p:spPr bwMode="auto">
          <a:xfrm>
            <a:off x="5132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7" name="Line 62"/>
          <p:cNvSpPr>
            <a:spLocks noChangeShapeType="1"/>
          </p:cNvSpPr>
          <p:nvPr/>
        </p:nvSpPr>
        <p:spPr bwMode="auto">
          <a:xfrm>
            <a:off x="5284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8" name="Line 63"/>
          <p:cNvSpPr>
            <a:spLocks noChangeShapeType="1"/>
          </p:cNvSpPr>
          <p:nvPr/>
        </p:nvSpPr>
        <p:spPr bwMode="auto">
          <a:xfrm>
            <a:off x="5437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9" name="Line 64"/>
          <p:cNvSpPr>
            <a:spLocks noChangeShapeType="1"/>
          </p:cNvSpPr>
          <p:nvPr/>
        </p:nvSpPr>
        <p:spPr bwMode="auto">
          <a:xfrm>
            <a:off x="5589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0" name="Line 65"/>
          <p:cNvSpPr>
            <a:spLocks noChangeShapeType="1"/>
          </p:cNvSpPr>
          <p:nvPr/>
        </p:nvSpPr>
        <p:spPr bwMode="auto">
          <a:xfrm>
            <a:off x="5741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1" name="Line 66"/>
          <p:cNvSpPr>
            <a:spLocks noChangeShapeType="1"/>
          </p:cNvSpPr>
          <p:nvPr/>
        </p:nvSpPr>
        <p:spPr bwMode="auto">
          <a:xfrm>
            <a:off x="5894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2" name="Line 67"/>
          <p:cNvSpPr>
            <a:spLocks noChangeShapeType="1"/>
          </p:cNvSpPr>
          <p:nvPr/>
        </p:nvSpPr>
        <p:spPr bwMode="auto">
          <a:xfrm>
            <a:off x="6046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3" name="Line 68"/>
          <p:cNvSpPr>
            <a:spLocks noChangeShapeType="1"/>
          </p:cNvSpPr>
          <p:nvPr/>
        </p:nvSpPr>
        <p:spPr bwMode="auto">
          <a:xfrm>
            <a:off x="6199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4" name="Line 69"/>
          <p:cNvSpPr>
            <a:spLocks noChangeShapeType="1"/>
          </p:cNvSpPr>
          <p:nvPr/>
        </p:nvSpPr>
        <p:spPr bwMode="auto">
          <a:xfrm>
            <a:off x="6351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5" name="Line 70"/>
          <p:cNvSpPr>
            <a:spLocks noChangeShapeType="1"/>
          </p:cNvSpPr>
          <p:nvPr/>
        </p:nvSpPr>
        <p:spPr bwMode="auto">
          <a:xfrm>
            <a:off x="6503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6" name="Line 71"/>
          <p:cNvSpPr>
            <a:spLocks noChangeShapeType="1"/>
          </p:cNvSpPr>
          <p:nvPr/>
        </p:nvSpPr>
        <p:spPr bwMode="auto">
          <a:xfrm>
            <a:off x="6656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7" name="Line 72"/>
          <p:cNvSpPr>
            <a:spLocks noChangeShapeType="1"/>
          </p:cNvSpPr>
          <p:nvPr/>
        </p:nvSpPr>
        <p:spPr bwMode="auto">
          <a:xfrm>
            <a:off x="680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8" name="Line 73"/>
          <p:cNvSpPr>
            <a:spLocks noChangeShapeType="1"/>
          </p:cNvSpPr>
          <p:nvPr/>
        </p:nvSpPr>
        <p:spPr bwMode="auto">
          <a:xfrm>
            <a:off x="696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9" name="Line 74"/>
          <p:cNvSpPr>
            <a:spLocks noChangeShapeType="1"/>
          </p:cNvSpPr>
          <p:nvPr/>
        </p:nvSpPr>
        <p:spPr bwMode="auto">
          <a:xfrm>
            <a:off x="711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0" name="Line 75"/>
          <p:cNvSpPr>
            <a:spLocks noChangeShapeType="1"/>
          </p:cNvSpPr>
          <p:nvPr/>
        </p:nvSpPr>
        <p:spPr bwMode="auto">
          <a:xfrm>
            <a:off x="726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1" name="Line 76"/>
          <p:cNvSpPr>
            <a:spLocks noChangeShapeType="1"/>
          </p:cNvSpPr>
          <p:nvPr/>
        </p:nvSpPr>
        <p:spPr bwMode="auto">
          <a:xfrm>
            <a:off x="741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2" name="Line 77"/>
          <p:cNvSpPr>
            <a:spLocks noChangeShapeType="1"/>
          </p:cNvSpPr>
          <p:nvPr/>
        </p:nvSpPr>
        <p:spPr bwMode="auto">
          <a:xfrm>
            <a:off x="757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3" name="Line 78"/>
          <p:cNvSpPr>
            <a:spLocks noChangeShapeType="1"/>
          </p:cNvSpPr>
          <p:nvPr/>
        </p:nvSpPr>
        <p:spPr bwMode="auto">
          <a:xfrm>
            <a:off x="77231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4" name="Line 79"/>
          <p:cNvSpPr>
            <a:spLocks noChangeShapeType="1"/>
          </p:cNvSpPr>
          <p:nvPr/>
        </p:nvSpPr>
        <p:spPr bwMode="auto">
          <a:xfrm>
            <a:off x="78755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6" name="Text Box 81"/>
          <p:cNvSpPr txBox="1">
            <a:spLocks noChangeArrowheads="1"/>
          </p:cNvSpPr>
          <p:nvPr/>
        </p:nvSpPr>
        <p:spPr bwMode="auto">
          <a:xfrm>
            <a:off x="1634904" y="5638800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B</a:t>
            </a:r>
          </a:p>
        </p:txBody>
      </p:sp>
      <p:sp>
        <p:nvSpPr>
          <p:cNvPr id="69707" name="Rectangle 82"/>
          <p:cNvSpPr>
            <a:spLocks noChangeArrowheads="1"/>
          </p:cNvSpPr>
          <p:nvPr/>
        </p:nvSpPr>
        <p:spPr bwMode="auto">
          <a:xfrm>
            <a:off x="2613025" y="34512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8" name="Rectangle 83"/>
          <p:cNvSpPr>
            <a:spLocks noChangeArrowheads="1"/>
          </p:cNvSpPr>
          <p:nvPr/>
        </p:nvSpPr>
        <p:spPr bwMode="auto">
          <a:xfrm>
            <a:off x="3913188" y="47466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9" name="Line 84"/>
          <p:cNvSpPr>
            <a:spLocks noChangeShapeType="1"/>
          </p:cNvSpPr>
          <p:nvPr/>
        </p:nvSpPr>
        <p:spPr bwMode="auto">
          <a:xfrm>
            <a:off x="26177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0" name="Line 85"/>
          <p:cNvSpPr>
            <a:spLocks noChangeShapeType="1"/>
          </p:cNvSpPr>
          <p:nvPr/>
        </p:nvSpPr>
        <p:spPr bwMode="auto">
          <a:xfrm>
            <a:off x="38369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1" name="Line 86"/>
          <p:cNvSpPr>
            <a:spLocks noChangeShapeType="1"/>
          </p:cNvSpPr>
          <p:nvPr/>
        </p:nvSpPr>
        <p:spPr bwMode="auto">
          <a:xfrm>
            <a:off x="26892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2" name="Line 87"/>
          <p:cNvSpPr>
            <a:spLocks noChangeShapeType="1"/>
          </p:cNvSpPr>
          <p:nvPr/>
        </p:nvSpPr>
        <p:spPr bwMode="auto">
          <a:xfrm>
            <a:off x="28416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3" name="Line 88"/>
          <p:cNvSpPr>
            <a:spLocks noChangeShapeType="1"/>
          </p:cNvSpPr>
          <p:nvPr/>
        </p:nvSpPr>
        <p:spPr bwMode="auto">
          <a:xfrm>
            <a:off x="2994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4" name="Line 89"/>
          <p:cNvSpPr>
            <a:spLocks noChangeShapeType="1"/>
          </p:cNvSpPr>
          <p:nvPr/>
        </p:nvSpPr>
        <p:spPr bwMode="auto">
          <a:xfrm>
            <a:off x="31464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5" name="Line 90"/>
          <p:cNvSpPr>
            <a:spLocks noChangeShapeType="1"/>
          </p:cNvSpPr>
          <p:nvPr/>
        </p:nvSpPr>
        <p:spPr bwMode="auto">
          <a:xfrm>
            <a:off x="3756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6" name="Line 91"/>
          <p:cNvSpPr>
            <a:spLocks noChangeShapeType="1"/>
          </p:cNvSpPr>
          <p:nvPr/>
        </p:nvSpPr>
        <p:spPr bwMode="auto">
          <a:xfrm>
            <a:off x="3298825" y="32178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7" name="Line 92"/>
          <p:cNvSpPr>
            <a:spLocks noChangeShapeType="1"/>
          </p:cNvSpPr>
          <p:nvPr/>
        </p:nvSpPr>
        <p:spPr bwMode="auto">
          <a:xfrm>
            <a:off x="39893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8" name="Line 93"/>
          <p:cNvSpPr>
            <a:spLocks noChangeShapeType="1"/>
          </p:cNvSpPr>
          <p:nvPr/>
        </p:nvSpPr>
        <p:spPr bwMode="auto">
          <a:xfrm>
            <a:off x="41417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9" name="Line 94"/>
          <p:cNvSpPr>
            <a:spLocks noChangeShapeType="1"/>
          </p:cNvSpPr>
          <p:nvPr/>
        </p:nvSpPr>
        <p:spPr bwMode="auto">
          <a:xfrm>
            <a:off x="4294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0" name="Line 95"/>
          <p:cNvSpPr>
            <a:spLocks noChangeShapeType="1"/>
          </p:cNvSpPr>
          <p:nvPr/>
        </p:nvSpPr>
        <p:spPr bwMode="auto">
          <a:xfrm>
            <a:off x="44465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1" name="Line 96"/>
          <p:cNvSpPr>
            <a:spLocks noChangeShapeType="1"/>
          </p:cNvSpPr>
          <p:nvPr/>
        </p:nvSpPr>
        <p:spPr bwMode="auto">
          <a:xfrm>
            <a:off x="5056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2" name="Line 97"/>
          <p:cNvSpPr>
            <a:spLocks noChangeShapeType="1"/>
          </p:cNvSpPr>
          <p:nvPr/>
        </p:nvSpPr>
        <p:spPr bwMode="auto">
          <a:xfrm>
            <a:off x="4598988" y="53514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3" name="Text Box 98"/>
          <p:cNvSpPr txBox="1">
            <a:spLocks noChangeArrowheads="1"/>
          </p:cNvSpPr>
          <p:nvPr/>
        </p:nvSpPr>
        <p:spPr bwMode="auto">
          <a:xfrm>
            <a:off x="2663825" y="3454400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4" name="Text Box 99"/>
          <p:cNvSpPr txBox="1">
            <a:spLocks noChangeArrowheads="1"/>
          </p:cNvSpPr>
          <p:nvPr/>
        </p:nvSpPr>
        <p:spPr bwMode="auto">
          <a:xfrm>
            <a:off x="3887788" y="4764088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5" name="Rectangle 100"/>
          <p:cNvSpPr>
            <a:spLocks noChangeArrowheads="1"/>
          </p:cNvSpPr>
          <p:nvPr/>
        </p:nvSpPr>
        <p:spPr bwMode="auto">
          <a:xfrm>
            <a:off x="3836988" y="34512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6" name="Text Box 101"/>
          <p:cNvSpPr txBox="1">
            <a:spLocks noChangeArrowheads="1"/>
          </p:cNvSpPr>
          <p:nvPr/>
        </p:nvSpPr>
        <p:spPr bwMode="auto">
          <a:xfrm>
            <a:off x="3913188" y="342423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27" name="Rectangle 102"/>
          <p:cNvSpPr>
            <a:spLocks noChangeArrowheads="1"/>
          </p:cNvSpPr>
          <p:nvPr/>
        </p:nvSpPr>
        <p:spPr bwMode="auto">
          <a:xfrm>
            <a:off x="5132388" y="47466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8" name="Text Box 103"/>
          <p:cNvSpPr txBox="1">
            <a:spLocks noChangeArrowheads="1"/>
          </p:cNvSpPr>
          <p:nvPr/>
        </p:nvSpPr>
        <p:spPr bwMode="auto">
          <a:xfrm>
            <a:off x="5159375" y="4746625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32" name="Rectangle 107"/>
          <p:cNvSpPr>
            <a:spLocks noChangeArrowheads="1"/>
          </p:cNvSpPr>
          <p:nvPr/>
        </p:nvSpPr>
        <p:spPr bwMode="auto">
          <a:xfrm>
            <a:off x="3913188" y="5584825"/>
            <a:ext cx="12192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1404" name="AutoShape 108"/>
          <p:cNvSpPr>
            <a:spLocks noChangeArrowheads="1"/>
          </p:cNvSpPr>
          <p:nvPr/>
        </p:nvSpPr>
        <p:spPr bwMode="auto">
          <a:xfrm>
            <a:off x="5741988" y="3756025"/>
            <a:ext cx="3325812" cy="914400"/>
          </a:xfrm>
          <a:prstGeom prst="wedgeRectCallout">
            <a:avLst>
              <a:gd name="adj1" fmla="val -66104"/>
              <a:gd name="adj2" fmla="val 14904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latin typeface="+mn-lt"/>
              </a:rPr>
              <a:t>ACK sequence number </a:t>
            </a:r>
          </a:p>
          <a:p>
            <a:pPr algn="ctr" eaLnBrk="0" hangingPunct="0"/>
            <a:r>
              <a:rPr lang="en-US" sz="1800" b="0" dirty="0">
                <a:latin typeface="+mn-lt"/>
              </a:rPr>
              <a:t>= next expected byte</a:t>
            </a:r>
          </a:p>
          <a:p>
            <a:pPr algn="ctr" eaLnBrk="0" hangingPunct="0"/>
            <a:r>
              <a:rPr lang="en-US" sz="1800" b="0" dirty="0">
                <a:latin typeface="+mn-lt"/>
              </a:rPr>
              <a:t>= </a:t>
            </a:r>
            <a:r>
              <a:rPr lang="en-US" sz="1800" b="0" dirty="0" err="1">
                <a:latin typeface="+mn-lt"/>
              </a:rPr>
              <a:t>seqno</a:t>
            </a:r>
            <a:r>
              <a:rPr lang="en-US" sz="1800" b="0" dirty="0">
                <a:latin typeface="+mn-lt"/>
              </a:rPr>
              <a:t> + length(data)</a:t>
            </a:r>
          </a:p>
        </p:txBody>
      </p:sp>
      <p:sp>
        <p:nvSpPr>
          <p:cNvPr id="951405" name="Rectangle 109"/>
          <p:cNvSpPr>
            <a:spLocks noChangeArrowheads="1"/>
          </p:cNvSpPr>
          <p:nvPr/>
        </p:nvSpPr>
        <p:spPr bwMode="auto">
          <a:xfrm>
            <a:off x="5132388" y="5584825"/>
            <a:ext cx="15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112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113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 </a:t>
            </a:r>
            <a:b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79687" y="1828800"/>
            <a:ext cx="3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404" grpId="0" animBg="1"/>
      <p:bldP spid="95140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893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8939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609600" y="1905000"/>
            <a:ext cx="175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Starting 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byte offset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of data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carried in this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segment</a:t>
            </a:r>
          </a:p>
        </p:txBody>
      </p:sp>
      <p:sp>
        <p:nvSpPr>
          <p:cNvPr id="38941" name="Oval 28"/>
          <p:cNvSpPr>
            <a:spLocks noChangeArrowheads="1"/>
          </p:cNvSpPr>
          <p:nvPr/>
        </p:nvSpPr>
        <p:spPr bwMode="auto">
          <a:xfrm>
            <a:off x="3048000" y="22860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8942" name="AutoShape 29"/>
          <p:cNvCxnSpPr>
            <a:cxnSpLocks noChangeShapeType="1"/>
            <a:stCxn id="38940" idx="3"/>
            <a:endCxn id="38941" idx="2"/>
          </p:cNvCxnSpPr>
          <p:nvPr/>
        </p:nvCxnSpPr>
        <p:spPr bwMode="auto">
          <a:xfrm>
            <a:off x="2362200" y="2566720"/>
            <a:ext cx="685800" cy="2408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64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34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of our previous tricks, but a few differences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/>
              <a:t>Receiver sends cumulative acknowledgements (like GBN)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690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ACKing and Sequence Numbers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Sender sends packet 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Data starts with sequence number X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contains B bytes [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X, X+1, X+2, ….X+B-1]</a:t>
            </a: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Upon receipt of packet, receiver sends an ACK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If all data prior to X already received: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X+B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(because that is next expected byte)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highest in-order byte received is Y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s.t.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(Y+1) &lt; X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Y+1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Even if this has been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before</a:t>
            </a: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=X, length=B</a:t>
            </a:r>
          </a:p>
          <a:p>
            <a:r>
              <a:rPr lang="en-US" sz="2400" dirty="0"/>
              <a:t>Receiver: ACK=X+B</a:t>
            </a:r>
          </a:p>
          <a:p>
            <a:r>
              <a:rPr lang="en-US" sz="2400" dirty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=X+B, length=B</a:t>
            </a:r>
          </a:p>
          <a:p>
            <a:r>
              <a:rPr lang="en-US" sz="2400" dirty="0"/>
              <a:t>Receiver: ACK=X+2B</a:t>
            </a:r>
          </a:p>
          <a:p>
            <a:r>
              <a:rPr lang="en-US" sz="2400" dirty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=X+2B, length=B</a:t>
            </a:r>
          </a:p>
          <a:p>
            <a:endParaRPr lang="en-US" sz="2400" dirty="0"/>
          </a:p>
          <a:p>
            <a:r>
              <a:rPr lang="en-US" sz="2400" dirty="0" err="1"/>
              <a:t>Seqno</a:t>
            </a:r>
            <a:r>
              <a:rPr lang="en-US" sz="2400" dirty="0"/>
              <a:t> of next packet is same as last ACK field</a:t>
            </a:r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F2E674-B56D-884F-BD9A-B1A8A45FA859}" type="slidenum">
              <a:rPr lang="en-US" sz="1400" b="0">
                <a:latin typeface="Times New Roman" charset="0"/>
              </a:rPr>
              <a:pPr eaLnBrk="1" hangingPunct="1"/>
              <a:t>86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40988" name="Text Box 27"/>
          <p:cNvSpPr txBox="1">
            <a:spLocks noChangeArrowheads="1"/>
          </p:cNvSpPr>
          <p:nvPr/>
        </p:nvSpPr>
        <p:spPr bwMode="auto">
          <a:xfrm>
            <a:off x="685800" y="1752600"/>
            <a:ext cx="2209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Acknowledgment gives </a:t>
            </a:r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just beyond highest </a:t>
            </a:r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received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in order</a:t>
            </a:r>
            <a:endParaRPr lang="en-US" b="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(</a:t>
            </a:r>
            <a:r>
              <a:rPr lang="ja-JP" altLang="en-US" b="0" i="1" dirty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What</a:t>
            </a:r>
            <a:r>
              <a:rPr lang="en-US" altLang="ja-JP" b="0" i="1" dirty="0">
                <a:solidFill>
                  <a:srgbClr val="FF6600"/>
                </a:solidFill>
                <a:latin typeface="Arial" charset="0"/>
              </a:rPr>
              <a:t> Byte </a:t>
            </a:r>
            <a:br>
              <a:rPr lang="en-US" altLang="ja-JP" b="0" i="1" dirty="0">
                <a:solidFill>
                  <a:srgbClr val="FF6600"/>
                </a:solidFill>
                <a:latin typeface="Arial" charset="0"/>
              </a:rPr>
            </a:br>
            <a:r>
              <a:rPr lang="en-US" altLang="ja-JP" b="0" i="1" dirty="0">
                <a:solidFill>
                  <a:srgbClr val="FF6600"/>
                </a:solidFill>
                <a:latin typeface="Arial" charset="0"/>
              </a:rPr>
              <a:t>    is</a:t>
            </a:r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 Next</a:t>
            </a:r>
            <a:r>
              <a:rPr lang="ja-JP" altLang="en-US" b="0" i="1" dirty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altLang="ja-JP" b="0" i="1" dirty="0">
                <a:solidFill>
                  <a:srgbClr val="FF6600"/>
                </a:solidFill>
                <a:latin typeface="Arial" charset="0"/>
              </a:rPr>
              <a:t>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  <a:p>
            <a:pPr algn="l"/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89" name="Oval 28"/>
          <p:cNvSpPr>
            <a:spLocks noChangeArrowheads="1"/>
          </p:cNvSpPr>
          <p:nvPr/>
        </p:nvSpPr>
        <p:spPr bwMode="auto">
          <a:xfrm>
            <a:off x="2971800" y="27432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90" name="AutoShape 29"/>
          <p:cNvCxnSpPr>
            <a:cxnSpLocks noChangeShapeType="1"/>
            <a:endCxn id="40989" idx="2"/>
          </p:cNvCxnSpPr>
          <p:nvPr/>
        </p:nvCxnSpPr>
        <p:spPr bwMode="auto">
          <a:xfrm flipV="1">
            <a:off x="2590800" y="3048000"/>
            <a:ext cx="381000" cy="762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38194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of our previous tricks, but a few differences</a:t>
            </a:r>
          </a:p>
          <a:p>
            <a:r>
              <a:rPr lang="en-US" sz="2400" dirty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/>
              <a:t>Receivers </a:t>
            </a:r>
            <a:r>
              <a:rPr lang="en-US" sz="2400" dirty="0">
                <a:solidFill>
                  <a:srgbClr val="FF6600"/>
                </a:solidFill>
              </a:rPr>
              <a:t>can </a:t>
            </a:r>
            <a:r>
              <a:rPr lang="en-US" sz="2400" dirty="0"/>
              <a:t>buffer out-of-sequence packets (like SR)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19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with cumulative 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Sender sends packets with 100B and </a:t>
            </a:r>
            <a:r>
              <a:rPr lang="en-US" dirty="0" err="1"/>
              <a:t>seqnos</a:t>
            </a:r>
            <a:r>
              <a:rPr lang="en-US" dirty="0"/>
              <a:t>.:</a:t>
            </a:r>
          </a:p>
          <a:p>
            <a:pPr lvl="1"/>
            <a:r>
              <a:rPr lang="en-US" dirty="0"/>
              <a:t>100, 200, 300, 400, 500, 600, 700, 800, 900, …</a:t>
            </a:r>
          </a:p>
          <a:p>
            <a:endParaRPr lang="en-US" dirty="0"/>
          </a:p>
          <a:p>
            <a:r>
              <a:rPr lang="en-US" dirty="0"/>
              <a:t>Assume the fifth packet (</a:t>
            </a:r>
            <a:r>
              <a:rPr lang="en-US" dirty="0" err="1"/>
              <a:t>seqno</a:t>
            </a:r>
            <a:r>
              <a:rPr lang="en-US" dirty="0"/>
              <a:t> 500) is lost, but no others</a:t>
            </a:r>
          </a:p>
          <a:p>
            <a:endParaRPr lang="en-US" dirty="0"/>
          </a:p>
          <a:p>
            <a:r>
              <a:rPr lang="en-US" dirty="0"/>
              <a:t>Stream of ACKs will be:</a:t>
            </a:r>
          </a:p>
          <a:p>
            <a:pPr lvl="1"/>
            <a:r>
              <a:rPr lang="en-US" dirty="0"/>
              <a:t>200, 300, 400, 500, 500, 500, 500,…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of our previous tricks, but a few differences</a:t>
            </a:r>
          </a:p>
          <a:p>
            <a:r>
              <a:rPr lang="en-US" sz="2400" dirty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>
                <a:solidFill>
                  <a:schemeClr val="bg2"/>
                </a:solidFill>
              </a:rPr>
              <a:t>Receivers may not drop out-of-sequence packets (like SR)</a:t>
            </a:r>
          </a:p>
          <a:p>
            <a:r>
              <a:rPr lang="en-US" sz="2400" dirty="0"/>
              <a:t>Introduces </a:t>
            </a:r>
            <a:r>
              <a:rPr lang="en-US" sz="2400" dirty="0">
                <a:solidFill>
                  <a:srgbClr val="FF0000"/>
                </a:solidFill>
              </a:rPr>
              <a:t>fast retransmit</a:t>
            </a:r>
            <a:r>
              <a:rPr lang="en-US" sz="2400" dirty="0"/>
              <a:t>: optimization that uses duplicate</a:t>
            </a:r>
            <a:br>
              <a:rPr lang="en-US" sz="2400" dirty="0"/>
            </a:br>
            <a:r>
              <a:rPr lang="en-US" sz="2400" dirty="0"/>
              <a:t>ACKs to trigger early retransmission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/>
              <a:t>Communication between application processes</a:t>
            </a:r>
          </a:p>
          <a:p>
            <a:pPr lvl="1"/>
            <a:r>
              <a:rPr lang="en-US" dirty="0"/>
              <a:t>Multiplexing between application processes</a:t>
            </a:r>
          </a:p>
          <a:p>
            <a:pPr lvl="1"/>
            <a:r>
              <a:rPr lang="en-US" dirty="0"/>
              <a:t>Implemented using </a:t>
            </a:r>
            <a:r>
              <a:rPr lang="en-US" i="1" dirty="0">
                <a:solidFill>
                  <a:srgbClr val="FF0000"/>
                </a:solidFill>
              </a:rPr>
              <a:t>ports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4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with cumulative 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9263"/>
            <a:ext cx="9144000" cy="4411662"/>
          </a:xfrm>
        </p:spPr>
        <p:txBody>
          <a:bodyPr>
            <a:normAutofit fontScale="92500"/>
          </a:bodyPr>
          <a:lstStyle/>
          <a:p>
            <a:r>
              <a:rPr lang="en-US" dirty="0"/>
              <a:t>“Duplicate ACKs” are a sign of an </a:t>
            </a:r>
            <a:r>
              <a:rPr lang="en-US" u="sng" dirty="0"/>
              <a:t>isolated</a:t>
            </a:r>
            <a:r>
              <a:rPr lang="en-US" dirty="0"/>
              <a:t> loss</a:t>
            </a:r>
          </a:p>
          <a:p>
            <a:pPr lvl="1"/>
            <a:r>
              <a:rPr lang="en-US" dirty="0"/>
              <a:t>The lack of ACK progress means 500 hasn’t been delivered</a:t>
            </a:r>
          </a:p>
          <a:p>
            <a:pPr lvl="1"/>
            <a:r>
              <a:rPr lang="en-US" dirty="0"/>
              <a:t>Stream of ACKs means some packets are being delivered</a:t>
            </a:r>
          </a:p>
          <a:p>
            <a:pPr lvl="1"/>
            <a:endParaRPr lang="en-US" dirty="0"/>
          </a:p>
          <a:p>
            <a:r>
              <a:rPr lang="en-US" dirty="0"/>
              <a:t>Therefore, could trigger resend upon receiving k duplicate ACKs</a:t>
            </a:r>
          </a:p>
          <a:p>
            <a:pPr lvl="2"/>
            <a:r>
              <a:rPr lang="en-US" dirty="0"/>
              <a:t>TCP uses k=3</a:t>
            </a:r>
          </a:p>
          <a:p>
            <a:pPr lvl="2"/>
            <a:endParaRPr lang="en-US" dirty="0"/>
          </a:p>
          <a:p>
            <a:r>
              <a:rPr lang="en-US" dirty="0"/>
              <a:t>But response to loss is trickier….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with cumulative 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choices:</a:t>
            </a:r>
          </a:p>
          <a:p>
            <a:pPr lvl="1"/>
            <a:r>
              <a:rPr lang="en-US" dirty="0"/>
              <a:t>Send missing packet and increase W by the number of dup ACKs</a:t>
            </a:r>
          </a:p>
          <a:p>
            <a:pPr lvl="1"/>
            <a:r>
              <a:rPr lang="en-US" dirty="0"/>
              <a:t>Send missing packet, and wait for ACK to increase W</a:t>
            </a:r>
          </a:p>
          <a:p>
            <a:pPr lvl="1"/>
            <a:endParaRPr lang="en-US" dirty="0"/>
          </a:p>
          <a:p>
            <a:r>
              <a:rPr lang="en-US" dirty="0"/>
              <a:t>Which should TCP do?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of our previous tricks, but a few differences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Introduces fast retransmit: optimization that uses duplicate</a:t>
            </a:r>
            <a:b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ACKs to trigger early retransmission</a:t>
            </a:r>
          </a:p>
          <a:p>
            <a:r>
              <a:rPr lang="en-US" sz="2400" dirty="0"/>
              <a:t>Sender maintains a single retransmission timer (like GBN) and retransmits on timeout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55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Retransmission Timeout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sender hasn’t received an ACK by timeout, retransmit the first packet in the window</a:t>
            </a:r>
          </a:p>
          <a:p>
            <a:endParaRPr lang="en-US" dirty="0"/>
          </a:p>
          <a:p>
            <a:r>
              <a:rPr lang="en-US" dirty="0"/>
              <a:t>How do we pick a timeout value?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Line 2"/>
          <p:cNvSpPr>
            <a:spLocks noChangeShapeType="1"/>
          </p:cNvSpPr>
          <p:nvPr/>
        </p:nvSpPr>
        <p:spPr bwMode="auto">
          <a:xfrm>
            <a:off x="5638800" y="1988415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Illustration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34290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1189038" y="1988415"/>
            <a:ext cx="1173162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4478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12192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2" name="Line 8"/>
          <p:cNvSpPr>
            <a:spLocks noChangeShapeType="1"/>
          </p:cNvSpPr>
          <p:nvPr/>
        </p:nvSpPr>
        <p:spPr bwMode="auto">
          <a:xfrm>
            <a:off x="1219200" y="48078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1477963" y="4655415"/>
            <a:ext cx="3095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4" name="Text Box 10"/>
          <p:cNvSpPr txBox="1">
            <a:spLocks noChangeArrowheads="1"/>
          </p:cNvSpPr>
          <p:nvPr/>
        </p:nvSpPr>
        <p:spPr bwMode="auto">
          <a:xfrm>
            <a:off x="62722" y="5946362"/>
            <a:ext cx="466167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long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inefficient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55" name="Line 11"/>
          <p:cNvSpPr>
            <a:spLocks noChangeShapeType="1"/>
          </p:cNvSpPr>
          <p:nvPr/>
        </p:nvSpPr>
        <p:spPr bwMode="auto">
          <a:xfrm>
            <a:off x="80772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Line 12"/>
          <p:cNvSpPr>
            <a:spLocks noChangeShapeType="1"/>
          </p:cNvSpPr>
          <p:nvPr/>
        </p:nvSpPr>
        <p:spPr bwMode="auto">
          <a:xfrm>
            <a:off x="5837238" y="1988415"/>
            <a:ext cx="2239962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Text Box 13"/>
          <p:cNvSpPr txBox="1">
            <a:spLocks noChangeArrowheads="1"/>
          </p:cNvSpPr>
          <p:nvPr/>
        </p:nvSpPr>
        <p:spPr bwMode="auto">
          <a:xfrm>
            <a:off x="60960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8" name="Line 14"/>
          <p:cNvSpPr>
            <a:spLocks noChangeShapeType="1"/>
          </p:cNvSpPr>
          <p:nvPr/>
        </p:nvSpPr>
        <p:spPr bwMode="auto">
          <a:xfrm flipH="1">
            <a:off x="5867400" y="2521815"/>
            <a:ext cx="2209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/>
        </p:nvSpPr>
        <p:spPr bwMode="auto">
          <a:xfrm>
            <a:off x="5867400" y="27504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Text Box 16"/>
          <p:cNvSpPr txBox="1">
            <a:spLocks noChangeArrowheads="1"/>
          </p:cNvSpPr>
          <p:nvPr/>
        </p:nvSpPr>
        <p:spPr bwMode="auto">
          <a:xfrm>
            <a:off x="6126163" y="2612303"/>
            <a:ext cx="3095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61" name="Text Box 17"/>
          <p:cNvSpPr txBox="1">
            <a:spLocks noChangeArrowheads="1"/>
          </p:cNvSpPr>
          <p:nvPr/>
        </p:nvSpPr>
        <p:spPr bwMode="auto">
          <a:xfrm>
            <a:off x="4859938" y="5950815"/>
            <a:ext cx="4284062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short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</a:p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duplicate packets 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>
            <a:off x="9906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627063" y="2367828"/>
            <a:ext cx="592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1132564" name="Line 20"/>
          <p:cNvSpPr>
            <a:spLocks noChangeShapeType="1"/>
          </p:cNvSpPr>
          <p:nvPr/>
        </p:nvSpPr>
        <p:spPr bwMode="auto">
          <a:xfrm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5" name="Line 21"/>
          <p:cNvSpPr>
            <a:spLocks noChangeShapeType="1"/>
          </p:cNvSpPr>
          <p:nvPr/>
        </p:nvSpPr>
        <p:spPr bwMode="auto">
          <a:xfrm flipH="1"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6" name="Line 22"/>
          <p:cNvSpPr>
            <a:spLocks noChangeShapeType="1"/>
          </p:cNvSpPr>
          <p:nvPr/>
        </p:nvSpPr>
        <p:spPr bwMode="auto">
          <a:xfrm>
            <a:off x="609600" y="1988415"/>
            <a:ext cx="0" cy="2819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7" name="Text Box 23"/>
          <p:cNvSpPr txBox="1">
            <a:spLocks noChangeArrowheads="1"/>
          </p:cNvSpPr>
          <p:nvPr/>
        </p:nvSpPr>
        <p:spPr bwMode="auto">
          <a:xfrm>
            <a:off x="-8145" y="3472728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68" name="Line 24"/>
          <p:cNvSpPr>
            <a:spLocks noChangeShapeType="1"/>
          </p:cNvSpPr>
          <p:nvPr/>
        </p:nvSpPr>
        <p:spPr bwMode="auto">
          <a:xfrm>
            <a:off x="381000" y="48078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69" name="Line 25"/>
          <p:cNvSpPr>
            <a:spLocks noChangeShapeType="1"/>
          </p:cNvSpPr>
          <p:nvPr/>
        </p:nvSpPr>
        <p:spPr bwMode="auto">
          <a:xfrm>
            <a:off x="381000" y="19884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70" name="Line 26"/>
          <p:cNvSpPr>
            <a:spLocks noChangeShapeType="1"/>
          </p:cNvSpPr>
          <p:nvPr/>
        </p:nvSpPr>
        <p:spPr bwMode="auto">
          <a:xfrm>
            <a:off x="838200" y="3131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1" name="Line 27"/>
          <p:cNvSpPr>
            <a:spLocks noChangeShapeType="1"/>
          </p:cNvSpPr>
          <p:nvPr/>
        </p:nvSpPr>
        <p:spPr bwMode="auto">
          <a:xfrm>
            <a:off x="4724400" y="3131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2" name="Line 28"/>
          <p:cNvSpPr>
            <a:spLocks noChangeShapeType="1"/>
          </p:cNvSpPr>
          <p:nvPr/>
        </p:nvSpPr>
        <p:spPr bwMode="auto">
          <a:xfrm>
            <a:off x="4724400" y="1988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3" name="Text Box 29"/>
          <p:cNvSpPr txBox="1">
            <a:spLocks noChangeArrowheads="1"/>
          </p:cNvSpPr>
          <p:nvPr/>
        </p:nvSpPr>
        <p:spPr bwMode="auto">
          <a:xfrm>
            <a:off x="4732130" y="2140815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74" name="Line 30"/>
          <p:cNvSpPr>
            <a:spLocks noChangeShapeType="1"/>
          </p:cNvSpPr>
          <p:nvPr/>
        </p:nvSpPr>
        <p:spPr bwMode="auto">
          <a:xfrm>
            <a:off x="5486400" y="2750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5" name="Line 31"/>
          <p:cNvSpPr>
            <a:spLocks noChangeShapeType="1"/>
          </p:cNvSpPr>
          <p:nvPr/>
        </p:nvSpPr>
        <p:spPr bwMode="auto">
          <a:xfrm>
            <a:off x="58674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76" name="Line 32"/>
          <p:cNvSpPr>
            <a:spLocks noChangeShapeType="1"/>
          </p:cNvSpPr>
          <p:nvPr/>
        </p:nvSpPr>
        <p:spPr bwMode="auto">
          <a:xfrm>
            <a:off x="47244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77" name="Text Box 33"/>
          <p:cNvSpPr txBox="1">
            <a:spLocks noChangeArrowheads="1"/>
          </p:cNvSpPr>
          <p:nvPr/>
        </p:nvSpPr>
        <p:spPr bwMode="auto">
          <a:xfrm>
            <a:off x="4648200" y="2521815"/>
            <a:ext cx="592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nimBg="1"/>
      <p:bldP spid="1132555" grpId="0" animBg="1"/>
      <p:bldP spid="1132556" grpId="0" animBg="1"/>
      <p:bldP spid="1132557" grpId="0" animBg="1"/>
      <p:bldP spid="1132558" grpId="0" animBg="1"/>
      <p:bldP spid="1132559" grpId="0" animBg="1"/>
      <p:bldP spid="1132560" grpId="0" animBg="1"/>
      <p:bldP spid="1132561" grpId="0"/>
      <p:bldP spid="1132571" grpId="0" animBg="1"/>
      <p:bldP spid="1132572" grpId="0" animBg="1"/>
      <p:bldP spid="1132573" grpId="0" animBg="1"/>
      <p:bldP spid="1132574" grpId="0" animBg="1"/>
      <p:bldP spid="1132575" grpId="0" animBg="1"/>
      <p:bldP spid="1132576" grpId="0" animBg="1"/>
      <p:bldP spid="113257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Timeout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71937"/>
          </a:xfrm>
        </p:spPr>
        <p:txBody>
          <a:bodyPr/>
          <a:lstStyle/>
          <a:p>
            <a:r>
              <a:rPr lang="en-US" dirty="0">
                <a:solidFill>
                  <a:srgbClr val="B3B3B3"/>
                </a:solidFill>
              </a:rPr>
              <a:t>If haven</a:t>
            </a:r>
            <a:r>
              <a:rPr lang="en-US" dirty="0">
                <a:solidFill>
                  <a:srgbClr val="B3B3B3"/>
                </a:solidFill>
                <a:latin typeface="Arial"/>
              </a:rPr>
              <a:t>’</a:t>
            </a:r>
            <a:r>
              <a:rPr lang="en-US" dirty="0">
                <a:solidFill>
                  <a:srgbClr val="B3B3B3"/>
                </a:solidFill>
              </a:rPr>
              <a:t>t received </a:t>
            </a:r>
            <a:r>
              <a:rPr lang="en-US" dirty="0" err="1">
                <a:solidFill>
                  <a:srgbClr val="B3B3B3"/>
                </a:solidFill>
              </a:rPr>
              <a:t>ack</a:t>
            </a:r>
            <a:r>
              <a:rPr lang="en-US" dirty="0">
                <a:solidFill>
                  <a:srgbClr val="B3B3B3"/>
                </a:solidFill>
              </a:rPr>
              <a:t> by timeout, retransmit the first packet in the window</a:t>
            </a:r>
          </a:p>
          <a:p>
            <a:r>
              <a:rPr lang="en-US" dirty="0"/>
              <a:t>How to set timeout?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long</a:t>
            </a:r>
            <a:r>
              <a:rPr lang="en-US" dirty="0"/>
              <a:t>: connection has low throughput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short</a:t>
            </a:r>
            <a:r>
              <a:rPr lang="en-US" dirty="0"/>
              <a:t>: retransmit packet that was just delayed</a:t>
            </a:r>
          </a:p>
          <a:p>
            <a:r>
              <a:rPr lang="en-US" dirty="0"/>
              <a:t>Solution: make timeout proportional to RTT</a:t>
            </a:r>
          </a:p>
          <a:p>
            <a:r>
              <a:rPr lang="en-US" dirty="0"/>
              <a:t>But how do we measure RTT?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/>
        </p:nvSpPr>
        <p:spPr bwMode="auto">
          <a:xfrm>
            <a:off x="1524000" y="2133600"/>
            <a:ext cx="670560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RTT Estimation</a:t>
            </a:r>
          </a:p>
        </p:txBody>
      </p:sp>
      <p:sp>
        <p:nvSpPr>
          <p:cNvPr id="1143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r>
              <a:rPr lang="en-US" dirty="0"/>
              <a:t>Use exponential averaging of RTT samples</a:t>
            </a:r>
          </a:p>
        </p:txBody>
      </p:sp>
      <p:graphicFrame>
        <p:nvGraphicFramePr>
          <p:cNvPr id="1143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16054"/>
              </p:ext>
            </p:extLst>
          </p:nvPr>
        </p:nvGraphicFramePr>
        <p:xfrm>
          <a:off x="1692275" y="2286000"/>
          <a:ext cx="63849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2" name="Equation" r:id="rId3" imgW="3543300" imgH="635000" progId="Equation.3">
                  <p:embed/>
                </p:oleObj>
              </mc:Choice>
              <mc:Fallback>
                <p:oleObj name="Equation" r:id="rId3" imgW="35433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86000"/>
                        <a:ext cx="63849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3814" name="Line 6"/>
          <p:cNvSpPr>
            <a:spLocks noChangeShapeType="1"/>
          </p:cNvSpPr>
          <p:nvPr/>
        </p:nvSpPr>
        <p:spPr bwMode="auto">
          <a:xfrm flipV="1">
            <a:off x="1600200" y="4175125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5" name="Line 7"/>
          <p:cNvSpPr>
            <a:spLocks noChangeShapeType="1"/>
          </p:cNvSpPr>
          <p:nvPr/>
        </p:nvSpPr>
        <p:spPr bwMode="auto">
          <a:xfrm>
            <a:off x="1600200" y="6156325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6" name="Line 8"/>
          <p:cNvSpPr>
            <a:spLocks noChangeShapeType="1"/>
          </p:cNvSpPr>
          <p:nvPr/>
        </p:nvSpPr>
        <p:spPr bwMode="auto">
          <a:xfrm flipV="1">
            <a:off x="2209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7" name="Line 9"/>
          <p:cNvSpPr>
            <a:spLocks noChangeShapeType="1"/>
          </p:cNvSpPr>
          <p:nvPr/>
        </p:nvSpPr>
        <p:spPr bwMode="auto">
          <a:xfrm>
            <a:off x="2133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 flipV="1">
            <a:off x="3276600" y="524192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9" name="Line 11"/>
          <p:cNvSpPr>
            <a:spLocks noChangeShapeType="1"/>
          </p:cNvSpPr>
          <p:nvPr/>
        </p:nvSpPr>
        <p:spPr bwMode="auto">
          <a:xfrm>
            <a:off x="3200400" y="52419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0" name="Line 12"/>
          <p:cNvSpPr>
            <a:spLocks noChangeShapeType="1"/>
          </p:cNvSpPr>
          <p:nvPr/>
        </p:nvSpPr>
        <p:spPr bwMode="auto">
          <a:xfrm flipV="1">
            <a:off x="4191000" y="5546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1" name="Line 13"/>
          <p:cNvSpPr>
            <a:spLocks noChangeShapeType="1"/>
          </p:cNvSpPr>
          <p:nvPr/>
        </p:nvSpPr>
        <p:spPr bwMode="auto">
          <a:xfrm>
            <a:off x="4114800" y="55467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2" name="Line 14"/>
          <p:cNvSpPr>
            <a:spLocks noChangeShapeType="1"/>
          </p:cNvSpPr>
          <p:nvPr/>
        </p:nvSpPr>
        <p:spPr bwMode="auto">
          <a:xfrm flipV="1">
            <a:off x="4876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3" name="Line 15"/>
          <p:cNvSpPr>
            <a:spLocks noChangeShapeType="1"/>
          </p:cNvSpPr>
          <p:nvPr/>
        </p:nvSpPr>
        <p:spPr bwMode="auto">
          <a:xfrm>
            <a:off x="4800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4" name="Line 16"/>
          <p:cNvSpPr>
            <a:spLocks noChangeShapeType="1"/>
          </p:cNvSpPr>
          <p:nvPr/>
        </p:nvSpPr>
        <p:spPr bwMode="auto">
          <a:xfrm flipV="1">
            <a:off x="6096000" y="57753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5" name="Line 17"/>
          <p:cNvSpPr>
            <a:spLocks noChangeShapeType="1"/>
          </p:cNvSpPr>
          <p:nvPr/>
        </p:nvSpPr>
        <p:spPr bwMode="auto">
          <a:xfrm>
            <a:off x="6019800" y="5775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6" name="Line 18"/>
          <p:cNvSpPr>
            <a:spLocks noChangeShapeType="1"/>
          </p:cNvSpPr>
          <p:nvPr/>
        </p:nvSpPr>
        <p:spPr bwMode="auto">
          <a:xfrm flipV="1">
            <a:off x="64770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7" name="Line 19"/>
          <p:cNvSpPr>
            <a:spLocks noChangeShapeType="1"/>
          </p:cNvSpPr>
          <p:nvPr/>
        </p:nvSpPr>
        <p:spPr bwMode="auto">
          <a:xfrm>
            <a:off x="64008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8" name="Freeform 20"/>
          <p:cNvSpPr>
            <a:spLocks/>
          </p:cNvSpPr>
          <p:nvPr/>
        </p:nvSpPr>
        <p:spPr bwMode="auto">
          <a:xfrm>
            <a:off x="2209800" y="5165725"/>
            <a:ext cx="4572000" cy="228600"/>
          </a:xfrm>
          <a:custGeom>
            <a:avLst/>
            <a:gdLst>
              <a:gd name="T0" fmla="*/ 0 w 2880"/>
              <a:gd name="T1" fmla="*/ 0 h 144"/>
              <a:gd name="T2" fmla="*/ 672 w 2880"/>
              <a:gd name="T3" fmla="*/ 0 h 144"/>
              <a:gd name="T4" fmla="*/ 1248 w 2880"/>
              <a:gd name="T5" fmla="*/ 96 h 144"/>
              <a:gd name="T6" fmla="*/ 1680 w 2880"/>
              <a:gd name="T7" fmla="*/ 0 h 144"/>
              <a:gd name="T8" fmla="*/ 2448 w 2880"/>
              <a:gd name="T9" fmla="*/ 144 h 144"/>
              <a:gd name="T10" fmla="*/ 2688 w 2880"/>
              <a:gd name="T11" fmla="*/ 96 h 144"/>
              <a:gd name="T12" fmla="*/ 2880 w 2880"/>
              <a:gd name="T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0" h="144">
                <a:moveTo>
                  <a:pt x="0" y="0"/>
                </a:moveTo>
                <a:lnTo>
                  <a:pt x="672" y="0"/>
                </a:lnTo>
                <a:lnTo>
                  <a:pt x="1248" y="96"/>
                </a:lnTo>
                <a:lnTo>
                  <a:pt x="1680" y="0"/>
                </a:lnTo>
                <a:lnTo>
                  <a:pt x="2448" y="144"/>
                </a:lnTo>
                <a:lnTo>
                  <a:pt x="2688" y="96"/>
                </a:lnTo>
                <a:lnTo>
                  <a:pt x="2880" y="144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9" name="Line 21"/>
          <p:cNvSpPr>
            <a:spLocks noChangeShapeType="1"/>
          </p:cNvSpPr>
          <p:nvPr/>
        </p:nvSpPr>
        <p:spPr bwMode="auto">
          <a:xfrm flipH="1">
            <a:off x="1981200" y="5165725"/>
            <a:ext cx="2286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0" name="Text Box 22"/>
          <p:cNvSpPr txBox="1">
            <a:spLocks noChangeArrowheads="1"/>
          </p:cNvSpPr>
          <p:nvPr/>
        </p:nvSpPr>
        <p:spPr bwMode="auto">
          <a:xfrm rot="-5400000">
            <a:off x="761206" y="4680744"/>
            <a:ext cx="13446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EstimatedRTT</a:t>
            </a:r>
          </a:p>
        </p:txBody>
      </p:sp>
      <p:sp>
        <p:nvSpPr>
          <p:cNvPr id="1143831" name="Text Box 23"/>
          <p:cNvSpPr txBox="1">
            <a:spLocks noChangeArrowheads="1"/>
          </p:cNvSpPr>
          <p:nvPr/>
        </p:nvSpPr>
        <p:spPr bwMode="auto">
          <a:xfrm>
            <a:off x="6337300" y="62960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Time</a:t>
            </a:r>
          </a:p>
        </p:txBody>
      </p:sp>
      <p:sp>
        <p:nvSpPr>
          <p:cNvPr id="1143832" name="Text Box 24"/>
          <p:cNvSpPr txBox="1">
            <a:spLocks noChangeArrowheads="1"/>
          </p:cNvSpPr>
          <p:nvPr/>
        </p:nvSpPr>
        <p:spPr bwMode="auto">
          <a:xfrm>
            <a:off x="3554413" y="4010025"/>
            <a:ext cx="11287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SampleRTT</a:t>
            </a:r>
          </a:p>
        </p:txBody>
      </p:sp>
      <p:sp>
        <p:nvSpPr>
          <p:cNvPr id="1143833" name="Line 25"/>
          <p:cNvSpPr>
            <a:spLocks noChangeShapeType="1"/>
          </p:cNvSpPr>
          <p:nvPr/>
        </p:nvSpPr>
        <p:spPr bwMode="auto">
          <a:xfrm flipH="1">
            <a:off x="2209800" y="4479925"/>
            <a:ext cx="16002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4" name="Line 26"/>
          <p:cNvSpPr>
            <a:spLocks noChangeShapeType="1"/>
          </p:cNvSpPr>
          <p:nvPr/>
        </p:nvSpPr>
        <p:spPr bwMode="auto">
          <a:xfrm flipH="1">
            <a:off x="3276600" y="4479925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5" name="Line 27"/>
          <p:cNvSpPr>
            <a:spLocks noChangeShapeType="1"/>
          </p:cNvSpPr>
          <p:nvPr/>
        </p:nvSpPr>
        <p:spPr bwMode="auto">
          <a:xfrm>
            <a:off x="4191000" y="44799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6" name="Line 28"/>
          <p:cNvSpPr>
            <a:spLocks noChangeShapeType="1"/>
          </p:cNvSpPr>
          <p:nvPr/>
        </p:nvSpPr>
        <p:spPr bwMode="auto">
          <a:xfrm>
            <a:off x="4191000" y="4479925"/>
            <a:ext cx="2286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7" name="Line 29"/>
          <p:cNvSpPr>
            <a:spLocks noChangeShapeType="1"/>
          </p:cNvSpPr>
          <p:nvPr/>
        </p:nvSpPr>
        <p:spPr bwMode="auto">
          <a:xfrm>
            <a:off x="4038600" y="4479925"/>
            <a:ext cx="1524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8" name="Line 30"/>
          <p:cNvSpPr>
            <a:spLocks noChangeShapeType="1"/>
          </p:cNvSpPr>
          <p:nvPr/>
        </p:nvSpPr>
        <p:spPr bwMode="auto">
          <a:xfrm>
            <a:off x="4114800" y="4479925"/>
            <a:ext cx="198120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0" grpId="0" animBg="1"/>
      <p:bldP spid="1143814" grpId="0" animBg="1"/>
      <p:bldP spid="1143815" grpId="0" animBg="1"/>
      <p:bldP spid="1143816" grpId="0" animBg="1"/>
      <p:bldP spid="1143817" grpId="0" animBg="1"/>
      <p:bldP spid="1143818" grpId="0" animBg="1"/>
      <p:bldP spid="1143819" grpId="0" animBg="1"/>
      <p:bldP spid="1143820" grpId="0" animBg="1"/>
      <p:bldP spid="1143821" grpId="0" animBg="1"/>
      <p:bldP spid="1143822" grpId="0" animBg="1"/>
      <p:bldP spid="1143823" grpId="0" animBg="1"/>
      <p:bldP spid="1143824" grpId="0" animBg="1"/>
      <p:bldP spid="1143825" grpId="0" animBg="1"/>
      <p:bldP spid="1143826" grpId="0" animBg="1"/>
      <p:bldP spid="1143827" grpId="0" animBg="1"/>
      <p:bldP spid="1143828" grpId="0" animBg="1"/>
      <p:bldP spid="1143829" grpId="0" animBg="1"/>
      <p:bldP spid="1143830" grpId="0"/>
      <p:bldP spid="1143831" grpId="0"/>
      <p:bldP spid="1143832" grpId="0"/>
      <p:bldP spid="1143833" grpId="0" animBg="1"/>
      <p:bldP spid="1143834" grpId="0" animBg="1"/>
      <p:bldP spid="1143835" grpId="0" animBg="1"/>
      <p:bldP spid="1143836" grpId="0" animBg="1"/>
      <p:bldP spid="1143837" grpId="0" animBg="1"/>
      <p:bldP spid="114383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Averaging Example</a:t>
            </a:r>
          </a:p>
        </p:txBody>
      </p:sp>
      <p:sp>
        <p:nvSpPr>
          <p:cNvPr id="1154051" name="Line 3"/>
          <p:cNvSpPr>
            <a:spLocks noChangeShapeType="1"/>
          </p:cNvSpPr>
          <p:nvPr/>
        </p:nvSpPr>
        <p:spPr bwMode="auto">
          <a:xfrm flipV="1">
            <a:off x="1066800" y="2570163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2" name="Line 4"/>
          <p:cNvSpPr>
            <a:spLocks noChangeShapeType="1"/>
          </p:cNvSpPr>
          <p:nvPr/>
        </p:nvSpPr>
        <p:spPr bwMode="auto">
          <a:xfrm>
            <a:off x="1066800" y="6151563"/>
            <a:ext cx="670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3" name="Line 5"/>
          <p:cNvSpPr>
            <a:spLocks noChangeShapeType="1"/>
          </p:cNvSpPr>
          <p:nvPr/>
        </p:nvSpPr>
        <p:spPr bwMode="auto">
          <a:xfrm>
            <a:off x="1066800" y="3103563"/>
            <a:ext cx="62484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457200" y="29130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CC00"/>
                </a:solidFill>
              </a:rPr>
              <a:t>RTT</a:t>
            </a:r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7300913" y="6189663"/>
            <a:ext cx="612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1154105" name="Group 57"/>
          <p:cNvGrpSpPr>
            <a:grpSpLocks/>
          </p:cNvGrpSpPr>
          <p:nvPr/>
        </p:nvGrpSpPr>
        <p:grpSpPr bwMode="auto">
          <a:xfrm>
            <a:off x="1447800" y="3103563"/>
            <a:ext cx="3048000" cy="3124200"/>
            <a:chOff x="912" y="1811"/>
            <a:chExt cx="1920" cy="1968"/>
          </a:xfrm>
        </p:grpSpPr>
        <p:sp>
          <p:nvSpPr>
            <p:cNvPr id="1154066" name="Line 18"/>
            <p:cNvSpPr>
              <a:spLocks noChangeShapeType="1"/>
            </p:cNvSpPr>
            <p:nvPr/>
          </p:nvSpPr>
          <p:spPr bwMode="auto">
            <a:xfrm>
              <a:off x="9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7" name="Line 19"/>
            <p:cNvSpPr>
              <a:spLocks noChangeShapeType="1"/>
            </p:cNvSpPr>
            <p:nvPr/>
          </p:nvSpPr>
          <p:spPr bwMode="auto">
            <a:xfrm>
              <a:off x="11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8" name="Line 20"/>
            <p:cNvSpPr>
              <a:spLocks noChangeShapeType="1"/>
            </p:cNvSpPr>
            <p:nvPr/>
          </p:nvSpPr>
          <p:spPr bwMode="auto">
            <a:xfrm>
              <a:off x="13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9" name="Line 21"/>
            <p:cNvSpPr>
              <a:spLocks noChangeShapeType="1"/>
            </p:cNvSpPr>
            <p:nvPr/>
          </p:nvSpPr>
          <p:spPr bwMode="auto">
            <a:xfrm>
              <a:off x="16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0" name="Line 22"/>
            <p:cNvSpPr>
              <a:spLocks noChangeShapeType="1"/>
            </p:cNvSpPr>
            <p:nvPr/>
          </p:nvSpPr>
          <p:spPr bwMode="auto">
            <a:xfrm>
              <a:off x="187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1" name="Line 23"/>
            <p:cNvSpPr>
              <a:spLocks noChangeShapeType="1"/>
            </p:cNvSpPr>
            <p:nvPr/>
          </p:nvSpPr>
          <p:spPr bwMode="auto">
            <a:xfrm>
              <a:off x="21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2" name="Line 24"/>
            <p:cNvSpPr>
              <a:spLocks noChangeShapeType="1"/>
            </p:cNvSpPr>
            <p:nvPr/>
          </p:nvSpPr>
          <p:spPr bwMode="auto">
            <a:xfrm>
              <a:off x="23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3" name="Line 25"/>
            <p:cNvSpPr>
              <a:spLocks noChangeShapeType="1"/>
            </p:cNvSpPr>
            <p:nvPr/>
          </p:nvSpPr>
          <p:spPr bwMode="auto">
            <a:xfrm>
              <a:off x="25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4" name="Line 26"/>
            <p:cNvSpPr>
              <a:spLocks noChangeShapeType="1"/>
            </p:cNvSpPr>
            <p:nvPr/>
          </p:nvSpPr>
          <p:spPr bwMode="auto">
            <a:xfrm>
              <a:off x="28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54103" name="Text Box 55"/>
          <p:cNvSpPr txBox="1">
            <a:spLocks noChangeArrowheads="1"/>
          </p:cNvSpPr>
          <p:nvPr/>
        </p:nvSpPr>
        <p:spPr bwMode="auto">
          <a:xfrm>
            <a:off x="797555" y="1462088"/>
            <a:ext cx="674942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i="1" dirty="0" err="1">
                <a:latin typeface="+mn-lt"/>
              </a:rPr>
              <a:t>EstimatedRTT</a:t>
            </a:r>
            <a:r>
              <a:rPr lang="en-US" sz="2000" b="0" i="1" dirty="0">
                <a:latin typeface="+mn-lt"/>
              </a:rPr>
              <a:t> =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EstimatedRTT</a:t>
            </a:r>
            <a:r>
              <a:rPr lang="en-US" sz="2000" b="0" i="1" dirty="0">
                <a:latin typeface="+mn-lt"/>
                <a:cs typeface="Arial" charset="0"/>
              </a:rPr>
              <a:t> + </a:t>
            </a:r>
            <a:r>
              <a:rPr lang="en-US" sz="2000" b="0" dirty="0">
                <a:latin typeface="+mn-lt"/>
                <a:cs typeface="Arial" charset="0"/>
              </a:rPr>
              <a:t>(1</a:t>
            </a:r>
            <a:r>
              <a:rPr lang="en-US" sz="2000" b="0" i="1" dirty="0">
                <a:latin typeface="+mn-lt"/>
                <a:cs typeface="Arial" charset="0"/>
              </a:rPr>
              <a:t> –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dirty="0">
                <a:latin typeface="+mn-lt"/>
                <a:cs typeface="Arial" charset="0"/>
              </a:rPr>
              <a:t>)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SampleRTT</a:t>
            </a:r>
            <a:endParaRPr lang="en-US" b="0" dirty="0">
              <a:latin typeface="+mn-lt"/>
            </a:endParaRPr>
          </a:p>
        </p:txBody>
      </p:sp>
      <p:sp>
        <p:nvSpPr>
          <p:cNvPr id="1154104" name="Text Box 56"/>
          <p:cNvSpPr txBox="1">
            <a:spLocks noChangeArrowheads="1"/>
          </p:cNvSpPr>
          <p:nvPr/>
        </p:nvSpPr>
        <p:spPr bwMode="auto">
          <a:xfrm>
            <a:off x="1447161" y="1843088"/>
            <a:ext cx="55187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Assume RTT is constant </a:t>
            </a:r>
            <a:r>
              <a:rPr lang="en-US" sz="2000" b="0" dirty="0">
                <a:latin typeface="+mn-lt"/>
                <a:sym typeface="Wingdings" charset="0"/>
              </a:rPr>
              <a:t> </a:t>
            </a:r>
            <a:r>
              <a:rPr lang="en-US" sz="2000" b="0" i="1" dirty="0" err="1">
                <a:latin typeface="+mn-lt"/>
                <a:sym typeface="Wingdings" charset="0"/>
              </a:rPr>
              <a:t>SampleRTT</a:t>
            </a:r>
            <a:r>
              <a:rPr lang="en-US" sz="2000" b="0" dirty="0">
                <a:latin typeface="+mn-lt"/>
                <a:sym typeface="Wingdings" charset="0"/>
              </a:rPr>
              <a:t> = RTT</a:t>
            </a:r>
            <a:endParaRPr lang="en-US" sz="2000" b="0" dirty="0">
              <a:latin typeface="+mn-lt"/>
            </a:endParaRPr>
          </a:p>
        </p:txBody>
      </p:sp>
      <p:sp>
        <p:nvSpPr>
          <p:cNvPr id="1154110" name="Line 62"/>
          <p:cNvSpPr>
            <a:spLocks noChangeShapeType="1"/>
          </p:cNvSpPr>
          <p:nvPr/>
        </p:nvSpPr>
        <p:spPr bwMode="auto">
          <a:xfrm>
            <a:off x="1447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1" name="Line 63"/>
          <p:cNvSpPr>
            <a:spLocks noChangeShapeType="1"/>
          </p:cNvSpPr>
          <p:nvPr/>
        </p:nvSpPr>
        <p:spPr bwMode="auto">
          <a:xfrm>
            <a:off x="1828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2" name="Line 64"/>
          <p:cNvSpPr>
            <a:spLocks noChangeShapeType="1"/>
          </p:cNvSpPr>
          <p:nvPr/>
        </p:nvSpPr>
        <p:spPr bwMode="auto">
          <a:xfrm>
            <a:off x="2209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3" name="Line 65"/>
          <p:cNvSpPr>
            <a:spLocks noChangeShapeType="1"/>
          </p:cNvSpPr>
          <p:nvPr/>
        </p:nvSpPr>
        <p:spPr bwMode="auto">
          <a:xfrm>
            <a:off x="2590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4" name="Line 66"/>
          <p:cNvSpPr>
            <a:spLocks noChangeShapeType="1"/>
          </p:cNvSpPr>
          <p:nvPr/>
        </p:nvSpPr>
        <p:spPr bwMode="auto">
          <a:xfrm>
            <a:off x="3352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5" name="Line 67"/>
          <p:cNvSpPr>
            <a:spLocks noChangeShapeType="1"/>
          </p:cNvSpPr>
          <p:nvPr/>
        </p:nvSpPr>
        <p:spPr bwMode="auto">
          <a:xfrm>
            <a:off x="2971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6" name="Line 68"/>
          <p:cNvSpPr>
            <a:spLocks noChangeShapeType="1"/>
          </p:cNvSpPr>
          <p:nvPr/>
        </p:nvSpPr>
        <p:spPr bwMode="auto">
          <a:xfrm>
            <a:off x="3733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7" name="Line 69"/>
          <p:cNvSpPr>
            <a:spLocks noChangeShapeType="1"/>
          </p:cNvSpPr>
          <p:nvPr/>
        </p:nvSpPr>
        <p:spPr bwMode="auto">
          <a:xfrm>
            <a:off x="4114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8" name="Line 70"/>
          <p:cNvSpPr>
            <a:spLocks noChangeShapeType="1"/>
          </p:cNvSpPr>
          <p:nvPr/>
        </p:nvSpPr>
        <p:spPr bwMode="auto">
          <a:xfrm>
            <a:off x="4495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9" name="Text Box 71"/>
          <p:cNvSpPr txBox="1">
            <a:spLocks noChangeArrowheads="1"/>
          </p:cNvSpPr>
          <p:nvPr/>
        </p:nvSpPr>
        <p:spPr bwMode="auto">
          <a:xfrm>
            <a:off x="914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54120" name="Text Box 72"/>
          <p:cNvSpPr txBox="1">
            <a:spLocks noChangeArrowheads="1"/>
          </p:cNvSpPr>
          <p:nvPr/>
        </p:nvSpPr>
        <p:spPr bwMode="auto">
          <a:xfrm>
            <a:off x="1306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54121" name="Text Box 73"/>
          <p:cNvSpPr txBox="1">
            <a:spLocks noChangeArrowheads="1"/>
          </p:cNvSpPr>
          <p:nvPr/>
        </p:nvSpPr>
        <p:spPr bwMode="auto">
          <a:xfrm>
            <a:off x="1687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54122" name="Text Box 74"/>
          <p:cNvSpPr txBox="1">
            <a:spLocks noChangeArrowheads="1"/>
          </p:cNvSpPr>
          <p:nvPr/>
        </p:nvSpPr>
        <p:spPr bwMode="auto">
          <a:xfrm>
            <a:off x="2068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54123" name="Text Box 75"/>
          <p:cNvSpPr txBox="1">
            <a:spLocks noChangeArrowheads="1"/>
          </p:cNvSpPr>
          <p:nvPr/>
        </p:nvSpPr>
        <p:spPr bwMode="auto">
          <a:xfrm>
            <a:off x="2438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54124" name="Text Box 76"/>
          <p:cNvSpPr txBox="1">
            <a:spLocks noChangeArrowheads="1"/>
          </p:cNvSpPr>
          <p:nvPr/>
        </p:nvSpPr>
        <p:spPr bwMode="auto">
          <a:xfrm>
            <a:off x="2819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154125" name="Text Box 77"/>
          <p:cNvSpPr txBox="1">
            <a:spLocks noChangeArrowheads="1"/>
          </p:cNvSpPr>
          <p:nvPr/>
        </p:nvSpPr>
        <p:spPr bwMode="auto">
          <a:xfrm>
            <a:off x="3200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54126" name="Text Box 78"/>
          <p:cNvSpPr txBox="1">
            <a:spLocks noChangeArrowheads="1"/>
          </p:cNvSpPr>
          <p:nvPr/>
        </p:nvSpPr>
        <p:spPr bwMode="auto">
          <a:xfrm>
            <a:off x="3581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154127" name="Text Box 79"/>
          <p:cNvSpPr txBox="1">
            <a:spLocks noChangeArrowheads="1"/>
          </p:cNvSpPr>
          <p:nvPr/>
        </p:nvSpPr>
        <p:spPr bwMode="auto">
          <a:xfrm>
            <a:off x="3962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154128" name="Text Box 80"/>
          <p:cNvSpPr txBox="1">
            <a:spLocks noChangeArrowheads="1"/>
          </p:cNvSpPr>
          <p:nvPr/>
        </p:nvSpPr>
        <p:spPr bwMode="auto">
          <a:xfrm>
            <a:off x="4343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9</a:t>
            </a:r>
          </a:p>
        </p:txBody>
      </p:sp>
      <p:grpSp>
        <p:nvGrpSpPr>
          <p:cNvPr id="1154148" name="Group 100"/>
          <p:cNvGrpSpPr>
            <a:grpSpLocks/>
          </p:cNvGrpSpPr>
          <p:nvPr/>
        </p:nvGrpSpPr>
        <p:grpSpPr bwMode="auto">
          <a:xfrm>
            <a:off x="1066800" y="3179763"/>
            <a:ext cx="7019925" cy="2971800"/>
            <a:chOff x="672" y="1859"/>
            <a:chExt cx="4422" cy="1872"/>
          </a:xfrm>
        </p:grpSpPr>
        <p:sp>
          <p:nvSpPr>
            <p:cNvPr id="1154149" name="Freeform 101"/>
            <p:cNvSpPr>
              <a:spLocks/>
            </p:cNvSpPr>
            <p:nvPr/>
          </p:nvSpPr>
          <p:spPr bwMode="auto">
            <a:xfrm>
              <a:off x="672" y="1859"/>
              <a:ext cx="3936" cy="1872"/>
            </a:xfrm>
            <a:custGeom>
              <a:avLst/>
              <a:gdLst>
                <a:gd name="T0" fmla="*/ 0 w 3936"/>
                <a:gd name="T1" fmla="*/ 1872 h 1872"/>
                <a:gd name="T2" fmla="*/ 240 w 3936"/>
                <a:gd name="T3" fmla="*/ 1488 h 1872"/>
                <a:gd name="T4" fmla="*/ 480 w 3936"/>
                <a:gd name="T5" fmla="*/ 1200 h 1872"/>
                <a:gd name="T6" fmla="*/ 720 w 3936"/>
                <a:gd name="T7" fmla="*/ 960 h 1872"/>
                <a:gd name="T8" fmla="*/ 960 w 3936"/>
                <a:gd name="T9" fmla="*/ 768 h 1872"/>
                <a:gd name="T10" fmla="*/ 1200 w 3936"/>
                <a:gd name="T11" fmla="*/ 576 h 1872"/>
                <a:gd name="T12" fmla="*/ 1440 w 3936"/>
                <a:gd name="T13" fmla="*/ 432 h 1872"/>
                <a:gd name="T14" fmla="*/ 1728 w 3936"/>
                <a:gd name="T15" fmla="*/ 336 h 1872"/>
                <a:gd name="T16" fmla="*/ 2064 w 3936"/>
                <a:gd name="T17" fmla="*/ 240 h 1872"/>
                <a:gd name="T18" fmla="*/ 2592 w 3936"/>
                <a:gd name="T19" fmla="*/ 144 h 1872"/>
                <a:gd name="T20" fmla="*/ 3360 w 3936"/>
                <a:gd name="T21" fmla="*/ 48 h 1872"/>
                <a:gd name="T22" fmla="*/ 3936 w 3936"/>
                <a:gd name="T2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6" h="1872">
                  <a:moveTo>
                    <a:pt x="0" y="1872"/>
                  </a:moveTo>
                  <a:lnTo>
                    <a:pt x="240" y="1488"/>
                  </a:lnTo>
                  <a:lnTo>
                    <a:pt x="480" y="1200"/>
                  </a:lnTo>
                  <a:lnTo>
                    <a:pt x="720" y="960"/>
                  </a:lnTo>
                  <a:lnTo>
                    <a:pt x="960" y="768"/>
                  </a:lnTo>
                  <a:lnTo>
                    <a:pt x="1200" y="576"/>
                  </a:lnTo>
                  <a:lnTo>
                    <a:pt x="1440" y="432"/>
                  </a:lnTo>
                  <a:lnTo>
                    <a:pt x="1728" y="336"/>
                  </a:lnTo>
                  <a:lnTo>
                    <a:pt x="2064" y="240"/>
                  </a:lnTo>
                  <a:lnTo>
                    <a:pt x="2592" y="144"/>
                  </a:lnTo>
                  <a:lnTo>
                    <a:pt x="3360" y="48"/>
                  </a:lnTo>
                  <a:lnTo>
                    <a:pt x="393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50" name="Oval 102"/>
            <p:cNvSpPr>
              <a:spLocks noChangeArrowheads="1"/>
            </p:cNvSpPr>
            <p:nvPr/>
          </p:nvSpPr>
          <p:spPr bwMode="auto">
            <a:xfrm>
              <a:off x="864" y="329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1" name="Oval 103"/>
            <p:cNvSpPr>
              <a:spLocks noChangeArrowheads="1"/>
            </p:cNvSpPr>
            <p:nvPr/>
          </p:nvSpPr>
          <p:spPr bwMode="auto">
            <a:xfrm>
              <a:off x="1104" y="301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2" name="Oval 104"/>
            <p:cNvSpPr>
              <a:spLocks noChangeArrowheads="1"/>
            </p:cNvSpPr>
            <p:nvPr/>
          </p:nvSpPr>
          <p:spPr bwMode="auto">
            <a:xfrm>
              <a:off x="1344" y="277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3" name="Oval 105"/>
            <p:cNvSpPr>
              <a:spLocks noChangeArrowheads="1"/>
            </p:cNvSpPr>
            <p:nvPr/>
          </p:nvSpPr>
          <p:spPr bwMode="auto">
            <a:xfrm>
              <a:off x="1584" y="257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4" name="Oval 106"/>
            <p:cNvSpPr>
              <a:spLocks noChangeArrowheads="1"/>
            </p:cNvSpPr>
            <p:nvPr/>
          </p:nvSpPr>
          <p:spPr bwMode="auto">
            <a:xfrm>
              <a:off x="1824" y="2387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5" name="Oval 107"/>
            <p:cNvSpPr>
              <a:spLocks noChangeArrowheads="1"/>
            </p:cNvSpPr>
            <p:nvPr/>
          </p:nvSpPr>
          <p:spPr bwMode="auto">
            <a:xfrm>
              <a:off x="2064" y="2243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6" name="Oval 108"/>
            <p:cNvSpPr>
              <a:spLocks noChangeArrowheads="1"/>
            </p:cNvSpPr>
            <p:nvPr/>
          </p:nvSpPr>
          <p:spPr bwMode="auto">
            <a:xfrm>
              <a:off x="2304" y="215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7" name="Oval 109"/>
            <p:cNvSpPr>
              <a:spLocks noChangeArrowheads="1"/>
            </p:cNvSpPr>
            <p:nvPr/>
          </p:nvSpPr>
          <p:spPr bwMode="auto">
            <a:xfrm>
              <a:off x="2553" y="2088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8" name="Oval 110"/>
            <p:cNvSpPr>
              <a:spLocks noChangeArrowheads="1"/>
            </p:cNvSpPr>
            <p:nvPr/>
          </p:nvSpPr>
          <p:spPr bwMode="auto">
            <a:xfrm>
              <a:off x="2784" y="202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9" name="Text Box 111"/>
            <p:cNvSpPr txBox="1">
              <a:spLocks noChangeArrowheads="1"/>
            </p:cNvSpPr>
            <p:nvPr/>
          </p:nvSpPr>
          <p:spPr bwMode="auto">
            <a:xfrm>
              <a:off x="3456" y="1960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= 0.8)</a:t>
              </a:r>
              <a:endParaRPr lang="el-GR" sz="2000">
                <a:solidFill>
                  <a:schemeClr val="accent1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154160" name="Group 112"/>
          <p:cNvGrpSpPr>
            <a:grpSpLocks/>
          </p:cNvGrpSpPr>
          <p:nvPr/>
        </p:nvGrpSpPr>
        <p:grpSpPr bwMode="auto">
          <a:xfrm>
            <a:off x="1066800" y="2709863"/>
            <a:ext cx="6715125" cy="3441700"/>
            <a:chOff x="672" y="1563"/>
            <a:chExt cx="4230" cy="2168"/>
          </a:xfrm>
        </p:grpSpPr>
        <p:sp>
          <p:nvSpPr>
            <p:cNvPr id="1154161" name="Oval 113"/>
            <p:cNvSpPr>
              <a:spLocks noChangeArrowheads="1"/>
            </p:cNvSpPr>
            <p:nvPr/>
          </p:nvSpPr>
          <p:spPr bwMode="auto">
            <a:xfrm>
              <a:off x="864" y="272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2" name="Oval 114"/>
            <p:cNvSpPr>
              <a:spLocks noChangeArrowheads="1"/>
            </p:cNvSpPr>
            <p:nvPr/>
          </p:nvSpPr>
          <p:spPr bwMode="auto">
            <a:xfrm>
              <a:off x="1104" y="224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3" name="Oval 115"/>
            <p:cNvSpPr>
              <a:spLocks noChangeArrowheads="1"/>
            </p:cNvSpPr>
            <p:nvPr/>
          </p:nvSpPr>
          <p:spPr bwMode="auto">
            <a:xfrm>
              <a:off x="1344" y="200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4" name="Oval 116"/>
            <p:cNvSpPr>
              <a:spLocks noChangeArrowheads="1"/>
            </p:cNvSpPr>
            <p:nvPr/>
          </p:nvSpPr>
          <p:spPr bwMode="auto">
            <a:xfrm>
              <a:off x="1584" y="190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5" name="Oval 117"/>
            <p:cNvSpPr>
              <a:spLocks noChangeArrowheads="1"/>
            </p:cNvSpPr>
            <p:nvPr/>
          </p:nvSpPr>
          <p:spPr bwMode="auto">
            <a:xfrm>
              <a:off x="1824" y="18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6" name="Oval 118"/>
            <p:cNvSpPr>
              <a:spLocks noChangeArrowheads="1"/>
            </p:cNvSpPr>
            <p:nvPr/>
          </p:nvSpPr>
          <p:spPr bwMode="auto">
            <a:xfrm>
              <a:off x="2064" y="176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7" name="Freeform 119"/>
            <p:cNvSpPr>
              <a:spLocks/>
            </p:cNvSpPr>
            <p:nvPr/>
          </p:nvSpPr>
          <p:spPr bwMode="auto">
            <a:xfrm>
              <a:off x="672" y="1811"/>
              <a:ext cx="3456" cy="1920"/>
            </a:xfrm>
            <a:custGeom>
              <a:avLst/>
              <a:gdLst>
                <a:gd name="T0" fmla="*/ 0 w 3456"/>
                <a:gd name="T1" fmla="*/ 1920 h 1920"/>
                <a:gd name="T2" fmla="*/ 240 w 3456"/>
                <a:gd name="T3" fmla="*/ 960 h 1920"/>
                <a:gd name="T4" fmla="*/ 480 w 3456"/>
                <a:gd name="T5" fmla="*/ 480 h 1920"/>
                <a:gd name="T6" fmla="*/ 720 w 3456"/>
                <a:gd name="T7" fmla="*/ 240 h 1920"/>
                <a:gd name="T8" fmla="*/ 960 w 3456"/>
                <a:gd name="T9" fmla="*/ 144 h 1920"/>
                <a:gd name="T10" fmla="*/ 1200 w 3456"/>
                <a:gd name="T11" fmla="*/ 48 h 1920"/>
                <a:gd name="T12" fmla="*/ 1440 w 3456"/>
                <a:gd name="T13" fmla="*/ 0 h 1920"/>
                <a:gd name="T14" fmla="*/ 3456 w 3456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6" h="1920">
                  <a:moveTo>
                    <a:pt x="0" y="1920"/>
                  </a:moveTo>
                  <a:lnTo>
                    <a:pt x="240" y="960"/>
                  </a:lnTo>
                  <a:lnTo>
                    <a:pt x="480" y="480"/>
                  </a:lnTo>
                  <a:lnTo>
                    <a:pt x="720" y="240"/>
                  </a:lnTo>
                  <a:lnTo>
                    <a:pt x="960" y="144"/>
                  </a:lnTo>
                  <a:lnTo>
                    <a:pt x="1200" y="48"/>
                  </a:lnTo>
                  <a:lnTo>
                    <a:pt x="1440" y="0"/>
                  </a:lnTo>
                  <a:lnTo>
                    <a:pt x="3456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68" name="Text Box 120"/>
            <p:cNvSpPr txBox="1">
              <a:spLocks noChangeArrowheads="1"/>
            </p:cNvSpPr>
            <p:nvPr/>
          </p:nvSpPr>
          <p:spPr bwMode="auto">
            <a:xfrm>
              <a:off x="3264" y="1563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= 0.5)</a:t>
              </a:r>
              <a:endParaRPr lang="el-GR" sz="2000">
                <a:solidFill>
                  <a:schemeClr val="tx2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763000" cy="1173162"/>
          </a:xfrm>
        </p:spPr>
        <p:txBody>
          <a:bodyPr/>
          <a:lstStyle/>
          <a:p>
            <a:r>
              <a:rPr lang="en-US" sz="3600" dirty="0"/>
              <a:t>Problem: Ambiguous Measurements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1828800"/>
          </a:xfrm>
        </p:spPr>
        <p:txBody>
          <a:bodyPr/>
          <a:lstStyle/>
          <a:p>
            <a:r>
              <a:rPr lang="en-US" sz="2400" dirty="0"/>
              <a:t>How do we differentiate between the real ACK, and ACK of the retransmitted packet?</a:t>
            </a:r>
          </a:p>
        </p:txBody>
      </p:sp>
      <p:sp>
        <p:nvSpPr>
          <p:cNvPr id="1144836" name="Line 4"/>
          <p:cNvSpPr>
            <a:spLocks noChangeShapeType="1"/>
          </p:cNvSpPr>
          <p:nvPr/>
        </p:nvSpPr>
        <p:spPr bwMode="auto">
          <a:xfrm>
            <a:off x="1773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7" name="Line 5"/>
          <p:cNvSpPr>
            <a:spLocks noChangeShapeType="1"/>
          </p:cNvSpPr>
          <p:nvPr/>
        </p:nvSpPr>
        <p:spPr bwMode="auto">
          <a:xfrm>
            <a:off x="38308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8" name="Line 6"/>
          <p:cNvSpPr>
            <a:spLocks noChangeShapeType="1"/>
          </p:cNvSpPr>
          <p:nvPr/>
        </p:nvSpPr>
        <p:spPr bwMode="auto">
          <a:xfrm>
            <a:off x="17734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9" name="Line 7"/>
          <p:cNvSpPr>
            <a:spLocks noChangeShapeType="1"/>
          </p:cNvSpPr>
          <p:nvPr/>
        </p:nvSpPr>
        <p:spPr bwMode="auto">
          <a:xfrm>
            <a:off x="17734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0" name="Line 8"/>
          <p:cNvSpPr>
            <a:spLocks noChangeShapeType="1"/>
          </p:cNvSpPr>
          <p:nvPr/>
        </p:nvSpPr>
        <p:spPr bwMode="auto">
          <a:xfrm flipH="1">
            <a:off x="1773458" y="5181600"/>
            <a:ext cx="2057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1" name="Text Box 9"/>
          <p:cNvSpPr txBox="1">
            <a:spLocks noChangeArrowheads="1"/>
          </p:cNvSpPr>
          <p:nvPr/>
        </p:nvSpPr>
        <p:spPr bwMode="auto">
          <a:xfrm rot="-755306">
            <a:off x="2408353" y="5167106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42" name="Text Box 10"/>
          <p:cNvSpPr txBox="1">
            <a:spLocks noChangeArrowheads="1"/>
          </p:cNvSpPr>
          <p:nvPr/>
        </p:nvSpPr>
        <p:spPr bwMode="auto">
          <a:xfrm rot="873085">
            <a:off x="19714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43" name="Text Box 11"/>
          <p:cNvSpPr txBox="1">
            <a:spLocks noChangeArrowheads="1"/>
          </p:cNvSpPr>
          <p:nvPr/>
        </p:nvSpPr>
        <p:spPr bwMode="auto">
          <a:xfrm rot="802585">
            <a:off x="17346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44" name="Line 12"/>
          <p:cNvSpPr>
            <a:spLocks noChangeShapeType="1"/>
          </p:cNvSpPr>
          <p:nvPr/>
        </p:nvSpPr>
        <p:spPr bwMode="auto">
          <a:xfrm>
            <a:off x="15448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5" name="Line 13"/>
          <p:cNvSpPr>
            <a:spLocks noChangeShapeType="1"/>
          </p:cNvSpPr>
          <p:nvPr/>
        </p:nvSpPr>
        <p:spPr bwMode="auto">
          <a:xfrm>
            <a:off x="1544858" y="5638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6" name="Line 14"/>
          <p:cNvSpPr>
            <a:spLocks noChangeShapeType="1"/>
          </p:cNvSpPr>
          <p:nvPr/>
        </p:nvSpPr>
        <p:spPr bwMode="auto">
          <a:xfrm flipV="1">
            <a:off x="1621058" y="3810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 rot="-5400000">
            <a:off x="821561" y="4571000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48" name="Text Box 16"/>
          <p:cNvSpPr txBox="1">
            <a:spLocks noChangeArrowheads="1"/>
          </p:cNvSpPr>
          <p:nvPr/>
        </p:nvSpPr>
        <p:spPr bwMode="auto">
          <a:xfrm>
            <a:off x="13377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49" name="Text Box 17"/>
          <p:cNvSpPr txBox="1">
            <a:spLocks noChangeArrowheads="1"/>
          </p:cNvSpPr>
          <p:nvPr/>
        </p:nvSpPr>
        <p:spPr bwMode="auto">
          <a:xfrm>
            <a:off x="33278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1144850" name="Line 18"/>
          <p:cNvSpPr>
            <a:spLocks noChangeShapeType="1"/>
          </p:cNvSpPr>
          <p:nvPr/>
        </p:nvSpPr>
        <p:spPr bwMode="auto">
          <a:xfrm>
            <a:off x="54310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1" name="Line 19"/>
          <p:cNvSpPr>
            <a:spLocks noChangeShapeType="1"/>
          </p:cNvSpPr>
          <p:nvPr/>
        </p:nvSpPr>
        <p:spPr bwMode="auto">
          <a:xfrm>
            <a:off x="7488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2" name="Line 20"/>
          <p:cNvSpPr>
            <a:spLocks noChangeShapeType="1"/>
          </p:cNvSpPr>
          <p:nvPr/>
        </p:nvSpPr>
        <p:spPr bwMode="auto">
          <a:xfrm>
            <a:off x="54310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3" name="Line 21"/>
          <p:cNvSpPr>
            <a:spLocks noChangeShapeType="1"/>
          </p:cNvSpPr>
          <p:nvPr/>
        </p:nvSpPr>
        <p:spPr bwMode="auto">
          <a:xfrm>
            <a:off x="54310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4" name="Line 22"/>
          <p:cNvSpPr>
            <a:spLocks noChangeShapeType="1"/>
          </p:cNvSpPr>
          <p:nvPr/>
        </p:nvSpPr>
        <p:spPr bwMode="auto">
          <a:xfrm flipH="1">
            <a:off x="5431058" y="43434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5" name="Text Box 23"/>
          <p:cNvSpPr txBox="1">
            <a:spLocks noChangeArrowheads="1"/>
          </p:cNvSpPr>
          <p:nvPr/>
        </p:nvSpPr>
        <p:spPr bwMode="auto">
          <a:xfrm rot="-755306">
            <a:off x="6370753" y="4281281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56" name="Text Box 24"/>
          <p:cNvSpPr txBox="1">
            <a:spLocks noChangeArrowheads="1"/>
          </p:cNvSpPr>
          <p:nvPr/>
        </p:nvSpPr>
        <p:spPr bwMode="auto">
          <a:xfrm rot="873085">
            <a:off x="56290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57" name="Text Box 25"/>
          <p:cNvSpPr txBox="1">
            <a:spLocks noChangeArrowheads="1"/>
          </p:cNvSpPr>
          <p:nvPr/>
        </p:nvSpPr>
        <p:spPr bwMode="auto">
          <a:xfrm rot="802585">
            <a:off x="53922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58" name="Line 26"/>
          <p:cNvSpPr>
            <a:spLocks noChangeShapeType="1"/>
          </p:cNvSpPr>
          <p:nvPr/>
        </p:nvSpPr>
        <p:spPr bwMode="auto">
          <a:xfrm>
            <a:off x="52024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9" name="Line 27"/>
          <p:cNvSpPr>
            <a:spLocks noChangeShapeType="1"/>
          </p:cNvSpPr>
          <p:nvPr/>
        </p:nvSpPr>
        <p:spPr bwMode="auto">
          <a:xfrm>
            <a:off x="5202458" y="4876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0" name="Line 28"/>
          <p:cNvSpPr>
            <a:spLocks noChangeShapeType="1"/>
          </p:cNvSpPr>
          <p:nvPr/>
        </p:nvSpPr>
        <p:spPr bwMode="auto">
          <a:xfrm flipV="1">
            <a:off x="5278658" y="3810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1" name="Text Box 29"/>
          <p:cNvSpPr txBox="1">
            <a:spLocks noChangeArrowheads="1"/>
          </p:cNvSpPr>
          <p:nvPr/>
        </p:nvSpPr>
        <p:spPr bwMode="auto">
          <a:xfrm rot="-5400000">
            <a:off x="4479161" y="4136025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62" name="Text Box 30"/>
          <p:cNvSpPr txBox="1">
            <a:spLocks noChangeArrowheads="1"/>
          </p:cNvSpPr>
          <p:nvPr/>
        </p:nvSpPr>
        <p:spPr bwMode="auto">
          <a:xfrm>
            <a:off x="49953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63" name="Text Box 31"/>
          <p:cNvSpPr txBox="1">
            <a:spLocks noChangeArrowheads="1"/>
          </p:cNvSpPr>
          <p:nvPr/>
        </p:nvSpPr>
        <p:spPr bwMode="auto">
          <a:xfrm>
            <a:off x="69854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55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Karn/Partridge Algorithm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Measure </a:t>
            </a:r>
            <a:r>
              <a:rPr lang="en-US" sz="2400" i="1" dirty="0" err="1">
                <a:latin typeface="Times New Roman" charset="0"/>
                <a:cs typeface="Arial" charset="0"/>
              </a:rPr>
              <a:t>SampleRTT</a:t>
            </a:r>
            <a:r>
              <a:rPr lang="en-US" sz="2400" i="1" dirty="0">
                <a:latin typeface="Times New Roman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only for original transmissions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Once a segment has been retransmitted, do not use it for any further measurements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Computes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using </a:t>
            </a:r>
            <a:r>
              <a:rPr lang="el-GR" sz="2400" i="1" dirty="0">
                <a:cs typeface="Arial" charset="0"/>
              </a:rPr>
              <a:t>α</a:t>
            </a:r>
            <a:r>
              <a:rPr lang="en-US" sz="2400" i="1" dirty="0">
                <a:cs typeface="Arial" charset="0"/>
              </a:rPr>
              <a:t> = 0.875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Timeout value (RTO)  = 2 ×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Employs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exponential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backoff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Every time RTO timer expires, set RTO 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 2·RTO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(Up  to maximum  60 sec)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Every time new measurement comes in (= successful original transmission), collapse RTO back to 2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×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55367</TotalTime>
  <Words>10069</Words>
  <Application>Microsoft Macintosh PowerPoint</Application>
  <PresentationFormat>On-screen Show (4:3)</PresentationFormat>
  <Paragraphs>2576</Paragraphs>
  <Slides>204</Slides>
  <Notes>76</Notes>
  <HiddenSlides>11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204</vt:i4>
      </vt:variant>
    </vt:vector>
  </HeadingPairs>
  <TitlesOfParts>
    <vt:vector size="221" baseType="lpstr">
      <vt:lpstr>ＭＳ Ｐゴシック</vt:lpstr>
      <vt:lpstr>Arial</vt:lpstr>
      <vt:lpstr>Calibri</vt:lpstr>
      <vt:lpstr>Comic Sans MS</vt:lpstr>
      <vt:lpstr>Courier</vt:lpstr>
      <vt:lpstr>Courier New</vt:lpstr>
      <vt:lpstr>Helvetica</vt:lpstr>
      <vt:lpstr>Queen Mary</vt:lpstr>
      <vt:lpstr>Symbol</vt:lpstr>
      <vt:lpstr>Tahoma</vt:lpstr>
      <vt:lpstr>Times</vt:lpstr>
      <vt:lpstr>Times New Roman</vt:lpstr>
      <vt:lpstr>Wingdings</vt:lpstr>
      <vt:lpstr>ZapfDingbats</vt:lpstr>
      <vt:lpstr>Office Theme</vt:lpstr>
      <vt:lpstr>Picture</vt:lpstr>
      <vt:lpstr>Equation</vt:lpstr>
      <vt:lpstr>PowerPoint Presentation</vt:lpstr>
      <vt:lpstr>Topic 5 – Transport</vt:lpstr>
      <vt:lpstr>Transport Layer</vt:lpstr>
      <vt:lpstr>Why a transport layer? </vt:lpstr>
      <vt:lpstr>Why a transport layer? </vt:lpstr>
      <vt:lpstr>Why a transport layer? </vt:lpstr>
      <vt:lpstr>Why a transport layer? </vt:lpstr>
      <vt:lpstr>Why a transport layer? 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Context: Applications and Sockets</vt:lpstr>
      <vt:lpstr>Ports</vt:lpstr>
      <vt:lpstr>PowerPoint Presentation</vt:lpstr>
      <vt:lpstr>PowerPoint Presentation</vt:lpstr>
      <vt:lpstr>PowerPoint Presentation</vt:lpstr>
      <vt:lpstr>PowerPoint Presentation</vt:lpstr>
      <vt:lpstr>Recap: Multiplexing and Demultiplexing</vt:lpstr>
      <vt:lpstr>More on Ports</vt:lpstr>
      <vt:lpstr>UDP: User Datagram Protocol </vt:lpstr>
      <vt:lpstr>Why a transport layer? 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KR state machines – a note.</vt:lpstr>
      <vt:lpstr>Rdt1.0: reliable transfer over a reliable channel</vt:lpstr>
      <vt:lpstr>Rdt2.0: channel with bit errors</vt:lpstr>
      <vt:lpstr>Dealing with Packet Corruption </vt:lpstr>
      <vt:lpstr>rdt2.0: FSM specification</vt:lpstr>
      <vt:lpstr>rdt2.0: operation with no errors</vt:lpstr>
      <vt:lpstr>rdt2.0: error scenario</vt:lpstr>
      <vt:lpstr>rdt2.0 has a fatal flaw!</vt:lpstr>
      <vt:lpstr>Dealing with Packet Corruption 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Dealing with Packet Loss</vt:lpstr>
      <vt:lpstr>Dealing with Packet Loss</vt:lpstr>
      <vt:lpstr>Dealing with Packet Loss</vt:lpstr>
      <vt:lpstr>Performance of rdt3.0</vt:lpstr>
      <vt:lpstr>rdt3.0: stop-and-wait operation</vt:lpstr>
      <vt:lpstr>Pipelined (Packet-Window) protocols</vt:lpstr>
      <vt:lpstr>A Sliding Packet Window</vt:lpstr>
      <vt:lpstr>A Sliding Packet Window</vt:lpstr>
      <vt:lpstr>Acknowledgements w/ Sliding Window</vt:lpstr>
      <vt:lpstr>Cumulative Acknowledgements (1)</vt:lpstr>
      <vt:lpstr>Cumulative Acknowledgements (2)</vt:lpstr>
      <vt:lpstr>Go-Back-N (GBN)</vt:lpstr>
      <vt:lpstr>Sliding Window with GBN</vt:lpstr>
      <vt:lpstr>GBN Example w/o Errors</vt:lpstr>
      <vt:lpstr>GBN Example with Errors</vt:lpstr>
      <vt:lpstr>GBN: sender extended FSM</vt:lpstr>
      <vt:lpstr>GBN: receiver extended FSM</vt:lpstr>
      <vt:lpstr>Acknowledgements w/ Sliding Window</vt:lpstr>
      <vt:lpstr>Selective Repeat (SR)</vt:lpstr>
      <vt:lpstr>SR Example with Errors</vt:lpstr>
      <vt:lpstr>Observations</vt:lpstr>
      <vt:lpstr>Recap: components of a solution</vt:lpstr>
      <vt:lpstr>What does TCP do?</vt:lpstr>
      <vt:lpstr>Automatic Repeat Request (ARQ)</vt:lpstr>
      <vt:lpstr>TCP Header</vt:lpstr>
      <vt:lpstr>Last time: Components of a solution for reliable transport</vt:lpstr>
      <vt:lpstr>What does TCP do?</vt:lpstr>
      <vt:lpstr>TCP Header</vt:lpstr>
      <vt:lpstr>What does TCP do?</vt:lpstr>
      <vt:lpstr>TCP: Segments and Sequence Numbers</vt:lpstr>
      <vt:lpstr>TCP “Stream of Bytes” Service…</vt:lpstr>
      <vt:lpstr>… Provided Using TCP “Segments”</vt:lpstr>
      <vt:lpstr>TCP Segment</vt:lpstr>
      <vt:lpstr>Sequence Numbers</vt:lpstr>
      <vt:lpstr>Sequence Numbers</vt:lpstr>
      <vt:lpstr>TCP Header</vt:lpstr>
      <vt:lpstr>PowerPoint Presentation</vt:lpstr>
      <vt:lpstr>What does TCP do?</vt:lpstr>
      <vt:lpstr>ACKing and Sequence Numbers</vt:lpstr>
      <vt:lpstr>Normal Pattern</vt:lpstr>
      <vt:lpstr>TCP Header</vt:lpstr>
      <vt:lpstr>What does TCP do?</vt:lpstr>
      <vt:lpstr>Loss with cumulative ACKs</vt:lpstr>
      <vt:lpstr>What does TCP do?</vt:lpstr>
      <vt:lpstr>Loss with cumulative ACKs</vt:lpstr>
      <vt:lpstr>Loss with cumulative ACKs</vt:lpstr>
      <vt:lpstr>What does TCP do?</vt:lpstr>
      <vt:lpstr>Retransmission Timeout</vt:lpstr>
      <vt:lpstr>Timing Illustration</vt:lpstr>
      <vt:lpstr>Retransmission Timeout</vt:lpstr>
      <vt:lpstr>RTT Estimation</vt:lpstr>
      <vt:lpstr>Exponential Averaging Example</vt:lpstr>
      <vt:lpstr>Problem: Ambiguous Measurements</vt:lpstr>
      <vt:lpstr>Karn/Partridge Algorithm</vt:lpstr>
      <vt:lpstr>Karn/Partridge in action</vt:lpstr>
      <vt:lpstr>Jacobson/Karels Algorithm</vt:lpstr>
      <vt:lpstr>With Jacobson/Karels</vt:lpstr>
      <vt:lpstr>What does TCP do?</vt:lpstr>
      <vt:lpstr>TCP Header: What’s left?</vt:lpstr>
      <vt:lpstr>TCP Header: What’s left?</vt:lpstr>
      <vt:lpstr>TCP Header: What’s left?</vt:lpstr>
      <vt:lpstr>TCP Connection Establishment and Initial Sequence Numbers</vt:lpstr>
      <vt:lpstr>Initial Sequence Number (ISN)</vt:lpstr>
      <vt:lpstr>Establishing a TCP Connection</vt:lpstr>
      <vt:lpstr>TCP Header</vt:lpstr>
      <vt:lpstr>Step 1: A’s Initial SYN Packet</vt:lpstr>
      <vt:lpstr>Step 2: B’s SYN-ACK Packet</vt:lpstr>
      <vt:lpstr>Step 3: A’s ACK of the SYN-ACK</vt:lpstr>
      <vt:lpstr>Timing Diagram: 3-Way Handshaking</vt:lpstr>
      <vt:lpstr>What if the SYN Packet Gets Lost?</vt:lpstr>
      <vt:lpstr>Tearing Down the Connection</vt:lpstr>
      <vt:lpstr>Normal Termination, One Side At A Time</vt:lpstr>
      <vt:lpstr>Normal Termination, Both Together</vt:lpstr>
      <vt:lpstr>Abrupt Termination</vt:lpstr>
      <vt:lpstr>TCP State Transitions</vt:lpstr>
      <vt:lpstr>An Simpler View of the Client Side</vt:lpstr>
      <vt:lpstr>TCP Header</vt:lpstr>
      <vt:lpstr>PowerPoint Presentation</vt:lpstr>
      <vt:lpstr>Recap: Sliding Window (so far)</vt:lpstr>
      <vt:lpstr>Sliding Window at Sender (so far)</vt:lpstr>
      <vt:lpstr>Sliding Window at Receiver (so far)</vt:lpstr>
      <vt:lpstr>Solution: Advertised Window (Flow Control)</vt:lpstr>
      <vt:lpstr>Sliding Window at Receiver</vt:lpstr>
      <vt:lpstr>Sliding Window at Sender (so far)</vt:lpstr>
      <vt:lpstr>Sliding Window w/ Flow Control</vt:lpstr>
      <vt:lpstr>Advertised Window Limits Rate</vt:lpstr>
      <vt:lpstr>TCP </vt:lpstr>
      <vt:lpstr>Sizing Windows for  Congestion Control</vt:lpstr>
      <vt:lpstr>PowerPoint Presentation</vt:lpstr>
      <vt:lpstr>PowerPoint Presentation</vt:lpstr>
      <vt:lpstr>Statistical Multiplexing  Congestion</vt:lpstr>
      <vt:lpstr>Congestion is undesirable</vt:lpstr>
      <vt:lpstr>Who Takes Care of Congestion?</vt:lpstr>
      <vt:lpstr>Some History: TCP in the 1980s</vt:lpstr>
      <vt:lpstr>Jacobson’s Approach</vt:lpstr>
      <vt:lpstr>Three Issues to Consider</vt:lpstr>
      <vt:lpstr>Abstract View</vt:lpstr>
      <vt:lpstr>Discovering available bandwidth</vt:lpstr>
      <vt:lpstr>Adjusting to variations in bandwidth</vt:lpstr>
      <vt:lpstr>Multiple flows and sharing bandwidth</vt:lpstr>
      <vt:lpstr>Reality</vt:lpstr>
      <vt:lpstr> View from a single flow </vt:lpstr>
      <vt:lpstr>General Approaches</vt:lpstr>
      <vt:lpstr>General Approaches</vt:lpstr>
      <vt:lpstr>General Approaches</vt:lpstr>
      <vt:lpstr>General Approaches</vt:lpstr>
      <vt:lpstr>General Approaches</vt:lpstr>
      <vt:lpstr>TCP’s Approach in a Nutshell</vt:lpstr>
      <vt:lpstr>All These Windows…</vt:lpstr>
      <vt:lpstr>Note</vt:lpstr>
      <vt:lpstr>Two Basic Questions</vt:lpstr>
      <vt:lpstr>Detecting Congestion</vt:lpstr>
      <vt:lpstr>Not All Losses the Same</vt:lpstr>
      <vt:lpstr>Rate Adjustment</vt:lpstr>
      <vt:lpstr>Bandwidth Discovery with Slow Start</vt:lpstr>
      <vt:lpstr>“Slow Start” Phase</vt:lpstr>
      <vt:lpstr>Slow Start in Action</vt:lpstr>
      <vt:lpstr>Adjusting to Varying Bandwidth</vt:lpstr>
      <vt:lpstr>AIMD</vt:lpstr>
      <vt:lpstr>Leads to the TCP “Sawtooth”</vt:lpstr>
      <vt:lpstr>Slow-Start vs. AIMD</vt:lpstr>
      <vt:lpstr>PowerPoint Presentation</vt:lpstr>
      <vt:lpstr>PowerPoint Presentation</vt:lpstr>
      <vt:lpstr>One Final Phase: Fast Recovery</vt:lpstr>
      <vt:lpstr>Example (in units of MSS, not bytes)</vt:lpstr>
      <vt:lpstr>The problem – A timeline</vt:lpstr>
      <vt:lpstr>Solution: Fast Recovery</vt:lpstr>
      <vt:lpstr>Example</vt:lpstr>
      <vt:lpstr>Timeline</vt:lpstr>
      <vt:lpstr>Putting it all together:  The TCP State Machine (partial)</vt:lpstr>
      <vt:lpstr>TCP Flavors </vt:lpstr>
      <vt:lpstr>PowerPoint Presentation</vt:lpstr>
      <vt:lpstr>TCP Flavors </vt:lpstr>
      <vt:lpstr>Interoperability</vt:lpstr>
      <vt:lpstr>TCP Throughput Equation</vt:lpstr>
      <vt:lpstr>A Simple Model for TCP Throughput</vt:lpstr>
      <vt:lpstr>A Simple Model for TCP Throughput</vt:lpstr>
      <vt:lpstr>Implications (1): Different RTTs</vt:lpstr>
      <vt:lpstr>Implications (2): High Speed TCP</vt:lpstr>
      <vt:lpstr>Adapting TCP to High Speed</vt:lpstr>
      <vt:lpstr>Implications (3): Rate-based CC</vt:lpstr>
      <vt:lpstr>Recap: TCP problems</vt:lpstr>
      <vt:lpstr>Router-Assisted Congestion Control</vt:lpstr>
      <vt:lpstr>How can routers ensure each flow gets its “fair share”?</vt:lpstr>
      <vt:lpstr>Fairness: General Approach</vt:lpstr>
      <vt:lpstr>Max-Min Fairness</vt:lpstr>
      <vt:lpstr>Example</vt:lpstr>
      <vt:lpstr>Max-Min Fairness</vt:lpstr>
      <vt:lpstr>How do we deal with packets of different sizes?</vt:lpstr>
      <vt:lpstr>Fair Queuing (FQ) </vt:lpstr>
      <vt:lpstr>Example</vt:lpstr>
      <vt:lpstr>Fair Queuing (FQ)</vt:lpstr>
      <vt:lpstr>FQ vs. FIFO</vt:lpstr>
      <vt:lpstr>FQ in the big picture</vt:lpstr>
      <vt:lpstr>FQ in the big picture</vt:lpstr>
      <vt:lpstr>Fairness is a controversial goal</vt:lpstr>
      <vt:lpstr>Explicit Congestion Notification (ECN)</vt:lpstr>
      <vt:lpstr>PowerPoint Presentation</vt:lpstr>
      <vt:lpstr>Recap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183</cp:revision>
  <cp:lastPrinted>2019-02-08T08:16:57Z</cp:lastPrinted>
  <dcterms:created xsi:type="dcterms:W3CDTF">2012-01-26T21:42:46Z</dcterms:created>
  <dcterms:modified xsi:type="dcterms:W3CDTF">2019-02-08T08:22:09Z</dcterms:modified>
</cp:coreProperties>
</file>