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9.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0.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1.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08" r:id="rId2"/>
    <p:sldMasterId id="2147483822" r:id="rId3"/>
    <p:sldMasterId id="2147483838" r:id="rId4"/>
    <p:sldMasterId id="2147483844" r:id="rId5"/>
    <p:sldMasterId id="2147483850" r:id="rId6"/>
    <p:sldMasterId id="2147483856" r:id="rId7"/>
    <p:sldMasterId id="2147483861" r:id="rId8"/>
    <p:sldMasterId id="2147483970" r:id="rId9"/>
    <p:sldMasterId id="2147484044" r:id="rId10"/>
    <p:sldMasterId id="2147484250" r:id="rId11"/>
    <p:sldMasterId id="2147484347" r:id="rId12"/>
  </p:sldMasterIdLst>
  <p:notesMasterIdLst>
    <p:notesMasterId r:id="rId40"/>
  </p:notesMasterIdLst>
  <p:handoutMasterIdLst>
    <p:handoutMasterId r:id="rId41"/>
  </p:handoutMasterIdLst>
  <p:sldIdLst>
    <p:sldId id="394" r:id="rId13"/>
    <p:sldId id="426" r:id="rId14"/>
    <p:sldId id="443" r:id="rId15"/>
    <p:sldId id="442" r:id="rId16"/>
    <p:sldId id="427" r:id="rId17"/>
    <p:sldId id="460" r:id="rId18"/>
    <p:sldId id="461" r:id="rId19"/>
    <p:sldId id="464" r:id="rId20"/>
    <p:sldId id="465" r:id="rId21"/>
    <p:sldId id="466" r:id="rId22"/>
    <p:sldId id="467" r:id="rId23"/>
    <p:sldId id="468" r:id="rId24"/>
    <p:sldId id="469" r:id="rId25"/>
    <p:sldId id="470" r:id="rId26"/>
    <p:sldId id="471" r:id="rId27"/>
    <p:sldId id="473" r:id="rId28"/>
    <p:sldId id="477" r:id="rId29"/>
    <p:sldId id="478" r:id="rId30"/>
    <p:sldId id="479" r:id="rId31"/>
    <p:sldId id="480" r:id="rId32"/>
    <p:sldId id="481" r:id="rId33"/>
    <p:sldId id="482" r:id="rId34"/>
    <p:sldId id="486" r:id="rId35"/>
    <p:sldId id="484" r:id="rId36"/>
    <p:sldId id="485" r:id="rId37"/>
    <p:sldId id="487" r:id="rId38"/>
    <p:sldId id="488" r:id="rId3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84" autoAdjust="0"/>
    <p:restoredTop sz="64085" autoAdjust="0"/>
  </p:normalViewPr>
  <p:slideViewPr>
    <p:cSldViewPr snapToGrid="0">
      <p:cViewPr varScale="1">
        <p:scale>
          <a:sx n="60" d="100"/>
          <a:sy n="60" d="100"/>
        </p:scale>
        <p:origin x="2320" y="168"/>
      </p:cViewPr>
      <p:guideLst>
        <p:guide orient="horz" pos="789"/>
        <p:guide pos="484"/>
      </p:guideLst>
    </p:cSldViewPr>
  </p:slideViewPr>
  <p:outlineViewPr>
    <p:cViewPr>
      <p:scale>
        <a:sx n="33" d="100"/>
        <a:sy n="33" d="100"/>
      </p:scale>
      <p:origin x="0" y="50082"/>
    </p:cViewPr>
  </p:outlineViewPr>
  <p:notesTextViewPr>
    <p:cViewPr>
      <p:scale>
        <a:sx n="100" d="100"/>
        <a:sy n="100" d="100"/>
      </p:scale>
      <p:origin x="0" y="0"/>
    </p:cViewPr>
  </p:notesTextViewPr>
  <p:sorterViewPr>
    <p:cViewPr>
      <p:scale>
        <a:sx n="150" d="100"/>
        <a:sy n="150" d="100"/>
      </p:scale>
      <p:origin x="0" y="15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20" Type="http://schemas.openxmlformats.org/officeDocument/2006/relationships/slide" Target="slides/slide8.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B1D4E0-EFEE-534A-8279-2D256FF743E3}" type="datetimeFigureOut">
              <a:rPr lang="en-US" smtClean="0"/>
              <a:t>9/17/18</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EE3779A-AEE6-A545-9A80-2C7C8E7AD024}" type="slidenum">
              <a:rPr lang="en-US" smtClean="0"/>
              <a:t>‹#›</a:t>
            </a:fld>
            <a:endParaRPr lang="en-US"/>
          </a:p>
        </p:txBody>
      </p:sp>
    </p:spTree>
    <p:extLst>
      <p:ext uri="{BB962C8B-B14F-4D97-AF65-F5344CB8AC3E}">
        <p14:creationId xmlns:p14="http://schemas.microsoft.com/office/powerpoint/2010/main" val="1419775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47607155-4031-F44A-9171-5B43DD4CA8DF}" type="slidenum">
              <a:rPr lang="en-US"/>
              <a:pPr/>
              <a:t>‹#›</a:t>
            </a:fld>
            <a:endParaRPr lang="en-US"/>
          </a:p>
        </p:txBody>
      </p:sp>
    </p:spTree>
    <p:extLst>
      <p:ext uri="{BB962C8B-B14F-4D97-AF65-F5344CB8AC3E}">
        <p14:creationId xmlns:p14="http://schemas.microsoft.com/office/powerpoint/2010/main" val="22236727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en.wikipedia.org/wiki/Resource_leak" TargetMode="External"/><Relationship Id="rId3" Type="http://schemas.openxmlformats.org/officeDocument/2006/relationships/hyperlink" Target="https://en.wikipedia.org/wiki/Computer_science" TargetMode="External"/><Relationship Id="rId7" Type="http://schemas.openxmlformats.org/officeDocument/2006/relationships/hyperlink" Target="https://en.wikipedia.org/wiki/Mutual_exclusion"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en.wikipedia.org/wiki/Resource_(computer_science)" TargetMode="External"/><Relationship Id="rId5" Type="http://schemas.openxmlformats.org/officeDocument/2006/relationships/hyperlink" Target="https://en.wikipedia.org/wiki/Computer_process" TargetMode="External"/><Relationship Id="rId10" Type="http://schemas.openxmlformats.org/officeDocument/2006/relationships/hyperlink" Target="https://en.wikipedia.org/wiki/Fork_bomb" TargetMode="External"/><Relationship Id="rId4" Type="http://schemas.openxmlformats.org/officeDocument/2006/relationships/hyperlink" Target="https://en.wikipedia.org/wiki/Concurrent_computing" TargetMode="External"/><Relationship Id="rId9" Type="http://schemas.openxmlformats.org/officeDocument/2006/relationships/hyperlink" Target="https://en.wikipedia.org/wiki/Denial-of-service_attack"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Times New Roman" pitchFamily="18" charset="0"/>
                <a:ea typeface="ＭＳ Ｐゴシック" charset="0"/>
                <a:cs typeface="+mn-cs"/>
              </a:rPr>
              <a:t>In </a:t>
            </a:r>
            <a:r>
              <a:rPr lang="en-US" sz="1200" kern="1200" dirty="0">
                <a:solidFill>
                  <a:schemeClr val="tx1"/>
                </a:solidFill>
                <a:latin typeface="Times New Roman" pitchFamily="18" charset="0"/>
                <a:ea typeface="ＭＳ Ｐゴシック" charset="0"/>
                <a:cs typeface="+mn-cs"/>
                <a:hlinkClick r:id="rId3"/>
              </a:rPr>
              <a:t>computer science, </a:t>
            </a:r>
            <a:r>
              <a:rPr lang="en-US" sz="1200" b="1" kern="1200" dirty="0">
                <a:solidFill>
                  <a:schemeClr val="tx1"/>
                </a:solidFill>
                <a:latin typeface="Times New Roman" pitchFamily="18" charset="0"/>
                <a:ea typeface="ＭＳ Ｐゴシック" charset="0"/>
                <a:cs typeface="+mn-cs"/>
                <a:hlinkClick r:id="rId3"/>
              </a:rPr>
              <a:t>starvation</a:t>
            </a:r>
            <a:r>
              <a:rPr lang="en-US" sz="1200" b="0" kern="1200" dirty="0">
                <a:solidFill>
                  <a:schemeClr val="tx1"/>
                </a:solidFill>
                <a:latin typeface="Times New Roman" pitchFamily="18" charset="0"/>
                <a:ea typeface="ＭＳ Ｐゴシック" charset="0"/>
                <a:cs typeface="+mn-cs"/>
                <a:hlinkClick r:id="rId3"/>
              </a:rPr>
              <a:t> is a problem encountered in </a:t>
            </a:r>
            <a:r>
              <a:rPr lang="en-US" sz="1200" b="0" kern="1200" dirty="0">
                <a:solidFill>
                  <a:schemeClr val="tx1"/>
                </a:solidFill>
                <a:latin typeface="Times New Roman" pitchFamily="18" charset="0"/>
                <a:ea typeface="ＭＳ Ｐゴシック" charset="0"/>
                <a:cs typeface="+mn-cs"/>
                <a:hlinkClick r:id="rId4"/>
              </a:rPr>
              <a:t>concurrent computing where a </a:t>
            </a:r>
            <a:r>
              <a:rPr lang="en-US" sz="1200" b="0" kern="1200" dirty="0">
                <a:solidFill>
                  <a:schemeClr val="tx1"/>
                </a:solidFill>
                <a:latin typeface="Times New Roman" pitchFamily="18" charset="0"/>
                <a:ea typeface="ＭＳ Ｐゴシック" charset="0"/>
                <a:cs typeface="+mn-cs"/>
                <a:hlinkClick r:id="rId5"/>
              </a:rPr>
              <a:t>process is perpetually denied necessary </a:t>
            </a:r>
            <a:r>
              <a:rPr lang="en-US" sz="1200" b="0" kern="1200" dirty="0">
                <a:solidFill>
                  <a:schemeClr val="tx1"/>
                </a:solidFill>
                <a:latin typeface="Times New Roman" pitchFamily="18" charset="0"/>
                <a:ea typeface="ＭＳ Ｐゴシック" charset="0"/>
                <a:cs typeface="+mn-cs"/>
                <a:hlinkClick r:id="rId6"/>
              </a:rPr>
              <a:t>resources to process its work.</a:t>
            </a:r>
            <a:r>
              <a:rPr lang="en-US" sz="1200" b="0" kern="1200" baseline="30000" dirty="0">
                <a:solidFill>
                  <a:schemeClr val="tx1"/>
                </a:solidFill>
                <a:latin typeface="Times New Roman" pitchFamily="18" charset="0"/>
                <a:ea typeface="ＭＳ Ｐゴシック" charset="0"/>
                <a:cs typeface="+mn-cs"/>
                <a:hlinkClick r:id="rId6"/>
              </a:rPr>
              <a:t>[1]</a:t>
            </a:r>
            <a:r>
              <a:rPr lang="en-US" sz="1200" b="0" kern="1200" baseline="0" dirty="0">
                <a:solidFill>
                  <a:schemeClr val="tx1"/>
                </a:solidFill>
                <a:latin typeface="Times New Roman" pitchFamily="18" charset="0"/>
                <a:ea typeface="ＭＳ Ｐゴシック" charset="0"/>
                <a:cs typeface="+mn-cs"/>
                <a:hlinkClick r:id="rId6"/>
              </a:rPr>
              <a:t> Starvation may be caused by errors in a scheduling or </a:t>
            </a:r>
            <a:r>
              <a:rPr lang="en-US" sz="1200" b="0" kern="1200" baseline="0" dirty="0">
                <a:solidFill>
                  <a:schemeClr val="tx1"/>
                </a:solidFill>
                <a:latin typeface="Times New Roman" pitchFamily="18" charset="0"/>
                <a:ea typeface="ＭＳ Ｐゴシック" charset="0"/>
                <a:cs typeface="+mn-cs"/>
                <a:hlinkClick r:id="rId7"/>
              </a:rPr>
              <a:t>mutual exclusion algorithm, but can also be caused by </a:t>
            </a:r>
            <a:r>
              <a:rPr lang="en-US" sz="1200" b="0" kern="1200" baseline="0" dirty="0">
                <a:solidFill>
                  <a:schemeClr val="tx1"/>
                </a:solidFill>
                <a:latin typeface="Times New Roman" pitchFamily="18" charset="0"/>
                <a:ea typeface="ＭＳ Ｐゴシック" charset="0"/>
                <a:cs typeface="+mn-cs"/>
                <a:hlinkClick r:id="rId8"/>
              </a:rPr>
              <a:t>resource leaks, and can be intentionally caused via a </a:t>
            </a:r>
            <a:r>
              <a:rPr lang="en-US" sz="1200" b="0" kern="1200" baseline="0" dirty="0">
                <a:solidFill>
                  <a:schemeClr val="tx1"/>
                </a:solidFill>
                <a:latin typeface="Times New Roman" pitchFamily="18" charset="0"/>
                <a:ea typeface="ＭＳ Ｐゴシック" charset="0"/>
                <a:cs typeface="+mn-cs"/>
                <a:hlinkClick r:id="rId9"/>
              </a:rPr>
              <a:t>denial-of-service attack such as a </a:t>
            </a:r>
            <a:r>
              <a:rPr lang="en-US" sz="1200" b="0" kern="1200" baseline="0" dirty="0">
                <a:solidFill>
                  <a:schemeClr val="tx1"/>
                </a:solidFill>
                <a:latin typeface="Times New Roman" pitchFamily="18" charset="0"/>
                <a:ea typeface="ＭＳ Ｐゴシック" charset="0"/>
                <a:cs typeface="+mn-cs"/>
                <a:hlinkClick r:id="rId10"/>
              </a:rPr>
              <a:t>fork bomb.</a:t>
            </a:r>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6</a:t>
            </a:fld>
            <a:endParaRPr lang="en-US"/>
          </a:p>
        </p:txBody>
      </p:sp>
    </p:spTree>
    <p:extLst>
      <p:ext uri="{BB962C8B-B14F-4D97-AF65-F5344CB8AC3E}">
        <p14:creationId xmlns:p14="http://schemas.microsoft.com/office/powerpoint/2010/main" val="3538026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Explanation in table 2 and next</a:t>
            </a:r>
            <a:r>
              <a:rPr lang="en-US" baseline="0" dirty="0"/>
              <a:t> paragraph, really all about frequent context switches of dom0</a:t>
            </a:r>
          </a:p>
          <a:p>
            <a:endParaRPr lang="en-US" baseline="0" dirty="0"/>
          </a:p>
          <a:p>
            <a:r>
              <a:rPr lang="en-US" sz="1200" b="0" i="0" u="none" strike="noStrike" kern="1200" baseline="0" dirty="0">
                <a:solidFill>
                  <a:schemeClr val="tx1"/>
                </a:solidFill>
                <a:latin typeface="Times New Roman" pitchFamily="18" charset="0"/>
                <a:ea typeface="ＭＳ Ｐゴシック" charset="0"/>
                <a:cs typeface="+mn-cs"/>
              </a:rPr>
              <a:t>At first glance, the lower web server throughput achieved by the</a:t>
            </a:r>
          </a:p>
          <a:p>
            <a:r>
              <a:rPr lang="en-US" sz="1200" b="0" i="0" u="none" strike="noStrike" kern="1200" baseline="0" dirty="0">
                <a:solidFill>
                  <a:schemeClr val="tx1"/>
                </a:solidFill>
                <a:latin typeface="Times New Roman" pitchFamily="18" charset="0"/>
                <a:ea typeface="ＭＳ Ｐゴシック" charset="0"/>
                <a:cs typeface="+mn-cs"/>
              </a:rPr>
              <a:t>configuration with higher CPU share to Dom0 seems like a contradiction.</a:t>
            </a:r>
          </a:p>
          <a:p>
            <a:endParaRPr lang="en-US" sz="1200" b="0" i="0" u="none" strike="noStrike" kern="1200" baseline="0" dirty="0">
              <a:solidFill>
                <a:schemeClr val="tx1"/>
              </a:solidFill>
              <a:latin typeface="Times New Roman" pitchFamily="18" charset="0"/>
              <a:ea typeface="ＭＳ Ｐゴシック" charset="0"/>
              <a:cs typeface="+mn-cs"/>
            </a:endParaRPr>
          </a:p>
          <a:p>
            <a:r>
              <a:rPr lang="en-US" sz="1200" b="1" i="0" u="none" strike="noStrike" kern="1200" baseline="0" dirty="0">
                <a:solidFill>
                  <a:schemeClr val="tx1"/>
                </a:solidFill>
                <a:latin typeface="Times New Roman" pitchFamily="18" charset="0"/>
                <a:ea typeface="ＭＳ Ｐゴシック" charset="0"/>
                <a:cs typeface="+mn-cs"/>
              </a:rPr>
              <a:t>For P values, more context switches </a:t>
            </a:r>
          </a:p>
          <a:p>
            <a:r>
              <a:rPr lang="en-US" sz="1200" b="0" i="0" u="none" strike="noStrike" kern="1200" baseline="0" dirty="0">
                <a:solidFill>
                  <a:schemeClr val="tx1"/>
                </a:solidFill>
                <a:latin typeface="Times New Roman" pitchFamily="18" charset="0"/>
                <a:ea typeface="ＭＳ Ｐゴシック" charset="0"/>
                <a:cs typeface="+mn-cs"/>
              </a:rPr>
              <a:t>However, frequently scheduled Dom0 is processing fewer I/O events that are accumulated in</a:t>
            </a:r>
          </a:p>
          <a:p>
            <a:r>
              <a:rPr lang="en-US" sz="1200" b="0" i="0" u="none" strike="noStrike" kern="1200" baseline="0" dirty="0">
                <a:solidFill>
                  <a:schemeClr val="tx1"/>
                </a:solidFill>
                <a:latin typeface="Times New Roman" pitchFamily="18" charset="0"/>
                <a:ea typeface="ＭＳ Ｐゴシック" charset="0"/>
                <a:cs typeface="+mn-cs"/>
              </a:rPr>
              <a:t>between the Dom0 execution periods. This type of scheduling leads</a:t>
            </a:r>
          </a:p>
          <a:p>
            <a:r>
              <a:rPr lang="en-US" sz="1200" b="0" i="0" u="none" strike="noStrike" kern="1200" baseline="0" dirty="0">
                <a:solidFill>
                  <a:schemeClr val="tx1"/>
                </a:solidFill>
                <a:latin typeface="Times New Roman" pitchFamily="18" charset="0"/>
                <a:ea typeface="ＭＳ Ｐゴシック" charset="0"/>
                <a:cs typeface="+mn-cs"/>
              </a:rPr>
              <a:t>to a higher context switch overhead and to a worse web server performance.</a:t>
            </a:r>
          </a:p>
          <a:p>
            <a:r>
              <a:rPr lang="en-US" sz="1200" b="0" i="0" u="none" strike="noStrike" kern="1200" baseline="0" dirty="0">
                <a:solidFill>
                  <a:schemeClr val="tx1"/>
                </a:solidFill>
                <a:latin typeface="Times New Roman" pitchFamily="18" charset="0"/>
                <a:ea typeface="ＭＳ Ｐゴシック" charset="0"/>
                <a:cs typeface="+mn-cs"/>
              </a:rPr>
              <a:t>In such a way, while the observed CPU usage by Dom0</a:t>
            </a:r>
          </a:p>
          <a:p>
            <a:r>
              <a:rPr lang="en-US" sz="1200" b="0" i="0" u="none" strike="noStrike" kern="1200" baseline="0" dirty="0">
                <a:solidFill>
                  <a:schemeClr val="tx1"/>
                </a:solidFill>
                <a:latin typeface="Times New Roman" pitchFamily="18" charset="0"/>
                <a:ea typeface="ＭＳ Ｐゴシック" charset="0"/>
                <a:cs typeface="+mn-cs"/>
              </a:rPr>
              <a:t>is higher, in fact, it performs less useful work which manifests itself</a:t>
            </a:r>
          </a:p>
          <a:p>
            <a:r>
              <a:rPr lang="en-US" sz="1200" b="0" i="0" u="none" strike="noStrike" kern="1200" baseline="0" dirty="0">
                <a:solidFill>
                  <a:schemeClr val="tx1"/>
                </a:solidFill>
                <a:latin typeface="Times New Roman" pitchFamily="18" charset="0"/>
                <a:ea typeface="ＭＳ Ｐゴシック" charset="0"/>
                <a:cs typeface="+mn-cs"/>
              </a:rPr>
              <a:t>as degraded application performance.</a:t>
            </a:r>
          </a:p>
          <a:p>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24</a:t>
            </a:fld>
            <a:endParaRPr lang="en-US"/>
          </a:p>
        </p:txBody>
      </p:sp>
    </p:spTree>
    <p:extLst>
      <p:ext uri="{BB962C8B-B14F-4D97-AF65-F5344CB8AC3E}">
        <p14:creationId xmlns:p14="http://schemas.microsoft.com/office/powerpoint/2010/main" val="37292744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1371600" y="3669390"/>
            <a:ext cx="6400800" cy="1200329"/>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smtClean="0"/>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lipArt Placeholder 3"/>
          <p:cNvSpPr>
            <a:spLocks noGrp="1"/>
          </p:cNvSpPr>
          <p:nvPr>
            <p:ph type="clipArt" sz="half" idx="2"/>
          </p:nvPr>
        </p:nvSpPr>
        <p:spPr>
          <a:xfrm>
            <a:off x="4517014" y="2186150"/>
            <a:ext cx="3536766" cy="3585976"/>
          </a:xfrm>
          <a:prstGeom prst="rect">
            <a:avLst/>
          </a:prstGeom>
        </p:spPr>
        <p:txBody>
          <a:bodyPr lIns="80165" tIns="40083" rIns="80165" bIns="40083"/>
          <a:lstStyle/>
          <a:p>
            <a:pPr lvl="0"/>
            <a:r>
              <a:rPr lang="en-GB" noProof="0"/>
              <a:t>Click icon to add clip art</a:t>
            </a:r>
            <a:endParaRPr lang="en-US" noProof="0"/>
          </a:p>
        </p:txBody>
      </p:sp>
    </p:spTree>
    <p:extLst>
      <p:ext uri="{BB962C8B-B14F-4D97-AF65-F5344CB8AC3E}">
        <p14:creationId xmlns:p14="http://schemas.microsoft.com/office/powerpoint/2010/main" val="6775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517014" y="2186150"/>
            <a:ext cx="3536766" cy="3585976"/>
          </a:xfrm>
          <a:prstGeom prst="rect">
            <a:avLst/>
          </a:prstGeom>
        </p:spPr>
        <p:txBody>
          <a:bodyPr lIns="80165" tIns="40083" rIns="80165" bIns="40083"/>
          <a:lstStyle/>
          <a:p>
            <a:pPr lvl="0"/>
            <a:r>
              <a:rPr lang="en-GB" noProof="0"/>
              <a:t>Click icon to add chart</a:t>
            </a:r>
            <a:endParaRPr lang="en-US" noProof="0"/>
          </a:p>
        </p:txBody>
      </p:sp>
    </p:spTree>
    <p:extLst>
      <p:ext uri="{BB962C8B-B14F-4D97-AF65-F5344CB8AC3E}">
        <p14:creationId xmlns:p14="http://schemas.microsoft.com/office/powerpoint/2010/main" val="26525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10.xml"/><Relationship Id="rId4" Type="http://schemas.openxmlformats.org/officeDocument/2006/relationships/slideLayout" Target="../slideLayouts/slideLayout44.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11.xml"/><Relationship Id="rId4" Type="http://schemas.openxmlformats.org/officeDocument/2006/relationships/slideLayout" Target="../slideLayouts/slideLayout48.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6.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8.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9.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5" r:id="rId1"/>
    <p:sldLayoutId id="2147484046" r:id="rId2"/>
    <p:sldLayoutId id="2147484048" r:id="rId3"/>
    <p:sldLayoutId id="2147484049"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348" r:id="rId1"/>
    <p:sldLayoutId id="2147484349" r:id="rId2"/>
    <p:sldLayoutId id="2147484350" r:id="rId3"/>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 y="2861197"/>
            <a:ext cx="8939314" cy="2308324"/>
          </a:xfrm>
        </p:spPr>
        <p:txBody>
          <a:bodyPr/>
          <a:lstStyle/>
          <a:p>
            <a:r>
              <a:rPr lang="en-US" dirty="0"/>
              <a:t>Cloud Computing</a:t>
            </a:r>
            <a:br>
              <a:rPr lang="en-US" dirty="0"/>
            </a:br>
            <a:r>
              <a:rPr lang="en-US" dirty="0"/>
              <a:t> </a:t>
            </a:r>
            <a:br>
              <a:rPr lang="en-US" dirty="0"/>
            </a:br>
            <a:r>
              <a:rPr lang="en-US" dirty="0"/>
              <a:t>VM Scheduling</a:t>
            </a:r>
            <a:br>
              <a:rPr lang="en-US" dirty="0"/>
            </a:br>
            <a:endParaRPr lang="en-US" dirty="0"/>
          </a:p>
        </p:txBody>
      </p:sp>
      <p:sp>
        <p:nvSpPr>
          <p:cNvPr id="5" name="Subtitle 4"/>
          <p:cNvSpPr>
            <a:spLocks noGrp="1"/>
          </p:cNvSpPr>
          <p:nvPr>
            <p:ph type="subTitle" idx="1"/>
          </p:nvPr>
        </p:nvSpPr>
        <p:spPr>
          <a:xfrm>
            <a:off x="1371600" y="5323034"/>
            <a:ext cx="6400800" cy="860248"/>
          </a:xfrm>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7" name="Rectangle 6">
            <a:extLst>
              <a:ext uri="{FF2B5EF4-FFF2-40B4-BE49-F238E27FC236}">
                <a16:creationId xmlns:a16="http://schemas.microsoft.com/office/drawing/2014/main" id="{7041ACEA-826D-8B4A-905E-91E0110EAA5C}"/>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CA158E6-DA46-D245-8927-4D1EBC420B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Terminology for CPU Schedulers</a:t>
            </a:r>
          </a:p>
        </p:txBody>
      </p:sp>
      <p:sp>
        <p:nvSpPr>
          <p:cNvPr id="7171" name="Content Placeholder 2"/>
          <p:cNvSpPr>
            <a:spLocks noGrp="1"/>
          </p:cNvSpPr>
          <p:nvPr>
            <p:ph sz="quarter" idx="10"/>
          </p:nvPr>
        </p:nvSpPr>
        <p:spPr>
          <a:xfrm>
            <a:off x="274719" y="660005"/>
            <a:ext cx="8647887" cy="3659716"/>
          </a:xfrm>
        </p:spPr>
        <p:txBody>
          <a:bodyPr/>
          <a:lstStyle/>
          <a:p>
            <a:pPr algn="just">
              <a:buSzPct val="100000"/>
            </a:pPr>
            <a:r>
              <a:rPr lang="en-US" dirty="0"/>
              <a:t>Many schedulers are Proportional Share (PS) schedulers:</a:t>
            </a:r>
          </a:p>
          <a:p>
            <a:pPr marL="400050" lvl="1" indent="0" algn="just">
              <a:buSzPct val="100000"/>
              <a:buNone/>
            </a:pPr>
            <a:r>
              <a:rPr lang="en-US" dirty="0"/>
              <a:t>PS scheduling allocates CPU in proportion to the number of shares (weights) that VMs have been assigned. </a:t>
            </a:r>
          </a:p>
          <a:p>
            <a:pPr lvl="1" indent="-342900" algn="just">
              <a:buSzPct val="100000"/>
              <a:buFont typeface="Wingdings" charset="2"/>
              <a:buChar char="§"/>
            </a:pPr>
            <a:r>
              <a:rPr lang="en-US" dirty="0">
                <a:sym typeface="Wingdings"/>
              </a:rPr>
              <a:t>Tend to provide instantaneous form of sharing  </a:t>
            </a:r>
          </a:p>
          <a:p>
            <a:pPr marL="0" indent="0" algn="just">
              <a:buSzPct val="100000"/>
              <a:buNone/>
            </a:pPr>
            <a:endParaRPr lang="en-US" sz="2800" dirty="0"/>
          </a:p>
          <a:p>
            <a:pPr algn="just">
              <a:buSzPct val="100000"/>
            </a:pPr>
            <a:r>
              <a:rPr lang="en-US" dirty="0"/>
              <a:t>Evaluation criteria: </a:t>
            </a:r>
          </a:p>
          <a:p>
            <a:pPr marL="857250" lvl="1" indent="-457200" algn="just">
              <a:buSzPct val="100000"/>
              <a:buFont typeface="+mj-lt"/>
              <a:buAutoNum type="arabicPeriod"/>
            </a:pPr>
            <a:r>
              <a:rPr lang="en-US" b="1" dirty="0"/>
              <a:t>Fairness:</a:t>
            </a:r>
            <a:r>
              <a:rPr lang="en-US" dirty="0"/>
              <a:t> time interval over which the scheduler provides fair CPU allocation</a:t>
            </a:r>
          </a:p>
          <a:p>
            <a:pPr marL="857250" lvl="1" indent="-457200" algn="just">
              <a:buSzPct val="100000"/>
              <a:buFont typeface="+mj-lt"/>
              <a:buAutoNum type="arabicPeriod"/>
            </a:pPr>
            <a:r>
              <a:rPr lang="en-US" b="1" dirty="0"/>
              <a:t>Allocation error: </a:t>
            </a:r>
            <a:r>
              <a:rPr lang="en-US" dirty="0"/>
              <a:t>the difference between the allocation and real demanded allocation.</a:t>
            </a:r>
          </a:p>
          <a:p>
            <a:pPr marL="857250" lvl="1" indent="-457200" algn="just">
              <a:buSzPct val="100000"/>
              <a:buFont typeface="+mj-lt"/>
              <a:buAutoNum type="arabicPeriod"/>
            </a:pPr>
            <a:endParaRPr lang="en-US" dirty="0"/>
          </a:p>
          <a:p>
            <a:pPr algn="just">
              <a:buSzPct val="100000"/>
            </a:pPr>
            <a:r>
              <a:rPr lang="en-US" dirty="0"/>
              <a:t>Fair-Share </a:t>
            </a:r>
            <a:r>
              <a:rPr lang="en-US" dirty="0" err="1"/>
              <a:t>vs</a:t>
            </a:r>
            <a:r>
              <a:rPr lang="en-US" dirty="0"/>
              <a:t> Proportional Scheduling: </a:t>
            </a:r>
          </a:p>
          <a:p>
            <a:pPr lvl="1" algn="just">
              <a:buSzPct val="100000"/>
              <a:buFont typeface="Wingdings" charset="2"/>
              <a:buChar char="§"/>
            </a:pPr>
            <a:r>
              <a:rPr lang="en-US" dirty="0">
                <a:sym typeface="Wingdings"/>
              </a:rPr>
              <a:t>Fair-share schedulers attempt to provide a </a:t>
            </a:r>
            <a:r>
              <a:rPr lang="en-US" b="1" i="1" dirty="0">
                <a:sym typeface="Wingdings"/>
              </a:rPr>
              <a:t>time-averaged </a:t>
            </a:r>
            <a:r>
              <a:rPr lang="en-US" dirty="0">
                <a:sym typeface="Wingdings"/>
              </a:rPr>
              <a:t>form of proportional sharing based on the actual usage measured over long time periods. </a:t>
            </a:r>
            <a:endParaRPr lang="en-US" dirty="0"/>
          </a:p>
          <a:p>
            <a:pPr marL="400050" lvl="1" indent="0">
              <a:buSzPct val="100000"/>
              <a:buNone/>
            </a:pPr>
            <a:r>
              <a:rPr lang="en-US" dirty="0"/>
              <a:t>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10</a:t>
            </a:fld>
            <a:endParaRPr lang="en-US" sz="1400"/>
          </a:p>
        </p:txBody>
      </p:sp>
    </p:spTree>
    <p:extLst>
      <p:ext uri="{BB962C8B-B14F-4D97-AF65-F5344CB8AC3E}">
        <p14:creationId xmlns:p14="http://schemas.microsoft.com/office/powerpoint/2010/main" val="2541496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9223368" cy="646331"/>
          </a:xfrm>
        </p:spPr>
        <p:txBody>
          <a:bodyPr/>
          <a:lstStyle/>
          <a:p>
            <a:r>
              <a:rPr lang="en-US" dirty="0"/>
              <a:t>Example of Fair and PS Schedulers </a:t>
            </a:r>
          </a:p>
        </p:txBody>
      </p:sp>
      <p:sp>
        <p:nvSpPr>
          <p:cNvPr id="7171" name="Content Placeholder 2"/>
          <p:cNvSpPr>
            <a:spLocks noGrp="1"/>
          </p:cNvSpPr>
          <p:nvPr>
            <p:ph sz="quarter" idx="10"/>
          </p:nvPr>
        </p:nvSpPr>
        <p:spPr>
          <a:xfrm>
            <a:off x="141048" y="660004"/>
            <a:ext cx="8731432" cy="4988497"/>
          </a:xfrm>
        </p:spPr>
        <p:txBody>
          <a:bodyPr/>
          <a:lstStyle/>
          <a:p>
            <a:pPr marL="0" indent="0" algn="just">
              <a:buSzPct val="100000"/>
              <a:buNone/>
            </a:pPr>
            <a:r>
              <a:rPr lang="en-US" sz="2800" b="1" dirty="0"/>
              <a:t>Problem: </a:t>
            </a:r>
          </a:p>
          <a:p>
            <a:pPr marL="0" indent="0" algn="just">
              <a:buSzPct val="100000"/>
              <a:buNone/>
            </a:pPr>
            <a:r>
              <a:rPr lang="en-US" sz="2400" dirty="0"/>
              <a:t>Two clients C1 and C2 share a system with equal CPU shares. </a:t>
            </a:r>
            <a:r>
              <a:rPr lang="en-US" dirty="0"/>
              <a:t>Assume that C1 is using the CPU for some time and that C2 is blocked. </a:t>
            </a:r>
          </a:p>
          <a:p>
            <a:pPr marL="0" indent="0" algn="just">
              <a:buSzPct val="100000"/>
              <a:buNone/>
            </a:pPr>
            <a:r>
              <a:rPr lang="en-US" b="1" dirty="0"/>
              <a:t>Question: </a:t>
            </a:r>
            <a:r>
              <a:rPr lang="en-US" sz="2400" dirty="0"/>
              <a:t>What happens when C2 becomes active again?</a:t>
            </a:r>
          </a:p>
          <a:p>
            <a:pPr marL="457200" indent="-457200" algn="just">
              <a:buSzPct val="100000"/>
              <a:buFont typeface="+mj-lt"/>
              <a:buAutoNum type="arabicPeriod"/>
            </a:pPr>
            <a:endParaRPr lang="en-US" dirty="0"/>
          </a:p>
          <a:p>
            <a:pPr marL="0" indent="0" algn="just">
              <a:buSzPct val="100000"/>
              <a:buNone/>
            </a:pPr>
            <a:r>
              <a:rPr lang="en-US" sz="2800" b="1" dirty="0"/>
              <a:t>Solution:</a:t>
            </a:r>
          </a:p>
          <a:p>
            <a:pPr marL="457200" indent="-457200" algn="just">
              <a:buSzPct val="100000"/>
              <a:buFont typeface="+mj-lt"/>
              <a:buAutoNum type="arabicPeriod"/>
            </a:pPr>
            <a:r>
              <a:rPr lang="en-US" sz="2400" dirty="0"/>
              <a:t>A fair-scheduler will allocate a large CPU share to C2 to “catch up” with C1</a:t>
            </a:r>
          </a:p>
          <a:p>
            <a:pPr marL="457200" indent="-457200" algn="just">
              <a:buSzPct val="100000"/>
              <a:buFont typeface="+mj-lt"/>
              <a:buAutoNum type="arabicPeriod"/>
            </a:pPr>
            <a:r>
              <a:rPr lang="en-US" dirty="0"/>
              <a:t>A PS scheduler will treat C1 and C2 equally, because it is</a:t>
            </a:r>
          </a:p>
          <a:p>
            <a:pPr marL="0" indent="0" algn="just">
              <a:buSzPct val="100000"/>
              <a:buNone/>
            </a:pPr>
            <a:r>
              <a:rPr lang="en-US" dirty="0"/>
              <a:t>u</a:t>
            </a:r>
            <a:r>
              <a:rPr lang="en-US" sz="2400" dirty="0"/>
              <a:t>nfair to </a:t>
            </a:r>
            <a:r>
              <a:rPr lang="en-US" sz="2400" dirty="0" err="1"/>
              <a:t>penalise</a:t>
            </a:r>
            <a:r>
              <a:rPr lang="en-US" sz="2400" dirty="0"/>
              <a:t> C1 for consuming otherwise idle resources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11</a:t>
            </a:fld>
            <a:endParaRPr lang="en-US" sz="1400"/>
          </a:p>
        </p:txBody>
      </p:sp>
    </p:spTree>
    <p:extLst>
      <p:ext uri="{BB962C8B-B14F-4D97-AF65-F5344CB8AC3E}">
        <p14:creationId xmlns:p14="http://schemas.microsoft.com/office/powerpoint/2010/main" val="3658502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Terminology for CPU Schedulers </a:t>
            </a:r>
            <a:r>
              <a:rPr lang="en-US" sz="2400" dirty="0"/>
              <a:t>(</a:t>
            </a:r>
            <a:r>
              <a:rPr lang="en-US" sz="2400" dirty="0" err="1"/>
              <a:t>con’t</a:t>
            </a:r>
            <a:r>
              <a:rPr lang="en-US" sz="2400" dirty="0"/>
              <a:t>)</a:t>
            </a:r>
          </a:p>
        </p:txBody>
      </p:sp>
      <p:sp>
        <p:nvSpPr>
          <p:cNvPr id="7171" name="Content Placeholder 2"/>
          <p:cNvSpPr>
            <a:spLocks noGrp="1"/>
          </p:cNvSpPr>
          <p:nvPr>
            <p:ph sz="quarter" idx="10"/>
          </p:nvPr>
        </p:nvSpPr>
        <p:spPr>
          <a:xfrm>
            <a:off x="107629" y="1044381"/>
            <a:ext cx="8681305" cy="3659716"/>
          </a:xfrm>
        </p:spPr>
        <p:txBody>
          <a:bodyPr/>
          <a:lstStyle/>
          <a:p>
            <a:pPr marL="457200" indent="-457200" algn="just">
              <a:buSzPct val="100000"/>
              <a:buFont typeface="+mj-lt"/>
              <a:buAutoNum type="arabicPeriod"/>
            </a:pPr>
            <a:r>
              <a:rPr lang="en-US" sz="2800" b="1" dirty="0"/>
              <a:t>Work-conserving (WC-mode)</a:t>
            </a:r>
          </a:p>
          <a:p>
            <a:pPr lvl="1" indent="-342900" algn="just">
              <a:buSzPct val="100000"/>
              <a:buFont typeface="Wingdings" charset="2"/>
              <a:buChar char="§"/>
            </a:pPr>
            <a:r>
              <a:rPr lang="en-US" sz="2400" dirty="0"/>
              <a:t>CPU shares are merely guarantees: as long as there is some work to be done and all clients have used their shares the CPU will be used. </a:t>
            </a:r>
          </a:p>
          <a:p>
            <a:pPr marL="514350" indent="-514350" algn="just">
              <a:buSzPct val="100000"/>
              <a:buFont typeface="+mj-lt"/>
              <a:buAutoNum type="arabicPeriod"/>
            </a:pPr>
            <a:r>
              <a:rPr lang="en-US" sz="2800" b="1" dirty="0"/>
              <a:t>Non work-conserving (NWC-mode) </a:t>
            </a:r>
            <a:r>
              <a:rPr lang="en-US" sz="2800" dirty="0"/>
              <a:t> </a:t>
            </a:r>
          </a:p>
          <a:p>
            <a:pPr marL="914400" lvl="1" indent="-514350" algn="just">
              <a:buSzPct val="100000"/>
              <a:buFont typeface="Wingdings" charset="2"/>
              <a:buChar char="§"/>
            </a:pPr>
            <a:r>
              <a:rPr lang="en-US" sz="2400" dirty="0"/>
              <a:t>CPU shares are </a:t>
            </a:r>
            <a:r>
              <a:rPr lang="en-US" sz="2400" u="sng" dirty="0"/>
              <a:t>caps</a:t>
            </a:r>
            <a:r>
              <a:rPr lang="en-US" sz="2400" dirty="0"/>
              <a:t>. Clients will get their share of CPU and only that.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12</a:t>
            </a:fld>
            <a:endParaRPr lang="en-US" sz="1400"/>
          </a:p>
        </p:txBody>
      </p:sp>
    </p:spTree>
    <p:extLst>
      <p:ext uri="{BB962C8B-B14F-4D97-AF65-F5344CB8AC3E}">
        <p14:creationId xmlns:p14="http://schemas.microsoft.com/office/powerpoint/2010/main" val="3216777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Terminology for CPU Schedulers </a:t>
            </a:r>
            <a:r>
              <a:rPr lang="en-US" sz="2400" dirty="0"/>
              <a:t>(</a:t>
            </a:r>
            <a:r>
              <a:rPr lang="en-US" sz="2400" dirty="0" err="1"/>
              <a:t>con’t</a:t>
            </a:r>
            <a:r>
              <a:rPr lang="en-US" sz="2400" dirty="0"/>
              <a:t>)</a:t>
            </a:r>
          </a:p>
        </p:txBody>
      </p:sp>
      <p:sp>
        <p:nvSpPr>
          <p:cNvPr id="7171" name="Content Placeholder 2"/>
          <p:cNvSpPr>
            <a:spLocks noGrp="1"/>
          </p:cNvSpPr>
          <p:nvPr>
            <p:ph sz="quarter" idx="10"/>
          </p:nvPr>
        </p:nvSpPr>
        <p:spPr>
          <a:xfrm>
            <a:off x="107629" y="1044381"/>
            <a:ext cx="9115739" cy="3659716"/>
          </a:xfrm>
        </p:spPr>
        <p:txBody>
          <a:bodyPr/>
          <a:lstStyle/>
          <a:p>
            <a:pPr marL="514350" indent="-514350" algn="just">
              <a:buSzPct val="100000"/>
              <a:buFont typeface="+mj-lt"/>
              <a:buAutoNum type="arabicPeriod"/>
            </a:pPr>
            <a:r>
              <a:rPr lang="en-US" sz="2800" b="1" dirty="0"/>
              <a:t>Non-preemptive schedulers </a:t>
            </a:r>
          </a:p>
          <a:p>
            <a:pPr marL="914400" lvl="1" indent="-514350" algn="just">
              <a:buSzPct val="100000"/>
              <a:buFont typeface="Wingdings" charset="2"/>
              <a:buChar char="§"/>
            </a:pPr>
            <a:r>
              <a:rPr lang="en-US" sz="2400" dirty="0"/>
              <a:t>These schedulers allow running clients to finish their CPU slice. These schedulers only make decisions when the running client gives up the CPU. </a:t>
            </a:r>
          </a:p>
          <a:p>
            <a:pPr marL="457200" indent="-457200" algn="just">
              <a:buSzPct val="100000"/>
              <a:buFont typeface="+mj-lt"/>
              <a:buAutoNum type="arabicPeriod"/>
            </a:pPr>
            <a:endParaRPr lang="en-US" sz="2800" b="1" dirty="0"/>
          </a:p>
          <a:p>
            <a:pPr marL="457200" indent="-457200" algn="just">
              <a:buSzPct val="100000"/>
              <a:buFont typeface="+mj-lt"/>
              <a:buAutoNum type="arabicPeriod"/>
            </a:pPr>
            <a:r>
              <a:rPr lang="en-US" sz="2800" b="1" dirty="0"/>
              <a:t>Preemptive schedulers</a:t>
            </a:r>
          </a:p>
          <a:p>
            <a:pPr lvl="1" indent="-342900" algn="just">
              <a:buSzPct val="100000"/>
              <a:buFont typeface="Wingdings" charset="2"/>
              <a:buChar char="§"/>
            </a:pPr>
            <a:r>
              <a:rPr lang="en-US" sz="2400" dirty="0"/>
              <a:t>Running clients can be preemptive for others clients to run. These schedulers rerun their scheduling decisions for when a new client arrives.  </a:t>
            </a:r>
          </a:p>
          <a:p>
            <a:pPr marL="400050" lvl="1" indent="0" algn="just">
              <a:buSzPct val="100000"/>
              <a:buNone/>
            </a:pPr>
            <a:endParaRPr lang="en-US" sz="2400" dirty="0"/>
          </a:p>
          <a:p>
            <a:pPr marL="914400" lvl="1" indent="-514350" algn="just">
              <a:buSzPct val="100000"/>
              <a:buFont typeface="Wingdings" charset="2"/>
              <a:buChar char="§"/>
            </a:pPr>
            <a:r>
              <a:rPr lang="en-US" sz="2400" dirty="0"/>
              <a:t>Preemption is good for I/O intensive workloads, why?</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13</a:t>
            </a:fld>
            <a:endParaRPr lang="en-US" sz="1400"/>
          </a:p>
        </p:txBody>
      </p:sp>
    </p:spTree>
    <p:extLst>
      <p:ext uri="{BB962C8B-B14F-4D97-AF65-F5344CB8AC3E}">
        <p14:creationId xmlns:p14="http://schemas.microsoft.com/office/powerpoint/2010/main" val="3804782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Workload Management </a:t>
            </a:r>
            <a:endParaRPr lang="en-US" sz="2400" dirty="0"/>
          </a:p>
        </p:txBody>
      </p:sp>
      <p:sp>
        <p:nvSpPr>
          <p:cNvPr id="7171" name="Content Placeholder 2"/>
          <p:cNvSpPr>
            <a:spLocks noGrp="1"/>
          </p:cNvSpPr>
          <p:nvPr>
            <p:ph sz="quarter" idx="10"/>
          </p:nvPr>
        </p:nvSpPr>
        <p:spPr>
          <a:xfrm>
            <a:off x="107630" y="827125"/>
            <a:ext cx="8731432" cy="3659716"/>
          </a:xfrm>
        </p:spPr>
        <p:txBody>
          <a:bodyPr/>
          <a:lstStyle/>
          <a:p>
            <a:pPr marL="0" indent="0" algn="just">
              <a:buSzPct val="100000"/>
              <a:buNone/>
            </a:pPr>
            <a:r>
              <a:rPr lang="en-US" sz="2400" dirty="0"/>
              <a:t>Workload management is the ability to </a:t>
            </a:r>
            <a:r>
              <a:rPr lang="en-US" sz="2400" b="1" dirty="0"/>
              <a:t>precisely</a:t>
            </a:r>
            <a:r>
              <a:rPr lang="en-US" sz="2400" dirty="0"/>
              <a:t> assign (CPU, memory, I/O) resources to applications. Applications provide service levels on their desired performance and the workload managers assign resources to comply to these levels. </a:t>
            </a:r>
          </a:p>
          <a:p>
            <a:pPr marL="0" indent="0" algn="just">
              <a:buSzPct val="100000"/>
              <a:buNone/>
            </a:pPr>
            <a:endParaRPr lang="en-US" dirty="0"/>
          </a:p>
          <a:p>
            <a:pPr marL="0" indent="0" algn="just">
              <a:buSzPct val="100000"/>
              <a:buNone/>
            </a:pPr>
            <a:r>
              <a:rPr lang="en-US" sz="2400" b="1" dirty="0"/>
              <a:t>Workload management approaches:</a:t>
            </a:r>
          </a:p>
          <a:p>
            <a:pPr marL="457200" indent="-457200" algn="just">
              <a:buSzPct val="100000"/>
              <a:buFont typeface="+mj-lt"/>
              <a:buAutoNum type="arabicPeriod"/>
            </a:pPr>
            <a:r>
              <a:rPr lang="en-US" b="1" dirty="0"/>
              <a:t>Static: </a:t>
            </a:r>
          </a:p>
          <a:p>
            <a:pPr marL="857250" lvl="1" indent="-457200" algn="just">
              <a:buSzPct val="100000"/>
              <a:buFont typeface="Wingdings" charset="2"/>
              <a:buChar char="§"/>
            </a:pPr>
            <a:r>
              <a:rPr lang="en-US" dirty="0"/>
              <a:t>Resources are estimated once and are assigned statically to applications despite their varying workloads</a:t>
            </a:r>
          </a:p>
          <a:p>
            <a:pPr marL="857250" lvl="1" indent="-457200" algn="just">
              <a:buSzPct val="100000"/>
              <a:buFont typeface="Wingdings" charset="2"/>
              <a:buChar char="§"/>
            </a:pPr>
            <a:r>
              <a:rPr lang="en-US" dirty="0"/>
              <a:t>Problem of over-provisioning!!!!</a:t>
            </a:r>
          </a:p>
          <a:p>
            <a:pPr marL="457200" indent="-457200" algn="just">
              <a:buSzPct val="100000"/>
              <a:buFont typeface="+mj-lt"/>
              <a:buAutoNum type="arabicPeriod"/>
            </a:pPr>
            <a:r>
              <a:rPr lang="en-US" b="1" dirty="0"/>
              <a:t>Dynamic: </a:t>
            </a:r>
          </a:p>
          <a:p>
            <a:pPr marL="857250" lvl="1" indent="-457200" algn="just">
              <a:buSzPct val="100000"/>
              <a:buFont typeface="Wingdings" charset="2"/>
              <a:buChar char="§"/>
            </a:pPr>
            <a:r>
              <a:rPr lang="en-US" dirty="0"/>
              <a:t>Dynamically allocate resources to match application workload resource demands. </a:t>
            </a:r>
          </a:p>
          <a:p>
            <a:pPr marL="457200" indent="-457200" algn="just">
              <a:buSzPct val="100000"/>
              <a:buFont typeface="Wingdings" charset="2"/>
              <a:buChar char="Ø"/>
            </a:pPr>
            <a:r>
              <a:rPr lang="en-US" dirty="0"/>
              <a:t>Workload managers usually use PS schedulers in NWC </a:t>
            </a:r>
          </a:p>
          <a:p>
            <a:pPr marL="857250" lvl="1" indent="-457200" algn="just">
              <a:buSzPct val="100000"/>
              <a:buFont typeface="Wingdings" charset="2"/>
              <a:buChar char="§"/>
            </a:pPr>
            <a:r>
              <a:rPr lang="en-US" dirty="0"/>
              <a:t>Why? </a:t>
            </a:r>
            <a:r>
              <a:rPr lang="en-US" dirty="0">
                <a:sym typeface="Wingdings"/>
              </a:rPr>
              <a:t> for performance isolation reasons</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14</a:t>
            </a:fld>
            <a:endParaRPr lang="en-US" sz="1400"/>
          </a:p>
        </p:txBody>
      </p:sp>
    </p:spTree>
    <p:extLst>
      <p:ext uri="{BB962C8B-B14F-4D97-AF65-F5344CB8AC3E}">
        <p14:creationId xmlns:p14="http://schemas.microsoft.com/office/powerpoint/2010/main" val="3343758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Case study: </a:t>
            </a:r>
            <a:r>
              <a:rPr lang="en-US" dirty="0" err="1"/>
              <a:t>Xen</a:t>
            </a:r>
            <a:r>
              <a:rPr lang="en-US" dirty="0"/>
              <a:t> CPU Schedulers</a:t>
            </a:r>
            <a:endParaRPr lang="en-US" sz="2400" dirty="0"/>
          </a:p>
        </p:txBody>
      </p:sp>
      <p:sp>
        <p:nvSpPr>
          <p:cNvPr id="7171" name="Content Placeholder 2"/>
          <p:cNvSpPr>
            <a:spLocks noGrp="1"/>
          </p:cNvSpPr>
          <p:nvPr>
            <p:ph sz="quarter" idx="10"/>
          </p:nvPr>
        </p:nvSpPr>
        <p:spPr>
          <a:xfrm>
            <a:off x="107629" y="827125"/>
            <a:ext cx="9115739" cy="3659716"/>
          </a:xfrm>
        </p:spPr>
        <p:txBody>
          <a:bodyPr/>
          <a:lstStyle/>
          <a:p>
            <a:pPr marL="0" indent="0">
              <a:buSzPct val="100000"/>
              <a:buNone/>
            </a:pPr>
            <a:r>
              <a:rPr lang="en-US" dirty="0"/>
              <a:t>Over the years, there has been proposed and used different CPU schedulers for the </a:t>
            </a:r>
            <a:r>
              <a:rPr lang="en-US" dirty="0" err="1"/>
              <a:t>Xen</a:t>
            </a:r>
            <a:r>
              <a:rPr lang="en-US" dirty="0"/>
              <a:t> VMM:</a:t>
            </a:r>
          </a:p>
          <a:p>
            <a:pPr marL="0" indent="0">
              <a:buSzPct val="100000"/>
              <a:buNone/>
            </a:pPr>
            <a:endParaRPr lang="en-US" dirty="0"/>
          </a:p>
          <a:p>
            <a:pPr marL="457200" indent="-457200">
              <a:buSzPct val="100000"/>
              <a:buFont typeface="+mj-lt"/>
              <a:buAutoNum type="arabicPeriod"/>
            </a:pPr>
            <a:r>
              <a:rPr lang="en-US" dirty="0"/>
              <a:t>Borrowed Virtual Time (BVT)</a:t>
            </a:r>
          </a:p>
          <a:p>
            <a:pPr marL="457200" indent="-457200">
              <a:buSzPct val="100000"/>
              <a:buFont typeface="+mj-lt"/>
              <a:buAutoNum type="arabicPeriod"/>
            </a:pPr>
            <a:r>
              <a:rPr lang="en-US" dirty="0"/>
              <a:t>Simple Earliest Deadline First (SEDF)</a:t>
            </a:r>
          </a:p>
          <a:p>
            <a:pPr marL="457200" indent="-457200">
              <a:buSzPct val="100000"/>
              <a:buFont typeface="+mj-lt"/>
              <a:buAutoNum type="arabicPeriod"/>
            </a:pPr>
            <a:r>
              <a:rPr lang="en-US" dirty="0"/>
              <a:t>Credit Scheduler  </a:t>
            </a:r>
          </a:p>
          <a:p>
            <a:pPr marL="457200" indent="-457200">
              <a:buSzPct val="100000"/>
              <a:buFont typeface="+mj-lt"/>
              <a:buAutoNum type="arabicPeriod"/>
            </a:pPr>
            <a:endParaRPr lang="en-US" dirty="0"/>
          </a:p>
          <a:p>
            <a:pPr>
              <a:buSzPct val="100000"/>
            </a:pPr>
            <a:r>
              <a:rPr lang="en-US" dirty="0"/>
              <a:t>These algorithms were used as in the order above. Today, </a:t>
            </a:r>
            <a:r>
              <a:rPr lang="en-US" dirty="0" err="1"/>
              <a:t>Xen</a:t>
            </a:r>
            <a:r>
              <a:rPr lang="en-US" dirty="0"/>
              <a:t> uses the Credit Scheduler.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15</a:t>
            </a:fld>
            <a:endParaRPr lang="en-US" sz="1400"/>
          </a:p>
        </p:txBody>
      </p:sp>
    </p:spTree>
    <p:extLst>
      <p:ext uri="{BB962C8B-B14F-4D97-AF65-F5344CB8AC3E}">
        <p14:creationId xmlns:p14="http://schemas.microsoft.com/office/powerpoint/2010/main" val="259964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6837"/>
            <a:ext cx="8915400" cy="984885"/>
          </a:xfrm>
        </p:spPr>
        <p:txBody>
          <a:bodyPr/>
          <a:lstStyle/>
          <a:p>
            <a:r>
              <a:rPr lang="en-US" dirty="0"/>
              <a:t>Borrowed Virtual Time (BVT) </a:t>
            </a:r>
            <a:r>
              <a:rPr lang="en-US" sz="2200" dirty="0"/>
              <a:t>(very briefly)</a:t>
            </a:r>
          </a:p>
        </p:txBody>
      </p:sp>
      <p:sp>
        <p:nvSpPr>
          <p:cNvPr id="34819" name="Content Placeholder 2"/>
          <p:cNvSpPr>
            <a:spLocks noGrp="1"/>
          </p:cNvSpPr>
          <p:nvPr>
            <p:ph sz="quarter" idx="10"/>
          </p:nvPr>
        </p:nvSpPr>
        <p:spPr>
          <a:xfrm>
            <a:off x="195183" y="738214"/>
            <a:ext cx="8760841" cy="3659716"/>
          </a:xfrm>
        </p:spPr>
        <p:txBody>
          <a:bodyPr/>
          <a:lstStyle/>
          <a:p>
            <a:pPr algn="just"/>
            <a:r>
              <a:rPr lang="en-US" b="1" dirty="0"/>
              <a:t>Objective </a:t>
            </a:r>
            <a:r>
              <a:rPr lang="en-US" dirty="0"/>
              <a:t>– is a fair-share scheduler based on the concept of virtual time, dispatching the thread with the runnable VM with the lowest virtual time first. </a:t>
            </a:r>
          </a:p>
          <a:p>
            <a:pPr algn="just"/>
            <a:r>
              <a:rPr lang="en-US" dirty="0"/>
              <a:t>Allows latency-sensitive applications to </a:t>
            </a:r>
            <a:r>
              <a:rPr lang="en-US" u="sng" dirty="0"/>
              <a:t>wrap back</a:t>
            </a:r>
            <a:r>
              <a:rPr lang="en-US" dirty="0"/>
              <a:t> in virtual time to gain scheduling priority and so applications borrows virtual time from its future allocation.</a:t>
            </a:r>
          </a:p>
          <a:p>
            <a:r>
              <a:rPr lang="en-US" dirty="0"/>
              <a:t>The VM effectively “borrows” virtual time from its future and thus does not disrupt long-term CPU sharing.</a:t>
            </a:r>
          </a:p>
          <a:p>
            <a:r>
              <a:rPr lang="en-US" dirty="0"/>
              <a:t>CPU allocation.</a:t>
            </a:r>
          </a:p>
          <a:p>
            <a:pPr algn="just"/>
            <a:r>
              <a:rPr lang="en-US" dirty="0"/>
              <a:t>BVT has the following features:</a:t>
            </a:r>
          </a:p>
          <a:p>
            <a:pPr lvl="1" algn="just"/>
            <a:r>
              <a:rPr lang="en-US" dirty="0"/>
              <a:t>Preemptive, WC-mode only </a:t>
            </a:r>
          </a:p>
          <a:p>
            <a:pPr lvl="1" algn="just"/>
            <a:r>
              <a:rPr lang="en-US" dirty="0"/>
              <a:t>Optimally-fair</a:t>
            </a:r>
          </a:p>
          <a:p>
            <a:pPr lvl="1" algn="just"/>
            <a:r>
              <a:rPr lang="en-US" dirty="0"/>
              <a:t>Low-overhead implementation on </a:t>
            </a:r>
            <a:r>
              <a:rPr lang="en-US" dirty="0" err="1"/>
              <a:t>uni</a:t>
            </a:r>
            <a:r>
              <a:rPr lang="en-US" dirty="0"/>
              <a:t>- and multiprocessors</a:t>
            </a:r>
          </a:p>
          <a:p>
            <a:pPr algn="just"/>
            <a:r>
              <a:rPr lang="en-US" dirty="0"/>
              <a:t>But, it does not support NWC-mode and so it limits isolation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16</a:t>
            </a:fld>
            <a:endParaRPr lang="en-US" sz="1400"/>
          </a:p>
        </p:txBody>
      </p:sp>
    </p:spTree>
    <p:extLst>
      <p:ext uri="{BB962C8B-B14F-4D97-AF65-F5344CB8AC3E}">
        <p14:creationId xmlns:p14="http://schemas.microsoft.com/office/powerpoint/2010/main" val="3833953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194558"/>
            <a:ext cx="9061604" cy="1200329"/>
          </a:xfrm>
        </p:spPr>
        <p:txBody>
          <a:bodyPr/>
          <a:lstStyle/>
          <a:p>
            <a:r>
              <a:rPr lang="en-US" dirty="0"/>
              <a:t>Simple Earliest Deadline First (SEDF)</a:t>
            </a:r>
            <a:endParaRPr lang="en-US" sz="2000" dirty="0"/>
          </a:p>
        </p:txBody>
      </p:sp>
      <p:sp>
        <p:nvSpPr>
          <p:cNvPr id="34819" name="Content Placeholder 2"/>
          <p:cNvSpPr>
            <a:spLocks noGrp="1"/>
          </p:cNvSpPr>
          <p:nvPr>
            <p:ph sz="quarter" idx="10"/>
          </p:nvPr>
        </p:nvSpPr>
        <p:spPr>
          <a:xfrm>
            <a:off x="-22034" y="988894"/>
            <a:ext cx="9166034" cy="3659716"/>
          </a:xfrm>
        </p:spPr>
        <p:txBody>
          <a:bodyPr/>
          <a:lstStyle/>
          <a:p>
            <a:r>
              <a:rPr lang="en-US" dirty="0"/>
              <a:t>In SEDF each domain specifies three values: </a:t>
            </a:r>
            <a:r>
              <a:rPr lang="en-US" sz="2800" dirty="0"/>
              <a:t>(</a:t>
            </a:r>
            <a:r>
              <a:rPr lang="en-US" sz="2800" i="1" dirty="0" err="1"/>
              <a:t>s</a:t>
            </a:r>
            <a:r>
              <a:rPr lang="en-US" sz="2800" i="1" baseline="-25000" dirty="0" err="1"/>
              <a:t>i</a:t>
            </a:r>
            <a:r>
              <a:rPr lang="en-US" sz="2800" dirty="0"/>
              <a:t>, </a:t>
            </a:r>
            <a:r>
              <a:rPr lang="en-US" sz="2800" i="1" dirty="0"/>
              <a:t>p</a:t>
            </a:r>
            <a:r>
              <a:rPr lang="en-US" sz="2800" i="1" baseline="-25000" dirty="0"/>
              <a:t>i</a:t>
            </a:r>
            <a:r>
              <a:rPr lang="en-US" sz="2800" dirty="0"/>
              <a:t>, </a:t>
            </a:r>
            <a:r>
              <a:rPr lang="en-US" sz="2800" i="1" dirty="0"/>
              <a:t>x</a:t>
            </a:r>
            <a:r>
              <a:rPr lang="en-US" sz="2800" i="1" baseline="-25000" dirty="0"/>
              <a:t>i</a:t>
            </a:r>
            <a:r>
              <a:rPr lang="en-US" sz="2800" dirty="0"/>
              <a:t>)</a:t>
            </a:r>
            <a:r>
              <a:rPr lang="en-US" dirty="0"/>
              <a:t>, where:</a:t>
            </a:r>
          </a:p>
          <a:p>
            <a:pPr lvl="1"/>
            <a:r>
              <a:rPr lang="en-US" sz="3200" i="1" dirty="0" err="1"/>
              <a:t>s</a:t>
            </a:r>
            <a:r>
              <a:rPr lang="en-US" sz="3200" i="1" baseline="-25000" dirty="0" err="1"/>
              <a:t>i</a:t>
            </a:r>
            <a:r>
              <a:rPr lang="en-US" sz="3200" i="1" dirty="0"/>
              <a:t> </a:t>
            </a:r>
            <a:r>
              <a:rPr lang="en-US" dirty="0"/>
              <a:t>:= is the slice</a:t>
            </a:r>
          </a:p>
          <a:p>
            <a:pPr lvl="1"/>
            <a:r>
              <a:rPr lang="en-US" sz="3200" i="1" dirty="0"/>
              <a:t>p</a:t>
            </a:r>
            <a:r>
              <a:rPr lang="en-US" sz="3200" i="1" baseline="-25000" dirty="0"/>
              <a:t>i</a:t>
            </a:r>
            <a:r>
              <a:rPr lang="en-US" dirty="0"/>
              <a:t> := is the period </a:t>
            </a:r>
            <a:endParaRPr lang="en-US" dirty="0">
              <a:sym typeface="Wingdings"/>
            </a:endParaRPr>
          </a:p>
          <a:p>
            <a:pPr lvl="1"/>
            <a:r>
              <a:rPr lang="en-US" dirty="0">
                <a:sym typeface="Wingdings"/>
              </a:rPr>
              <a:t>A </a:t>
            </a:r>
            <a:r>
              <a:rPr lang="en-US" sz="3200" i="1" dirty="0" err="1">
                <a:sym typeface="Wingdings"/>
              </a:rPr>
              <a:t>Dom</a:t>
            </a:r>
            <a:r>
              <a:rPr lang="en-US" sz="3200" i="1" baseline="-25000" dirty="0" err="1"/>
              <a:t>i</a:t>
            </a:r>
            <a:r>
              <a:rPr lang="en-US" dirty="0">
                <a:sym typeface="Wingdings"/>
              </a:rPr>
              <a:t> will receive </a:t>
            </a:r>
            <a:r>
              <a:rPr lang="en-US" sz="3200" i="1" dirty="0" err="1"/>
              <a:t>s</a:t>
            </a:r>
            <a:r>
              <a:rPr lang="en-US" sz="3200" i="1" baseline="-25000" dirty="0" err="1"/>
              <a:t>i</a:t>
            </a:r>
            <a:r>
              <a:rPr lang="en-US" sz="3200" i="1" dirty="0">
                <a:sym typeface="Wingdings"/>
              </a:rPr>
              <a:t> </a:t>
            </a:r>
            <a:r>
              <a:rPr lang="en-US" dirty="0">
                <a:sym typeface="Wingdings"/>
              </a:rPr>
              <a:t>units of time every period of length </a:t>
            </a:r>
            <a:r>
              <a:rPr lang="en-US" sz="3200" i="1" dirty="0">
                <a:sym typeface="Wingdings"/>
              </a:rPr>
              <a:t>p</a:t>
            </a:r>
            <a:r>
              <a:rPr lang="en-US" sz="3200" i="1" baseline="-25000" dirty="0"/>
              <a:t>i</a:t>
            </a:r>
            <a:r>
              <a:rPr lang="en-US" dirty="0">
                <a:sym typeface="Wingdings"/>
              </a:rPr>
              <a:t>. </a:t>
            </a:r>
            <a:endParaRPr lang="en-US" dirty="0"/>
          </a:p>
          <a:p>
            <a:pPr lvl="1"/>
            <a:r>
              <a:rPr lang="en-US" sz="3200" i="1" dirty="0"/>
              <a:t>x</a:t>
            </a:r>
            <a:r>
              <a:rPr lang="en-US" sz="3200" i="1" baseline="-25000" dirty="0"/>
              <a:t>i</a:t>
            </a:r>
            <a:r>
              <a:rPr lang="en-US" dirty="0"/>
              <a:t> := indicates if the domain can receive extra CPU time (WC-mode)</a:t>
            </a:r>
          </a:p>
          <a:p>
            <a:pPr lvl="1"/>
            <a:r>
              <a:rPr lang="en-US" dirty="0"/>
              <a:t>If WC-mode is enabled, SEDF distributes slack time fairly among all runnable domains.</a:t>
            </a:r>
          </a:p>
          <a:p>
            <a:pPr lvl="1"/>
            <a:endParaRPr lang="en-US" dirty="0"/>
          </a:p>
          <a:p>
            <a:pPr lvl="1"/>
            <a:r>
              <a:rPr lang="en-US" sz="2400" dirty="0"/>
              <a:t>Example: how can we assign 30% of CPU to a domain?</a:t>
            </a:r>
          </a:p>
          <a:p>
            <a:pPr lvl="2"/>
            <a:r>
              <a:rPr lang="en-US" dirty="0"/>
              <a:t>(3ms, 10ms, 0), or</a:t>
            </a:r>
          </a:p>
          <a:p>
            <a:pPr lvl="2"/>
            <a:r>
              <a:rPr lang="en-US" dirty="0"/>
              <a:t>(30ms, 100ms, 0) </a:t>
            </a:r>
          </a:p>
          <a:p>
            <a:pPr lvl="2"/>
            <a:r>
              <a:rPr lang="en-US" dirty="0"/>
              <a:t>Does it make a difference if we choose a period of 10ms or 30ms?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17</a:t>
            </a:fld>
            <a:endParaRPr lang="en-US" sz="1400"/>
          </a:p>
        </p:txBody>
      </p:sp>
    </p:spTree>
    <p:extLst>
      <p:ext uri="{BB962C8B-B14F-4D97-AF65-F5344CB8AC3E}">
        <p14:creationId xmlns:p14="http://schemas.microsoft.com/office/powerpoint/2010/main" val="394480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194558"/>
            <a:ext cx="9061604" cy="1200329"/>
          </a:xfrm>
        </p:spPr>
        <p:txBody>
          <a:bodyPr/>
          <a:lstStyle/>
          <a:p>
            <a:r>
              <a:rPr lang="en-US" dirty="0"/>
              <a:t>Simple Earliest Deadline First (SEDF)</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dirty="0"/>
              <a:t>For each domain, SEDF tracks two more values </a:t>
            </a:r>
            <a:r>
              <a:rPr lang="en-US" sz="2800" dirty="0"/>
              <a:t>(</a:t>
            </a:r>
            <a:r>
              <a:rPr lang="en-US" sz="3200" i="1" dirty="0"/>
              <a:t>d</a:t>
            </a:r>
            <a:r>
              <a:rPr lang="en-US" sz="3200" i="1" baseline="-25000" dirty="0"/>
              <a:t>i</a:t>
            </a:r>
            <a:r>
              <a:rPr lang="en-US" sz="3200" i="1" dirty="0"/>
              <a:t>, </a:t>
            </a:r>
            <a:r>
              <a:rPr lang="en-US" sz="3200" i="1" dirty="0" err="1"/>
              <a:t>r</a:t>
            </a:r>
            <a:r>
              <a:rPr lang="en-US" sz="3200" i="1" baseline="-25000" dirty="0" err="1"/>
              <a:t>i</a:t>
            </a:r>
            <a:r>
              <a:rPr lang="en-US" sz="2800" dirty="0"/>
              <a:t>)</a:t>
            </a:r>
            <a:r>
              <a:rPr lang="en-US" dirty="0"/>
              <a:t>, where:</a:t>
            </a:r>
          </a:p>
          <a:p>
            <a:pPr lvl="1"/>
            <a:r>
              <a:rPr lang="en-US" sz="3200" i="1" dirty="0"/>
              <a:t>d</a:t>
            </a:r>
            <a:r>
              <a:rPr lang="en-US" sz="3200" i="1" baseline="-25000" dirty="0"/>
              <a:t>i</a:t>
            </a:r>
            <a:r>
              <a:rPr lang="en-US" dirty="0"/>
              <a:t> := is the time at which </a:t>
            </a:r>
            <a:r>
              <a:rPr lang="en-US" sz="3200" i="1" dirty="0" err="1">
                <a:sym typeface="Wingdings"/>
              </a:rPr>
              <a:t>Dom</a:t>
            </a:r>
            <a:r>
              <a:rPr lang="en-US" sz="3200" i="1" baseline="-25000" dirty="0" err="1"/>
              <a:t>i</a:t>
            </a:r>
            <a:r>
              <a:rPr lang="en-US" dirty="0" err="1"/>
              <a:t>‘s</a:t>
            </a:r>
            <a:r>
              <a:rPr lang="en-US" dirty="0"/>
              <a:t> current period ends, i.e., the deadline</a:t>
            </a:r>
          </a:p>
          <a:p>
            <a:pPr lvl="1"/>
            <a:r>
              <a:rPr lang="en-US" sz="3200" i="1" dirty="0" err="1"/>
              <a:t>r</a:t>
            </a:r>
            <a:r>
              <a:rPr lang="en-US" sz="3200" i="1" baseline="-25000" dirty="0" err="1"/>
              <a:t>i</a:t>
            </a:r>
            <a:r>
              <a:rPr lang="en-US" dirty="0"/>
              <a:t> := is the remaining CPU time of  </a:t>
            </a:r>
            <a:r>
              <a:rPr lang="en-US" sz="3200" i="1" dirty="0" err="1">
                <a:sym typeface="Wingdings"/>
              </a:rPr>
              <a:t>Dom</a:t>
            </a:r>
            <a:r>
              <a:rPr lang="en-US" sz="3200" i="1" baseline="-25000" dirty="0" err="1"/>
              <a:t>i</a:t>
            </a:r>
            <a:r>
              <a:rPr lang="en-US" dirty="0" err="1"/>
              <a:t>‘s</a:t>
            </a:r>
            <a:r>
              <a:rPr lang="en-US" dirty="0"/>
              <a:t>  current period</a:t>
            </a:r>
          </a:p>
          <a:p>
            <a:pPr lvl="1"/>
            <a:endParaRPr lang="en-US" dirty="0">
              <a:sym typeface="Wingdings"/>
            </a:endParaRPr>
          </a:p>
          <a:p>
            <a:pPr lvl="1"/>
            <a:r>
              <a:rPr lang="en-US" sz="2400" b="1" dirty="0">
                <a:sym typeface="Wingdings"/>
              </a:rPr>
              <a:t>Policy</a:t>
            </a:r>
            <a:r>
              <a:rPr lang="en-US" sz="2400" dirty="0">
                <a:sym typeface="Wingdings"/>
              </a:rPr>
              <a:t>  The runnable domain with the earliest deadline is picked to be scheduled next.</a:t>
            </a:r>
          </a:p>
          <a:p>
            <a:pPr lvl="1"/>
            <a:endParaRPr lang="en-US" sz="2400" dirty="0">
              <a:sym typeface="Wingdings"/>
            </a:endParaRPr>
          </a:p>
          <a:p>
            <a:pPr lvl="1"/>
            <a:r>
              <a:rPr lang="en-US" sz="2400" dirty="0">
                <a:sym typeface="Wingdings"/>
              </a:rPr>
              <a:t>SEDF characteristics:</a:t>
            </a:r>
          </a:p>
          <a:p>
            <a:pPr marL="1371600" lvl="2" indent="-457200">
              <a:buFont typeface="+mj-lt"/>
              <a:buAutoNum type="arabicPeriod"/>
            </a:pPr>
            <a:r>
              <a:rPr lang="en-US" sz="2400" dirty="0">
                <a:sym typeface="Wingdings"/>
              </a:rPr>
              <a:t>Preemptive, WC and NWC modes</a:t>
            </a:r>
          </a:p>
          <a:p>
            <a:pPr marL="1371600" lvl="2" indent="-457200">
              <a:buFont typeface="+mj-lt"/>
              <a:buAutoNum type="arabicPeriod"/>
            </a:pPr>
            <a:r>
              <a:rPr lang="en-US" sz="2400" dirty="0">
                <a:sym typeface="Wingdings"/>
              </a:rPr>
              <a:t>Fairness depends on a value of a period</a:t>
            </a:r>
          </a:p>
          <a:p>
            <a:pPr marL="1371600" lvl="2" indent="-457200">
              <a:buFont typeface="+mj-lt"/>
              <a:buAutoNum type="arabicPeriod"/>
            </a:pPr>
            <a:r>
              <a:rPr lang="en-US" sz="2400" dirty="0">
                <a:sym typeface="Wingdings"/>
              </a:rPr>
              <a:t>Implements per CPU queue; but, lacks of global load balancing on multiprocessors</a:t>
            </a:r>
            <a:endParaRPr lang="en-US" sz="24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18</a:t>
            </a:fld>
            <a:endParaRPr lang="en-US" sz="1400"/>
          </a:p>
        </p:txBody>
      </p:sp>
    </p:spTree>
    <p:extLst>
      <p:ext uri="{BB962C8B-B14F-4D97-AF65-F5344CB8AC3E}">
        <p14:creationId xmlns:p14="http://schemas.microsoft.com/office/powerpoint/2010/main" val="1033135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Credit Scheduler</a:t>
            </a:r>
            <a:endParaRPr lang="en-US" sz="2000" dirty="0"/>
          </a:p>
        </p:txBody>
      </p:sp>
      <p:sp>
        <p:nvSpPr>
          <p:cNvPr id="34819" name="Content Placeholder 2"/>
          <p:cNvSpPr>
            <a:spLocks noGrp="1"/>
          </p:cNvSpPr>
          <p:nvPr>
            <p:ph sz="quarter" idx="10"/>
          </p:nvPr>
        </p:nvSpPr>
        <p:spPr>
          <a:xfrm>
            <a:off x="-5325" y="922046"/>
            <a:ext cx="8911222" cy="3659716"/>
          </a:xfrm>
        </p:spPr>
        <p:txBody>
          <a:bodyPr/>
          <a:lstStyle/>
          <a:p>
            <a:pPr algn="just"/>
            <a:r>
              <a:rPr lang="en-US" dirty="0"/>
              <a:t>Credit scheduler is </a:t>
            </a:r>
            <a:r>
              <a:rPr lang="en-US" dirty="0" err="1"/>
              <a:t>Xen’s</a:t>
            </a:r>
            <a:r>
              <a:rPr lang="en-US" dirty="0"/>
              <a:t> latest PS scheduler featuring automatic load balancing of virtual CPUs across physical CPUs on an SMP host. </a:t>
            </a:r>
          </a:p>
          <a:p>
            <a:pPr algn="just"/>
            <a:r>
              <a:rPr lang="en-US" dirty="0"/>
              <a:t>Before a physical CPU goes idle, the scheduler will consider other CPUs with runnable </a:t>
            </a:r>
            <a:r>
              <a:rPr lang="en-US" dirty="0" err="1"/>
              <a:t>vCPUs</a:t>
            </a:r>
            <a:r>
              <a:rPr lang="en-US" dirty="0"/>
              <a:t> to run. </a:t>
            </a:r>
          </a:p>
          <a:p>
            <a:pPr marL="0" indent="0" algn="just">
              <a:buNone/>
            </a:pPr>
            <a:endParaRPr lang="en-US" dirty="0"/>
          </a:p>
          <a:p>
            <a:pPr algn="just"/>
            <a:r>
              <a:rPr lang="en-US" b="1" dirty="0"/>
              <a:t>Goal</a:t>
            </a:r>
            <a:r>
              <a:rPr lang="en-US" dirty="0"/>
              <a:t> </a:t>
            </a:r>
            <a:r>
              <a:rPr lang="en-US" dirty="0">
                <a:sym typeface="Wingdings"/>
              </a:rPr>
              <a:t> </a:t>
            </a:r>
            <a:r>
              <a:rPr lang="en-US" dirty="0"/>
              <a:t>This approach guarantees that no CPU idles when there is runnable work in the system. </a:t>
            </a:r>
          </a:p>
          <a:p>
            <a:pPr algn="just"/>
            <a:endParaRPr lang="en-US" dirty="0"/>
          </a:p>
          <a:p>
            <a:pPr algn="just"/>
            <a:r>
              <a:rPr lang="en-US" dirty="0"/>
              <a:t>For each VM, the scheduler assigns a </a:t>
            </a:r>
            <a:r>
              <a:rPr lang="en-US" i="1" dirty="0"/>
              <a:t>weight</a:t>
            </a:r>
            <a:r>
              <a:rPr lang="en-US" dirty="0"/>
              <a:t> and a </a:t>
            </a:r>
            <a:r>
              <a:rPr lang="en-US" i="1" dirty="0"/>
              <a:t>cap</a:t>
            </a:r>
            <a:r>
              <a:rPr lang="en-US" dirty="0"/>
              <a:t>. </a:t>
            </a:r>
          </a:p>
          <a:p>
            <a:pPr algn="just"/>
            <a:r>
              <a:rPr lang="en-US" dirty="0"/>
              <a:t>If cap is 0, then the VM can receive extra time (WC-mode)</a:t>
            </a:r>
          </a:p>
          <a:p>
            <a:pPr algn="just"/>
            <a:r>
              <a:rPr lang="en-US" dirty="0"/>
              <a:t>If cap is non-0, it shows the max time it can receive (NWC) </a:t>
            </a:r>
          </a:p>
          <a:p>
            <a:pPr marL="0"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19</a:t>
            </a:fld>
            <a:endParaRPr lang="en-US" sz="1400"/>
          </a:p>
        </p:txBody>
      </p:sp>
    </p:spTree>
    <p:extLst>
      <p:ext uri="{BB962C8B-B14F-4D97-AF65-F5344CB8AC3E}">
        <p14:creationId xmlns:p14="http://schemas.microsoft.com/office/powerpoint/2010/main" val="2729356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endParaRPr lang="en-US" dirty="0"/>
          </a:p>
        </p:txBody>
      </p:sp>
      <p:sp>
        <p:nvSpPr>
          <p:cNvPr id="4099" name="Content Placeholder 6"/>
          <p:cNvSpPr>
            <a:spLocks noGrp="1"/>
          </p:cNvSpPr>
          <p:nvPr>
            <p:ph sz="quarter" idx="10"/>
          </p:nvPr>
        </p:nvSpPr>
        <p:spPr/>
        <p:txBody>
          <a:bodyPr/>
          <a:lstStyle/>
          <a:p>
            <a:r>
              <a:rPr lang="en-US" dirty="0"/>
              <a:t>Resource management and scheduling.</a:t>
            </a:r>
          </a:p>
          <a:p>
            <a:r>
              <a:rPr lang="en-US" dirty="0"/>
              <a:t>Policies and mechanisms.</a:t>
            </a:r>
          </a:p>
          <a:p>
            <a:r>
              <a:rPr lang="en-US" dirty="0"/>
              <a:t>Case-study of CPU schedulers:</a:t>
            </a:r>
          </a:p>
          <a:p>
            <a:pPr lvl="1"/>
            <a:r>
              <a:rPr lang="en-US" dirty="0" err="1"/>
              <a:t>Xen</a:t>
            </a:r>
            <a:r>
              <a:rPr lang="en-US" dirty="0"/>
              <a:t> CPU schedulers: BVT, SEDF, Credit</a:t>
            </a:r>
          </a:p>
          <a:p>
            <a:pPr lvl="1"/>
            <a:endParaRPr lang="en-US" dirty="0"/>
          </a:p>
          <a:p>
            <a:pPr marL="514350" indent="-457200">
              <a:buFont typeface="Wingdings" charset="2"/>
              <a:buChar char="§"/>
            </a:pPr>
            <a:r>
              <a:rPr lang="en-US" dirty="0"/>
              <a:t>Material is from the paper:</a:t>
            </a:r>
          </a:p>
          <a:p>
            <a:pPr marL="457200" lvl="1" indent="0">
              <a:buNone/>
            </a:pPr>
            <a:r>
              <a:rPr lang="en-US" dirty="0"/>
              <a:t>“Comparison of the Three CPU Schedulers in </a:t>
            </a:r>
            <a:r>
              <a:rPr lang="en-US" dirty="0" err="1"/>
              <a:t>Xen</a:t>
            </a:r>
            <a:r>
              <a:rPr lang="en-US" dirty="0"/>
              <a:t>”, </a:t>
            </a:r>
          </a:p>
          <a:p>
            <a:pPr marL="457200" lvl="1" indent="0">
              <a:buNone/>
            </a:pPr>
            <a:r>
              <a:rPr lang="en-US" dirty="0"/>
              <a:t>by L. </a:t>
            </a:r>
            <a:r>
              <a:rPr lang="en-US" dirty="0" err="1"/>
              <a:t>Cherkasova</a:t>
            </a:r>
            <a:r>
              <a:rPr lang="en-US" dirty="0"/>
              <a:t>, D. Gupta, A. </a:t>
            </a:r>
            <a:r>
              <a:rPr lang="en-US" dirty="0" err="1"/>
              <a:t>Vahdat</a:t>
            </a:r>
            <a:endParaRPr lang="en-US" dirty="0"/>
          </a:p>
          <a:p>
            <a:pPr marL="400050" lvl="1" indent="0">
              <a:buNone/>
            </a:pPr>
            <a:r>
              <a:rPr lang="en-US" sz="1600" dirty="0"/>
              <a:t>published in ACM SIGMETRICS Performance Evaluation Review, Volume 35 Issue 2,   September 2007, pages 42-51 	</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a:t>
            </a:fld>
            <a:endParaRPr 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Credit Scheduler</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dirty="0"/>
              <a:t>The scheduler works with 30ms of slice: a </a:t>
            </a:r>
            <a:r>
              <a:rPr lang="en-US" dirty="0" err="1"/>
              <a:t>vCPU</a:t>
            </a:r>
            <a:r>
              <a:rPr lang="en-US" dirty="0"/>
              <a:t> receives 30ms before being preempted by another VM. </a:t>
            </a:r>
          </a:p>
          <a:p>
            <a:r>
              <a:rPr lang="en-US" dirty="0"/>
              <a:t>Every slice (30ms) the priorities/credits of all runnable VMs are recalculated.</a:t>
            </a:r>
          </a:p>
          <a:p>
            <a:r>
              <a:rPr lang="en-US" dirty="0"/>
              <a:t>The scheduler monitors CPU usage every 10ms. </a:t>
            </a:r>
          </a:p>
          <a:p>
            <a:pPr lvl="1"/>
            <a:endParaRPr lang="en-US" sz="2400" dirty="0">
              <a:sym typeface="Wingdings"/>
            </a:endParaRPr>
          </a:p>
          <a:p>
            <a:r>
              <a:rPr lang="en-US" sz="2800" dirty="0">
                <a:sym typeface="Wingdings"/>
              </a:rPr>
              <a:t>Credit Scheduler characteristics:</a:t>
            </a:r>
          </a:p>
          <a:p>
            <a:pPr marL="1371600" lvl="2" indent="-457200">
              <a:buFont typeface="+mj-lt"/>
              <a:buAutoNum type="arabicPeriod"/>
            </a:pPr>
            <a:r>
              <a:rPr lang="en-US" sz="2400" dirty="0">
                <a:sym typeface="Wingdings"/>
              </a:rPr>
              <a:t>Non-preemptive, WC and NWC modes</a:t>
            </a:r>
          </a:p>
          <a:p>
            <a:pPr marL="1371600" lvl="2" indent="-457200">
              <a:buFont typeface="+mj-lt"/>
              <a:buAutoNum type="arabicPeriod"/>
            </a:pPr>
            <a:r>
              <a:rPr lang="en-US" sz="2400" dirty="0">
                <a:sym typeface="Wingdings"/>
              </a:rPr>
              <a:t>Global load balancing on multiprocessors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20</a:t>
            </a:fld>
            <a:endParaRPr lang="en-US" sz="1400"/>
          </a:p>
        </p:txBody>
      </p:sp>
    </p:spTree>
    <p:extLst>
      <p:ext uri="{BB962C8B-B14F-4D97-AF65-F5344CB8AC3E}">
        <p14:creationId xmlns:p14="http://schemas.microsoft.com/office/powerpoint/2010/main" val="1233490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BVT </a:t>
            </a:r>
            <a:r>
              <a:rPr lang="en-US" dirty="0">
                <a:sym typeface="Wingdings"/>
              </a:rPr>
              <a:t> SEDF  Credit</a:t>
            </a:r>
            <a:endParaRPr lang="en-US" sz="2000" dirty="0"/>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BVT  SEDF : NWC mode</a:t>
            </a:r>
          </a:p>
          <a:p>
            <a:r>
              <a:rPr lang="en-US" dirty="0">
                <a:sym typeface="Wingdings"/>
              </a:rPr>
              <a:t>BVT, SEDF  Credit: automatic, load balancing in SMPs</a:t>
            </a:r>
          </a:p>
          <a:p>
            <a:endParaRPr lang="en-US" sz="2400" dirty="0">
              <a:sym typeface="Wingdings"/>
            </a:endParaRPr>
          </a:p>
          <a:p>
            <a:endParaRPr lang="en-US" dirty="0">
              <a:sym typeface="Wingdings"/>
            </a:endParaRPr>
          </a:p>
          <a:p>
            <a:r>
              <a:rPr lang="en-US" sz="2400" dirty="0">
                <a:sym typeface="Wingdings"/>
              </a:rPr>
              <a:t>In theory </a:t>
            </a:r>
            <a:r>
              <a:rPr lang="en-US" dirty="0">
                <a:sym typeface="Wingdings"/>
              </a:rPr>
              <a:t>there are distinct differences among the schedulers.</a:t>
            </a:r>
          </a:p>
          <a:p>
            <a:r>
              <a:rPr lang="en-US" sz="2400" dirty="0">
                <a:sym typeface="Wingdings"/>
              </a:rPr>
              <a:t>But, what about setting their different parameters? Would these affect their performance?</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21</a:t>
            </a:fld>
            <a:endParaRPr lang="en-US" sz="1400"/>
          </a:p>
        </p:txBody>
      </p:sp>
    </p:spTree>
    <p:extLst>
      <p:ext uri="{BB962C8B-B14F-4D97-AF65-F5344CB8AC3E}">
        <p14:creationId xmlns:p14="http://schemas.microsoft.com/office/powerpoint/2010/main" val="2524288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343575"/>
            <a:ext cx="8744133" cy="1015663"/>
          </a:xfrm>
        </p:spPr>
        <p:txBody>
          <a:bodyPr/>
          <a:lstStyle/>
          <a:p>
            <a:br>
              <a:rPr lang="en-US" dirty="0">
                <a:sym typeface="Wingdings"/>
              </a:rPr>
            </a:br>
            <a:r>
              <a:rPr lang="en-US" sz="2400" dirty="0">
                <a:sym typeface="Wingdings"/>
              </a:rPr>
              <a:t>Experimental Comparison of the Three Schedulers</a:t>
            </a:r>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Experimental evaluation using three benchmarks:</a:t>
            </a:r>
          </a:p>
          <a:p>
            <a:pPr marL="914400" lvl="1" indent="-457200">
              <a:buFont typeface="+mj-lt"/>
              <a:buAutoNum type="arabicPeriod"/>
            </a:pPr>
            <a:r>
              <a:rPr lang="en-US" sz="2200" b="1" dirty="0">
                <a:sym typeface="Wingdings"/>
              </a:rPr>
              <a:t>Web server </a:t>
            </a:r>
            <a:r>
              <a:rPr lang="en-US" sz="2200" dirty="0">
                <a:sym typeface="Wingdings"/>
              </a:rPr>
              <a:t>application to measure web server throughput</a:t>
            </a:r>
          </a:p>
          <a:p>
            <a:pPr marL="914400" lvl="1" indent="-457200">
              <a:buFont typeface="+mj-lt"/>
              <a:buAutoNum type="arabicPeriod"/>
            </a:pPr>
            <a:r>
              <a:rPr lang="en-US" sz="2200" b="1" dirty="0" err="1">
                <a:sym typeface="Wingdings"/>
              </a:rPr>
              <a:t>Iperf</a:t>
            </a:r>
            <a:r>
              <a:rPr lang="en-US" sz="2200" dirty="0">
                <a:sym typeface="Wingdings"/>
              </a:rPr>
              <a:t> to measure the maximum achievable network throughput</a:t>
            </a:r>
          </a:p>
          <a:p>
            <a:pPr marL="914400" lvl="1" indent="-457200">
              <a:buFont typeface="+mj-lt"/>
              <a:buAutoNum type="arabicPeriod"/>
            </a:pPr>
            <a:r>
              <a:rPr lang="en-US" sz="2200" b="1" dirty="0">
                <a:sym typeface="Wingdings"/>
              </a:rPr>
              <a:t>Disk read </a:t>
            </a:r>
            <a:r>
              <a:rPr lang="en-US" sz="2200" dirty="0">
                <a:sym typeface="Wingdings"/>
              </a:rPr>
              <a:t>to measure disk read throughput</a:t>
            </a:r>
          </a:p>
          <a:p>
            <a:pPr marL="914400" lvl="1" indent="-457200">
              <a:buFont typeface="+mj-lt"/>
              <a:buAutoNum type="arabicPeriod"/>
            </a:pPr>
            <a:endParaRPr lang="en-US" sz="2200" dirty="0">
              <a:sym typeface="Wingdings"/>
            </a:endParaRPr>
          </a:p>
          <a:p>
            <a:pPr marL="514350" indent="-457200">
              <a:buFont typeface="Wingdings" charset="2"/>
              <a:buChar char="§"/>
            </a:pPr>
            <a:r>
              <a:rPr lang="en-US" sz="2600" dirty="0">
                <a:sym typeface="Wingdings"/>
              </a:rPr>
              <a:t>Machines’ specs:</a:t>
            </a:r>
          </a:p>
          <a:p>
            <a:pPr marL="457200" lvl="1" indent="0">
              <a:buNone/>
            </a:pPr>
            <a:r>
              <a:rPr lang="en-US" sz="2200" dirty="0">
                <a:sym typeface="Wingdings"/>
              </a:rPr>
              <a:t>Dual CPU HP workstations LP200R, with 1-GHz PIII processors, 2GB RAM and 1 </a:t>
            </a:r>
            <a:r>
              <a:rPr lang="en-US" sz="2200" dirty="0" err="1">
                <a:sym typeface="Wingdings"/>
              </a:rPr>
              <a:t>Gbits</a:t>
            </a:r>
            <a:r>
              <a:rPr lang="en-US" sz="2200" dirty="0">
                <a:sym typeface="Wingdings"/>
              </a:rPr>
              <a:t> NICs (network interface cards) running </a:t>
            </a:r>
            <a:r>
              <a:rPr lang="en-US" sz="2200" dirty="0" err="1">
                <a:sym typeface="Wingdings"/>
              </a:rPr>
              <a:t>Xen</a:t>
            </a:r>
            <a:r>
              <a:rPr lang="en-US" sz="2200" dirty="0">
                <a:sym typeface="Wingdings"/>
              </a:rPr>
              <a:t> 3.0.3</a:t>
            </a:r>
          </a:p>
          <a:p>
            <a:pPr lvl="1"/>
            <a:endParaRPr lang="en-US" sz="2000" dirty="0">
              <a:sym typeface="Wingdings"/>
            </a:endParaRPr>
          </a:p>
          <a:p>
            <a:pPr lvl="1"/>
            <a:endParaRPr lang="en-US" sz="2000" dirty="0">
              <a:sym typeface="Wingdings"/>
            </a:endParaRP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22</a:t>
            </a:fld>
            <a:endParaRPr lang="en-US" sz="1400"/>
          </a:p>
        </p:txBody>
      </p:sp>
    </p:spTree>
    <p:extLst>
      <p:ext uri="{BB962C8B-B14F-4D97-AF65-F5344CB8AC3E}">
        <p14:creationId xmlns:p14="http://schemas.microsoft.com/office/powerpoint/2010/main" val="2524288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343575"/>
            <a:ext cx="8744133" cy="1015663"/>
          </a:xfrm>
        </p:spPr>
        <p:txBody>
          <a:bodyPr/>
          <a:lstStyle/>
          <a:p>
            <a:br>
              <a:rPr lang="en-US" dirty="0">
                <a:sym typeface="Wingdings"/>
              </a:rPr>
            </a:br>
            <a:r>
              <a:rPr lang="en-US" sz="2400" dirty="0">
                <a:sym typeface="Wingdings"/>
              </a:rPr>
              <a:t>I/O model for VMs in </a:t>
            </a:r>
            <a:r>
              <a:rPr lang="en-US" sz="2400" dirty="0" err="1">
                <a:sym typeface="Wingdings"/>
              </a:rPr>
              <a:t>Xen</a:t>
            </a:r>
            <a:r>
              <a:rPr lang="en-US" sz="2400" dirty="0">
                <a:sym typeface="Wingdings"/>
              </a:rPr>
              <a:t> </a:t>
            </a:r>
            <a:r>
              <a:rPr lang="en-US" sz="2000" dirty="0">
                <a:sym typeface="Wingdings"/>
              </a:rPr>
              <a:t>(Figure, 1b from paper)</a:t>
            </a:r>
          </a:p>
        </p:txBody>
      </p:sp>
      <p:sp>
        <p:nvSpPr>
          <p:cNvPr id="34819" name="Content Placeholder 2"/>
          <p:cNvSpPr>
            <a:spLocks noGrp="1"/>
          </p:cNvSpPr>
          <p:nvPr>
            <p:ph sz="quarter" idx="10"/>
          </p:nvPr>
        </p:nvSpPr>
        <p:spPr>
          <a:xfrm>
            <a:off x="395691" y="5133357"/>
            <a:ext cx="8748309" cy="682260"/>
          </a:xfrm>
        </p:spPr>
        <p:txBody>
          <a:bodyPr/>
          <a:lstStyle/>
          <a:p>
            <a:r>
              <a:rPr lang="en-US" sz="2800" dirty="0">
                <a:sym typeface="Wingdings"/>
              </a:rPr>
              <a:t>Dom</a:t>
            </a:r>
            <a:r>
              <a:rPr lang="en-US" sz="2800" baseline="-25000" dirty="0">
                <a:sym typeface="Wingdings"/>
              </a:rPr>
              <a:t>0</a:t>
            </a:r>
            <a:r>
              <a:rPr lang="en-US" sz="2000" baseline="-25000" dirty="0"/>
              <a:t> </a:t>
            </a:r>
            <a:r>
              <a:rPr lang="en-US" sz="2000" dirty="0">
                <a:sym typeface="Wingdings"/>
              </a:rPr>
              <a:t>performs I/O processing on behalf of the guest domains</a:t>
            </a:r>
          </a:p>
          <a:p>
            <a:r>
              <a:rPr lang="en-US" sz="2000" dirty="0">
                <a:sym typeface="Wingdings"/>
              </a:rPr>
              <a:t>This design shows that Dom</a:t>
            </a:r>
            <a:r>
              <a:rPr lang="en-US" sz="2000" baseline="-25000" dirty="0">
                <a:sym typeface="Wingdings"/>
              </a:rPr>
              <a:t>0 </a:t>
            </a:r>
            <a:r>
              <a:rPr lang="en-US" sz="2000" dirty="0">
                <a:sym typeface="Wingdings"/>
              </a:rPr>
              <a:t>also requires a certain CPU (resource) allocation to perform I/O for the VMs. </a:t>
            </a:r>
          </a:p>
          <a:p>
            <a:r>
              <a:rPr lang="en-US" sz="2000" b="1" dirty="0">
                <a:sym typeface="Wingdings"/>
              </a:rPr>
              <a:t>But</a:t>
            </a:r>
            <a:r>
              <a:rPr lang="en-US" sz="2000" dirty="0">
                <a:sym typeface="Wingdings"/>
              </a:rPr>
              <a:t>, how much allocation is good enough? </a:t>
            </a:r>
          </a:p>
          <a:p>
            <a:pPr marL="457200" lvl="1" indent="0">
              <a:buNone/>
            </a:pPr>
            <a:endParaRPr lang="en-US" sz="2000" dirty="0">
              <a:sym typeface="Wingdings"/>
            </a:endParaRPr>
          </a:p>
        </p:txBody>
      </p:sp>
      <p:sp>
        <p:nvSpPr>
          <p:cNvPr id="3" name="Rectangle 2"/>
          <p:cNvSpPr/>
          <p:nvPr/>
        </p:nvSpPr>
        <p:spPr>
          <a:xfrm>
            <a:off x="6516510" y="1570885"/>
            <a:ext cx="768614" cy="18382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ym typeface="Wingdings"/>
              </a:rPr>
              <a:t>(Figure 2.a from paper</a:t>
            </a:r>
            <a:endParaRPr lang="en-US" dirty="0"/>
          </a:p>
        </p:txBody>
      </p:sp>
      <p:pic>
        <p:nvPicPr>
          <p:cNvPr id="5" name="Picture 4" descr="Figure1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0454" y="735766"/>
            <a:ext cx="3606800" cy="4076700"/>
          </a:xfrm>
          <a:prstGeom prst="rect">
            <a:avLst/>
          </a:prstGeom>
        </p:spPr>
      </p:pic>
      <p:sp>
        <p:nvSpPr>
          <p:cNvPr id="7"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23</a:t>
            </a:fld>
            <a:endParaRPr lang="en-US" sz="1400"/>
          </a:p>
        </p:txBody>
      </p:sp>
      <p:pic>
        <p:nvPicPr>
          <p:cNvPr id="2" name="Picture 1"/>
          <p:cNvPicPr>
            <a:picLocks noChangeAspect="1"/>
          </p:cNvPicPr>
          <p:nvPr/>
        </p:nvPicPr>
        <p:blipFill>
          <a:blip r:embed="rId3"/>
          <a:stretch>
            <a:fillRect/>
          </a:stretch>
        </p:blipFill>
        <p:spPr>
          <a:xfrm>
            <a:off x="678629" y="952443"/>
            <a:ext cx="3810000" cy="3035300"/>
          </a:xfrm>
          <a:prstGeom prst="rect">
            <a:avLst/>
          </a:prstGeom>
        </p:spPr>
      </p:pic>
      <p:sp>
        <p:nvSpPr>
          <p:cNvPr id="6" name="Rectangle 5"/>
          <p:cNvSpPr/>
          <p:nvPr/>
        </p:nvSpPr>
        <p:spPr>
          <a:xfrm>
            <a:off x="1650016" y="4330584"/>
            <a:ext cx="2134569" cy="369332"/>
          </a:xfrm>
          <a:prstGeom prst="rect">
            <a:avLst/>
          </a:prstGeom>
        </p:spPr>
        <p:txBody>
          <a:bodyPr wrap="none">
            <a:spAutoFit/>
          </a:bodyPr>
          <a:lstStyle/>
          <a:p>
            <a:r>
              <a:rPr lang="en-US" dirty="0"/>
              <a:t>(a) Initial I/O Model</a:t>
            </a:r>
          </a:p>
        </p:txBody>
      </p:sp>
      <p:sp>
        <p:nvSpPr>
          <p:cNvPr id="8" name="Rectangle 7"/>
          <p:cNvSpPr/>
          <p:nvPr/>
        </p:nvSpPr>
        <p:spPr>
          <a:xfrm>
            <a:off x="4951511" y="4364007"/>
            <a:ext cx="3242858" cy="369332"/>
          </a:xfrm>
          <a:prstGeom prst="rect">
            <a:avLst/>
          </a:prstGeom>
          <a:solidFill>
            <a:schemeClr val="bg1"/>
          </a:solidFill>
        </p:spPr>
        <p:txBody>
          <a:bodyPr wrap="none">
            <a:spAutoFit/>
          </a:bodyPr>
          <a:lstStyle/>
          <a:p>
            <a:r>
              <a:rPr lang="en-US" dirty="0"/>
              <a:t>(b) “Current” I/O Model in </a:t>
            </a:r>
            <a:r>
              <a:rPr lang="en-US" dirty="0" err="1"/>
              <a:t>Xen</a:t>
            </a:r>
            <a:endParaRPr lang="en-US" dirty="0"/>
          </a:p>
        </p:txBody>
      </p:sp>
    </p:spTree>
    <p:extLst>
      <p:ext uri="{BB962C8B-B14F-4D97-AF65-F5344CB8AC3E}">
        <p14:creationId xmlns:p14="http://schemas.microsoft.com/office/powerpoint/2010/main" val="1986679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343575"/>
            <a:ext cx="8744133" cy="1015663"/>
          </a:xfrm>
        </p:spPr>
        <p:txBody>
          <a:bodyPr/>
          <a:lstStyle/>
          <a:p>
            <a:br>
              <a:rPr lang="en-US" dirty="0">
                <a:sym typeface="Wingdings"/>
              </a:rPr>
            </a:br>
            <a:r>
              <a:rPr lang="en-US" sz="2400" dirty="0">
                <a:sym typeface="Wingdings"/>
              </a:rPr>
              <a:t>Effect in performance of SEDF parameters’ values</a:t>
            </a:r>
          </a:p>
        </p:txBody>
      </p:sp>
      <p:sp>
        <p:nvSpPr>
          <p:cNvPr id="34819" name="Content Placeholder 2"/>
          <p:cNvSpPr>
            <a:spLocks noGrp="1"/>
          </p:cNvSpPr>
          <p:nvPr>
            <p:ph sz="quarter" idx="10"/>
          </p:nvPr>
        </p:nvSpPr>
        <p:spPr>
          <a:xfrm>
            <a:off x="395691" y="4515022"/>
            <a:ext cx="8748309" cy="1584686"/>
          </a:xfrm>
        </p:spPr>
        <p:txBody>
          <a:bodyPr/>
          <a:lstStyle/>
          <a:p>
            <a:r>
              <a:rPr lang="en-US" sz="2800" dirty="0">
                <a:sym typeface="Wingdings"/>
              </a:rPr>
              <a:t>Dom</a:t>
            </a:r>
            <a:r>
              <a:rPr lang="en-US" sz="2800" baseline="-25000" dirty="0">
                <a:sym typeface="Wingdings"/>
              </a:rPr>
              <a:t>0</a:t>
            </a:r>
            <a:r>
              <a:rPr lang="en-US" sz="2000" baseline="-25000" dirty="0"/>
              <a:t> </a:t>
            </a:r>
            <a:r>
              <a:rPr lang="en-US" sz="2000" dirty="0">
                <a:sym typeface="Wingdings"/>
              </a:rPr>
              <a:t>performs I/O processing on behalf of the guest domains</a:t>
            </a:r>
          </a:p>
          <a:p>
            <a:r>
              <a:rPr lang="en-US" sz="2800" dirty="0">
                <a:sym typeface="Wingdings"/>
              </a:rPr>
              <a:t>Dom</a:t>
            </a:r>
            <a:r>
              <a:rPr lang="en-US" sz="2800" baseline="-25000" dirty="0">
                <a:sym typeface="Wingdings"/>
              </a:rPr>
              <a:t>0</a:t>
            </a:r>
            <a:r>
              <a:rPr lang="en-US" sz="2800" baseline="-25000" dirty="0"/>
              <a:t> </a:t>
            </a:r>
            <a:r>
              <a:rPr lang="en-US" sz="2800" dirty="0"/>
              <a:t>= x * </a:t>
            </a:r>
            <a:r>
              <a:rPr lang="en-US" sz="2800" dirty="0">
                <a:sym typeface="Wingdings"/>
              </a:rPr>
              <a:t>Dom</a:t>
            </a:r>
            <a:r>
              <a:rPr lang="en-US" sz="2800" baseline="-25000" dirty="0">
                <a:sym typeface="Wingdings"/>
              </a:rPr>
              <a:t>1</a:t>
            </a:r>
            <a:r>
              <a:rPr lang="en-US" sz="2800" baseline="-25000" dirty="0"/>
              <a:t>  </a:t>
            </a:r>
            <a:r>
              <a:rPr lang="en-US" sz="2000" dirty="0"/>
              <a:t>(across the x axis)</a:t>
            </a:r>
          </a:p>
          <a:p>
            <a:r>
              <a:rPr lang="en-US" sz="2000" dirty="0">
                <a:sym typeface="Wingdings"/>
              </a:rPr>
              <a:t>Web server throughput decreases to increasing weights</a:t>
            </a:r>
          </a:p>
          <a:p>
            <a:r>
              <a:rPr lang="en-US" sz="2000" dirty="0">
                <a:sym typeface="Wingdings"/>
              </a:rPr>
              <a:t>Web server throughput decreases to increasing</a:t>
            </a:r>
            <a:r>
              <a:rPr lang="en-US" sz="2800" dirty="0">
                <a:sym typeface="Wingdings"/>
              </a:rPr>
              <a:t> P </a:t>
            </a:r>
            <a:r>
              <a:rPr lang="en-US" sz="2000" dirty="0">
                <a:sym typeface="Wingdings"/>
              </a:rPr>
              <a:t>values, why?</a:t>
            </a:r>
          </a:p>
          <a:p>
            <a:r>
              <a:rPr lang="en-US" sz="2000" dirty="0">
                <a:sym typeface="Wingdings"/>
              </a:rPr>
              <a:t>MSc content Table 2 from paper</a:t>
            </a:r>
          </a:p>
          <a:p>
            <a:pPr lvl="1"/>
            <a:endParaRPr lang="en-US" sz="2000" dirty="0">
              <a:sym typeface="Wingdings"/>
            </a:endParaRPr>
          </a:p>
        </p:txBody>
      </p:sp>
      <p:sp>
        <p:nvSpPr>
          <p:cNvPr id="3" name="Rectangle 2"/>
          <p:cNvSpPr/>
          <p:nvPr/>
        </p:nvSpPr>
        <p:spPr>
          <a:xfrm>
            <a:off x="6516510" y="1570885"/>
            <a:ext cx="768614" cy="18382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ym typeface="Wingdings"/>
              </a:rPr>
              <a:t>(Figure 2.a from paper</a:t>
            </a:r>
            <a:endParaRPr lang="en-US" dirty="0"/>
          </a:p>
        </p:txBody>
      </p:sp>
      <p:sp>
        <p:nvSpPr>
          <p:cNvPr id="4" name="TextBox 3"/>
          <p:cNvSpPr txBox="1"/>
          <p:nvPr/>
        </p:nvSpPr>
        <p:spPr>
          <a:xfrm>
            <a:off x="6416256" y="4027486"/>
            <a:ext cx="2468419" cy="369332"/>
          </a:xfrm>
          <a:prstGeom prst="rect">
            <a:avLst/>
          </a:prstGeom>
          <a:noFill/>
        </p:spPr>
        <p:txBody>
          <a:bodyPr wrap="none" rtlCol="0">
            <a:spAutoFit/>
          </a:bodyPr>
          <a:lstStyle/>
          <a:p>
            <a:r>
              <a:rPr lang="en-US" dirty="0"/>
              <a:t>Figure 2.b from paper</a:t>
            </a:r>
          </a:p>
        </p:txBody>
      </p:sp>
      <p:pic>
        <p:nvPicPr>
          <p:cNvPr id="6" name="Picture 5" descr="SEDF2bc.pdf"/>
          <p:cNvPicPr>
            <a:picLocks noChangeAspect="1"/>
          </p:cNvPicPr>
          <p:nvPr/>
        </p:nvPicPr>
        <p:blipFill rotWithShape="1">
          <a:blip r:embed="rId3">
            <a:extLst>
              <a:ext uri="{28A0092B-C50C-407E-A947-70E740481C1C}">
                <a14:useLocalDpi xmlns:a14="http://schemas.microsoft.com/office/drawing/2010/main" val="0"/>
              </a:ext>
            </a:extLst>
          </a:blip>
          <a:srcRect r="50379"/>
          <a:stretch/>
        </p:blipFill>
        <p:spPr>
          <a:xfrm>
            <a:off x="1157198" y="697737"/>
            <a:ext cx="5025132" cy="3764814"/>
          </a:xfrm>
          <a:prstGeom prst="rect">
            <a:avLst/>
          </a:prstGeom>
        </p:spPr>
      </p:pic>
      <p:sp>
        <p:nvSpPr>
          <p:cNvPr id="7"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24</a:t>
            </a:fld>
            <a:endParaRPr lang="en-US" sz="1400"/>
          </a:p>
        </p:txBody>
      </p:sp>
    </p:spTree>
    <p:extLst>
      <p:ext uri="{BB962C8B-B14F-4D97-AF65-F5344CB8AC3E}">
        <p14:creationId xmlns:p14="http://schemas.microsoft.com/office/powerpoint/2010/main" val="2918516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405130"/>
            <a:ext cx="8744133" cy="1138773"/>
          </a:xfrm>
        </p:spPr>
        <p:txBody>
          <a:bodyPr/>
          <a:lstStyle/>
          <a:p>
            <a:br>
              <a:rPr lang="en-US" dirty="0">
                <a:sym typeface="Wingdings"/>
              </a:rPr>
            </a:br>
            <a:r>
              <a:rPr lang="en-US" sz="3200" dirty="0">
                <a:sym typeface="Wingdings"/>
              </a:rPr>
              <a:t>Comparison of schedulers for workloads</a:t>
            </a:r>
          </a:p>
        </p:txBody>
      </p:sp>
      <p:sp>
        <p:nvSpPr>
          <p:cNvPr id="34819" name="Content Placeholder 2"/>
          <p:cNvSpPr>
            <a:spLocks noGrp="1"/>
          </p:cNvSpPr>
          <p:nvPr>
            <p:ph sz="quarter" idx="10"/>
          </p:nvPr>
        </p:nvSpPr>
        <p:spPr>
          <a:xfrm>
            <a:off x="15560" y="4715568"/>
            <a:ext cx="9274643" cy="1584686"/>
          </a:xfrm>
        </p:spPr>
        <p:txBody>
          <a:bodyPr/>
          <a:lstStyle/>
          <a:p>
            <a:pPr algn="just"/>
            <a:r>
              <a:rPr lang="en-US" sz="2200" dirty="0">
                <a:sym typeface="Wingdings"/>
              </a:rPr>
              <a:t>Application performance varies significantly under different schedulers</a:t>
            </a:r>
          </a:p>
          <a:p>
            <a:pPr algn="just"/>
            <a:r>
              <a:rPr lang="en-US" sz="2200" dirty="0">
                <a:sym typeface="Wingdings"/>
              </a:rPr>
              <a:t>I/O applications are highly sensitive to the amount of CPU given to Dom</a:t>
            </a:r>
            <a:r>
              <a:rPr lang="en-US" sz="2200" baseline="-25000" dirty="0">
                <a:sym typeface="Wingdings"/>
              </a:rPr>
              <a:t>0</a:t>
            </a:r>
            <a:r>
              <a:rPr lang="en-US" sz="2200" dirty="0">
                <a:sym typeface="Wingdings"/>
              </a:rPr>
              <a:t>. </a:t>
            </a:r>
          </a:p>
        </p:txBody>
      </p:sp>
      <p:sp>
        <p:nvSpPr>
          <p:cNvPr id="3" name="Rectangle 2"/>
          <p:cNvSpPr/>
          <p:nvPr/>
        </p:nvSpPr>
        <p:spPr>
          <a:xfrm>
            <a:off x="6516510" y="1570885"/>
            <a:ext cx="768614" cy="18382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ym typeface="Wingdings"/>
              </a:rPr>
              <a:t>(Figure 2.a from paper</a:t>
            </a:r>
            <a:endParaRPr lang="en-US" dirty="0"/>
          </a:p>
        </p:txBody>
      </p:sp>
      <p:sp>
        <p:nvSpPr>
          <p:cNvPr id="4" name="TextBox 3"/>
          <p:cNvSpPr txBox="1"/>
          <p:nvPr/>
        </p:nvSpPr>
        <p:spPr>
          <a:xfrm>
            <a:off x="6483092" y="4395140"/>
            <a:ext cx="2211776" cy="369332"/>
          </a:xfrm>
          <a:prstGeom prst="rect">
            <a:avLst/>
          </a:prstGeom>
          <a:noFill/>
        </p:spPr>
        <p:txBody>
          <a:bodyPr wrap="none" rtlCol="0">
            <a:spAutoFit/>
          </a:bodyPr>
          <a:lstStyle/>
          <a:p>
            <a:r>
              <a:rPr lang="en-US" dirty="0"/>
              <a:t>Figure 5 from paper</a:t>
            </a:r>
          </a:p>
        </p:txBody>
      </p:sp>
      <p:pic>
        <p:nvPicPr>
          <p:cNvPr id="2" name="Picture 1" descr="Figure5.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8949"/>
            <a:ext cx="9144000" cy="3503033"/>
          </a:xfrm>
          <a:prstGeom prst="rect">
            <a:avLst/>
          </a:prstGeom>
        </p:spPr>
      </p:pic>
      <p:sp>
        <p:nvSpPr>
          <p:cNvPr id="7"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25</a:t>
            </a:fld>
            <a:endParaRPr lang="en-US" sz="1400"/>
          </a:p>
        </p:txBody>
      </p:sp>
    </p:spTree>
    <p:extLst>
      <p:ext uri="{BB962C8B-B14F-4D97-AF65-F5344CB8AC3E}">
        <p14:creationId xmlns:p14="http://schemas.microsoft.com/office/powerpoint/2010/main" val="728903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3418" y="-528241"/>
            <a:ext cx="9412493" cy="1384995"/>
          </a:xfrm>
        </p:spPr>
        <p:txBody>
          <a:bodyPr/>
          <a:lstStyle/>
          <a:p>
            <a:br>
              <a:rPr lang="en-US" dirty="0">
                <a:sym typeface="Wingdings"/>
              </a:rPr>
            </a:br>
            <a:r>
              <a:rPr lang="en-US" sz="2400" dirty="0">
                <a:sym typeface="Wingdings"/>
              </a:rPr>
              <a:t>Performance comparison of the schedulers in the SMP case </a:t>
            </a:r>
          </a:p>
        </p:txBody>
      </p:sp>
      <p:sp>
        <p:nvSpPr>
          <p:cNvPr id="34819" name="Content Placeholder 2"/>
          <p:cNvSpPr>
            <a:spLocks noGrp="1"/>
          </p:cNvSpPr>
          <p:nvPr>
            <p:ph sz="quarter" idx="10"/>
          </p:nvPr>
        </p:nvSpPr>
        <p:spPr>
          <a:xfrm>
            <a:off x="228601" y="4581870"/>
            <a:ext cx="8915399" cy="1584686"/>
          </a:xfrm>
        </p:spPr>
        <p:txBody>
          <a:bodyPr/>
          <a:lstStyle/>
          <a:p>
            <a:pPr algn="just"/>
            <a:r>
              <a:rPr lang="en-US" sz="2200" dirty="0">
                <a:sym typeface="Wingdings"/>
              </a:rPr>
              <a:t>Machine specs: dual CPU HP workstation, 2 </a:t>
            </a:r>
            <a:r>
              <a:rPr lang="en-US" sz="2200" dirty="0" err="1">
                <a:sym typeface="Wingdings"/>
              </a:rPr>
              <a:t>vCPUs</a:t>
            </a:r>
            <a:r>
              <a:rPr lang="en-US" sz="2200" dirty="0">
                <a:sym typeface="Wingdings"/>
              </a:rPr>
              <a:t> for dom</a:t>
            </a:r>
            <a:r>
              <a:rPr lang="en-US" sz="2200" baseline="-25000" dirty="0">
                <a:sym typeface="Wingdings"/>
              </a:rPr>
              <a:t>0</a:t>
            </a:r>
            <a:r>
              <a:rPr lang="en-US" sz="2200" dirty="0">
                <a:sym typeface="Wingdings"/>
              </a:rPr>
              <a:t>, dom</a:t>
            </a:r>
            <a:r>
              <a:rPr lang="en-US" sz="2200" baseline="-25000" dirty="0">
                <a:sym typeface="Wingdings"/>
              </a:rPr>
              <a:t>1</a:t>
            </a:r>
            <a:endParaRPr lang="en-US" sz="2200" dirty="0">
              <a:sym typeface="Wingdings"/>
            </a:endParaRPr>
          </a:p>
          <a:p>
            <a:pPr algn="just"/>
            <a:r>
              <a:rPr lang="en-US" sz="2200" dirty="0">
                <a:sym typeface="Wingdings"/>
              </a:rPr>
              <a:t>Each VM is given 2 </a:t>
            </a:r>
            <a:r>
              <a:rPr lang="en-US" sz="2200" dirty="0" err="1">
                <a:sym typeface="Wingdings"/>
              </a:rPr>
              <a:t>vCPUs</a:t>
            </a:r>
            <a:r>
              <a:rPr lang="en-US" sz="2200" dirty="0">
                <a:sym typeface="Wingdings"/>
              </a:rPr>
              <a:t>; runs a web server and all domains are given equal weights.  </a:t>
            </a:r>
          </a:p>
          <a:p>
            <a:pPr algn="just"/>
            <a:r>
              <a:rPr lang="en-US" sz="2200" dirty="0">
                <a:sym typeface="Wingdings"/>
              </a:rPr>
              <a:t>The Credit scheduler is able to increase throughput with more VMs</a:t>
            </a:r>
          </a:p>
          <a:p>
            <a:pPr algn="just"/>
            <a:r>
              <a:rPr lang="en-US" sz="2200" dirty="0">
                <a:sym typeface="Wingdings"/>
              </a:rPr>
              <a:t>Credit throughput is lower than SEDF and BVT. Further analysis showed a high allocation error for Credit (Figure 11)</a:t>
            </a:r>
          </a:p>
          <a:p>
            <a:endParaRPr lang="en-US" sz="2200" dirty="0">
              <a:sym typeface="Wingdings"/>
            </a:endParaRPr>
          </a:p>
        </p:txBody>
      </p:sp>
      <p:sp>
        <p:nvSpPr>
          <p:cNvPr id="3" name="Rectangle 2"/>
          <p:cNvSpPr/>
          <p:nvPr/>
        </p:nvSpPr>
        <p:spPr>
          <a:xfrm>
            <a:off x="6516510" y="1570885"/>
            <a:ext cx="768614" cy="18382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ym typeface="Wingdings"/>
              </a:rPr>
              <a:t>(Figure 2.a from paper</a:t>
            </a:r>
            <a:endParaRPr lang="en-US" dirty="0"/>
          </a:p>
        </p:txBody>
      </p:sp>
      <p:sp>
        <p:nvSpPr>
          <p:cNvPr id="4" name="TextBox 3"/>
          <p:cNvSpPr txBox="1"/>
          <p:nvPr/>
        </p:nvSpPr>
        <p:spPr>
          <a:xfrm>
            <a:off x="6416256" y="3910502"/>
            <a:ext cx="2519703" cy="369332"/>
          </a:xfrm>
          <a:prstGeom prst="rect">
            <a:avLst/>
          </a:prstGeom>
          <a:noFill/>
        </p:spPr>
        <p:txBody>
          <a:bodyPr wrap="none" rtlCol="0">
            <a:spAutoFit/>
          </a:bodyPr>
          <a:lstStyle/>
          <a:p>
            <a:r>
              <a:rPr lang="en-US" dirty="0"/>
              <a:t>Figure 10.c from paper</a:t>
            </a:r>
          </a:p>
        </p:txBody>
      </p:sp>
      <p:pic>
        <p:nvPicPr>
          <p:cNvPr id="5" name="Picture 4" descr="Figure10c.pdf"/>
          <p:cNvPicPr>
            <a:picLocks noChangeAspect="1"/>
          </p:cNvPicPr>
          <p:nvPr/>
        </p:nvPicPr>
        <p:blipFill rotWithShape="1">
          <a:blip r:embed="rId2">
            <a:extLst>
              <a:ext uri="{28A0092B-C50C-407E-A947-70E740481C1C}">
                <a14:useLocalDpi xmlns:a14="http://schemas.microsoft.com/office/drawing/2010/main" val="0"/>
              </a:ext>
            </a:extLst>
          </a:blip>
          <a:srcRect t="3533"/>
          <a:stretch/>
        </p:blipFill>
        <p:spPr>
          <a:xfrm>
            <a:off x="1830091" y="752017"/>
            <a:ext cx="4660900" cy="3920404"/>
          </a:xfrm>
          <a:prstGeom prst="rect">
            <a:avLst/>
          </a:prstGeom>
        </p:spPr>
      </p:pic>
      <p:sp>
        <p:nvSpPr>
          <p:cNvPr id="7"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26</a:t>
            </a:fld>
            <a:endParaRPr lang="en-US" sz="1400"/>
          </a:p>
        </p:txBody>
      </p:sp>
    </p:spTree>
    <p:extLst>
      <p:ext uri="{BB962C8B-B14F-4D97-AF65-F5344CB8AC3E}">
        <p14:creationId xmlns:p14="http://schemas.microsoft.com/office/powerpoint/2010/main" val="537532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dirty="0"/>
              <a:t>Summary</a:t>
            </a:r>
          </a:p>
        </p:txBody>
      </p:sp>
      <p:sp>
        <p:nvSpPr>
          <p:cNvPr id="4099" name="Content Placeholder 6"/>
          <p:cNvSpPr>
            <a:spLocks noGrp="1"/>
          </p:cNvSpPr>
          <p:nvPr>
            <p:ph sz="quarter" idx="10"/>
          </p:nvPr>
        </p:nvSpPr>
        <p:spPr/>
        <p:txBody>
          <a:bodyPr/>
          <a:lstStyle/>
          <a:p>
            <a:r>
              <a:rPr lang="en-US" dirty="0"/>
              <a:t>Resource management </a:t>
            </a:r>
            <a:r>
              <a:rPr lang="en-US"/>
              <a:t>and scheduling</a:t>
            </a:r>
          </a:p>
          <a:p>
            <a:r>
              <a:rPr lang="en-US"/>
              <a:t>Policies </a:t>
            </a:r>
            <a:r>
              <a:rPr lang="en-US" dirty="0"/>
              <a:t>and mechanisms.</a:t>
            </a:r>
          </a:p>
          <a:p>
            <a:r>
              <a:rPr lang="en-US" dirty="0"/>
              <a:t>Case-study of CPU schedulers:</a:t>
            </a:r>
          </a:p>
          <a:p>
            <a:pPr lvl="1"/>
            <a:r>
              <a:rPr lang="en-US" dirty="0" err="1"/>
              <a:t>Xen</a:t>
            </a:r>
            <a:r>
              <a:rPr lang="en-US" dirty="0"/>
              <a:t> CPU schedulers: BVT, SEDF, Credit</a:t>
            </a:r>
          </a:p>
          <a:p>
            <a:pPr lvl="1"/>
            <a:endParaRPr lang="en-US" dirty="0"/>
          </a:p>
          <a:p>
            <a:pPr marL="514350" indent="-457200">
              <a:buFont typeface="Wingdings" charset="2"/>
              <a:buChar char="§"/>
            </a:pPr>
            <a:r>
              <a:rPr lang="en-US" dirty="0"/>
              <a:t>Material is from the paper:</a:t>
            </a:r>
          </a:p>
          <a:p>
            <a:pPr marL="457200" lvl="1" indent="0">
              <a:buNone/>
            </a:pPr>
            <a:r>
              <a:rPr lang="en-US" dirty="0"/>
              <a:t>“Comparison of the Three CPU Schedulers in </a:t>
            </a:r>
            <a:r>
              <a:rPr lang="en-US" dirty="0" err="1"/>
              <a:t>Xen</a:t>
            </a:r>
            <a:r>
              <a:rPr lang="en-US" dirty="0"/>
              <a:t>”, </a:t>
            </a:r>
          </a:p>
          <a:p>
            <a:pPr marL="457200" lvl="1" indent="0">
              <a:buNone/>
            </a:pPr>
            <a:r>
              <a:rPr lang="en-US" dirty="0"/>
              <a:t>by L. </a:t>
            </a:r>
            <a:r>
              <a:rPr lang="en-US" dirty="0" err="1"/>
              <a:t>Cherkasova</a:t>
            </a:r>
            <a:r>
              <a:rPr lang="en-US" dirty="0"/>
              <a:t>, D. Gupta, A. </a:t>
            </a:r>
            <a:r>
              <a:rPr lang="en-US" dirty="0" err="1"/>
              <a:t>Vahdat</a:t>
            </a:r>
            <a:endParaRPr lang="en-US" dirty="0"/>
          </a:p>
          <a:p>
            <a:pPr marL="400050" lvl="1" indent="0">
              <a:buNone/>
            </a:pPr>
            <a:r>
              <a:rPr lang="en-US" sz="1600" dirty="0"/>
              <a:t>published in ACM SIGMETRICS Performance Evaluation Review, Volume 35 Issue 2,   September 2007, pages 42-51 	</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27</a:t>
            </a:fld>
            <a:endParaRPr lang="en-US" sz="1400"/>
          </a:p>
        </p:txBody>
      </p:sp>
    </p:spTree>
    <p:extLst>
      <p:ext uri="{BB962C8B-B14F-4D97-AF65-F5344CB8AC3E}">
        <p14:creationId xmlns:p14="http://schemas.microsoft.com/office/powerpoint/2010/main" val="4140680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65100" y="82441"/>
            <a:ext cx="8966200" cy="646331"/>
          </a:xfrm>
        </p:spPr>
        <p:txBody>
          <a:bodyPr/>
          <a:lstStyle/>
          <a:p>
            <a:r>
              <a:rPr lang="en-US" dirty="0"/>
              <a:t>Cloud Resource Management Policies</a:t>
            </a:r>
          </a:p>
        </p:txBody>
      </p:sp>
      <p:sp>
        <p:nvSpPr>
          <p:cNvPr id="7171" name="Content Placeholder 2"/>
          <p:cNvSpPr>
            <a:spLocks noGrp="1"/>
          </p:cNvSpPr>
          <p:nvPr>
            <p:ph sz="quarter" idx="10"/>
          </p:nvPr>
        </p:nvSpPr>
        <p:spPr>
          <a:xfrm>
            <a:off x="241301" y="1127941"/>
            <a:ext cx="8639175" cy="3659716"/>
          </a:xfrm>
        </p:spPr>
        <p:txBody>
          <a:bodyPr/>
          <a:lstStyle/>
          <a:p>
            <a:pPr marL="457200" indent="-457200">
              <a:buSzPct val="100000"/>
              <a:buFont typeface="+mj-lt"/>
              <a:buAutoNum type="arabicPeriod"/>
            </a:pPr>
            <a:r>
              <a:rPr lang="en-US" b="1" dirty="0"/>
              <a:t>Admission control </a:t>
            </a:r>
            <a:r>
              <a:rPr lang="en-US" dirty="0">
                <a:sym typeface="Wingdings" charset="0"/>
              </a:rPr>
              <a:t> prevent the system from accepting workload in violation of high-level system policies.</a:t>
            </a:r>
            <a:endParaRPr lang="en-US" dirty="0"/>
          </a:p>
          <a:p>
            <a:pPr marL="457200" indent="-457200">
              <a:buSzPct val="100000"/>
              <a:buFont typeface="+mj-lt"/>
              <a:buAutoNum type="arabicPeriod"/>
            </a:pPr>
            <a:r>
              <a:rPr lang="en-US" b="1" dirty="0"/>
              <a:t>Capacity allocation </a:t>
            </a:r>
            <a:r>
              <a:rPr lang="en-US" dirty="0">
                <a:sym typeface="Wingdings" charset="0"/>
              </a:rPr>
              <a:t> allocate resources for individual activations of a service.</a:t>
            </a:r>
            <a:endParaRPr lang="en-US" dirty="0"/>
          </a:p>
          <a:p>
            <a:pPr marL="457200" indent="-457200">
              <a:buSzPct val="100000"/>
              <a:buFont typeface="+mj-lt"/>
              <a:buAutoNum type="arabicPeriod"/>
            </a:pPr>
            <a:r>
              <a:rPr lang="en-US" b="1" dirty="0"/>
              <a:t>Load balancing </a:t>
            </a:r>
            <a:r>
              <a:rPr lang="en-US" dirty="0">
                <a:sym typeface="Wingdings" charset="0"/>
              </a:rPr>
              <a:t> distribute the workload evenly among the servers.</a:t>
            </a:r>
            <a:endParaRPr lang="en-US" dirty="0"/>
          </a:p>
          <a:p>
            <a:pPr marL="457200" indent="-457200">
              <a:buSzPct val="100000"/>
              <a:buFont typeface="+mj-lt"/>
              <a:buAutoNum type="arabicPeriod"/>
            </a:pPr>
            <a:r>
              <a:rPr lang="en-US" b="1" dirty="0"/>
              <a:t>Energy </a:t>
            </a:r>
            <a:r>
              <a:rPr lang="en-US" b="1" dirty="0" err="1"/>
              <a:t>optimisation</a:t>
            </a:r>
            <a:r>
              <a:rPr lang="en-US" b="1" dirty="0"/>
              <a:t> </a:t>
            </a:r>
            <a:r>
              <a:rPr lang="en-US" dirty="0">
                <a:sym typeface="Wingdings" charset="0"/>
              </a:rPr>
              <a:t> </a:t>
            </a:r>
            <a:r>
              <a:rPr lang="en-US" dirty="0" err="1">
                <a:sym typeface="Wingdings" charset="0"/>
              </a:rPr>
              <a:t>minimisation</a:t>
            </a:r>
            <a:r>
              <a:rPr lang="en-US" dirty="0">
                <a:sym typeface="Wingdings" charset="0"/>
              </a:rPr>
              <a:t> of energy consumption.</a:t>
            </a:r>
            <a:endParaRPr lang="en-US" dirty="0"/>
          </a:p>
          <a:p>
            <a:pPr marL="457200" indent="-457200">
              <a:buSzPct val="100000"/>
              <a:buFont typeface="+mj-lt"/>
              <a:buAutoNum type="arabicPeriod"/>
            </a:pPr>
            <a:r>
              <a:rPr lang="en-US" b="1" dirty="0"/>
              <a:t>Quality of service (</a:t>
            </a:r>
            <a:r>
              <a:rPr lang="en-US" b="1" dirty="0" err="1"/>
              <a:t>QoS</a:t>
            </a:r>
            <a:r>
              <a:rPr lang="en-US" b="1" dirty="0"/>
              <a:t>) guarantees </a:t>
            </a:r>
            <a:r>
              <a:rPr lang="en-US" dirty="0">
                <a:sym typeface="Wingdings" charset="0"/>
              </a:rPr>
              <a:t> ability to satisfy timing or other conditions specified by a Service Level Agreement (SLA).</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3</a:t>
            </a:fld>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400" y="94660"/>
            <a:ext cx="9118600" cy="646331"/>
          </a:xfrm>
        </p:spPr>
        <p:txBody>
          <a:bodyPr/>
          <a:lstStyle/>
          <a:p>
            <a:r>
              <a:rPr lang="en-US" dirty="0"/>
              <a:t>Resource Management and Scheduling</a:t>
            </a:r>
          </a:p>
        </p:txBody>
      </p:sp>
      <p:sp>
        <p:nvSpPr>
          <p:cNvPr id="5123" name="Content Placeholder 2"/>
          <p:cNvSpPr>
            <a:spLocks noGrp="1"/>
          </p:cNvSpPr>
          <p:nvPr>
            <p:ph sz="quarter" idx="10"/>
          </p:nvPr>
        </p:nvSpPr>
        <p:spPr>
          <a:xfrm>
            <a:off x="-50127" y="1097173"/>
            <a:ext cx="9258300" cy="3659716"/>
          </a:xfrm>
        </p:spPr>
        <p:txBody>
          <a:bodyPr/>
          <a:lstStyle/>
          <a:p>
            <a:pPr algn="just"/>
            <a:r>
              <a:rPr lang="en-US" dirty="0"/>
              <a:t>Scheduling in a computing system </a:t>
            </a:r>
            <a:r>
              <a:rPr lang="en-US" dirty="0">
                <a:sym typeface="Wingdings" charset="0"/>
              </a:rPr>
              <a:t> </a:t>
            </a:r>
            <a:r>
              <a:rPr lang="en-US" dirty="0"/>
              <a:t>deciding how to allocate  resources of a system, such as CPU cycles, memory, secondary storage space, I/O and network bandwidth, between users and tasks.</a:t>
            </a:r>
          </a:p>
          <a:p>
            <a:pPr algn="just"/>
            <a:r>
              <a:rPr lang="en-US" dirty="0"/>
              <a:t>What is a scheduler? </a:t>
            </a:r>
            <a:r>
              <a:rPr lang="en-US" dirty="0">
                <a:sym typeface="Wingdings"/>
              </a:rPr>
              <a:t> it is a program that implements a particular scheduling algorithm. </a:t>
            </a:r>
            <a:endParaRPr lang="en-US" dirty="0"/>
          </a:p>
          <a:p>
            <a:pPr algn="just"/>
            <a:r>
              <a:rPr lang="en-US" dirty="0"/>
              <a:t>Critical function of any man-made system. </a:t>
            </a:r>
          </a:p>
          <a:p>
            <a:pPr algn="just"/>
            <a:r>
              <a:rPr lang="en-US" dirty="0"/>
              <a:t>It affects the three basic criteria for the evaluation of a system:</a:t>
            </a:r>
          </a:p>
          <a:p>
            <a:pPr marL="914400" lvl="1" indent="-457200" algn="just">
              <a:buFont typeface="+mj-lt"/>
              <a:buAutoNum type="arabicPeriod"/>
            </a:pPr>
            <a:r>
              <a:rPr lang="en-US" dirty="0"/>
              <a:t>Functionality (does it work as it should?)</a:t>
            </a:r>
          </a:p>
          <a:p>
            <a:pPr marL="914400" lvl="1" indent="-457200" algn="just">
              <a:buFont typeface="+mj-lt"/>
              <a:buAutoNum type="arabicPeriod"/>
            </a:pPr>
            <a:r>
              <a:rPr lang="en-US" dirty="0"/>
              <a:t>Performance (does it perform well?)</a:t>
            </a:r>
          </a:p>
          <a:p>
            <a:pPr marL="914400" lvl="1" indent="-457200" algn="just">
              <a:buFont typeface="+mj-lt"/>
              <a:buAutoNum type="arabicPeriod"/>
            </a:pPr>
            <a:r>
              <a:rPr lang="en-US" dirty="0"/>
              <a:t>Cost (how much does it cost?)</a:t>
            </a:r>
          </a:p>
          <a:p>
            <a:pPr algn="just"/>
            <a:r>
              <a:rPr lang="en-US" dirty="0"/>
              <a:t>Policies and mechanisms for resource allocation.</a:t>
            </a:r>
          </a:p>
          <a:p>
            <a:pPr lvl="1" algn="just"/>
            <a:r>
              <a:rPr lang="en-US" b="1" dirty="0"/>
              <a:t>Policy</a:t>
            </a:r>
            <a:r>
              <a:rPr lang="en-US" dirty="0"/>
              <a:t> </a:t>
            </a:r>
            <a:r>
              <a:rPr lang="en-US" dirty="0">
                <a:sym typeface="Wingdings" charset="0"/>
              </a:rPr>
              <a:t> principles guiding decisions.</a:t>
            </a:r>
          </a:p>
          <a:p>
            <a:pPr lvl="1" algn="just"/>
            <a:r>
              <a:rPr lang="en-US" b="1" dirty="0">
                <a:sym typeface="Wingdings" charset="0"/>
              </a:rPr>
              <a:t>Mechanisms</a:t>
            </a:r>
            <a:r>
              <a:rPr lang="en-US" dirty="0">
                <a:sym typeface="Wingdings" charset="0"/>
              </a:rPr>
              <a:t>  the means to implement policies.</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4</a:t>
            </a:fld>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 Motivation</a:t>
            </a:r>
          </a:p>
        </p:txBody>
      </p:sp>
      <p:sp>
        <p:nvSpPr>
          <p:cNvPr id="6147" name="Content Placeholder 2"/>
          <p:cNvSpPr>
            <a:spLocks noGrp="1"/>
          </p:cNvSpPr>
          <p:nvPr>
            <p:ph sz="quarter" idx="10"/>
          </p:nvPr>
        </p:nvSpPr>
        <p:spPr>
          <a:xfrm>
            <a:off x="145056" y="1289693"/>
            <a:ext cx="8826499" cy="3659716"/>
          </a:xfrm>
        </p:spPr>
        <p:txBody>
          <a:bodyPr/>
          <a:lstStyle/>
          <a:p>
            <a:pPr algn="just"/>
            <a:r>
              <a:rPr lang="en-US" dirty="0"/>
              <a:t>Cloud resource management is challenging because: </a:t>
            </a:r>
          </a:p>
          <a:p>
            <a:pPr lvl="1" algn="just"/>
            <a:r>
              <a:rPr lang="en-US" dirty="0"/>
              <a:t>It requires complex policies and decisions for multi-objective </a:t>
            </a:r>
            <a:r>
              <a:rPr lang="en-US" dirty="0" err="1"/>
              <a:t>optimisation</a:t>
            </a:r>
            <a:r>
              <a:rPr lang="en-US" dirty="0"/>
              <a:t>.  </a:t>
            </a:r>
          </a:p>
          <a:p>
            <a:pPr lvl="1" algn="just"/>
            <a:r>
              <a:rPr lang="en-US" dirty="0"/>
              <a:t>The complexity of the system makes it impossible to have accurate global state information. </a:t>
            </a:r>
          </a:p>
          <a:p>
            <a:pPr lvl="1" algn="just"/>
            <a:r>
              <a:rPr lang="en-US" dirty="0"/>
              <a:t>Cloud service providers are faced with large fluctuating loads which challenge the claim of Cloud elasticity.</a:t>
            </a:r>
          </a:p>
          <a:p>
            <a:pPr lvl="1" algn="just"/>
            <a:r>
              <a:rPr lang="en-US" dirty="0"/>
              <a:t>Affected by unpredictable interactions with the environment, e.g., system failures, attacks.</a:t>
            </a:r>
          </a:p>
          <a:p>
            <a:pPr marL="457200" lvl="1" indent="0" algn="just">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5</a:t>
            </a:fld>
            <a:endParaRPr lang="en-US"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a:t>Scheduling Algorithms</a:t>
            </a:r>
          </a:p>
        </p:txBody>
      </p:sp>
      <p:sp>
        <p:nvSpPr>
          <p:cNvPr id="28675" name="Content Placeholder 2"/>
          <p:cNvSpPr>
            <a:spLocks noGrp="1"/>
          </p:cNvSpPr>
          <p:nvPr>
            <p:ph sz="quarter" idx="10"/>
          </p:nvPr>
        </p:nvSpPr>
        <p:spPr>
          <a:xfrm>
            <a:off x="0" y="1027697"/>
            <a:ext cx="9144000" cy="3659716"/>
          </a:xfrm>
        </p:spPr>
        <p:txBody>
          <a:bodyPr/>
          <a:lstStyle/>
          <a:p>
            <a:r>
              <a:rPr lang="en-US" dirty="0"/>
              <a:t>Scheduling </a:t>
            </a:r>
            <a:r>
              <a:rPr lang="en-US" dirty="0">
                <a:sym typeface="Wingdings" charset="0"/>
              </a:rPr>
              <a:t></a:t>
            </a:r>
            <a:r>
              <a:rPr lang="en-US" dirty="0"/>
              <a:t> responsible for resource sharing and multiplexing at several levels. For example:</a:t>
            </a:r>
          </a:p>
          <a:p>
            <a:pPr lvl="1"/>
            <a:r>
              <a:rPr lang="en-US" dirty="0"/>
              <a:t>A server can be shared among several virtual machines. </a:t>
            </a:r>
          </a:p>
          <a:p>
            <a:pPr lvl="1"/>
            <a:r>
              <a:rPr lang="en-US" dirty="0"/>
              <a:t>A virtual machine could support several applications.</a:t>
            </a:r>
          </a:p>
          <a:p>
            <a:pPr lvl="1"/>
            <a:endParaRPr lang="en-US" dirty="0"/>
          </a:p>
          <a:p>
            <a:r>
              <a:rPr lang="en-US" dirty="0"/>
              <a:t>A scheduler decides:</a:t>
            </a:r>
          </a:p>
          <a:p>
            <a:pPr lvl="1"/>
            <a:r>
              <a:rPr lang="en-US" dirty="0"/>
              <a:t>The amount of resources allocated</a:t>
            </a:r>
          </a:p>
          <a:p>
            <a:pPr lvl="1"/>
            <a:r>
              <a:rPr lang="en-US" dirty="0"/>
              <a:t>The duration of the particular resource  allocation</a:t>
            </a:r>
          </a:p>
          <a:p>
            <a:pPr marL="0" indent="0">
              <a:buNone/>
            </a:pPr>
            <a:endParaRPr lang="en-US" dirty="0"/>
          </a:p>
          <a:p>
            <a:r>
              <a:rPr lang="en-US" dirty="0"/>
              <a:t>A scheduling algorithm should be:</a:t>
            </a:r>
          </a:p>
          <a:p>
            <a:pPr lvl="1"/>
            <a:r>
              <a:rPr lang="en-US" dirty="0"/>
              <a:t> efficient, fair, and starvation-free.</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6</a:t>
            </a:fld>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a:t>Scheduling Algorithms </a:t>
            </a:r>
            <a:r>
              <a:rPr lang="en-US" sz="2000" dirty="0"/>
              <a:t>(</a:t>
            </a:r>
            <a:r>
              <a:rPr lang="en-US" sz="2000" dirty="0" err="1"/>
              <a:t>cont</a:t>
            </a:r>
            <a:r>
              <a:rPr lang="ja-JP" altLang="en-US" sz="2000" dirty="0"/>
              <a:t>’</a:t>
            </a:r>
            <a:r>
              <a:rPr lang="en-US" sz="2000" dirty="0"/>
              <a:t>d)</a:t>
            </a:r>
          </a:p>
        </p:txBody>
      </p:sp>
      <p:sp>
        <p:nvSpPr>
          <p:cNvPr id="29699" name="Content Placeholder 2"/>
          <p:cNvSpPr>
            <a:spLocks noGrp="1"/>
          </p:cNvSpPr>
          <p:nvPr>
            <p:ph sz="quarter" idx="10"/>
          </p:nvPr>
        </p:nvSpPr>
        <p:spPr>
          <a:xfrm>
            <a:off x="228601" y="1072437"/>
            <a:ext cx="8639175" cy="3659716"/>
          </a:xfrm>
        </p:spPr>
        <p:txBody>
          <a:bodyPr/>
          <a:lstStyle/>
          <a:p>
            <a:pPr algn="just"/>
            <a:r>
              <a:rPr lang="en-US" dirty="0"/>
              <a:t>The objectives of a scheduler can vary according to application:</a:t>
            </a:r>
          </a:p>
          <a:p>
            <a:pPr lvl="1" algn="just"/>
            <a:r>
              <a:rPr lang="en-US" dirty="0"/>
              <a:t>Batch system </a:t>
            </a:r>
            <a:r>
              <a:rPr lang="en-US" dirty="0">
                <a:sym typeface="Wingdings" charset="0"/>
              </a:rPr>
              <a:t>  </a:t>
            </a:r>
            <a:r>
              <a:rPr lang="en-US" dirty="0" err="1">
                <a:sym typeface="Wingdings" charset="0"/>
              </a:rPr>
              <a:t>maximise</a:t>
            </a:r>
            <a:r>
              <a:rPr lang="en-US" dirty="0">
                <a:sym typeface="Wingdings" charset="0"/>
              </a:rPr>
              <a:t> throughput.</a:t>
            </a:r>
          </a:p>
          <a:p>
            <a:pPr lvl="1" algn="just"/>
            <a:r>
              <a:rPr lang="en-US" dirty="0"/>
              <a:t>Real-time system </a:t>
            </a:r>
            <a:r>
              <a:rPr lang="en-US" dirty="0">
                <a:sym typeface="Wingdings" charset="0"/>
              </a:rPr>
              <a:t> </a:t>
            </a:r>
            <a:r>
              <a:rPr lang="en-US" dirty="0"/>
              <a:t>meet the deadlines.</a:t>
            </a:r>
          </a:p>
          <a:p>
            <a:pPr lvl="1" algn="just"/>
            <a:endParaRPr lang="en-US" dirty="0"/>
          </a:p>
          <a:p>
            <a:pPr algn="just"/>
            <a:r>
              <a:rPr lang="en-US" dirty="0"/>
              <a:t>Common scheduling algorithms:</a:t>
            </a:r>
          </a:p>
          <a:p>
            <a:pPr lvl="1" algn="just"/>
            <a:r>
              <a:rPr lang="en-US" dirty="0"/>
              <a:t>Round-robin, First-Come-First-Serve (FCFS), Shortest-Job-First (SJF). </a:t>
            </a:r>
          </a:p>
          <a:p>
            <a:pPr algn="just"/>
            <a:endParaRPr lang="en-US" dirty="0"/>
          </a:p>
          <a:p>
            <a:pPr algn="just"/>
            <a:r>
              <a:rPr lang="en-US" dirty="0"/>
              <a:t>Multimedia applications (e.g., audio and video streaming) </a:t>
            </a:r>
          </a:p>
          <a:p>
            <a:pPr lvl="1" algn="just"/>
            <a:r>
              <a:rPr lang="en-US" dirty="0"/>
              <a:t>Have soft real-time constraints. </a:t>
            </a:r>
          </a:p>
          <a:p>
            <a:pPr lvl="1" algn="just"/>
            <a:r>
              <a:rPr lang="en-US" dirty="0"/>
              <a:t>Require statistically guaranteed maximum delay and throughput.</a:t>
            </a:r>
          </a:p>
          <a:p>
            <a:pPr algn="just"/>
            <a:r>
              <a:rPr lang="en-US" dirty="0"/>
              <a:t>Real-time applications have hard real-time constraints.</a:t>
            </a:r>
          </a:p>
          <a:p>
            <a:pPr lvl="1"/>
            <a:endParaRPr lang="en-US" dirty="0"/>
          </a:p>
          <a:p>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7</a:t>
            </a:fld>
            <a:endParaRPr lang="en-US"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1637" y="82550"/>
            <a:ext cx="9245403" cy="646113"/>
          </a:xfrm>
        </p:spPr>
        <p:txBody>
          <a:bodyPr/>
          <a:lstStyle/>
          <a:p>
            <a:r>
              <a:rPr lang="en-US" dirty="0"/>
              <a:t>Deadlines</a:t>
            </a:r>
          </a:p>
        </p:txBody>
      </p:sp>
      <p:sp>
        <p:nvSpPr>
          <p:cNvPr id="38915" name="Content Placeholder 2"/>
          <p:cNvSpPr>
            <a:spLocks noGrp="1"/>
          </p:cNvSpPr>
          <p:nvPr>
            <p:ph sz="quarter" idx="10"/>
          </p:nvPr>
        </p:nvSpPr>
        <p:spPr/>
        <p:txBody>
          <a:bodyPr/>
          <a:lstStyle/>
          <a:p>
            <a:pPr algn="just"/>
            <a:r>
              <a:rPr lang="en-US" b="1" dirty="0"/>
              <a:t>Hard deadlines </a:t>
            </a:r>
            <a:r>
              <a:rPr lang="en-US" dirty="0">
                <a:sym typeface="Wingdings" charset="0"/>
              </a:rPr>
              <a:t> </a:t>
            </a:r>
            <a:r>
              <a:rPr lang="en-US" dirty="0"/>
              <a:t>if the task is not completed by the deadline, other tasks which depend on it may be affected and there are penalties; a hard deadline is strict and expressed precisely as milliseconds, or possibly seconds. </a:t>
            </a:r>
          </a:p>
          <a:p>
            <a:pPr algn="just"/>
            <a:endParaRPr lang="en-US" dirty="0"/>
          </a:p>
          <a:p>
            <a:pPr algn="just"/>
            <a:r>
              <a:rPr lang="en-US" b="1" dirty="0"/>
              <a:t>Soft deadlines</a:t>
            </a:r>
            <a:r>
              <a:rPr lang="en-US" dirty="0"/>
              <a:t> </a:t>
            </a:r>
            <a:r>
              <a:rPr lang="en-US" dirty="0">
                <a:sym typeface="Wingdings" charset="0"/>
              </a:rPr>
              <a:t></a:t>
            </a:r>
            <a:r>
              <a:rPr lang="en-US" dirty="0"/>
              <a:t> more  of a guideline and, in general, there are no penalties; soft deadlines can be missed by fractions of the units used to express them, e.g., minutes if the deadline is expressed in hours, or hours if the deadlines is expressed in days.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8</a:t>
            </a:fld>
            <a:endParaRPr 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133003"/>
            <a:ext cx="9559538" cy="1077218"/>
          </a:xfrm>
        </p:spPr>
        <p:txBody>
          <a:bodyPr/>
          <a:lstStyle/>
          <a:p>
            <a:r>
              <a:rPr lang="en-US" sz="3200" dirty="0"/>
              <a:t>Resource Management in Virtualized servers </a:t>
            </a:r>
          </a:p>
        </p:txBody>
      </p:sp>
      <p:sp>
        <p:nvSpPr>
          <p:cNvPr id="7171" name="Content Placeholder 2"/>
          <p:cNvSpPr>
            <a:spLocks noGrp="1"/>
          </p:cNvSpPr>
          <p:nvPr>
            <p:ph sz="quarter" idx="10"/>
          </p:nvPr>
        </p:nvSpPr>
        <p:spPr>
          <a:xfrm>
            <a:off x="241301" y="1127941"/>
            <a:ext cx="8639175" cy="3659716"/>
          </a:xfrm>
        </p:spPr>
        <p:txBody>
          <a:bodyPr/>
          <a:lstStyle/>
          <a:p>
            <a:pPr marL="0" indent="0" algn="just">
              <a:buSzPct val="100000"/>
              <a:buNone/>
            </a:pPr>
            <a:r>
              <a:rPr lang="en-US" sz="2800" b="1" dirty="0"/>
              <a:t>Considerations: </a:t>
            </a:r>
          </a:p>
          <a:p>
            <a:pPr marL="457200" indent="-457200" algn="just">
              <a:buSzPct val="100000"/>
              <a:buFont typeface="+mj-lt"/>
              <a:buAutoNum type="arabicPeriod"/>
            </a:pPr>
            <a:r>
              <a:rPr lang="en-US" dirty="0"/>
              <a:t>Many different workloads</a:t>
            </a:r>
          </a:p>
          <a:p>
            <a:pPr marL="457200" indent="-457200" algn="just">
              <a:buSzPct val="100000"/>
              <a:buFont typeface="+mj-lt"/>
              <a:buAutoNum type="arabicPeriod"/>
            </a:pPr>
            <a:r>
              <a:rPr lang="en-US" dirty="0"/>
              <a:t>Finite numbers of workloads can be hosted on each server</a:t>
            </a:r>
          </a:p>
          <a:p>
            <a:pPr marL="457200" indent="-457200" algn="just">
              <a:buSzPct val="100000"/>
              <a:buFont typeface="+mj-lt"/>
              <a:buAutoNum type="arabicPeriod"/>
            </a:pPr>
            <a:r>
              <a:rPr lang="en-US" dirty="0"/>
              <a:t>Time-varying workload requirements</a:t>
            </a:r>
          </a:p>
          <a:p>
            <a:pPr marL="457200" indent="-457200" algn="just">
              <a:buSzPct val="100000"/>
              <a:buFont typeface="+mj-lt"/>
              <a:buAutoNum type="arabicPeriod"/>
            </a:pPr>
            <a:r>
              <a:rPr lang="en-US" dirty="0"/>
              <a:t>Performance and resource isolation among the workloads</a:t>
            </a:r>
          </a:p>
          <a:p>
            <a:pPr marL="457200" indent="-457200" algn="just">
              <a:buSzPct val="100000"/>
              <a:buFont typeface="+mj-lt"/>
              <a:buAutoNum type="arabicPeriod"/>
            </a:pPr>
            <a:endParaRPr lang="en-US" dirty="0"/>
          </a:p>
          <a:p>
            <a:pPr marL="457200" lvl="1" indent="0" algn="just">
              <a:buNone/>
            </a:pPr>
            <a:r>
              <a:rPr lang="en-US" dirty="0"/>
              <a:t>“Comparison of the Three CPU Schedulers in </a:t>
            </a:r>
            <a:r>
              <a:rPr lang="en-US" dirty="0" err="1"/>
              <a:t>Xen</a:t>
            </a:r>
            <a:r>
              <a:rPr lang="en-US" dirty="0"/>
              <a:t>”, </a:t>
            </a:r>
          </a:p>
          <a:p>
            <a:pPr marL="457200" lvl="1" indent="0" algn="just">
              <a:buNone/>
            </a:pPr>
            <a:r>
              <a:rPr lang="en-US" dirty="0"/>
              <a:t>by L. </a:t>
            </a:r>
            <a:r>
              <a:rPr lang="en-US" dirty="0" err="1"/>
              <a:t>Cherkasova</a:t>
            </a:r>
            <a:r>
              <a:rPr lang="en-US" dirty="0"/>
              <a:t>, D. Gupta, A. </a:t>
            </a:r>
            <a:r>
              <a:rPr lang="en-US" dirty="0" err="1"/>
              <a:t>Vahdat</a:t>
            </a:r>
            <a:endParaRPr lang="en-US" dirty="0"/>
          </a:p>
          <a:p>
            <a:pPr marL="400050" lvl="1" indent="0" algn="just">
              <a:buNone/>
            </a:pPr>
            <a:r>
              <a:rPr lang="en-US" sz="1600" dirty="0"/>
              <a:t>published in ACM SIGMETRICS Performance Evaluation Review, Volume 35 Issue 2,   September 2007, pages 42-51 	</a:t>
            </a:r>
          </a:p>
          <a:p>
            <a:pPr marL="457200" indent="-457200">
              <a:buSzPct val="100000"/>
              <a:buFont typeface="+mj-lt"/>
              <a:buAutoNum type="arabicPeriod"/>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9</a:t>
            </a:fld>
            <a:endParaRPr lang="en-US" sz="1400"/>
          </a:p>
        </p:txBody>
      </p:sp>
    </p:spTree>
    <p:extLst>
      <p:ext uri="{BB962C8B-B14F-4D97-AF65-F5344CB8AC3E}">
        <p14:creationId xmlns:p14="http://schemas.microsoft.com/office/powerpoint/2010/main" val="2833679060"/>
      </p:ext>
    </p:extLst>
  </p:cSld>
  <p:clrMapOvr>
    <a:masterClrMapping/>
  </p:clrMapOvr>
</p:sld>
</file>

<file path=ppt/theme/theme1.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virtualization">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50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7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systems theme latest.thmx</Template>
  <TotalTime>19728</TotalTime>
  <Words>2254</Words>
  <Application>Microsoft Macintosh PowerPoint</Application>
  <PresentationFormat>On-screen Show (4:3)</PresentationFormat>
  <Paragraphs>268</Paragraphs>
  <Slides>27</Slides>
  <Notes>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27</vt:i4>
      </vt:variant>
    </vt:vector>
  </HeadingPairs>
  <TitlesOfParts>
    <vt:vector size="46" baseType="lpstr">
      <vt:lpstr>ＭＳ Ｐゴシック</vt:lpstr>
      <vt:lpstr>ＭＳ Ｐゴシック</vt:lpstr>
      <vt:lpstr>Arial</vt:lpstr>
      <vt:lpstr>Tahoma</vt:lpstr>
      <vt:lpstr>Times New Roman</vt:lpstr>
      <vt:lpstr>Verdana</vt:lpstr>
      <vt:lpstr>Wingdings</vt:lpstr>
      <vt:lpstr>systems theme latest</vt:lpstr>
      <vt:lpstr>systems theme</vt:lpstr>
      <vt:lpstr>3_systems theme latest</vt:lpstr>
      <vt:lpstr>Cloud</vt:lpstr>
      <vt:lpstr>1_architecture slides </vt:lpstr>
      <vt:lpstr>2_architecture slides </vt:lpstr>
      <vt:lpstr>7_systems theme latest</vt:lpstr>
      <vt:lpstr>cloud computing</vt:lpstr>
      <vt:lpstr>14_architecture slides </vt:lpstr>
      <vt:lpstr>1_Cloud</vt:lpstr>
      <vt:lpstr>virtualization</vt:lpstr>
      <vt:lpstr>50_architecture slides </vt:lpstr>
      <vt:lpstr>Cloud Computing   VM Scheduling </vt:lpstr>
      <vt:lpstr>Contents</vt:lpstr>
      <vt:lpstr>Cloud Resource Management Policies</vt:lpstr>
      <vt:lpstr>Resource Management and Scheduling</vt:lpstr>
      <vt:lpstr> Motivation</vt:lpstr>
      <vt:lpstr>Scheduling Algorithms</vt:lpstr>
      <vt:lpstr>Scheduling Algorithms (cont’d)</vt:lpstr>
      <vt:lpstr>Deadlines</vt:lpstr>
      <vt:lpstr>Resource Management in Virtualized servers </vt:lpstr>
      <vt:lpstr>Terminology for CPU Schedulers</vt:lpstr>
      <vt:lpstr>Example of Fair and PS Schedulers </vt:lpstr>
      <vt:lpstr>Terminology for CPU Schedulers (con’t)</vt:lpstr>
      <vt:lpstr>Terminology for CPU Schedulers (con’t)</vt:lpstr>
      <vt:lpstr>Workload Management </vt:lpstr>
      <vt:lpstr>Case study: Xen CPU Schedulers</vt:lpstr>
      <vt:lpstr>Borrowed Virtual Time (BVT) (very briefly)</vt:lpstr>
      <vt:lpstr>Simple Earliest Deadline First (SEDF)</vt:lpstr>
      <vt:lpstr>Simple Earliest Deadline First (SEDF)</vt:lpstr>
      <vt:lpstr>Credit Scheduler</vt:lpstr>
      <vt:lpstr>Credit Scheduler</vt:lpstr>
      <vt:lpstr>BVT  SEDF  Credit</vt:lpstr>
      <vt:lpstr> Experimental Comparison of the Three Schedulers</vt:lpstr>
      <vt:lpstr> I/O model for VMs in Xen (Figure, 1b from paper)</vt:lpstr>
      <vt:lpstr> Effect in performance of SEDF parameters’ values</vt:lpstr>
      <vt:lpstr> Comparison of schedulers for workloads</vt:lpstr>
      <vt:lpstr> Performance comparison of the schedulers in the SMP case </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evangelia.kalyvianaki@gmail.com</cp:lastModifiedBy>
  <cp:revision>634</cp:revision>
  <cp:lastPrinted>2015-02-16T08:27:34Z</cp:lastPrinted>
  <dcterms:created xsi:type="dcterms:W3CDTF">2004-10-07T18:29:30Z</dcterms:created>
  <dcterms:modified xsi:type="dcterms:W3CDTF">2018-09-17T16:06:50Z</dcterms:modified>
</cp:coreProperties>
</file>