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8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9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10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1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  <p:sldMasterId id="2147483808" r:id="rId2"/>
    <p:sldMasterId id="2147483822" r:id="rId3"/>
    <p:sldMasterId id="2147483838" r:id="rId4"/>
    <p:sldMasterId id="2147483844" r:id="rId5"/>
    <p:sldMasterId id="2147483850" r:id="rId6"/>
    <p:sldMasterId id="2147483856" r:id="rId7"/>
    <p:sldMasterId id="2147483861" r:id="rId8"/>
    <p:sldMasterId id="2147483970" r:id="rId9"/>
    <p:sldMasterId id="2147484044" r:id="rId10"/>
    <p:sldMasterId id="2147484250" r:id="rId11"/>
    <p:sldMasterId id="2147484347" r:id="rId12"/>
  </p:sldMasterIdLst>
  <p:notesMasterIdLst>
    <p:notesMasterId r:id="rId39"/>
  </p:notesMasterIdLst>
  <p:handoutMasterIdLst>
    <p:handoutMasterId r:id="rId40"/>
  </p:handoutMasterIdLst>
  <p:sldIdLst>
    <p:sldId id="394" r:id="rId13"/>
    <p:sldId id="426" r:id="rId14"/>
    <p:sldId id="442" r:id="rId15"/>
    <p:sldId id="443" r:id="rId16"/>
    <p:sldId id="460" r:id="rId17"/>
    <p:sldId id="492" r:id="rId18"/>
    <p:sldId id="493" r:id="rId19"/>
    <p:sldId id="427" r:id="rId20"/>
    <p:sldId id="494" r:id="rId21"/>
    <p:sldId id="495" r:id="rId22"/>
    <p:sldId id="498" r:id="rId23"/>
    <p:sldId id="499" r:id="rId24"/>
    <p:sldId id="496" r:id="rId25"/>
    <p:sldId id="500" r:id="rId26"/>
    <p:sldId id="501" r:id="rId27"/>
    <p:sldId id="502" r:id="rId28"/>
    <p:sldId id="503" r:id="rId29"/>
    <p:sldId id="504" r:id="rId30"/>
    <p:sldId id="505" r:id="rId31"/>
    <p:sldId id="511" r:id="rId32"/>
    <p:sldId id="506" r:id="rId33"/>
    <p:sldId id="507" r:id="rId34"/>
    <p:sldId id="509" r:id="rId35"/>
    <p:sldId id="508" r:id="rId36"/>
    <p:sldId id="510" r:id="rId37"/>
    <p:sldId id="491" r:id="rId3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9">
          <p15:clr>
            <a:srgbClr val="A4A3A4"/>
          </p15:clr>
        </p15:guide>
        <p15:guide id="2" pos="4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7" autoAdjust="0"/>
    <p:restoredTop sz="81514" autoAdjust="0"/>
  </p:normalViewPr>
  <p:slideViewPr>
    <p:cSldViewPr snapToGrid="0">
      <p:cViewPr varScale="1">
        <p:scale>
          <a:sx n="78" d="100"/>
          <a:sy n="78" d="100"/>
        </p:scale>
        <p:origin x="1704" y="168"/>
      </p:cViewPr>
      <p:guideLst>
        <p:guide orient="horz" pos="789"/>
        <p:guide pos="484"/>
      </p:guideLst>
    </p:cSldViewPr>
  </p:slideViewPr>
  <p:outlineViewPr>
    <p:cViewPr>
      <p:scale>
        <a:sx n="33" d="100"/>
        <a:sy n="33" d="100"/>
      </p:scale>
      <p:origin x="0" y="500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3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9.xml"/><Relationship Id="rId34" Type="http://schemas.openxmlformats.org/officeDocument/2006/relationships/slide" Target="slides/slide22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slide" Target="slides/slide1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slide" Target="slides/slide19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atei:workspace:hadooptracing:project:osdi_08:Experimen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Write Performance / VM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errBars>
            <c:errBarType val="both"/>
            <c:errValType val="cust"/>
            <c:noEndCap val="0"/>
            <c:pl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plus>
            <c:minus>
              <c:numRef>
                <c:f>Sheet1!$D$6:$D$12</c:f>
                <c:numCache>
                  <c:formatCode>General</c:formatCode>
                  <c:ptCount val="7"/>
                  <c:pt idx="0">
                    <c:v>4.9000000000000004</c:v>
                  </c:pt>
                  <c:pt idx="1">
                    <c:v>10</c:v>
                  </c:pt>
                  <c:pt idx="2">
                    <c:v>11.2</c:v>
                  </c:pt>
                  <c:pt idx="3">
                    <c:v>11.9</c:v>
                  </c:pt>
                  <c:pt idx="4">
                    <c:v>7.9</c:v>
                  </c:pt>
                  <c:pt idx="5">
                    <c:v>2.5</c:v>
                  </c:pt>
                  <c:pt idx="6">
                    <c:v>0.9</c:v>
                  </c:pt>
                </c:numCache>
              </c:numRef>
            </c:minus>
          </c:errBars>
          <c:val>
            <c:numRef>
              <c:f>Sheet1!$C$6:$C$12</c:f>
              <c:numCache>
                <c:formatCode>General</c:formatCode>
                <c:ptCount val="7"/>
                <c:pt idx="0">
                  <c:v>61.8</c:v>
                </c:pt>
                <c:pt idx="1">
                  <c:v>56.5</c:v>
                </c:pt>
                <c:pt idx="2">
                  <c:v>53.6</c:v>
                </c:pt>
                <c:pt idx="3">
                  <c:v>46.4</c:v>
                </c:pt>
                <c:pt idx="4">
                  <c:v>34.200000000000003</c:v>
                </c:pt>
                <c:pt idx="5">
                  <c:v>25.4</c:v>
                </c:pt>
                <c:pt idx="6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C7-274A-A2C4-DCC8CE3DA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038180040"/>
        <c:axId val="-2044836632"/>
      </c:barChart>
      <c:catAx>
        <c:axId val="-2038180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err="1"/>
                  <a:t>VMs</a:t>
                </a:r>
                <a:r>
                  <a:rPr lang="en-US" sz="1400" dirty="0"/>
                  <a:t> on Physical Host</a:t>
                </a:r>
              </a:p>
            </c:rich>
          </c:tx>
          <c:overlay val="0"/>
        </c:title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44836632"/>
        <c:crosses val="autoZero"/>
        <c:auto val="1"/>
        <c:lblAlgn val="ctr"/>
        <c:lblOffset val="100"/>
        <c:noMultiLvlLbl val="0"/>
      </c:catAx>
      <c:valAx>
        <c:axId val="-2044836632"/>
        <c:scaling>
          <c:orientation val="minMax"/>
          <c:max val="7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IO Performance per VM (MB/</a:t>
                </a:r>
                <a:r>
                  <a:rPr lang="en-US" sz="1400" dirty="0" err="1"/>
                  <a:t>s</a:t>
                </a:r>
                <a:r>
                  <a:rPr lang="en-US" sz="1400" dirty="0"/>
                  <a:t>)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-2038180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Sheet1!$S$11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6">
                      <a:lumMod val="50000"/>
                    </a:schemeClr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6">
                    <a:lumMod val="7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FCE-E546-8533-58797AB095BD}"/>
              </c:ext>
            </c:extLst>
          </c:dPt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Sheet1!$S$12:$S$14</c:f>
              <c:numCache>
                <c:formatCode>General</c:formatCode>
                <c:ptCount val="3"/>
                <c:pt idx="0">
                  <c:v>1.2655367231638419</c:v>
                </c:pt>
                <c:pt idx="1">
                  <c:v>0.93865030674846595</c:v>
                </c:pt>
                <c:pt idx="2">
                  <c:v>1.028433802411872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CE-E546-8533-58797AB095BD}"/>
            </c:ext>
          </c:extLst>
        </c:ser>
        <c:ser>
          <c:idx val="1"/>
          <c:order val="1"/>
          <c:tx>
            <c:strRef>
              <c:f>Sheet1!$T$11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Sheet1!$T$12:$T$14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CE-E546-8533-58797AB095BD}"/>
            </c:ext>
          </c:extLst>
        </c:ser>
        <c:ser>
          <c:idx val="2"/>
          <c:order val="2"/>
          <c:tx>
            <c:strRef>
              <c:f>Sheet1!$U$11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Sheet1!$R$12:$R$14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Sheet1!$U$12:$U$14</c:f>
              <c:numCache>
                <c:formatCode>General</c:formatCode>
                <c:ptCount val="3"/>
                <c:pt idx="0">
                  <c:v>0.89830508474576298</c:v>
                </c:pt>
                <c:pt idx="1">
                  <c:v>0.65644171779141103</c:v>
                </c:pt>
                <c:pt idx="2">
                  <c:v>0.78493223996466299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CE-E546-8533-58797AB09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649432"/>
        <c:axId val="-2037646392"/>
      </c:barChart>
      <c:catAx>
        <c:axId val="-2037649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effectLst/>
        </c:spPr>
        <c:txPr>
          <a:bodyPr/>
          <a:lstStyle/>
          <a:p>
            <a:pPr>
              <a:defRPr b="1" i="0"/>
            </a:pPr>
            <a:endParaRPr lang="en-US"/>
          </a:p>
        </c:txPr>
        <c:crossAx val="-2037646392"/>
        <c:crosses val="autoZero"/>
        <c:auto val="1"/>
        <c:lblAlgn val="ctr"/>
        <c:lblOffset val="100"/>
        <c:noMultiLvlLbl val="0"/>
      </c:catAx>
      <c:valAx>
        <c:axId val="-20376463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Normalized</a:t>
                </a:r>
                <a:r>
                  <a:rPr lang="en-US" baseline="0" dirty="0"/>
                  <a:t> Response </a:t>
                </a:r>
                <a:r>
                  <a:rPr lang="en-US" dirty="0"/>
                  <a:t>Time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-20376494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Sheet1!$B$20</c:f>
              <c:strCache>
                <c:ptCount val="1"/>
                <c:pt idx="0">
                  <c:v>No Backups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lumMod val="50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lumMod val="7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Sheet1!$B$21:$B$23</c:f>
              <c:numCache>
                <c:formatCode>0.0</c:formatCode>
                <c:ptCount val="3"/>
                <c:pt idx="0">
                  <c:v>1.48526863084922</c:v>
                </c:pt>
                <c:pt idx="1">
                  <c:v>1.821073558648111</c:v>
                </c:pt>
                <c:pt idx="2">
                  <c:v>2.036759961034893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09-1F49-B975-6114E2814620}"/>
            </c:ext>
          </c:extLst>
        </c:ser>
        <c:ser>
          <c:idx val="1"/>
          <c:order val="1"/>
          <c:tx>
            <c:strRef>
              <c:f>Sheet1!$C$20</c:f>
              <c:strCache>
                <c:ptCount val="1"/>
                <c:pt idx="0">
                  <c:v>Hadoop Native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100000">
                  <a:schemeClr val="accent2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Sheet1!$C$21:$C$23</c:f>
              <c:numCache>
                <c:formatCode>0.0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09-1F49-B975-6114E2814620}"/>
            </c:ext>
          </c:extLst>
        </c:ser>
        <c:ser>
          <c:idx val="2"/>
          <c:order val="2"/>
          <c:tx>
            <c:strRef>
              <c:f>Sheet1!$D$20</c:f>
              <c:strCache>
                <c:ptCount val="1"/>
                <c:pt idx="0">
                  <c:v>LATE Scheduler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50000"/>
                    <a:satMod val="300000"/>
                  </a:schemeClr>
                </a:gs>
                <a:gs pos="35000">
                  <a:schemeClr val="accent6">
                    <a:tint val="37000"/>
                    <a:satMod val="300000"/>
                  </a:schemeClr>
                </a:gs>
                <a:gs pos="100000">
                  <a:schemeClr val="accent6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strRef>
              <c:f>Sheet1!$A$21:$A$23</c:f>
              <c:strCache>
                <c:ptCount val="3"/>
                <c:pt idx="0">
                  <c:v>Worst</c:v>
                </c:pt>
                <c:pt idx="1">
                  <c:v>Best</c:v>
                </c:pt>
                <c:pt idx="2">
                  <c:v>Average</c:v>
                </c:pt>
              </c:strCache>
            </c:strRef>
          </c:cat>
          <c:val>
            <c:numRef>
              <c:f>Sheet1!$D$21:$D$23</c:f>
              <c:numCache>
                <c:formatCode>0.0</c:formatCode>
                <c:ptCount val="3"/>
                <c:pt idx="0">
                  <c:v>0.80415944540727902</c:v>
                </c:pt>
                <c:pt idx="1">
                  <c:v>0.51689860834990098</c:v>
                </c:pt>
                <c:pt idx="2">
                  <c:v>0.65740280280779995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09-1F49-B975-6114E28146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7171288"/>
        <c:axId val="-2037168344"/>
      </c:barChart>
      <c:catAx>
        <c:axId val="-2037171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-2037168344"/>
        <c:crosses val="autoZero"/>
        <c:auto val="1"/>
        <c:lblAlgn val="ctr"/>
        <c:lblOffset val="100"/>
        <c:noMultiLvlLbl val="0"/>
      </c:catAx>
      <c:valAx>
        <c:axId val="-20371683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Normalized Response Time</a:t>
                </a:r>
              </a:p>
            </c:rich>
          </c:tx>
          <c:overlay val="0"/>
        </c:title>
        <c:numFmt formatCode="0.0" sourceLinked="1"/>
        <c:majorTickMark val="out"/>
        <c:minorTickMark val="none"/>
        <c:tickLblPos val="nextTo"/>
        <c:crossAx val="-20371712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1D4E0-EFEE-534A-8279-2D256FF743E3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3779A-AEE6-A545-9A80-2C7C8E7AD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753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47607155-4031-F44A-9171-5B43DD4CA8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727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569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Show LATE working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2D99CB-995D-2F46-8A1E-BF763CC10241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8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VM are manually slowed down out of 100 VM in total 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Response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times achieved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256 MB of data per host or 25 GB of total data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Each job 486 map tasks and 437 reduce tasks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CCC05D5-3612-C14B-AD0E-2FCE77ECD1E2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Mention focus on finishing time vs just reliability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4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Combine high utilization for provider with fast finishing time for client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607155-4031-F44A-9171-5B43DD4CA8D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88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How is this different from progress score approach?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E71EA5B-35B6-1348-818C-1C6FCE3F0D04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Slow down, add animation of speculative task helping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37D25FB-CD40-8B4D-A152-F2C93CC755BE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Animate selecting wrong task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799DDA1-C5D2-0349-8436-5EE8146861A1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Sensitivity showed that these were good thresholds, and that there is also some flexibility in the range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Progress</a:t>
            </a:r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 rate = 0.8/30 0.02  0.8/20=0.04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Time left = (1 – 0.8)/0.02 = 10</a:t>
            </a:r>
          </a:p>
          <a:p>
            <a:endParaRPr lang="en-US" baseline="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0.8 30 </a:t>
            </a:r>
          </a:p>
          <a:p>
            <a:r>
              <a:rPr lang="en-US" baseline="0" dirty="0">
                <a:latin typeface="Arial" charset="0"/>
                <a:ea typeface="ＭＳ Ｐゴシック" charset="0"/>
                <a:cs typeface="ＭＳ Ｐゴシック" charset="0"/>
              </a:rPr>
              <a:t>0.1   X =30/0.8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44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9003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7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3E7F60E-B65E-D24B-94EB-577CD3D22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58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5CD1E749-7B00-2A43-B34C-A461D2B8D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8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419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103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669390"/>
            <a:ext cx="6400800" cy="1200329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1626299A-E941-6D4E-A338-A88E75F101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484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883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476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39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170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FFEC223B-3520-EA46-B275-6D461ADFD6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714375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0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228601" y="1356541"/>
            <a:ext cx="8639175" cy="3659716"/>
          </a:xfrm>
          <a:prstGeom prst="rect">
            <a:avLst/>
          </a:prstGeom>
        </p:spPr>
        <p:txBody>
          <a:bodyPr vert="horz"/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SzPct val="150000"/>
              <a:buFont typeface="Wingdings" pitchFamily="2" charset="2"/>
              <a:buChar char="§"/>
              <a:defRPr sz="2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20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83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3A86AA40-33E4-084F-8768-CCF89C2C4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9664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cs typeface="Arial" charset="0"/>
              </a:defRPr>
            </a:lvl1pPr>
          </a:lstStyle>
          <a:p>
            <a:pPr>
              <a:defRPr/>
            </a:pPr>
            <a:fld id="{C93918FB-1EAB-104E-9F64-A2E2E531C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1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clip 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7759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910" y="1473772"/>
            <a:ext cx="7203870" cy="5232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49910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517014" y="2186150"/>
            <a:ext cx="3536766" cy="3585976"/>
          </a:xfrm>
          <a:prstGeom prst="rect">
            <a:avLst/>
          </a:prstGeom>
        </p:spPr>
        <p:txBody>
          <a:bodyPr lIns="80165" tIns="40083" rIns="80165" bIns="40083"/>
          <a:lstStyle/>
          <a:p>
            <a:pPr lvl="0"/>
            <a:r>
              <a:rPr lang="en-GB" noProof="0"/>
              <a:t>Click icon to add chart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52528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3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U_Logo_CMYK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44983" y="713990"/>
            <a:ext cx="52451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600" y="3946389"/>
            <a:ext cx="7162800" cy="64633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GB" dirty="0"/>
              <a:t>IN1006 Systems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38658"/>
            <a:ext cx="6400800" cy="132125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4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48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4" Type="http://schemas.openxmlformats.org/officeDocument/2006/relationships/theme" Target="../theme/theme1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6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3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theme" Target="../theme/theme8.xml"/><Relationship Id="rId5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4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8" r:id="rId3"/>
    <p:sldLayoutId id="2147484049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1" r:id="rId1"/>
    <p:sldLayoutId id="2147484252" r:id="rId2"/>
    <p:sldLayoutId id="2147484253" r:id="rId3"/>
    <p:sldLayoutId id="2147484254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1960"/>
            <a:ext cx="86391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199" y="6362197"/>
            <a:ext cx="36167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919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>
              <a:lumMod val="75000"/>
            </a:schemeClr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Placeholder 14"/>
          <p:cNvSpPr>
            <a:spLocks noGrp="1"/>
          </p:cNvSpPr>
          <p:nvPr>
            <p:ph type="title"/>
          </p:nvPr>
        </p:nvSpPr>
        <p:spPr bwMode="auto">
          <a:xfrm>
            <a:off x="228600" y="82550"/>
            <a:ext cx="86391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62700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" y="677863"/>
            <a:ext cx="863917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D1023"/>
          </a:solidFill>
          <a:latin typeface="Arial"/>
          <a:ea typeface="ＭＳ Ｐゴシック" charset="-128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9D1023"/>
          </a:solidFill>
          <a:latin typeface="Arial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" y="2861197"/>
            <a:ext cx="8939314" cy="2308324"/>
          </a:xfrm>
        </p:spPr>
        <p:txBody>
          <a:bodyPr/>
          <a:lstStyle/>
          <a:p>
            <a:r>
              <a:rPr lang="en-US" dirty="0"/>
              <a:t>Cloud Computing </a:t>
            </a:r>
            <a:br>
              <a:rPr lang="en-US" dirty="0"/>
            </a:br>
            <a:r>
              <a:rPr lang="en-US" dirty="0"/>
              <a:t>MapReduce in Heterogeneous Environments</a:t>
            </a:r>
            <a:br>
              <a:rPr lang="en-US" dirty="0"/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5323034"/>
            <a:ext cx="6400800" cy="86024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Eva </a:t>
            </a:r>
            <a:r>
              <a:rPr lang="en-US" altLang="en-US" dirty="0" err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Kalyvianaki</a:t>
            </a:r>
            <a:b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ek264@cam.ac.uk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1DECD5-0255-D647-B149-BAFD15CF8106}"/>
              </a:ext>
            </a:extLst>
          </p:cNvPr>
          <p:cNvSpPr/>
          <p:nvPr/>
        </p:nvSpPr>
        <p:spPr>
          <a:xfrm>
            <a:off x="1094509" y="457200"/>
            <a:ext cx="7051964" cy="2006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0BA58F-C0E8-8D4E-A981-8A1DDEFBF4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657" y="665283"/>
            <a:ext cx="3846948" cy="7952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Deciding on Speculative Tasks </a:t>
            </a:r>
            <a:r>
              <a:rPr lang="en-US" sz="2000" dirty="0"/>
              <a:t>(</a:t>
            </a:r>
            <a:r>
              <a:rPr lang="en-US" sz="2000" dirty="0" err="1"/>
              <a:t>con’t</a:t>
            </a:r>
            <a:r>
              <a:rPr lang="en-US" sz="2000" dirty="0"/>
              <a:t>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looks at the average progress of each category of maps and reduces and defines a </a:t>
            </a:r>
            <a:r>
              <a:rPr lang="en-US" b="1" dirty="0">
                <a:sym typeface="Wingdings"/>
              </a:rPr>
              <a:t>threshold:</a:t>
            </a:r>
          </a:p>
          <a:p>
            <a:pPr marL="400050" algn="just"/>
            <a:r>
              <a:rPr lang="en-US" b="1" dirty="0">
                <a:sym typeface="Wingdings"/>
              </a:rPr>
              <a:t>When a task’s progress is less than the average for its category minus 0.2, and the task has run at least one minute, it is marked as a straggler:</a:t>
            </a:r>
          </a:p>
          <a:p>
            <a:pPr marL="57150" indent="0" algn="ctr">
              <a:buNone/>
            </a:pPr>
            <a:r>
              <a:rPr lang="en-US" b="1" dirty="0">
                <a:sym typeface="Wingdings"/>
              </a:rPr>
              <a:t>threshold = </a:t>
            </a:r>
            <a:r>
              <a:rPr lang="en-US" b="1" dirty="0" err="1">
                <a:sym typeface="Wingdings"/>
              </a:rPr>
              <a:t>avgProgress</a:t>
            </a:r>
            <a:r>
              <a:rPr lang="en-US" b="1" dirty="0">
                <a:sym typeface="Wingdings"/>
              </a:rPr>
              <a:t> – 0.2</a:t>
            </a:r>
          </a:p>
          <a:p>
            <a:pPr marL="400050" algn="just"/>
            <a:endParaRPr lang="en-US" b="1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All tasks with </a:t>
            </a:r>
            <a:r>
              <a:rPr lang="en-US" b="1" dirty="0">
                <a:sym typeface="Wingdings"/>
              </a:rPr>
              <a:t>progress </a:t>
            </a:r>
            <a:r>
              <a:rPr lang="en-US" b="1">
                <a:sym typeface="Wingdings"/>
              </a:rPr>
              <a:t>score &lt; </a:t>
            </a:r>
            <a:r>
              <a:rPr lang="en-US" b="1" dirty="0">
                <a:sym typeface="Wingdings"/>
              </a:rPr>
              <a:t>threshold </a:t>
            </a:r>
            <a:r>
              <a:rPr lang="en-US" dirty="0">
                <a:sym typeface="Wingdings"/>
              </a:rPr>
              <a:t>are stragglers</a:t>
            </a:r>
          </a:p>
          <a:p>
            <a:pPr marL="400050" algn="just"/>
            <a:r>
              <a:rPr lang="en-US" dirty="0">
                <a:sym typeface="Wingdings"/>
              </a:rPr>
              <a:t>Ties are broken by data locality</a:t>
            </a:r>
          </a:p>
          <a:p>
            <a:pPr marL="400050" algn="just"/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This approach works reasonably well in homogeneous clusters</a:t>
            </a: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74297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Nodes can perform work at roughly the same rate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progress at constant rate all the time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There is no cost to starting a speculative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A task’s progress is roughly equal to the fraction of its total work 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tend to finish in waves, so a task with a low progress score is likely a slow task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Different task of the same category (maps or reduces) take roughly the same amount of work 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4408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Nodes can perform work at roughly the same rate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r>
              <a:rPr lang="en-US" dirty="0"/>
              <a:t>Tasks progress at constant rate all the time</a:t>
            </a:r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(1) </a:t>
            </a:r>
            <a:r>
              <a:rPr lang="en-US" dirty="0"/>
              <a:t>In heterogeneous clusters some nodes are slower (older) than others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(2) </a:t>
            </a:r>
            <a:r>
              <a:rPr lang="en-US" dirty="0"/>
              <a:t>Virtualized clusters “suffer” from co-location interference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45257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127002" y="-133002"/>
            <a:ext cx="8915400" cy="1077218"/>
          </a:xfrm>
        </p:spPr>
        <p:txBody>
          <a:bodyPr/>
          <a:lstStyle/>
          <a:p>
            <a:r>
              <a:rPr lang="en-US" sz="3200" dirty="0"/>
              <a:t>Heterogeneity in Virtualized Environments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VM technology isolates CPU and memory, but disk and network are shared</a:t>
            </a:r>
          </a:p>
          <a:p>
            <a:pPr lvl="1"/>
            <a:r>
              <a:rPr lang="en-US" dirty="0"/>
              <a:t>Full bandwidth when no contention</a:t>
            </a:r>
          </a:p>
          <a:p>
            <a:pPr lvl="1"/>
            <a:r>
              <a:rPr lang="en-US" dirty="0"/>
              <a:t>Equal shares when there is contention</a:t>
            </a:r>
          </a:p>
          <a:p>
            <a:r>
              <a:rPr lang="en-US" b="1" dirty="0"/>
              <a:t>2.5x</a:t>
            </a:r>
            <a:r>
              <a:rPr lang="en-US" dirty="0"/>
              <a:t> performance difference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676400" y="3429000"/>
          <a:ext cx="5562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6745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28600" y="82441"/>
            <a:ext cx="8639175" cy="646331"/>
          </a:xfrm>
        </p:spPr>
        <p:txBody>
          <a:bodyPr/>
          <a:lstStyle/>
          <a:p>
            <a:r>
              <a:rPr lang="en-US" dirty="0"/>
              <a:t>Revising Scheduler’s Assumptions</a:t>
            </a:r>
            <a:endParaRPr lang="en-US" sz="2000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409171"/>
            <a:ext cx="8998944" cy="3659716"/>
          </a:xfrm>
        </p:spPr>
        <p:txBody>
          <a:bodyPr/>
          <a:lstStyle/>
          <a:p>
            <a:pPr marL="457200" lvl="1" indent="0" algn="just">
              <a:buNone/>
            </a:pPr>
            <a:endParaRPr lang="en-US" dirty="0">
              <a:sym typeface="Wingdings"/>
            </a:endParaRP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There is no cost to starting a speculative task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A task’s progress is roughly equal to the fraction of its total work 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r>
              <a:rPr lang="en-US" dirty="0"/>
              <a:t>Tasks tend to finish in waves, so a task with a low progress score is likely a slow task</a:t>
            </a:r>
          </a:p>
          <a:p>
            <a:pPr marL="514350" indent="-457200" algn="just">
              <a:buSzPct val="100000"/>
              <a:buFont typeface="+mj-lt"/>
              <a:buAutoNum type="arabicPeriod" startAt="3"/>
            </a:pPr>
            <a:endParaRPr lang="en-US" dirty="0"/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(3) </a:t>
            </a:r>
            <a:r>
              <a:rPr lang="en-US" dirty="0"/>
              <a:t>Too many speculative tasks can take away resources from other running tasks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(4) </a:t>
            </a:r>
            <a:r>
              <a:rPr lang="en-US" dirty="0"/>
              <a:t>The copy phase of reducers is the slowest part, because it involves all-pairs communications. But this phase counts for 1/3 of the total reduce work. </a:t>
            </a:r>
          </a:p>
          <a:p>
            <a:pPr marL="514350" indent="-457200" algn="just">
              <a:buSzPct val="100000"/>
            </a:pPr>
            <a:r>
              <a:rPr lang="en-US" b="1" dirty="0">
                <a:solidFill>
                  <a:srgbClr val="008000"/>
                </a:solidFill>
              </a:rPr>
              <a:t>(5) </a:t>
            </a:r>
            <a:r>
              <a:rPr lang="en-US" dirty="0"/>
              <a:t>Tasks from different generations will be executed concurrently. So newer faster tasks are considered with older show tasks, </a:t>
            </a:r>
            <a:r>
              <a:rPr lang="en-US" dirty="0" err="1"/>
              <a:t>avgProgress</a:t>
            </a:r>
            <a:r>
              <a:rPr lang="en-US" dirty="0"/>
              <a:t> changes a lot. </a:t>
            </a:r>
          </a:p>
          <a:p>
            <a:pPr marL="514350" indent="-457200"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693045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Idea: Progress Rates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0"/>
          </p:nvPr>
        </p:nvSpPr>
        <p:spPr>
          <a:xfrm>
            <a:off x="0" y="1238780"/>
            <a:ext cx="8915400" cy="3659187"/>
          </a:xfrm>
        </p:spPr>
        <p:txBody>
          <a:bodyPr/>
          <a:lstStyle/>
          <a:p>
            <a:pPr algn="just"/>
            <a:r>
              <a:rPr lang="en-US" dirty="0"/>
              <a:t>Instead of using </a:t>
            </a:r>
            <a:r>
              <a:rPr lang="en-US" b="1" dirty="0"/>
              <a:t>progress score values</a:t>
            </a:r>
            <a:r>
              <a:rPr lang="en-US" dirty="0"/>
              <a:t>, compute </a:t>
            </a:r>
            <a:r>
              <a:rPr lang="en-US" b="1" dirty="0"/>
              <a:t>progress rates</a:t>
            </a:r>
            <a:r>
              <a:rPr lang="en-US" dirty="0"/>
              <a:t>, and back up tasks that are </a:t>
            </a:r>
            <a:r>
              <a:rPr lang="ja-JP" altLang="en-US" dirty="0"/>
              <a:t>“</a:t>
            </a:r>
            <a:r>
              <a:rPr lang="en-US" dirty="0"/>
              <a:t>far enough</a:t>
            </a:r>
            <a:r>
              <a:rPr lang="ja-JP" altLang="en-US" dirty="0"/>
              <a:t>”</a:t>
            </a:r>
            <a:r>
              <a:rPr lang="en-US" dirty="0"/>
              <a:t> below the mean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Problem: can still select the wrong tasks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15844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Straight Connector 43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20034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9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 Rate Example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97100" y="5334000"/>
            <a:ext cx="55753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918" name="TextBox 5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891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8923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669088" y="3352800"/>
            <a:ext cx="1484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3x slower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6640513" y="4186238"/>
            <a:ext cx="1741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1.9x slower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669088" y="2438400"/>
            <a:ext cx="158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task/min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09800" y="3306763"/>
            <a:ext cx="4114800" cy="533400"/>
          </a:xfrm>
          <a:prstGeom prst="rect">
            <a:avLst/>
          </a:prstGeom>
          <a:gradFill>
            <a:gsLst>
              <a:gs pos="0">
                <a:srgbClr val="AAECB4"/>
              </a:gs>
              <a:gs pos="35000">
                <a:srgbClr val="C6F2CC"/>
              </a:gs>
              <a:gs pos="100000">
                <a:srgbClr val="E9FBEC"/>
              </a:gs>
            </a:gsLst>
          </a:gradFill>
          <a:ln w="12700" cap="flat" cmpd="sng" algn="ctr">
            <a:solidFill>
              <a:srgbClr val="349C4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2004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chemeClr val="bg2"/>
                </a:solidFill>
              </a:rPr>
              <a:t>1 min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876800" y="3231931"/>
            <a:ext cx="1524000" cy="691931"/>
            <a:chOff x="2971800" y="3124200"/>
            <a:chExt cx="2590800" cy="914400"/>
          </a:xfrm>
          <a:effectLst>
            <a:outerShdw blurRad="40005" dist="19939" dir="2700000">
              <a:srgbClr val="000000">
                <a:alpha val="38000"/>
              </a:srgbClr>
            </a:outerShdw>
          </a:effectLst>
        </p:grpSpPr>
        <p:cxnSp>
          <p:nvCxnSpPr>
            <p:cNvPr id="32" name="Straight Connector 31"/>
            <p:cNvCxnSpPr/>
            <p:nvPr/>
          </p:nvCxnSpPr>
          <p:spPr>
            <a:xfrm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2971800" y="3124200"/>
              <a:ext cx="2590800" cy="914400"/>
            </a:xfrm>
            <a:prstGeom prst="line">
              <a:avLst/>
            </a:prstGeom>
            <a:ln w="41275" cap="flat" cmpd="sng" algn="ctr">
              <a:solidFill>
                <a:srgbClr val="C6133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9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4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6" grpId="0" animBg="1"/>
      <p:bldP spid="38" grpId="0"/>
      <p:bldP spid="39" grpId="0"/>
      <p:bldP spid="41" grpId="0"/>
      <p:bldP spid="19" grpId="0" animBg="1"/>
      <p:bldP spid="26" grpId="0" animBg="1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2145862" y="3255579"/>
            <a:ext cx="2872828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noFill/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6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Progress Rate Example</a:t>
            </a:r>
          </a:p>
        </p:txBody>
      </p:sp>
      <p:sp>
        <p:nvSpPr>
          <p:cNvPr id="40969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1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0974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2133600" y="2286000"/>
            <a:ext cx="2819400" cy="2895600"/>
          </a:xfrm>
          <a:prstGeom prst="rect">
            <a:avLst/>
          </a:prstGeom>
          <a:ln w="381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0983" name="TextBox 35"/>
          <p:cNvSpPr txBox="1">
            <a:spLocks noChangeArrowheads="1"/>
          </p:cNvSpPr>
          <p:nvPr/>
        </p:nvSpPr>
        <p:spPr bwMode="auto">
          <a:xfrm>
            <a:off x="304800" y="1371600"/>
            <a:ext cx="3983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What if the job had 5 tasks?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905375" y="4324350"/>
            <a:ext cx="159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1.8 min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0986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04800" y="5984878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b="1" dirty="0"/>
              <a:t>Node 2 is slowest, but should back up Node 3</a:t>
            </a:r>
            <a:r>
              <a:rPr lang="ja-JP" altLang="en-US" sz="2600" b="1" dirty="0"/>
              <a:t>’</a:t>
            </a:r>
            <a:r>
              <a:rPr lang="en-US" sz="2600" b="1" dirty="0"/>
              <a:t>s task!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05375" y="3409950"/>
            <a:ext cx="143668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500"/>
              <a:t>time left: 1 min</a:t>
            </a:r>
          </a:p>
        </p:txBody>
      </p:sp>
      <p:sp>
        <p:nvSpPr>
          <p:cNvPr id="32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074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21" grpId="0" animBg="1"/>
      <p:bldP spid="38" grpId="0"/>
      <p:bldP spid="31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Scheduler: LATE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Insight: back up the task with the largest estimated finish time</a:t>
            </a:r>
          </a:p>
          <a:p>
            <a:pPr lvl="1"/>
            <a:r>
              <a:rPr lang="ja-JP" altLang="en-US" dirty="0"/>
              <a:t>“</a:t>
            </a:r>
            <a:r>
              <a:rPr lang="en-US" dirty="0"/>
              <a:t>Longest Approximate Time to End</a:t>
            </a:r>
            <a:r>
              <a:rPr lang="ja-JP" altLang="en-US" dirty="0"/>
              <a:t>”</a:t>
            </a:r>
            <a:r>
              <a:rPr lang="en-US" altLang="ja-JP" dirty="0"/>
              <a:t>  </a:t>
            </a:r>
            <a:r>
              <a:rPr lang="en-US" altLang="ja-JP" dirty="0">
                <a:sym typeface="Wingdings"/>
              </a:rPr>
              <a:t> LATE</a:t>
            </a:r>
            <a:endParaRPr lang="en-US" dirty="0"/>
          </a:p>
          <a:p>
            <a:pPr lvl="1"/>
            <a:r>
              <a:rPr lang="en-US" dirty="0"/>
              <a:t>Look forward instead of looking backward</a:t>
            </a:r>
          </a:p>
          <a:p>
            <a:pPr lvl="1"/>
            <a:endParaRPr lang="en-US" dirty="0"/>
          </a:p>
          <a:p>
            <a:r>
              <a:rPr lang="en-US" dirty="0"/>
              <a:t>Sanity thresholds:</a:t>
            </a:r>
          </a:p>
          <a:p>
            <a:pPr lvl="1"/>
            <a:r>
              <a:rPr lang="en-US" dirty="0"/>
              <a:t>Cap number of backup tasks</a:t>
            </a:r>
          </a:p>
          <a:p>
            <a:pPr lvl="1"/>
            <a:r>
              <a:rPr lang="en-US" dirty="0"/>
              <a:t>Launch backups on fast nodes</a:t>
            </a:r>
          </a:p>
          <a:p>
            <a:pPr lvl="1"/>
            <a:r>
              <a:rPr lang="en-US" dirty="0"/>
              <a:t>Only back up tasks that are sufficiently slow</a:t>
            </a:r>
          </a:p>
          <a:p>
            <a:endParaRPr lang="en-US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471037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Details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0"/>
          </p:nvPr>
        </p:nvSpPr>
        <p:spPr>
          <a:xfrm>
            <a:off x="228600" y="1236131"/>
            <a:ext cx="8639175" cy="4135967"/>
          </a:xfrm>
        </p:spPr>
        <p:txBody>
          <a:bodyPr/>
          <a:lstStyle/>
          <a:p>
            <a:r>
              <a:rPr lang="en-US" dirty="0"/>
              <a:t>Estimating finish times: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5060" name="Group 16"/>
          <p:cNvGrpSpPr>
            <a:grpSpLocks/>
          </p:cNvGrpSpPr>
          <p:nvPr/>
        </p:nvGrpSpPr>
        <p:grpSpPr bwMode="auto">
          <a:xfrm>
            <a:off x="1905000" y="1957388"/>
            <a:ext cx="5410200" cy="2157412"/>
            <a:chOff x="990600" y="2007513"/>
            <a:chExt cx="5410200" cy="2157174"/>
          </a:xfrm>
        </p:grpSpPr>
        <p:sp>
          <p:nvSpPr>
            <p:cNvPr id="45061" name="Rectangle 43"/>
            <p:cNvSpPr>
              <a:spLocks noChangeArrowheads="1"/>
            </p:cNvSpPr>
            <p:nvPr/>
          </p:nvSpPr>
          <p:spPr bwMode="auto">
            <a:xfrm>
              <a:off x="3962400" y="2007513"/>
              <a:ext cx="213231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score </a:t>
              </a:r>
            </a:p>
          </p:txBody>
        </p:sp>
        <p:sp>
          <p:nvSpPr>
            <p:cNvPr id="45062" name="Rectangle 44"/>
            <p:cNvSpPr>
              <a:spLocks noChangeArrowheads="1"/>
            </p:cNvSpPr>
            <p:nvPr/>
          </p:nvSpPr>
          <p:spPr bwMode="auto">
            <a:xfrm>
              <a:off x="3962400" y="2540913"/>
              <a:ext cx="200567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execution time</a:t>
              </a:r>
            </a:p>
          </p:txBody>
        </p:sp>
        <p:sp>
          <p:nvSpPr>
            <p:cNvPr id="45063" name="Rectangle 45"/>
            <p:cNvSpPr>
              <a:spLocks noChangeArrowheads="1"/>
            </p:cNvSpPr>
            <p:nvPr/>
          </p:nvSpPr>
          <p:spPr bwMode="auto">
            <a:xfrm>
              <a:off x="1612900" y="2312313"/>
              <a:ext cx="217239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 dirty="0"/>
                <a:t>progress rate  =</a:t>
              </a:r>
              <a:endParaRPr lang="en-US" sz="2200" dirty="0"/>
            </a:p>
          </p:txBody>
        </p:sp>
        <p:cxnSp>
          <p:nvCxnSpPr>
            <p:cNvPr id="45064" name="Straight Connector 47"/>
            <p:cNvCxnSpPr>
              <a:cxnSpLocks noChangeShapeType="1"/>
            </p:cNvCxnSpPr>
            <p:nvPr/>
          </p:nvCxnSpPr>
          <p:spPr bwMode="auto">
            <a:xfrm>
              <a:off x="3886200" y="2514600"/>
              <a:ext cx="2209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065" name="Rectangle 49"/>
            <p:cNvSpPr>
              <a:spLocks noChangeArrowheads="1"/>
            </p:cNvSpPr>
            <p:nvPr/>
          </p:nvSpPr>
          <p:spPr bwMode="auto">
            <a:xfrm>
              <a:off x="3875750" y="3226713"/>
              <a:ext cx="252505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1 – progress score</a:t>
              </a:r>
            </a:p>
          </p:txBody>
        </p:sp>
        <p:sp>
          <p:nvSpPr>
            <p:cNvPr id="45066" name="Rectangle 50"/>
            <p:cNvSpPr>
              <a:spLocks noChangeArrowheads="1"/>
            </p:cNvSpPr>
            <p:nvPr/>
          </p:nvSpPr>
          <p:spPr bwMode="auto">
            <a:xfrm>
              <a:off x="4169614" y="3733800"/>
              <a:ext cx="185018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/>
                <a:t>progress rate</a:t>
              </a:r>
            </a:p>
          </p:txBody>
        </p:sp>
        <p:sp>
          <p:nvSpPr>
            <p:cNvPr id="45067" name="Rectangle 51"/>
            <p:cNvSpPr>
              <a:spLocks noChangeArrowheads="1"/>
            </p:cNvSpPr>
            <p:nvPr/>
          </p:nvSpPr>
          <p:spPr bwMode="auto">
            <a:xfrm>
              <a:off x="990600" y="3516313"/>
              <a:ext cx="2799164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200" i="1"/>
                <a:t>estimated time left  =</a:t>
              </a:r>
              <a:endParaRPr lang="en-US" sz="2200"/>
            </a:p>
          </p:txBody>
        </p:sp>
        <p:cxnSp>
          <p:nvCxnSpPr>
            <p:cNvPr id="45068" name="Straight Connector 52"/>
            <p:cNvCxnSpPr>
              <a:cxnSpLocks noChangeShapeType="1"/>
            </p:cNvCxnSpPr>
            <p:nvPr/>
          </p:nvCxnSpPr>
          <p:spPr bwMode="auto">
            <a:xfrm>
              <a:off x="3886200" y="3733800"/>
              <a:ext cx="24384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371411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lang="en-US" dirty="0"/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Looking at </a:t>
            </a:r>
            <a:r>
              <a:rPr lang="en-US" dirty="0" err="1"/>
              <a:t>MapReduce</a:t>
            </a:r>
            <a:r>
              <a:rPr lang="en-US" dirty="0"/>
              <a:t> performance in heterogeneous clusters</a:t>
            </a:r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</a:p>
          <a:p>
            <a:r>
              <a:rPr lang="en-US" dirty="0"/>
              <a:t>and their presentation at OSDI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</a:t>
            </a:fld>
            <a:endParaRPr lang="en-US" sz="1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Scheduler</a:t>
            </a:r>
            <a:endParaRPr lang="en-US" dirty="0"/>
          </a:p>
        </p:txBody>
      </p:sp>
      <p:sp>
        <p:nvSpPr>
          <p:cNvPr id="43011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If a task slot becomes available and there are less than </a:t>
            </a:r>
            <a:r>
              <a:rPr lang="en-US" i="1" dirty="0" err="1"/>
              <a:t>SpeculativeCap</a:t>
            </a:r>
            <a:r>
              <a:rPr lang="en-US" dirty="0"/>
              <a:t> tasks running, then: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Ignore the request if the node’s total progress is below </a:t>
            </a:r>
            <a:r>
              <a:rPr lang="en-US" i="1" dirty="0" err="1"/>
              <a:t>SlowNodeThreshold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Rank currently running, non-speculatively executed tasks by estimated time left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Launch a copy of the highest-ranked task with progress rate below </a:t>
            </a:r>
            <a:r>
              <a:rPr lang="en-US" i="1" dirty="0" err="1"/>
              <a:t>SlowTaskThreshold</a:t>
            </a:r>
            <a:r>
              <a:rPr lang="en-US" i="1" dirty="0"/>
              <a:t>  (=25</a:t>
            </a:r>
            <a:r>
              <a:rPr lang="en-US" i="1" baseline="30000" dirty="0"/>
              <a:t>th</a:t>
            </a:r>
            <a:r>
              <a:rPr lang="en-US" i="1" dirty="0"/>
              <a:t> percentile)</a:t>
            </a:r>
          </a:p>
          <a:p>
            <a:pPr marL="914400" lvl="1" indent="-457200">
              <a:buFont typeface="+mj-lt"/>
              <a:buAutoNum type="arabicPeriod"/>
            </a:pPr>
            <a:endParaRPr lang="en-US" i="1" dirty="0"/>
          </a:p>
          <a:p>
            <a:r>
              <a:rPr lang="en-US" dirty="0"/>
              <a:t>Threshold values:</a:t>
            </a:r>
          </a:p>
          <a:p>
            <a:pPr lvl="1"/>
            <a:r>
              <a:rPr lang="en-US" dirty="0"/>
              <a:t>10% cap on backups, 25</a:t>
            </a:r>
            <a:r>
              <a:rPr lang="en-US" baseline="30000" dirty="0"/>
              <a:t>th</a:t>
            </a:r>
            <a:r>
              <a:rPr lang="en-US" dirty="0"/>
              <a:t>  percentiles for slow node/task</a:t>
            </a:r>
          </a:p>
          <a:p>
            <a:pPr lvl="1"/>
            <a:r>
              <a:rPr lang="en-US" dirty="0"/>
              <a:t>Validated by sensitivity analysis</a:t>
            </a:r>
          </a:p>
          <a:p>
            <a:pPr marL="457200" lvl="1" indent="0">
              <a:buNone/>
            </a:pPr>
            <a:endParaRPr lang="en-US" i="1" dirty="0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39629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2145862" y="4169102"/>
            <a:ext cx="5298966" cy="630621"/>
          </a:xfrm>
          <a:prstGeom prst="roundRect">
            <a:avLst/>
          </a:prstGeom>
          <a:noFill/>
          <a:ln>
            <a:solidFill>
              <a:srgbClr val="FFFF00"/>
            </a:solidFill>
          </a:ln>
          <a:effectLst>
            <a:glow rad="101600">
              <a:srgbClr val="FFFF00">
                <a:alpha val="75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rot="5400000" flipH="1" flipV="1">
            <a:off x="3375025" y="3786188"/>
            <a:ext cx="3154363" cy="1587"/>
          </a:xfrm>
          <a:prstGeom prst="line">
            <a:avLst/>
          </a:prstGeom>
          <a:ln w="22225" cap="flat" cmpd="sng" algn="ctr">
            <a:solidFill>
              <a:srgbClr val="80808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21163"/>
            <a:ext cx="24384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3306763"/>
            <a:ext cx="1371600" cy="533400"/>
          </a:xfrm>
          <a:prstGeom prst="rect">
            <a:avLst/>
          </a:prstGeom>
          <a:ln w="127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LATE Example</a:t>
            </a:r>
          </a:p>
        </p:txBody>
      </p:sp>
      <p:sp>
        <p:nvSpPr>
          <p:cNvPr id="47113" name="TextBox 6"/>
          <p:cNvSpPr txBox="1">
            <a:spLocks noChangeArrowheads="1"/>
          </p:cNvSpPr>
          <p:nvPr/>
        </p:nvSpPr>
        <p:spPr bwMode="auto">
          <a:xfrm>
            <a:off x="762000" y="23923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098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5" name="TextBox 10"/>
          <p:cNvSpPr txBox="1">
            <a:spLocks noChangeArrowheads="1"/>
          </p:cNvSpPr>
          <p:nvPr/>
        </p:nvSpPr>
        <p:spPr bwMode="auto">
          <a:xfrm>
            <a:off x="762000" y="33067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3306763"/>
            <a:ext cx="27432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81400" y="2387600"/>
            <a:ext cx="13716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47118" name="TextBox 14"/>
          <p:cNvSpPr txBox="1">
            <a:spLocks noChangeArrowheads="1"/>
          </p:cNvSpPr>
          <p:nvPr/>
        </p:nvSpPr>
        <p:spPr bwMode="auto">
          <a:xfrm>
            <a:off x="762000" y="4221163"/>
            <a:ext cx="1176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Node 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800" y="4221163"/>
            <a:ext cx="25908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00600" y="4221163"/>
            <a:ext cx="152400" cy="533400"/>
          </a:xfrm>
          <a:prstGeom prst="rect">
            <a:avLst/>
          </a:prstGeom>
          <a:ln w="12700" cap="flat" cmpd="sng" algn="ctr">
            <a:solidFill>
              <a:schemeClr val="accent2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197100" y="5334000"/>
            <a:ext cx="5499100" cy="1588"/>
          </a:xfrm>
          <a:prstGeom prst="straightConnector1">
            <a:avLst/>
          </a:prstGeom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505201" y="5408612"/>
            <a:ext cx="152400" cy="317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8760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2476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132807" y="5409406"/>
            <a:ext cx="152400" cy="1587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7126" name="TextBox 38"/>
          <p:cNvSpPr txBox="1">
            <a:spLocks noChangeArrowheads="1"/>
          </p:cNvSpPr>
          <p:nvPr/>
        </p:nvSpPr>
        <p:spPr bwMode="auto">
          <a:xfrm>
            <a:off x="4572000" y="18288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808080"/>
                </a:solidFill>
              </a:rPr>
              <a:t>2 min</a:t>
            </a:r>
          </a:p>
        </p:txBody>
      </p:sp>
      <p:sp>
        <p:nvSpPr>
          <p:cNvPr id="47127" name="TextBox 39"/>
          <p:cNvSpPr txBox="1">
            <a:spLocks noChangeArrowheads="1"/>
          </p:cNvSpPr>
          <p:nvPr/>
        </p:nvSpPr>
        <p:spPr bwMode="auto">
          <a:xfrm>
            <a:off x="4300538" y="5486400"/>
            <a:ext cx="1643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(min)</a:t>
            </a:r>
          </a:p>
        </p:txBody>
      </p:sp>
      <p:grpSp>
        <p:nvGrpSpPr>
          <p:cNvPr id="47128" name="Group 56"/>
          <p:cNvGrpSpPr>
            <a:grpSpLocks/>
          </p:cNvGrpSpPr>
          <p:nvPr/>
        </p:nvGrpSpPr>
        <p:grpSpPr bwMode="auto">
          <a:xfrm>
            <a:off x="3962400" y="3810000"/>
            <a:ext cx="1897063" cy="687388"/>
            <a:chOff x="3962400" y="3810000"/>
            <a:chExt cx="1897537" cy="686594"/>
          </a:xfrm>
        </p:grpSpPr>
        <p:sp>
          <p:nvSpPr>
            <p:cNvPr id="47137" name="TextBox 25"/>
            <p:cNvSpPr txBox="1">
              <a:spLocks noChangeArrowheads="1"/>
            </p:cNvSpPr>
            <p:nvPr/>
          </p:nvSpPr>
          <p:spPr bwMode="auto">
            <a:xfrm>
              <a:off x="3962400" y="3810000"/>
              <a:ext cx="189753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Progress = 5.3%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4685955" y="4305520"/>
              <a:ext cx="380560" cy="1587"/>
            </a:xfrm>
            <a:prstGeom prst="straightConnector1">
              <a:avLst/>
            </a:prstGeom>
            <a:ln w="1905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5638800" y="2362200"/>
            <a:ext cx="3124200" cy="944563"/>
            <a:chOff x="5638801" y="2362200"/>
            <a:chExt cx="3124199" cy="944563"/>
          </a:xfrm>
        </p:grpSpPr>
        <p:cxnSp>
          <p:nvCxnSpPr>
            <p:cNvPr id="42" name="Shape 41"/>
            <p:cNvCxnSpPr>
              <a:stCxn id="17" idx="0"/>
              <a:endCxn id="47136" idx="1"/>
            </p:cNvCxnSpPr>
            <p:nvPr/>
          </p:nvCxnSpPr>
          <p:spPr>
            <a:xfrm rot="5400000" flipH="1" flipV="1">
              <a:off x="5747544" y="2577307"/>
              <a:ext cx="620713" cy="838200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47136" name="TextBox 45"/>
            <p:cNvSpPr txBox="1">
              <a:spLocks noChangeArrowheads="1"/>
            </p:cNvSpPr>
            <p:nvPr/>
          </p:nvSpPr>
          <p:spPr bwMode="auto">
            <a:xfrm>
              <a:off x="6477000" y="2362200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(1-0.66) / (1/3) = 1</a:t>
              </a:r>
            </a:p>
          </p:txBody>
        </p:sp>
      </p:grpSp>
      <p:grpSp>
        <p:nvGrpSpPr>
          <p:cNvPr id="4" name="Group 58"/>
          <p:cNvGrpSpPr>
            <a:grpSpLocks/>
          </p:cNvGrpSpPr>
          <p:nvPr/>
        </p:nvGrpSpPr>
        <p:grpSpPr bwMode="auto">
          <a:xfrm>
            <a:off x="5859463" y="3273425"/>
            <a:ext cx="3284537" cy="954088"/>
            <a:chOff x="5858934" y="3273735"/>
            <a:chExt cx="3285066" cy="954462"/>
          </a:xfrm>
        </p:grpSpPr>
        <p:sp>
          <p:nvSpPr>
            <p:cNvPr id="47133" name="TextBox 46"/>
            <p:cNvSpPr txBox="1">
              <a:spLocks noChangeArrowheads="1"/>
            </p:cNvSpPr>
            <p:nvPr/>
          </p:nvSpPr>
          <p:spPr bwMode="auto">
            <a:xfrm>
              <a:off x="6705600" y="3273735"/>
              <a:ext cx="2438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/>
                <a:t>Estimated time left:</a:t>
              </a:r>
            </a:p>
            <a:p>
              <a:pPr eaLnBrk="1" hangingPunct="1"/>
              <a:r>
                <a:rPr lang="en-US" sz="1800"/>
                <a:t>(1-0.05) / (1/1.9) = 1.8</a:t>
              </a:r>
            </a:p>
          </p:txBody>
        </p:sp>
        <p:cxnSp>
          <p:nvCxnSpPr>
            <p:cNvPr id="52" name="Shape 51"/>
            <p:cNvCxnSpPr/>
            <p:nvPr/>
          </p:nvCxnSpPr>
          <p:spPr>
            <a:xfrm rot="5400000" flipH="1" flipV="1">
              <a:off x="5967623" y="3498552"/>
              <a:ext cx="620956" cy="838335"/>
            </a:xfrm>
            <a:prstGeom prst="curvedConnector2">
              <a:avLst/>
            </a:prstGeom>
            <a:ln>
              <a:tailEnd type="arrow"/>
            </a:ln>
            <a:effectLst/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7131" name="TextBox 54"/>
          <p:cNvSpPr txBox="1">
            <a:spLocks noChangeArrowheads="1"/>
          </p:cNvSpPr>
          <p:nvPr/>
        </p:nvSpPr>
        <p:spPr bwMode="auto">
          <a:xfrm>
            <a:off x="2692400" y="3389313"/>
            <a:ext cx="1833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Progress = 66%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667000" y="6167438"/>
            <a:ext cx="46815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/>
              <a:t>LATE correctly picks Node 3</a:t>
            </a:r>
          </a:p>
        </p:txBody>
      </p:sp>
      <p:sp>
        <p:nvSpPr>
          <p:cNvPr id="35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310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/>
              <a:t>Environments:</a:t>
            </a:r>
          </a:p>
          <a:p>
            <a:pPr lvl="1"/>
            <a:r>
              <a:rPr lang="en-US"/>
              <a:t>EC2 (3 job types, 200-250 nodes)</a:t>
            </a:r>
          </a:p>
          <a:p>
            <a:pPr lvl="1"/>
            <a:r>
              <a:rPr lang="en-US"/>
              <a:t>Small local testbed</a:t>
            </a:r>
          </a:p>
          <a:p>
            <a:r>
              <a:rPr lang="en-US"/>
              <a:t>Self-contention through VM placement</a:t>
            </a:r>
          </a:p>
          <a:p>
            <a:r>
              <a:rPr lang="en-US"/>
              <a:t>Stragglers through background processes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81722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304789" y="97830"/>
            <a:ext cx="9398000" cy="615553"/>
          </a:xfrm>
        </p:spPr>
        <p:txBody>
          <a:bodyPr/>
          <a:lstStyle/>
          <a:p>
            <a:r>
              <a:rPr lang="en-US" sz="3400" dirty="0"/>
              <a:t>EC2 Sort without Stragglers (Sec 5.2.1)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0"/>
          </p:nvPr>
        </p:nvSpPr>
        <p:spPr>
          <a:xfrm>
            <a:off x="228600" y="917046"/>
            <a:ext cx="8639175" cy="3659187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106 machines , 7-8 VMs per machine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  <a:sym typeface="Wingdings"/>
              </a:rPr>
              <a:t>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total of 243 VMs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128 MB data per host, 30 GB in total 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486 map tasks and 437 reduce tasks</a:t>
            </a:r>
            <a:endParaRPr lang="en-US" dirty="0"/>
          </a:p>
          <a:p>
            <a:r>
              <a:rPr lang="en-US" dirty="0"/>
              <a:t>average 27% speedup over native, 31% over no backups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77008290"/>
              </p:ext>
            </p:extLst>
          </p:nvPr>
        </p:nvGraphicFramePr>
        <p:xfrm>
          <a:off x="863600" y="2675459"/>
          <a:ext cx="7484533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81881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EC2 Sort with Stragglers  (Sec 5.2.2)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0"/>
          </p:nvPr>
        </p:nvSpPr>
        <p:spPr>
          <a:xfrm>
            <a:off x="228600" y="747717"/>
            <a:ext cx="8639175" cy="3659187"/>
          </a:xfrm>
        </p:spPr>
        <p:txBody>
          <a:bodyPr/>
          <a:lstStyle/>
          <a:p>
            <a:r>
              <a:rPr lang="en-US" dirty="0"/>
              <a:t>8 VMs are manually slowed down out of 100 VMs in total</a:t>
            </a:r>
          </a:p>
          <a:p>
            <a:r>
              <a:rPr lang="en-US" dirty="0"/>
              <a:t>running background of CPU- and disk-intensive jobs</a:t>
            </a:r>
          </a:p>
          <a:p>
            <a:r>
              <a:rPr lang="en-US" dirty="0"/>
              <a:t>average 58% speedup over native, 220% over no backups</a:t>
            </a:r>
          </a:p>
          <a:p>
            <a:r>
              <a:rPr lang="en-US" dirty="0"/>
              <a:t>93% max speedup over native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86212760"/>
              </p:ext>
            </p:extLst>
          </p:nvPr>
        </p:nvGraphicFramePr>
        <p:xfrm>
          <a:off x="863600" y="2556933"/>
          <a:ext cx="7653867" cy="403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65529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0"/>
          </p:nvPr>
        </p:nvSpPr>
        <p:spPr>
          <a:xfrm>
            <a:off x="228600" y="1357313"/>
            <a:ext cx="8639175" cy="3659187"/>
          </a:xfrm>
        </p:spPr>
        <p:txBody>
          <a:bodyPr/>
          <a:lstStyle/>
          <a:p>
            <a:r>
              <a:rPr lang="en-US" dirty="0"/>
              <a:t>Heterogeneity is a challenge for parallel apps, and is growing more important</a:t>
            </a:r>
          </a:p>
          <a:p>
            <a:r>
              <a:rPr lang="en-US" dirty="0"/>
              <a:t>Lessons:</a:t>
            </a:r>
          </a:p>
          <a:p>
            <a:pPr lvl="1"/>
            <a:r>
              <a:rPr lang="en-US" dirty="0"/>
              <a:t>Back up tasks which hurt response time most</a:t>
            </a:r>
          </a:p>
          <a:p>
            <a:r>
              <a:rPr lang="en-US" dirty="0"/>
              <a:t>2x improvement using simple algorithm</a:t>
            </a:r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45877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099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is a very powerful and expressive model</a:t>
            </a:r>
          </a:p>
          <a:p>
            <a:r>
              <a:rPr lang="en-US" dirty="0"/>
              <a:t>Performance depends a lot on implementation details</a:t>
            </a:r>
          </a:p>
          <a:p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Material is from the paper:</a:t>
            </a:r>
          </a:p>
          <a:p>
            <a:pPr marL="457200" lvl="1" indent="0">
              <a:buNone/>
            </a:pPr>
            <a:r>
              <a:rPr lang="en-US" dirty="0"/>
              <a:t>“Improving </a:t>
            </a:r>
            <a:r>
              <a:rPr lang="en-US" dirty="0" err="1"/>
              <a:t>MapReduce</a:t>
            </a:r>
            <a:r>
              <a:rPr lang="en-US" dirty="0"/>
              <a:t> Performance in Heterogeneous Environments”, </a:t>
            </a:r>
          </a:p>
          <a:p>
            <a:pPr marL="457200" lvl="1" indent="0">
              <a:buNone/>
            </a:pPr>
            <a:r>
              <a:rPr lang="en-US" dirty="0"/>
              <a:t>By </a:t>
            </a:r>
            <a:r>
              <a:rPr lang="en-US" dirty="0" err="1"/>
              <a:t>Matei</a:t>
            </a:r>
            <a:r>
              <a:rPr lang="en-US" dirty="0"/>
              <a:t> </a:t>
            </a:r>
            <a:r>
              <a:rPr lang="en-US" dirty="0" err="1"/>
              <a:t>Zaharia</a:t>
            </a:r>
            <a:r>
              <a:rPr lang="en-US" dirty="0"/>
              <a:t>, Andy </a:t>
            </a:r>
            <a:r>
              <a:rPr lang="en-US" dirty="0" err="1"/>
              <a:t>Konwinski</a:t>
            </a:r>
            <a:r>
              <a:rPr lang="en-US" dirty="0"/>
              <a:t>, Anthony D. Joseph, Randy Katz and Ion </a:t>
            </a:r>
            <a:r>
              <a:rPr lang="en-US" dirty="0" err="1"/>
              <a:t>Stoica</a:t>
            </a:r>
            <a:r>
              <a:rPr lang="en-US" dirty="0"/>
              <a:t>, </a:t>
            </a:r>
            <a:r>
              <a:rPr lang="en-US" sz="1600" dirty="0"/>
              <a:t>published in </a:t>
            </a:r>
            <a:r>
              <a:rPr lang="en-US" sz="1600" dirty="0" err="1"/>
              <a:t>Usenix</a:t>
            </a:r>
            <a:r>
              <a:rPr lang="en-US" sz="1600" dirty="0"/>
              <a:t> OSDI conference, 2008</a:t>
            </a:r>
            <a:endParaRPr lang="en-US" dirty="0"/>
          </a:p>
          <a:p>
            <a:pPr marL="514350" indent="-457200">
              <a:buFont typeface="Wingdings" charset="2"/>
              <a:buChar char="§"/>
            </a:pPr>
            <a:r>
              <a:rPr lang="en-US" dirty="0"/>
              <a:t>and their presentation at OSDI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4462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-59265" y="-120784"/>
            <a:ext cx="9372600" cy="1077218"/>
          </a:xfrm>
        </p:spPr>
        <p:txBody>
          <a:bodyPr/>
          <a:lstStyle/>
          <a:p>
            <a:r>
              <a:rPr lang="en-US" sz="3200" dirty="0"/>
              <a:t>Motivation: </a:t>
            </a:r>
            <a:r>
              <a:rPr lang="en-US" sz="3200" dirty="0" err="1"/>
              <a:t>MapReduce</a:t>
            </a:r>
            <a:r>
              <a:rPr lang="en-US" sz="3200" dirty="0"/>
              <a:t> is becoming popular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0"/>
          </p:nvPr>
        </p:nvSpPr>
        <p:spPr>
          <a:xfrm>
            <a:off x="-50127" y="1046371"/>
            <a:ext cx="9258300" cy="3659716"/>
          </a:xfrm>
        </p:spPr>
        <p:txBody>
          <a:bodyPr/>
          <a:lstStyle/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Open-source implementation,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Hadoop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used by Yahoo!, Facebook, </a:t>
            </a:r>
            <a:r>
              <a:rPr lang="en-US" sz="2400" dirty="0" err="1">
                <a:latin typeface="Tahoma"/>
                <a:ea typeface="ＭＳ Ｐゴシック" charset="0"/>
                <a:cs typeface="Tahoma"/>
              </a:rPr>
              <a:t>Last.fm</a:t>
            </a:r>
            <a:r>
              <a:rPr lang="en-US" sz="2400" dirty="0">
                <a:latin typeface="Tahoma"/>
                <a:ea typeface="ＭＳ Ｐゴシック" charset="0"/>
                <a:cs typeface="Tahoma"/>
              </a:rPr>
              <a:t>, …</a:t>
            </a:r>
          </a:p>
          <a:p>
            <a:pPr lvl="1"/>
            <a:r>
              <a:rPr lang="en-US" sz="2400" dirty="0">
                <a:latin typeface="Tahoma"/>
                <a:ea typeface="ＭＳ Ｐゴシック" charset="0"/>
                <a:cs typeface="Tahoma"/>
              </a:rPr>
              <a:t>Scale: 20 PB/day at Google, O(10,000) nodes at Yahoo, 3000 jobs/day at Facebook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3</a:t>
            </a:fld>
            <a:endParaRPr 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65100" y="82441"/>
            <a:ext cx="8966200" cy="646331"/>
          </a:xfrm>
        </p:spPr>
        <p:txBody>
          <a:bodyPr/>
          <a:lstStyle/>
          <a:p>
            <a:r>
              <a:rPr lang="en-US" dirty="0"/>
              <a:t>Stragglers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sz="quarter" idx="10"/>
          </p:nvPr>
        </p:nvSpPr>
        <p:spPr>
          <a:xfrm>
            <a:off x="241301" y="1127941"/>
            <a:ext cx="8639175" cy="3659716"/>
          </a:xfrm>
        </p:spPr>
        <p:txBody>
          <a:bodyPr/>
          <a:lstStyle/>
          <a:p>
            <a:pPr algn="just">
              <a:buSzPct val="100000"/>
            </a:pPr>
            <a:r>
              <a:rPr lang="en-US" dirty="0"/>
              <a:t>Straggler is a node that performs poorly or not performing at all.  </a:t>
            </a:r>
          </a:p>
          <a:p>
            <a:pPr algn="just">
              <a:buSzPct val="100000"/>
            </a:pPr>
            <a:r>
              <a:rPr lang="en-US" dirty="0"/>
              <a:t>Original </a:t>
            </a:r>
            <a:r>
              <a:rPr lang="en-US" dirty="0" err="1"/>
              <a:t>MapReduce</a:t>
            </a:r>
            <a:r>
              <a:rPr lang="en-US" dirty="0"/>
              <a:t> mitigation approach was:</a:t>
            </a:r>
          </a:p>
          <a:p>
            <a:pPr lvl="1" algn="just">
              <a:buSzPct val="100000"/>
            </a:pPr>
            <a:r>
              <a:rPr lang="en-US" dirty="0"/>
              <a:t>To run a speculative copy (called a backup task)</a:t>
            </a:r>
          </a:p>
          <a:p>
            <a:pPr lvl="1" algn="just">
              <a:buSzPct val="100000"/>
            </a:pPr>
            <a:r>
              <a:rPr lang="en-US" dirty="0"/>
              <a:t>Whichever copy or original would finish first would be included</a:t>
            </a:r>
          </a:p>
          <a:p>
            <a:pPr lvl="1"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Without speculative execution, a job would be slow as the slowest sub-task</a:t>
            </a:r>
          </a:p>
          <a:p>
            <a:pPr algn="just">
              <a:buSzPct val="100000"/>
            </a:pPr>
            <a:r>
              <a:rPr lang="en-US" dirty="0"/>
              <a:t>Google notes that speculative execution can improve job response times by 44%</a:t>
            </a:r>
          </a:p>
          <a:p>
            <a:pPr algn="just">
              <a:buSzPct val="100000"/>
            </a:pPr>
            <a:endParaRPr lang="en-US" dirty="0"/>
          </a:p>
          <a:p>
            <a:pPr algn="just">
              <a:buSzPct val="100000"/>
            </a:pPr>
            <a:r>
              <a:rPr lang="en-US" dirty="0"/>
              <a:t>Is this approach good enough for modern clusters?</a:t>
            </a:r>
          </a:p>
          <a:p>
            <a:pPr algn="just">
              <a:buSzPct val="100000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4</a:t>
            </a:fld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2337" y="-141471"/>
            <a:ext cx="9220200" cy="1077218"/>
          </a:xfrm>
        </p:spPr>
        <p:txBody>
          <a:bodyPr/>
          <a:lstStyle/>
          <a:p>
            <a:r>
              <a:rPr lang="en-US" sz="3200" dirty="0"/>
              <a:t>Modern Clusters: Heterogeneity is the norm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0"/>
          </p:nvPr>
        </p:nvSpPr>
        <p:spPr>
          <a:xfrm>
            <a:off x="0" y="951497"/>
            <a:ext cx="8636000" cy="4814303"/>
          </a:xfrm>
        </p:spPr>
        <p:txBody>
          <a:bodyPr/>
          <a:lstStyle/>
          <a:p>
            <a:pPr algn="just"/>
            <a:r>
              <a:rPr lang="en-US" dirty="0"/>
              <a:t>Cloud computing providers like Amazon’s Elastic Compute Cloud (EC2) provide cheap on-demand computing: </a:t>
            </a:r>
          </a:p>
          <a:p>
            <a:pPr lvl="1" algn="just"/>
            <a:r>
              <a:rPr lang="en-US" sz="2400" dirty="0"/>
              <a:t>Price: 2 cents / VM / hour</a:t>
            </a:r>
          </a:p>
          <a:p>
            <a:pPr lvl="1" algn="just"/>
            <a:r>
              <a:rPr lang="en-US" sz="2400" dirty="0"/>
              <a:t>Scale: thousands of VMs</a:t>
            </a:r>
          </a:p>
          <a:p>
            <a:pPr lvl="1" algn="just"/>
            <a:r>
              <a:rPr lang="en-US" sz="2400" dirty="0"/>
              <a:t>Caveat: less control of performance </a:t>
            </a:r>
          </a:p>
          <a:p>
            <a:pPr lvl="1" algn="just"/>
            <a:endParaRPr lang="en-US" sz="2400" dirty="0"/>
          </a:p>
          <a:p>
            <a:pPr algn="just"/>
            <a:r>
              <a:rPr lang="en-US" dirty="0"/>
              <a:t>Main challenge for </a:t>
            </a:r>
            <a:r>
              <a:rPr lang="en-US" dirty="0" err="1"/>
              <a:t>Hadoop</a:t>
            </a:r>
            <a:r>
              <a:rPr lang="en-US" dirty="0"/>
              <a:t> on EC2 is performance heterogeneity, which breaks task scheduler assumptions </a:t>
            </a:r>
          </a:p>
          <a:p>
            <a:pPr algn="just"/>
            <a:r>
              <a:rPr lang="en-US" dirty="0"/>
              <a:t>This lecture/paper is on a new LATE scheduler that can cut response time in half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5</a:t>
            </a:fld>
            <a:endParaRPr 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Revised</a:t>
            </a: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6</a:t>
            </a:fld>
            <a:endParaRPr lang="en-US" sz="1400"/>
          </a:p>
        </p:txBody>
      </p:sp>
      <p:pic>
        <p:nvPicPr>
          <p:cNvPr id="6" name="Picture 5" descr="Screen Shot 2015-03-06 at 16.07.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17" y="1189567"/>
            <a:ext cx="76327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5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60868" y="82441"/>
            <a:ext cx="8915400" cy="646331"/>
          </a:xfrm>
        </p:spPr>
        <p:txBody>
          <a:bodyPr/>
          <a:lstStyle/>
          <a:p>
            <a:r>
              <a:rPr lang="en-US" dirty="0" err="1"/>
              <a:t>MapReduce</a:t>
            </a:r>
            <a:r>
              <a:rPr lang="en-US" dirty="0"/>
              <a:t> Implementation, </a:t>
            </a:r>
            <a:r>
              <a:rPr lang="en-US" dirty="0" err="1"/>
              <a:t>Hadoop</a:t>
            </a: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7</a:t>
            </a:fld>
            <a:endParaRPr lang="en-US" sz="1400"/>
          </a:p>
        </p:txBody>
      </p:sp>
      <p:pic>
        <p:nvPicPr>
          <p:cNvPr id="2" name="Picture 1" descr="Hadoo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807" y="1172278"/>
            <a:ext cx="6477459" cy="503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00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in </a:t>
            </a:r>
            <a:r>
              <a:rPr lang="en-US" dirty="0" err="1"/>
              <a:t>MapReduce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917167"/>
            <a:ext cx="8998944" cy="3659716"/>
          </a:xfrm>
        </p:spPr>
        <p:txBody>
          <a:bodyPr/>
          <a:lstStyle/>
          <a:p>
            <a:pPr algn="just"/>
            <a:r>
              <a:rPr lang="en-US" dirty="0">
                <a:sym typeface="Wingdings"/>
              </a:rPr>
              <a:t>When a node has an empty slot, </a:t>
            </a:r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chooses one from the three categories in the following priority: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A failed task is given higher priority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Unscheduled tasks. For maps, tasks with local data to the node are chosen first. 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dirty="0">
                <a:sym typeface="Wingdings"/>
              </a:rPr>
              <a:t>Looks to run a speculative task. </a:t>
            </a:r>
          </a:p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57200" lvl="1" indent="0" algn="just">
              <a:buNone/>
            </a:pPr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8</a:t>
            </a:fld>
            <a:endParaRPr lang="en-US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Deciding on Speculative Tasks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quarter" idx="10"/>
          </p:nvPr>
        </p:nvSpPr>
        <p:spPr>
          <a:xfrm>
            <a:off x="145056" y="730904"/>
            <a:ext cx="8998944" cy="3659716"/>
          </a:xfrm>
        </p:spPr>
        <p:txBody>
          <a:bodyPr/>
          <a:lstStyle/>
          <a:p>
            <a:pPr marL="914400" lvl="1" indent="-457200" algn="just">
              <a:buFont typeface="+mj-lt"/>
              <a:buAutoNum type="arabicPeriod"/>
            </a:pPr>
            <a:endParaRPr lang="en-US" dirty="0">
              <a:sym typeface="Wingdings"/>
            </a:endParaRPr>
          </a:p>
          <a:p>
            <a:pPr marL="400050" algn="just"/>
            <a:r>
              <a:rPr lang="en-US" dirty="0">
                <a:sym typeface="Wingdings"/>
              </a:rPr>
              <a:t>Which task to execute speculatively?</a:t>
            </a:r>
          </a:p>
          <a:p>
            <a:pPr marL="400050" algn="just"/>
            <a:r>
              <a:rPr lang="en-US" dirty="0" err="1">
                <a:sym typeface="Wingdings"/>
              </a:rPr>
              <a:t>Hadoop</a:t>
            </a:r>
            <a:r>
              <a:rPr lang="en-US" dirty="0">
                <a:sym typeface="Wingdings"/>
              </a:rPr>
              <a:t> monitors tasks progress using a </a:t>
            </a:r>
            <a:r>
              <a:rPr lang="en-US" i="1" dirty="0">
                <a:sym typeface="Wingdings"/>
              </a:rPr>
              <a:t>progress score</a:t>
            </a:r>
            <a:r>
              <a:rPr lang="en-US" dirty="0">
                <a:sym typeface="Wingdings"/>
              </a:rPr>
              <a:t>: a number from 0, …, 1 </a:t>
            </a:r>
          </a:p>
          <a:p>
            <a:pPr marL="400050" algn="just"/>
            <a:r>
              <a:rPr lang="en-US" dirty="0">
                <a:sym typeface="Wingdings"/>
              </a:rPr>
              <a:t>For mappers: the score is the fraction of input data read</a:t>
            </a:r>
          </a:p>
          <a:p>
            <a:pPr marL="400050" algn="just"/>
            <a:r>
              <a:rPr lang="en-US" dirty="0">
                <a:sym typeface="Wingdings"/>
              </a:rPr>
              <a:t>For reducers: the execution is divided into three equal phases, 1/3 of the score each: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Copy phase: percent of maps that output has been copied from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Sort phase: map outputs are sorted by key: percent of data merged</a:t>
            </a:r>
          </a:p>
          <a:p>
            <a:pPr marL="914400" lvl="1" indent="-457200" algn="just"/>
            <a:r>
              <a:rPr lang="en-US" dirty="0">
                <a:sym typeface="Wingdings"/>
              </a:rPr>
              <a:t>Reduce phase: percent of data passed through the reduce function</a:t>
            </a:r>
          </a:p>
          <a:p>
            <a:pPr marL="514350" indent="-457200" algn="just"/>
            <a:r>
              <a:rPr lang="en-US" dirty="0">
                <a:sym typeface="Wingdings"/>
              </a:rPr>
              <a:t>Example: a task halfway through the copy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1/2*1/3 = 1/6. </a:t>
            </a:r>
          </a:p>
          <a:p>
            <a:pPr marL="400050" algn="just"/>
            <a:r>
              <a:rPr lang="en-US" dirty="0">
                <a:sym typeface="Wingdings"/>
              </a:rPr>
              <a:t>Example: a task halfway through the reduce phase has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progress score = 1/3 + 1/3 + 1/2 * 1/3 = 5/6 </a:t>
            </a:r>
          </a:p>
          <a:p>
            <a:pPr marL="57150" indent="0" algn="just">
              <a:buNone/>
            </a:pPr>
            <a:r>
              <a:rPr lang="en-US" dirty="0">
                <a:sym typeface="Wingdings"/>
              </a:rPr>
              <a:t> </a:t>
            </a:r>
          </a:p>
          <a:p>
            <a:pPr lvl="1" algn="just"/>
            <a:endParaRPr lang="en-US" dirty="0"/>
          </a:p>
          <a:p>
            <a:pPr marL="514350" indent="-457200" algn="just">
              <a:buSzPct val="100000"/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8262938" y="6529388"/>
            <a:ext cx="679450" cy="2968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fld id="{540A464D-ABA2-3E45-8DFB-67DCB7EA9EF8}" type="slidenum">
              <a:rPr lang="en-US" sz="1400" smtClean="0"/>
              <a:pPr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05593590"/>
      </p:ext>
    </p:extLst>
  </p:cSld>
  <p:clrMapOvr>
    <a:masterClrMapping/>
  </p:clrMapOvr>
</p:sld>
</file>

<file path=ppt/theme/theme1.xml><?xml version="1.0" encoding="utf-8"?>
<a:theme xmlns:a="http://schemas.openxmlformats.org/drawingml/2006/main" name="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_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virtualization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50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ystems theme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loud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systems theme latest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cloud computing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14_architecture slides ">
  <a:themeElements>
    <a:clrScheme name="Custom 2">
      <a:dk1>
        <a:sysClr val="windowText" lastClr="000000"/>
      </a:dk1>
      <a:lt1>
        <a:sysClr val="window" lastClr="FFFFFF"/>
      </a:lt1>
      <a:dk2>
        <a:srgbClr val="D1162E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systems theme latest.thmx</Template>
  <TotalTime>21783</TotalTime>
  <Words>1504</Words>
  <Application>Microsoft Macintosh PowerPoint</Application>
  <PresentationFormat>On-screen Show (4:3)</PresentationFormat>
  <Paragraphs>241</Paragraphs>
  <Slides>26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26</vt:i4>
      </vt:variant>
    </vt:vector>
  </HeadingPairs>
  <TitlesOfParts>
    <vt:vector size="45" baseType="lpstr">
      <vt:lpstr>ＭＳ Ｐゴシック</vt:lpstr>
      <vt:lpstr>ＭＳ Ｐゴシック</vt:lpstr>
      <vt:lpstr>Arial</vt:lpstr>
      <vt:lpstr>Tahoma</vt:lpstr>
      <vt:lpstr>Times New Roman</vt:lpstr>
      <vt:lpstr>Verdana</vt:lpstr>
      <vt:lpstr>Wingdings</vt:lpstr>
      <vt:lpstr>systems theme latest</vt:lpstr>
      <vt:lpstr>systems theme</vt:lpstr>
      <vt:lpstr>3_systems theme latest</vt:lpstr>
      <vt:lpstr>Cloud</vt:lpstr>
      <vt:lpstr>1_architecture slides </vt:lpstr>
      <vt:lpstr>2_architecture slides </vt:lpstr>
      <vt:lpstr>7_systems theme latest</vt:lpstr>
      <vt:lpstr>cloud computing</vt:lpstr>
      <vt:lpstr>14_architecture slides </vt:lpstr>
      <vt:lpstr>1_Cloud</vt:lpstr>
      <vt:lpstr>virtualization</vt:lpstr>
      <vt:lpstr>50_architecture slides </vt:lpstr>
      <vt:lpstr>Cloud Computing  MapReduce in Heterogeneous Environments </vt:lpstr>
      <vt:lpstr>Contents</vt:lpstr>
      <vt:lpstr>Motivation: MapReduce is becoming popular</vt:lpstr>
      <vt:lpstr>Stragglers in MapReduce</vt:lpstr>
      <vt:lpstr>Modern Clusters: Heterogeneity is the norm</vt:lpstr>
      <vt:lpstr>MapReduce Revised</vt:lpstr>
      <vt:lpstr>MapReduce Implementation, Hadoop</vt:lpstr>
      <vt:lpstr>Scheduling in MapReduce</vt:lpstr>
      <vt:lpstr>Deciding on Speculative Tasks</vt:lpstr>
      <vt:lpstr>Deciding on Speculative Tasks (con’t)</vt:lpstr>
      <vt:lpstr>Scheduler’s Assumptions</vt:lpstr>
      <vt:lpstr>Revising Scheduler’s Assumptions</vt:lpstr>
      <vt:lpstr>Heterogeneity in Virtualized Environments</vt:lpstr>
      <vt:lpstr>Revising Scheduler’s Assumptions</vt:lpstr>
      <vt:lpstr>Idea: Progress Rates</vt:lpstr>
      <vt:lpstr>Progress Rate Example</vt:lpstr>
      <vt:lpstr>Progress Rate Example</vt:lpstr>
      <vt:lpstr>Our Scheduler: LATE</vt:lpstr>
      <vt:lpstr>LATE Details</vt:lpstr>
      <vt:lpstr>LATE Scheduler</vt:lpstr>
      <vt:lpstr>LATE Example</vt:lpstr>
      <vt:lpstr>Evaluation</vt:lpstr>
      <vt:lpstr>EC2 Sort without Stragglers (Sec 5.2.1)</vt:lpstr>
      <vt:lpstr>EC2 Sort with Stragglers  (Sec 5.2.2)</vt:lpstr>
      <vt:lpstr>Conclusion</vt:lpstr>
      <vt:lpstr>Summary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evangelia.kalyvianaki@gmail.com</cp:lastModifiedBy>
  <cp:revision>769</cp:revision>
  <cp:lastPrinted>2015-02-16T08:27:34Z</cp:lastPrinted>
  <dcterms:created xsi:type="dcterms:W3CDTF">2004-10-07T18:29:30Z</dcterms:created>
  <dcterms:modified xsi:type="dcterms:W3CDTF">2018-09-17T15:27:00Z</dcterms:modified>
</cp:coreProperties>
</file>