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204"/>
  </p:notesMasterIdLst>
  <p:handoutMasterIdLst>
    <p:handoutMasterId r:id="rId205"/>
  </p:handoutMasterIdLst>
  <p:sldIdLst>
    <p:sldId id="257" r:id="rId3"/>
    <p:sldId id="260" r:id="rId4"/>
    <p:sldId id="587" r:id="rId5"/>
    <p:sldId id="588" r:id="rId6"/>
    <p:sldId id="574" r:id="rId7"/>
    <p:sldId id="575" r:id="rId8"/>
    <p:sldId id="577" r:id="rId9"/>
    <p:sldId id="691" r:id="rId10"/>
    <p:sldId id="584" r:id="rId11"/>
    <p:sldId id="585" r:id="rId12"/>
    <p:sldId id="701" r:id="rId13"/>
    <p:sldId id="702" r:id="rId14"/>
    <p:sldId id="703" r:id="rId15"/>
    <p:sldId id="704" r:id="rId16"/>
    <p:sldId id="705" r:id="rId17"/>
    <p:sldId id="706" r:id="rId18"/>
    <p:sldId id="707" r:id="rId19"/>
    <p:sldId id="708" r:id="rId20"/>
    <p:sldId id="613" r:id="rId21"/>
    <p:sldId id="615" r:id="rId22"/>
    <p:sldId id="616" r:id="rId23"/>
    <p:sldId id="617" r:id="rId24"/>
    <p:sldId id="618" r:id="rId25"/>
    <p:sldId id="619" r:id="rId26"/>
    <p:sldId id="620" r:id="rId27"/>
    <p:sldId id="621" r:id="rId28"/>
    <p:sldId id="622" r:id="rId29"/>
    <p:sldId id="623" r:id="rId30"/>
    <p:sldId id="626" r:id="rId31"/>
    <p:sldId id="627" r:id="rId32"/>
    <p:sldId id="628" r:id="rId33"/>
    <p:sldId id="629" r:id="rId34"/>
    <p:sldId id="631" r:id="rId35"/>
    <p:sldId id="632" r:id="rId36"/>
    <p:sldId id="633" r:id="rId37"/>
    <p:sldId id="634" r:id="rId38"/>
    <p:sldId id="635" r:id="rId39"/>
    <p:sldId id="636" r:id="rId40"/>
    <p:sldId id="637" r:id="rId41"/>
    <p:sldId id="638" r:id="rId42"/>
    <p:sldId id="639" r:id="rId43"/>
    <p:sldId id="640" r:id="rId44"/>
    <p:sldId id="641" r:id="rId45"/>
    <p:sldId id="647" r:id="rId46"/>
    <p:sldId id="649" r:id="rId47"/>
    <p:sldId id="650" r:id="rId48"/>
    <p:sldId id="651" r:id="rId49"/>
    <p:sldId id="652" r:id="rId50"/>
    <p:sldId id="653" r:id="rId51"/>
    <p:sldId id="654" r:id="rId52"/>
    <p:sldId id="657" r:id="rId53"/>
    <p:sldId id="677" r:id="rId54"/>
    <p:sldId id="678" r:id="rId55"/>
    <p:sldId id="679" r:id="rId56"/>
    <p:sldId id="680" r:id="rId57"/>
    <p:sldId id="681" r:id="rId58"/>
    <p:sldId id="682" r:id="rId59"/>
    <p:sldId id="683" r:id="rId60"/>
    <p:sldId id="684" r:id="rId61"/>
    <p:sldId id="685" r:id="rId62"/>
    <p:sldId id="686" r:id="rId63"/>
    <p:sldId id="687" r:id="rId64"/>
    <p:sldId id="688" r:id="rId65"/>
    <p:sldId id="689" r:id="rId66"/>
    <p:sldId id="690" r:id="rId67"/>
    <p:sldId id="693" r:id="rId68"/>
    <p:sldId id="694" r:id="rId69"/>
    <p:sldId id="805" r:id="rId70"/>
    <p:sldId id="695" r:id="rId71"/>
    <p:sldId id="696" r:id="rId72"/>
    <p:sldId id="697" r:id="rId73"/>
    <p:sldId id="404" r:id="rId74"/>
    <p:sldId id="405" r:id="rId75"/>
    <p:sldId id="406" r:id="rId76"/>
    <p:sldId id="407" r:id="rId77"/>
    <p:sldId id="408" r:id="rId78"/>
    <p:sldId id="282" r:id="rId79"/>
    <p:sldId id="283" r:id="rId80"/>
    <p:sldId id="284" r:id="rId81"/>
    <p:sldId id="285" r:id="rId82"/>
    <p:sldId id="286" r:id="rId83"/>
    <p:sldId id="806" r:id="rId84"/>
    <p:sldId id="470" r:id="rId85"/>
    <p:sldId id="807" r:id="rId86"/>
    <p:sldId id="465" r:id="rId87"/>
    <p:sldId id="466" r:id="rId88"/>
    <p:sldId id="467" r:id="rId89"/>
    <p:sldId id="468" r:id="rId90"/>
    <p:sldId id="469" r:id="rId91"/>
    <p:sldId id="290" r:id="rId92"/>
    <p:sldId id="530" r:id="rId93"/>
    <p:sldId id="529" r:id="rId94"/>
    <p:sldId id="533" r:id="rId95"/>
    <p:sldId id="535" r:id="rId96"/>
    <p:sldId id="537" r:id="rId97"/>
    <p:sldId id="539" r:id="rId98"/>
    <p:sldId id="541" r:id="rId99"/>
    <p:sldId id="542" r:id="rId100"/>
    <p:sldId id="544" r:id="rId101"/>
    <p:sldId id="546" r:id="rId102"/>
    <p:sldId id="591" r:id="rId103"/>
    <p:sldId id="592" r:id="rId104"/>
    <p:sldId id="548" r:id="rId105"/>
    <p:sldId id="561" r:id="rId106"/>
    <p:sldId id="296" r:id="rId107"/>
    <p:sldId id="297" r:id="rId108"/>
    <p:sldId id="301" r:id="rId109"/>
    <p:sldId id="303" r:id="rId110"/>
    <p:sldId id="305" r:id="rId111"/>
    <p:sldId id="306" r:id="rId112"/>
    <p:sldId id="307" r:id="rId113"/>
    <p:sldId id="308" r:id="rId114"/>
    <p:sldId id="309" r:id="rId115"/>
    <p:sldId id="310" r:id="rId116"/>
    <p:sldId id="311" r:id="rId117"/>
    <p:sldId id="312" r:id="rId118"/>
    <p:sldId id="313" r:id="rId119"/>
    <p:sldId id="314" r:id="rId120"/>
    <p:sldId id="315" r:id="rId121"/>
    <p:sldId id="316" r:id="rId122"/>
    <p:sldId id="700" r:id="rId123"/>
    <p:sldId id="319" r:id="rId124"/>
    <p:sldId id="318" r:id="rId125"/>
    <p:sldId id="773" r:id="rId126"/>
    <p:sldId id="774" r:id="rId127"/>
    <p:sldId id="775" r:id="rId128"/>
    <p:sldId id="776" r:id="rId129"/>
    <p:sldId id="777" r:id="rId130"/>
    <p:sldId id="778" r:id="rId131"/>
    <p:sldId id="779" r:id="rId132"/>
    <p:sldId id="780" r:id="rId133"/>
    <p:sldId id="781" r:id="rId134"/>
    <p:sldId id="782" r:id="rId135"/>
    <p:sldId id="783" r:id="rId136"/>
    <p:sldId id="784" r:id="rId137"/>
    <p:sldId id="785" r:id="rId138"/>
    <p:sldId id="786" r:id="rId139"/>
    <p:sldId id="715" r:id="rId140"/>
    <p:sldId id="716" r:id="rId141"/>
    <p:sldId id="717" r:id="rId142"/>
    <p:sldId id="718" r:id="rId143"/>
    <p:sldId id="719" r:id="rId144"/>
    <p:sldId id="720" r:id="rId145"/>
    <p:sldId id="563" r:id="rId146"/>
    <p:sldId id="714" r:id="rId147"/>
    <p:sldId id="787" r:id="rId148"/>
    <p:sldId id="722" r:id="rId149"/>
    <p:sldId id="800" r:id="rId150"/>
    <p:sldId id="788" r:id="rId151"/>
    <p:sldId id="724" r:id="rId152"/>
    <p:sldId id="725" r:id="rId153"/>
    <p:sldId id="726" r:id="rId154"/>
    <p:sldId id="727" r:id="rId155"/>
    <p:sldId id="728" r:id="rId156"/>
    <p:sldId id="729" r:id="rId157"/>
    <p:sldId id="730" r:id="rId158"/>
    <p:sldId id="731" r:id="rId159"/>
    <p:sldId id="732" r:id="rId160"/>
    <p:sldId id="733" r:id="rId161"/>
    <p:sldId id="734" r:id="rId162"/>
    <p:sldId id="735" r:id="rId163"/>
    <p:sldId id="736" r:id="rId164"/>
    <p:sldId id="737" r:id="rId165"/>
    <p:sldId id="738" r:id="rId166"/>
    <p:sldId id="739" r:id="rId167"/>
    <p:sldId id="740" r:id="rId168"/>
    <p:sldId id="741" r:id="rId169"/>
    <p:sldId id="742" r:id="rId170"/>
    <p:sldId id="804" r:id="rId171"/>
    <p:sldId id="743" r:id="rId172"/>
    <p:sldId id="744" r:id="rId173"/>
    <p:sldId id="745" r:id="rId174"/>
    <p:sldId id="746" r:id="rId175"/>
    <p:sldId id="747" r:id="rId176"/>
    <p:sldId id="748" r:id="rId177"/>
    <p:sldId id="749" r:id="rId178"/>
    <p:sldId id="750" r:id="rId179"/>
    <p:sldId id="751" r:id="rId180"/>
    <p:sldId id="801" r:id="rId181"/>
    <p:sldId id="789" r:id="rId182"/>
    <p:sldId id="756" r:id="rId183"/>
    <p:sldId id="757" r:id="rId184"/>
    <p:sldId id="758" r:id="rId185"/>
    <p:sldId id="759" r:id="rId186"/>
    <p:sldId id="760" r:id="rId187"/>
    <p:sldId id="761" r:id="rId188"/>
    <p:sldId id="762" r:id="rId189"/>
    <p:sldId id="790" r:id="rId190"/>
    <p:sldId id="791" r:id="rId191"/>
    <p:sldId id="792" r:id="rId192"/>
    <p:sldId id="793" r:id="rId193"/>
    <p:sldId id="794" r:id="rId194"/>
    <p:sldId id="795" r:id="rId195"/>
    <p:sldId id="796" r:id="rId196"/>
    <p:sldId id="797" r:id="rId197"/>
    <p:sldId id="798" r:id="rId198"/>
    <p:sldId id="799" r:id="rId199"/>
    <p:sldId id="802" r:id="rId200"/>
    <p:sldId id="803" r:id="rId201"/>
    <p:sldId id="569" r:id="rId202"/>
    <p:sldId id="699" r:id="rId20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64"/>
    <p:restoredTop sz="91484"/>
  </p:normalViewPr>
  <p:slideViewPr>
    <p:cSldViewPr snapToGrid="0" snapToObjects="1">
      <p:cViewPr varScale="1">
        <p:scale>
          <a:sx n="115" d="100"/>
          <a:sy n="115" d="100"/>
        </p:scale>
        <p:origin x="1232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5664"/>
    </p:cViewPr>
  </p:sorterViewPr>
  <p:notesViewPr>
    <p:cSldViewPr snapToGrid="0" snapToObjects="1">
      <p:cViewPr varScale="1">
        <p:scale>
          <a:sx n="158" d="100"/>
          <a:sy n="158" d="100"/>
        </p:scale>
        <p:origin x="639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0.xml"/><Relationship Id="rId143" Type="http://schemas.openxmlformats.org/officeDocument/2006/relationships/slide" Target="slides/slide141.xml"/><Relationship Id="rId144" Type="http://schemas.openxmlformats.org/officeDocument/2006/relationships/slide" Target="slides/slide142.xml"/><Relationship Id="rId145" Type="http://schemas.openxmlformats.org/officeDocument/2006/relationships/slide" Target="slides/slide143.xml"/><Relationship Id="rId146" Type="http://schemas.openxmlformats.org/officeDocument/2006/relationships/slide" Target="slides/slide144.xml"/><Relationship Id="rId147" Type="http://schemas.openxmlformats.org/officeDocument/2006/relationships/slide" Target="slides/slide145.xml"/><Relationship Id="rId148" Type="http://schemas.openxmlformats.org/officeDocument/2006/relationships/slide" Target="slides/slide146.xml"/><Relationship Id="rId149" Type="http://schemas.openxmlformats.org/officeDocument/2006/relationships/slide" Target="slides/slide147.xml"/><Relationship Id="rId180" Type="http://schemas.openxmlformats.org/officeDocument/2006/relationships/slide" Target="slides/slide178.xml"/><Relationship Id="rId181" Type="http://schemas.openxmlformats.org/officeDocument/2006/relationships/slide" Target="slides/slide179.xml"/><Relationship Id="rId182" Type="http://schemas.openxmlformats.org/officeDocument/2006/relationships/slide" Target="slides/slide180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83" Type="http://schemas.openxmlformats.org/officeDocument/2006/relationships/slide" Target="slides/slide181.xml"/><Relationship Id="rId184" Type="http://schemas.openxmlformats.org/officeDocument/2006/relationships/slide" Target="slides/slide182.xml"/><Relationship Id="rId185" Type="http://schemas.openxmlformats.org/officeDocument/2006/relationships/slide" Target="slides/slide183.xml"/><Relationship Id="rId186" Type="http://schemas.openxmlformats.org/officeDocument/2006/relationships/slide" Target="slides/slide184.xml"/><Relationship Id="rId187" Type="http://schemas.openxmlformats.org/officeDocument/2006/relationships/slide" Target="slides/slide185.xml"/><Relationship Id="rId188" Type="http://schemas.openxmlformats.org/officeDocument/2006/relationships/slide" Target="slides/slide186.xml"/><Relationship Id="rId189" Type="http://schemas.openxmlformats.org/officeDocument/2006/relationships/slide" Target="slides/slide18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slide" Target="slides/slide85.xml"/><Relationship Id="rId88" Type="http://schemas.openxmlformats.org/officeDocument/2006/relationships/slide" Target="slides/slide86.xml"/><Relationship Id="rId89" Type="http://schemas.openxmlformats.org/officeDocument/2006/relationships/slide" Target="slides/slide87.xml"/><Relationship Id="rId110" Type="http://schemas.openxmlformats.org/officeDocument/2006/relationships/slide" Target="slides/slide108.xml"/><Relationship Id="rId111" Type="http://schemas.openxmlformats.org/officeDocument/2006/relationships/slide" Target="slides/slide109.xml"/><Relationship Id="rId112" Type="http://schemas.openxmlformats.org/officeDocument/2006/relationships/slide" Target="slides/slide110.xml"/><Relationship Id="rId113" Type="http://schemas.openxmlformats.org/officeDocument/2006/relationships/slide" Target="slides/slide111.xml"/><Relationship Id="rId114" Type="http://schemas.openxmlformats.org/officeDocument/2006/relationships/slide" Target="slides/slide112.xml"/><Relationship Id="rId115" Type="http://schemas.openxmlformats.org/officeDocument/2006/relationships/slide" Target="slides/slide113.xml"/><Relationship Id="rId116" Type="http://schemas.openxmlformats.org/officeDocument/2006/relationships/slide" Target="slides/slide114.xml"/><Relationship Id="rId117" Type="http://schemas.openxmlformats.org/officeDocument/2006/relationships/slide" Target="slides/slide115.xml"/><Relationship Id="rId118" Type="http://schemas.openxmlformats.org/officeDocument/2006/relationships/slide" Target="slides/slide116.xml"/><Relationship Id="rId119" Type="http://schemas.openxmlformats.org/officeDocument/2006/relationships/slide" Target="slides/slide117.xml"/><Relationship Id="rId150" Type="http://schemas.openxmlformats.org/officeDocument/2006/relationships/slide" Target="slides/slide148.xml"/><Relationship Id="rId151" Type="http://schemas.openxmlformats.org/officeDocument/2006/relationships/slide" Target="slides/slide149.xml"/><Relationship Id="rId152" Type="http://schemas.openxmlformats.org/officeDocument/2006/relationships/slide" Target="slides/slide15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53" Type="http://schemas.openxmlformats.org/officeDocument/2006/relationships/slide" Target="slides/slide151.xml"/><Relationship Id="rId154" Type="http://schemas.openxmlformats.org/officeDocument/2006/relationships/slide" Target="slides/slide152.xml"/><Relationship Id="rId155" Type="http://schemas.openxmlformats.org/officeDocument/2006/relationships/slide" Target="slides/slide153.xml"/><Relationship Id="rId156" Type="http://schemas.openxmlformats.org/officeDocument/2006/relationships/slide" Target="slides/slide154.xml"/><Relationship Id="rId157" Type="http://schemas.openxmlformats.org/officeDocument/2006/relationships/slide" Target="slides/slide155.xml"/><Relationship Id="rId158" Type="http://schemas.openxmlformats.org/officeDocument/2006/relationships/slide" Target="slides/slide156.xml"/><Relationship Id="rId159" Type="http://schemas.openxmlformats.org/officeDocument/2006/relationships/slide" Target="slides/slide157.xml"/><Relationship Id="rId190" Type="http://schemas.openxmlformats.org/officeDocument/2006/relationships/slide" Target="slides/slide188.xml"/><Relationship Id="rId191" Type="http://schemas.openxmlformats.org/officeDocument/2006/relationships/slide" Target="slides/slide189.xml"/><Relationship Id="rId192" Type="http://schemas.openxmlformats.org/officeDocument/2006/relationships/slide" Target="slides/slide190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193" Type="http://schemas.openxmlformats.org/officeDocument/2006/relationships/slide" Target="slides/slide191.xml"/><Relationship Id="rId194" Type="http://schemas.openxmlformats.org/officeDocument/2006/relationships/slide" Target="slides/slide192.xml"/><Relationship Id="rId195" Type="http://schemas.openxmlformats.org/officeDocument/2006/relationships/slide" Target="slides/slide193.xml"/><Relationship Id="rId196" Type="http://schemas.openxmlformats.org/officeDocument/2006/relationships/slide" Target="slides/slide194.xml"/><Relationship Id="rId197" Type="http://schemas.openxmlformats.org/officeDocument/2006/relationships/slide" Target="slides/slide195.xml"/><Relationship Id="rId198" Type="http://schemas.openxmlformats.org/officeDocument/2006/relationships/slide" Target="slides/slide196.xml"/><Relationship Id="rId199" Type="http://schemas.openxmlformats.org/officeDocument/2006/relationships/slide" Target="slides/slide197.xml"/><Relationship Id="rId90" Type="http://schemas.openxmlformats.org/officeDocument/2006/relationships/slide" Target="slides/slide88.xml"/><Relationship Id="rId91" Type="http://schemas.openxmlformats.org/officeDocument/2006/relationships/slide" Target="slides/slide89.xml"/><Relationship Id="rId92" Type="http://schemas.openxmlformats.org/officeDocument/2006/relationships/slide" Target="slides/slide90.xml"/><Relationship Id="rId93" Type="http://schemas.openxmlformats.org/officeDocument/2006/relationships/slide" Target="slides/slide91.xml"/><Relationship Id="rId94" Type="http://schemas.openxmlformats.org/officeDocument/2006/relationships/slide" Target="slides/slide92.xml"/><Relationship Id="rId95" Type="http://schemas.openxmlformats.org/officeDocument/2006/relationships/slide" Target="slides/slide93.xml"/><Relationship Id="rId96" Type="http://schemas.openxmlformats.org/officeDocument/2006/relationships/slide" Target="slides/slide94.xml"/><Relationship Id="rId97" Type="http://schemas.openxmlformats.org/officeDocument/2006/relationships/slide" Target="slides/slide95.xml"/><Relationship Id="rId98" Type="http://schemas.openxmlformats.org/officeDocument/2006/relationships/slide" Target="slides/slide96.xml"/><Relationship Id="rId99" Type="http://schemas.openxmlformats.org/officeDocument/2006/relationships/slide" Target="slides/slide97.xml"/><Relationship Id="rId120" Type="http://schemas.openxmlformats.org/officeDocument/2006/relationships/slide" Target="slides/slide118.xml"/><Relationship Id="rId121" Type="http://schemas.openxmlformats.org/officeDocument/2006/relationships/slide" Target="slides/slide119.xml"/><Relationship Id="rId122" Type="http://schemas.openxmlformats.org/officeDocument/2006/relationships/slide" Target="slides/slide120.xml"/><Relationship Id="rId123" Type="http://schemas.openxmlformats.org/officeDocument/2006/relationships/slide" Target="slides/slide121.xml"/><Relationship Id="rId124" Type="http://schemas.openxmlformats.org/officeDocument/2006/relationships/slide" Target="slides/slide122.xml"/><Relationship Id="rId125" Type="http://schemas.openxmlformats.org/officeDocument/2006/relationships/slide" Target="slides/slide123.xml"/><Relationship Id="rId126" Type="http://schemas.openxmlformats.org/officeDocument/2006/relationships/slide" Target="slides/slide124.xml"/><Relationship Id="rId127" Type="http://schemas.openxmlformats.org/officeDocument/2006/relationships/slide" Target="slides/slide125.xml"/><Relationship Id="rId128" Type="http://schemas.openxmlformats.org/officeDocument/2006/relationships/slide" Target="slides/slide126.xml"/><Relationship Id="rId129" Type="http://schemas.openxmlformats.org/officeDocument/2006/relationships/slide" Target="slides/slide127.xml"/><Relationship Id="rId160" Type="http://schemas.openxmlformats.org/officeDocument/2006/relationships/slide" Target="slides/slide158.xml"/><Relationship Id="rId161" Type="http://schemas.openxmlformats.org/officeDocument/2006/relationships/slide" Target="slides/slide159.xml"/><Relationship Id="rId162" Type="http://schemas.openxmlformats.org/officeDocument/2006/relationships/slide" Target="slides/slide16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63" Type="http://schemas.openxmlformats.org/officeDocument/2006/relationships/slide" Target="slides/slide161.xml"/><Relationship Id="rId164" Type="http://schemas.openxmlformats.org/officeDocument/2006/relationships/slide" Target="slides/slide162.xml"/><Relationship Id="rId165" Type="http://schemas.openxmlformats.org/officeDocument/2006/relationships/slide" Target="slides/slide163.xml"/><Relationship Id="rId166" Type="http://schemas.openxmlformats.org/officeDocument/2006/relationships/slide" Target="slides/slide164.xml"/><Relationship Id="rId167" Type="http://schemas.openxmlformats.org/officeDocument/2006/relationships/slide" Target="slides/slide165.xml"/><Relationship Id="rId168" Type="http://schemas.openxmlformats.org/officeDocument/2006/relationships/slide" Target="slides/slide166.xml"/><Relationship Id="rId169" Type="http://schemas.openxmlformats.org/officeDocument/2006/relationships/slide" Target="slides/slide167.xml"/><Relationship Id="rId200" Type="http://schemas.openxmlformats.org/officeDocument/2006/relationships/slide" Target="slides/slide198.xml"/><Relationship Id="rId201" Type="http://schemas.openxmlformats.org/officeDocument/2006/relationships/slide" Target="slides/slide199.xml"/><Relationship Id="rId202" Type="http://schemas.openxmlformats.org/officeDocument/2006/relationships/slide" Target="slides/slide200.xml"/><Relationship Id="rId203" Type="http://schemas.openxmlformats.org/officeDocument/2006/relationships/slide" Target="slides/slide20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204" Type="http://schemas.openxmlformats.org/officeDocument/2006/relationships/notesMaster" Target="notesMasters/notesMaster1.xml"/><Relationship Id="rId205" Type="http://schemas.openxmlformats.org/officeDocument/2006/relationships/handoutMaster" Target="handoutMasters/handoutMaster1.xml"/><Relationship Id="rId206" Type="http://schemas.openxmlformats.org/officeDocument/2006/relationships/presProps" Target="presProps.xml"/><Relationship Id="rId207" Type="http://schemas.openxmlformats.org/officeDocument/2006/relationships/viewProps" Target="viewProps.xml"/><Relationship Id="rId208" Type="http://schemas.openxmlformats.org/officeDocument/2006/relationships/theme" Target="theme/theme1.xml"/><Relationship Id="rId209" Type="http://schemas.openxmlformats.org/officeDocument/2006/relationships/tableStyles" Target="tableStyles.xml"/><Relationship Id="rId130" Type="http://schemas.openxmlformats.org/officeDocument/2006/relationships/slide" Target="slides/slide128.xml"/><Relationship Id="rId131" Type="http://schemas.openxmlformats.org/officeDocument/2006/relationships/slide" Target="slides/slide129.xml"/><Relationship Id="rId132" Type="http://schemas.openxmlformats.org/officeDocument/2006/relationships/slide" Target="slides/slide130.xml"/><Relationship Id="rId133" Type="http://schemas.openxmlformats.org/officeDocument/2006/relationships/slide" Target="slides/slide131.xml"/><Relationship Id="rId134" Type="http://schemas.openxmlformats.org/officeDocument/2006/relationships/slide" Target="slides/slide132.xml"/><Relationship Id="rId135" Type="http://schemas.openxmlformats.org/officeDocument/2006/relationships/slide" Target="slides/slide133.xml"/><Relationship Id="rId136" Type="http://schemas.openxmlformats.org/officeDocument/2006/relationships/slide" Target="slides/slide134.xml"/><Relationship Id="rId137" Type="http://schemas.openxmlformats.org/officeDocument/2006/relationships/slide" Target="slides/slide135.xml"/><Relationship Id="rId138" Type="http://schemas.openxmlformats.org/officeDocument/2006/relationships/slide" Target="slides/slide136.xml"/><Relationship Id="rId139" Type="http://schemas.openxmlformats.org/officeDocument/2006/relationships/slide" Target="slides/slide137.xml"/><Relationship Id="rId170" Type="http://schemas.openxmlformats.org/officeDocument/2006/relationships/slide" Target="slides/slide168.xml"/><Relationship Id="rId171" Type="http://schemas.openxmlformats.org/officeDocument/2006/relationships/slide" Target="slides/slide169.xml"/><Relationship Id="rId172" Type="http://schemas.openxmlformats.org/officeDocument/2006/relationships/slide" Target="slides/slide170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173" Type="http://schemas.openxmlformats.org/officeDocument/2006/relationships/slide" Target="slides/slide171.xml"/><Relationship Id="rId174" Type="http://schemas.openxmlformats.org/officeDocument/2006/relationships/slide" Target="slides/slide172.xml"/><Relationship Id="rId175" Type="http://schemas.openxmlformats.org/officeDocument/2006/relationships/slide" Target="slides/slide173.xml"/><Relationship Id="rId176" Type="http://schemas.openxmlformats.org/officeDocument/2006/relationships/slide" Target="slides/slide174.xml"/><Relationship Id="rId177" Type="http://schemas.openxmlformats.org/officeDocument/2006/relationships/slide" Target="slides/slide175.xml"/><Relationship Id="rId178" Type="http://schemas.openxmlformats.org/officeDocument/2006/relationships/slide" Target="slides/slide176.xml"/><Relationship Id="rId179" Type="http://schemas.openxmlformats.org/officeDocument/2006/relationships/slide" Target="slides/slide17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100" Type="http://schemas.openxmlformats.org/officeDocument/2006/relationships/slide" Target="slides/slide98.xml"/><Relationship Id="rId101" Type="http://schemas.openxmlformats.org/officeDocument/2006/relationships/slide" Target="slides/slide99.xml"/><Relationship Id="rId102" Type="http://schemas.openxmlformats.org/officeDocument/2006/relationships/slide" Target="slides/slide100.xml"/><Relationship Id="rId103" Type="http://schemas.openxmlformats.org/officeDocument/2006/relationships/slide" Target="slides/slide101.xml"/><Relationship Id="rId104" Type="http://schemas.openxmlformats.org/officeDocument/2006/relationships/slide" Target="slides/slide102.xml"/><Relationship Id="rId105" Type="http://schemas.openxmlformats.org/officeDocument/2006/relationships/slide" Target="slides/slide103.xml"/><Relationship Id="rId106" Type="http://schemas.openxmlformats.org/officeDocument/2006/relationships/slide" Target="slides/slide104.xml"/><Relationship Id="rId107" Type="http://schemas.openxmlformats.org/officeDocument/2006/relationships/slide" Target="slides/slide105.xml"/><Relationship Id="rId108" Type="http://schemas.openxmlformats.org/officeDocument/2006/relationships/slide" Target="slides/slide106.xml"/><Relationship Id="rId109" Type="http://schemas.openxmlformats.org/officeDocument/2006/relationships/slide" Target="slides/slide107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40" Type="http://schemas.openxmlformats.org/officeDocument/2006/relationships/slide" Target="slides/slide138.xml"/><Relationship Id="rId141" Type="http://schemas.openxmlformats.org/officeDocument/2006/relationships/slide" Target="slides/slide13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Relationship Id="rId2" Type="http://schemas.openxmlformats.org/officeDocument/2006/relationships/image" Target="../media/image37.emf"/><Relationship Id="rId3" Type="http://schemas.openxmlformats.org/officeDocument/2006/relationships/image" Target="../media/image3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1" Type="http://schemas.openxmlformats.org/officeDocument/2006/relationships/image" Target="../media/image55.wmf"/><Relationship Id="rId2" Type="http://schemas.openxmlformats.org/officeDocument/2006/relationships/image" Target="../media/image5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Relationship Id="rId2" Type="http://schemas.openxmlformats.org/officeDocument/2006/relationships/image" Target="../media/image2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EC99E2-50AA-FE46-ACBD-B3F2245B30C4}" type="datetime1">
              <a:rPr lang="en-GB" smtClean="0"/>
              <a:t>30/01/2017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0F80C-57C8-4C4D-B348-EB60234326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88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9AA06-B9ED-4549-A095-2B9A65AB7C63}" type="datetime1">
              <a:rPr lang="en-GB" smtClean="0"/>
              <a:t>30/01/2017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7CD534-B2FD-6445-9DE9-9C2A53925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452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5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3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8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1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3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5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6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8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9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0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1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2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3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4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5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6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7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4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5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3.xml"/></Relationships>
</file>

<file path=ppt/notesSlides/_rels/notesSlide7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0.xml"/></Relationships>
</file>

<file path=ppt/notesSlides/_rels/notesSlide7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76F6C39-4009-5B48-927E-0DF3D3454454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696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24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27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25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8282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 many people know this algorithm?</a:t>
            </a:r>
          </a:p>
          <a:p>
            <a:r>
              <a:rPr lang="en-US" dirty="0" smtClean="0"/>
              <a:t>Well,</a:t>
            </a:r>
            <a:r>
              <a:rPr lang="en-US" baseline="0" dirty="0" smtClean="0"/>
              <a:t> last year….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6527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C75DA80-99BD-574C-A3A9-E80C35B3C838}" type="slidenum">
              <a:rPr lang="en-US" sz="1300" b="0">
                <a:latin typeface="Times New Roman" charset="0"/>
              </a:rPr>
              <a:pPr eaLnBrk="1" hangingPunct="1"/>
              <a:t>30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59510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A07EF1-D880-FD4A-A188-850F48E25CDA}" type="slidenum">
              <a:rPr lang="en-US" sz="1300" b="0">
                <a:latin typeface="Times New Roman" charset="0"/>
              </a:rPr>
              <a:pPr eaLnBrk="1" hangingPunct="1"/>
              <a:t>31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520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EAEA4306-3474-FF47-9CF4-718099FB53B1}" type="slidenum">
              <a:rPr lang="en-US" sz="1300" b="0">
                <a:latin typeface="Times New Roman" charset="0"/>
              </a:rPr>
              <a:pPr eaLnBrk="1" hangingPunct="1"/>
              <a:t>32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5930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EDEB6AE-0869-E645-8CE5-DA226C25F018}" type="slidenum">
              <a:rPr lang="en-US" sz="1300" b="0">
                <a:latin typeface="Times New Roman" charset="0"/>
              </a:rPr>
              <a:pPr eaLnBrk="1" hangingPunct="1"/>
              <a:t>33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6175" y="687388"/>
            <a:ext cx="4567238" cy="3427412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05" y="4342191"/>
            <a:ext cx="5030391" cy="4113893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235" tIns="47617" rIns="95235" bIns="47617"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009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D8675AD1-3CC2-2A4D-BC83-526C52DF480F}" type="slidenum">
              <a:rPr lang="en-US" sz="1300" b="0">
                <a:latin typeface="Times New Roman" charset="0"/>
              </a:rPr>
              <a:pPr eaLnBrk="1" hangingPunct="1"/>
              <a:t>34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221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D2C0FC3-E1FE-D24E-9F41-AD7BA22739C1}" type="slidenum">
              <a:rPr lang="en-US" sz="1300" b="0">
                <a:latin typeface="Times New Roman" charset="0"/>
              </a:rPr>
              <a:pPr eaLnBrk="1" hangingPunct="1"/>
              <a:t>35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7899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02D9C77-97A1-604E-A724-F34863062B21}" type="slidenum">
              <a:rPr lang="en-US" sz="1300" b="0">
                <a:latin typeface="Times New Roman" charset="0"/>
              </a:rPr>
              <a:pPr eaLnBrk="1" hangingPunct="1"/>
              <a:t>36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60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8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51D85E9-732F-D442-A026-A64C49A8602B}" type="slidenum">
              <a:rPr lang="en-US" sz="1300" b="0">
                <a:latin typeface="Times New Roman" charset="0"/>
              </a:rPr>
              <a:pPr eaLnBrk="1" hangingPunct="1"/>
              <a:t>37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5203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DA2BA30-5DFD-1C44-81F5-E5FE5882966D}" type="slidenum">
              <a:rPr lang="en-US" sz="1300" b="0">
                <a:latin typeface="Times New Roman" charset="0"/>
              </a:rPr>
              <a:pPr eaLnBrk="1" hangingPunct="1"/>
              <a:t>38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645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7697D61-39CE-3147-BD1B-10C518C8BF0B}" type="slidenum">
              <a:rPr lang="en-US" sz="1300" b="0">
                <a:latin typeface="Times New Roman" charset="0"/>
              </a:rPr>
              <a:pPr eaLnBrk="1" hangingPunct="1"/>
              <a:t>39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74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0CA8BFC-8587-BC48-A0BC-08586A5D9733}" type="slidenum">
              <a:rPr lang="en-US" sz="1300" b="0">
                <a:latin typeface="Times New Roman" charset="0"/>
              </a:rPr>
              <a:pPr eaLnBrk="1" hangingPunct="1"/>
              <a:t>40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559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5977A1E-0C21-B240-B163-C42714E5E532}" type="slidenum">
              <a:rPr lang="en-US" sz="1300" b="0">
                <a:latin typeface="Times New Roman" charset="0"/>
              </a:rPr>
              <a:pPr eaLnBrk="1" hangingPunct="1"/>
              <a:t>41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6272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9F385EB7-51AB-434E-8A99-D98E388F23DA}" type="slidenum">
              <a:rPr lang="en-US" sz="1300" b="0">
                <a:latin typeface="Times New Roman" charset="0"/>
              </a:rPr>
              <a:pPr eaLnBrk="1" hangingPunct="1"/>
              <a:t>42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Separate routing and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forwarding </a:t>
            </a:r>
            <a:r>
              <a:rPr lang="en-US" dirty="0">
                <a:ea typeface="ＭＳ Ｐゴシック" charset="0"/>
                <a:cs typeface="ＭＳ Ｐゴシック" charset="0"/>
              </a:rPr>
              <a:t>tables - not always the case.  For efficiency, hardware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18989353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4FCDF84-12AA-904D-BF86-2556360CA587}" type="slidenum">
              <a:rPr lang="en-US" sz="1300" b="0">
                <a:latin typeface="Times New Roman" charset="0"/>
              </a:rPr>
              <a:pPr eaLnBrk="1" hangingPunct="1"/>
              <a:t>44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here. 12/</a:t>
            </a:r>
            <a:r>
              <a:rPr lang="en-US" dirty="0" err="1" smtClean="0">
                <a:ea typeface="ＭＳ Ｐゴシック" charset="0"/>
                <a:cs typeface="ＭＳ Ｐゴシック" charset="0"/>
              </a:rPr>
              <a:t>jan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/2014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305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6143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0747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AA40FC15-9726-1A47-AF7D-B59B2A65FBC5}" type="slidenum">
              <a:rPr lang="en-US" sz="1300" b="0">
                <a:latin typeface="Times New Roman" charset="0"/>
              </a:rPr>
              <a:pPr eaLnBrk="1" hangingPunct="1"/>
              <a:t>49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8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20-jan-17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302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FDE3EEC-A7D5-3546-AE13-CE4258A270DF}" type="slidenum">
              <a:rPr lang="en-US" sz="1300" b="0">
                <a:latin typeface="Times New Roman" charset="0"/>
              </a:rPr>
              <a:pPr eaLnBrk="1" hangingPunct="1"/>
              <a:t>51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9421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35977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23-Jan-17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797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this out.  Break into groups….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EEA0328-C956-B249-A6D4-A0E7BBC7B378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324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FA0F-52C8-884D-8245-05AFB72AD525}" type="slidenum">
              <a:rPr lang="en-US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721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E1FA0F-52C8-884D-8245-05AFB72AD525}" type="slidenum">
              <a:rPr lang="en-US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11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84D941-95A8-3947-B617-FD0A0574D12A}" type="slidenum">
              <a:rPr lang="en-US">
                <a:solidFill>
                  <a:prstClr val="black"/>
                </a:solidFill>
              </a:rPr>
              <a:pPr/>
              <a:t>69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3588" cy="3430587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58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B6F274-1E60-D84E-A51C-6E7F63A29BD8}" type="slidenum">
              <a:rPr lang="en-US">
                <a:solidFill>
                  <a:prstClr val="black"/>
                </a:solidFill>
              </a:rPr>
              <a:pPr/>
              <a:t>70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354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BDD931-B9B8-BC40-AE63-EF20C4B9E608}" type="slidenum">
              <a:rPr lang="en-US">
                <a:solidFill>
                  <a:prstClr val="black"/>
                </a:solidFill>
              </a:rPr>
              <a:pPr/>
              <a:t>71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878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2014-1-23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33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19-jan-2015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12430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2017-1-25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3687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82289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err="1" smtClean="0"/>
              <a:t>jan</a:t>
            </a:r>
            <a:r>
              <a:rPr lang="en-US" smtClean="0"/>
              <a:t>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5364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2017-1-27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029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F9E32AA-7538-D44B-BB17-65E8A8E1DE8A}" type="slidenum">
              <a:rPr lang="en-US" sz="1300" b="0">
                <a:latin typeface="Times New Roman" charset="0"/>
              </a:rPr>
              <a:pPr eaLnBrk="1" hangingPunct="1"/>
              <a:t>91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95" y="4343703"/>
            <a:ext cx="5027414" cy="4115405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dirty="0" smtClean="0">
                <a:ea typeface="ＭＳ Ｐゴシック" charset="0"/>
                <a:cs typeface="ＭＳ Ｐゴシック" charset="0"/>
              </a:rPr>
              <a:t>15/Feb/2013</a:t>
            </a: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623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93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1939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CFB8DC4-C973-3B4E-8B9B-213E31135BEF}" type="slidenum">
              <a:rPr lang="en-US" sz="1300" b="0">
                <a:latin typeface="Times New Roman" charset="0"/>
              </a:rPr>
              <a:pPr eaLnBrk="1" hangingPunct="1"/>
              <a:t>95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39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5138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F9DC31C9-6D3B-3544-8EE9-1427378FF53B}" type="slidenum">
              <a:rPr lang="en-US" sz="1300" b="0">
                <a:latin typeface="Times New Roman" charset="0"/>
              </a:rPr>
              <a:pPr eaLnBrk="1" hangingPunct="1"/>
              <a:t>96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325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smtClean="0">
                <a:ea typeface="ＭＳ Ｐゴシック" charset="0"/>
                <a:cs typeface="ＭＳ Ｐゴシック" charset="0"/>
              </a:rPr>
              <a:t>26-jan-2015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277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1BB7AE1D-933C-6F4B-A519-23E62013EB2E}" type="slidenum">
              <a:rPr lang="en-US" sz="1300" b="0">
                <a:latin typeface="Times New Roman" charset="0"/>
              </a:rPr>
              <a:pPr eaLnBrk="1" hangingPunct="1"/>
              <a:t>99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819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788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2F151C3C-F8E8-0C49-AD22-28CFC2BDC263}" type="slidenum">
              <a:rPr lang="en-US" sz="1300" b="0">
                <a:latin typeface="Times New Roman" charset="0"/>
              </a:rPr>
              <a:pPr eaLnBrk="1" hangingPunct="1"/>
              <a:t>100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76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8/Feb/2012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082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75C712B4-5F53-514A-866E-4225DEFD290D}" type="slidenum">
              <a:rPr lang="en-US" sz="1300" b="0">
                <a:latin typeface="Times New Roman" charset="0"/>
              </a:rPr>
              <a:pPr eaLnBrk="1" hangingPunct="1"/>
              <a:t>103</a:t>
            </a:fld>
            <a:endParaRPr lang="en-US" sz="1300" b="0">
              <a:latin typeface="Times New Roman" charset="0"/>
            </a:endParaRPr>
          </a:p>
        </p:txBody>
      </p:sp>
      <p:sp>
        <p:nvSpPr>
          <p:cNvPr id="6553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marL="228600" indent="-228600">
              <a:buAutoNum type="alphaLcParenR"/>
            </a:pPr>
            <a:r>
              <a:rPr lang="en-US" dirty="0" smtClean="0"/>
              <a:t>map into memory</a:t>
            </a:r>
          </a:p>
          <a:p>
            <a:pPr marL="228600" indent="-228600">
              <a:buAutoNum type="alphaLcParenR"/>
            </a:pPr>
            <a:r>
              <a:rPr lang="en-US" dirty="0" smtClean="0"/>
              <a:t>further downstream </a:t>
            </a:r>
            <a:r>
              <a:rPr lang="en-US" baseline="0" dirty="0" smtClean="0"/>
              <a:t>locations doing fragmentation would be v. hard with frag number (you would need reissue or reassemble or some craziness</a:t>
            </a:r>
            <a:endParaRPr lang="en-US" dirty="0" smtClean="0"/>
          </a:p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08766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2017-1-30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88342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940D5-66FA-9B4E-B65F-4CC294E7AC2B}" type="slidenum">
              <a:rPr lang="en-US"/>
              <a:pPr/>
              <a:t>108</a:t>
            </a:fld>
            <a:endParaRPr lang="en-US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24472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18 </a:t>
            </a:r>
            <a:r>
              <a:rPr lang="en-US" dirty="0" err="1" smtClean="0"/>
              <a:t>feb</a:t>
            </a:r>
            <a:r>
              <a:rPr lang="en-US" dirty="0" smtClean="0"/>
              <a:t> 2013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483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28 Jan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4212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2016-1-20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152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defTabSz="9239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B404082-2098-D947-A2A4-BE424626DB3D}" type="slidenum">
              <a:rPr lang="en-US" sz="1200"/>
              <a:pPr/>
              <a:t>121</a:t>
            </a:fld>
            <a:endParaRPr lang="en-US" sz="120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Times New Roman" charset="0"/>
                <a:ea typeface="ＭＳ Ｐゴシック" charset="0"/>
                <a:cs typeface="ＭＳ Ｐゴシック" charset="0"/>
              </a:rPr>
              <a:t>Where</a:t>
            </a:r>
            <a:r>
              <a:rPr lang="en-US" baseline="0" dirty="0" smtClean="0">
                <a:latin typeface="Times New Roman" charset="0"/>
                <a:ea typeface="ＭＳ Ｐゴシック" charset="0"/>
                <a:cs typeface="ＭＳ Ｐゴシック" charset="0"/>
              </a:rPr>
              <a:t> did the delay come from??</a:t>
            </a:r>
          </a:p>
          <a:p>
            <a:endParaRPr lang="en-US" baseline="0" dirty="0" smtClean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1457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34C3649-7B3A-F040-B159-EF9673C6A3A1}" type="slidenum">
              <a:rPr lang="en-US" sz="1100" i="0">
                <a:latin typeface="Times New Roman" charset="0"/>
              </a:rPr>
              <a:pPr/>
              <a:t>125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FINAL SLIDE IN PART 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4851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F5835FB-E78B-7F48-B8FC-E0C7D57AFE34}" type="slidenum">
              <a:rPr lang="en-US" sz="1100" i="0">
                <a:latin typeface="Times New Roman" charset="0"/>
              </a:rPr>
              <a:pPr/>
              <a:t>126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239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5879619" indent="-35447153" defTabSz="914485"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23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B978EB8-C674-0845-AFCC-D22A50F82F14}" type="slidenum">
              <a:rPr lang="en-US" sz="1100" i="0">
                <a:latin typeface="Times New Roman" charset="0"/>
              </a:rPr>
              <a:pPr/>
              <a:t>127</a:t>
            </a:fld>
            <a:endParaRPr lang="en-US" sz="1100" i="0">
              <a:latin typeface="Times New Roman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348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Bunch</a:t>
            </a:r>
            <a:r>
              <a:rPr lang="en-US" baseline="0" dirty="0" smtClean="0"/>
              <a:t> of different kinds of routers: small for homes, routers that connect different ISPs or ISPs to enterprises (edge)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065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24AA143-4958-F344-9D47-C49E6475F95B}" type="slidenum">
              <a:rPr lang="en-US" sz="1200" b="0">
                <a:latin typeface="Times New Roman" charset="0"/>
                <a:cs typeface="Calibri"/>
              </a:rPr>
              <a:pPr eaLnBrk="1" hangingPunct="1"/>
              <a:t>128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45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Wed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7</a:t>
            </a:r>
            <a:r>
              <a:rPr lang="en-US" baseline="30000" dirty="0" smtClean="0">
                <a:ea typeface="ＭＳ Ｐゴシック" charset="0"/>
                <a:cs typeface="ＭＳ Ｐゴシック" charset="0"/>
              </a:rPr>
              <a:t>th</a:t>
            </a:r>
            <a:r>
              <a:rPr lang="en-US" baseline="0" dirty="0" smtClean="0">
                <a:ea typeface="ＭＳ Ｐゴシック" charset="0"/>
                <a:cs typeface="ＭＳ Ｐゴシック" charset="0"/>
              </a:rPr>
              <a:t> start here.</a:t>
            </a:r>
            <a:endParaRPr lang="en-US" dirty="0" smtClean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1193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129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91680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1A3C9C0-F079-7B41-9FA0-731C25F84367}" type="slidenum">
              <a:rPr lang="en-US" sz="1200" b="0">
                <a:latin typeface="Times New Roman" charset="0"/>
                <a:cs typeface="Calibri"/>
              </a:rPr>
              <a:pPr eaLnBrk="1" hangingPunct="1"/>
              <a:t>130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65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56213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09BE79A2-F0BC-5840-90FB-5D6C1DFE4744}" type="slidenum">
              <a:rPr lang="en-US" sz="1200" b="0">
                <a:latin typeface="Times New Roman" charset="0"/>
                <a:cs typeface="Calibri"/>
              </a:rPr>
              <a:pPr eaLnBrk="1" hangingPunct="1"/>
              <a:t>131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686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834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0B98F08-71B2-1C49-9757-9352A519D699}" type="slidenum">
              <a:rPr lang="en-US" sz="1200" b="0">
                <a:latin typeface="Times New Roman" charset="0"/>
                <a:cs typeface="Calibri"/>
              </a:rPr>
              <a:pPr eaLnBrk="1" hangingPunct="1"/>
              <a:t>132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06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40943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62A3E35-0851-BD40-9477-0D2B5F6DAA9B}" type="slidenum">
              <a:rPr lang="en-US" sz="1200" b="0">
                <a:latin typeface="Times New Roman" charset="0"/>
                <a:cs typeface="Calibri"/>
              </a:rPr>
              <a:pPr eaLnBrk="1" hangingPunct="1"/>
              <a:t>133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270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96866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56447C0-A186-DD40-BC05-9D09DDC0A078}" type="slidenum">
              <a:rPr lang="en-US" sz="1200" b="0">
                <a:latin typeface="Times New Roman" charset="0"/>
                <a:cs typeface="Calibri"/>
              </a:rPr>
              <a:pPr eaLnBrk="1" hangingPunct="1"/>
              <a:t>134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475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31430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0CEDFBA-E20A-C34D-827B-2EAA4AC0DDA3}" type="slidenum">
              <a:rPr lang="en-US" sz="1200" b="0">
                <a:latin typeface="Times New Roman" charset="0"/>
                <a:cs typeface="Calibri"/>
              </a:rPr>
              <a:pPr eaLnBrk="1" hangingPunct="1"/>
              <a:t>135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7680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1/Fab/2013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4616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5879619" indent="-3544715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3246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864931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297396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729862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2A3C8062-490D-8343-A3E5-312490AFF82B}" type="slidenum">
              <a:rPr lang="en-US" sz="1200" b="0">
                <a:latin typeface="Times New Roman" charset="0"/>
                <a:cs typeface="Calibri"/>
              </a:rPr>
              <a:pPr eaLnBrk="1" hangingPunct="1"/>
              <a:t>136</a:t>
            </a:fld>
            <a:endParaRPr lang="en-US" sz="1200" b="0" dirty="0">
              <a:latin typeface="Times New Roman" charset="0"/>
              <a:cs typeface="Calibri"/>
            </a:endParaRPr>
          </a:p>
        </p:txBody>
      </p:sp>
      <p:sp>
        <p:nvSpPr>
          <p:cNvPr id="419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348224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Two key points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50E609E-E8D3-7341-9173-2B1EA0EA0FF7}" type="slidenum">
              <a:rPr lang="en-US" smtClean="0"/>
              <a:pPr>
                <a:defRPr/>
              </a:pPr>
              <a:t>137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Topic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9136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96924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2016-1-22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2888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“7/8” for class A, B, C restriction?</a:t>
            </a:r>
          </a:p>
          <a:p>
            <a:pPr marL="171450" indent="-171450">
              <a:buFont typeface="Arial"/>
              <a:buChar char="•"/>
            </a:pPr>
            <a:r>
              <a:rPr lang="en-US" dirty="0" smtClean="0"/>
              <a:t>Class</a:t>
            </a:r>
            <a:r>
              <a:rPr lang="en-US" baseline="0" dirty="0" smtClean="0"/>
              <a:t> A starts with ‘0XX…’ for a total of 4 /3’s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Class B starts with 10X…’ for a total of 2 /3’s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Class C starts with ‘110…’  for 1 /3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Classes D and E start with ‘111…’ for 1/3</a:t>
            </a:r>
          </a:p>
          <a:p>
            <a:pPr marL="171450" indent="-171450">
              <a:buFont typeface="Arial"/>
              <a:buChar char="•"/>
            </a:pPr>
            <a:r>
              <a:rPr lang="en-US" baseline="0" dirty="0" smtClean="0"/>
              <a:t>Total of 8 /3’s, 7 of which are used in classes A, B, and C… thus 7/8.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828-C262-A348-8CE3-E27462038337}" type="slidenum">
              <a:rPr lang="en-US" smtClean="0"/>
              <a:t>164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5883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Allocated:</a:t>
            </a:r>
          </a:p>
          <a:p>
            <a:r>
              <a:rPr lang="en-US" dirty="0" smtClean="0"/>
              <a:t>2^125 + 2^121 + 2^118 + 2^120</a:t>
            </a:r>
          </a:p>
          <a:p>
            <a:r>
              <a:rPr lang="en-US" dirty="0" smtClean="0"/>
              <a:t>2^118 * (2^7 + 2^3 + 1 + 2^2)</a:t>
            </a:r>
          </a:p>
          <a:p>
            <a:r>
              <a:rPr lang="en-US" dirty="0" smtClean="0"/>
              <a:t>2^118 * (128 + 8 + 1 + 4)</a:t>
            </a:r>
          </a:p>
          <a:p>
            <a:r>
              <a:rPr lang="en-US" dirty="0" smtClean="0"/>
              <a:t>2^118 * 141 &gt; 2^125</a:t>
            </a:r>
          </a:p>
          <a:p>
            <a:endParaRPr lang="en-US" dirty="0" smtClean="0"/>
          </a:p>
          <a:p>
            <a:r>
              <a:rPr lang="en-US" dirty="0" smtClean="0"/>
              <a:t>Unallocated:</a:t>
            </a:r>
          </a:p>
          <a:p>
            <a:r>
              <a:rPr lang="en-US" dirty="0" smtClean="0"/>
              <a:t>5*2^125 + 2*2^124 + 2*2^123 + 2*2^122 + 2^121 + 2*2^120 + 2^119 + 2^118</a:t>
            </a:r>
          </a:p>
          <a:p>
            <a:r>
              <a:rPr lang="en-US" dirty="0" smtClean="0"/>
              <a:t>5*2^125 + 2^125 + 2^124 + 2^123 + 2^121 + 2^121 + 2^119 + 2^118</a:t>
            </a:r>
          </a:p>
          <a:p>
            <a:r>
              <a:rPr lang="en-US" dirty="0" smtClean="0"/>
              <a:t>6*2^125 + 2^124 + 2^123 + 2*2^121 + 2^119 + 2^118</a:t>
            </a:r>
          </a:p>
          <a:p>
            <a:r>
              <a:rPr lang="en-US" dirty="0" smtClean="0"/>
              <a:t>3*2^126 + 2^124 + 2^123 + 2^122 + 2^119 + 2^118</a:t>
            </a:r>
          </a:p>
          <a:p>
            <a:r>
              <a:rPr lang="en-US" dirty="0" smtClean="0"/>
              <a:t>2^118 * (3*2^8 + 2^6 + 2^5 + 2^4 + 2^1 + 1)</a:t>
            </a:r>
          </a:p>
          <a:p>
            <a:r>
              <a:rPr lang="en-US" dirty="0" smtClean="0"/>
              <a:t>2^118 * (3*256 + 64 + 32 + 16 + 2 + 1)</a:t>
            </a:r>
          </a:p>
          <a:p>
            <a:r>
              <a:rPr lang="en-US" dirty="0" smtClean="0"/>
              <a:t>2^118 * 883 &gt; 2^118 * 512 = 2^118 * 2^9 = 2^127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828-C262-A348-8CE3-E27462038337}" type="slidenum">
              <a:rPr lang="en-US" smtClean="0"/>
              <a:t>165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208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3096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CC828-C262-A348-8CE3-E27462038337}" type="slidenum">
              <a:rPr lang="en-US" smtClean="0"/>
              <a:t>180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06059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30-jan-2015 / 25-jan-2016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201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1576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plane: software</a:t>
            </a:r>
            <a:r>
              <a:rPr lang="en-US" baseline="0" dirty="0" smtClean="0"/>
              <a:t>. Makes decisions over long time horizons.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Data plane: mostly hardware. A decision for each packet.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344D7B7-8497-9440-908B-E77F83F666B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3561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2015-12-2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Topic 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7CD534-B2FD-6445-9DE9-9C2A53925AE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04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F181-706B-E545-AC5D-5E2704FF2891}" type="datetime1">
              <a:rPr lang="en-GB" smtClean="0"/>
              <a:t>30/01/2017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1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F3BC5-89BD-EE47-846F-A6F23D19F7F7}" type="datetime1">
              <a:rPr lang="en-GB" smtClean="0"/>
              <a:t>30/01/2017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51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0734C-8DE2-6A46-A471-CA6C3C28DF7F}" type="datetime1">
              <a:rPr lang="en-GB" smtClean="0"/>
              <a:t>30/01/2017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282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2CC836F-533A-5041-B7FF-4A285E338178}" type="datetime1">
              <a:rPr lang="en-GB" smtClean="0"/>
              <a:t>30/01/2017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102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latin typeface="Times New Roman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62925" y="6400800"/>
            <a:ext cx="676275" cy="457200"/>
          </a:xfrm>
        </p:spPr>
        <p:txBody>
          <a:bodyPr/>
          <a:lstStyle>
            <a:lvl1pPr>
              <a:defRPr/>
            </a:lvl1pPr>
          </a:lstStyle>
          <a:p>
            <a:fld id="{5EC6FEDE-AE8A-1B4E-91A2-133D70BCBE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33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974A1-97B2-F346-AA2B-204EC2F975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276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4405D-1220-D645-9E90-01DE1C7E4A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845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70E3-CCF8-784A-BFDB-F5C9D59951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6846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C08DB-C24D-1449-B224-5F839EF47A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78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9FAF7-3D54-B641-A10F-95D22CD91354}" type="datetime1">
              <a:rPr lang="en-GB" smtClean="0"/>
              <a:t>30/01/2017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50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064AD-4024-3745-8886-52A3280EBC24}" type="datetime1">
              <a:rPr lang="en-GB" smtClean="0"/>
              <a:t>30/01/2017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823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E25F1-58E1-ED45-95AD-6A4D219FD578}" type="datetime1">
              <a:rPr lang="en-GB" smtClean="0"/>
              <a:t>30/01/2017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9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1828B-21EE-DA49-83AF-FF88A5DACFAB}" type="datetime1">
              <a:rPr lang="en-GB" smtClean="0"/>
              <a:t>30/01/2017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54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D8C1F-ED26-3B4F-B581-C0E30AA8BD98}" type="datetime1">
              <a:rPr lang="en-GB" smtClean="0"/>
              <a:t>30/01/2017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09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9DD23-E5AD-D544-B873-E74864253450}" type="datetime1">
              <a:rPr lang="en-GB" smtClean="0"/>
              <a:t>30/01/2017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325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3CD71-F27A-CB4E-A12B-A68776BF1631}" type="datetime1">
              <a:rPr lang="en-GB" smtClean="0"/>
              <a:t>30/01/2017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41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9118D-4F09-1040-B97A-55D96D630A47}" type="datetime1">
              <a:rPr lang="en-GB" smtClean="0"/>
              <a:t>30/01/2017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8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BF4800-4235-EC40-AE2B-A6A4C7BE7C9D}" type="datetime1">
              <a:rPr lang="en-GB" smtClean="0"/>
              <a:t>30/01/2017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6EA6FD-CDA5-FB4D-8E0E-A2218FA08D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 smtClean="0">
                <a:solidFill>
                  <a:srgbClr val="000000"/>
                </a:solidFill>
              </a:rPr>
              <a:t>Building an Internet Router (P33)Handout 1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/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2B1BE14-B330-764E-8689-58363A72AD24}" type="slidenum">
              <a:rPr lang="en-US" smtClean="0">
                <a:solidFill>
                  <a:srgbClr val="000000"/>
                </a:solidFill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533400" y="6096000"/>
            <a:ext cx="807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32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Arial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000099"/>
          </a:solidFill>
          <a:latin typeface="Comic Sans M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SzPct val="75000"/>
        <a:buFont typeface="Wingdings" charset="2"/>
        <a:buChar char="v"/>
        <a:defRPr sz="2800">
          <a:solidFill>
            <a:schemeClr val="tx1"/>
          </a:solidFill>
          <a:latin typeface="Arial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2"/>
        <a:buChar char="Ø"/>
        <a:defRPr sz="2000">
          <a:solidFill>
            <a:srgbClr val="000099"/>
          </a:solidFill>
          <a:latin typeface="Arial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Arial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Arial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Arial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andrew.moore@cl.cam.ac.u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5.wmf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25.bin"/><Relationship Id="rId6" Type="http://schemas.openxmlformats.org/officeDocument/2006/relationships/oleObject" Target="../embeddings/oleObject26.bin"/><Relationship Id="rId7" Type="http://schemas.openxmlformats.org/officeDocument/2006/relationships/oleObject" Target="../embeddings/oleObject27.bin"/><Relationship Id="rId8" Type="http://schemas.openxmlformats.org/officeDocument/2006/relationships/oleObject" Target="../embeddings/oleObject28.bin"/><Relationship Id="rId9" Type="http://schemas.openxmlformats.org/officeDocument/2006/relationships/oleObject" Target="../embeddings/oleObject29.bin"/><Relationship Id="rId10" Type="http://schemas.openxmlformats.org/officeDocument/2006/relationships/oleObject" Target="../embeddings/oleObject30.bin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32.bin"/><Relationship Id="rId6" Type="http://schemas.openxmlformats.org/officeDocument/2006/relationships/oleObject" Target="../embeddings/oleObject33.bin"/><Relationship Id="rId7" Type="http://schemas.openxmlformats.org/officeDocument/2006/relationships/oleObject" Target="../embeddings/oleObject34.bin"/><Relationship Id="rId8" Type="http://schemas.openxmlformats.org/officeDocument/2006/relationships/oleObject" Target="../embeddings/oleObject35.bin"/><Relationship Id="rId9" Type="http://schemas.openxmlformats.org/officeDocument/2006/relationships/oleObject" Target="../embeddings/oleObject36.bin"/><Relationship Id="rId10" Type="http://schemas.openxmlformats.org/officeDocument/2006/relationships/oleObject" Target="../embeddings/oleObject37.bin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44.bin"/><Relationship Id="rId12" Type="http://schemas.openxmlformats.org/officeDocument/2006/relationships/oleObject" Target="../embeddings/oleObject45.bin"/><Relationship Id="rId13" Type="http://schemas.openxmlformats.org/officeDocument/2006/relationships/image" Target="../media/image56.wmf"/><Relationship Id="rId14" Type="http://schemas.openxmlformats.org/officeDocument/2006/relationships/oleObject" Target="../embeddings/oleObject46.bin"/><Relationship Id="rId15" Type="http://schemas.openxmlformats.org/officeDocument/2006/relationships/image" Target="../media/image57.wmf"/><Relationship Id="rId16" Type="http://schemas.openxmlformats.org/officeDocument/2006/relationships/oleObject" Target="../embeddings/oleObject47.bin"/><Relationship Id="rId17" Type="http://schemas.openxmlformats.org/officeDocument/2006/relationships/image" Target="../media/image58.emf"/><Relationship Id="rId18" Type="http://schemas.openxmlformats.org/officeDocument/2006/relationships/oleObject" Target="../embeddings/oleObject48.bin"/><Relationship Id="rId19" Type="http://schemas.openxmlformats.org/officeDocument/2006/relationships/image" Target="../media/image59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2.xml"/><Relationship Id="rId4" Type="http://schemas.openxmlformats.org/officeDocument/2006/relationships/oleObject" Target="../embeddings/oleObject38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39.bin"/><Relationship Id="rId7" Type="http://schemas.openxmlformats.org/officeDocument/2006/relationships/oleObject" Target="../embeddings/oleObject40.bin"/><Relationship Id="rId8" Type="http://schemas.openxmlformats.org/officeDocument/2006/relationships/oleObject" Target="../embeddings/oleObject41.bin"/><Relationship Id="rId9" Type="http://schemas.openxmlformats.org/officeDocument/2006/relationships/oleObject" Target="../embeddings/oleObject42.bin"/><Relationship Id="rId10" Type="http://schemas.openxmlformats.org/officeDocument/2006/relationships/oleObject" Target="../embeddings/oleObject43.bin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4" Type="http://schemas.openxmlformats.org/officeDocument/2006/relationships/oleObject" Target="../embeddings/oleObject49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50.bin"/><Relationship Id="rId7" Type="http://schemas.openxmlformats.org/officeDocument/2006/relationships/oleObject" Target="../embeddings/oleObject51.bin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4" Type="http://schemas.openxmlformats.org/officeDocument/2006/relationships/oleObject" Target="../embeddings/oleObject52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53.bin"/><Relationship Id="rId7" Type="http://schemas.openxmlformats.org/officeDocument/2006/relationships/oleObject" Target="../embeddings/oleObject54.bin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4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5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56.bin"/><Relationship Id="rId6" Type="http://schemas.openxmlformats.org/officeDocument/2006/relationships/oleObject" Target="../embeddings/oleObject57.bin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59.bin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4" Type="http://schemas.openxmlformats.org/officeDocument/2006/relationships/image" Target="../media/image55.wmf"/><Relationship Id="rId5" Type="http://schemas.openxmlformats.org/officeDocument/2006/relationships/oleObject" Target="../embeddings/oleObject61.bin"/><Relationship Id="rId6" Type="http://schemas.openxmlformats.org/officeDocument/2006/relationships/oleObject" Target="../embeddings/oleObject62.bin"/><Relationship Id="rId7" Type="http://schemas.openxmlformats.org/officeDocument/2006/relationships/oleObject" Target="../embeddings/oleObject63.bin"/><Relationship Id="rId8" Type="http://schemas.openxmlformats.org/officeDocument/2006/relationships/image" Target="../media/image60.png"/><Relationship Id="rId9" Type="http://schemas.openxmlformats.org/officeDocument/2006/relationships/image" Target="../media/image61.jpeg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62.jpeg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64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65.bin"/><Relationship Id="rId7" Type="http://schemas.openxmlformats.org/officeDocument/2006/relationships/oleObject" Target="../embeddings/oleObject66.bin"/><Relationship Id="rId8" Type="http://schemas.openxmlformats.org/officeDocument/2006/relationships/oleObject" Target="../embeddings/oleObject67.bin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6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63.jpeg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63.jpe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63.jpeg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63.jpeg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63.jpe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64.jpeg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GIF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rin.net/policy/nrpm.html" TargetMode="External"/><Relationship Id="rId3" Type="http://schemas.openxmlformats.org/officeDocument/2006/relationships/image" Target="../media/image68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68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4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wmf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4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wmf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7.wmf"/><Relationship Id="rId3" Type="http://schemas.openxmlformats.org/officeDocument/2006/relationships/image" Target="../media/image78.png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8.png"/><Relationship Id="rId3" Type="http://schemas.openxmlformats.org/officeDocument/2006/relationships/image" Target="../media/image77.wmf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9.e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11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13.e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0.bin"/><Relationship Id="rId7" Type="http://schemas.openxmlformats.org/officeDocument/2006/relationships/image" Target="../media/image16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7.e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1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9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2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1.e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3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4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25.emf"/><Relationship Id="rId6" Type="http://schemas.openxmlformats.org/officeDocument/2006/relationships/oleObject" Target="../embeddings/oleObject20.bin"/><Relationship Id="rId7" Type="http://schemas.openxmlformats.org/officeDocument/2006/relationships/image" Target="../media/image26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9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wmf"/><Relationship Id="rId3" Type="http://schemas.openxmlformats.org/officeDocument/2006/relationships/image" Target="../media/image2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e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tiff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tiff"/><Relationship Id="rId3" Type="http://schemas.openxmlformats.org/officeDocument/2006/relationships/image" Target="../media/image33.tiff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86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37.emf"/><Relationship Id="rId13" Type="http://schemas.openxmlformats.org/officeDocument/2006/relationships/oleObject" Target="../embeddings/oleObject23.bin"/><Relationship Id="rId14" Type="http://schemas.openxmlformats.org/officeDocument/2006/relationships/image" Target="../media/image38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Relationship Id="rId6" Type="http://schemas.openxmlformats.org/officeDocument/2006/relationships/image" Target="../media/image42.png"/><Relationship Id="rId7" Type="http://schemas.openxmlformats.org/officeDocument/2006/relationships/image" Target="../media/image43.png"/><Relationship Id="rId8" Type="http://schemas.openxmlformats.org/officeDocument/2006/relationships/image" Target="../media/image44.png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36.emf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47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5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82588" y="493713"/>
            <a:ext cx="8399462" cy="58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000" dirty="0" smtClean="0">
                <a:latin typeface="Calibri"/>
              </a:rPr>
              <a:t>Computer Networking</a:t>
            </a:r>
            <a:endParaRPr lang="en-US" sz="4000" dirty="0">
              <a:latin typeface="Calibri"/>
            </a:endParaRP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/>
              <a:t>Michaelmas/Lent Term</a:t>
            </a:r>
          </a:p>
          <a:p>
            <a:pPr algn="ctr" eaLnBrk="0" hangingPunct="0"/>
            <a:r>
              <a:rPr lang="en-US" sz="4000" dirty="0"/>
              <a:t>M/W/F 11:00-12:00</a:t>
            </a:r>
          </a:p>
          <a:p>
            <a:pPr algn="ctr" eaLnBrk="0" hangingPunct="0"/>
            <a:r>
              <a:rPr lang="en-US" sz="4000" dirty="0"/>
              <a:t>LT1 in Gates Building</a:t>
            </a:r>
          </a:p>
          <a:p>
            <a:pPr algn="ctr" eaLnBrk="0" hangingPunct="0"/>
            <a:endParaRPr lang="en-US" sz="4000" dirty="0">
              <a:latin typeface="Calibri"/>
            </a:endParaRPr>
          </a:p>
          <a:p>
            <a:pPr algn="ctr" eaLnBrk="0" hangingPunct="0"/>
            <a:r>
              <a:rPr lang="en-US" sz="4000" dirty="0" smtClean="0">
                <a:latin typeface="Calibri"/>
              </a:rPr>
              <a:t>Slide Set 4</a:t>
            </a:r>
          </a:p>
          <a:p>
            <a:pPr algn="ctr" eaLnBrk="0" hangingPunct="0"/>
            <a:endParaRPr lang="en-US" sz="1800" dirty="0">
              <a:latin typeface="Calibri"/>
            </a:endParaRPr>
          </a:p>
          <a:p>
            <a:pPr algn="ctr" eaLnBrk="0" hangingPunct="0"/>
            <a:r>
              <a:rPr lang="en-US" sz="3600" dirty="0" smtClean="0">
                <a:latin typeface="Calibri"/>
              </a:rPr>
              <a:t>Andrew </a:t>
            </a:r>
            <a:r>
              <a:rPr lang="en-US" sz="3600" dirty="0">
                <a:latin typeface="Calibri"/>
              </a:rPr>
              <a:t>W. Moore</a:t>
            </a:r>
            <a:endParaRPr lang="en-US" sz="2000" dirty="0">
              <a:latin typeface="Calibri"/>
            </a:endParaRPr>
          </a:p>
          <a:p>
            <a:pPr algn="ctr" eaLnBrk="0" hangingPunct="0"/>
            <a:r>
              <a:rPr lang="en-US" dirty="0">
                <a:latin typeface="Calibri"/>
                <a:hlinkClick r:id="rId3"/>
              </a:rPr>
              <a:t>andrew.moore@</a:t>
            </a:r>
            <a:r>
              <a:rPr lang="en-US" dirty="0" smtClean="0">
                <a:latin typeface="Calibri"/>
                <a:hlinkClick r:id="rId3"/>
              </a:rPr>
              <a:t>cl.cam.ac.uk</a:t>
            </a:r>
            <a:endParaRPr lang="en-US" dirty="0" smtClean="0">
              <a:latin typeface="Calibri"/>
            </a:endParaRPr>
          </a:p>
          <a:p>
            <a:pPr algn="ctr" eaLnBrk="0" hangingPunct="0"/>
            <a:r>
              <a:rPr lang="en-US" dirty="0" smtClean="0">
                <a:latin typeface="Calibri"/>
              </a:rPr>
              <a:t>2016-2017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28BE7-28D6-6A44-825C-169A4C1A9E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927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</a:t>
            </a:r>
            <a:r>
              <a:rPr lang="en-US" dirty="0" err="1" smtClean="0"/>
              <a:t>vs</a:t>
            </a:r>
            <a:r>
              <a:rPr lang="en-US" dirty="0" smtClean="0"/>
              <a:t>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Forwarding: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</a:t>
            </a:r>
            <a:r>
              <a:rPr lang="en-US" dirty="0" smtClean="0"/>
              <a:t>the 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75E5A25-7D9B-2444-8F10-B56487359E93}" type="slidenum">
              <a:rPr lang="en-US" sz="1400" b="0">
                <a:latin typeface="Times New Roman" charset="0"/>
              </a:rPr>
              <a:pPr eaLnBrk="1" hangingPunct="1"/>
              <a:t>100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b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000" dirty="0" smtClean="0">
                <a:latin typeface="Helvetica" charset="0"/>
                <a:ea typeface="ＭＳ Ｐゴシック" charset="0"/>
                <a:cs typeface="ＭＳ Ｐゴシック" charset="0"/>
              </a:rPr>
              <a:t>(some assembly required)</a:t>
            </a:r>
            <a:endParaRPr lang="en-US" sz="2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Fragmentation</a:t>
            </a:r>
            <a:r>
              <a:rPr lang="en-US" dirty="0">
                <a:latin typeface="Calibri"/>
              </a:rPr>
              <a:t>: when forwarding a packet, an Internet router can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split </a:t>
            </a:r>
            <a:r>
              <a:rPr lang="en-US" dirty="0">
                <a:latin typeface="Calibri"/>
              </a:rPr>
              <a:t>it into multiple pieces (</a:t>
            </a:r>
            <a:r>
              <a:rPr lang="ja-JP" altLang="en-US" dirty="0">
                <a:latin typeface="Calibri"/>
              </a:rPr>
              <a:t>“</a:t>
            </a:r>
            <a:r>
              <a:rPr lang="en-US" altLang="ja-JP" dirty="0">
                <a:latin typeface="Calibri"/>
              </a:rPr>
              <a:t>fragments</a:t>
            </a:r>
            <a:r>
              <a:rPr lang="ja-JP" altLang="en-US" dirty="0">
                <a:latin typeface="Calibri"/>
              </a:rPr>
              <a:t>”</a:t>
            </a:r>
            <a:r>
              <a:rPr lang="en-US" altLang="ja-JP" dirty="0">
                <a:latin typeface="Calibri"/>
              </a:rPr>
              <a:t>) if too big for next hop link</a:t>
            </a:r>
            <a:br>
              <a:rPr lang="en-US" altLang="ja-JP" dirty="0">
                <a:latin typeface="Calibri"/>
              </a:rPr>
            </a:br>
            <a:endParaRPr lang="en-US" altLang="ja-JP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Must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reassemble </a:t>
            </a:r>
            <a:r>
              <a:rPr lang="en-US" dirty="0">
                <a:latin typeface="Calibri"/>
              </a:rPr>
              <a:t>to recover original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Need fragmentation information (32 bits)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Packet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identifier</a:t>
            </a:r>
            <a:r>
              <a:rPr lang="en-US" dirty="0">
                <a:latin typeface="Calibri"/>
                <a:ea typeface="Calibri"/>
                <a:cs typeface="Calibri"/>
              </a:rPr>
              <a:t>,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flags</a:t>
            </a:r>
            <a:r>
              <a:rPr lang="en-US" dirty="0">
                <a:latin typeface="Calibri"/>
                <a:ea typeface="Calibri"/>
                <a:cs typeface="Calibri"/>
              </a:rPr>
              <a:t>, and fragment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offset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7203" grpId="0" build="p"/>
      <p:bldP spid="32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&amp;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6225" y="1304925"/>
            <a:ext cx="3810000" cy="4648200"/>
          </a:xfrm>
        </p:spPr>
        <p:txBody>
          <a:bodyPr/>
          <a:lstStyle/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network links have MTU (</a:t>
            </a:r>
            <a:r>
              <a:rPr lang="en-US" sz="1800" dirty="0" err="1">
                <a:latin typeface="Calibri"/>
                <a:ea typeface="ＭＳ Ｐゴシック" charset="0"/>
                <a:cs typeface="ＭＳ Ｐゴシック" charset="0"/>
              </a:rPr>
              <a:t>max.transfer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 size) - largest possible link-level frame.</a:t>
            </a:r>
            <a:endParaRPr lang="en-US" sz="2000" dirty="0">
              <a:latin typeface="Calibri"/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different link types, different MTUs </a:t>
            </a:r>
          </a:p>
          <a:p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large IP datagram divided (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fragmented</a:t>
            </a:r>
            <a:r>
              <a:rPr lang="ja-JP" altLang="en-US" sz="1800" dirty="0">
                <a:latin typeface="Calibri"/>
                <a:ea typeface="ＭＳ Ｐゴシック" charset="0"/>
                <a:cs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  <a:cs typeface="ＭＳ Ｐゴシック" charset="0"/>
              </a:rPr>
              <a:t>) within net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one datagram becomes several datagrams</a:t>
            </a:r>
            <a:endParaRPr lang="en-US" sz="1600" dirty="0">
              <a:latin typeface="Calibri"/>
              <a:ea typeface="ＭＳ Ｐゴシック" charset="0"/>
            </a:endParaRPr>
          </a:p>
          <a:p>
            <a:pPr lvl="1"/>
            <a:r>
              <a:rPr lang="ja-JP" altLang="en-US" sz="1800" dirty="0">
                <a:latin typeface="Calibri"/>
                <a:ea typeface="ＭＳ Ｐゴシック" charset="0"/>
              </a:rPr>
              <a:t>“</a:t>
            </a:r>
            <a:r>
              <a:rPr lang="en-US" sz="1800" dirty="0">
                <a:latin typeface="Calibri"/>
                <a:ea typeface="ＭＳ Ｐゴシック" charset="0"/>
              </a:rPr>
              <a:t>reassembled</a:t>
            </a:r>
            <a:r>
              <a:rPr lang="ja-JP" altLang="en-US" sz="1800" dirty="0">
                <a:latin typeface="Calibri"/>
                <a:ea typeface="ＭＳ Ｐゴシック" charset="0"/>
              </a:rPr>
              <a:t>”</a:t>
            </a:r>
            <a:r>
              <a:rPr lang="en-US" sz="1800" dirty="0">
                <a:latin typeface="Calibri"/>
                <a:ea typeface="ＭＳ Ｐゴシック" charset="0"/>
              </a:rPr>
              <a:t> only at final destination</a:t>
            </a:r>
          </a:p>
          <a:p>
            <a:pPr lvl="1"/>
            <a:r>
              <a:rPr lang="en-US" sz="1800" dirty="0">
                <a:latin typeface="Calibri"/>
                <a:ea typeface="ＭＳ Ｐゴシック" charset="0"/>
              </a:rPr>
              <a:t>IP header bits used to identify, order related </a:t>
            </a:r>
            <a:r>
              <a:rPr lang="en-US" sz="1800" dirty="0" smtClean="0">
                <a:latin typeface="Calibri"/>
                <a:ea typeface="ＭＳ Ｐゴシック" charset="0"/>
              </a:rPr>
              <a:t>fragments</a:t>
            </a:r>
          </a:p>
          <a:p>
            <a:r>
              <a:rPr lang="en-US" sz="2200" dirty="0" smtClean="0">
                <a:latin typeface="Calibri"/>
                <a:ea typeface="ＭＳ Ｐゴシック" charset="0"/>
              </a:rPr>
              <a:t>IPv6 does things differently…</a:t>
            </a:r>
            <a:endParaRPr lang="en-US" sz="2200" dirty="0">
              <a:latin typeface="Calibri"/>
              <a:ea typeface="ＭＳ Ｐゴシック" charset="0"/>
            </a:endParaRPr>
          </a:p>
        </p:txBody>
      </p:sp>
      <p:sp>
        <p:nvSpPr>
          <p:cNvPr id="51206" name="Freeform 4"/>
          <p:cNvSpPr>
            <a:spLocks/>
          </p:cNvSpPr>
          <p:nvPr/>
        </p:nvSpPr>
        <p:spPr bwMode="auto">
          <a:xfrm>
            <a:off x="4597400" y="1628775"/>
            <a:ext cx="2436813" cy="2255838"/>
          </a:xfrm>
          <a:custGeom>
            <a:avLst/>
            <a:gdLst>
              <a:gd name="T0" fmla="*/ 850193116 w 1292"/>
              <a:gd name="T1" fmla="*/ 22615899 h 1255"/>
              <a:gd name="T2" fmla="*/ 124505678 w 1292"/>
              <a:gd name="T3" fmla="*/ 507256181 h 1255"/>
              <a:gd name="T4" fmla="*/ 103160932 w 1292"/>
              <a:gd name="T5" fmla="*/ 1689779043 h 1255"/>
              <a:gd name="T6" fmla="*/ 188536146 w 1292"/>
              <a:gd name="T7" fmla="*/ 2147483647 h 1255"/>
              <a:gd name="T8" fmla="*/ 87153597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1437766887 h 1255"/>
              <a:gd name="T18" fmla="*/ 2147483647 w 1292"/>
              <a:gd name="T19" fmla="*/ 681726826 h 1255"/>
              <a:gd name="T20" fmla="*/ 2147483647 w 1292"/>
              <a:gd name="T21" fmla="*/ 371557190 h 1255"/>
              <a:gd name="T22" fmla="*/ 850193116 w 1292"/>
              <a:gd name="T23" fmla="*/ 22615899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sp>
        <p:nvSpPr>
          <p:cNvPr id="51207" name="Freeform 5"/>
          <p:cNvSpPr>
            <a:spLocks/>
          </p:cNvSpPr>
          <p:nvPr/>
        </p:nvSpPr>
        <p:spPr bwMode="auto">
          <a:xfrm>
            <a:off x="4597400" y="4030663"/>
            <a:ext cx="1976438" cy="1987550"/>
          </a:xfrm>
          <a:custGeom>
            <a:avLst/>
            <a:gdLst>
              <a:gd name="T0" fmla="*/ 10251216 w 873"/>
              <a:gd name="T1" fmla="*/ 1810653821 h 940"/>
              <a:gd name="T2" fmla="*/ 1178869424 w 873"/>
              <a:gd name="T3" fmla="*/ 290598840 h 940"/>
              <a:gd name="T4" fmla="*/ 2147483647 w 873"/>
              <a:gd name="T5" fmla="*/ 98356238 h 940"/>
              <a:gd name="T6" fmla="*/ 2147483647 w 873"/>
              <a:gd name="T7" fmla="*/ 880738380 h 940"/>
              <a:gd name="T8" fmla="*/ 2147483647 w 873"/>
              <a:gd name="T9" fmla="*/ 1551350436 h 940"/>
              <a:gd name="T10" fmla="*/ 2147483647 w 873"/>
              <a:gd name="T11" fmla="*/ 2147483647 h 940"/>
              <a:gd name="T12" fmla="*/ 2147483647 w 873"/>
              <a:gd name="T13" fmla="*/ 2147483647 h 940"/>
              <a:gd name="T14" fmla="*/ 2147483647 w 873"/>
              <a:gd name="T15" fmla="*/ 2147483647 h 940"/>
              <a:gd name="T16" fmla="*/ 2142467848 w 873"/>
              <a:gd name="T17" fmla="*/ 2147483647 h 940"/>
              <a:gd name="T18" fmla="*/ 712448168 w 873"/>
              <a:gd name="T19" fmla="*/ 2147483647 h 940"/>
              <a:gd name="T20" fmla="*/ 10251216 w 873"/>
              <a:gd name="T21" fmla="*/ 1810653821 h 94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73"/>
              <a:gd name="T34" fmla="*/ 0 h 940"/>
              <a:gd name="T35" fmla="*/ 873 w 873"/>
              <a:gd name="T36" fmla="*/ 940 h 94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73" h="940">
                <a:moveTo>
                  <a:pt x="2" y="405"/>
                </a:moveTo>
                <a:cubicBezTo>
                  <a:pt x="17" y="290"/>
                  <a:pt x="138" y="129"/>
                  <a:pt x="230" y="65"/>
                </a:cubicBezTo>
                <a:cubicBezTo>
                  <a:pt x="322" y="1"/>
                  <a:pt x="460" y="0"/>
                  <a:pt x="555" y="22"/>
                </a:cubicBezTo>
                <a:cubicBezTo>
                  <a:pt x="650" y="44"/>
                  <a:pt x="748" y="143"/>
                  <a:pt x="800" y="197"/>
                </a:cubicBezTo>
                <a:cubicBezTo>
                  <a:pt x="852" y="251"/>
                  <a:pt x="859" y="292"/>
                  <a:pt x="866" y="347"/>
                </a:cubicBezTo>
                <a:cubicBezTo>
                  <a:pt x="873" y="402"/>
                  <a:pt x="855" y="457"/>
                  <a:pt x="842" y="527"/>
                </a:cubicBezTo>
                <a:cubicBezTo>
                  <a:pt x="829" y="597"/>
                  <a:pt x="827" y="714"/>
                  <a:pt x="788" y="767"/>
                </a:cubicBezTo>
                <a:cubicBezTo>
                  <a:pt x="749" y="820"/>
                  <a:pt x="670" y="819"/>
                  <a:pt x="608" y="845"/>
                </a:cubicBezTo>
                <a:cubicBezTo>
                  <a:pt x="546" y="871"/>
                  <a:pt x="496" y="940"/>
                  <a:pt x="418" y="925"/>
                </a:cubicBezTo>
                <a:cubicBezTo>
                  <a:pt x="340" y="910"/>
                  <a:pt x="208" y="840"/>
                  <a:pt x="139" y="754"/>
                </a:cubicBezTo>
                <a:cubicBezTo>
                  <a:pt x="69" y="667"/>
                  <a:pt x="0" y="546"/>
                  <a:pt x="2" y="405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endParaRPr lang="en-US" sz="1800"/>
          </a:p>
        </p:txBody>
      </p:sp>
      <p:grpSp>
        <p:nvGrpSpPr>
          <p:cNvPr id="51208" name="Group 6"/>
          <p:cNvGrpSpPr>
            <a:grpSpLocks/>
          </p:cNvGrpSpPr>
          <p:nvPr/>
        </p:nvGrpSpPr>
        <p:grpSpPr bwMode="auto">
          <a:xfrm>
            <a:off x="4191000" y="2008188"/>
            <a:ext cx="649288" cy="1247775"/>
            <a:chOff x="3314" y="1248"/>
            <a:chExt cx="344" cy="694"/>
          </a:xfrm>
        </p:grpSpPr>
        <p:sp>
          <p:nvSpPr>
            <p:cNvPr id="51349" name="Line 8"/>
            <p:cNvSpPr>
              <a:spLocks noChangeShapeType="1"/>
            </p:cNvSpPr>
            <p:nvPr/>
          </p:nvSpPr>
          <p:spPr bwMode="auto">
            <a:xfrm flipV="1">
              <a:off x="3606" y="1433"/>
              <a:ext cx="52" cy="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50" name="Line 10"/>
            <p:cNvSpPr>
              <a:spLocks noChangeShapeType="1"/>
            </p:cNvSpPr>
            <p:nvPr/>
          </p:nvSpPr>
          <p:spPr bwMode="auto">
            <a:xfrm flipV="1">
              <a:off x="3606" y="1882"/>
              <a:ext cx="5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1351" name="Group 11"/>
            <p:cNvGrpSpPr>
              <a:grpSpLocks/>
            </p:cNvGrpSpPr>
            <p:nvPr/>
          </p:nvGrpSpPr>
          <p:grpSpPr bwMode="auto">
            <a:xfrm>
              <a:off x="3404" y="1504"/>
              <a:ext cx="51" cy="167"/>
              <a:chOff x="3842" y="406"/>
              <a:chExt cx="51" cy="167"/>
            </a:xfrm>
          </p:grpSpPr>
          <p:sp>
            <p:nvSpPr>
              <p:cNvPr id="51353" name="Oval 12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4" name="Oval 13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1355" name="Oval 14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1352" name="Line 15"/>
            <p:cNvSpPr>
              <a:spLocks noChangeShapeType="1"/>
            </p:cNvSpPr>
            <p:nvPr/>
          </p:nvSpPr>
          <p:spPr bwMode="auto">
            <a:xfrm>
              <a:off x="3654" y="1431"/>
              <a:ext cx="0" cy="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09" name="Line 16"/>
          <p:cNvSpPr>
            <a:spLocks noChangeShapeType="1"/>
          </p:cNvSpPr>
          <p:nvPr/>
        </p:nvSpPr>
        <p:spPr bwMode="auto">
          <a:xfrm flipV="1">
            <a:off x="4670425" y="2584450"/>
            <a:ext cx="1270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0" name="Line 17"/>
          <p:cNvSpPr>
            <a:spLocks noChangeShapeType="1"/>
          </p:cNvSpPr>
          <p:nvPr/>
        </p:nvSpPr>
        <p:spPr bwMode="auto">
          <a:xfrm>
            <a:off x="5246688" y="1909763"/>
            <a:ext cx="658812" cy="279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8"/>
          <p:cNvSpPr>
            <a:spLocks noChangeShapeType="1"/>
          </p:cNvSpPr>
          <p:nvPr/>
        </p:nvSpPr>
        <p:spPr bwMode="auto">
          <a:xfrm>
            <a:off x="6092825" y="2246313"/>
            <a:ext cx="196850" cy="669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9"/>
          <p:cNvSpPr>
            <a:spLocks noChangeShapeType="1"/>
          </p:cNvSpPr>
          <p:nvPr/>
        </p:nvSpPr>
        <p:spPr bwMode="auto">
          <a:xfrm>
            <a:off x="4995863" y="2022475"/>
            <a:ext cx="1587" cy="5826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20"/>
          <p:cNvSpPr>
            <a:spLocks noChangeShapeType="1"/>
          </p:cNvSpPr>
          <p:nvPr/>
        </p:nvSpPr>
        <p:spPr bwMode="auto">
          <a:xfrm>
            <a:off x="5021263" y="2670175"/>
            <a:ext cx="971550" cy="4016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21"/>
          <p:cNvSpPr>
            <a:spLocks noChangeShapeType="1"/>
          </p:cNvSpPr>
          <p:nvPr/>
        </p:nvSpPr>
        <p:spPr bwMode="auto">
          <a:xfrm flipH="1" flipV="1">
            <a:off x="6548438" y="3162300"/>
            <a:ext cx="476250" cy="687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22"/>
          <p:cNvSpPr>
            <a:spLocks noChangeShapeType="1"/>
          </p:cNvSpPr>
          <p:nvPr/>
        </p:nvSpPr>
        <p:spPr bwMode="auto">
          <a:xfrm flipH="1">
            <a:off x="5254625" y="2214563"/>
            <a:ext cx="758825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6" name="Line 23"/>
          <p:cNvSpPr>
            <a:spLocks noChangeShapeType="1"/>
          </p:cNvSpPr>
          <p:nvPr/>
        </p:nvSpPr>
        <p:spPr bwMode="auto">
          <a:xfrm flipH="1">
            <a:off x="5264150" y="1654175"/>
            <a:ext cx="47625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7" name="Line 24"/>
          <p:cNvSpPr>
            <a:spLocks noChangeShapeType="1"/>
          </p:cNvSpPr>
          <p:nvPr/>
        </p:nvSpPr>
        <p:spPr bwMode="auto">
          <a:xfrm flipH="1">
            <a:off x="5981700" y="1830388"/>
            <a:ext cx="273050" cy="2365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18" name="Group 25"/>
          <p:cNvGrpSpPr>
            <a:grpSpLocks/>
          </p:cNvGrpSpPr>
          <p:nvPr/>
        </p:nvGrpSpPr>
        <p:grpSpPr bwMode="auto">
          <a:xfrm>
            <a:off x="4745038" y="1793875"/>
            <a:ext cx="679450" cy="314325"/>
            <a:chOff x="3600" y="219"/>
            <a:chExt cx="360" cy="175"/>
          </a:xfrm>
        </p:grpSpPr>
        <p:sp>
          <p:nvSpPr>
            <p:cNvPr id="51336" name="Oval 2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37" name="Line 2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8" name="Line 2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39" name="Rectangle 2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40" name="Oval 3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41" name="Group 3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46" name="Line 3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7" name="Line 3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8" name="Line 3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42" name="Group 3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43" name="Line 3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4" name="Line 3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45" name="Line 3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19" name="Group 39"/>
          <p:cNvGrpSpPr>
            <a:grpSpLocks/>
          </p:cNvGrpSpPr>
          <p:nvPr/>
        </p:nvGrpSpPr>
        <p:grpSpPr bwMode="auto">
          <a:xfrm>
            <a:off x="4762500" y="2451100"/>
            <a:ext cx="679450" cy="314325"/>
            <a:chOff x="3600" y="219"/>
            <a:chExt cx="360" cy="175"/>
          </a:xfrm>
        </p:grpSpPr>
        <p:sp>
          <p:nvSpPr>
            <p:cNvPr id="51323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24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5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26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27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28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33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4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5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29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30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1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32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0" name="Group 53"/>
          <p:cNvGrpSpPr>
            <a:grpSpLocks/>
          </p:cNvGrpSpPr>
          <p:nvPr/>
        </p:nvGrpSpPr>
        <p:grpSpPr bwMode="auto">
          <a:xfrm>
            <a:off x="5732463" y="2001838"/>
            <a:ext cx="676275" cy="314325"/>
            <a:chOff x="3600" y="219"/>
            <a:chExt cx="360" cy="175"/>
          </a:xfrm>
        </p:grpSpPr>
        <p:sp>
          <p:nvSpPr>
            <p:cNvPr id="51310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311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2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13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14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15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20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1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22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16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17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8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19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1" name="Group 67"/>
          <p:cNvGrpSpPr>
            <a:grpSpLocks/>
          </p:cNvGrpSpPr>
          <p:nvPr/>
        </p:nvGrpSpPr>
        <p:grpSpPr bwMode="auto">
          <a:xfrm>
            <a:off x="5976938" y="2908300"/>
            <a:ext cx="679450" cy="314325"/>
            <a:chOff x="3600" y="219"/>
            <a:chExt cx="360" cy="175"/>
          </a:xfrm>
        </p:grpSpPr>
        <p:sp>
          <p:nvSpPr>
            <p:cNvPr id="51297" name="Oval 6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98" name="Line 6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9" name="Line 7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00" name="Rectangle 7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301" name="Oval 7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302" name="Group 7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307" name="Line 7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8" name="Line 7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9" name="Line 7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303" name="Group 7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304" name="Line 7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5" name="Line 7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06" name="Line 8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2" name="Group 81"/>
          <p:cNvGrpSpPr>
            <a:grpSpLocks/>
          </p:cNvGrpSpPr>
          <p:nvPr/>
        </p:nvGrpSpPr>
        <p:grpSpPr bwMode="auto">
          <a:xfrm>
            <a:off x="5745163" y="4900613"/>
            <a:ext cx="715962" cy="311150"/>
            <a:chOff x="3600" y="219"/>
            <a:chExt cx="360" cy="175"/>
          </a:xfrm>
        </p:grpSpPr>
        <p:sp>
          <p:nvSpPr>
            <p:cNvPr id="51284" name="Oval 8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85" name="Line 8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Line 8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7" name="Rectangle 8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88" name="Oval 8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89" name="Group 8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94" name="Line 8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5" name="Line 8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6" name="Line 9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90" name="Group 9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91" name="Line 9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2" name="Line 9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93" name="Line 9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51223" name="Group 95"/>
          <p:cNvGrpSpPr>
            <a:grpSpLocks/>
          </p:cNvGrpSpPr>
          <p:nvPr/>
        </p:nvGrpSpPr>
        <p:grpSpPr bwMode="auto">
          <a:xfrm>
            <a:off x="6738938" y="3889375"/>
            <a:ext cx="679450" cy="314325"/>
            <a:chOff x="3600" y="219"/>
            <a:chExt cx="360" cy="175"/>
          </a:xfrm>
        </p:grpSpPr>
        <p:sp>
          <p:nvSpPr>
            <p:cNvPr id="51271" name="Oval 9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2" name="Line 9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3" name="Line 9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74" name="Rectangle 9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51275" name="Oval 10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grpSp>
          <p:nvGrpSpPr>
            <p:cNvPr id="51276" name="Group 10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1281" name="Line 10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2" name="Line 10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3" name="Line 10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1277" name="Group 10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1278" name="Line 10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79" name="Line 10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80" name="Line 10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512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5350" y="4392613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5" name="Line 110"/>
          <p:cNvSpPr>
            <a:spLocks noChangeShapeType="1"/>
          </p:cNvSpPr>
          <p:nvPr/>
        </p:nvSpPr>
        <p:spPr bwMode="auto">
          <a:xfrm>
            <a:off x="5249863" y="4721225"/>
            <a:ext cx="3143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12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0" y="519112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7" name="Line 112"/>
          <p:cNvSpPr>
            <a:spLocks noChangeShapeType="1"/>
          </p:cNvSpPr>
          <p:nvPr/>
        </p:nvSpPr>
        <p:spPr bwMode="auto">
          <a:xfrm flipV="1">
            <a:off x="5465763" y="5529263"/>
            <a:ext cx="98425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28" name="Group 113"/>
          <p:cNvGrpSpPr>
            <a:grpSpLocks/>
          </p:cNvGrpSpPr>
          <p:nvPr/>
        </p:nvGrpSpPr>
        <p:grpSpPr bwMode="auto">
          <a:xfrm>
            <a:off x="5084763" y="4849813"/>
            <a:ext cx="96837" cy="300037"/>
            <a:chOff x="3842" y="406"/>
            <a:chExt cx="51" cy="167"/>
          </a:xfrm>
        </p:grpSpPr>
        <p:sp>
          <p:nvSpPr>
            <p:cNvPr id="51268" name="Oval 1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9" name="Oval 1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70" name="Oval 1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29" name="Line 117"/>
          <p:cNvSpPr>
            <a:spLocks noChangeShapeType="1"/>
          </p:cNvSpPr>
          <p:nvPr/>
        </p:nvSpPr>
        <p:spPr bwMode="auto">
          <a:xfrm>
            <a:off x="5556250" y="4718050"/>
            <a:ext cx="0" cy="809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0" name="Line 118"/>
          <p:cNvSpPr>
            <a:spLocks noChangeShapeType="1"/>
          </p:cNvSpPr>
          <p:nvPr/>
        </p:nvSpPr>
        <p:spPr bwMode="auto">
          <a:xfrm>
            <a:off x="5556250" y="5067300"/>
            <a:ext cx="18732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Line 119"/>
          <p:cNvSpPr>
            <a:spLocks noChangeShapeType="1"/>
          </p:cNvSpPr>
          <p:nvPr/>
        </p:nvSpPr>
        <p:spPr bwMode="auto">
          <a:xfrm flipH="1">
            <a:off x="6461125" y="4206875"/>
            <a:ext cx="636588" cy="8778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32" name="Group 120"/>
          <p:cNvGrpSpPr>
            <a:grpSpLocks/>
          </p:cNvGrpSpPr>
          <p:nvPr/>
        </p:nvGrpSpPr>
        <p:grpSpPr bwMode="auto">
          <a:xfrm rot="1433392">
            <a:off x="5003800" y="2955925"/>
            <a:ext cx="1028700" cy="171450"/>
            <a:chOff x="4712" y="1742"/>
            <a:chExt cx="648" cy="108"/>
          </a:xfrm>
        </p:grpSpPr>
        <p:sp>
          <p:nvSpPr>
            <p:cNvPr id="51266" name="Rectangle 121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7" name="Rectangle 122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3" name="Group 123"/>
          <p:cNvGrpSpPr>
            <a:grpSpLocks/>
          </p:cNvGrpSpPr>
          <p:nvPr/>
        </p:nvGrpSpPr>
        <p:grpSpPr bwMode="auto">
          <a:xfrm rot="3346875">
            <a:off x="6283325" y="3241676"/>
            <a:ext cx="447675" cy="171450"/>
            <a:chOff x="5078" y="1860"/>
            <a:chExt cx="282" cy="108"/>
          </a:xfrm>
        </p:grpSpPr>
        <p:sp>
          <p:nvSpPr>
            <p:cNvPr id="51264" name="Rectangle 12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5" name="Rectangle 12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4" name="Group 126"/>
          <p:cNvGrpSpPr>
            <a:grpSpLocks/>
          </p:cNvGrpSpPr>
          <p:nvPr/>
        </p:nvGrpSpPr>
        <p:grpSpPr bwMode="auto">
          <a:xfrm rot="3215306">
            <a:off x="6600825" y="3346451"/>
            <a:ext cx="447675" cy="171450"/>
            <a:chOff x="5078" y="1860"/>
            <a:chExt cx="282" cy="108"/>
          </a:xfrm>
        </p:grpSpPr>
        <p:sp>
          <p:nvSpPr>
            <p:cNvPr id="51262" name="Rectangle 127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3" name="Rectangle 128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35" name="Group 129"/>
          <p:cNvGrpSpPr>
            <a:grpSpLocks/>
          </p:cNvGrpSpPr>
          <p:nvPr/>
        </p:nvGrpSpPr>
        <p:grpSpPr bwMode="auto">
          <a:xfrm rot="3051000">
            <a:off x="6953250" y="3467101"/>
            <a:ext cx="447675" cy="171450"/>
            <a:chOff x="5078" y="1860"/>
            <a:chExt cx="282" cy="108"/>
          </a:xfrm>
        </p:grpSpPr>
        <p:sp>
          <p:nvSpPr>
            <p:cNvPr id="51260" name="Rectangle 130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61" name="Rectangle 131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36" name="Line 132"/>
          <p:cNvSpPr>
            <a:spLocks noChangeShapeType="1"/>
          </p:cNvSpPr>
          <p:nvPr/>
        </p:nvSpPr>
        <p:spPr bwMode="auto">
          <a:xfrm>
            <a:off x="6007100" y="32766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133"/>
          <p:cNvSpPr>
            <a:spLocks noChangeShapeType="1"/>
          </p:cNvSpPr>
          <p:nvPr/>
        </p:nvSpPr>
        <p:spPr bwMode="auto">
          <a:xfrm>
            <a:off x="6642100" y="3517900"/>
            <a:ext cx="13335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134"/>
          <p:cNvSpPr>
            <a:spLocks noChangeShapeType="1"/>
          </p:cNvSpPr>
          <p:nvPr/>
        </p:nvSpPr>
        <p:spPr bwMode="auto">
          <a:xfrm>
            <a:off x="6965950" y="3616325"/>
            <a:ext cx="117475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Line 135"/>
          <p:cNvSpPr>
            <a:spLocks noChangeShapeType="1"/>
          </p:cNvSpPr>
          <p:nvPr/>
        </p:nvSpPr>
        <p:spPr bwMode="auto">
          <a:xfrm>
            <a:off x="7334250" y="3730625"/>
            <a:ext cx="10160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0" name="Text Box 136"/>
          <p:cNvSpPr txBox="1">
            <a:spLocks noChangeArrowheads="1"/>
          </p:cNvSpPr>
          <p:nvPr/>
        </p:nvSpPr>
        <p:spPr bwMode="auto">
          <a:xfrm>
            <a:off x="6615113" y="2246313"/>
            <a:ext cx="226215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fragmentation: 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in:</a:t>
            </a:r>
            <a:r>
              <a:rPr lang="en-US" sz="1600" dirty="0">
                <a:latin typeface="Calibri"/>
              </a:rPr>
              <a:t> one large datagram</a:t>
            </a:r>
          </a:p>
          <a:p>
            <a:r>
              <a:rPr lang="en-US" sz="1600" dirty="0">
                <a:solidFill>
                  <a:schemeClr val="accent2"/>
                </a:solidFill>
                <a:latin typeface="Calibri"/>
              </a:rPr>
              <a:t>out:</a:t>
            </a:r>
            <a:r>
              <a:rPr lang="en-US" sz="1600" dirty="0">
                <a:latin typeface="Calibri"/>
              </a:rPr>
              <a:t> 3 smaller datagrams</a:t>
            </a:r>
            <a:endParaRPr lang="en-US" sz="1800" dirty="0">
              <a:latin typeface="Calibri"/>
            </a:endParaRPr>
          </a:p>
        </p:txBody>
      </p:sp>
      <p:grpSp>
        <p:nvGrpSpPr>
          <p:cNvPr id="51241" name="Group 137"/>
          <p:cNvGrpSpPr>
            <a:grpSpLocks/>
          </p:cNvGrpSpPr>
          <p:nvPr/>
        </p:nvGrpSpPr>
        <p:grpSpPr bwMode="auto">
          <a:xfrm rot="-10773343">
            <a:off x="5610225" y="4352925"/>
            <a:ext cx="447675" cy="171450"/>
            <a:chOff x="5078" y="1860"/>
            <a:chExt cx="282" cy="108"/>
          </a:xfrm>
        </p:grpSpPr>
        <p:sp>
          <p:nvSpPr>
            <p:cNvPr id="51258" name="Rectangle 138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9" name="Rectangle 139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2" name="Group 140"/>
          <p:cNvGrpSpPr>
            <a:grpSpLocks/>
          </p:cNvGrpSpPr>
          <p:nvPr/>
        </p:nvGrpSpPr>
        <p:grpSpPr bwMode="auto">
          <a:xfrm rot="-10773343">
            <a:off x="5613400" y="4546600"/>
            <a:ext cx="447675" cy="171450"/>
            <a:chOff x="5078" y="1860"/>
            <a:chExt cx="282" cy="108"/>
          </a:xfrm>
        </p:grpSpPr>
        <p:sp>
          <p:nvSpPr>
            <p:cNvPr id="51256" name="Rectangle 141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7" name="Rectangle 142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grpSp>
        <p:nvGrpSpPr>
          <p:cNvPr id="51243" name="Group 143"/>
          <p:cNvGrpSpPr>
            <a:grpSpLocks/>
          </p:cNvGrpSpPr>
          <p:nvPr/>
        </p:nvGrpSpPr>
        <p:grpSpPr bwMode="auto">
          <a:xfrm rot="-10773343">
            <a:off x="5616575" y="4740275"/>
            <a:ext cx="447675" cy="171450"/>
            <a:chOff x="5078" y="1860"/>
            <a:chExt cx="282" cy="108"/>
          </a:xfrm>
        </p:grpSpPr>
        <p:sp>
          <p:nvSpPr>
            <p:cNvPr id="51254" name="Rectangle 144"/>
            <p:cNvSpPr>
              <a:spLocks noChangeArrowheads="1"/>
            </p:cNvSpPr>
            <p:nvPr/>
          </p:nvSpPr>
          <p:spPr bwMode="auto">
            <a:xfrm>
              <a:off x="5216" y="1860"/>
              <a:ext cx="144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5" name="Rectangle 145"/>
            <p:cNvSpPr>
              <a:spLocks noChangeArrowheads="1"/>
            </p:cNvSpPr>
            <p:nvPr/>
          </p:nvSpPr>
          <p:spPr bwMode="auto">
            <a:xfrm>
              <a:off x="5078" y="1860"/>
              <a:ext cx="166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4" name="Line 146"/>
          <p:cNvSpPr>
            <a:spLocks noChangeShapeType="1"/>
          </p:cNvSpPr>
          <p:nvPr/>
        </p:nvSpPr>
        <p:spPr bwMode="auto">
          <a:xfrm rot="9691848">
            <a:off x="5365750" y="4410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5" name="Line 147"/>
          <p:cNvSpPr>
            <a:spLocks noChangeShapeType="1"/>
          </p:cNvSpPr>
          <p:nvPr/>
        </p:nvSpPr>
        <p:spPr bwMode="auto">
          <a:xfrm rot="9691848">
            <a:off x="5356225" y="4584700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Line 148"/>
          <p:cNvSpPr>
            <a:spLocks noChangeShapeType="1"/>
          </p:cNvSpPr>
          <p:nvPr/>
        </p:nvSpPr>
        <p:spPr bwMode="auto">
          <a:xfrm rot="9691848">
            <a:off x="5359400" y="47910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47" name="Group 149"/>
          <p:cNvGrpSpPr>
            <a:grpSpLocks/>
          </p:cNvGrpSpPr>
          <p:nvPr/>
        </p:nvGrpSpPr>
        <p:grpSpPr bwMode="auto">
          <a:xfrm rot="10793026">
            <a:off x="4281488" y="4189413"/>
            <a:ext cx="1030287" cy="173037"/>
            <a:chOff x="4712" y="1742"/>
            <a:chExt cx="648" cy="108"/>
          </a:xfrm>
        </p:grpSpPr>
        <p:sp>
          <p:nvSpPr>
            <p:cNvPr id="51252" name="Rectangle 150"/>
            <p:cNvSpPr>
              <a:spLocks noChangeArrowheads="1"/>
            </p:cNvSpPr>
            <p:nvPr/>
          </p:nvSpPr>
          <p:spPr bwMode="auto">
            <a:xfrm>
              <a:off x="4712" y="1742"/>
              <a:ext cx="648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1253" name="Rectangle 151"/>
            <p:cNvSpPr>
              <a:spLocks noChangeArrowheads="1"/>
            </p:cNvSpPr>
            <p:nvPr/>
          </p:nvSpPr>
          <p:spPr bwMode="auto">
            <a:xfrm>
              <a:off x="4712" y="1742"/>
              <a:ext cx="534" cy="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</p:grpSp>
      <p:sp>
        <p:nvSpPr>
          <p:cNvPr id="51248" name="Line 152"/>
          <p:cNvSpPr>
            <a:spLocks noChangeShapeType="1"/>
          </p:cNvSpPr>
          <p:nvPr/>
        </p:nvSpPr>
        <p:spPr bwMode="auto">
          <a:xfrm rot="9691848">
            <a:off x="4032250" y="4232275"/>
            <a:ext cx="219075" cy="69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9" name="Text Box 153"/>
          <p:cNvSpPr txBox="1">
            <a:spLocks noChangeArrowheads="1"/>
          </p:cNvSpPr>
          <p:nvPr/>
        </p:nvSpPr>
        <p:spPr bwMode="auto">
          <a:xfrm>
            <a:off x="4672013" y="3843338"/>
            <a:ext cx="113364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dirty="0">
                <a:latin typeface="Calibri"/>
              </a:rPr>
              <a:t>reassembly</a:t>
            </a:r>
            <a:endParaRPr lang="en-US" sz="1800" dirty="0">
              <a:latin typeface="Calibri"/>
            </a:endParaRPr>
          </a:p>
        </p:txBody>
      </p:sp>
      <p:pic>
        <p:nvPicPr>
          <p:cNvPr id="512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008188"/>
            <a:ext cx="563563" cy="44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809875"/>
            <a:ext cx="563563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197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12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latin typeface="Calibri"/>
                <a:ea typeface="ＭＳ Ｐゴシック" charset="0"/>
                <a:cs typeface="ＭＳ Ｐゴシック" charset="0"/>
              </a:rPr>
              <a:t>IP Fragmentation and Reassembly</a:t>
            </a:r>
            <a:endParaRPr lang="en-US" dirty="0">
              <a:latin typeface="Calibri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52229" name="Group 3"/>
          <p:cNvGrpSpPr>
            <a:grpSpLocks/>
          </p:cNvGrpSpPr>
          <p:nvPr/>
        </p:nvGrpSpPr>
        <p:grpSpPr bwMode="auto">
          <a:xfrm>
            <a:off x="3606800" y="1498600"/>
            <a:ext cx="4800600" cy="4046538"/>
            <a:chOff x="1218" y="944"/>
            <a:chExt cx="3024" cy="2549"/>
          </a:xfrm>
        </p:grpSpPr>
        <p:grpSp>
          <p:nvGrpSpPr>
            <p:cNvPr id="52235" name="Group 4"/>
            <p:cNvGrpSpPr>
              <a:grpSpLocks/>
            </p:cNvGrpSpPr>
            <p:nvPr/>
          </p:nvGrpSpPr>
          <p:grpSpPr bwMode="auto">
            <a:xfrm>
              <a:off x="1218" y="944"/>
              <a:ext cx="2676" cy="419"/>
              <a:chOff x="3006" y="1208"/>
              <a:chExt cx="2676" cy="419"/>
            </a:xfrm>
          </p:grpSpPr>
          <p:sp>
            <p:nvSpPr>
              <p:cNvPr id="52279" name="Rectangle 5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80" name="Rectangle 6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81" name="Text Box 7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82" name="Text Box 8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3" name="Text Box 9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84" name="Text Box 10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=4000</a:t>
                </a:r>
              </a:p>
            </p:txBody>
          </p:sp>
          <p:sp>
            <p:nvSpPr>
              <p:cNvPr id="52285" name="Line 11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6" name="Line 12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7" name="Line 13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8" name="Line 14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89" name="Line 15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90" name="Rectangle 16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6" name="Group 17"/>
            <p:cNvGrpSpPr>
              <a:grpSpLocks/>
            </p:cNvGrpSpPr>
            <p:nvPr/>
          </p:nvGrpSpPr>
          <p:grpSpPr bwMode="auto">
            <a:xfrm>
              <a:off x="1566" y="2048"/>
              <a:ext cx="2676" cy="419"/>
              <a:chOff x="3006" y="1208"/>
              <a:chExt cx="2676" cy="419"/>
            </a:xfrm>
          </p:grpSpPr>
          <p:sp>
            <p:nvSpPr>
              <p:cNvPr id="52267" name="Rectangle 18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68" name="Rectangle 19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69" name="Text Box 20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70" name="Text Box 21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71" name="Text Box 22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72" name="Text Box 23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73" name="Line 24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4" name="Line 25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5" name="Line 26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6" name="Line 27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7" name="Line 28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78" name="Rectangle 29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7" name="Group 30"/>
            <p:cNvGrpSpPr>
              <a:grpSpLocks/>
            </p:cNvGrpSpPr>
            <p:nvPr/>
          </p:nvGrpSpPr>
          <p:grpSpPr bwMode="auto">
            <a:xfrm>
              <a:off x="1566" y="2552"/>
              <a:ext cx="2676" cy="419"/>
              <a:chOff x="3006" y="1208"/>
              <a:chExt cx="2676" cy="419"/>
            </a:xfrm>
          </p:grpSpPr>
          <p:sp>
            <p:nvSpPr>
              <p:cNvPr id="52255" name="Rectangle 31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56" name="Rectangle 32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57" name="Text Box 33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58" name="Text Box 34"/>
              <p:cNvSpPr txBox="1">
                <a:spLocks noChangeArrowheads="1"/>
              </p:cNvSpPr>
              <p:nvPr/>
            </p:nvSpPr>
            <p:spPr bwMode="auto">
              <a:xfrm>
                <a:off x="4655" y="1220"/>
                <a:ext cx="456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=185</a:t>
                </a:r>
              </a:p>
            </p:txBody>
          </p:sp>
          <p:sp>
            <p:nvSpPr>
              <p:cNvPr id="52259" name="Text Box 35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=1</a:t>
                </a:r>
              </a:p>
            </p:txBody>
          </p:sp>
          <p:sp>
            <p:nvSpPr>
              <p:cNvPr id="52260" name="Text Box 36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=1500</a:t>
                </a:r>
              </a:p>
            </p:txBody>
          </p:sp>
          <p:sp>
            <p:nvSpPr>
              <p:cNvPr id="52261" name="Line 37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2" name="Line 38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3" name="Line 39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4" name="Line 40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5" name="Line 41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66" name="Rectangle 42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grpSp>
          <p:nvGrpSpPr>
            <p:cNvPr id="52238" name="Group 43"/>
            <p:cNvGrpSpPr>
              <a:grpSpLocks/>
            </p:cNvGrpSpPr>
            <p:nvPr/>
          </p:nvGrpSpPr>
          <p:grpSpPr bwMode="auto">
            <a:xfrm>
              <a:off x="1560" y="3074"/>
              <a:ext cx="2676" cy="419"/>
              <a:chOff x="3006" y="1208"/>
              <a:chExt cx="2676" cy="419"/>
            </a:xfrm>
          </p:grpSpPr>
          <p:sp>
            <p:nvSpPr>
              <p:cNvPr id="52243" name="Rectangle 44"/>
              <p:cNvSpPr>
                <a:spLocks noChangeArrowheads="1"/>
              </p:cNvSpPr>
              <p:nvPr/>
            </p:nvSpPr>
            <p:spPr bwMode="auto">
              <a:xfrm>
                <a:off x="3048" y="1212"/>
                <a:ext cx="2634" cy="34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/>
              </a:p>
            </p:txBody>
          </p:sp>
          <p:sp>
            <p:nvSpPr>
              <p:cNvPr id="52244" name="Rectangle 45"/>
              <p:cNvSpPr>
                <a:spLocks noChangeArrowheads="1"/>
              </p:cNvSpPr>
              <p:nvPr/>
            </p:nvSpPr>
            <p:spPr bwMode="auto">
              <a:xfrm>
                <a:off x="3006" y="1242"/>
                <a:ext cx="2634" cy="34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  <p:sp>
            <p:nvSpPr>
              <p:cNvPr id="52245" name="Text Box 46"/>
              <p:cNvSpPr txBox="1">
                <a:spLocks noChangeArrowheads="1"/>
              </p:cNvSpPr>
              <p:nvPr/>
            </p:nvSpPr>
            <p:spPr bwMode="auto">
              <a:xfrm>
                <a:off x="3734" y="1208"/>
                <a:ext cx="254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ID</a:t>
                </a:r>
              </a:p>
              <a:p>
                <a:r>
                  <a:rPr lang="en-US" sz="1800" dirty="0">
                    <a:latin typeface="Calibri"/>
                  </a:rPr>
                  <a:t>=x</a:t>
                </a:r>
              </a:p>
            </p:txBody>
          </p:sp>
          <p:sp>
            <p:nvSpPr>
              <p:cNvPr id="52246" name="Text Box 47"/>
              <p:cNvSpPr txBox="1">
                <a:spLocks noChangeArrowheads="1"/>
              </p:cNvSpPr>
              <p:nvPr/>
            </p:nvSpPr>
            <p:spPr bwMode="auto">
              <a:xfrm>
                <a:off x="4654" y="1220"/>
                <a:ext cx="457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>
                    <a:latin typeface="Calibri"/>
                  </a:rPr>
                  <a:t>offset</a:t>
                </a:r>
              </a:p>
              <a:p>
                <a:pPr algn="ctr"/>
                <a:r>
                  <a:rPr lang="en-US" sz="1800" dirty="0">
                    <a:latin typeface="Calibri"/>
                  </a:rPr>
                  <a:t>=370</a:t>
                </a:r>
              </a:p>
            </p:txBody>
          </p:sp>
          <p:sp>
            <p:nvSpPr>
              <p:cNvPr id="52247" name="Text Box 48"/>
              <p:cNvSpPr txBox="1">
                <a:spLocks noChangeArrowheads="1"/>
              </p:cNvSpPr>
              <p:nvPr/>
            </p:nvSpPr>
            <p:spPr bwMode="auto">
              <a:xfrm>
                <a:off x="4033" y="1220"/>
                <a:ext cx="565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dirty="0" err="1">
                    <a:latin typeface="Calibri"/>
                  </a:rPr>
                  <a:t>fragflag</a:t>
                </a:r>
                <a:endParaRPr lang="en-US" sz="1800" dirty="0">
                  <a:latin typeface="Calibri"/>
                </a:endParaRPr>
              </a:p>
              <a:p>
                <a:pPr algn="ctr"/>
                <a:r>
                  <a:rPr lang="en-US" sz="1800" dirty="0">
                    <a:latin typeface="Calibri"/>
                  </a:rPr>
                  <a:t>=0</a:t>
                </a:r>
              </a:p>
            </p:txBody>
          </p:sp>
          <p:sp>
            <p:nvSpPr>
              <p:cNvPr id="52248" name="Text Box 49"/>
              <p:cNvSpPr txBox="1">
                <a:spLocks noChangeArrowheads="1"/>
              </p:cNvSpPr>
              <p:nvPr/>
            </p:nvSpPr>
            <p:spPr bwMode="auto">
              <a:xfrm>
                <a:off x="3230" y="1208"/>
                <a:ext cx="49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eaLnBrk="0" hangingPunct="0"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dirty="0">
                    <a:latin typeface="Calibri"/>
                  </a:rPr>
                  <a:t>length</a:t>
                </a:r>
              </a:p>
              <a:p>
                <a:r>
                  <a:rPr lang="en-US" sz="1800" dirty="0">
                    <a:latin typeface="Calibri"/>
                  </a:rPr>
                  <a:t>=1040</a:t>
                </a:r>
              </a:p>
            </p:txBody>
          </p:sp>
          <p:sp>
            <p:nvSpPr>
              <p:cNvPr id="52249" name="Line 50"/>
              <p:cNvSpPr>
                <a:spLocks noChangeShapeType="1"/>
              </p:cNvSpPr>
              <p:nvPr/>
            </p:nvSpPr>
            <p:spPr bwMode="auto">
              <a:xfrm>
                <a:off x="3246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0" name="Line 51"/>
              <p:cNvSpPr>
                <a:spLocks noChangeShapeType="1"/>
              </p:cNvSpPr>
              <p:nvPr/>
            </p:nvSpPr>
            <p:spPr bwMode="auto">
              <a:xfrm>
                <a:off x="3750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1" name="Line 52"/>
              <p:cNvSpPr>
                <a:spLocks noChangeShapeType="1"/>
              </p:cNvSpPr>
              <p:nvPr/>
            </p:nvSpPr>
            <p:spPr bwMode="auto">
              <a:xfrm>
                <a:off x="4020" y="1254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2" name="Line 53"/>
              <p:cNvSpPr>
                <a:spLocks noChangeShapeType="1"/>
              </p:cNvSpPr>
              <p:nvPr/>
            </p:nvSpPr>
            <p:spPr bwMode="auto">
              <a:xfrm>
                <a:off x="4638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3" name="Line 54"/>
              <p:cNvSpPr>
                <a:spLocks noChangeShapeType="1"/>
              </p:cNvSpPr>
              <p:nvPr/>
            </p:nvSpPr>
            <p:spPr bwMode="auto">
              <a:xfrm>
                <a:off x="5112" y="1242"/>
                <a:ext cx="0" cy="34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54" name="Rectangle 55"/>
              <p:cNvSpPr>
                <a:spLocks noChangeArrowheads="1"/>
              </p:cNvSpPr>
              <p:nvPr/>
            </p:nvSpPr>
            <p:spPr bwMode="auto">
              <a:xfrm>
                <a:off x="5232" y="1212"/>
                <a:ext cx="138" cy="37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eaLnBrk="0" hangingPunct="0"/>
                <a:endParaRPr lang="en-US" sz="1800"/>
              </a:p>
            </p:txBody>
          </p:sp>
        </p:grpSp>
        <p:sp>
          <p:nvSpPr>
            <p:cNvPr id="52239" name="Freeform 56"/>
            <p:cNvSpPr>
              <a:spLocks/>
            </p:cNvSpPr>
            <p:nvPr/>
          </p:nvSpPr>
          <p:spPr bwMode="auto">
            <a:xfrm>
              <a:off x="1290" y="1422"/>
              <a:ext cx="210" cy="1362"/>
            </a:xfrm>
            <a:custGeom>
              <a:avLst/>
              <a:gdLst>
                <a:gd name="T0" fmla="*/ 0 w 210"/>
                <a:gd name="T1" fmla="*/ 0 h 1362"/>
                <a:gd name="T2" fmla="*/ 0 w 210"/>
                <a:gd name="T3" fmla="*/ 1362 h 1362"/>
                <a:gd name="T4" fmla="*/ 210 w 210"/>
                <a:gd name="T5" fmla="*/ 858 h 1362"/>
                <a:gd name="T6" fmla="*/ 0 60000 65536"/>
                <a:gd name="T7" fmla="*/ 0 60000 65536"/>
                <a:gd name="T8" fmla="*/ 0 60000 65536"/>
                <a:gd name="T9" fmla="*/ 0 w 210"/>
                <a:gd name="T10" fmla="*/ 0 h 1362"/>
                <a:gd name="T11" fmla="*/ 210 w 210"/>
                <a:gd name="T12" fmla="*/ 1362 h 136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0" h="1362">
                  <a:moveTo>
                    <a:pt x="0" y="0"/>
                  </a:moveTo>
                  <a:lnTo>
                    <a:pt x="0" y="1362"/>
                  </a:lnTo>
                  <a:lnTo>
                    <a:pt x="210" y="858"/>
                  </a:ln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hangingPunct="0"/>
              <a:endParaRPr lang="en-US" sz="1800"/>
            </a:p>
          </p:txBody>
        </p:sp>
        <p:sp>
          <p:nvSpPr>
            <p:cNvPr id="52240" name="Line 57"/>
            <p:cNvSpPr>
              <a:spLocks noChangeShapeType="1"/>
            </p:cNvSpPr>
            <p:nvPr/>
          </p:nvSpPr>
          <p:spPr bwMode="auto">
            <a:xfrm>
              <a:off x="1290" y="2766"/>
              <a:ext cx="228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1" name="Line 58"/>
            <p:cNvSpPr>
              <a:spLocks noChangeShapeType="1"/>
            </p:cNvSpPr>
            <p:nvPr/>
          </p:nvSpPr>
          <p:spPr bwMode="auto">
            <a:xfrm>
              <a:off x="1296" y="2772"/>
              <a:ext cx="210" cy="4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2" name="Text Box 59"/>
            <p:cNvSpPr txBox="1">
              <a:spLocks noChangeArrowheads="1"/>
            </p:cNvSpPr>
            <p:nvPr/>
          </p:nvSpPr>
          <p:spPr bwMode="auto">
            <a:xfrm>
              <a:off x="1274" y="1472"/>
              <a:ext cx="1883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37931725" indent="-37474525"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eaLnBrk="0" hangingPunct="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One large datagram becomes</a:t>
              </a:r>
            </a:p>
            <a:p>
              <a:r>
                <a:rPr lang="en-US" sz="1800" dirty="0">
                  <a:solidFill>
                    <a:srgbClr val="FF0000"/>
                  </a:solidFill>
                  <a:latin typeface="Calibri"/>
                </a:rPr>
                <a:t>several smaller datagrams</a:t>
              </a:r>
              <a:endParaRPr lang="en-US" sz="1800" dirty="0">
                <a:latin typeface="Calibri"/>
              </a:endParaRPr>
            </a:p>
          </p:txBody>
        </p:sp>
      </p:grpSp>
      <p:sp>
        <p:nvSpPr>
          <p:cNvPr id="52230" name="Rectangle 60"/>
          <p:cNvSpPr>
            <a:spLocks noChangeArrowheads="1"/>
          </p:cNvSpPr>
          <p:nvPr/>
        </p:nvSpPr>
        <p:spPr bwMode="auto">
          <a:xfrm>
            <a:off x="331788" y="1801813"/>
            <a:ext cx="2830512" cy="167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None/>
            </a:pPr>
            <a:r>
              <a:rPr lang="en-US" sz="2000" u="sng">
                <a:solidFill>
                  <a:srgbClr val="FF0000"/>
                </a:solidFill>
              </a:rPr>
              <a:t>Example</a:t>
            </a:r>
            <a:endParaRPr lang="en-US" sz="2000"/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4000 byte datagram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r>
              <a:rPr lang="en-US" sz="2000"/>
              <a:t>MTU = 1500 bytes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85000"/>
              <a:buFont typeface="ZapfDingbats" charset="0"/>
              <a:buChar char="r"/>
            </a:pPr>
            <a:endParaRPr lang="en-US" sz="2000"/>
          </a:p>
        </p:txBody>
      </p:sp>
      <p:sp>
        <p:nvSpPr>
          <p:cNvPr id="52231" name="Text Box 61"/>
          <p:cNvSpPr txBox="1">
            <a:spLocks noChangeArrowheads="1"/>
          </p:cNvSpPr>
          <p:nvPr/>
        </p:nvSpPr>
        <p:spPr bwMode="auto">
          <a:xfrm>
            <a:off x="463550" y="3756025"/>
            <a:ext cx="1439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1480 bytes in </a:t>
            </a:r>
            <a:br>
              <a:rPr lang="en-US" sz="1800" dirty="0">
                <a:latin typeface="Calibri"/>
              </a:rPr>
            </a:br>
            <a:r>
              <a:rPr lang="en-US" sz="1800" dirty="0">
                <a:latin typeface="Calibri"/>
              </a:rPr>
              <a:t>data field</a:t>
            </a:r>
          </a:p>
        </p:txBody>
      </p:sp>
      <p:sp>
        <p:nvSpPr>
          <p:cNvPr id="52232" name="Line 62"/>
          <p:cNvSpPr>
            <a:spLocks noChangeShapeType="1"/>
          </p:cNvSpPr>
          <p:nvPr/>
        </p:nvSpPr>
        <p:spPr bwMode="auto">
          <a:xfrm flipV="1">
            <a:off x="2085975" y="3592513"/>
            <a:ext cx="2536825" cy="581025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52233" name="Text Box 63"/>
          <p:cNvSpPr txBox="1">
            <a:spLocks noChangeArrowheads="1"/>
          </p:cNvSpPr>
          <p:nvPr/>
        </p:nvSpPr>
        <p:spPr bwMode="auto">
          <a:xfrm>
            <a:off x="1839913" y="4567238"/>
            <a:ext cx="8906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alibri"/>
              </a:rPr>
              <a:t>offset =</a:t>
            </a:r>
          </a:p>
          <a:p>
            <a:r>
              <a:rPr lang="en-US" sz="1800" dirty="0">
                <a:latin typeface="Calibri"/>
              </a:rPr>
              <a:t>1480/8 </a:t>
            </a:r>
          </a:p>
        </p:txBody>
      </p:sp>
      <p:sp>
        <p:nvSpPr>
          <p:cNvPr id="52234" name="Line 64"/>
          <p:cNvSpPr>
            <a:spLocks noChangeShapeType="1"/>
          </p:cNvSpPr>
          <p:nvPr/>
        </p:nvSpPr>
        <p:spPr bwMode="auto">
          <a:xfrm flipV="1">
            <a:off x="2870200" y="4440238"/>
            <a:ext cx="4032250" cy="412750"/>
          </a:xfrm>
          <a:prstGeom prst="line">
            <a:avLst/>
          </a:prstGeom>
          <a:noFill/>
          <a:ln w="19050">
            <a:solidFill>
              <a:srgbClr val="008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31788" y="5872480"/>
            <a:ext cx="77962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What happens when a fragment is lost?</a:t>
            </a:r>
            <a:endParaRPr lang="en-US" dirty="0"/>
          </a:p>
        </p:txBody>
      </p:sp>
      <p:sp>
        <p:nvSpPr>
          <p:cNvPr id="6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940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3512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Fragmentation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Details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7520" y="239828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Identifier (16 bits): used to tell which fragments belong together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Calibri"/>
              </a:rPr>
              <a:t>Flags (3 bits):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Reserved </a:t>
            </a:r>
            <a:r>
              <a:rPr lang="en-US" b="1" dirty="0">
                <a:latin typeface="Calibri"/>
                <a:ea typeface="Calibri"/>
                <a:cs typeface="Calibri"/>
              </a:rPr>
              <a:t>(RF):</a:t>
            </a:r>
            <a:r>
              <a:rPr lang="en-US" dirty="0">
                <a:latin typeface="Calibri"/>
                <a:ea typeface="Calibri"/>
                <a:cs typeface="Calibri"/>
              </a:rPr>
              <a:t> unused bit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Don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Fragment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(DF):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instruct routers to </a:t>
            </a:r>
            <a:r>
              <a:rPr lang="en-US" altLang="ja-JP" b="1" dirty="0">
                <a:latin typeface="Calibri"/>
                <a:ea typeface="Calibri"/>
                <a:cs typeface="Calibri"/>
              </a:rPr>
              <a:t>not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fragment the packet even if it won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’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 fit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Instead, they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drop</a:t>
            </a:r>
            <a:r>
              <a:rPr lang="en-US" dirty="0">
                <a:latin typeface="Calibri"/>
                <a:ea typeface="Calibri"/>
                <a:cs typeface="Calibri"/>
              </a:rPr>
              <a:t> the packet and send back a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Too Large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ICMP control message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Forms the basis for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Path MTU Discovery</a:t>
            </a:r>
            <a:r>
              <a:rPr lang="ja-JP" altLang="en-US" dirty="0" smtClean="0">
                <a:latin typeface="Calibri"/>
                <a:ea typeface="Calibri"/>
                <a:cs typeface="Calibri"/>
              </a:rPr>
              <a:t>”</a:t>
            </a:r>
            <a:endParaRPr lang="en-US" altLang="ja-JP" dirty="0" smtClean="0">
              <a:latin typeface="Calibri"/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More (</a:t>
            </a:r>
            <a:r>
              <a:rPr lang="en-US" b="1" dirty="0" smtClean="0">
                <a:latin typeface="Calibri"/>
                <a:ea typeface="Calibri"/>
                <a:cs typeface="Calibri"/>
              </a:rPr>
              <a:t>MF</a:t>
            </a:r>
            <a:r>
              <a:rPr lang="en-US" dirty="0" smtClean="0">
                <a:latin typeface="Calibri"/>
                <a:ea typeface="Calibri"/>
                <a:cs typeface="Calibri"/>
              </a:rPr>
              <a:t>): this fragment is not the last one</a:t>
            </a:r>
            <a:endParaRPr lang="en-US" b="1" dirty="0" smtClean="0">
              <a:solidFill>
                <a:srgbClr val="0000FF"/>
              </a:solidFill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Offset </a:t>
            </a:r>
            <a:r>
              <a:rPr lang="en-US" dirty="0">
                <a:latin typeface="Calibri"/>
              </a:rPr>
              <a:t>(13 bits): what part of datagram this fragment covers </a:t>
            </a:r>
            <a:r>
              <a:rPr lang="en-US" dirty="0">
                <a:solidFill>
                  <a:srgbClr val="F47A00"/>
                </a:solidFill>
                <a:latin typeface="Calibri"/>
              </a:rPr>
              <a:t>in 8-byte units </a:t>
            </a:r>
          </a:p>
        </p:txBody>
      </p: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995387" y="381815"/>
            <a:ext cx="3126263" cy="370177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778918" y="6372259"/>
            <a:ext cx="7626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 quiz question: Why do frags use offset and not a frag number?</a:t>
            </a:r>
            <a:endParaRPr lang="en-US" dirty="0"/>
          </a:p>
        </p:txBody>
      </p:sp>
      <p:sp>
        <p:nvSpPr>
          <p:cNvPr id="3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16FDB48-E8EA-514F-A1E5-C5BFB955F753}" type="slidenum">
              <a:rPr lang="en-US" smtClean="0"/>
              <a:pPr/>
              <a:t>103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44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Options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2476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End of Options List</a:t>
            </a:r>
          </a:p>
          <a:p>
            <a:r>
              <a:rPr lang="en-US" dirty="0" smtClean="0"/>
              <a:t>No Operation (padding between options)</a:t>
            </a:r>
          </a:p>
          <a:p>
            <a:r>
              <a:rPr lang="en-US" dirty="0" smtClean="0"/>
              <a:t>Record Route</a:t>
            </a:r>
          </a:p>
          <a:p>
            <a:r>
              <a:rPr lang="en-US" dirty="0" smtClean="0"/>
              <a:t>Strict Source Route</a:t>
            </a:r>
          </a:p>
          <a:p>
            <a:r>
              <a:rPr lang="en-US" dirty="0" smtClean="0"/>
              <a:t>Loose Source Route</a:t>
            </a:r>
          </a:p>
          <a:p>
            <a:r>
              <a:rPr lang="en-US" dirty="0" smtClean="0"/>
              <a:t>Timestamp</a:t>
            </a:r>
          </a:p>
          <a:p>
            <a:r>
              <a:rPr lang="en-US" dirty="0" err="1" smtClean="0"/>
              <a:t>Traceroute</a:t>
            </a:r>
            <a:endParaRPr lang="en-US" dirty="0" smtClean="0"/>
          </a:p>
          <a:p>
            <a:r>
              <a:rPr lang="en-US" dirty="0" smtClean="0"/>
              <a:t>Router Alert</a:t>
            </a:r>
          </a:p>
          <a:p>
            <a:r>
              <a:rPr lang="en-US" dirty="0" smtClean="0"/>
              <a:t>…..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954732" y="1667737"/>
            <a:ext cx="3076862" cy="325391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0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3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FDB48-E8EA-514F-A1E5-C5BFB955F753}" type="slidenum">
              <a:rPr lang="en-US" smtClean="0"/>
              <a:pPr/>
              <a:t>105</a:t>
            </a:fld>
            <a:endParaRPr lang="en-US" dirty="0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Addressing: introduction</a:t>
            </a:r>
            <a:endParaRPr lang="en-US"/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6250" y="1333500"/>
            <a:ext cx="3695700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32-bit identifier for host, router </a:t>
            </a:r>
            <a:r>
              <a:rPr lang="en-US" sz="2400" i="1" dirty="0"/>
              <a:t>interface</a:t>
            </a:r>
            <a:r>
              <a:rPr lang="en-US" sz="2400" dirty="0"/>
              <a:t>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interface:</a:t>
            </a:r>
            <a:r>
              <a:rPr lang="en-US" sz="2400" dirty="0"/>
              <a:t> connection between host/router and physical link</a:t>
            </a:r>
          </a:p>
          <a:p>
            <a:pPr lvl="1"/>
            <a:r>
              <a:rPr lang="en-US" sz="2000" dirty="0"/>
              <a:t>router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s typically have multiple interfaces</a:t>
            </a:r>
          </a:p>
          <a:p>
            <a:pPr lvl="1"/>
            <a:r>
              <a:rPr lang="en-US" sz="2000" dirty="0"/>
              <a:t>host typically has one interface</a:t>
            </a:r>
          </a:p>
          <a:p>
            <a:pPr lvl="1"/>
            <a:r>
              <a:rPr lang="en-US" sz="2000" dirty="0"/>
              <a:t>IP addresses associated with each interface</a:t>
            </a:r>
          </a:p>
        </p:txBody>
      </p:sp>
      <p:graphicFrame>
        <p:nvGraphicFramePr>
          <p:cNvPr id="162820" name="Object 4"/>
          <p:cNvGraphicFramePr>
            <a:graphicFrameLocks noChangeAspect="1"/>
          </p:cNvGraphicFramePr>
          <p:nvPr/>
        </p:nvGraphicFramePr>
        <p:xfrm>
          <a:off x="4456113" y="12652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33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2652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1" name="Line 5"/>
          <p:cNvSpPr>
            <a:spLocks noChangeShapeType="1"/>
          </p:cNvSpPr>
          <p:nvPr/>
        </p:nvSpPr>
        <p:spPr bwMode="auto">
          <a:xfrm>
            <a:off x="5016500" y="1638300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2" name="Line 6"/>
          <p:cNvSpPr>
            <a:spLocks noChangeShapeType="1"/>
          </p:cNvSpPr>
          <p:nvPr/>
        </p:nvSpPr>
        <p:spPr bwMode="auto">
          <a:xfrm flipH="1">
            <a:off x="5307013" y="162401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3" name="Line 7"/>
          <p:cNvSpPr>
            <a:spLocks noChangeShapeType="1"/>
          </p:cNvSpPr>
          <p:nvPr/>
        </p:nvSpPr>
        <p:spPr bwMode="auto">
          <a:xfrm flipV="1">
            <a:off x="5016500" y="2282825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24" name="Line 8"/>
          <p:cNvSpPr>
            <a:spLocks noChangeShapeType="1"/>
          </p:cNvSpPr>
          <p:nvPr/>
        </p:nvSpPr>
        <p:spPr bwMode="auto">
          <a:xfrm>
            <a:off x="5026025" y="2909888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25" name="Object 9"/>
          <p:cNvGraphicFramePr>
            <a:graphicFrameLocks noChangeAspect="1"/>
          </p:cNvGraphicFramePr>
          <p:nvPr/>
        </p:nvGraphicFramePr>
        <p:xfrm>
          <a:off x="4456113" y="19319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34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9319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26" name="Object 10"/>
          <p:cNvGraphicFramePr>
            <a:graphicFrameLocks noChangeAspect="1"/>
          </p:cNvGraphicFramePr>
          <p:nvPr/>
        </p:nvGraphicFramePr>
        <p:xfrm>
          <a:off x="4456113" y="25415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35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5415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27" name="Line 11"/>
          <p:cNvSpPr>
            <a:spLocks noChangeShapeType="1"/>
          </p:cNvSpPr>
          <p:nvPr/>
        </p:nvSpPr>
        <p:spPr bwMode="auto">
          <a:xfrm>
            <a:off x="5307013" y="2481263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28" name="Group 12"/>
          <p:cNvGrpSpPr>
            <a:grpSpLocks/>
          </p:cNvGrpSpPr>
          <p:nvPr/>
        </p:nvGrpSpPr>
        <p:grpSpPr bwMode="auto">
          <a:xfrm>
            <a:off x="6249988" y="2446338"/>
            <a:ext cx="711200" cy="381000"/>
            <a:chOff x="3600" y="219"/>
            <a:chExt cx="360" cy="175"/>
          </a:xfrm>
        </p:grpSpPr>
        <p:sp>
          <p:nvSpPr>
            <p:cNvPr id="162829" name="Oval 13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0" name="Line 14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1" name="Line 15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32" name="Rectangle 16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2833" name="Oval 17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2834" name="Group 18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2835" name="Line 1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6" name="Line 2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37" name="Line 2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2838" name="Group 22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2839" name="Line 2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0" name="Line 2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2841" name="Line 2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2842" name="Text Box 26"/>
          <p:cNvSpPr txBox="1">
            <a:spLocks noChangeArrowheads="1"/>
          </p:cNvSpPr>
          <p:nvPr/>
        </p:nvSpPr>
        <p:spPr bwMode="auto">
          <a:xfrm>
            <a:off x="4975225" y="13128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grpSp>
        <p:nvGrpSpPr>
          <p:cNvPr id="162843" name="Group 27"/>
          <p:cNvGrpSpPr>
            <a:grpSpLocks/>
          </p:cNvGrpSpPr>
          <p:nvPr/>
        </p:nvGrpSpPr>
        <p:grpSpPr bwMode="auto">
          <a:xfrm>
            <a:off x="4975228" y="1955801"/>
            <a:ext cx="963613" cy="338138"/>
            <a:chOff x="3251" y="608"/>
            <a:chExt cx="607" cy="213"/>
          </a:xfrm>
        </p:grpSpPr>
        <p:sp>
          <p:nvSpPr>
            <p:cNvPr id="162844" name="Rectangle 28"/>
            <p:cNvSpPr>
              <a:spLocks noChangeArrowheads="1"/>
            </p:cNvSpPr>
            <p:nvPr/>
          </p:nvSpPr>
          <p:spPr bwMode="auto">
            <a:xfrm>
              <a:off x="3306" y="657"/>
              <a:ext cx="525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45" name="Text Box 29"/>
            <p:cNvSpPr txBox="1">
              <a:spLocks noChangeArrowheads="1"/>
            </p:cNvSpPr>
            <p:nvPr/>
          </p:nvSpPr>
          <p:spPr bwMode="auto">
            <a:xfrm>
              <a:off x="3251" y="608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223.1.1.2</a:t>
              </a:r>
              <a:endParaRPr lang="en-US" dirty="0"/>
            </a:p>
          </p:txBody>
        </p:sp>
      </p:grpSp>
      <p:sp>
        <p:nvSpPr>
          <p:cNvPr id="162846" name="Text Box 30"/>
          <p:cNvSpPr txBox="1">
            <a:spLocks noChangeArrowheads="1"/>
          </p:cNvSpPr>
          <p:nvPr/>
        </p:nvSpPr>
        <p:spPr bwMode="auto">
          <a:xfrm>
            <a:off x="4860925" y="289401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2847" name="Text Box 31"/>
          <p:cNvSpPr txBox="1">
            <a:spLocks noChangeArrowheads="1"/>
          </p:cNvSpPr>
          <p:nvPr/>
        </p:nvSpPr>
        <p:spPr bwMode="auto">
          <a:xfrm>
            <a:off x="5651500" y="2222500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2848" name="Line 32"/>
          <p:cNvSpPr>
            <a:spLocks noChangeShapeType="1"/>
          </p:cNvSpPr>
          <p:nvPr/>
        </p:nvSpPr>
        <p:spPr bwMode="auto">
          <a:xfrm>
            <a:off x="6854825" y="2490788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49" name="Text Box 33"/>
          <p:cNvSpPr txBox="1">
            <a:spLocks noChangeArrowheads="1"/>
          </p:cNvSpPr>
          <p:nvPr/>
        </p:nvSpPr>
        <p:spPr bwMode="auto">
          <a:xfrm>
            <a:off x="6727825" y="221297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2850" name="Line 34"/>
          <p:cNvSpPr>
            <a:spLocks noChangeShapeType="1"/>
          </p:cNvSpPr>
          <p:nvPr/>
        </p:nvSpPr>
        <p:spPr bwMode="auto">
          <a:xfrm flipH="1">
            <a:off x="7878763" y="1795463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1" name="Object 35"/>
          <p:cNvGraphicFramePr>
            <a:graphicFrameLocks noChangeAspect="1"/>
          </p:cNvGraphicFramePr>
          <p:nvPr/>
        </p:nvGraphicFramePr>
        <p:xfrm>
          <a:off x="8056563" y="150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36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50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2" name="Line 36"/>
          <p:cNvSpPr>
            <a:spLocks noChangeShapeType="1"/>
          </p:cNvSpPr>
          <p:nvPr/>
        </p:nvSpPr>
        <p:spPr bwMode="auto">
          <a:xfrm>
            <a:off x="7878763" y="1800225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53" name="Object 37"/>
          <p:cNvGraphicFramePr>
            <a:graphicFrameLocks noChangeAspect="1"/>
          </p:cNvGraphicFramePr>
          <p:nvPr/>
        </p:nvGraphicFramePr>
        <p:xfrm>
          <a:off x="8061325" y="28844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37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28844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54" name="Line 38"/>
          <p:cNvSpPr>
            <a:spLocks noChangeShapeType="1"/>
          </p:cNvSpPr>
          <p:nvPr/>
        </p:nvSpPr>
        <p:spPr bwMode="auto">
          <a:xfrm>
            <a:off x="7878763" y="3071813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2855" name="Group 39"/>
          <p:cNvGrpSpPr>
            <a:grpSpLocks/>
          </p:cNvGrpSpPr>
          <p:nvPr/>
        </p:nvGrpSpPr>
        <p:grpSpPr bwMode="auto">
          <a:xfrm>
            <a:off x="7189792" y="2732091"/>
            <a:ext cx="963613" cy="338138"/>
            <a:chOff x="4532" y="1229"/>
            <a:chExt cx="607" cy="213"/>
          </a:xfrm>
        </p:grpSpPr>
        <p:sp>
          <p:nvSpPr>
            <p:cNvPr id="162856" name="Rectangle 40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57" name="Text Box 41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223.1.2.2</a:t>
              </a:r>
              <a:endParaRPr lang="en-US" dirty="0"/>
            </a:p>
          </p:txBody>
        </p:sp>
      </p:grpSp>
      <p:grpSp>
        <p:nvGrpSpPr>
          <p:cNvPr id="162858" name="Group 42"/>
          <p:cNvGrpSpPr>
            <a:grpSpLocks/>
          </p:cNvGrpSpPr>
          <p:nvPr/>
        </p:nvGrpSpPr>
        <p:grpSpPr bwMode="auto">
          <a:xfrm>
            <a:off x="7151692" y="1760541"/>
            <a:ext cx="963613" cy="338138"/>
            <a:chOff x="4532" y="1229"/>
            <a:chExt cx="607" cy="213"/>
          </a:xfrm>
        </p:grpSpPr>
        <p:sp>
          <p:nvSpPr>
            <p:cNvPr id="162859" name="Rectangle 43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0" name="Text Box 44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223.1.2.1</a:t>
              </a:r>
              <a:endParaRPr lang="en-US" dirty="0"/>
            </a:p>
          </p:txBody>
        </p:sp>
      </p:grpSp>
      <p:sp>
        <p:nvSpPr>
          <p:cNvPr id="162861" name="Line 45"/>
          <p:cNvSpPr>
            <a:spLocks noChangeShapeType="1"/>
          </p:cNvSpPr>
          <p:nvPr/>
        </p:nvSpPr>
        <p:spPr bwMode="auto">
          <a:xfrm flipH="1">
            <a:off x="6616700" y="2828925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2" name="Line 46"/>
          <p:cNvSpPr>
            <a:spLocks noChangeShapeType="1"/>
          </p:cNvSpPr>
          <p:nvPr/>
        </p:nvSpPr>
        <p:spPr bwMode="auto">
          <a:xfrm flipH="1">
            <a:off x="6007100" y="4110038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3" name="Line 47"/>
          <p:cNvSpPr>
            <a:spLocks noChangeShapeType="1"/>
          </p:cNvSpPr>
          <p:nvPr/>
        </p:nvSpPr>
        <p:spPr bwMode="auto">
          <a:xfrm flipH="1" flipV="1">
            <a:off x="6003925" y="4102100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64" name="Line 48"/>
          <p:cNvSpPr>
            <a:spLocks noChangeShapeType="1"/>
          </p:cNvSpPr>
          <p:nvPr/>
        </p:nvSpPr>
        <p:spPr bwMode="auto">
          <a:xfrm flipH="1" flipV="1">
            <a:off x="7180263" y="4106863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2865" name="Object 49"/>
          <p:cNvGraphicFramePr>
            <a:graphicFrameLocks noChangeAspect="1"/>
          </p:cNvGraphicFramePr>
          <p:nvPr/>
        </p:nvGraphicFramePr>
        <p:xfrm>
          <a:off x="6965950" y="42656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38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2656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866" name="Object 50"/>
          <p:cNvGraphicFramePr>
            <a:graphicFrameLocks noChangeAspect="1"/>
          </p:cNvGraphicFramePr>
          <p:nvPr/>
        </p:nvGraphicFramePr>
        <p:xfrm>
          <a:off x="5708650" y="4279900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539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279900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2867" name="Group 51"/>
          <p:cNvGrpSpPr>
            <a:grpSpLocks/>
          </p:cNvGrpSpPr>
          <p:nvPr/>
        </p:nvGrpSpPr>
        <p:grpSpPr bwMode="auto">
          <a:xfrm>
            <a:off x="7151692" y="3984628"/>
            <a:ext cx="963613" cy="338138"/>
            <a:chOff x="4532" y="1229"/>
            <a:chExt cx="607" cy="213"/>
          </a:xfrm>
        </p:grpSpPr>
        <p:sp>
          <p:nvSpPr>
            <p:cNvPr id="162868" name="Rectangle 52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69" name="Text Box 53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</a:t>
              </a:r>
              <a:endParaRPr lang="en-US" dirty="0"/>
            </a:p>
          </p:txBody>
        </p:sp>
      </p:grpSp>
      <p:grpSp>
        <p:nvGrpSpPr>
          <p:cNvPr id="162870" name="Group 54"/>
          <p:cNvGrpSpPr>
            <a:grpSpLocks/>
          </p:cNvGrpSpPr>
          <p:nvPr/>
        </p:nvGrpSpPr>
        <p:grpSpPr bwMode="auto">
          <a:xfrm>
            <a:off x="5003804" y="4013203"/>
            <a:ext cx="963613" cy="338138"/>
            <a:chOff x="4532" y="1229"/>
            <a:chExt cx="607" cy="213"/>
          </a:xfrm>
        </p:grpSpPr>
        <p:sp>
          <p:nvSpPr>
            <p:cNvPr id="162871" name="Rectangle 55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2" name="Text Box 56"/>
            <p:cNvSpPr txBox="1">
              <a:spLocks noChangeArrowheads="1"/>
            </p:cNvSpPr>
            <p:nvPr/>
          </p:nvSpPr>
          <p:spPr bwMode="auto">
            <a:xfrm>
              <a:off x="4532" y="1229"/>
              <a:ext cx="607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223.1.3.1</a:t>
              </a:r>
              <a:endParaRPr lang="en-US" dirty="0"/>
            </a:p>
          </p:txBody>
        </p:sp>
      </p:grpSp>
      <p:grpSp>
        <p:nvGrpSpPr>
          <p:cNvPr id="162873" name="Group 57"/>
          <p:cNvGrpSpPr>
            <a:grpSpLocks/>
          </p:cNvGrpSpPr>
          <p:nvPr/>
        </p:nvGrpSpPr>
        <p:grpSpPr bwMode="auto">
          <a:xfrm>
            <a:off x="6003922" y="2874966"/>
            <a:ext cx="1069975" cy="338138"/>
            <a:chOff x="4532" y="1229"/>
            <a:chExt cx="674" cy="213"/>
          </a:xfrm>
        </p:grpSpPr>
        <p:sp>
          <p:nvSpPr>
            <p:cNvPr id="162874" name="Rectangle 58"/>
            <p:cNvSpPr>
              <a:spLocks noChangeArrowheads="1"/>
            </p:cNvSpPr>
            <p:nvPr/>
          </p:nvSpPr>
          <p:spPr bwMode="auto">
            <a:xfrm>
              <a:off x="4587" y="1284"/>
              <a:ext cx="534" cy="1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2875" name="Text Box 59"/>
            <p:cNvSpPr txBox="1">
              <a:spLocks noChangeArrowheads="1"/>
            </p:cNvSpPr>
            <p:nvPr/>
          </p:nvSpPr>
          <p:spPr bwMode="auto">
            <a:xfrm>
              <a:off x="4532" y="1229"/>
              <a:ext cx="674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Calibri"/>
                </a:rPr>
                <a:t>223.1.3.27</a:t>
              </a:r>
              <a:endParaRPr lang="en-US" dirty="0"/>
            </a:p>
          </p:txBody>
        </p:sp>
      </p:grpSp>
      <p:sp>
        <p:nvSpPr>
          <p:cNvPr id="162876" name="Text Box 60"/>
          <p:cNvSpPr txBox="1">
            <a:spLocks noChangeArrowheads="1"/>
          </p:cNvSpPr>
          <p:nvPr/>
        </p:nvSpPr>
        <p:spPr bwMode="auto">
          <a:xfrm>
            <a:off x="3984625" y="5341938"/>
            <a:ext cx="46259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 = 11011111 00000001 00000001 00000001</a:t>
            </a:r>
            <a:endParaRPr lang="en-US" dirty="0"/>
          </a:p>
        </p:txBody>
      </p:sp>
      <p:sp>
        <p:nvSpPr>
          <p:cNvPr id="162877" name="Freeform 61"/>
          <p:cNvSpPr>
            <a:spLocks/>
          </p:cNvSpPr>
          <p:nvPr/>
        </p:nvSpPr>
        <p:spPr bwMode="auto">
          <a:xfrm>
            <a:off x="5083352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2881" name="Text Box 65"/>
          <p:cNvSpPr txBox="1">
            <a:spLocks noChangeArrowheads="1"/>
          </p:cNvSpPr>
          <p:nvPr/>
        </p:nvSpPr>
        <p:spPr bwMode="auto">
          <a:xfrm>
            <a:off x="5212000" y="5818188"/>
            <a:ext cx="496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</a:t>
            </a:r>
            <a:endParaRPr lang="en-US" dirty="0"/>
          </a:p>
        </p:txBody>
      </p:sp>
      <p:sp>
        <p:nvSpPr>
          <p:cNvPr id="162882" name="Text Box 66"/>
          <p:cNvSpPr txBox="1">
            <a:spLocks noChangeArrowheads="1"/>
          </p:cNvSpPr>
          <p:nvPr/>
        </p:nvSpPr>
        <p:spPr bwMode="auto">
          <a:xfrm>
            <a:off x="6210935" y="5827713"/>
            <a:ext cx="2968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3" name="Text Box 67"/>
          <p:cNvSpPr txBox="1">
            <a:spLocks noChangeArrowheads="1"/>
          </p:cNvSpPr>
          <p:nvPr/>
        </p:nvSpPr>
        <p:spPr bwMode="auto">
          <a:xfrm>
            <a:off x="7938299" y="5813425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162884" name="Text Box 68"/>
          <p:cNvSpPr txBox="1">
            <a:spLocks noChangeArrowheads="1"/>
          </p:cNvSpPr>
          <p:nvPr/>
        </p:nvSpPr>
        <p:spPr bwMode="auto">
          <a:xfrm>
            <a:off x="7128674" y="5827713"/>
            <a:ext cx="296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1</a:t>
            </a:r>
            <a:endParaRPr lang="en-US" dirty="0"/>
          </a:p>
        </p:txBody>
      </p:sp>
      <p:sp>
        <p:nvSpPr>
          <p:cNvPr id="71" name="Freeform 61"/>
          <p:cNvSpPr>
            <a:spLocks/>
          </p:cNvSpPr>
          <p:nvPr/>
        </p:nvSpPr>
        <p:spPr bwMode="auto">
          <a:xfrm>
            <a:off x="5924596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" name="Freeform 61"/>
          <p:cNvSpPr>
            <a:spLocks/>
          </p:cNvSpPr>
          <p:nvPr/>
        </p:nvSpPr>
        <p:spPr bwMode="auto">
          <a:xfrm>
            <a:off x="6800248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" name="Freeform 61"/>
          <p:cNvSpPr>
            <a:spLocks/>
          </p:cNvSpPr>
          <p:nvPr/>
        </p:nvSpPr>
        <p:spPr bwMode="auto">
          <a:xfrm>
            <a:off x="7670773" y="5597525"/>
            <a:ext cx="766379" cy="82967"/>
          </a:xfrm>
          <a:custGeom>
            <a:avLst/>
            <a:gdLst>
              <a:gd name="T0" fmla="*/ 0 w 562"/>
              <a:gd name="T1" fmla="*/ 0 h 58"/>
              <a:gd name="T2" fmla="*/ 0 w 562"/>
              <a:gd name="T3" fmla="*/ 58 h 58"/>
              <a:gd name="T4" fmla="*/ 562 w 562"/>
              <a:gd name="T5" fmla="*/ 58 h 58"/>
              <a:gd name="T6" fmla="*/ 562 w 562"/>
              <a:gd name="T7" fmla="*/ 16 h 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2" h="58">
                <a:moveTo>
                  <a:pt x="0" y="0"/>
                </a:moveTo>
                <a:lnTo>
                  <a:pt x="0" y="58"/>
                </a:lnTo>
                <a:lnTo>
                  <a:pt x="562" y="58"/>
                </a:lnTo>
                <a:lnTo>
                  <a:pt x="562" y="1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4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421247"/>
            <a:ext cx="2133600" cy="365125"/>
          </a:xfrm>
        </p:spPr>
        <p:txBody>
          <a:bodyPr/>
          <a:lstStyle/>
          <a:p>
            <a:fld id="{BA237927-860B-D746-8FC1-BE2254EB66FB}" type="slidenum">
              <a:rPr lang="en-US" smtClean="0"/>
              <a:pPr/>
              <a:t>106</a:t>
            </a:fld>
            <a:endParaRPr lang="en-US" dirty="0"/>
          </a:p>
        </p:txBody>
      </p:sp>
      <p:sp>
        <p:nvSpPr>
          <p:cNvPr id="163842" name="Freeform 2"/>
          <p:cNvSpPr>
            <a:spLocks/>
          </p:cNvSpPr>
          <p:nvPr/>
        </p:nvSpPr>
        <p:spPr bwMode="auto">
          <a:xfrm>
            <a:off x="4378325" y="1392238"/>
            <a:ext cx="1941513" cy="2049462"/>
          </a:xfrm>
          <a:custGeom>
            <a:avLst/>
            <a:gdLst>
              <a:gd name="T0" fmla="*/ 1201 w 1223"/>
              <a:gd name="T1" fmla="*/ 756 h 1291"/>
              <a:gd name="T2" fmla="*/ 702 w 1223"/>
              <a:gd name="T3" fmla="*/ 670 h 1291"/>
              <a:gd name="T4" fmla="*/ 608 w 1223"/>
              <a:gd name="T5" fmla="*/ 103 h 1291"/>
              <a:gd name="T6" fmla="*/ 335 w 1223"/>
              <a:gd name="T7" fmla="*/ 52 h 1291"/>
              <a:gd name="T8" fmla="*/ 65 w 1223"/>
              <a:gd name="T9" fmla="*/ 82 h 1291"/>
              <a:gd name="T10" fmla="*/ 41 w 1223"/>
              <a:gd name="T11" fmla="*/ 544 h 1291"/>
              <a:gd name="T12" fmla="*/ 38 w 1223"/>
              <a:gd name="T13" fmla="*/ 751 h 1291"/>
              <a:gd name="T14" fmla="*/ 23 w 1223"/>
              <a:gd name="T15" fmla="*/ 940 h 1291"/>
              <a:gd name="T16" fmla="*/ 17 w 1223"/>
              <a:gd name="T17" fmla="*/ 1114 h 1291"/>
              <a:gd name="T18" fmla="*/ 128 w 1223"/>
              <a:gd name="T19" fmla="*/ 1219 h 1291"/>
              <a:gd name="T20" fmla="*/ 602 w 1223"/>
              <a:gd name="T21" fmla="*/ 1243 h 1291"/>
              <a:gd name="T22" fmla="*/ 686 w 1223"/>
              <a:gd name="T23" fmla="*/ 930 h 1291"/>
              <a:gd name="T24" fmla="*/ 1177 w 1223"/>
              <a:gd name="T25" fmla="*/ 916 h 1291"/>
              <a:gd name="T26" fmla="*/ 1201 w 1223"/>
              <a:gd name="T27" fmla="*/ 756 h 1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23" h="1291">
                <a:moveTo>
                  <a:pt x="1201" y="756"/>
                </a:moveTo>
                <a:cubicBezTo>
                  <a:pt x="1180" y="640"/>
                  <a:pt x="798" y="744"/>
                  <a:pt x="702" y="670"/>
                </a:cubicBezTo>
                <a:cubicBezTo>
                  <a:pt x="603" y="561"/>
                  <a:pt x="669" y="206"/>
                  <a:pt x="608" y="103"/>
                </a:cubicBezTo>
                <a:cubicBezTo>
                  <a:pt x="547" y="0"/>
                  <a:pt x="425" y="55"/>
                  <a:pt x="335" y="52"/>
                </a:cubicBezTo>
                <a:cubicBezTo>
                  <a:pt x="245" y="49"/>
                  <a:pt x="114" y="0"/>
                  <a:pt x="65" y="82"/>
                </a:cubicBezTo>
                <a:cubicBezTo>
                  <a:pt x="16" y="164"/>
                  <a:pt x="45" y="433"/>
                  <a:pt x="41" y="544"/>
                </a:cubicBezTo>
                <a:cubicBezTo>
                  <a:pt x="37" y="655"/>
                  <a:pt x="41" y="685"/>
                  <a:pt x="38" y="751"/>
                </a:cubicBezTo>
                <a:cubicBezTo>
                  <a:pt x="35" y="817"/>
                  <a:pt x="26" y="880"/>
                  <a:pt x="23" y="940"/>
                </a:cubicBezTo>
                <a:cubicBezTo>
                  <a:pt x="20" y="1000"/>
                  <a:pt x="0" y="1068"/>
                  <a:pt x="17" y="1114"/>
                </a:cubicBezTo>
                <a:cubicBezTo>
                  <a:pt x="34" y="1160"/>
                  <a:pt x="31" y="1198"/>
                  <a:pt x="128" y="1219"/>
                </a:cubicBezTo>
                <a:cubicBezTo>
                  <a:pt x="225" y="1240"/>
                  <a:pt x="509" y="1291"/>
                  <a:pt x="602" y="1243"/>
                </a:cubicBezTo>
                <a:cubicBezTo>
                  <a:pt x="695" y="1195"/>
                  <a:pt x="590" y="984"/>
                  <a:pt x="686" y="930"/>
                </a:cubicBezTo>
                <a:cubicBezTo>
                  <a:pt x="782" y="876"/>
                  <a:pt x="1091" y="945"/>
                  <a:pt x="1177" y="916"/>
                </a:cubicBezTo>
                <a:cubicBezTo>
                  <a:pt x="1208" y="864"/>
                  <a:pt x="1223" y="871"/>
                  <a:pt x="1201" y="7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3" name="Freeform 3"/>
          <p:cNvSpPr>
            <a:spLocks/>
          </p:cNvSpPr>
          <p:nvPr/>
        </p:nvSpPr>
        <p:spPr bwMode="auto">
          <a:xfrm>
            <a:off x="6894513" y="1679575"/>
            <a:ext cx="1906587" cy="1958975"/>
          </a:xfrm>
          <a:custGeom>
            <a:avLst/>
            <a:gdLst>
              <a:gd name="T0" fmla="*/ 25 w 1201"/>
              <a:gd name="T1" fmla="*/ 709 h 1234"/>
              <a:gd name="T2" fmla="*/ 526 w 1201"/>
              <a:gd name="T3" fmla="*/ 780 h 1234"/>
              <a:gd name="T4" fmla="*/ 613 w 1201"/>
              <a:gd name="T5" fmla="*/ 1134 h 1234"/>
              <a:gd name="T6" fmla="*/ 946 w 1201"/>
              <a:gd name="T7" fmla="*/ 1230 h 1234"/>
              <a:gd name="T8" fmla="*/ 1171 w 1201"/>
              <a:gd name="T9" fmla="*/ 1107 h 1234"/>
              <a:gd name="T10" fmla="*/ 1126 w 1201"/>
              <a:gd name="T11" fmla="*/ 894 h 1234"/>
              <a:gd name="T12" fmla="*/ 1114 w 1201"/>
              <a:gd name="T13" fmla="*/ 693 h 1234"/>
              <a:gd name="T14" fmla="*/ 1099 w 1201"/>
              <a:gd name="T15" fmla="*/ 423 h 1234"/>
              <a:gd name="T16" fmla="*/ 1141 w 1201"/>
              <a:gd name="T17" fmla="*/ 216 h 1234"/>
              <a:gd name="T18" fmla="*/ 1102 w 1201"/>
              <a:gd name="T19" fmla="*/ 33 h 1234"/>
              <a:gd name="T20" fmla="*/ 646 w 1201"/>
              <a:gd name="T21" fmla="*/ 81 h 1234"/>
              <a:gd name="T22" fmla="*/ 535 w 1201"/>
              <a:gd name="T23" fmla="*/ 519 h 1234"/>
              <a:gd name="T24" fmla="*/ 44 w 1201"/>
              <a:gd name="T25" fmla="*/ 548 h 1234"/>
              <a:gd name="T26" fmla="*/ 25 w 1201"/>
              <a:gd name="T27" fmla="*/ 709 h 1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201" h="1234">
                <a:moveTo>
                  <a:pt x="25" y="709"/>
                </a:moveTo>
                <a:cubicBezTo>
                  <a:pt x="49" y="824"/>
                  <a:pt x="428" y="709"/>
                  <a:pt x="526" y="780"/>
                </a:cubicBezTo>
                <a:cubicBezTo>
                  <a:pt x="624" y="851"/>
                  <a:pt x="543" y="1059"/>
                  <a:pt x="613" y="1134"/>
                </a:cubicBezTo>
                <a:cubicBezTo>
                  <a:pt x="683" y="1209"/>
                  <a:pt x="853" y="1234"/>
                  <a:pt x="946" y="1230"/>
                </a:cubicBezTo>
                <a:cubicBezTo>
                  <a:pt x="1039" y="1226"/>
                  <a:pt x="1141" y="1163"/>
                  <a:pt x="1171" y="1107"/>
                </a:cubicBezTo>
                <a:cubicBezTo>
                  <a:pt x="1201" y="1051"/>
                  <a:pt x="1135" y="963"/>
                  <a:pt x="1126" y="894"/>
                </a:cubicBezTo>
                <a:cubicBezTo>
                  <a:pt x="1117" y="825"/>
                  <a:pt x="1119" y="772"/>
                  <a:pt x="1114" y="693"/>
                </a:cubicBezTo>
                <a:cubicBezTo>
                  <a:pt x="1109" y="614"/>
                  <a:pt x="1095" y="502"/>
                  <a:pt x="1099" y="423"/>
                </a:cubicBezTo>
                <a:cubicBezTo>
                  <a:pt x="1103" y="344"/>
                  <a:pt x="1141" y="281"/>
                  <a:pt x="1141" y="216"/>
                </a:cubicBezTo>
                <a:cubicBezTo>
                  <a:pt x="1141" y="151"/>
                  <a:pt x="1185" y="56"/>
                  <a:pt x="1102" y="33"/>
                </a:cubicBezTo>
                <a:cubicBezTo>
                  <a:pt x="1019" y="10"/>
                  <a:pt x="740" y="0"/>
                  <a:pt x="646" y="81"/>
                </a:cubicBezTo>
                <a:cubicBezTo>
                  <a:pt x="552" y="162"/>
                  <a:pt x="635" y="441"/>
                  <a:pt x="535" y="519"/>
                </a:cubicBezTo>
                <a:cubicBezTo>
                  <a:pt x="435" y="597"/>
                  <a:pt x="129" y="516"/>
                  <a:pt x="44" y="548"/>
                </a:cubicBezTo>
                <a:cubicBezTo>
                  <a:pt x="15" y="601"/>
                  <a:pt x="0" y="594"/>
                  <a:pt x="25" y="709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4" name="Freeform 4"/>
          <p:cNvSpPr>
            <a:spLocks/>
          </p:cNvSpPr>
          <p:nvPr/>
        </p:nvSpPr>
        <p:spPr bwMode="auto">
          <a:xfrm>
            <a:off x="5578475" y="3113088"/>
            <a:ext cx="2041525" cy="1979612"/>
          </a:xfrm>
          <a:custGeom>
            <a:avLst/>
            <a:gdLst>
              <a:gd name="T0" fmla="*/ 587 w 1286"/>
              <a:gd name="T1" fmla="*/ 30 h 1247"/>
              <a:gd name="T2" fmla="*/ 509 w 1286"/>
              <a:gd name="T3" fmla="*/ 618 h 1247"/>
              <a:gd name="T4" fmla="*/ 77 w 1286"/>
              <a:gd name="T5" fmla="*/ 909 h 1247"/>
              <a:gd name="T6" fmla="*/ 47 w 1286"/>
              <a:gd name="T7" fmla="*/ 1095 h 1247"/>
              <a:gd name="T8" fmla="*/ 140 w 1286"/>
              <a:gd name="T9" fmla="*/ 1224 h 1247"/>
              <a:gd name="T10" fmla="*/ 461 w 1286"/>
              <a:gd name="T11" fmla="*/ 1209 h 1247"/>
              <a:gd name="T12" fmla="*/ 692 w 1286"/>
              <a:gd name="T13" fmla="*/ 1209 h 1247"/>
              <a:gd name="T14" fmla="*/ 1190 w 1286"/>
              <a:gd name="T15" fmla="*/ 1227 h 1247"/>
              <a:gd name="T16" fmla="*/ 1271 w 1286"/>
              <a:gd name="T17" fmla="*/ 1089 h 1247"/>
              <a:gd name="T18" fmla="*/ 1139 w 1286"/>
              <a:gd name="T19" fmla="*/ 741 h 1247"/>
              <a:gd name="T20" fmla="*/ 800 w 1286"/>
              <a:gd name="T21" fmla="*/ 627 h 1247"/>
              <a:gd name="T22" fmla="*/ 749 w 1286"/>
              <a:gd name="T23" fmla="*/ 42 h 1247"/>
              <a:gd name="T24" fmla="*/ 587 w 1286"/>
              <a:gd name="T25" fmla="*/ 30 h 1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286" h="1247">
                <a:moveTo>
                  <a:pt x="587" y="30"/>
                </a:moveTo>
                <a:cubicBezTo>
                  <a:pt x="473" y="60"/>
                  <a:pt x="601" y="475"/>
                  <a:pt x="509" y="618"/>
                </a:cubicBezTo>
                <a:cubicBezTo>
                  <a:pt x="424" y="765"/>
                  <a:pt x="154" y="830"/>
                  <a:pt x="77" y="909"/>
                </a:cubicBezTo>
                <a:cubicBezTo>
                  <a:pt x="0" y="988"/>
                  <a:pt x="37" y="1043"/>
                  <a:pt x="47" y="1095"/>
                </a:cubicBezTo>
                <a:cubicBezTo>
                  <a:pt x="57" y="1147"/>
                  <a:pt x="71" y="1205"/>
                  <a:pt x="140" y="1224"/>
                </a:cubicBezTo>
                <a:cubicBezTo>
                  <a:pt x="209" y="1243"/>
                  <a:pt x="369" y="1212"/>
                  <a:pt x="461" y="1209"/>
                </a:cubicBezTo>
                <a:cubicBezTo>
                  <a:pt x="553" y="1206"/>
                  <a:pt x="571" y="1206"/>
                  <a:pt x="692" y="1209"/>
                </a:cubicBezTo>
                <a:cubicBezTo>
                  <a:pt x="813" y="1212"/>
                  <a:pt x="1094" y="1247"/>
                  <a:pt x="1190" y="1227"/>
                </a:cubicBezTo>
                <a:cubicBezTo>
                  <a:pt x="1286" y="1207"/>
                  <a:pt x="1279" y="1170"/>
                  <a:pt x="1271" y="1089"/>
                </a:cubicBezTo>
                <a:cubicBezTo>
                  <a:pt x="1263" y="1008"/>
                  <a:pt x="1217" y="818"/>
                  <a:pt x="1139" y="741"/>
                </a:cubicBezTo>
                <a:cubicBezTo>
                  <a:pt x="1061" y="664"/>
                  <a:pt x="865" y="743"/>
                  <a:pt x="800" y="627"/>
                </a:cubicBezTo>
                <a:cubicBezTo>
                  <a:pt x="735" y="511"/>
                  <a:pt x="785" y="142"/>
                  <a:pt x="749" y="42"/>
                </a:cubicBezTo>
                <a:cubicBezTo>
                  <a:pt x="695" y="15"/>
                  <a:pt x="701" y="0"/>
                  <a:pt x="587" y="30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5" name="Rectangle 5"/>
          <p:cNvSpPr>
            <a:spLocks noGrp="1" noChangeArrowheads="1"/>
          </p:cNvSpPr>
          <p:nvPr>
            <p:ph type="title"/>
          </p:nvPr>
        </p:nvSpPr>
        <p:spPr>
          <a:xfrm>
            <a:off x="3041650" y="24321"/>
            <a:ext cx="5645149" cy="1143000"/>
          </a:xfrm>
        </p:spPr>
        <p:txBody>
          <a:bodyPr/>
          <a:lstStyle/>
          <a:p>
            <a:r>
              <a:rPr lang="en-US" dirty="0"/>
              <a:t>Subnets</a:t>
            </a:r>
          </a:p>
        </p:txBody>
      </p:sp>
      <p:sp>
        <p:nvSpPr>
          <p:cNvPr id="16384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90714" y="830263"/>
            <a:ext cx="4081236" cy="4648200"/>
          </a:xfrm>
        </p:spPr>
        <p:txBody>
          <a:bodyPr/>
          <a:lstStyle/>
          <a:p>
            <a:r>
              <a:rPr lang="en-US" sz="2400" dirty="0">
                <a:solidFill>
                  <a:schemeClr val="accent2"/>
                </a:solidFill>
              </a:rPr>
              <a:t>IP address:</a:t>
            </a:r>
            <a:r>
              <a:rPr lang="en-US" sz="2400" dirty="0"/>
              <a:t> </a:t>
            </a:r>
          </a:p>
          <a:p>
            <a:pPr lvl="1"/>
            <a:r>
              <a:rPr lang="en-US" sz="2000" dirty="0"/>
              <a:t>subnet part (high order bits)</a:t>
            </a:r>
          </a:p>
          <a:p>
            <a:pPr lvl="1"/>
            <a:r>
              <a:rPr lang="en-US" sz="2000" dirty="0"/>
              <a:t>host part (low order bits) </a:t>
            </a:r>
          </a:p>
          <a:p>
            <a:r>
              <a:rPr lang="en-US" sz="2400" i="1" dirty="0">
                <a:solidFill>
                  <a:schemeClr val="accent2"/>
                </a:solidFill>
              </a:rPr>
              <a:t>What</a:t>
            </a:r>
            <a:r>
              <a:rPr lang="ja-JP" altLang="en-US" sz="2400" i="1" dirty="0">
                <a:solidFill>
                  <a:schemeClr val="accent2"/>
                </a:solidFill>
                <a:latin typeface="Calibri"/>
              </a:rPr>
              <a:t>’</a:t>
            </a:r>
            <a:r>
              <a:rPr lang="en-US" sz="2400" i="1" dirty="0">
                <a:solidFill>
                  <a:schemeClr val="accent2"/>
                </a:solidFill>
              </a:rPr>
              <a:t>s a subnet ?</a:t>
            </a:r>
          </a:p>
          <a:p>
            <a:pPr lvl="1"/>
            <a:r>
              <a:rPr lang="en-US" sz="2000" dirty="0"/>
              <a:t>device interfaces with same subnet part of IP address</a:t>
            </a:r>
          </a:p>
          <a:p>
            <a:pPr lvl="1"/>
            <a:r>
              <a:rPr lang="en-US" sz="2000" dirty="0"/>
              <a:t>can physically reach each other without intervening router</a:t>
            </a:r>
          </a:p>
        </p:txBody>
      </p:sp>
      <p:graphicFrame>
        <p:nvGraphicFramePr>
          <p:cNvPr id="163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28103"/>
              </p:ext>
            </p:extLst>
          </p:nvPr>
        </p:nvGraphicFramePr>
        <p:xfrm>
          <a:off x="4456113" y="149701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149701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48" name="Line 8"/>
          <p:cNvSpPr>
            <a:spLocks noChangeShapeType="1"/>
          </p:cNvSpPr>
          <p:nvPr/>
        </p:nvSpPr>
        <p:spPr bwMode="auto">
          <a:xfrm>
            <a:off x="5016500" y="1870075"/>
            <a:ext cx="277813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49" name="Line 9"/>
          <p:cNvSpPr>
            <a:spLocks noChangeShapeType="1"/>
          </p:cNvSpPr>
          <p:nvPr/>
        </p:nvSpPr>
        <p:spPr bwMode="auto">
          <a:xfrm flipH="1">
            <a:off x="5307013" y="185578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0" name="Line 10"/>
          <p:cNvSpPr>
            <a:spLocks noChangeShapeType="1"/>
          </p:cNvSpPr>
          <p:nvPr/>
        </p:nvSpPr>
        <p:spPr bwMode="auto">
          <a:xfrm flipV="1">
            <a:off x="5016500" y="2514600"/>
            <a:ext cx="277813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51" name="Line 11"/>
          <p:cNvSpPr>
            <a:spLocks noChangeShapeType="1"/>
          </p:cNvSpPr>
          <p:nvPr/>
        </p:nvSpPr>
        <p:spPr bwMode="auto">
          <a:xfrm>
            <a:off x="5026025" y="3141663"/>
            <a:ext cx="27305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5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456696"/>
              </p:ext>
            </p:extLst>
          </p:nvPr>
        </p:nvGraphicFramePr>
        <p:xfrm>
          <a:off x="4456113" y="21637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1637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5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006130"/>
              </p:ext>
            </p:extLst>
          </p:nvPr>
        </p:nvGraphicFramePr>
        <p:xfrm>
          <a:off x="4456113" y="27733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3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6113" y="27733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54" name="Line 14"/>
          <p:cNvSpPr>
            <a:spLocks noChangeShapeType="1"/>
          </p:cNvSpPr>
          <p:nvPr/>
        </p:nvSpPr>
        <p:spPr bwMode="auto">
          <a:xfrm>
            <a:off x="5307013" y="2713038"/>
            <a:ext cx="10350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3855" name="Group 15"/>
          <p:cNvGrpSpPr>
            <a:grpSpLocks/>
          </p:cNvGrpSpPr>
          <p:nvPr/>
        </p:nvGrpSpPr>
        <p:grpSpPr bwMode="auto">
          <a:xfrm>
            <a:off x="6249988" y="2678113"/>
            <a:ext cx="711200" cy="381000"/>
            <a:chOff x="3600" y="219"/>
            <a:chExt cx="360" cy="175"/>
          </a:xfrm>
        </p:grpSpPr>
        <p:sp>
          <p:nvSpPr>
            <p:cNvPr id="163856" name="Oval 1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7" name="Line 1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8" name="Line 1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3859" name="Rectangle 1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163860" name="Oval 2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63861" name="Group 2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3862" name="Line 2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3" name="Line 2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4" name="Line 2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3865" name="Group 2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386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386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63869" name="Text Box 29"/>
          <p:cNvSpPr txBox="1">
            <a:spLocks noChangeArrowheads="1"/>
          </p:cNvSpPr>
          <p:nvPr/>
        </p:nvSpPr>
        <p:spPr bwMode="auto">
          <a:xfrm>
            <a:off x="4975225" y="154463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223.1.1.1</a:t>
            </a:r>
            <a:endParaRPr lang="en-US" dirty="0"/>
          </a:p>
        </p:txBody>
      </p:sp>
      <p:sp>
        <p:nvSpPr>
          <p:cNvPr id="163870" name="Rectangle 30"/>
          <p:cNvSpPr>
            <a:spLocks noChangeArrowheads="1"/>
          </p:cNvSpPr>
          <p:nvPr/>
        </p:nvSpPr>
        <p:spPr bwMode="auto">
          <a:xfrm>
            <a:off x="5062538" y="2265363"/>
            <a:ext cx="309562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1" name="Text Box 31"/>
          <p:cNvSpPr txBox="1">
            <a:spLocks noChangeArrowheads="1"/>
          </p:cNvSpPr>
          <p:nvPr/>
        </p:nvSpPr>
        <p:spPr bwMode="auto">
          <a:xfrm>
            <a:off x="4976813" y="21732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223.1.1.2</a:t>
            </a:r>
            <a:endParaRPr lang="en-US" dirty="0"/>
          </a:p>
        </p:txBody>
      </p:sp>
      <p:sp>
        <p:nvSpPr>
          <p:cNvPr id="163872" name="Text Box 32"/>
          <p:cNvSpPr txBox="1">
            <a:spLocks noChangeArrowheads="1"/>
          </p:cNvSpPr>
          <p:nvPr/>
        </p:nvSpPr>
        <p:spPr bwMode="auto">
          <a:xfrm>
            <a:off x="4860925" y="3125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223.1.1.3</a:t>
            </a:r>
            <a:endParaRPr lang="en-US" dirty="0"/>
          </a:p>
        </p:txBody>
      </p:sp>
      <p:sp>
        <p:nvSpPr>
          <p:cNvPr id="163873" name="Text Box 33"/>
          <p:cNvSpPr txBox="1">
            <a:spLocks noChangeArrowheads="1"/>
          </p:cNvSpPr>
          <p:nvPr/>
        </p:nvSpPr>
        <p:spPr bwMode="auto">
          <a:xfrm>
            <a:off x="5651500" y="2454275"/>
            <a:ext cx="96693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223.1.1.4</a:t>
            </a:r>
            <a:endParaRPr lang="en-US" dirty="0"/>
          </a:p>
        </p:txBody>
      </p:sp>
      <p:sp>
        <p:nvSpPr>
          <p:cNvPr id="163874" name="Line 34"/>
          <p:cNvSpPr>
            <a:spLocks noChangeShapeType="1"/>
          </p:cNvSpPr>
          <p:nvPr/>
        </p:nvSpPr>
        <p:spPr bwMode="auto">
          <a:xfrm>
            <a:off x="6854825" y="2722563"/>
            <a:ext cx="10160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75" name="Text Box 35"/>
          <p:cNvSpPr txBox="1">
            <a:spLocks noChangeArrowheads="1"/>
          </p:cNvSpPr>
          <p:nvPr/>
        </p:nvSpPr>
        <p:spPr bwMode="auto">
          <a:xfrm>
            <a:off x="6727825" y="2444750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223.1.2.9</a:t>
            </a:r>
            <a:endParaRPr lang="en-US" dirty="0"/>
          </a:p>
        </p:txBody>
      </p:sp>
      <p:sp>
        <p:nvSpPr>
          <p:cNvPr id="163876" name="Line 36"/>
          <p:cNvSpPr>
            <a:spLocks noChangeShapeType="1"/>
          </p:cNvSpPr>
          <p:nvPr/>
        </p:nvSpPr>
        <p:spPr bwMode="auto">
          <a:xfrm flipH="1">
            <a:off x="7878763" y="2027238"/>
            <a:ext cx="0" cy="129063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003110"/>
              </p:ext>
            </p:extLst>
          </p:nvPr>
        </p:nvGraphicFramePr>
        <p:xfrm>
          <a:off x="8056563" y="173513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4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3" y="173513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8" name="Line 38"/>
          <p:cNvSpPr>
            <a:spLocks noChangeShapeType="1"/>
          </p:cNvSpPr>
          <p:nvPr/>
        </p:nvSpPr>
        <p:spPr bwMode="auto">
          <a:xfrm>
            <a:off x="7878763" y="2032000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79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125944"/>
              </p:ext>
            </p:extLst>
          </p:nvPr>
        </p:nvGraphicFramePr>
        <p:xfrm>
          <a:off x="8061325" y="3116263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5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1325" y="3116263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0" name="Line 40"/>
          <p:cNvSpPr>
            <a:spLocks noChangeShapeType="1"/>
          </p:cNvSpPr>
          <p:nvPr/>
        </p:nvSpPr>
        <p:spPr bwMode="auto">
          <a:xfrm>
            <a:off x="7878763" y="3303588"/>
            <a:ext cx="2349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1" name="Rectangle 41"/>
          <p:cNvSpPr>
            <a:spLocks noChangeArrowheads="1"/>
          </p:cNvSpPr>
          <p:nvPr/>
        </p:nvSpPr>
        <p:spPr bwMode="auto">
          <a:xfrm>
            <a:off x="7824788" y="3051175"/>
            <a:ext cx="1714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2" name="Text Box 42"/>
          <p:cNvSpPr txBox="1">
            <a:spLocks noChangeArrowheads="1"/>
          </p:cNvSpPr>
          <p:nvPr/>
        </p:nvSpPr>
        <p:spPr bwMode="auto">
          <a:xfrm>
            <a:off x="7251700" y="2989263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223.1.2.2</a:t>
            </a:r>
            <a:endParaRPr lang="en-US" dirty="0"/>
          </a:p>
        </p:txBody>
      </p:sp>
      <p:sp>
        <p:nvSpPr>
          <p:cNvPr id="163883" name="Rectangle 43"/>
          <p:cNvSpPr>
            <a:spLocks noChangeArrowheads="1"/>
          </p:cNvSpPr>
          <p:nvPr/>
        </p:nvSpPr>
        <p:spPr bwMode="auto">
          <a:xfrm>
            <a:off x="7839075" y="2079625"/>
            <a:ext cx="247650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4" name="Text Box 44"/>
          <p:cNvSpPr txBox="1">
            <a:spLocks noChangeArrowheads="1"/>
          </p:cNvSpPr>
          <p:nvPr/>
        </p:nvSpPr>
        <p:spPr bwMode="auto">
          <a:xfrm>
            <a:off x="7061200" y="1982788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223.1.2.1</a:t>
            </a:r>
            <a:endParaRPr lang="en-US" dirty="0"/>
          </a:p>
        </p:txBody>
      </p:sp>
      <p:sp>
        <p:nvSpPr>
          <p:cNvPr id="163885" name="Line 45"/>
          <p:cNvSpPr>
            <a:spLocks noChangeShapeType="1"/>
          </p:cNvSpPr>
          <p:nvPr/>
        </p:nvSpPr>
        <p:spPr bwMode="auto">
          <a:xfrm flipH="1">
            <a:off x="6616700" y="3060700"/>
            <a:ext cx="0" cy="129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6" name="Line 46"/>
          <p:cNvSpPr>
            <a:spLocks noChangeShapeType="1"/>
          </p:cNvSpPr>
          <p:nvPr/>
        </p:nvSpPr>
        <p:spPr bwMode="auto">
          <a:xfrm flipH="1">
            <a:off x="6007100" y="4341813"/>
            <a:ext cx="11858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7" name="Line 47"/>
          <p:cNvSpPr>
            <a:spLocks noChangeShapeType="1"/>
          </p:cNvSpPr>
          <p:nvPr/>
        </p:nvSpPr>
        <p:spPr bwMode="auto">
          <a:xfrm flipH="1" flipV="1">
            <a:off x="6003925" y="4333875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88" name="Line 48"/>
          <p:cNvSpPr>
            <a:spLocks noChangeShapeType="1"/>
          </p:cNvSpPr>
          <p:nvPr/>
        </p:nvSpPr>
        <p:spPr bwMode="auto">
          <a:xfrm flipH="1" flipV="1">
            <a:off x="7180263" y="4338638"/>
            <a:ext cx="3175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388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6375817"/>
              </p:ext>
            </p:extLst>
          </p:nvPr>
        </p:nvGraphicFramePr>
        <p:xfrm>
          <a:off x="6965950" y="4497388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6" name="Clip" r:id="rId9" imgW="1305000" imgH="1085760" progId="MS_ClipArt_Gallery.2">
                  <p:embed/>
                </p:oleObj>
              </mc:Choice>
              <mc:Fallback>
                <p:oleObj name="Clip" r:id="rId9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5950" y="4497388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617116"/>
              </p:ext>
            </p:extLst>
          </p:nvPr>
        </p:nvGraphicFramePr>
        <p:xfrm>
          <a:off x="5708650" y="4511675"/>
          <a:ext cx="584200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77" name="Clip" r:id="rId10" imgW="1305000" imgH="1085760" progId="MS_ClipArt_Gallery.2">
                  <p:embed/>
                </p:oleObj>
              </mc:Choice>
              <mc:Fallback>
                <p:oleObj name="Clip" r:id="rId10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8650" y="4511675"/>
                        <a:ext cx="584200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1" name="Text Box 51"/>
          <p:cNvSpPr txBox="1">
            <a:spLocks noChangeArrowheads="1"/>
          </p:cNvSpPr>
          <p:nvPr/>
        </p:nvSpPr>
        <p:spPr bwMode="auto">
          <a:xfrm>
            <a:off x="7185025" y="41878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</a:t>
            </a:r>
            <a:endParaRPr lang="en-US" dirty="0"/>
          </a:p>
        </p:txBody>
      </p:sp>
      <p:sp>
        <p:nvSpPr>
          <p:cNvPr id="163892" name="Rectangle 52"/>
          <p:cNvSpPr>
            <a:spLocks noChangeArrowheads="1"/>
          </p:cNvSpPr>
          <p:nvPr/>
        </p:nvSpPr>
        <p:spPr bwMode="auto">
          <a:xfrm>
            <a:off x="4848225" y="4060825"/>
            <a:ext cx="847725" cy="180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3" name="Text Box 53"/>
          <p:cNvSpPr txBox="1">
            <a:spLocks noChangeArrowheads="1"/>
          </p:cNvSpPr>
          <p:nvPr/>
        </p:nvSpPr>
        <p:spPr bwMode="auto">
          <a:xfrm>
            <a:off x="5008563" y="4225925"/>
            <a:ext cx="96402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223.1.3.1</a:t>
            </a:r>
            <a:endParaRPr lang="en-US" dirty="0"/>
          </a:p>
        </p:txBody>
      </p:sp>
      <p:sp>
        <p:nvSpPr>
          <p:cNvPr id="163894" name="Rectangle 54"/>
          <p:cNvSpPr>
            <a:spLocks noChangeArrowheads="1"/>
          </p:cNvSpPr>
          <p:nvPr/>
        </p:nvSpPr>
        <p:spPr bwMode="auto">
          <a:xfrm>
            <a:off x="6553200" y="3194050"/>
            <a:ext cx="128588" cy="180975"/>
          </a:xfrm>
          <a:prstGeom prst="rect">
            <a:avLst/>
          </a:pr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5" name="Text Box 55"/>
          <p:cNvSpPr txBox="1">
            <a:spLocks noChangeArrowheads="1"/>
          </p:cNvSpPr>
          <p:nvPr/>
        </p:nvSpPr>
        <p:spPr bwMode="auto">
          <a:xfrm>
            <a:off x="6115050" y="3154363"/>
            <a:ext cx="106952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latin typeface="Calibri"/>
              </a:rPr>
              <a:t>223.1.3.27</a:t>
            </a:r>
            <a:endParaRPr lang="en-US" dirty="0"/>
          </a:p>
        </p:txBody>
      </p:sp>
      <p:sp>
        <p:nvSpPr>
          <p:cNvPr id="163896" name="Text Box 56"/>
          <p:cNvSpPr txBox="1">
            <a:spLocks noChangeArrowheads="1"/>
          </p:cNvSpPr>
          <p:nvPr/>
        </p:nvSpPr>
        <p:spPr bwMode="auto">
          <a:xfrm>
            <a:off x="4744872" y="6111170"/>
            <a:ext cx="3579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network consisting of 3 subnets</a:t>
            </a:r>
          </a:p>
        </p:txBody>
      </p:sp>
      <p:sp>
        <p:nvSpPr>
          <p:cNvPr id="163897" name="Text Box 57"/>
          <p:cNvSpPr txBox="1">
            <a:spLocks noChangeArrowheads="1"/>
          </p:cNvSpPr>
          <p:nvPr/>
        </p:nvSpPr>
        <p:spPr bwMode="auto">
          <a:xfrm>
            <a:off x="6842125" y="3663950"/>
            <a:ext cx="901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subnet</a:t>
            </a:r>
          </a:p>
        </p:txBody>
      </p:sp>
      <p:sp>
        <p:nvSpPr>
          <p:cNvPr id="163898" name="Line 58"/>
          <p:cNvSpPr>
            <a:spLocks noChangeShapeType="1"/>
          </p:cNvSpPr>
          <p:nvPr/>
        </p:nvSpPr>
        <p:spPr bwMode="auto">
          <a:xfrm flipH="1">
            <a:off x="6705600" y="3927475"/>
            <a:ext cx="17145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Text Box 33"/>
          <p:cNvSpPr txBox="1">
            <a:spLocks noChangeArrowheads="1"/>
          </p:cNvSpPr>
          <p:nvPr/>
        </p:nvSpPr>
        <p:spPr bwMode="auto">
          <a:xfrm>
            <a:off x="5347114" y="1227137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223.1.1.0/24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2" name="Text Box 35"/>
          <p:cNvSpPr txBox="1">
            <a:spLocks noChangeArrowheads="1"/>
          </p:cNvSpPr>
          <p:nvPr/>
        </p:nvSpPr>
        <p:spPr bwMode="auto">
          <a:xfrm>
            <a:off x="7523576" y="1311275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223.1.2.0/24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6064251" y="5028629"/>
            <a:ext cx="131887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rgbClr val="660066"/>
                </a:solidFill>
                <a:latin typeface="Calibri"/>
              </a:rPr>
              <a:t>223.1.3.0/24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64" name="Text Box 61"/>
          <p:cNvSpPr txBox="1">
            <a:spLocks noChangeArrowheads="1"/>
          </p:cNvSpPr>
          <p:nvPr/>
        </p:nvSpPr>
        <p:spPr bwMode="auto">
          <a:xfrm>
            <a:off x="5541963" y="5465646"/>
            <a:ext cx="2708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Subnet mask: /24</a:t>
            </a:r>
          </a:p>
        </p:txBody>
      </p:sp>
      <p:sp>
        <p:nvSpPr>
          <p:cNvPr id="66" name="Text Box 5"/>
          <p:cNvSpPr txBox="1">
            <a:spLocks noChangeArrowheads="1"/>
          </p:cNvSpPr>
          <p:nvPr/>
        </p:nvSpPr>
        <p:spPr bwMode="auto">
          <a:xfrm>
            <a:off x="199949" y="4945178"/>
            <a:ext cx="3287788" cy="29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11011111  00000001</a:t>
            </a:r>
            <a:r>
              <a:rPr lang="en-US" sz="2400" dirty="0" smtClean="0">
                <a:latin typeface="Calibri"/>
              </a:rPr>
              <a:t>  </a:t>
            </a:r>
            <a:r>
              <a:rPr lang="en-US" sz="2400" dirty="0" smtClean="0">
                <a:solidFill>
                  <a:schemeClr val="accent2"/>
                </a:solidFill>
                <a:latin typeface="Calibri"/>
              </a:rPr>
              <a:t>00000011</a:t>
            </a:r>
            <a:r>
              <a:rPr lang="en-US" sz="2400" dirty="0" smtClean="0">
                <a:latin typeface="Calibri"/>
              </a:rPr>
              <a:t> </a:t>
            </a:r>
            <a:r>
              <a:rPr lang="en-US" sz="2400" dirty="0">
                <a:latin typeface="Calibri"/>
              </a:rPr>
              <a:t>00000000</a:t>
            </a:r>
            <a:endParaRPr lang="en-US" sz="2400" dirty="0">
              <a:latin typeface="Times New Roman" charset="0"/>
            </a:endParaRPr>
          </a:p>
        </p:txBody>
      </p:sp>
      <p:sp>
        <p:nvSpPr>
          <p:cNvPr id="67" name="Text Box 6"/>
          <p:cNvSpPr txBox="1">
            <a:spLocks noChangeArrowheads="1"/>
          </p:cNvSpPr>
          <p:nvPr/>
        </p:nvSpPr>
        <p:spPr bwMode="auto">
          <a:xfrm>
            <a:off x="1167439" y="4604009"/>
            <a:ext cx="52992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>
                <a:solidFill>
                  <a:schemeClr val="accent2"/>
                </a:solidFill>
              </a:rPr>
              <a:t>subnet</a:t>
            </a:r>
          </a:p>
          <a:p>
            <a:pPr algn="ctr"/>
            <a:r>
              <a:rPr lang="en-US">
                <a:solidFill>
                  <a:schemeClr val="accent2"/>
                </a:solidFill>
              </a:rPr>
              <a:t>part</a:t>
            </a:r>
            <a:endParaRPr lang="en-US"/>
          </a:p>
        </p:txBody>
      </p:sp>
      <p:sp>
        <p:nvSpPr>
          <p:cNvPr id="68" name="Text Box 7"/>
          <p:cNvSpPr txBox="1">
            <a:spLocks noChangeArrowheads="1"/>
          </p:cNvSpPr>
          <p:nvPr/>
        </p:nvSpPr>
        <p:spPr bwMode="auto">
          <a:xfrm>
            <a:off x="3191781" y="4580689"/>
            <a:ext cx="385317" cy="40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70000" lnSpcReduction="20000"/>
          </a:bodyPr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part</a:t>
            </a:r>
          </a:p>
        </p:txBody>
      </p:sp>
      <p:sp>
        <p:nvSpPr>
          <p:cNvPr id="69" name="Line 8"/>
          <p:cNvSpPr>
            <a:spLocks noChangeShapeType="1"/>
          </p:cNvSpPr>
          <p:nvPr/>
        </p:nvSpPr>
        <p:spPr bwMode="auto">
          <a:xfrm>
            <a:off x="1768272" y="4805772"/>
            <a:ext cx="1038193" cy="91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0" name="Line 9"/>
          <p:cNvSpPr>
            <a:spLocks noChangeShapeType="1"/>
          </p:cNvSpPr>
          <p:nvPr/>
        </p:nvSpPr>
        <p:spPr bwMode="auto">
          <a:xfrm flipH="1">
            <a:off x="264324" y="4802731"/>
            <a:ext cx="862065" cy="709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1" name="Line 10"/>
          <p:cNvSpPr>
            <a:spLocks noChangeShapeType="1"/>
          </p:cNvSpPr>
          <p:nvPr/>
        </p:nvSpPr>
        <p:spPr bwMode="auto">
          <a:xfrm flipH="1" flipV="1">
            <a:off x="2806465" y="4807801"/>
            <a:ext cx="406775" cy="709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2" name="Line 11"/>
          <p:cNvSpPr>
            <a:spLocks noChangeShapeType="1"/>
          </p:cNvSpPr>
          <p:nvPr/>
        </p:nvSpPr>
        <p:spPr bwMode="auto">
          <a:xfrm flipV="1">
            <a:off x="3481002" y="4805773"/>
            <a:ext cx="34986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normAutofit fontScale="25000" lnSpcReduction="20000"/>
          </a:bodyPr>
          <a:lstStyle/>
          <a:p>
            <a:endParaRPr lang="en-US"/>
          </a:p>
        </p:txBody>
      </p:sp>
      <p:sp>
        <p:nvSpPr>
          <p:cNvPr id="73" name="Text Box 12"/>
          <p:cNvSpPr txBox="1">
            <a:spLocks noChangeArrowheads="1"/>
          </p:cNvSpPr>
          <p:nvPr/>
        </p:nvSpPr>
        <p:spPr bwMode="auto">
          <a:xfrm>
            <a:off x="1338173" y="5326914"/>
            <a:ext cx="1396657" cy="292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normAutofit fontScale="62500" lnSpcReduction="20000"/>
          </a:bodyPr>
          <a:lstStyle/>
          <a:p>
            <a:r>
              <a:rPr lang="en-US" sz="2400" b="1" i="1" dirty="0" smtClean="0">
                <a:solidFill>
                  <a:srgbClr val="660066"/>
                </a:solidFill>
              </a:rPr>
              <a:t>223.1.3.0</a:t>
            </a:r>
            <a:r>
              <a:rPr lang="en-US" sz="2400" b="1" i="1" dirty="0">
                <a:solidFill>
                  <a:srgbClr val="660066"/>
                </a:solidFill>
              </a:rPr>
              <a:t>/</a:t>
            </a:r>
            <a:r>
              <a:rPr lang="en-US" sz="2400" b="1" i="1" dirty="0" smtClean="0">
                <a:solidFill>
                  <a:srgbClr val="660066"/>
                </a:solidFill>
              </a:rPr>
              <a:t>24</a:t>
            </a:r>
            <a:endParaRPr lang="en-US" b="1" i="1" dirty="0">
              <a:solidFill>
                <a:srgbClr val="660066"/>
              </a:solidFill>
            </a:endParaRPr>
          </a:p>
        </p:txBody>
      </p:sp>
      <p:sp>
        <p:nvSpPr>
          <p:cNvPr id="74" name="Rectangle 3"/>
          <p:cNvSpPr txBox="1">
            <a:spLocks noChangeArrowheads="1"/>
          </p:cNvSpPr>
          <p:nvPr/>
        </p:nvSpPr>
        <p:spPr>
          <a:xfrm>
            <a:off x="-20637" y="5552845"/>
            <a:ext cx="4647066" cy="1306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ZapfDingbats" charset="0"/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CIDR: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C</a:t>
            </a:r>
            <a:r>
              <a:rPr lang="en-US" sz="1800" dirty="0" smtClean="0"/>
              <a:t>lassless </a:t>
            </a:r>
            <a:r>
              <a:rPr lang="en-US" sz="1800" dirty="0" err="1" smtClean="0">
                <a:solidFill>
                  <a:srgbClr val="FF0000"/>
                </a:solidFill>
              </a:rPr>
              <a:t>I</a:t>
            </a:r>
            <a:r>
              <a:rPr lang="en-US" sz="1800" dirty="0" err="1" smtClean="0"/>
              <a:t>nter</a:t>
            </a:r>
            <a:r>
              <a:rPr lang="en-US" sz="1800" dirty="0" err="1" smtClean="0">
                <a:solidFill>
                  <a:srgbClr val="FF0000"/>
                </a:solidFill>
              </a:rPr>
              <a:t>D</a:t>
            </a:r>
            <a:r>
              <a:rPr lang="en-US" sz="1800" dirty="0" err="1" smtClean="0"/>
              <a:t>omain</a:t>
            </a:r>
            <a:r>
              <a:rPr lang="en-US" sz="1800" dirty="0" smtClean="0"/>
              <a:t> </a:t>
            </a:r>
            <a:r>
              <a:rPr lang="en-US" sz="1800" dirty="0" smtClean="0">
                <a:solidFill>
                  <a:srgbClr val="FF0000"/>
                </a:solidFill>
              </a:rPr>
              <a:t>R</a:t>
            </a:r>
            <a:r>
              <a:rPr lang="en-US" sz="1800" dirty="0" smtClean="0"/>
              <a:t>outing</a:t>
            </a:r>
          </a:p>
          <a:p>
            <a:pPr lvl="1"/>
            <a:r>
              <a:rPr lang="en-US" sz="1400" dirty="0" smtClean="0"/>
              <a:t>subnet portion of address of arbitrary length</a:t>
            </a:r>
          </a:p>
          <a:p>
            <a:pPr lvl="1"/>
            <a:r>
              <a:rPr lang="en-US" sz="1400" dirty="0" smtClean="0"/>
              <a:t>address format: </a:t>
            </a:r>
            <a:r>
              <a:rPr lang="en-US" sz="1400" dirty="0" err="1" smtClean="0">
                <a:solidFill>
                  <a:srgbClr val="FF0000"/>
                </a:solidFill>
              </a:rPr>
              <a:t>a.b.c.d</a:t>
            </a:r>
            <a:r>
              <a:rPr lang="en-US" sz="1400" dirty="0" smtClean="0">
                <a:solidFill>
                  <a:srgbClr val="FF0000"/>
                </a:solidFill>
              </a:rPr>
              <a:t>/x</a:t>
            </a:r>
            <a:r>
              <a:rPr lang="en-US" sz="1400" dirty="0" smtClean="0"/>
              <a:t>, where x is # bits in subnet portion of address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83770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73" grpId="0"/>
      <p:bldP spid="74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D8B18-FF53-A64F-839A-E947FDBBE7EC}" type="slidenum">
              <a:rPr lang="en-US" smtClean="0"/>
              <a:pPr/>
              <a:t>107</a:t>
            </a:fld>
            <a:endParaRPr lang="en-US" dirty="0"/>
          </a:p>
        </p:txBody>
      </p:sp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1175" y="1687513"/>
            <a:ext cx="8034338" cy="3359150"/>
          </a:xfrm>
        </p:spPr>
        <p:txBody>
          <a:bodyPr>
            <a:normAutofit fontScale="85000" lnSpcReduction="200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a </a:t>
            </a:r>
            <a:r>
              <a:rPr lang="en-US" i="1" dirty="0"/>
              <a:t>host</a:t>
            </a:r>
            <a:r>
              <a:rPr lang="en-US" dirty="0"/>
              <a:t> get IP address?</a:t>
            </a:r>
          </a:p>
          <a:p>
            <a:pPr>
              <a:buFont typeface="ZapfDingbats" charset="0"/>
              <a:buNone/>
            </a:pPr>
            <a:endParaRPr lang="en-US" dirty="0"/>
          </a:p>
          <a:p>
            <a:r>
              <a:rPr lang="en-US" sz="2400" dirty="0"/>
              <a:t>hard-coded by system admin in a file</a:t>
            </a:r>
          </a:p>
          <a:p>
            <a:pPr lvl="1"/>
            <a:r>
              <a:rPr lang="en-US" dirty="0"/>
              <a:t>Windows: control-panel-&gt;network-&gt;configuration-&gt;</a:t>
            </a:r>
            <a:r>
              <a:rPr lang="en-US" dirty="0" err="1"/>
              <a:t>tcp</a:t>
            </a:r>
            <a:r>
              <a:rPr lang="en-US" dirty="0"/>
              <a:t>/</a:t>
            </a:r>
            <a:r>
              <a:rPr lang="en-US" dirty="0" err="1"/>
              <a:t>ip</a:t>
            </a:r>
            <a:r>
              <a:rPr lang="en-US" dirty="0"/>
              <a:t>-&gt;properties</a:t>
            </a:r>
          </a:p>
          <a:p>
            <a:pPr lvl="1"/>
            <a:r>
              <a:rPr lang="en-US" dirty="0"/>
              <a:t>UNIX: 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 smtClean="0"/>
              <a:t>rc.config</a:t>
            </a:r>
            <a:r>
              <a:rPr lang="en-US" dirty="0" smtClean="0"/>
              <a:t> </a:t>
            </a:r>
            <a:r>
              <a:rPr lang="en-US" sz="2100" dirty="0" smtClean="0"/>
              <a:t>(circa 1980’s your mileage will vary)</a:t>
            </a:r>
            <a:endParaRPr lang="en-US" dirty="0"/>
          </a:p>
          <a:p>
            <a:r>
              <a:rPr lang="en-US" sz="2400" dirty="0">
                <a:solidFill>
                  <a:srgbClr val="FF0000"/>
                </a:solidFill>
              </a:rPr>
              <a:t>DHCP: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D</a:t>
            </a:r>
            <a:r>
              <a:rPr lang="en-US" sz="2400" dirty="0"/>
              <a:t>ynamic </a:t>
            </a:r>
            <a:r>
              <a:rPr lang="en-US" sz="2400" dirty="0">
                <a:solidFill>
                  <a:srgbClr val="FF0000"/>
                </a:solidFill>
              </a:rPr>
              <a:t>H</a:t>
            </a:r>
            <a:r>
              <a:rPr lang="en-US" sz="2400" dirty="0"/>
              <a:t>ost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onfiguration </a:t>
            </a:r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dirty="0"/>
              <a:t>rotocol: dynamically get address from as server</a:t>
            </a:r>
          </a:p>
          <a:p>
            <a:pPr lvl="1"/>
            <a:r>
              <a:rPr lang="ja-JP" altLang="en-US" dirty="0">
                <a:latin typeface="Calibri"/>
              </a:rPr>
              <a:t>“</a:t>
            </a:r>
            <a:r>
              <a:rPr lang="en-US" dirty="0"/>
              <a:t>plug-and-play</a:t>
            </a:r>
            <a:r>
              <a:rPr lang="ja-JP" altLang="en-US" dirty="0">
                <a:latin typeface="Calibri"/>
              </a:rPr>
              <a:t>”</a:t>
            </a:r>
            <a:r>
              <a:rPr lang="en-US" dirty="0"/>
              <a:t> </a:t>
            </a:r>
          </a:p>
          <a:p>
            <a:pPr>
              <a:buFont typeface="ZapfDingbats" charset="0"/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8324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08960-F37B-114D-A8F9-49A40732560E}" type="slidenum">
              <a:rPr lang="en-US" smtClean="0"/>
              <a:pPr/>
              <a:t>108</a:t>
            </a:fld>
            <a:endParaRPr lang="en-US" dirty="0"/>
          </a:p>
        </p:txBody>
      </p:sp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>
          <a:xfrm>
            <a:off x="438150" y="7938"/>
            <a:ext cx="7772400" cy="1143000"/>
          </a:xfrm>
        </p:spPr>
        <p:txBody>
          <a:bodyPr/>
          <a:lstStyle/>
          <a:p>
            <a:r>
              <a:rPr lang="en-US" sz="3600" dirty="0"/>
              <a:t>DHCP client-server scenario</a:t>
            </a:r>
          </a:p>
        </p:txBody>
      </p:sp>
      <p:sp>
        <p:nvSpPr>
          <p:cNvPr id="635907" name="Rectangle 3"/>
          <p:cNvSpPr>
            <a:spLocks noChangeArrowheads="1"/>
          </p:cNvSpPr>
          <p:nvPr/>
        </p:nvSpPr>
        <p:spPr bwMode="auto">
          <a:xfrm>
            <a:off x="2408238" y="6037263"/>
            <a:ext cx="49784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967" name="Rectangle 63"/>
          <p:cNvSpPr>
            <a:spLocks noChangeArrowheads="1"/>
          </p:cNvSpPr>
          <p:nvPr/>
        </p:nvSpPr>
        <p:spPr bwMode="auto">
          <a:xfrm>
            <a:off x="6210300" y="6770688"/>
            <a:ext cx="85725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2700">
                <a:solidFill>
                  <a:srgbClr val="000000"/>
                </a:solidFill>
                <a:latin typeface="Times New Roman" charset="0"/>
              </a:rPr>
              <a:t> </a:t>
            </a:r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1153" y="4066876"/>
            <a:ext cx="3887769" cy="2654599"/>
            <a:chOff x="1712913" y="2103438"/>
            <a:chExt cx="5232400" cy="3154362"/>
          </a:xfrm>
        </p:grpSpPr>
        <p:sp>
          <p:nvSpPr>
            <p:cNvPr id="635908" name="Freeform 4"/>
            <p:cNvSpPr>
              <a:spLocks/>
            </p:cNvSpPr>
            <p:nvPr/>
          </p:nvSpPr>
          <p:spPr bwMode="auto">
            <a:xfrm>
              <a:off x="1712913" y="2103438"/>
              <a:ext cx="1941512" cy="2049462"/>
            </a:xfrm>
            <a:custGeom>
              <a:avLst/>
              <a:gdLst>
                <a:gd name="T0" fmla="*/ 1201 w 1223"/>
                <a:gd name="T1" fmla="*/ 756 h 1291"/>
                <a:gd name="T2" fmla="*/ 702 w 1223"/>
                <a:gd name="T3" fmla="*/ 670 h 1291"/>
                <a:gd name="T4" fmla="*/ 608 w 1223"/>
                <a:gd name="T5" fmla="*/ 103 h 1291"/>
                <a:gd name="T6" fmla="*/ 335 w 1223"/>
                <a:gd name="T7" fmla="*/ 52 h 1291"/>
                <a:gd name="T8" fmla="*/ 65 w 1223"/>
                <a:gd name="T9" fmla="*/ 82 h 1291"/>
                <a:gd name="T10" fmla="*/ 41 w 1223"/>
                <a:gd name="T11" fmla="*/ 544 h 1291"/>
                <a:gd name="T12" fmla="*/ 38 w 1223"/>
                <a:gd name="T13" fmla="*/ 751 h 1291"/>
                <a:gd name="T14" fmla="*/ 23 w 1223"/>
                <a:gd name="T15" fmla="*/ 940 h 1291"/>
                <a:gd name="T16" fmla="*/ 17 w 1223"/>
                <a:gd name="T17" fmla="*/ 1114 h 1291"/>
                <a:gd name="T18" fmla="*/ 128 w 1223"/>
                <a:gd name="T19" fmla="*/ 1219 h 1291"/>
                <a:gd name="T20" fmla="*/ 602 w 1223"/>
                <a:gd name="T21" fmla="*/ 1243 h 1291"/>
                <a:gd name="T22" fmla="*/ 686 w 1223"/>
                <a:gd name="T23" fmla="*/ 930 h 1291"/>
                <a:gd name="T24" fmla="*/ 1177 w 1223"/>
                <a:gd name="T25" fmla="*/ 916 h 1291"/>
                <a:gd name="T26" fmla="*/ 1201 w 1223"/>
                <a:gd name="T27" fmla="*/ 756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23" h="1291">
                  <a:moveTo>
                    <a:pt x="1201" y="756"/>
                  </a:moveTo>
                  <a:cubicBezTo>
                    <a:pt x="1180" y="640"/>
                    <a:pt x="798" y="744"/>
                    <a:pt x="702" y="670"/>
                  </a:cubicBezTo>
                  <a:cubicBezTo>
                    <a:pt x="603" y="561"/>
                    <a:pt x="669" y="206"/>
                    <a:pt x="608" y="103"/>
                  </a:cubicBezTo>
                  <a:cubicBezTo>
                    <a:pt x="547" y="0"/>
                    <a:pt x="425" y="55"/>
                    <a:pt x="335" y="52"/>
                  </a:cubicBezTo>
                  <a:cubicBezTo>
                    <a:pt x="245" y="49"/>
                    <a:pt x="114" y="0"/>
                    <a:pt x="65" y="82"/>
                  </a:cubicBezTo>
                  <a:cubicBezTo>
                    <a:pt x="16" y="164"/>
                    <a:pt x="45" y="433"/>
                    <a:pt x="41" y="544"/>
                  </a:cubicBezTo>
                  <a:cubicBezTo>
                    <a:pt x="37" y="655"/>
                    <a:pt x="41" y="685"/>
                    <a:pt x="38" y="751"/>
                  </a:cubicBezTo>
                  <a:cubicBezTo>
                    <a:pt x="35" y="817"/>
                    <a:pt x="26" y="880"/>
                    <a:pt x="23" y="940"/>
                  </a:cubicBezTo>
                  <a:cubicBezTo>
                    <a:pt x="20" y="1000"/>
                    <a:pt x="0" y="1068"/>
                    <a:pt x="17" y="1114"/>
                  </a:cubicBezTo>
                  <a:cubicBezTo>
                    <a:pt x="34" y="1160"/>
                    <a:pt x="31" y="1198"/>
                    <a:pt x="128" y="1219"/>
                  </a:cubicBezTo>
                  <a:cubicBezTo>
                    <a:pt x="225" y="1240"/>
                    <a:pt x="509" y="1291"/>
                    <a:pt x="602" y="1243"/>
                  </a:cubicBezTo>
                  <a:cubicBezTo>
                    <a:pt x="695" y="1195"/>
                    <a:pt x="590" y="984"/>
                    <a:pt x="686" y="930"/>
                  </a:cubicBezTo>
                  <a:cubicBezTo>
                    <a:pt x="782" y="876"/>
                    <a:pt x="1091" y="945"/>
                    <a:pt x="1177" y="916"/>
                  </a:cubicBezTo>
                  <a:cubicBezTo>
                    <a:pt x="1208" y="864"/>
                    <a:pt x="1223" y="871"/>
                    <a:pt x="1201" y="75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09" name="Freeform 5"/>
            <p:cNvSpPr>
              <a:spLocks/>
            </p:cNvSpPr>
            <p:nvPr/>
          </p:nvSpPr>
          <p:spPr bwMode="auto">
            <a:xfrm>
              <a:off x="4229100" y="2390775"/>
              <a:ext cx="1906588" cy="1958975"/>
            </a:xfrm>
            <a:custGeom>
              <a:avLst/>
              <a:gdLst>
                <a:gd name="T0" fmla="*/ 25 w 1201"/>
                <a:gd name="T1" fmla="*/ 709 h 1234"/>
                <a:gd name="T2" fmla="*/ 526 w 1201"/>
                <a:gd name="T3" fmla="*/ 780 h 1234"/>
                <a:gd name="T4" fmla="*/ 613 w 1201"/>
                <a:gd name="T5" fmla="*/ 1134 h 1234"/>
                <a:gd name="T6" fmla="*/ 946 w 1201"/>
                <a:gd name="T7" fmla="*/ 1230 h 1234"/>
                <a:gd name="T8" fmla="*/ 1171 w 1201"/>
                <a:gd name="T9" fmla="*/ 1107 h 1234"/>
                <a:gd name="T10" fmla="*/ 1126 w 1201"/>
                <a:gd name="T11" fmla="*/ 894 h 1234"/>
                <a:gd name="T12" fmla="*/ 1114 w 1201"/>
                <a:gd name="T13" fmla="*/ 693 h 1234"/>
                <a:gd name="T14" fmla="*/ 1099 w 1201"/>
                <a:gd name="T15" fmla="*/ 423 h 1234"/>
                <a:gd name="T16" fmla="*/ 1141 w 1201"/>
                <a:gd name="T17" fmla="*/ 216 h 1234"/>
                <a:gd name="T18" fmla="*/ 1102 w 1201"/>
                <a:gd name="T19" fmla="*/ 33 h 1234"/>
                <a:gd name="T20" fmla="*/ 646 w 1201"/>
                <a:gd name="T21" fmla="*/ 81 h 1234"/>
                <a:gd name="T22" fmla="*/ 535 w 1201"/>
                <a:gd name="T23" fmla="*/ 519 h 1234"/>
                <a:gd name="T24" fmla="*/ 44 w 1201"/>
                <a:gd name="T25" fmla="*/ 548 h 1234"/>
                <a:gd name="T26" fmla="*/ 25 w 1201"/>
                <a:gd name="T27" fmla="*/ 709 h 1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1" h="1234">
                  <a:moveTo>
                    <a:pt x="25" y="709"/>
                  </a:moveTo>
                  <a:cubicBezTo>
                    <a:pt x="49" y="824"/>
                    <a:pt x="428" y="709"/>
                    <a:pt x="526" y="780"/>
                  </a:cubicBezTo>
                  <a:cubicBezTo>
                    <a:pt x="624" y="851"/>
                    <a:pt x="543" y="1059"/>
                    <a:pt x="613" y="1134"/>
                  </a:cubicBezTo>
                  <a:cubicBezTo>
                    <a:pt x="683" y="1209"/>
                    <a:pt x="853" y="1234"/>
                    <a:pt x="946" y="1230"/>
                  </a:cubicBezTo>
                  <a:cubicBezTo>
                    <a:pt x="1039" y="1226"/>
                    <a:pt x="1141" y="1163"/>
                    <a:pt x="1171" y="1107"/>
                  </a:cubicBezTo>
                  <a:cubicBezTo>
                    <a:pt x="1201" y="1051"/>
                    <a:pt x="1135" y="963"/>
                    <a:pt x="1126" y="894"/>
                  </a:cubicBezTo>
                  <a:cubicBezTo>
                    <a:pt x="1117" y="825"/>
                    <a:pt x="1119" y="772"/>
                    <a:pt x="1114" y="693"/>
                  </a:cubicBezTo>
                  <a:cubicBezTo>
                    <a:pt x="1109" y="614"/>
                    <a:pt x="1095" y="502"/>
                    <a:pt x="1099" y="423"/>
                  </a:cubicBezTo>
                  <a:cubicBezTo>
                    <a:pt x="1103" y="344"/>
                    <a:pt x="1141" y="281"/>
                    <a:pt x="1141" y="216"/>
                  </a:cubicBezTo>
                  <a:cubicBezTo>
                    <a:pt x="1141" y="151"/>
                    <a:pt x="1185" y="56"/>
                    <a:pt x="1102" y="33"/>
                  </a:cubicBezTo>
                  <a:cubicBezTo>
                    <a:pt x="1019" y="10"/>
                    <a:pt x="740" y="0"/>
                    <a:pt x="646" y="81"/>
                  </a:cubicBezTo>
                  <a:cubicBezTo>
                    <a:pt x="552" y="162"/>
                    <a:pt x="635" y="441"/>
                    <a:pt x="535" y="519"/>
                  </a:cubicBezTo>
                  <a:cubicBezTo>
                    <a:pt x="435" y="597"/>
                    <a:pt x="129" y="516"/>
                    <a:pt x="44" y="548"/>
                  </a:cubicBezTo>
                  <a:cubicBezTo>
                    <a:pt x="15" y="601"/>
                    <a:pt x="0" y="594"/>
                    <a:pt x="25" y="709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sp>
          <p:nvSpPr>
            <p:cNvPr id="635910" name="Freeform 6"/>
            <p:cNvSpPr>
              <a:spLocks/>
            </p:cNvSpPr>
            <p:nvPr/>
          </p:nvSpPr>
          <p:spPr bwMode="auto">
            <a:xfrm>
              <a:off x="2921000" y="3767138"/>
              <a:ext cx="2055813" cy="1490662"/>
            </a:xfrm>
            <a:custGeom>
              <a:avLst/>
              <a:gdLst>
                <a:gd name="T0" fmla="*/ 600 w 1295"/>
                <a:gd name="T1" fmla="*/ 30 h 939"/>
                <a:gd name="T2" fmla="*/ 525 w 1295"/>
                <a:gd name="T3" fmla="*/ 393 h 939"/>
                <a:gd name="T4" fmla="*/ 81 w 1295"/>
                <a:gd name="T5" fmla="*/ 471 h 939"/>
                <a:gd name="T6" fmla="*/ 39 w 1295"/>
                <a:gd name="T7" fmla="*/ 855 h 939"/>
                <a:gd name="T8" fmla="*/ 207 w 1295"/>
                <a:gd name="T9" fmla="*/ 927 h 939"/>
                <a:gd name="T10" fmla="*/ 429 w 1295"/>
                <a:gd name="T11" fmla="*/ 927 h 939"/>
                <a:gd name="T12" fmla="*/ 705 w 1295"/>
                <a:gd name="T13" fmla="*/ 891 h 939"/>
                <a:gd name="T14" fmla="*/ 1227 w 1295"/>
                <a:gd name="T15" fmla="*/ 849 h 939"/>
                <a:gd name="T16" fmla="*/ 1113 w 1295"/>
                <a:gd name="T17" fmla="*/ 459 h 939"/>
                <a:gd name="T18" fmla="*/ 777 w 1295"/>
                <a:gd name="T19" fmla="*/ 363 h 939"/>
                <a:gd name="T20" fmla="*/ 762 w 1295"/>
                <a:gd name="T21" fmla="*/ 42 h 939"/>
                <a:gd name="T22" fmla="*/ 600 w 1295"/>
                <a:gd name="T23" fmla="*/ 30 h 9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5" h="939">
                  <a:moveTo>
                    <a:pt x="600" y="30"/>
                  </a:moveTo>
                  <a:cubicBezTo>
                    <a:pt x="486" y="60"/>
                    <a:pt x="610" y="247"/>
                    <a:pt x="525" y="393"/>
                  </a:cubicBezTo>
                  <a:cubicBezTo>
                    <a:pt x="439" y="467"/>
                    <a:pt x="162" y="394"/>
                    <a:pt x="81" y="471"/>
                  </a:cubicBezTo>
                  <a:cubicBezTo>
                    <a:pt x="0" y="548"/>
                    <a:pt x="18" y="779"/>
                    <a:pt x="39" y="855"/>
                  </a:cubicBezTo>
                  <a:cubicBezTo>
                    <a:pt x="60" y="931"/>
                    <a:pt x="142" y="915"/>
                    <a:pt x="207" y="927"/>
                  </a:cubicBezTo>
                  <a:cubicBezTo>
                    <a:pt x="272" y="939"/>
                    <a:pt x="346" y="933"/>
                    <a:pt x="429" y="927"/>
                  </a:cubicBezTo>
                  <a:cubicBezTo>
                    <a:pt x="512" y="921"/>
                    <a:pt x="572" y="904"/>
                    <a:pt x="705" y="891"/>
                  </a:cubicBezTo>
                  <a:cubicBezTo>
                    <a:pt x="838" y="878"/>
                    <a:pt x="1159" y="921"/>
                    <a:pt x="1227" y="849"/>
                  </a:cubicBezTo>
                  <a:cubicBezTo>
                    <a:pt x="1295" y="777"/>
                    <a:pt x="1188" y="540"/>
                    <a:pt x="1113" y="459"/>
                  </a:cubicBezTo>
                  <a:cubicBezTo>
                    <a:pt x="1038" y="378"/>
                    <a:pt x="835" y="432"/>
                    <a:pt x="777" y="363"/>
                  </a:cubicBezTo>
                  <a:cubicBezTo>
                    <a:pt x="719" y="294"/>
                    <a:pt x="791" y="97"/>
                    <a:pt x="762" y="42"/>
                  </a:cubicBezTo>
                  <a:cubicBezTo>
                    <a:pt x="708" y="15"/>
                    <a:pt x="714" y="0"/>
                    <a:pt x="600" y="30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rmAutofit/>
            </a:bodyPr>
            <a:lstStyle/>
            <a:p>
              <a:endParaRPr lang="en-US" sz="1600"/>
            </a:p>
          </p:txBody>
        </p:sp>
        <p:graphicFrame>
          <p:nvGraphicFramePr>
            <p:cNvPr id="635911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786842000"/>
                </p:ext>
              </p:extLst>
            </p:nvPr>
          </p:nvGraphicFramePr>
          <p:xfrm>
            <a:off x="1790700" y="22082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97" name="Clip" r:id="rId4" imgW="1305000" imgH="1085760" progId="MS_ClipArt_Gallery.2">
                    <p:embed/>
                  </p:oleObj>
                </mc:Choice>
                <mc:Fallback>
                  <p:oleObj name="Clip" r:id="rId4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2082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2" name="Line 8"/>
            <p:cNvSpPr>
              <a:spLocks noChangeShapeType="1"/>
            </p:cNvSpPr>
            <p:nvPr/>
          </p:nvSpPr>
          <p:spPr bwMode="auto">
            <a:xfrm>
              <a:off x="2351088" y="2581275"/>
              <a:ext cx="277812" cy="158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3" name="Line 9"/>
            <p:cNvSpPr>
              <a:spLocks noChangeShapeType="1"/>
            </p:cNvSpPr>
            <p:nvPr/>
          </p:nvSpPr>
          <p:spPr bwMode="auto">
            <a:xfrm flipH="1">
              <a:off x="2641600" y="256698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4" name="Line 10"/>
            <p:cNvSpPr>
              <a:spLocks noChangeShapeType="1"/>
            </p:cNvSpPr>
            <p:nvPr/>
          </p:nvSpPr>
          <p:spPr bwMode="auto">
            <a:xfrm flipV="1">
              <a:off x="2351088" y="3225800"/>
              <a:ext cx="277812" cy="317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15" name="Line 11"/>
            <p:cNvSpPr>
              <a:spLocks noChangeShapeType="1"/>
            </p:cNvSpPr>
            <p:nvPr/>
          </p:nvSpPr>
          <p:spPr bwMode="auto">
            <a:xfrm>
              <a:off x="2360613" y="3852863"/>
              <a:ext cx="27305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16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396147"/>
                </p:ext>
              </p:extLst>
            </p:nvPr>
          </p:nvGraphicFramePr>
          <p:xfrm>
            <a:off x="1790700" y="28749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98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28749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17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57290242"/>
                </p:ext>
              </p:extLst>
            </p:nvPr>
          </p:nvGraphicFramePr>
          <p:xfrm>
            <a:off x="1790700" y="34845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499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90700" y="34845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18" name="Line 14"/>
            <p:cNvSpPr>
              <a:spLocks noChangeShapeType="1"/>
            </p:cNvSpPr>
            <p:nvPr/>
          </p:nvSpPr>
          <p:spPr bwMode="auto">
            <a:xfrm>
              <a:off x="2641600" y="3424238"/>
              <a:ext cx="10350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pSp>
          <p:nvGrpSpPr>
            <p:cNvPr id="635919" name="Group 15"/>
            <p:cNvGrpSpPr>
              <a:grpSpLocks/>
            </p:cNvGrpSpPr>
            <p:nvPr/>
          </p:nvGrpSpPr>
          <p:grpSpPr bwMode="auto">
            <a:xfrm>
              <a:off x="3584575" y="3389313"/>
              <a:ext cx="711200" cy="381000"/>
              <a:chOff x="3600" y="219"/>
              <a:chExt cx="360" cy="175"/>
            </a:xfrm>
          </p:grpSpPr>
          <p:sp>
            <p:nvSpPr>
              <p:cNvPr id="635920" name="Oval 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1" name="Line 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2" name="Line 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sp>
            <p:nvSpPr>
              <p:cNvPr id="635923" name="Rectangle 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pPr algn="ctr"/>
                <a:endParaRPr lang="en-US" sz="500">
                  <a:latin typeface="Times New Roman" charset="0"/>
                </a:endParaRPr>
              </a:p>
            </p:txBody>
          </p:sp>
          <p:sp>
            <p:nvSpPr>
              <p:cNvPr id="635924" name="Oval 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400"/>
              </a:p>
            </p:txBody>
          </p:sp>
          <p:grpSp>
            <p:nvGrpSpPr>
              <p:cNvPr id="635925" name="Group 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35926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7" name="Line 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28" name="Line 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  <p:grpSp>
            <p:nvGrpSpPr>
              <p:cNvPr id="635929" name="Group 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35930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1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  <p:sp>
              <p:nvSpPr>
                <p:cNvPr id="635932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noAutofit/>
                </a:bodyPr>
                <a:lstStyle/>
                <a:p>
                  <a:endParaRPr lang="en-US" sz="400"/>
                </a:p>
              </p:txBody>
            </p:sp>
          </p:grpSp>
        </p:grpSp>
        <p:sp>
          <p:nvSpPr>
            <p:cNvPr id="635933" name="Text Box 29"/>
            <p:cNvSpPr txBox="1">
              <a:spLocks noChangeArrowheads="1"/>
            </p:cNvSpPr>
            <p:nvPr/>
          </p:nvSpPr>
          <p:spPr bwMode="auto">
            <a:xfrm>
              <a:off x="2309813" y="225583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223.1.1.1</a:t>
              </a:r>
              <a:endParaRPr lang="en-US" sz="1600" dirty="0"/>
            </a:p>
          </p:txBody>
        </p:sp>
        <p:sp>
          <p:nvSpPr>
            <p:cNvPr id="635934" name="Rectangle 30"/>
            <p:cNvSpPr>
              <a:spLocks noChangeArrowheads="1"/>
            </p:cNvSpPr>
            <p:nvPr/>
          </p:nvSpPr>
          <p:spPr bwMode="auto">
            <a:xfrm>
              <a:off x="2397125" y="2976563"/>
              <a:ext cx="309563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5" name="Text Box 31"/>
            <p:cNvSpPr txBox="1">
              <a:spLocks noChangeArrowheads="1"/>
            </p:cNvSpPr>
            <p:nvPr/>
          </p:nvSpPr>
          <p:spPr bwMode="auto">
            <a:xfrm>
              <a:off x="2387600" y="28844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223.1.1.2</a:t>
              </a:r>
              <a:endParaRPr lang="en-US" sz="1600" dirty="0"/>
            </a:p>
          </p:txBody>
        </p:sp>
        <p:sp>
          <p:nvSpPr>
            <p:cNvPr id="635936" name="Text Box 32"/>
            <p:cNvSpPr txBox="1">
              <a:spLocks noChangeArrowheads="1"/>
            </p:cNvSpPr>
            <p:nvPr/>
          </p:nvSpPr>
          <p:spPr bwMode="auto">
            <a:xfrm>
              <a:off x="2195513" y="3836988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223.1.1.3</a:t>
              </a:r>
              <a:endParaRPr lang="en-US" sz="1600" dirty="0"/>
            </a:p>
          </p:txBody>
        </p:sp>
        <p:sp>
          <p:nvSpPr>
            <p:cNvPr id="635937" name="Text Box 33"/>
            <p:cNvSpPr txBox="1">
              <a:spLocks noChangeArrowheads="1"/>
            </p:cNvSpPr>
            <p:nvPr/>
          </p:nvSpPr>
          <p:spPr bwMode="auto">
            <a:xfrm>
              <a:off x="2986088" y="3165475"/>
              <a:ext cx="96693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223.1.1.4</a:t>
              </a:r>
              <a:endParaRPr lang="en-US" sz="1600" dirty="0"/>
            </a:p>
          </p:txBody>
        </p:sp>
        <p:sp>
          <p:nvSpPr>
            <p:cNvPr id="635938" name="Line 34"/>
            <p:cNvSpPr>
              <a:spLocks noChangeShapeType="1"/>
            </p:cNvSpPr>
            <p:nvPr/>
          </p:nvSpPr>
          <p:spPr bwMode="auto">
            <a:xfrm>
              <a:off x="4189413" y="3433763"/>
              <a:ext cx="1016000" cy="15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39" name="Text Box 35"/>
            <p:cNvSpPr txBox="1">
              <a:spLocks noChangeArrowheads="1"/>
            </p:cNvSpPr>
            <p:nvPr/>
          </p:nvSpPr>
          <p:spPr bwMode="auto">
            <a:xfrm>
              <a:off x="4062413" y="31559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223.1.2.9</a:t>
              </a:r>
              <a:endParaRPr lang="en-US" sz="1600" dirty="0"/>
            </a:p>
          </p:txBody>
        </p:sp>
        <p:sp>
          <p:nvSpPr>
            <p:cNvPr id="635940" name="Line 36"/>
            <p:cNvSpPr>
              <a:spLocks noChangeShapeType="1"/>
            </p:cNvSpPr>
            <p:nvPr/>
          </p:nvSpPr>
          <p:spPr bwMode="auto">
            <a:xfrm flipH="1">
              <a:off x="5213350" y="2738438"/>
              <a:ext cx="0" cy="12906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1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63866932"/>
                </p:ext>
              </p:extLst>
            </p:nvPr>
          </p:nvGraphicFramePr>
          <p:xfrm>
            <a:off x="5391150" y="2446338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00" name="Clip" r:id="rId8" imgW="1305000" imgH="1085760" progId="MS_ClipArt_Gallery.2">
                    <p:embed/>
                  </p:oleObj>
                </mc:Choice>
                <mc:Fallback>
                  <p:oleObj name="Clip" r:id="rId8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1150" y="2446338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2" name="Line 38"/>
            <p:cNvSpPr>
              <a:spLocks noChangeShapeType="1"/>
            </p:cNvSpPr>
            <p:nvPr/>
          </p:nvSpPr>
          <p:spPr bwMode="auto">
            <a:xfrm>
              <a:off x="5213350" y="2743200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43" name="Object 3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9765972"/>
                </p:ext>
              </p:extLst>
            </p:nvPr>
          </p:nvGraphicFramePr>
          <p:xfrm>
            <a:off x="5395913" y="382746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01" name="Clip" r:id="rId9" imgW="1305000" imgH="1085760" progId="MS_ClipArt_Gallery.2">
                    <p:embed/>
                  </p:oleObj>
                </mc:Choice>
                <mc:Fallback>
                  <p:oleObj name="Clip" r:id="rId9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95913" y="382746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44" name="Line 40"/>
            <p:cNvSpPr>
              <a:spLocks noChangeShapeType="1"/>
            </p:cNvSpPr>
            <p:nvPr/>
          </p:nvSpPr>
          <p:spPr bwMode="auto">
            <a:xfrm>
              <a:off x="5213350" y="4014788"/>
              <a:ext cx="234950" cy="63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5" name="Rectangle 41"/>
            <p:cNvSpPr>
              <a:spLocks noChangeArrowheads="1"/>
            </p:cNvSpPr>
            <p:nvPr/>
          </p:nvSpPr>
          <p:spPr bwMode="auto">
            <a:xfrm>
              <a:off x="5159375" y="3749675"/>
              <a:ext cx="171450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6" name="Text Box 42"/>
            <p:cNvSpPr txBox="1">
              <a:spLocks noChangeArrowheads="1"/>
            </p:cNvSpPr>
            <p:nvPr/>
          </p:nvSpPr>
          <p:spPr bwMode="auto">
            <a:xfrm>
              <a:off x="4573588" y="363696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223.1.2.2</a:t>
              </a:r>
              <a:endParaRPr lang="en-US" sz="1600" dirty="0"/>
            </a:p>
          </p:txBody>
        </p:sp>
        <p:sp>
          <p:nvSpPr>
            <p:cNvPr id="635947" name="Text Box 43"/>
            <p:cNvSpPr txBox="1">
              <a:spLocks noChangeArrowheads="1"/>
            </p:cNvSpPr>
            <p:nvPr/>
          </p:nvSpPr>
          <p:spPr bwMode="auto">
            <a:xfrm>
              <a:off x="5297488" y="2144713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223.1.2.1</a:t>
              </a:r>
              <a:endParaRPr lang="en-US" sz="1600" dirty="0"/>
            </a:p>
          </p:txBody>
        </p:sp>
        <p:sp>
          <p:nvSpPr>
            <p:cNvPr id="635948" name="Line 44"/>
            <p:cNvSpPr>
              <a:spLocks noChangeShapeType="1"/>
            </p:cNvSpPr>
            <p:nvPr/>
          </p:nvSpPr>
          <p:spPr bwMode="auto">
            <a:xfrm flipH="1">
              <a:off x="3951288" y="3771900"/>
              <a:ext cx="0" cy="71913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49" name="Line 45"/>
            <p:cNvSpPr>
              <a:spLocks noChangeShapeType="1"/>
            </p:cNvSpPr>
            <p:nvPr/>
          </p:nvSpPr>
          <p:spPr bwMode="auto">
            <a:xfrm flipH="1">
              <a:off x="3294063" y="4491038"/>
              <a:ext cx="118586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0" name="Line 46"/>
            <p:cNvSpPr>
              <a:spLocks noChangeShapeType="1"/>
            </p:cNvSpPr>
            <p:nvPr/>
          </p:nvSpPr>
          <p:spPr bwMode="auto">
            <a:xfrm flipH="1" flipV="1">
              <a:off x="3290888" y="4483100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1" name="Line 47"/>
            <p:cNvSpPr>
              <a:spLocks noChangeShapeType="1"/>
            </p:cNvSpPr>
            <p:nvPr/>
          </p:nvSpPr>
          <p:spPr bwMode="auto">
            <a:xfrm flipH="1" flipV="1">
              <a:off x="4467225" y="4487863"/>
              <a:ext cx="3175" cy="2413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graphicFrame>
          <p:nvGraphicFramePr>
            <p:cNvPr id="635952" name="Object 4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03886019"/>
                </p:ext>
              </p:extLst>
            </p:nvPr>
          </p:nvGraphicFramePr>
          <p:xfrm>
            <a:off x="4252913" y="4646613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02" name="Clip" r:id="rId10" imgW="1305000" imgH="1085760" progId="MS_ClipArt_Gallery.2">
                    <p:embed/>
                  </p:oleObj>
                </mc:Choice>
                <mc:Fallback>
                  <p:oleObj name="Clip" r:id="rId10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52913" y="4646613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5953" name="Object 4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77273383"/>
                </p:ext>
              </p:extLst>
            </p:nvPr>
          </p:nvGraphicFramePr>
          <p:xfrm>
            <a:off x="2995613" y="4660900"/>
            <a:ext cx="584200" cy="463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503" name="Clip" r:id="rId11" imgW="1305000" imgH="1085760" progId="MS_ClipArt_Gallery.2">
                    <p:embed/>
                  </p:oleObj>
                </mc:Choice>
                <mc:Fallback>
                  <p:oleObj name="Clip" r:id="rId11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5613" y="4660900"/>
                          <a:ext cx="584200" cy="463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35954" name="Text Box 50"/>
            <p:cNvSpPr txBox="1">
              <a:spLocks noChangeArrowheads="1"/>
            </p:cNvSpPr>
            <p:nvPr/>
          </p:nvSpPr>
          <p:spPr bwMode="auto">
            <a:xfrm>
              <a:off x="4471988" y="43370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</a:t>
              </a:r>
              <a:endParaRPr lang="en-US" sz="1600" dirty="0"/>
            </a:p>
          </p:txBody>
        </p:sp>
        <p:sp>
          <p:nvSpPr>
            <p:cNvPr id="635955" name="Text Box 51"/>
            <p:cNvSpPr txBox="1">
              <a:spLocks noChangeArrowheads="1"/>
            </p:cNvSpPr>
            <p:nvPr/>
          </p:nvSpPr>
          <p:spPr bwMode="auto">
            <a:xfrm>
              <a:off x="2295525" y="4375150"/>
              <a:ext cx="96402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223.1.3.1</a:t>
              </a:r>
              <a:endParaRPr lang="en-US" sz="1600" dirty="0"/>
            </a:p>
          </p:txBody>
        </p:sp>
        <p:sp>
          <p:nvSpPr>
            <p:cNvPr id="635956" name="Rectangle 52"/>
            <p:cNvSpPr>
              <a:spLocks noChangeArrowheads="1"/>
            </p:cNvSpPr>
            <p:nvPr/>
          </p:nvSpPr>
          <p:spPr bwMode="auto">
            <a:xfrm>
              <a:off x="3887788" y="3905250"/>
              <a:ext cx="128587" cy="180975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noAutofit/>
            </a:bodyPr>
            <a:lstStyle/>
            <a:p>
              <a:endParaRPr lang="en-US" sz="400"/>
            </a:p>
          </p:txBody>
        </p:sp>
        <p:sp>
          <p:nvSpPr>
            <p:cNvPr id="635957" name="Text Box 53"/>
            <p:cNvSpPr txBox="1">
              <a:spLocks noChangeArrowheads="1"/>
            </p:cNvSpPr>
            <p:nvPr/>
          </p:nvSpPr>
          <p:spPr bwMode="auto">
            <a:xfrm>
              <a:off x="3322638" y="3840163"/>
              <a:ext cx="106952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normAutofit fontScale="92500" lnSpcReduction="10000"/>
            </a:bodyPr>
            <a:lstStyle/>
            <a:p>
              <a:r>
                <a:rPr lang="en-US" sz="1400" dirty="0">
                  <a:latin typeface="Calibri"/>
                </a:rPr>
                <a:t>223.1.3.27</a:t>
              </a:r>
              <a:endParaRPr lang="en-US" sz="1600" dirty="0"/>
            </a:p>
          </p:txBody>
        </p:sp>
        <p:grpSp>
          <p:nvGrpSpPr>
            <p:cNvPr id="635958" name="Group 54"/>
            <p:cNvGrpSpPr>
              <a:grpSpLocks/>
            </p:cNvGrpSpPr>
            <p:nvPr/>
          </p:nvGrpSpPr>
          <p:grpSpPr bwMode="auto">
            <a:xfrm>
              <a:off x="1890713" y="2170113"/>
              <a:ext cx="369887" cy="396875"/>
              <a:chOff x="2822" y="1181"/>
              <a:chExt cx="233" cy="250"/>
            </a:xfrm>
          </p:grpSpPr>
          <p:sp>
            <p:nvSpPr>
              <p:cNvPr id="635959" name="Rectangle 55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0" name="Text Box 56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33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A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1" name="Group 57"/>
            <p:cNvGrpSpPr>
              <a:grpSpLocks/>
            </p:cNvGrpSpPr>
            <p:nvPr/>
          </p:nvGrpSpPr>
          <p:grpSpPr bwMode="auto">
            <a:xfrm>
              <a:off x="1881188" y="3408363"/>
              <a:ext cx="344487" cy="396875"/>
              <a:chOff x="2822" y="1181"/>
              <a:chExt cx="217" cy="250"/>
            </a:xfrm>
          </p:grpSpPr>
          <p:sp>
            <p:nvSpPr>
              <p:cNvPr id="635962" name="Rectangle 58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3" name="Text Box 59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7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B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635964" name="Group 60"/>
            <p:cNvGrpSpPr>
              <a:grpSpLocks/>
            </p:cNvGrpSpPr>
            <p:nvPr/>
          </p:nvGrpSpPr>
          <p:grpSpPr bwMode="auto">
            <a:xfrm>
              <a:off x="5491163" y="3770313"/>
              <a:ext cx="342900" cy="396875"/>
              <a:chOff x="2822" y="1181"/>
              <a:chExt cx="216" cy="250"/>
            </a:xfrm>
          </p:grpSpPr>
          <p:sp>
            <p:nvSpPr>
              <p:cNvPr id="635965" name="Rectangle 61"/>
              <p:cNvSpPr>
                <a:spLocks noChangeArrowheads="1"/>
              </p:cNvSpPr>
              <p:nvPr/>
            </p:nvSpPr>
            <p:spPr bwMode="auto">
              <a:xfrm>
                <a:off x="2886" y="1230"/>
                <a:ext cx="114" cy="16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en-US" sz="900"/>
              </a:p>
            </p:txBody>
          </p:sp>
          <p:sp>
            <p:nvSpPr>
              <p:cNvPr id="635966" name="Text Box 62"/>
              <p:cNvSpPr txBox="1">
                <a:spLocks noChangeArrowheads="1"/>
              </p:cNvSpPr>
              <p:nvPr/>
            </p:nvSpPr>
            <p:spPr bwMode="auto">
              <a:xfrm>
                <a:off x="2822" y="1181"/>
                <a:ext cx="21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normAutofit fontScale="92500" lnSpcReduction="10000"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E</a:t>
                </a:r>
                <a:endParaRPr lang="en-US" sz="160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635968" name="Line 64"/>
            <p:cNvSpPr>
              <a:spLocks noChangeShapeType="1"/>
            </p:cNvSpPr>
            <p:nvPr/>
          </p:nvSpPr>
          <p:spPr bwMode="auto">
            <a:xfrm>
              <a:off x="4851400" y="2908300"/>
              <a:ext cx="334963" cy="1588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69" name="Freeform 65"/>
            <p:cNvSpPr>
              <a:spLocks/>
            </p:cNvSpPr>
            <p:nvPr/>
          </p:nvSpPr>
          <p:spPr bwMode="auto">
            <a:xfrm>
              <a:off x="4664075" y="2781300"/>
              <a:ext cx="361950" cy="180975"/>
            </a:xfrm>
            <a:custGeom>
              <a:avLst/>
              <a:gdLst>
                <a:gd name="T0" fmla="*/ 88 w 228"/>
                <a:gd name="T1" fmla="*/ 0 h 114"/>
                <a:gd name="T2" fmla="*/ 0 w 228"/>
                <a:gd name="T3" fmla="*/ 114 h 114"/>
                <a:gd name="T4" fmla="*/ 139 w 228"/>
                <a:gd name="T5" fmla="*/ 114 h 114"/>
                <a:gd name="T6" fmla="*/ 228 w 228"/>
                <a:gd name="T7" fmla="*/ 0 h 114"/>
                <a:gd name="T8" fmla="*/ 88 w 228"/>
                <a:gd name="T9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4">
                  <a:moveTo>
                    <a:pt x="88" y="0"/>
                  </a:moveTo>
                  <a:lnTo>
                    <a:pt x="0" y="114"/>
                  </a:lnTo>
                  <a:lnTo>
                    <a:pt x="139" y="114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0" name="Rectangle 66"/>
            <p:cNvSpPr>
              <a:spLocks noChangeArrowheads="1"/>
            </p:cNvSpPr>
            <p:nvPr/>
          </p:nvSpPr>
          <p:spPr bwMode="auto">
            <a:xfrm>
              <a:off x="4848225" y="2189163"/>
              <a:ext cx="166688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1" name="Rectangle 67"/>
            <p:cNvSpPr>
              <a:spLocks noChangeArrowheads="1"/>
            </p:cNvSpPr>
            <p:nvPr/>
          </p:nvSpPr>
          <p:spPr bwMode="auto">
            <a:xfrm>
              <a:off x="4664075" y="2360613"/>
              <a:ext cx="231775" cy="598487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2" name="Rectangle 68"/>
            <p:cNvSpPr>
              <a:spLocks noChangeArrowheads="1"/>
            </p:cNvSpPr>
            <p:nvPr/>
          </p:nvSpPr>
          <p:spPr bwMode="auto">
            <a:xfrm>
              <a:off x="4652963" y="2360613"/>
              <a:ext cx="231775" cy="598487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1600"/>
            </a:p>
          </p:txBody>
        </p:sp>
        <p:sp>
          <p:nvSpPr>
            <p:cNvPr id="635973" name="Freeform 69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4" name="Freeform 70"/>
            <p:cNvSpPr>
              <a:spLocks/>
            </p:cNvSpPr>
            <p:nvPr/>
          </p:nvSpPr>
          <p:spPr bwMode="auto">
            <a:xfrm>
              <a:off x="4664075" y="2181225"/>
              <a:ext cx="361950" cy="182563"/>
            </a:xfrm>
            <a:custGeom>
              <a:avLst/>
              <a:gdLst>
                <a:gd name="T0" fmla="*/ 88 w 228"/>
                <a:gd name="T1" fmla="*/ 0 h 115"/>
                <a:gd name="T2" fmla="*/ 0 w 228"/>
                <a:gd name="T3" fmla="*/ 115 h 115"/>
                <a:gd name="T4" fmla="*/ 139 w 228"/>
                <a:gd name="T5" fmla="*/ 115 h 115"/>
                <a:gd name="T6" fmla="*/ 228 w 228"/>
                <a:gd name="T7" fmla="*/ 0 h 115"/>
                <a:gd name="T8" fmla="*/ 88 w 228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15">
                  <a:moveTo>
                    <a:pt x="88" y="0"/>
                  </a:moveTo>
                  <a:lnTo>
                    <a:pt x="0" y="115"/>
                  </a:lnTo>
                  <a:lnTo>
                    <a:pt x="139" y="115"/>
                  </a:lnTo>
                  <a:lnTo>
                    <a:pt x="228" y="0"/>
                  </a:lnTo>
                  <a:lnTo>
                    <a:pt x="88" y="0"/>
                  </a:lnTo>
                  <a:close/>
                </a:path>
              </a:pathLst>
            </a:custGeom>
            <a:noFill/>
            <a:ln w="206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normAutofit/>
            </a:bodyPr>
            <a:lstStyle/>
            <a:p>
              <a:endParaRPr lang="en-US" sz="400"/>
            </a:p>
          </p:txBody>
        </p:sp>
        <p:sp>
          <p:nvSpPr>
            <p:cNvPr id="635975" name="Line 71"/>
            <p:cNvSpPr>
              <a:spLocks noChangeShapeType="1"/>
            </p:cNvSpPr>
            <p:nvPr/>
          </p:nvSpPr>
          <p:spPr bwMode="auto">
            <a:xfrm>
              <a:off x="5026025" y="2195513"/>
              <a:ext cx="1588" cy="585787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6" name="Line 72"/>
            <p:cNvSpPr>
              <a:spLocks noChangeShapeType="1"/>
            </p:cNvSpPr>
            <p:nvPr/>
          </p:nvSpPr>
          <p:spPr bwMode="auto">
            <a:xfrm flipH="1">
              <a:off x="4895850" y="2781300"/>
              <a:ext cx="130175" cy="177800"/>
            </a:xfrm>
            <a:prstGeom prst="line">
              <a:avLst/>
            </a:prstGeom>
            <a:noFill/>
            <a:ln w="2063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77" name="Rectangle 73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solidFill>
              <a:srgbClr val="33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8" name="Rectangle 74"/>
            <p:cNvSpPr>
              <a:spLocks noChangeArrowheads="1"/>
            </p:cNvSpPr>
            <p:nvPr/>
          </p:nvSpPr>
          <p:spPr bwMode="auto">
            <a:xfrm>
              <a:off x="4694238" y="2438400"/>
              <a:ext cx="153987" cy="342900"/>
            </a:xfrm>
            <a:prstGeom prst="rect">
              <a:avLst/>
            </a:prstGeom>
            <a:noFill/>
            <a:ln w="20638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>
              <a:noAutofit/>
            </a:bodyPr>
            <a:lstStyle/>
            <a:p>
              <a:endParaRPr lang="en-US" sz="1400"/>
            </a:p>
          </p:txBody>
        </p:sp>
        <p:sp>
          <p:nvSpPr>
            <p:cNvPr id="635979" name="Rectangle 75"/>
            <p:cNvSpPr>
              <a:spLocks noChangeArrowheads="1"/>
            </p:cNvSpPr>
            <p:nvPr/>
          </p:nvSpPr>
          <p:spPr bwMode="auto">
            <a:xfrm>
              <a:off x="4714875" y="2541588"/>
              <a:ext cx="115888" cy="12382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0" name="Rectangle 76"/>
            <p:cNvSpPr>
              <a:spLocks noChangeArrowheads="1"/>
            </p:cNvSpPr>
            <p:nvPr/>
          </p:nvSpPr>
          <p:spPr bwMode="auto">
            <a:xfrm>
              <a:off x="3952875" y="2193925"/>
              <a:ext cx="52816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DHCP 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1" name="Rectangle 77"/>
            <p:cNvSpPr>
              <a:spLocks noChangeArrowheads="1"/>
            </p:cNvSpPr>
            <p:nvPr/>
          </p:nvSpPr>
          <p:spPr bwMode="auto">
            <a:xfrm>
              <a:off x="4664075" y="2193925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2" name="Rectangle 78"/>
            <p:cNvSpPr>
              <a:spLocks noChangeArrowheads="1"/>
            </p:cNvSpPr>
            <p:nvPr/>
          </p:nvSpPr>
          <p:spPr bwMode="auto">
            <a:xfrm>
              <a:off x="3952875" y="2459038"/>
              <a:ext cx="585196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server</a:t>
              </a:r>
              <a:endParaRPr lang="en-US" sz="1600" dirty="0">
                <a:solidFill>
                  <a:srgbClr val="FF0000"/>
                </a:solidFill>
              </a:endParaRPr>
            </a:p>
          </p:txBody>
        </p:sp>
        <p:sp>
          <p:nvSpPr>
            <p:cNvPr id="635983" name="Rectangle 79"/>
            <p:cNvSpPr>
              <a:spLocks noChangeArrowheads="1"/>
            </p:cNvSpPr>
            <p:nvPr/>
          </p:nvSpPr>
          <p:spPr bwMode="auto">
            <a:xfrm>
              <a:off x="4584700" y="2459038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4" name="Rectangle 80"/>
            <p:cNvSpPr>
              <a:spLocks noChangeArrowheads="1"/>
            </p:cNvSpPr>
            <p:nvPr/>
          </p:nvSpPr>
          <p:spPr bwMode="auto">
            <a:xfrm>
              <a:off x="4541838" y="4017963"/>
              <a:ext cx="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normAutofit lnSpcReduction="10000"/>
            </a:bodyPr>
            <a:lstStyle/>
            <a:p>
              <a:r>
                <a:rPr lang="en-US" sz="1600" dirty="0">
                  <a:solidFill>
                    <a:srgbClr val="000000"/>
                  </a:solidFill>
                  <a:latin typeface="Calibri"/>
                </a:rPr>
                <a:t> </a:t>
              </a:r>
              <a:endParaRPr lang="en-US" sz="1600" dirty="0"/>
            </a:p>
          </p:txBody>
        </p:sp>
        <p:sp>
          <p:nvSpPr>
            <p:cNvPr id="635985" name="Freeform 81"/>
            <p:cNvSpPr>
              <a:spLocks/>
            </p:cNvSpPr>
            <p:nvPr/>
          </p:nvSpPr>
          <p:spPr bwMode="auto">
            <a:xfrm>
              <a:off x="6142038" y="5005388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6" name="Freeform 82"/>
            <p:cNvSpPr>
              <a:spLocks/>
            </p:cNvSpPr>
            <p:nvPr/>
          </p:nvSpPr>
          <p:spPr bwMode="auto">
            <a:xfrm>
              <a:off x="6154738" y="4999038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2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7" name="Freeform 83"/>
            <p:cNvSpPr>
              <a:spLocks/>
            </p:cNvSpPr>
            <p:nvPr/>
          </p:nvSpPr>
          <p:spPr bwMode="auto">
            <a:xfrm>
              <a:off x="6172200" y="4995863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0 w 2"/>
                <a:gd name="T9" fmla="*/ 2 h 2"/>
                <a:gd name="T10" fmla="*/ 0 w 2"/>
                <a:gd name="T11" fmla="*/ 2 h 2"/>
                <a:gd name="T12" fmla="*/ 0 w 2"/>
                <a:gd name="T13" fmla="*/ 0 h 2"/>
                <a:gd name="T14" fmla="*/ 2 w 2"/>
                <a:gd name="T15" fmla="*/ 0 h 2"/>
                <a:gd name="T16" fmla="*/ 2 w 2"/>
                <a:gd name="T17" fmla="*/ 0 h 2"/>
                <a:gd name="T18" fmla="*/ 2 w 2"/>
                <a:gd name="T19" fmla="*/ 0 h 2"/>
                <a:gd name="T20" fmla="*/ 0 w 2"/>
                <a:gd name="T21" fmla="*/ 0 h 2"/>
                <a:gd name="T22" fmla="*/ 0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8" name="Freeform 84"/>
            <p:cNvSpPr>
              <a:spLocks/>
            </p:cNvSpPr>
            <p:nvPr/>
          </p:nvSpPr>
          <p:spPr bwMode="auto">
            <a:xfrm>
              <a:off x="6165850" y="5008563"/>
              <a:ext cx="1588" cy="15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89" name="Freeform 85"/>
            <p:cNvSpPr>
              <a:spLocks/>
            </p:cNvSpPr>
            <p:nvPr/>
          </p:nvSpPr>
          <p:spPr bwMode="auto">
            <a:xfrm>
              <a:off x="6151563" y="5013325"/>
              <a:ext cx="1587" cy="3175"/>
            </a:xfrm>
            <a:custGeom>
              <a:avLst/>
              <a:gdLst>
                <a:gd name="T0" fmla="*/ 2 h 2"/>
                <a:gd name="T1" fmla="*/ 2 h 2"/>
                <a:gd name="T2" fmla="*/ 2 h 2"/>
                <a:gd name="T3" fmla="*/ 2 h 2"/>
                <a:gd name="T4" fmla="*/ 2 h 2"/>
                <a:gd name="T5" fmla="*/ 2 h 2"/>
                <a:gd name="T6" fmla="*/ 2 h 2"/>
                <a:gd name="T7" fmla="*/ 2 h 2"/>
                <a:gd name="T8" fmla="*/ 2 h 2"/>
                <a:gd name="T9" fmla="*/ 2 h 2"/>
                <a:gd name="T10" fmla="*/ 2 h 2"/>
                <a:gd name="T11" fmla="*/ 0 h 2"/>
                <a:gd name="T12" fmla="*/ 0 h 2"/>
                <a:gd name="T13" fmla="*/ 0 h 2"/>
                <a:gd name="T14" fmla="*/ 2 h 2"/>
                <a:gd name="T15" fmla="*/ 2 h 2"/>
                <a:gd name="T16" fmla="*/ 2 h 2"/>
                <a:gd name="T17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  <a:cxn ang="0">
                  <a:pos x="0" y="T7"/>
                </a:cxn>
                <a:cxn ang="0">
                  <a:pos x="0" y="T8"/>
                </a:cxn>
                <a:cxn ang="0">
                  <a:pos x="0" y="T9"/>
                </a:cxn>
                <a:cxn ang="0">
                  <a:pos x="0" y="T10"/>
                </a:cxn>
                <a:cxn ang="0">
                  <a:pos x="0" y="T11"/>
                </a:cxn>
                <a:cxn ang="0">
                  <a:pos x="0" y="T12"/>
                </a:cxn>
                <a:cxn ang="0">
                  <a:pos x="0" y="T13"/>
                </a:cxn>
                <a:cxn ang="0">
                  <a:pos x="0" y="T14"/>
                </a:cxn>
                <a:cxn ang="0">
                  <a:pos x="0" y="T15"/>
                </a:cxn>
                <a:cxn ang="0">
                  <a:pos x="0" y="T16"/>
                </a:cxn>
                <a:cxn ang="0">
                  <a:pos x="0" y="T17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0" name="Freeform 86"/>
            <p:cNvSpPr>
              <a:spLocks/>
            </p:cNvSpPr>
            <p:nvPr/>
          </p:nvSpPr>
          <p:spPr bwMode="auto">
            <a:xfrm>
              <a:off x="6059488" y="4883150"/>
              <a:ext cx="3175" cy="3175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0 h 2"/>
                <a:gd name="T18" fmla="*/ 2 w 2"/>
                <a:gd name="T19" fmla="*/ 0 h 2"/>
                <a:gd name="T20" fmla="*/ 2 w 2"/>
                <a:gd name="T21" fmla="*/ 0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0 h 2"/>
                <a:gd name="T30" fmla="*/ 0 w 2"/>
                <a:gd name="T31" fmla="*/ 0 h 2"/>
                <a:gd name="T32" fmla="*/ 0 w 2"/>
                <a:gd name="T33" fmla="*/ 0 h 2"/>
                <a:gd name="T34" fmla="*/ 0 w 2"/>
                <a:gd name="T3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1" name="Freeform 87"/>
            <p:cNvSpPr>
              <a:spLocks/>
            </p:cNvSpPr>
            <p:nvPr/>
          </p:nvSpPr>
          <p:spPr bwMode="auto">
            <a:xfrm>
              <a:off x="6073775" y="4878388"/>
              <a:ext cx="3175" cy="4762"/>
            </a:xfrm>
            <a:custGeom>
              <a:avLst/>
              <a:gdLst>
                <a:gd name="T0" fmla="*/ 0 w 2"/>
                <a:gd name="T1" fmla="*/ 3 h 3"/>
                <a:gd name="T2" fmla="*/ 0 w 2"/>
                <a:gd name="T3" fmla="*/ 3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3 h 3"/>
                <a:gd name="T10" fmla="*/ 2 w 2"/>
                <a:gd name="T11" fmla="*/ 3 h 3"/>
                <a:gd name="T12" fmla="*/ 2 w 2"/>
                <a:gd name="T13" fmla="*/ 3 h 3"/>
                <a:gd name="T14" fmla="*/ 2 w 2"/>
                <a:gd name="T15" fmla="*/ 3 h 3"/>
                <a:gd name="T16" fmla="*/ 2 w 2"/>
                <a:gd name="T17" fmla="*/ 3 h 3"/>
                <a:gd name="T18" fmla="*/ 2 w 2"/>
                <a:gd name="T19" fmla="*/ 0 h 3"/>
                <a:gd name="T20" fmla="*/ 2 w 2"/>
                <a:gd name="T21" fmla="*/ 0 h 3"/>
                <a:gd name="T22" fmla="*/ 2 w 2"/>
                <a:gd name="T23" fmla="*/ 0 h 3"/>
                <a:gd name="T24" fmla="*/ 2 w 2"/>
                <a:gd name="T25" fmla="*/ 0 h 3"/>
                <a:gd name="T26" fmla="*/ 2 w 2"/>
                <a:gd name="T27" fmla="*/ 0 h 3"/>
                <a:gd name="T28" fmla="*/ 0 w 2"/>
                <a:gd name="T29" fmla="*/ 0 h 3"/>
                <a:gd name="T30" fmla="*/ 0 w 2"/>
                <a:gd name="T31" fmla="*/ 0 h 3"/>
                <a:gd name="T32" fmla="*/ 0 w 2"/>
                <a:gd name="T33" fmla="*/ 3 h 3"/>
                <a:gd name="T34" fmla="*/ 0 w 2"/>
                <a:gd name="T3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2" name="Freeform 88"/>
            <p:cNvSpPr>
              <a:spLocks/>
            </p:cNvSpPr>
            <p:nvPr/>
          </p:nvSpPr>
          <p:spPr bwMode="auto">
            <a:xfrm>
              <a:off x="6086475" y="4875213"/>
              <a:ext cx="3175" cy="3175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0 w 2"/>
                <a:gd name="T5" fmla="*/ 2 h 2"/>
                <a:gd name="T6" fmla="*/ 0 w 2"/>
                <a:gd name="T7" fmla="*/ 2 h 2"/>
                <a:gd name="T8" fmla="*/ 0 w 2"/>
                <a:gd name="T9" fmla="*/ 2 h 2"/>
                <a:gd name="T10" fmla="*/ 2 w 2"/>
                <a:gd name="T11" fmla="*/ 2 h 2"/>
                <a:gd name="T12" fmla="*/ 2 w 2"/>
                <a:gd name="T13" fmla="*/ 2 h 2"/>
                <a:gd name="T14" fmla="*/ 2 w 2"/>
                <a:gd name="T15" fmla="*/ 2 h 2"/>
                <a:gd name="T16" fmla="*/ 2 w 2"/>
                <a:gd name="T17" fmla="*/ 2 h 2"/>
                <a:gd name="T18" fmla="*/ 2 w 2"/>
                <a:gd name="T19" fmla="*/ 2 h 2"/>
                <a:gd name="T20" fmla="*/ 2 w 2"/>
                <a:gd name="T21" fmla="*/ 2 h 2"/>
                <a:gd name="T22" fmla="*/ 2 w 2"/>
                <a:gd name="T23" fmla="*/ 0 h 2"/>
                <a:gd name="T24" fmla="*/ 0 w 2"/>
                <a:gd name="T25" fmla="*/ 0 h 2"/>
                <a:gd name="T26" fmla="*/ 0 w 2"/>
                <a:gd name="T27" fmla="*/ 0 h 2"/>
                <a:gd name="T28" fmla="*/ 0 w 2"/>
                <a:gd name="T29" fmla="*/ 2 h 2"/>
                <a:gd name="T30" fmla="*/ 0 w 2"/>
                <a:gd name="T31" fmla="*/ 2 h 2"/>
                <a:gd name="T32" fmla="*/ 0 w 2"/>
                <a:gd name="T33" fmla="*/ 2 h 2"/>
                <a:gd name="T34" fmla="*/ 0 w 2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3" name="Freeform 89"/>
            <p:cNvSpPr>
              <a:spLocks/>
            </p:cNvSpPr>
            <p:nvPr/>
          </p:nvSpPr>
          <p:spPr bwMode="auto">
            <a:xfrm>
              <a:off x="6089650" y="4883150"/>
              <a:ext cx="7938" cy="3175"/>
            </a:xfrm>
            <a:custGeom>
              <a:avLst/>
              <a:gdLst>
                <a:gd name="T0" fmla="*/ 0 w 5"/>
                <a:gd name="T1" fmla="*/ 2 h 2"/>
                <a:gd name="T2" fmla="*/ 0 w 5"/>
                <a:gd name="T3" fmla="*/ 2 h 2"/>
                <a:gd name="T4" fmla="*/ 0 w 5"/>
                <a:gd name="T5" fmla="*/ 2 h 2"/>
                <a:gd name="T6" fmla="*/ 3 w 5"/>
                <a:gd name="T7" fmla="*/ 2 h 2"/>
                <a:gd name="T8" fmla="*/ 3 w 5"/>
                <a:gd name="T9" fmla="*/ 2 h 2"/>
                <a:gd name="T10" fmla="*/ 3 w 5"/>
                <a:gd name="T11" fmla="*/ 2 h 2"/>
                <a:gd name="T12" fmla="*/ 3 w 5"/>
                <a:gd name="T13" fmla="*/ 2 h 2"/>
                <a:gd name="T14" fmla="*/ 5 w 5"/>
                <a:gd name="T15" fmla="*/ 2 h 2"/>
                <a:gd name="T16" fmla="*/ 5 w 5"/>
                <a:gd name="T17" fmla="*/ 2 h 2"/>
                <a:gd name="T18" fmla="*/ 5 w 5"/>
                <a:gd name="T19" fmla="*/ 0 h 2"/>
                <a:gd name="T20" fmla="*/ 3 w 5"/>
                <a:gd name="T21" fmla="*/ 0 h 2"/>
                <a:gd name="T22" fmla="*/ 3 w 5"/>
                <a:gd name="T23" fmla="*/ 0 h 2"/>
                <a:gd name="T24" fmla="*/ 3 w 5"/>
                <a:gd name="T25" fmla="*/ 0 h 2"/>
                <a:gd name="T26" fmla="*/ 3 w 5"/>
                <a:gd name="T27" fmla="*/ 0 h 2"/>
                <a:gd name="T28" fmla="*/ 0 w 5"/>
                <a:gd name="T29" fmla="*/ 0 h 2"/>
                <a:gd name="T30" fmla="*/ 0 w 5"/>
                <a:gd name="T31" fmla="*/ 0 h 2"/>
                <a:gd name="T32" fmla="*/ 0 w 5"/>
                <a:gd name="T33" fmla="*/ 2 h 2"/>
                <a:gd name="T34" fmla="*/ 0 w 5"/>
                <a:gd name="T3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sp>
          <p:nvSpPr>
            <p:cNvPr id="635994" name="Freeform 90"/>
            <p:cNvSpPr>
              <a:spLocks/>
            </p:cNvSpPr>
            <p:nvPr/>
          </p:nvSpPr>
          <p:spPr bwMode="auto">
            <a:xfrm>
              <a:off x="6076950" y="4889500"/>
              <a:ext cx="3175" cy="1588"/>
            </a:xfrm>
            <a:custGeom>
              <a:avLst/>
              <a:gdLst>
                <a:gd name="T0" fmla="*/ 0 w 2"/>
                <a:gd name="T1" fmla="*/ 0 w 2"/>
                <a:gd name="T2" fmla="*/ 0 w 2"/>
                <a:gd name="T3" fmla="*/ 0 w 2"/>
                <a:gd name="T4" fmla="*/ 2 w 2"/>
                <a:gd name="T5" fmla="*/ 2 w 2"/>
                <a:gd name="T6" fmla="*/ 2 w 2"/>
                <a:gd name="T7" fmla="*/ 2 w 2"/>
                <a:gd name="T8" fmla="*/ 2 w 2"/>
                <a:gd name="T9" fmla="*/ 2 w 2"/>
                <a:gd name="T10" fmla="*/ 2 w 2"/>
                <a:gd name="T11" fmla="*/ 2 w 2"/>
                <a:gd name="T12" fmla="*/ 2 w 2"/>
                <a:gd name="T13" fmla="*/ 0 w 2"/>
                <a:gd name="T14" fmla="*/ 0 w 2"/>
                <a:gd name="T15" fmla="*/ 0 w 2"/>
                <a:gd name="T16" fmla="*/ 0 w 2"/>
                <a:gd name="T17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400"/>
            </a:p>
          </p:txBody>
        </p:sp>
        <p:grpSp>
          <p:nvGrpSpPr>
            <p:cNvPr id="635995" name="Group 91"/>
            <p:cNvGrpSpPr>
              <a:grpSpLocks/>
            </p:cNvGrpSpPr>
            <p:nvPr/>
          </p:nvGrpSpPr>
          <p:grpSpPr bwMode="auto">
            <a:xfrm>
              <a:off x="6269038" y="2998788"/>
              <a:ext cx="676275" cy="674687"/>
              <a:chOff x="2870" y="1518"/>
              <a:chExt cx="292" cy="320"/>
            </a:xfrm>
          </p:grpSpPr>
          <p:graphicFrame>
            <p:nvGraphicFramePr>
              <p:cNvPr id="635996" name="Object 9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504" name="Clip" r:id="rId12" imgW="819000" imgH="847800" progId="MS_ClipArt_Gallery.2">
                      <p:embed/>
                    </p:oleObj>
                  </mc:Choice>
                  <mc:Fallback>
                    <p:oleObj name="Clip" r:id="rId12" imgW="819000" imgH="84780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35997" name="Object 9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505" name="Clip" r:id="rId14" imgW="1266840" imgH="1200240" progId="MS_ClipArt_Gallery.2">
                      <p:embed/>
                    </p:oleObj>
                  </mc:Choice>
                  <mc:Fallback>
                    <p:oleObj name="Clip" r:id="rId14" imgW="1266840" imgH="1200240" progId="MS_ClipArt_Gallery.2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635999" name="Freeform 95"/>
            <p:cNvSpPr>
              <a:spLocks noEditPoints="1"/>
            </p:cNvSpPr>
            <p:nvPr/>
          </p:nvSpPr>
          <p:spPr bwMode="auto">
            <a:xfrm>
              <a:off x="5629275" y="3259138"/>
              <a:ext cx="706438" cy="171450"/>
            </a:xfrm>
            <a:custGeom>
              <a:avLst/>
              <a:gdLst>
                <a:gd name="T0" fmla="*/ 439 w 445"/>
                <a:gd name="T1" fmla="*/ 63 h 108"/>
                <a:gd name="T2" fmla="*/ 88 w 445"/>
                <a:gd name="T3" fmla="*/ 63 h 108"/>
                <a:gd name="T4" fmla="*/ 86 w 445"/>
                <a:gd name="T5" fmla="*/ 60 h 108"/>
                <a:gd name="T6" fmla="*/ 84 w 445"/>
                <a:gd name="T7" fmla="*/ 60 h 108"/>
                <a:gd name="T8" fmla="*/ 82 w 445"/>
                <a:gd name="T9" fmla="*/ 58 h 108"/>
                <a:gd name="T10" fmla="*/ 82 w 445"/>
                <a:gd name="T11" fmla="*/ 54 h 108"/>
                <a:gd name="T12" fmla="*/ 82 w 445"/>
                <a:gd name="T13" fmla="*/ 52 h 108"/>
                <a:gd name="T14" fmla="*/ 84 w 445"/>
                <a:gd name="T15" fmla="*/ 50 h 108"/>
                <a:gd name="T16" fmla="*/ 86 w 445"/>
                <a:gd name="T17" fmla="*/ 50 h 108"/>
                <a:gd name="T18" fmla="*/ 88 w 445"/>
                <a:gd name="T19" fmla="*/ 48 h 108"/>
                <a:gd name="T20" fmla="*/ 439 w 445"/>
                <a:gd name="T21" fmla="*/ 48 h 108"/>
                <a:gd name="T22" fmla="*/ 441 w 445"/>
                <a:gd name="T23" fmla="*/ 50 h 108"/>
                <a:gd name="T24" fmla="*/ 443 w 445"/>
                <a:gd name="T25" fmla="*/ 50 h 108"/>
                <a:gd name="T26" fmla="*/ 445 w 445"/>
                <a:gd name="T27" fmla="*/ 52 h 108"/>
                <a:gd name="T28" fmla="*/ 445 w 445"/>
                <a:gd name="T29" fmla="*/ 54 h 108"/>
                <a:gd name="T30" fmla="*/ 445 w 445"/>
                <a:gd name="T31" fmla="*/ 58 h 108"/>
                <a:gd name="T32" fmla="*/ 443 w 445"/>
                <a:gd name="T33" fmla="*/ 60 h 108"/>
                <a:gd name="T34" fmla="*/ 441 w 445"/>
                <a:gd name="T35" fmla="*/ 60 h 108"/>
                <a:gd name="T36" fmla="*/ 439 w 445"/>
                <a:gd name="T37" fmla="*/ 63 h 108"/>
                <a:gd name="T38" fmla="*/ 439 w 445"/>
                <a:gd name="T39" fmla="*/ 63 h 108"/>
                <a:gd name="T40" fmla="*/ 107 w 445"/>
                <a:gd name="T41" fmla="*/ 108 h 108"/>
                <a:gd name="T42" fmla="*/ 0 w 445"/>
                <a:gd name="T43" fmla="*/ 54 h 108"/>
                <a:gd name="T44" fmla="*/ 107 w 445"/>
                <a:gd name="T45" fmla="*/ 0 h 108"/>
                <a:gd name="T46" fmla="*/ 107 w 445"/>
                <a:gd name="T47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5" h="108">
                  <a:moveTo>
                    <a:pt x="439" y="63"/>
                  </a:moveTo>
                  <a:lnTo>
                    <a:pt x="88" y="63"/>
                  </a:lnTo>
                  <a:lnTo>
                    <a:pt x="86" y="60"/>
                  </a:lnTo>
                  <a:lnTo>
                    <a:pt x="84" y="60"/>
                  </a:lnTo>
                  <a:lnTo>
                    <a:pt x="82" y="58"/>
                  </a:lnTo>
                  <a:lnTo>
                    <a:pt x="82" y="54"/>
                  </a:lnTo>
                  <a:lnTo>
                    <a:pt x="82" y="52"/>
                  </a:lnTo>
                  <a:lnTo>
                    <a:pt x="84" y="50"/>
                  </a:lnTo>
                  <a:lnTo>
                    <a:pt x="86" y="50"/>
                  </a:lnTo>
                  <a:lnTo>
                    <a:pt x="88" y="48"/>
                  </a:lnTo>
                  <a:lnTo>
                    <a:pt x="439" y="48"/>
                  </a:lnTo>
                  <a:lnTo>
                    <a:pt x="441" y="50"/>
                  </a:lnTo>
                  <a:lnTo>
                    <a:pt x="443" y="50"/>
                  </a:lnTo>
                  <a:lnTo>
                    <a:pt x="445" y="52"/>
                  </a:lnTo>
                  <a:lnTo>
                    <a:pt x="445" y="54"/>
                  </a:lnTo>
                  <a:lnTo>
                    <a:pt x="445" y="58"/>
                  </a:lnTo>
                  <a:lnTo>
                    <a:pt x="443" y="60"/>
                  </a:lnTo>
                  <a:lnTo>
                    <a:pt x="441" y="60"/>
                  </a:lnTo>
                  <a:lnTo>
                    <a:pt x="439" y="63"/>
                  </a:lnTo>
                  <a:lnTo>
                    <a:pt x="439" y="63"/>
                  </a:lnTo>
                  <a:close/>
                  <a:moveTo>
                    <a:pt x="107" y="108"/>
                  </a:moveTo>
                  <a:lnTo>
                    <a:pt x="0" y="54"/>
                  </a:lnTo>
                  <a:lnTo>
                    <a:pt x="107" y="0"/>
                  </a:lnTo>
                  <a:lnTo>
                    <a:pt x="107" y="108"/>
                  </a:lnTo>
                  <a:close/>
                </a:path>
              </a:pathLst>
            </a:custGeom>
            <a:solidFill>
              <a:srgbClr val="FF0000"/>
            </a:solidFill>
            <a:ln w="3175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>
              <a:noAutofit/>
            </a:bodyPr>
            <a:lstStyle/>
            <a:p>
              <a:endParaRPr lang="en-US" sz="400"/>
            </a:p>
          </p:txBody>
        </p:sp>
      </p:grpSp>
      <p:grpSp>
        <p:nvGrpSpPr>
          <p:cNvPr id="98" name="Group 97"/>
          <p:cNvGrpSpPr/>
          <p:nvPr/>
        </p:nvGrpSpPr>
        <p:grpSpPr>
          <a:xfrm>
            <a:off x="4475846" y="1338891"/>
            <a:ext cx="4625198" cy="4728708"/>
            <a:chOff x="2089426" y="995363"/>
            <a:chExt cx="5569052" cy="5200650"/>
          </a:xfrm>
        </p:grpSpPr>
        <p:grpSp>
          <p:nvGrpSpPr>
            <p:cNvPr id="99" name="Group 4"/>
            <p:cNvGrpSpPr>
              <a:grpSpLocks/>
            </p:cNvGrpSpPr>
            <p:nvPr/>
          </p:nvGrpSpPr>
          <p:grpSpPr bwMode="auto">
            <a:xfrm>
              <a:off x="6938963" y="1550988"/>
              <a:ext cx="460375" cy="492125"/>
              <a:chOff x="2870" y="1518"/>
              <a:chExt cx="292" cy="320"/>
            </a:xfrm>
          </p:grpSpPr>
          <p:graphicFrame>
            <p:nvGraphicFramePr>
              <p:cNvPr id="128" name="Object 5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506" r:id="rId16" imgW="827508" imgH="841085" progId="">
                      <p:embed/>
                    </p:oleObj>
                  </mc:Choice>
                  <mc:Fallback>
                    <p:oleObj r:id="rId16" imgW="827508" imgH="841085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70" y="1518"/>
                            <a:ext cx="272" cy="282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29" name="Object 6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5507" r:id="rId18" imgW="1268977" imgH="1200107" progId="">
                      <p:embed/>
                    </p:oleObj>
                  </mc:Choice>
                  <mc:Fallback>
                    <p:oleObj r:id="rId18" imgW="1268977" imgH="1200107" progId="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3" y="1602"/>
                            <a:ext cx="249" cy="2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 xmlns="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xmlns="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 xmlns="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00" name="Text Box 7"/>
            <p:cNvSpPr txBox="1">
              <a:spLocks noChangeArrowheads="1"/>
            </p:cNvSpPr>
            <p:nvPr/>
          </p:nvSpPr>
          <p:spPr bwMode="auto">
            <a:xfrm>
              <a:off x="2089426" y="1025866"/>
              <a:ext cx="162218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 dirty="0"/>
                <a:t>DHCP server: 223.1.2.5</a:t>
              </a:r>
            </a:p>
          </p:txBody>
        </p:sp>
        <p:sp>
          <p:nvSpPr>
            <p:cNvPr id="101" name="Text Box 8"/>
            <p:cNvSpPr txBox="1">
              <a:spLocks noChangeArrowheads="1"/>
            </p:cNvSpPr>
            <p:nvPr/>
          </p:nvSpPr>
          <p:spPr bwMode="auto">
            <a:xfrm>
              <a:off x="6876903" y="995363"/>
              <a:ext cx="65910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200"/>
                <a:t>arriving</a:t>
              </a:r>
            </a:p>
            <a:p>
              <a:pPr algn="ctr"/>
              <a:r>
                <a:rPr lang="en-US" sz="1200"/>
                <a:t> client</a:t>
              </a:r>
              <a:endParaRPr lang="en-US" sz="1400"/>
            </a:p>
          </p:txBody>
        </p:sp>
        <p:sp>
          <p:nvSpPr>
            <p:cNvPr id="102" name="Line 9"/>
            <p:cNvSpPr>
              <a:spLocks noChangeShapeType="1"/>
            </p:cNvSpPr>
            <p:nvPr/>
          </p:nvSpPr>
          <p:spPr bwMode="auto">
            <a:xfrm flipH="1">
              <a:off x="2562225" y="2019300"/>
              <a:ext cx="4395788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3" name="Line 10"/>
            <p:cNvSpPr>
              <a:spLocks noChangeShapeType="1"/>
            </p:cNvSpPr>
            <p:nvPr/>
          </p:nvSpPr>
          <p:spPr bwMode="auto">
            <a:xfrm>
              <a:off x="2528888" y="1974850"/>
              <a:ext cx="0" cy="3760788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4" name="Line 11"/>
            <p:cNvSpPr>
              <a:spLocks noChangeShapeType="1"/>
            </p:cNvSpPr>
            <p:nvPr/>
          </p:nvSpPr>
          <p:spPr bwMode="auto">
            <a:xfrm>
              <a:off x="7054850" y="2051050"/>
              <a:ext cx="0" cy="3762375"/>
            </a:xfrm>
            <a:prstGeom prst="line">
              <a:avLst/>
            </a:prstGeom>
            <a:noFill/>
            <a:ln w="9525" cap="rnd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5" name="Line 12"/>
            <p:cNvSpPr>
              <a:spLocks noChangeShapeType="1"/>
            </p:cNvSpPr>
            <p:nvPr/>
          </p:nvSpPr>
          <p:spPr bwMode="auto">
            <a:xfrm>
              <a:off x="7254340" y="2663240"/>
              <a:ext cx="0" cy="190658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06" name="Text Box 13"/>
            <p:cNvSpPr txBox="1">
              <a:spLocks noChangeArrowheads="1"/>
            </p:cNvSpPr>
            <p:nvPr/>
          </p:nvSpPr>
          <p:spPr bwMode="auto">
            <a:xfrm>
              <a:off x="7098090" y="4618038"/>
              <a:ext cx="560388" cy="393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00" dirty="0"/>
                <a:t>time</a:t>
              </a:r>
              <a:endParaRPr lang="en-US" sz="1400" dirty="0"/>
            </a:p>
          </p:txBody>
        </p:sp>
        <p:grpSp>
          <p:nvGrpSpPr>
            <p:cNvPr id="107" name="Group 14"/>
            <p:cNvGrpSpPr>
              <a:grpSpLocks/>
            </p:cNvGrpSpPr>
            <p:nvPr/>
          </p:nvGrpSpPr>
          <p:grpSpPr bwMode="auto">
            <a:xfrm>
              <a:off x="2466975" y="1541463"/>
              <a:ext cx="182563" cy="400050"/>
              <a:chOff x="4180" y="783"/>
              <a:chExt cx="150" cy="307"/>
            </a:xfrm>
          </p:grpSpPr>
          <p:sp>
            <p:nvSpPr>
              <p:cNvPr id="120" name="AutoShape 1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1" name="Rectangle 1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2" name="Rectangle 1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3" name="AutoShape 1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4" name="Line 1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5" name="Line 2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6" name="Rectangle 2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sz="1400"/>
              </a:p>
            </p:txBody>
          </p:sp>
          <p:sp>
            <p:nvSpPr>
              <p:cNvPr id="127" name="Rectangle 2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400"/>
              </a:p>
            </p:txBody>
          </p:sp>
        </p:grpSp>
        <p:grpSp>
          <p:nvGrpSpPr>
            <p:cNvPr id="108" name="Group 23"/>
            <p:cNvGrpSpPr>
              <a:grpSpLocks/>
            </p:cNvGrpSpPr>
            <p:nvPr/>
          </p:nvGrpSpPr>
          <p:grpSpPr bwMode="auto">
            <a:xfrm>
              <a:off x="4090988" y="1154113"/>
              <a:ext cx="2673350" cy="1116012"/>
              <a:chOff x="11865" y="3885"/>
              <a:chExt cx="3720" cy="1260"/>
            </a:xfrm>
          </p:grpSpPr>
          <p:sp>
            <p:nvSpPr>
              <p:cNvPr id="118" name="Text Box 24"/>
              <p:cNvSpPr txBox="1">
                <a:spLocks noChangeArrowheads="1"/>
              </p:cNvSpPr>
              <p:nvPr/>
            </p:nvSpPr>
            <p:spPr bwMode="auto">
              <a:xfrm>
                <a:off x="11865" y="3885"/>
                <a:ext cx="2062" cy="49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 sz="1050" b="1" dirty="0">
                    <a:latin typeface="Calibri"/>
                  </a:rPr>
                  <a:t>DHCP discover</a:t>
                </a:r>
                <a:endParaRPr lang="en-US" sz="1050" b="1" dirty="0"/>
              </a:p>
            </p:txBody>
          </p:sp>
          <p:sp>
            <p:nvSpPr>
              <p:cNvPr id="119" name="Text Box 25"/>
              <p:cNvSpPr txBox="1">
                <a:spLocks noChangeArrowheads="1"/>
              </p:cNvSpPr>
              <p:nvPr/>
            </p:nvSpPr>
            <p:spPr bwMode="auto">
              <a:xfrm>
                <a:off x="12015" y="4231"/>
                <a:ext cx="3570" cy="91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1050" dirty="0" err="1">
                    <a:latin typeface="Calibri"/>
                  </a:rPr>
                  <a:t>src</a:t>
                </a:r>
                <a:r>
                  <a:rPr lang="en-US" sz="1050" dirty="0">
                    <a:latin typeface="Calibri"/>
                  </a:rPr>
                  <a:t> : 0.0.0.0, 68     </a:t>
                </a:r>
              </a:p>
              <a:p>
                <a:r>
                  <a:rPr lang="en-US" sz="1050" dirty="0" err="1">
                    <a:latin typeface="Calibri"/>
                  </a:rPr>
                  <a:t>dest</a:t>
                </a:r>
                <a:r>
                  <a:rPr lang="en-US" sz="1050" dirty="0">
                    <a:latin typeface="Calibri"/>
                  </a:rPr>
                  <a:t>.: 255.255.255.255,67</a:t>
                </a:r>
              </a:p>
              <a:p>
                <a:r>
                  <a:rPr lang="en-US" sz="1050" dirty="0" err="1">
                    <a:latin typeface="Calibri"/>
                  </a:rPr>
                  <a:t>yiaddr</a:t>
                </a:r>
                <a:r>
                  <a:rPr lang="en-US" sz="1050" dirty="0">
                    <a:latin typeface="Calibri"/>
                  </a:rPr>
                  <a:t>:    0.0.0.0</a:t>
                </a:r>
              </a:p>
              <a:p>
                <a:r>
                  <a:rPr lang="en-US" sz="1050" dirty="0">
                    <a:latin typeface="Calibri"/>
                  </a:rPr>
                  <a:t>transaction ID: 654</a:t>
                </a:r>
                <a:endParaRPr lang="en-US" sz="1400" dirty="0"/>
              </a:p>
            </p:txBody>
          </p:sp>
        </p:grpSp>
        <p:sp>
          <p:nvSpPr>
            <p:cNvPr id="109" name="Line 26"/>
            <p:cNvSpPr>
              <a:spLocks noChangeShapeType="1"/>
            </p:cNvSpPr>
            <p:nvPr/>
          </p:nvSpPr>
          <p:spPr bwMode="auto">
            <a:xfrm>
              <a:off x="2605088" y="3005138"/>
              <a:ext cx="4395787" cy="5381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0" name="Text Box 27"/>
            <p:cNvSpPr txBox="1">
              <a:spLocks noChangeArrowheads="1"/>
            </p:cNvSpPr>
            <p:nvPr/>
          </p:nvSpPr>
          <p:spPr bwMode="auto">
            <a:xfrm>
              <a:off x="4264025" y="2390775"/>
              <a:ext cx="1379538" cy="3302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offer</a:t>
              </a:r>
              <a:endParaRPr lang="en-US" sz="1400" dirty="0"/>
            </a:p>
          </p:txBody>
        </p:sp>
        <p:sp>
          <p:nvSpPr>
            <p:cNvPr id="111" name="Text Box 28"/>
            <p:cNvSpPr txBox="1">
              <a:spLocks noChangeArrowheads="1"/>
            </p:cNvSpPr>
            <p:nvPr/>
          </p:nvSpPr>
          <p:spPr bwMode="auto">
            <a:xfrm>
              <a:off x="4360863" y="2643188"/>
              <a:ext cx="2424112" cy="9652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654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600" dirty="0"/>
            </a:p>
          </p:txBody>
        </p:sp>
        <p:sp>
          <p:nvSpPr>
            <p:cNvPr id="112" name="Line 29"/>
            <p:cNvSpPr>
              <a:spLocks noChangeShapeType="1"/>
            </p:cNvSpPr>
            <p:nvPr/>
          </p:nvSpPr>
          <p:spPr bwMode="auto">
            <a:xfrm flipH="1">
              <a:off x="2497138" y="4233863"/>
              <a:ext cx="4395787" cy="5365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3" name="Text Box 30"/>
            <p:cNvSpPr txBox="1">
              <a:spLocks noChangeArrowheads="1"/>
            </p:cNvSpPr>
            <p:nvPr/>
          </p:nvSpPr>
          <p:spPr bwMode="auto">
            <a:xfrm>
              <a:off x="2668588" y="357663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request</a:t>
              </a:r>
              <a:endParaRPr lang="en-US" sz="1400" dirty="0"/>
            </a:p>
          </p:txBody>
        </p:sp>
        <p:sp>
          <p:nvSpPr>
            <p:cNvPr id="114" name="Text Box 31"/>
            <p:cNvSpPr txBox="1">
              <a:spLocks noChangeArrowheads="1"/>
            </p:cNvSpPr>
            <p:nvPr/>
          </p:nvSpPr>
          <p:spPr bwMode="auto">
            <a:xfrm>
              <a:off x="2798763" y="3838575"/>
              <a:ext cx="2757487" cy="94297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 0.0.0.0, 68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::  255.255.255.255, 67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1400" dirty="0"/>
            </a:p>
          </p:txBody>
        </p:sp>
        <p:sp>
          <p:nvSpPr>
            <p:cNvPr id="115" name="Line 32"/>
            <p:cNvSpPr>
              <a:spLocks noChangeShapeType="1"/>
            </p:cNvSpPr>
            <p:nvPr/>
          </p:nvSpPr>
          <p:spPr bwMode="auto">
            <a:xfrm>
              <a:off x="2582863" y="5264150"/>
              <a:ext cx="4395787" cy="5381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116" name="Text Box 33"/>
            <p:cNvSpPr txBox="1">
              <a:spLocks noChangeArrowheads="1"/>
            </p:cNvSpPr>
            <p:nvPr/>
          </p:nvSpPr>
          <p:spPr bwMode="auto">
            <a:xfrm>
              <a:off x="4221163" y="4979988"/>
              <a:ext cx="1379537" cy="328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050" b="1" dirty="0">
                  <a:latin typeface="Calibri"/>
                </a:rPr>
                <a:t>DHCP ACK</a:t>
              </a:r>
              <a:endParaRPr lang="en-US" sz="1400" dirty="0"/>
            </a:p>
          </p:txBody>
        </p:sp>
        <p:sp>
          <p:nvSpPr>
            <p:cNvPr id="117" name="Text Box 34"/>
            <p:cNvSpPr txBox="1">
              <a:spLocks noChangeArrowheads="1"/>
            </p:cNvSpPr>
            <p:nvPr/>
          </p:nvSpPr>
          <p:spPr bwMode="auto">
            <a:xfrm>
              <a:off x="4318000" y="5232400"/>
              <a:ext cx="2413000" cy="9636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050" dirty="0" err="1">
                  <a:latin typeface="Calibri"/>
                </a:rPr>
                <a:t>src</a:t>
              </a:r>
              <a:r>
                <a:rPr lang="en-US" sz="1050" dirty="0">
                  <a:latin typeface="Calibri"/>
                </a:rPr>
                <a:t>: 223.1.2.5, 67      </a:t>
              </a:r>
            </a:p>
            <a:p>
              <a:r>
                <a:rPr lang="en-US" sz="1050" dirty="0" err="1">
                  <a:latin typeface="Calibri"/>
                </a:rPr>
                <a:t>dest</a:t>
              </a:r>
              <a:r>
                <a:rPr lang="en-US" sz="1050" dirty="0">
                  <a:latin typeface="Calibri"/>
                </a:rPr>
                <a:t>:  255.255.255.255, 68</a:t>
              </a:r>
            </a:p>
            <a:p>
              <a:r>
                <a:rPr lang="en-US" sz="1050" dirty="0" err="1">
                  <a:latin typeface="Calibri"/>
                </a:rPr>
                <a:t>yiaddrr</a:t>
              </a:r>
              <a:r>
                <a:rPr lang="en-US" sz="1050" dirty="0">
                  <a:latin typeface="Calibri"/>
                </a:rPr>
                <a:t>: 223.1.2.4</a:t>
              </a:r>
            </a:p>
            <a:p>
              <a:r>
                <a:rPr lang="en-US" sz="1050" dirty="0">
                  <a:latin typeface="Calibri"/>
                </a:rPr>
                <a:t>transaction ID: 655</a:t>
              </a:r>
            </a:p>
            <a:p>
              <a:r>
                <a:rPr lang="en-US" sz="1050" dirty="0">
                  <a:latin typeface="Calibri"/>
                </a:rPr>
                <a:t>Lifetime: 3600 </a:t>
              </a:r>
              <a:r>
                <a:rPr lang="en-US" sz="1050" dirty="0" err="1">
                  <a:latin typeface="Calibri"/>
                </a:rPr>
                <a:t>secs</a:t>
              </a:r>
              <a:endParaRPr lang="en-US" sz="800" dirty="0"/>
            </a:p>
          </p:txBody>
        </p:sp>
      </p:grpSp>
      <p:sp>
        <p:nvSpPr>
          <p:cNvPr id="130" name="Rectangle 94"/>
          <p:cNvSpPr>
            <a:spLocks noChangeArrowheads="1"/>
          </p:cNvSpPr>
          <p:nvPr/>
        </p:nvSpPr>
        <p:spPr bwMode="auto">
          <a:xfrm>
            <a:off x="3473149" y="5417164"/>
            <a:ext cx="1002697" cy="9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normAutofit lnSpcReduction="10000"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arriving </a:t>
            </a:r>
            <a:r>
              <a:rPr lang="en-US" sz="1600" dirty="0">
                <a:solidFill>
                  <a:srgbClr val="FF0000"/>
                </a:solidFill>
                <a:latin typeface="Calibri"/>
              </a:rPr>
              <a:t>DHCP </a:t>
            </a:r>
          </a:p>
          <a:p>
            <a:r>
              <a:rPr lang="en-US" sz="1600" dirty="0">
                <a:solidFill>
                  <a:srgbClr val="FF0000"/>
                </a:solidFill>
                <a:latin typeface="Calibri"/>
              </a:rPr>
              <a:t>client</a:t>
            </a:r>
            <a:r>
              <a:rPr lang="en-US" sz="1600" dirty="0">
                <a:solidFill>
                  <a:srgbClr val="000000"/>
                </a:solidFill>
                <a:latin typeface="Calibri"/>
              </a:rPr>
              <a:t> needs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address in this</a:t>
            </a:r>
          </a:p>
          <a:p>
            <a:r>
              <a:rPr lang="en-US" sz="1600" dirty="0">
                <a:solidFill>
                  <a:srgbClr val="000000"/>
                </a:solidFill>
                <a:latin typeface="Calibri"/>
              </a:rPr>
              <a:t>network</a:t>
            </a:r>
            <a:endParaRPr lang="en-US" sz="1600" dirty="0"/>
          </a:p>
        </p:txBody>
      </p:sp>
      <p:sp>
        <p:nvSpPr>
          <p:cNvPr id="3" name="Rectangle 2"/>
          <p:cNvSpPr/>
          <p:nvPr/>
        </p:nvSpPr>
        <p:spPr>
          <a:xfrm>
            <a:off x="119664" y="1238068"/>
            <a:ext cx="4572000" cy="273921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ZapfDingbats" charset="0"/>
              <a:buNone/>
            </a:pPr>
            <a:r>
              <a:rPr lang="en-US" sz="2400" u="sng" dirty="0">
                <a:solidFill>
                  <a:srgbClr val="FF0000"/>
                </a:solidFill>
              </a:rPr>
              <a:t>Goal:</a:t>
            </a:r>
            <a:r>
              <a:rPr lang="en-US" sz="2400" dirty="0"/>
              <a:t> allow host to </a:t>
            </a:r>
            <a:r>
              <a:rPr lang="en-US" sz="2400" i="1" dirty="0"/>
              <a:t>dynamically </a:t>
            </a:r>
            <a:r>
              <a:rPr lang="en-US" sz="2400" dirty="0"/>
              <a:t>obtain its IP address from network server when it joins network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Can renew its lease on address in use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Allows reuse of addresses (only hold address while connected an </a:t>
            </a:r>
            <a:r>
              <a:rPr lang="ja-JP" altLang="en-US" sz="2000" dirty="0"/>
              <a:t>“</a:t>
            </a:r>
            <a:r>
              <a:rPr lang="en-US" sz="2000" dirty="0"/>
              <a:t>on</a:t>
            </a:r>
            <a:r>
              <a:rPr lang="ja-JP" altLang="en-US" sz="2000" dirty="0"/>
              <a:t>”</a:t>
            </a:r>
            <a:r>
              <a:rPr lang="en-US" sz="2000" dirty="0"/>
              <a:t>)</a:t>
            </a:r>
          </a:p>
          <a:p>
            <a:pPr lvl="1">
              <a:buFont typeface="ZapfDingbats" charset="0"/>
              <a:buNone/>
            </a:pPr>
            <a:r>
              <a:rPr lang="en-US" sz="2000" dirty="0"/>
              <a:t>Support for mobile users who want to join network (more shortly)</a:t>
            </a:r>
          </a:p>
        </p:txBody>
      </p:sp>
    </p:spTree>
    <p:extLst>
      <p:ext uri="{BB962C8B-B14F-4D97-AF65-F5344CB8AC3E}">
        <p14:creationId xmlns:p14="http://schemas.microsoft.com/office/powerpoint/2010/main" val="26250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4759B1-BFD5-B945-8E3B-5F1A82155649}" type="slidenum">
              <a:rPr lang="en-US" smtClean="0"/>
              <a:pPr/>
              <a:t>109</a:t>
            </a:fld>
            <a:endParaRPr lang="en-US" dirty="0"/>
          </a:p>
        </p:txBody>
      </p:sp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228600"/>
            <a:ext cx="7772400" cy="1143000"/>
          </a:xfrm>
        </p:spPr>
        <p:txBody>
          <a:bodyPr/>
          <a:lstStyle/>
          <a:p>
            <a:r>
              <a:rPr lang="en-US" sz="3600"/>
              <a:t>IP addresses: how to get one?</a:t>
            </a:r>
            <a:endParaRPr lang="en-US"/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363" y="1343025"/>
            <a:ext cx="8077200" cy="1809750"/>
          </a:xfrm>
        </p:spPr>
        <p:txBody>
          <a:bodyPr>
            <a:normAutofit fontScale="92500"/>
          </a:bodyPr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Q:</a:t>
            </a:r>
            <a:r>
              <a:rPr lang="en-US" dirty="0"/>
              <a:t> How does </a:t>
            </a:r>
            <a:r>
              <a:rPr lang="en-US" i="1" dirty="0"/>
              <a:t>network</a:t>
            </a:r>
            <a:r>
              <a:rPr lang="en-US" dirty="0"/>
              <a:t> get subnet part of IP </a:t>
            </a:r>
            <a:r>
              <a:rPr lang="en-US" dirty="0" err="1"/>
              <a:t>addr</a:t>
            </a:r>
            <a:r>
              <a:rPr lang="en-US" dirty="0"/>
              <a:t>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rgbClr val="FF0000"/>
                </a:solidFill>
              </a:rPr>
              <a:t>A:</a:t>
            </a:r>
            <a:r>
              <a:rPr lang="en-US" dirty="0"/>
              <a:t> gets allocated portion of its provider ISP</a:t>
            </a:r>
            <a:r>
              <a:rPr lang="ja-JP" altLang="en-US" dirty="0">
                <a:latin typeface="Calibri"/>
              </a:rPr>
              <a:t>’</a:t>
            </a:r>
            <a:r>
              <a:rPr lang="en-US" dirty="0"/>
              <a:t>s address space</a:t>
            </a:r>
            <a:endParaRPr lang="en-US" sz="2400" dirty="0"/>
          </a:p>
        </p:txBody>
      </p:sp>
      <p:sp>
        <p:nvSpPr>
          <p:cNvPr id="232452" name="Text Box 4"/>
          <p:cNvSpPr txBox="1">
            <a:spLocks noChangeArrowheads="1"/>
          </p:cNvSpPr>
          <p:nvPr/>
        </p:nvSpPr>
        <p:spPr bwMode="auto">
          <a:xfrm>
            <a:off x="592138" y="3514725"/>
            <a:ext cx="8551862" cy="237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Calibri"/>
              </a:rPr>
              <a:t>ISP's block          </a:t>
            </a:r>
            <a:r>
              <a:rPr lang="en-US" u="sng" dirty="0">
                <a:solidFill>
                  <a:schemeClr val="accent2"/>
                </a:solidFill>
                <a:latin typeface="Calibri"/>
              </a:rPr>
              <a:t>11001000  00010111  0001</a:t>
            </a:r>
            <a:r>
              <a:rPr lang="en-US" dirty="0">
                <a:solidFill>
                  <a:schemeClr val="accent2"/>
                </a:solidFill>
                <a:latin typeface="Calibri"/>
              </a:rPr>
              <a:t>0000  00000000    200.23.16.0/20 </a:t>
            </a:r>
          </a:p>
          <a:p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Organization 0    </a:t>
            </a:r>
            <a:r>
              <a:rPr lang="en-US" u="sng" dirty="0">
                <a:latin typeface="Calibri"/>
              </a:rPr>
              <a:t>11001000  00010111  0001000</a:t>
            </a:r>
            <a:r>
              <a:rPr lang="en-US" dirty="0">
                <a:latin typeface="Calibri"/>
              </a:rPr>
              <a:t>0  00000000    200.23.16.0/23 </a:t>
            </a:r>
          </a:p>
          <a:p>
            <a:r>
              <a:rPr lang="en-US" dirty="0">
                <a:latin typeface="Calibri"/>
              </a:rPr>
              <a:t>Organization 1    </a:t>
            </a:r>
            <a:r>
              <a:rPr lang="en-US" u="sng" dirty="0">
                <a:latin typeface="Calibri"/>
              </a:rPr>
              <a:t>11001000  00010111  0001001</a:t>
            </a:r>
            <a:r>
              <a:rPr lang="en-US" dirty="0">
                <a:latin typeface="Calibri"/>
              </a:rPr>
              <a:t>0  00000000    200.23.18.0/23 </a:t>
            </a:r>
          </a:p>
          <a:p>
            <a:r>
              <a:rPr lang="en-US" dirty="0">
                <a:latin typeface="Calibri"/>
              </a:rPr>
              <a:t>Organization 2    </a:t>
            </a:r>
            <a:r>
              <a:rPr lang="en-US" u="sng" dirty="0">
                <a:latin typeface="Calibri"/>
              </a:rPr>
              <a:t>11001000  00010111  0001010</a:t>
            </a:r>
            <a:r>
              <a:rPr lang="en-US" dirty="0">
                <a:latin typeface="Calibri"/>
              </a:rPr>
              <a:t>0  00000000    200.23.20.0/23 </a:t>
            </a:r>
          </a:p>
          <a:p>
            <a:r>
              <a:rPr lang="en-US" dirty="0">
                <a:latin typeface="Calibri"/>
              </a:rPr>
              <a:t>   ...                                          …..                                   ….                ….</a:t>
            </a:r>
          </a:p>
          <a:p>
            <a:r>
              <a:rPr lang="en-US" dirty="0">
                <a:latin typeface="Calibri"/>
              </a:rPr>
              <a:t>Organization 7    </a:t>
            </a:r>
            <a:r>
              <a:rPr lang="en-US" u="sng" dirty="0">
                <a:latin typeface="Calibri"/>
              </a:rPr>
              <a:t>11001000  00010111  0001111</a:t>
            </a:r>
            <a:r>
              <a:rPr lang="en-US" dirty="0">
                <a:latin typeface="Calibri"/>
              </a:rPr>
              <a:t>0  00000000    200.23.30.0/23</a:t>
            </a:r>
            <a:r>
              <a:rPr lang="en-US" sz="2400" dirty="0">
                <a:latin typeface="Times New Roman" charset="0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6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Router definitions</a:t>
            </a:r>
            <a:endParaRPr lang="en-US" b="1" dirty="0"/>
          </a:p>
        </p:txBody>
      </p:sp>
      <p:grpSp>
        <p:nvGrpSpPr>
          <p:cNvPr id="3" name="Group 39"/>
          <p:cNvGrpSpPr/>
          <p:nvPr/>
        </p:nvGrpSpPr>
        <p:grpSpPr>
          <a:xfrm>
            <a:off x="3276600" y="2362200"/>
            <a:ext cx="2590800" cy="1956370"/>
            <a:chOff x="3276600" y="2461331"/>
            <a:chExt cx="2590800" cy="1806660"/>
          </a:xfrm>
        </p:grpSpPr>
        <p:grpSp>
          <p:nvGrpSpPr>
            <p:cNvPr id="5" name="Group 13"/>
            <p:cNvGrpSpPr/>
            <p:nvPr/>
          </p:nvGrpSpPr>
          <p:grpSpPr>
            <a:xfrm>
              <a:off x="3276600" y="2743179"/>
              <a:ext cx="2590800" cy="1447784"/>
              <a:chOff x="3276600" y="2593432"/>
              <a:chExt cx="2590800" cy="1697417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3276600" y="3352803"/>
                <a:ext cx="838199" cy="44667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V="1">
                <a:off x="3505200" y="3543300"/>
                <a:ext cx="761999" cy="658211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0800000">
                <a:off x="4800602" y="3581404"/>
                <a:ext cx="761998" cy="709445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rot="10800000" flipV="1">
                <a:off x="4953000" y="2682768"/>
                <a:ext cx="762000" cy="441430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rot="10800000">
                <a:off x="3352800" y="2593432"/>
                <a:ext cx="838200" cy="536026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5029200" y="3390900"/>
                <a:ext cx="838200" cy="6570"/>
              </a:xfrm>
              <a:prstGeom prst="line">
                <a:avLst/>
              </a:prstGeom>
              <a:ln w="50800" cmpd="dbl">
                <a:headEnd type="triangle" w="med" len="med"/>
                <a:tailEnd type="triangle" w="med" len="med"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2" name="Straight Connector 41"/>
            <p:cNvCxnSpPr/>
            <p:nvPr/>
          </p:nvCxnSpPr>
          <p:spPr>
            <a:xfrm rot="5400000">
              <a:off x="4267202" y="2766129"/>
              <a:ext cx="610390" cy="793"/>
            </a:xfrm>
            <a:prstGeom prst="line">
              <a:avLst/>
            </a:prstGeom>
            <a:ln w="50800" cmpd="dbl"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4267202" y="3962399"/>
              <a:ext cx="610390" cy="793"/>
            </a:xfrm>
            <a:prstGeom prst="line">
              <a:avLst/>
            </a:prstGeom>
            <a:ln w="50800" cmpd="dbl">
              <a:headEnd type="triangle" w="med" len="med"/>
              <a:tailEnd type="triangle" w="med" len="med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7"/>
          <p:cNvGrpSpPr/>
          <p:nvPr/>
        </p:nvGrpSpPr>
        <p:grpSpPr>
          <a:xfrm>
            <a:off x="2743200" y="2057400"/>
            <a:ext cx="3441824" cy="2697778"/>
            <a:chOff x="2743200" y="2057400"/>
            <a:chExt cx="3441824" cy="2697778"/>
          </a:xfrm>
        </p:grpSpPr>
        <p:sp>
          <p:nvSpPr>
            <p:cNvPr id="50" name="TextBox 49"/>
            <p:cNvSpPr txBox="1"/>
            <p:nvPr/>
          </p:nvSpPr>
          <p:spPr>
            <a:xfrm>
              <a:off x="4419600" y="2057400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1</a:t>
              </a:r>
              <a:endParaRPr lang="en-US" sz="2000" b="1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715000" y="26024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2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5870514" y="3212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3</a:t>
              </a:r>
              <a:endParaRPr lang="en-US" sz="2000" b="1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5486400" y="42026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4</a:t>
              </a:r>
              <a:endParaRPr lang="en-US" sz="2000" b="1" dirty="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19600" y="435506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5</a:t>
              </a:r>
              <a:endParaRPr lang="en-US" sz="2000" b="1" dirty="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276600" y="4202668"/>
              <a:ext cx="343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…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743200" y="3212068"/>
              <a:ext cx="55816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N-1</a:t>
              </a:r>
              <a:endParaRPr lang="en-US" sz="2000" b="1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971800" y="2450068"/>
              <a:ext cx="34977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N</a:t>
              </a:r>
              <a:endParaRPr lang="en-US" sz="2000" b="1" dirty="0"/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1219200" y="5181600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 = number of external router “ports</a:t>
            </a:r>
            <a:r>
              <a:rPr lang="en-US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</a:t>
            </a:r>
            <a:endParaRPr lang="en-US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 = speed (“line rate”) of a port</a:t>
            </a:r>
          </a:p>
          <a:p>
            <a:pPr algn="l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Router capacity = N x R</a:t>
            </a:r>
          </a:p>
        </p:txBody>
      </p:sp>
      <p:pic>
        <p:nvPicPr>
          <p:cNvPr id="4" name="Picture 5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048000"/>
            <a:ext cx="99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" name="TextBox 74"/>
          <p:cNvSpPr txBox="1"/>
          <p:nvPr/>
        </p:nvSpPr>
        <p:spPr>
          <a:xfrm>
            <a:off x="6477000" y="3134380"/>
            <a:ext cx="1529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  <a:latin typeface="+mn-lt"/>
              </a:rPr>
              <a:t>R</a:t>
            </a:r>
            <a:r>
              <a:rPr lang="en-US" sz="2800" b="1" dirty="0" smtClean="0">
                <a:solidFill>
                  <a:srgbClr val="8F3D8B"/>
                </a:solidFill>
                <a:latin typeface="+mn-lt"/>
              </a:rPr>
              <a:t> </a:t>
            </a:r>
            <a:r>
              <a:rPr lang="en-US" sz="2000" b="1" i="1" dirty="0" smtClean="0">
                <a:solidFill>
                  <a:srgbClr val="8F3D8B"/>
                </a:solidFill>
                <a:latin typeface="+mn-lt"/>
              </a:rPr>
              <a:t>bits/sec</a:t>
            </a:r>
            <a:endParaRPr lang="en-US" sz="2000" b="1" i="1" dirty="0">
              <a:solidFill>
                <a:srgbClr val="8F3D8B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78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49EC9D-BD12-7B49-A96C-4CD5F223B8E9}" type="slidenum">
              <a:rPr lang="en-US" smtClean="0"/>
              <a:pPr/>
              <a:t>110</a:t>
            </a:fld>
            <a:endParaRPr lang="en-US" dirty="0"/>
          </a:p>
        </p:txBody>
      </p:sp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16913" cy="1143000"/>
          </a:xfrm>
        </p:spPr>
        <p:txBody>
          <a:bodyPr/>
          <a:lstStyle/>
          <a:p>
            <a:r>
              <a:rPr lang="en-US" sz="3200"/>
              <a:t>Hierarchical addressing: route aggregation</a:t>
            </a:r>
            <a:endParaRPr lang="en-US"/>
          </a:p>
        </p:txBody>
      </p:sp>
      <p:sp>
        <p:nvSpPr>
          <p:cNvPr id="169987" name="Freeform 3"/>
          <p:cNvSpPr>
            <a:spLocks/>
          </p:cNvSpPr>
          <p:nvPr/>
        </p:nvSpPr>
        <p:spPr bwMode="auto">
          <a:xfrm>
            <a:off x="5175250" y="412115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8" name="Line 4"/>
          <p:cNvSpPr>
            <a:spLocks noChangeShapeType="1"/>
          </p:cNvSpPr>
          <p:nvPr/>
        </p:nvSpPr>
        <p:spPr bwMode="auto">
          <a:xfrm flipV="1">
            <a:off x="2832100" y="4397375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Line 5"/>
          <p:cNvSpPr>
            <a:spLocks noChangeShapeType="1"/>
          </p:cNvSpPr>
          <p:nvPr/>
        </p:nvSpPr>
        <p:spPr bwMode="auto">
          <a:xfrm>
            <a:off x="2860675" y="3768725"/>
            <a:ext cx="7524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0" name="Line 6"/>
          <p:cNvSpPr>
            <a:spLocks noChangeShapeType="1"/>
          </p:cNvSpPr>
          <p:nvPr/>
        </p:nvSpPr>
        <p:spPr bwMode="auto">
          <a:xfrm>
            <a:off x="2927350" y="2987675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1" name="Freeform 7"/>
          <p:cNvSpPr>
            <a:spLocks/>
          </p:cNvSpPr>
          <p:nvPr/>
        </p:nvSpPr>
        <p:spPr bwMode="auto">
          <a:xfrm>
            <a:off x="3573463" y="356711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92" name="Text Box 8"/>
          <p:cNvSpPr txBox="1">
            <a:spLocks noChangeArrowheads="1"/>
          </p:cNvSpPr>
          <p:nvPr/>
        </p:nvSpPr>
        <p:spPr bwMode="auto">
          <a:xfrm>
            <a:off x="5407025" y="3297238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69993" name="Group 9"/>
          <p:cNvGrpSpPr>
            <a:grpSpLocks/>
          </p:cNvGrpSpPr>
          <p:nvPr/>
        </p:nvGrpSpPr>
        <p:grpSpPr bwMode="auto">
          <a:xfrm>
            <a:off x="758825" y="2760663"/>
            <a:ext cx="2338388" cy="404812"/>
            <a:chOff x="1004" y="1639"/>
            <a:chExt cx="1473" cy="255"/>
          </a:xfrm>
        </p:grpSpPr>
        <p:sp>
          <p:nvSpPr>
            <p:cNvPr id="169994" name="Freeform 10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5" name="Text Box 11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69996" name="Group 12"/>
          <p:cNvGrpSpPr>
            <a:grpSpLocks/>
          </p:cNvGrpSpPr>
          <p:nvPr/>
        </p:nvGrpSpPr>
        <p:grpSpPr bwMode="auto">
          <a:xfrm>
            <a:off x="787400" y="3351213"/>
            <a:ext cx="2338388" cy="404812"/>
            <a:chOff x="1004" y="1639"/>
            <a:chExt cx="1473" cy="255"/>
          </a:xfrm>
        </p:grpSpPr>
        <p:sp>
          <p:nvSpPr>
            <p:cNvPr id="169997" name="Freeform 1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9998" name="Text Box 1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69999" name="Group 15"/>
          <p:cNvGrpSpPr>
            <a:grpSpLocks/>
          </p:cNvGrpSpPr>
          <p:nvPr/>
        </p:nvGrpSpPr>
        <p:grpSpPr bwMode="auto">
          <a:xfrm>
            <a:off x="701675" y="4770438"/>
            <a:ext cx="2338388" cy="404812"/>
            <a:chOff x="1004" y="1639"/>
            <a:chExt cx="1473" cy="255"/>
          </a:xfrm>
        </p:grpSpPr>
        <p:sp>
          <p:nvSpPr>
            <p:cNvPr id="170000" name="Freeform 16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01" name="Text Box 17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0002" name="Text Box 18"/>
          <p:cNvSpPr txBox="1">
            <a:spLocks noChangeArrowheads="1"/>
          </p:cNvSpPr>
          <p:nvPr/>
        </p:nvSpPr>
        <p:spPr bwMode="auto">
          <a:xfrm>
            <a:off x="3606800" y="4002088"/>
            <a:ext cx="16462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0003" name="Freeform 19"/>
          <p:cNvSpPr>
            <a:spLocks/>
          </p:cNvSpPr>
          <p:nvPr/>
        </p:nvSpPr>
        <p:spPr bwMode="auto">
          <a:xfrm>
            <a:off x="7169150" y="3184525"/>
            <a:ext cx="730250" cy="2535238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4" name="Text Box 20"/>
          <p:cNvSpPr txBox="1">
            <a:spLocks noChangeArrowheads="1"/>
          </p:cNvSpPr>
          <p:nvPr/>
        </p:nvSpPr>
        <p:spPr bwMode="auto">
          <a:xfrm>
            <a:off x="758825" y="250666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0005" name="Text Box 21"/>
          <p:cNvSpPr txBox="1">
            <a:spLocks noChangeArrowheads="1"/>
          </p:cNvSpPr>
          <p:nvPr/>
        </p:nvSpPr>
        <p:spPr bwMode="auto">
          <a:xfrm>
            <a:off x="787400" y="4516438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0006" name="Text Box 22"/>
          <p:cNvSpPr txBox="1">
            <a:spLocks noChangeArrowheads="1"/>
          </p:cNvSpPr>
          <p:nvPr/>
        </p:nvSpPr>
        <p:spPr bwMode="auto">
          <a:xfrm>
            <a:off x="7407275" y="4325938"/>
            <a:ext cx="9159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0007" name="Text Box 23"/>
          <p:cNvSpPr txBox="1">
            <a:spLocks noChangeArrowheads="1"/>
          </p:cNvSpPr>
          <p:nvPr/>
        </p:nvSpPr>
        <p:spPr bwMode="auto">
          <a:xfrm>
            <a:off x="768350" y="3154363"/>
            <a:ext cx="1376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0008" name="Freeform 24"/>
          <p:cNvSpPr>
            <a:spLocks/>
          </p:cNvSpPr>
          <p:nvPr/>
        </p:nvSpPr>
        <p:spPr bwMode="auto">
          <a:xfrm>
            <a:off x="3516313" y="4881563"/>
            <a:ext cx="1773237" cy="979487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9" name="Text Box 25"/>
          <p:cNvSpPr txBox="1">
            <a:spLocks noChangeArrowheads="1"/>
          </p:cNvSpPr>
          <p:nvPr/>
        </p:nvSpPr>
        <p:spPr bwMode="auto">
          <a:xfrm>
            <a:off x="3816350" y="5259388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0010" name="Freeform 26"/>
          <p:cNvSpPr>
            <a:spLocks/>
          </p:cNvSpPr>
          <p:nvPr/>
        </p:nvSpPr>
        <p:spPr bwMode="auto">
          <a:xfrm flipV="1">
            <a:off x="5241925" y="4902200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1" name="Line 27"/>
          <p:cNvSpPr>
            <a:spLocks noChangeShapeType="1"/>
          </p:cNvSpPr>
          <p:nvPr/>
        </p:nvSpPr>
        <p:spPr bwMode="auto">
          <a:xfrm>
            <a:off x="3032125" y="5445125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2" name="Line 28"/>
          <p:cNvSpPr>
            <a:spLocks noChangeShapeType="1"/>
          </p:cNvSpPr>
          <p:nvPr/>
        </p:nvSpPr>
        <p:spPr bwMode="auto">
          <a:xfrm flipV="1">
            <a:off x="2879725" y="5511800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3" name="Line 29"/>
          <p:cNvSpPr>
            <a:spLocks noChangeShapeType="1"/>
          </p:cNvSpPr>
          <p:nvPr/>
        </p:nvSpPr>
        <p:spPr bwMode="auto">
          <a:xfrm flipV="1">
            <a:off x="3317875" y="5759450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4" name="Text Box 30"/>
          <p:cNvSpPr txBox="1">
            <a:spLocks noChangeArrowheads="1"/>
          </p:cNvSpPr>
          <p:nvPr/>
        </p:nvSpPr>
        <p:spPr bwMode="auto">
          <a:xfrm>
            <a:off x="5530850" y="5154613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199.31.0.0/16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0015" name="Group 31"/>
          <p:cNvGrpSpPr>
            <a:grpSpLocks/>
          </p:cNvGrpSpPr>
          <p:nvPr/>
        </p:nvGrpSpPr>
        <p:grpSpPr bwMode="auto">
          <a:xfrm>
            <a:off x="806450" y="3941763"/>
            <a:ext cx="2338388" cy="404812"/>
            <a:chOff x="1004" y="1639"/>
            <a:chExt cx="1473" cy="255"/>
          </a:xfrm>
        </p:grpSpPr>
        <p:sp>
          <p:nvSpPr>
            <p:cNvPr id="170016" name="Freeform 32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0017" name="Text Box 33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0018" name="Text Box 34"/>
          <p:cNvSpPr txBox="1">
            <a:spLocks noChangeArrowheads="1"/>
          </p:cNvSpPr>
          <p:nvPr/>
        </p:nvSpPr>
        <p:spPr bwMode="auto">
          <a:xfrm>
            <a:off x="787400" y="3744913"/>
            <a:ext cx="1404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0019" name="Group 35"/>
          <p:cNvGrpSpPr>
            <a:grpSpLocks/>
          </p:cNvGrpSpPr>
          <p:nvPr/>
        </p:nvGrpSpPr>
        <p:grpSpPr bwMode="auto">
          <a:xfrm>
            <a:off x="2155825" y="4205288"/>
            <a:ext cx="296863" cy="663575"/>
            <a:chOff x="870" y="2945"/>
            <a:chExt cx="187" cy="418"/>
          </a:xfrm>
        </p:grpSpPr>
        <p:sp>
          <p:nvSpPr>
            <p:cNvPr id="170020" name="Text Box 36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1" name="Text Box 37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2" name="Text Box 38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0023" name="Group 39"/>
          <p:cNvGrpSpPr>
            <a:grpSpLocks/>
          </p:cNvGrpSpPr>
          <p:nvPr/>
        </p:nvGrpSpPr>
        <p:grpSpPr bwMode="auto">
          <a:xfrm>
            <a:off x="3184525" y="3910013"/>
            <a:ext cx="296863" cy="663575"/>
            <a:chOff x="870" y="2945"/>
            <a:chExt cx="187" cy="418"/>
          </a:xfrm>
        </p:grpSpPr>
        <p:sp>
          <p:nvSpPr>
            <p:cNvPr id="170024" name="Text Box 40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5" name="Text Box 41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0026" name="Text Box 42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sp>
        <p:nvSpPr>
          <p:cNvPr id="170027" name="Text Box 43"/>
          <p:cNvSpPr txBox="1">
            <a:spLocks noChangeArrowheads="1"/>
          </p:cNvSpPr>
          <p:nvPr/>
        </p:nvSpPr>
        <p:spPr bwMode="auto">
          <a:xfrm>
            <a:off x="933450" y="1431925"/>
            <a:ext cx="723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Hierarchical addressing allows efficient advertisement of routing </a:t>
            </a:r>
          </a:p>
          <a:p>
            <a:r>
              <a:rPr lang="en-US"/>
              <a:t>information:</a:t>
            </a:r>
          </a:p>
        </p:txBody>
      </p:sp>
    </p:spTree>
    <p:extLst>
      <p:ext uri="{BB962C8B-B14F-4D97-AF65-F5344CB8AC3E}">
        <p14:creationId xmlns:p14="http://schemas.microsoft.com/office/powerpoint/2010/main" val="48555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CC905-B660-CD4C-A6AE-5D7E46C6BC51}" type="slidenum">
              <a:rPr lang="en-US" smtClean="0"/>
              <a:pPr/>
              <a:t>111</a:t>
            </a:fld>
            <a:endParaRPr lang="en-US" dirty="0"/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90538" y="374650"/>
            <a:ext cx="8316912" cy="1143000"/>
          </a:xfrm>
        </p:spPr>
        <p:txBody>
          <a:bodyPr/>
          <a:lstStyle/>
          <a:p>
            <a:r>
              <a:rPr lang="en-US" sz="3200"/>
              <a:t>Hierarchical addressing: more specific routes</a:t>
            </a:r>
            <a:endParaRPr lang="en-US"/>
          </a:p>
        </p:txBody>
      </p:sp>
      <p:sp>
        <p:nvSpPr>
          <p:cNvPr id="171011" name="Text Box 3"/>
          <p:cNvSpPr txBox="1">
            <a:spLocks noChangeArrowheads="1"/>
          </p:cNvSpPr>
          <p:nvPr/>
        </p:nvSpPr>
        <p:spPr bwMode="auto">
          <a:xfrm>
            <a:off x="660400" y="1739900"/>
            <a:ext cx="59832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ISPs-R-Us has a more specific route to Organization 1</a:t>
            </a:r>
          </a:p>
        </p:txBody>
      </p:sp>
      <p:sp>
        <p:nvSpPr>
          <p:cNvPr id="171012" name="Freeform 4"/>
          <p:cNvSpPr>
            <a:spLocks/>
          </p:cNvSpPr>
          <p:nvPr/>
        </p:nvSpPr>
        <p:spPr bwMode="auto">
          <a:xfrm>
            <a:off x="5164138" y="383698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3" name="Line 5"/>
          <p:cNvSpPr>
            <a:spLocks noChangeShapeType="1"/>
          </p:cNvSpPr>
          <p:nvPr/>
        </p:nvSpPr>
        <p:spPr bwMode="auto">
          <a:xfrm flipV="1">
            <a:off x="2820988" y="4113213"/>
            <a:ext cx="89535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4" name="Line 6"/>
          <p:cNvSpPr>
            <a:spLocks noChangeShapeType="1"/>
          </p:cNvSpPr>
          <p:nvPr/>
        </p:nvSpPr>
        <p:spPr bwMode="auto">
          <a:xfrm flipV="1">
            <a:off x="3182938" y="5389563"/>
            <a:ext cx="333375" cy="247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5" name="Line 7"/>
          <p:cNvSpPr>
            <a:spLocks noChangeShapeType="1"/>
          </p:cNvSpPr>
          <p:nvPr/>
        </p:nvSpPr>
        <p:spPr bwMode="auto">
          <a:xfrm>
            <a:off x="2916238" y="2703513"/>
            <a:ext cx="847725" cy="762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6" name="Freeform 8"/>
          <p:cNvSpPr>
            <a:spLocks/>
          </p:cNvSpPr>
          <p:nvPr/>
        </p:nvSpPr>
        <p:spPr bwMode="auto">
          <a:xfrm>
            <a:off x="3562350" y="328295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17" name="Text Box 9"/>
          <p:cNvSpPr txBox="1">
            <a:spLocks noChangeArrowheads="1"/>
          </p:cNvSpPr>
          <p:nvPr/>
        </p:nvSpPr>
        <p:spPr bwMode="auto">
          <a:xfrm>
            <a:off x="5395913" y="3013075"/>
            <a:ext cx="158492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</a:t>
            </a:r>
          </a:p>
          <a:p>
            <a:r>
              <a:rPr lang="en-US" sz="1400" dirty="0"/>
              <a:t>200.23.16.0/20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18" name="Group 10"/>
          <p:cNvGrpSpPr>
            <a:grpSpLocks/>
          </p:cNvGrpSpPr>
          <p:nvPr/>
        </p:nvGrpSpPr>
        <p:grpSpPr bwMode="auto">
          <a:xfrm>
            <a:off x="747713" y="2476500"/>
            <a:ext cx="2338387" cy="404813"/>
            <a:chOff x="1004" y="1639"/>
            <a:chExt cx="1473" cy="255"/>
          </a:xfrm>
        </p:grpSpPr>
        <p:sp>
          <p:nvSpPr>
            <p:cNvPr id="171019" name="Freeform 11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0" name="Text Box 12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200.23.16.0/23</a:t>
              </a:r>
              <a:endParaRPr lang="en-US"/>
            </a:p>
          </p:txBody>
        </p:sp>
      </p:grpSp>
      <p:grpSp>
        <p:nvGrpSpPr>
          <p:cNvPr id="171021" name="Group 13"/>
          <p:cNvGrpSpPr>
            <a:grpSpLocks/>
          </p:cNvGrpSpPr>
          <p:nvPr/>
        </p:nvGrpSpPr>
        <p:grpSpPr bwMode="auto">
          <a:xfrm>
            <a:off x="957263" y="5553075"/>
            <a:ext cx="2338387" cy="404813"/>
            <a:chOff x="1004" y="1639"/>
            <a:chExt cx="1473" cy="255"/>
          </a:xfrm>
        </p:grpSpPr>
        <p:sp>
          <p:nvSpPr>
            <p:cNvPr id="171022" name="Freeform 14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3" name="Text Box 15"/>
            <p:cNvSpPr txBox="1">
              <a:spLocks noChangeArrowheads="1"/>
            </p:cNvSpPr>
            <p:nvPr/>
          </p:nvSpPr>
          <p:spPr bwMode="auto">
            <a:xfrm>
              <a:off x="1226" y="1667"/>
              <a:ext cx="103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200.23.18.0/23</a:t>
              </a:r>
              <a:endParaRPr lang="en-US"/>
            </a:p>
          </p:txBody>
        </p:sp>
      </p:grpSp>
      <p:grpSp>
        <p:nvGrpSpPr>
          <p:cNvPr id="171024" name="Group 16"/>
          <p:cNvGrpSpPr>
            <a:grpSpLocks/>
          </p:cNvGrpSpPr>
          <p:nvPr/>
        </p:nvGrpSpPr>
        <p:grpSpPr bwMode="auto">
          <a:xfrm>
            <a:off x="690563" y="4486275"/>
            <a:ext cx="2338387" cy="404813"/>
            <a:chOff x="1004" y="1639"/>
            <a:chExt cx="1473" cy="255"/>
          </a:xfrm>
        </p:grpSpPr>
        <p:sp>
          <p:nvSpPr>
            <p:cNvPr id="171025" name="Freeform 17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26" name="Text Box 18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200.23.30.0/23</a:t>
              </a:r>
              <a:endParaRPr lang="en-US"/>
            </a:p>
          </p:txBody>
        </p:sp>
      </p:grpSp>
      <p:sp>
        <p:nvSpPr>
          <p:cNvPr id="171027" name="Text Box 19"/>
          <p:cNvSpPr txBox="1">
            <a:spLocks noChangeArrowheads="1"/>
          </p:cNvSpPr>
          <p:nvPr/>
        </p:nvSpPr>
        <p:spPr bwMode="auto">
          <a:xfrm>
            <a:off x="3595688" y="3717925"/>
            <a:ext cx="16462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Fly-By-Night-ISP</a:t>
            </a:r>
            <a:endParaRPr lang="en-US"/>
          </a:p>
        </p:txBody>
      </p:sp>
      <p:sp>
        <p:nvSpPr>
          <p:cNvPr id="171028" name="Freeform 20"/>
          <p:cNvSpPr>
            <a:spLocks/>
          </p:cNvSpPr>
          <p:nvPr/>
        </p:nvSpPr>
        <p:spPr bwMode="auto">
          <a:xfrm>
            <a:off x="7158038" y="2900363"/>
            <a:ext cx="730250" cy="2535237"/>
          </a:xfrm>
          <a:custGeom>
            <a:avLst/>
            <a:gdLst>
              <a:gd name="T0" fmla="*/ 328 w 460"/>
              <a:gd name="T1" fmla="*/ 56 h 1597"/>
              <a:gd name="T2" fmla="*/ 208 w 460"/>
              <a:gd name="T3" fmla="*/ 218 h 1597"/>
              <a:gd name="T4" fmla="*/ 58 w 460"/>
              <a:gd name="T5" fmla="*/ 536 h 1597"/>
              <a:gd name="T6" fmla="*/ 7 w 460"/>
              <a:gd name="T7" fmla="*/ 919 h 1597"/>
              <a:gd name="T8" fmla="*/ 100 w 460"/>
              <a:gd name="T9" fmla="*/ 1118 h 1597"/>
              <a:gd name="T10" fmla="*/ 220 w 460"/>
              <a:gd name="T11" fmla="*/ 1352 h 1597"/>
              <a:gd name="T12" fmla="*/ 424 w 460"/>
              <a:gd name="T13" fmla="*/ 1562 h 1597"/>
              <a:gd name="T14" fmla="*/ 436 w 460"/>
              <a:gd name="T15" fmla="*/ 1142 h 1597"/>
              <a:gd name="T16" fmla="*/ 424 w 460"/>
              <a:gd name="T17" fmla="*/ 1046 h 1597"/>
              <a:gd name="T18" fmla="*/ 346 w 460"/>
              <a:gd name="T19" fmla="*/ 854 h 1597"/>
              <a:gd name="T20" fmla="*/ 310 w 460"/>
              <a:gd name="T21" fmla="*/ 602 h 1597"/>
              <a:gd name="T22" fmla="*/ 328 w 460"/>
              <a:gd name="T23" fmla="*/ 56 h 1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0" h="1597">
                <a:moveTo>
                  <a:pt x="328" y="56"/>
                </a:moveTo>
                <a:cubicBezTo>
                  <a:pt x="247" y="0"/>
                  <a:pt x="253" y="138"/>
                  <a:pt x="208" y="218"/>
                </a:cubicBezTo>
                <a:cubicBezTo>
                  <a:pt x="163" y="298"/>
                  <a:pt x="91" y="419"/>
                  <a:pt x="58" y="536"/>
                </a:cubicBezTo>
                <a:cubicBezTo>
                  <a:pt x="25" y="653"/>
                  <a:pt x="0" y="822"/>
                  <a:pt x="7" y="919"/>
                </a:cubicBezTo>
                <a:cubicBezTo>
                  <a:pt x="14" y="1016"/>
                  <a:pt x="64" y="1046"/>
                  <a:pt x="100" y="1118"/>
                </a:cubicBezTo>
                <a:cubicBezTo>
                  <a:pt x="136" y="1190"/>
                  <a:pt x="166" y="1278"/>
                  <a:pt x="220" y="1352"/>
                </a:cubicBezTo>
                <a:cubicBezTo>
                  <a:pt x="274" y="1426"/>
                  <a:pt x="388" y="1597"/>
                  <a:pt x="424" y="1562"/>
                </a:cubicBezTo>
                <a:cubicBezTo>
                  <a:pt x="460" y="1527"/>
                  <a:pt x="436" y="1228"/>
                  <a:pt x="436" y="1142"/>
                </a:cubicBezTo>
                <a:cubicBezTo>
                  <a:pt x="436" y="1056"/>
                  <a:pt x="439" y="1094"/>
                  <a:pt x="424" y="1046"/>
                </a:cubicBezTo>
                <a:cubicBezTo>
                  <a:pt x="409" y="998"/>
                  <a:pt x="365" y="928"/>
                  <a:pt x="346" y="854"/>
                </a:cubicBezTo>
                <a:cubicBezTo>
                  <a:pt x="327" y="780"/>
                  <a:pt x="313" y="735"/>
                  <a:pt x="310" y="602"/>
                </a:cubicBezTo>
                <a:cubicBezTo>
                  <a:pt x="307" y="469"/>
                  <a:pt x="324" y="170"/>
                  <a:pt x="328" y="5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29" name="Text Box 21"/>
          <p:cNvSpPr txBox="1">
            <a:spLocks noChangeArrowheads="1"/>
          </p:cNvSpPr>
          <p:nvPr/>
        </p:nvSpPr>
        <p:spPr bwMode="auto">
          <a:xfrm>
            <a:off x="747713" y="222250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0</a:t>
            </a:r>
          </a:p>
        </p:txBody>
      </p:sp>
      <p:sp>
        <p:nvSpPr>
          <p:cNvPr id="171030" name="Text Box 22"/>
          <p:cNvSpPr txBox="1">
            <a:spLocks noChangeArrowheads="1"/>
          </p:cNvSpPr>
          <p:nvPr/>
        </p:nvSpPr>
        <p:spPr bwMode="auto">
          <a:xfrm>
            <a:off x="776288" y="4232275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7</a:t>
            </a:r>
          </a:p>
        </p:txBody>
      </p:sp>
      <p:sp>
        <p:nvSpPr>
          <p:cNvPr id="171031" name="Text Box 23"/>
          <p:cNvSpPr txBox="1">
            <a:spLocks noChangeArrowheads="1"/>
          </p:cNvSpPr>
          <p:nvPr/>
        </p:nvSpPr>
        <p:spPr bwMode="auto">
          <a:xfrm>
            <a:off x="7396163" y="4041775"/>
            <a:ext cx="915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Internet</a:t>
            </a:r>
          </a:p>
        </p:txBody>
      </p:sp>
      <p:sp>
        <p:nvSpPr>
          <p:cNvPr id="171032" name="Text Box 24"/>
          <p:cNvSpPr txBox="1">
            <a:spLocks noChangeArrowheads="1"/>
          </p:cNvSpPr>
          <p:nvPr/>
        </p:nvSpPr>
        <p:spPr bwMode="auto">
          <a:xfrm>
            <a:off x="938213" y="5356225"/>
            <a:ext cx="13763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1</a:t>
            </a:r>
          </a:p>
        </p:txBody>
      </p:sp>
      <p:sp>
        <p:nvSpPr>
          <p:cNvPr id="171033" name="Freeform 25"/>
          <p:cNvSpPr>
            <a:spLocks/>
          </p:cNvSpPr>
          <p:nvPr/>
        </p:nvSpPr>
        <p:spPr bwMode="auto">
          <a:xfrm>
            <a:off x="3505200" y="4597400"/>
            <a:ext cx="1773238" cy="979488"/>
          </a:xfrm>
          <a:custGeom>
            <a:avLst/>
            <a:gdLst>
              <a:gd name="T0" fmla="*/ 439 w 1117"/>
              <a:gd name="T1" fmla="*/ 97 h 617"/>
              <a:gd name="T2" fmla="*/ 205 w 1117"/>
              <a:gd name="T3" fmla="*/ 19 h 617"/>
              <a:gd name="T4" fmla="*/ 55 w 1117"/>
              <a:gd name="T5" fmla="*/ 73 h 617"/>
              <a:gd name="T6" fmla="*/ 4 w 1117"/>
              <a:gd name="T7" fmla="*/ 456 h 617"/>
              <a:gd name="T8" fmla="*/ 77 w 1117"/>
              <a:gd name="T9" fmla="*/ 582 h 617"/>
              <a:gd name="T10" fmla="*/ 451 w 1117"/>
              <a:gd name="T11" fmla="*/ 587 h 617"/>
              <a:gd name="T12" fmla="*/ 685 w 1117"/>
              <a:gd name="T13" fmla="*/ 613 h 617"/>
              <a:gd name="T14" fmla="*/ 925 w 1117"/>
              <a:gd name="T15" fmla="*/ 565 h 617"/>
              <a:gd name="T16" fmla="*/ 1099 w 1117"/>
              <a:gd name="T17" fmla="*/ 330 h 617"/>
              <a:gd name="T18" fmla="*/ 1036 w 1117"/>
              <a:gd name="T19" fmla="*/ 138 h 617"/>
              <a:gd name="T20" fmla="*/ 691 w 1117"/>
              <a:gd name="T21" fmla="*/ 91 h 617"/>
              <a:gd name="T22" fmla="*/ 439 w 1117"/>
              <a:gd name="T23" fmla="*/ 97 h 6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117" h="617">
                <a:moveTo>
                  <a:pt x="439" y="97"/>
                </a:moveTo>
                <a:cubicBezTo>
                  <a:pt x="358" y="85"/>
                  <a:pt x="269" y="23"/>
                  <a:pt x="205" y="19"/>
                </a:cubicBezTo>
                <a:cubicBezTo>
                  <a:pt x="141" y="15"/>
                  <a:pt x="89" y="0"/>
                  <a:pt x="55" y="73"/>
                </a:cubicBezTo>
                <a:cubicBezTo>
                  <a:pt x="21" y="146"/>
                  <a:pt x="0" y="371"/>
                  <a:pt x="4" y="456"/>
                </a:cubicBezTo>
                <a:cubicBezTo>
                  <a:pt x="8" y="541"/>
                  <a:pt x="3" y="560"/>
                  <a:pt x="77" y="582"/>
                </a:cubicBezTo>
                <a:cubicBezTo>
                  <a:pt x="152" y="604"/>
                  <a:pt x="350" y="582"/>
                  <a:pt x="451" y="587"/>
                </a:cubicBezTo>
                <a:cubicBezTo>
                  <a:pt x="552" y="592"/>
                  <a:pt x="606" y="617"/>
                  <a:pt x="685" y="613"/>
                </a:cubicBezTo>
                <a:cubicBezTo>
                  <a:pt x="764" y="609"/>
                  <a:pt x="856" y="612"/>
                  <a:pt x="925" y="565"/>
                </a:cubicBezTo>
                <a:cubicBezTo>
                  <a:pt x="994" y="518"/>
                  <a:pt x="1081" y="401"/>
                  <a:pt x="1099" y="330"/>
                </a:cubicBezTo>
                <a:cubicBezTo>
                  <a:pt x="1117" y="259"/>
                  <a:pt x="1104" y="178"/>
                  <a:pt x="1036" y="138"/>
                </a:cubicBezTo>
                <a:cubicBezTo>
                  <a:pt x="968" y="98"/>
                  <a:pt x="790" y="98"/>
                  <a:pt x="691" y="91"/>
                </a:cubicBezTo>
                <a:cubicBezTo>
                  <a:pt x="592" y="84"/>
                  <a:pt x="520" y="109"/>
                  <a:pt x="439" y="97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4" name="Text Box 26"/>
          <p:cNvSpPr txBox="1">
            <a:spLocks noChangeArrowheads="1"/>
          </p:cNvSpPr>
          <p:nvPr/>
        </p:nvSpPr>
        <p:spPr bwMode="auto">
          <a:xfrm>
            <a:off x="3805238" y="4975225"/>
            <a:ext cx="1063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ISPs-R-Us</a:t>
            </a:r>
            <a:endParaRPr lang="en-US"/>
          </a:p>
        </p:txBody>
      </p:sp>
      <p:sp>
        <p:nvSpPr>
          <p:cNvPr id="171035" name="Freeform 27"/>
          <p:cNvSpPr>
            <a:spLocks/>
          </p:cNvSpPr>
          <p:nvPr/>
        </p:nvSpPr>
        <p:spPr bwMode="auto">
          <a:xfrm flipV="1">
            <a:off x="5230813" y="4618038"/>
            <a:ext cx="2019300" cy="295275"/>
          </a:xfrm>
          <a:custGeom>
            <a:avLst/>
            <a:gdLst>
              <a:gd name="T0" fmla="*/ 0 w 1272"/>
              <a:gd name="T1" fmla="*/ 0 h 186"/>
              <a:gd name="T2" fmla="*/ 1272 w 1272"/>
              <a:gd name="T3" fmla="*/ 186 h 186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272" h="186">
                <a:moveTo>
                  <a:pt x="0" y="0"/>
                </a:moveTo>
                <a:lnTo>
                  <a:pt x="1272" y="186"/>
                </a:lnTo>
              </a:path>
            </a:pathLst>
          </a:cu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6" name="Line 28"/>
          <p:cNvSpPr>
            <a:spLocks noChangeShapeType="1"/>
          </p:cNvSpPr>
          <p:nvPr/>
        </p:nvSpPr>
        <p:spPr bwMode="auto">
          <a:xfrm>
            <a:off x="3021013" y="5160963"/>
            <a:ext cx="48577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7" name="Line 29"/>
          <p:cNvSpPr>
            <a:spLocks noChangeShapeType="1"/>
          </p:cNvSpPr>
          <p:nvPr/>
        </p:nvSpPr>
        <p:spPr bwMode="auto">
          <a:xfrm flipV="1">
            <a:off x="2868613" y="5227638"/>
            <a:ext cx="638175" cy="1714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8" name="Line 30"/>
          <p:cNvSpPr>
            <a:spLocks noChangeShapeType="1"/>
          </p:cNvSpPr>
          <p:nvPr/>
        </p:nvSpPr>
        <p:spPr bwMode="auto">
          <a:xfrm flipV="1">
            <a:off x="3306763" y="5475288"/>
            <a:ext cx="247650" cy="4095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1039" name="Text Box 31"/>
          <p:cNvSpPr txBox="1">
            <a:spLocks noChangeArrowheads="1"/>
          </p:cNvSpPr>
          <p:nvPr/>
        </p:nvSpPr>
        <p:spPr bwMode="auto">
          <a:xfrm>
            <a:off x="5519738" y="4870450"/>
            <a:ext cx="1967581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400" dirty="0">
                <a:latin typeface="Calibri"/>
              </a:rPr>
              <a:t>“</a:t>
            </a:r>
            <a:r>
              <a:rPr lang="en-US" sz="1400" dirty="0"/>
              <a:t>Send me anything</a:t>
            </a:r>
          </a:p>
          <a:p>
            <a:r>
              <a:rPr lang="en-US" sz="1400" dirty="0"/>
              <a:t>with addresses </a:t>
            </a:r>
          </a:p>
          <a:p>
            <a:r>
              <a:rPr lang="en-US" sz="1400" dirty="0"/>
              <a:t>beginning 199.31.0.0/16</a:t>
            </a:r>
          </a:p>
          <a:p>
            <a:r>
              <a:rPr lang="en-US" sz="1400" dirty="0"/>
              <a:t>or 200.23.18.0/23</a:t>
            </a:r>
            <a:r>
              <a:rPr lang="ja-JP" altLang="en-US" sz="1400" dirty="0">
                <a:latin typeface="Calibri"/>
              </a:rPr>
              <a:t>”</a:t>
            </a:r>
            <a:endParaRPr lang="en-US" sz="1400" dirty="0"/>
          </a:p>
        </p:txBody>
      </p:sp>
      <p:grpSp>
        <p:nvGrpSpPr>
          <p:cNvPr id="171040" name="Group 32"/>
          <p:cNvGrpSpPr>
            <a:grpSpLocks/>
          </p:cNvGrpSpPr>
          <p:nvPr/>
        </p:nvGrpSpPr>
        <p:grpSpPr bwMode="auto">
          <a:xfrm>
            <a:off x="795338" y="3657600"/>
            <a:ext cx="2338387" cy="404813"/>
            <a:chOff x="1004" y="1639"/>
            <a:chExt cx="1473" cy="255"/>
          </a:xfrm>
        </p:grpSpPr>
        <p:sp>
          <p:nvSpPr>
            <p:cNvPr id="171041" name="Freeform 33"/>
            <p:cNvSpPr>
              <a:spLocks/>
            </p:cNvSpPr>
            <p:nvPr/>
          </p:nvSpPr>
          <p:spPr bwMode="auto">
            <a:xfrm>
              <a:off x="1004" y="1639"/>
              <a:ext cx="1473" cy="255"/>
            </a:xfrm>
            <a:custGeom>
              <a:avLst/>
              <a:gdLst>
                <a:gd name="T0" fmla="*/ 172 w 1473"/>
                <a:gd name="T1" fmla="*/ 11 h 255"/>
                <a:gd name="T2" fmla="*/ 73 w 1473"/>
                <a:gd name="T3" fmla="*/ 94 h 255"/>
                <a:gd name="T4" fmla="*/ 146 w 1473"/>
                <a:gd name="T5" fmla="*/ 220 h 255"/>
                <a:gd name="T6" fmla="*/ 520 w 1473"/>
                <a:gd name="T7" fmla="*/ 225 h 255"/>
                <a:gd name="T8" fmla="*/ 754 w 1473"/>
                <a:gd name="T9" fmla="*/ 251 h 255"/>
                <a:gd name="T10" fmla="*/ 1306 w 1473"/>
                <a:gd name="T11" fmla="*/ 203 h 255"/>
                <a:gd name="T12" fmla="*/ 1360 w 1473"/>
                <a:gd name="T13" fmla="*/ 29 h 255"/>
                <a:gd name="T14" fmla="*/ 628 w 1473"/>
                <a:gd name="T15" fmla="*/ 29 h 255"/>
                <a:gd name="T16" fmla="*/ 172 w 1473"/>
                <a:gd name="T17" fmla="*/ 11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73" h="255">
                  <a:moveTo>
                    <a:pt x="172" y="11"/>
                  </a:moveTo>
                  <a:cubicBezTo>
                    <a:pt x="0" y="64"/>
                    <a:pt x="77" y="59"/>
                    <a:pt x="73" y="94"/>
                  </a:cubicBezTo>
                  <a:cubicBezTo>
                    <a:pt x="69" y="129"/>
                    <a:pt x="72" y="198"/>
                    <a:pt x="146" y="220"/>
                  </a:cubicBezTo>
                  <a:cubicBezTo>
                    <a:pt x="221" y="242"/>
                    <a:pt x="419" y="220"/>
                    <a:pt x="520" y="225"/>
                  </a:cubicBezTo>
                  <a:cubicBezTo>
                    <a:pt x="621" y="230"/>
                    <a:pt x="623" y="255"/>
                    <a:pt x="754" y="251"/>
                  </a:cubicBezTo>
                  <a:cubicBezTo>
                    <a:pt x="885" y="247"/>
                    <a:pt x="1205" y="240"/>
                    <a:pt x="1306" y="203"/>
                  </a:cubicBezTo>
                  <a:cubicBezTo>
                    <a:pt x="1407" y="166"/>
                    <a:pt x="1473" y="58"/>
                    <a:pt x="1360" y="29"/>
                  </a:cubicBezTo>
                  <a:cubicBezTo>
                    <a:pt x="1247" y="0"/>
                    <a:pt x="826" y="32"/>
                    <a:pt x="628" y="29"/>
                  </a:cubicBezTo>
                  <a:cubicBezTo>
                    <a:pt x="430" y="26"/>
                    <a:pt x="267" y="15"/>
                    <a:pt x="172" y="11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1042" name="Text Box 34"/>
            <p:cNvSpPr txBox="1">
              <a:spLocks noChangeArrowheads="1"/>
            </p:cNvSpPr>
            <p:nvPr/>
          </p:nvSpPr>
          <p:spPr bwMode="auto">
            <a:xfrm>
              <a:off x="1226" y="1667"/>
              <a:ext cx="1058" cy="212"/>
            </a:xfrm>
            <a:prstGeom prst="rect">
              <a:avLst/>
            </a:pr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200.23.20.0/23</a:t>
              </a:r>
              <a:endParaRPr lang="en-US"/>
            </a:p>
          </p:txBody>
        </p:sp>
      </p:grpSp>
      <p:sp>
        <p:nvSpPr>
          <p:cNvPr id="171043" name="Text Box 35"/>
          <p:cNvSpPr txBox="1">
            <a:spLocks noChangeArrowheads="1"/>
          </p:cNvSpPr>
          <p:nvPr/>
        </p:nvSpPr>
        <p:spPr bwMode="auto">
          <a:xfrm>
            <a:off x="776288" y="3460750"/>
            <a:ext cx="1404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Organization 2</a:t>
            </a:r>
          </a:p>
        </p:txBody>
      </p:sp>
      <p:grpSp>
        <p:nvGrpSpPr>
          <p:cNvPr id="171044" name="Group 36"/>
          <p:cNvGrpSpPr>
            <a:grpSpLocks/>
          </p:cNvGrpSpPr>
          <p:nvPr/>
        </p:nvGrpSpPr>
        <p:grpSpPr bwMode="auto">
          <a:xfrm>
            <a:off x="2144713" y="3921125"/>
            <a:ext cx="296862" cy="663575"/>
            <a:chOff x="870" y="2945"/>
            <a:chExt cx="187" cy="418"/>
          </a:xfrm>
        </p:grpSpPr>
        <p:sp>
          <p:nvSpPr>
            <p:cNvPr id="171045" name="Text Box 37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6" name="Text Box 38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47" name="Text Box 39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  <p:grpSp>
        <p:nvGrpSpPr>
          <p:cNvPr id="171048" name="Group 40"/>
          <p:cNvGrpSpPr>
            <a:grpSpLocks/>
          </p:cNvGrpSpPr>
          <p:nvPr/>
        </p:nvGrpSpPr>
        <p:grpSpPr bwMode="auto">
          <a:xfrm>
            <a:off x="3173413" y="3625850"/>
            <a:ext cx="296862" cy="663575"/>
            <a:chOff x="870" y="2945"/>
            <a:chExt cx="187" cy="418"/>
          </a:xfrm>
        </p:grpSpPr>
        <p:sp>
          <p:nvSpPr>
            <p:cNvPr id="171049" name="Text Box 41"/>
            <p:cNvSpPr txBox="1">
              <a:spLocks noChangeArrowheads="1"/>
            </p:cNvSpPr>
            <p:nvPr/>
          </p:nvSpPr>
          <p:spPr bwMode="auto">
            <a:xfrm>
              <a:off x="872" y="2945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0" name="Text Box 42"/>
            <p:cNvSpPr txBox="1">
              <a:spLocks noChangeArrowheads="1"/>
            </p:cNvSpPr>
            <p:nvPr/>
          </p:nvSpPr>
          <p:spPr bwMode="auto">
            <a:xfrm>
              <a:off x="870" y="3030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  <p:sp>
          <p:nvSpPr>
            <p:cNvPr id="171051" name="Text Box 43"/>
            <p:cNvSpPr txBox="1">
              <a:spLocks noChangeArrowheads="1"/>
            </p:cNvSpPr>
            <p:nvPr/>
          </p:nvSpPr>
          <p:spPr bwMode="auto">
            <a:xfrm>
              <a:off x="871" y="3113"/>
              <a:ext cx="1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.</a:t>
              </a:r>
              <a:endParaRPr 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80556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7183C-C930-ED41-B489-409409366800}" type="slidenum">
              <a:rPr lang="en-US" smtClean="0"/>
              <a:pPr/>
              <a:t>112</a:t>
            </a:fld>
            <a:endParaRPr lang="en-US" dirty="0"/>
          </a:p>
        </p:txBody>
      </p:sp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IP addressing: the last word...</a:t>
            </a:r>
            <a:endParaRPr lang="en-US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ZapfDingbats" charset="0"/>
              <a:buNone/>
            </a:pPr>
            <a:r>
              <a:rPr lang="en-US" u="sng" dirty="0">
                <a:solidFill>
                  <a:schemeClr val="accent2"/>
                </a:solidFill>
              </a:rPr>
              <a:t>Q:</a:t>
            </a:r>
            <a:r>
              <a:rPr lang="en-US" dirty="0"/>
              <a:t> How does an ISP </a:t>
            </a:r>
            <a:r>
              <a:rPr lang="en-US" dirty="0" smtClean="0"/>
              <a:t>get a </a:t>
            </a:r>
            <a:r>
              <a:rPr lang="en-US" dirty="0"/>
              <a:t>block of addresses?</a:t>
            </a:r>
          </a:p>
          <a:p>
            <a:pPr>
              <a:buFont typeface="ZapfDingbats" charset="0"/>
              <a:buNone/>
            </a:pPr>
            <a:r>
              <a:rPr lang="en-US" u="sng" dirty="0">
                <a:solidFill>
                  <a:schemeClr val="accent2"/>
                </a:solidFill>
              </a:rPr>
              <a:t>A:</a:t>
            </a:r>
            <a:r>
              <a:rPr lang="en-US" sz="2400" dirty="0">
                <a:solidFill>
                  <a:srgbClr val="FF0000"/>
                </a:solidFill>
              </a:rPr>
              <a:t> ICANN</a:t>
            </a:r>
            <a:r>
              <a:rPr lang="en-US" sz="2400" dirty="0"/>
              <a:t>: </a:t>
            </a:r>
            <a:r>
              <a:rPr lang="en-US" sz="2400" dirty="0">
                <a:solidFill>
                  <a:srgbClr val="FF0000"/>
                </a:solidFill>
              </a:rPr>
              <a:t>I</a:t>
            </a:r>
            <a:r>
              <a:rPr lang="en-US" sz="2400" dirty="0"/>
              <a:t>nternet </a:t>
            </a:r>
            <a:r>
              <a:rPr lang="en-US" sz="2400" dirty="0">
                <a:solidFill>
                  <a:srgbClr val="FF0000"/>
                </a:solidFill>
              </a:rPr>
              <a:t>C</a:t>
            </a:r>
            <a:r>
              <a:rPr lang="en-US" sz="2400" dirty="0"/>
              <a:t>orporation for </a:t>
            </a:r>
            <a:r>
              <a:rPr lang="en-US" sz="2400" dirty="0">
                <a:solidFill>
                  <a:srgbClr val="FF0000"/>
                </a:solidFill>
              </a:rPr>
              <a:t>A</a:t>
            </a:r>
            <a:r>
              <a:rPr lang="en-US" sz="2400" dirty="0"/>
              <a:t>ssigned </a:t>
            </a:r>
          </a:p>
          <a:p>
            <a:pPr>
              <a:buFont typeface="ZapfDingbats" charset="0"/>
              <a:buNone/>
            </a:pPr>
            <a:r>
              <a:rPr lang="en-US" sz="2400" dirty="0"/>
              <a:t>    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ames and </a:t>
            </a:r>
            <a:r>
              <a:rPr lang="en-US" sz="2400" dirty="0">
                <a:solidFill>
                  <a:srgbClr val="FF0000"/>
                </a:solidFill>
              </a:rPr>
              <a:t>N</a:t>
            </a:r>
            <a:r>
              <a:rPr lang="en-US" sz="2400" dirty="0"/>
              <a:t>umbers</a:t>
            </a:r>
          </a:p>
          <a:p>
            <a:pPr lvl="1"/>
            <a:r>
              <a:rPr lang="en-US" dirty="0"/>
              <a:t>allocates addresses</a:t>
            </a:r>
          </a:p>
          <a:p>
            <a:pPr lvl="1"/>
            <a:r>
              <a:rPr lang="en-US" dirty="0"/>
              <a:t>manages DNS</a:t>
            </a:r>
          </a:p>
          <a:p>
            <a:pPr lvl="1"/>
            <a:r>
              <a:rPr lang="en-US" dirty="0"/>
              <a:t>assigns domain names, resolves disputes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941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31314-8CBB-B94F-B234-E043E198856F}" type="slidenum">
              <a:rPr lang="en-US" smtClean="0"/>
              <a:pPr/>
              <a:t>113</a:t>
            </a:fld>
            <a:endParaRPr lang="en-US" dirty="0"/>
          </a:p>
        </p:txBody>
      </p:sp>
      <p:sp>
        <p:nvSpPr>
          <p:cNvPr id="245840" name="Freeform 80"/>
          <p:cNvSpPr>
            <a:spLocks/>
          </p:cNvSpPr>
          <p:nvPr/>
        </p:nvSpPr>
        <p:spPr bwMode="auto">
          <a:xfrm>
            <a:off x="4152900" y="1871663"/>
            <a:ext cx="3738563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1488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5764" name="Freeform 4"/>
          <p:cNvSpPr>
            <a:spLocks/>
          </p:cNvSpPr>
          <p:nvPr/>
        </p:nvSpPr>
        <p:spPr bwMode="auto">
          <a:xfrm>
            <a:off x="0" y="2638425"/>
            <a:ext cx="3825875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45765" name="Object 5"/>
          <p:cNvGraphicFramePr>
            <a:graphicFrameLocks noChangeAspect="1"/>
          </p:cNvGraphicFramePr>
          <p:nvPr/>
        </p:nvGraphicFramePr>
        <p:xfrm>
          <a:off x="7181850" y="2182813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89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1850" y="2182813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6" name="Object 6"/>
          <p:cNvGraphicFramePr>
            <a:graphicFrameLocks noChangeAspect="1"/>
          </p:cNvGraphicFramePr>
          <p:nvPr/>
        </p:nvGraphicFramePr>
        <p:xfrm>
          <a:off x="7231063" y="2971800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90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1063" y="2971800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767" name="Object 7"/>
          <p:cNvGraphicFramePr>
            <a:graphicFrameLocks noChangeAspect="1"/>
          </p:cNvGraphicFramePr>
          <p:nvPr/>
        </p:nvGraphicFramePr>
        <p:xfrm>
          <a:off x="7202488" y="3736975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391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2488" y="3736975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768" name="Line 8"/>
          <p:cNvSpPr>
            <a:spLocks noChangeShapeType="1"/>
          </p:cNvSpPr>
          <p:nvPr/>
        </p:nvSpPr>
        <p:spPr bwMode="auto">
          <a:xfrm>
            <a:off x="4267200" y="31940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69" name="Line 9"/>
          <p:cNvSpPr>
            <a:spLocks noChangeShapeType="1"/>
          </p:cNvSpPr>
          <p:nvPr/>
        </p:nvSpPr>
        <p:spPr bwMode="auto">
          <a:xfrm flipH="1">
            <a:off x="7102475" y="2451100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0" name="Line 10"/>
          <p:cNvSpPr>
            <a:spLocks noChangeShapeType="1"/>
          </p:cNvSpPr>
          <p:nvPr/>
        </p:nvSpPr>
        <p:spPr bwMode="auto">
          <a:xfrm>
            <a:off x="7107238" y="2446338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1" name="Line 11"/>
          <p:cNvSpPr>
            <a:spLocks noChangeShapeType="1"/>
          </p:cNvSpPr>
          <p:nvPr/>
        </p:nvSpPr>
        <p:spPr bwMode="auto">
          <a:xfrm flipV="1">
            <a:off x="7113588" y="3951288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2" name="Text Box 12"/>
          <p:cNvSpPr txBox="1">
            <a:spLocks noChangeArrowheads="1"/>
          </p:cNvSpPr>
          <p:nvPr/>
        </p:nvSpPr>
        <p:spPr bwMode="auto">
          <a:xfrm>
            <a:off x="7732713" y="2181225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45773" name="Text Box 13"/>
          <p:cNvSpPr txBox="1">
            <a:spLocks noChangeArrowheads="1"/>
          </p:cNvSpPr>
          <p:nvPr/>
        </p:nvSpPr>
        <p:spPr bwMode="auto">
          <a:xfrm>
            <a:off x="7859713" y="29495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45774" name="Text Box 14"/>
          <p:cNvSpPr txBox="1">
            <a:spLocks noChangeArrowheads="1"/>
          </p:cNvSpPr>
          <p:nvPr/>
        </p:nvSpPr>
        <p:spPr bwMode="auto">
          <a:xfrm>
            <a:off x="7821613" y="384492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sp>
        <p:nvSpPr>
          <p:cNvPr id="245775" name="Text Box 15"/>
          <p:cNvSpPr txBox="1">
            <a:spLocks noChangeArrowheads="1"/>
          </p:cNvSpPr>
          <p:nvPr/>
        </p:nvSpPr>
        <p:spPr bwMode="auto">
          <a:xfrm>
            <a:off x="4217988" y="2771775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45776" name="Line 16"/>
          <p:cNvSpPr>
            <a:spLocks noChangeShapeType="1"/>
          </p:cNvSpPr>
          <p:nvPr/>
        </p:nvSpPr>
        <p:spPr bwMode="auto">
          <a:xfrm flipH="1">
            <a:off x="4341813" y="302260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777" name="Text Box 17"/>
          <p:cNvSpPr txBox="1">
            <a:spLocks noChangeArrowheads="1"/>
          </p:cNvSpPr>
          <p:nvPr/>
        </p:nvSpPr>
        <p:spPr bwMode="auto">
          <a:xfrm>
            <a:off x="2379663" y="332898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45778" name="Line 18"/>
          <p:cNvSpPr>
            <a:spLocks noChangeShapeType="1"/>
          </p:cNvSpPr>
          <p:nvPr/>
        </p:nvSpPr>
        <p:spPr bwMode="auto">
          <a:xfrm flipH="1">
            <a:off x="3602038" y="32607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45779" name="Group 19"/>
          <p:cNvGrpSpPr>
            <a:grpSpLocks/>
          </p:cNvGrpSpPr>
          <p:nvPr/>
        </p:nvGrpSpPr>
        <p:grpSpPr bwMode="auto">
          <a:xfrm>
            <a:off x="3746500" y="3054350"/>
            <a:ext cx="555625" cy="307975"/>
            <a:chOff x="3600" y="219"/>
            <a:chExt cx="360" cy="175"/>
          </a:xfrm>
        </p:grpSpPr>
        <p:sp>
          <p:nvSpPr>
            <p:cNvPr id="245780" name="Oval 2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1" name="Line 2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2" name="Line 2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783" name="Rectangle 2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45784" name="Oval 2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45785" name="Group 2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5786" name="Line 2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7" name="Line 2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88" name="Line 2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45789" name="Group 2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5790" name="Line 3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1" name="Line 3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5792" name="Line 3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45839" name="Line 79"/>
          <p:cNvSpPr>
            <a:spLocks noChangeShapeType="1"/>
          </p:cNvSpPr>
          <p:nvPr/>
        </p:nvSpPr>
        <p:spPr bwMode="auto">
          <a:xfrm>
            <a:off x="706438" y="322262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1" name="Text Box 81"/>
          <p:cNvSpPr txBox="1">
            <a:spLocks noChangeArrowheads="1"/>
          </p:cNvSpPr>
          <p:nvPr/>
        </p:nvSpPr>
        <p:spPr bwMode="auto">
          <a:xfrm>
            <a:off x="4691063" y="1679575"/>
            <a:ext cx="2332037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local network</a:t>
            </a:r>
          </a:p>
          <a:p>
            <a:pPr algn="ctr"/>
            <a:r>
              <a:rPr lang="en-US"/>
              <a:t>(e.g., home network)</a:t>
            </a:r>
          </a:p>
          <a:p>
            <a:pPr algn="ctr"/>
            <a:r>
              <a:rPr lang="en-US"/>
              <a:t>10.0.0/24</a:t>
            </a:r>
          </a:p>
        </p:txBody>
      </p:sp>
      <p:sp>
        <p:nvSpPr>
          <p:cNvPr id="245842" name="Line 82"/>
          <p:cNvSpPr>
            <a:spLocks noChangeShapeType="1"/>
          </p:cNvSpPr>
          <p:nvPr/>
        </p:nvSpPr>
        <p:spPr bwMode="auto">
          <a:xfrm>
            <a:off x="69850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3" name="Line 83"/>
          <p:cNvSpPr>
            <a:spLocks noChangeShapeType="1"/>
          </p:cNvSpPr>
          <p:nvPr/>
        </p:nvSpPr>
        <p:spPr bwMode="auto">
          <a:xfrm>
            <a:off x="4033838" y="1760538"/>
            <a:ext cx="0" cy="1081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4" name="Line 84"/>
          <p:cNvSpPr>
            <a:spLocks noChangeShapeType="1"/>
          </p:cNvSpPr>
          <p:nvPr/>
        </p:nvSpPr>
        <p:spPr bwMode="auto">
          <a:xfrm flipH="1" flipV="1">
            <a:off x="4173538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6" name="Line 86"/>
          <p:cNvSpPr>
            <a:spLocks noChangeShapeType="1"/>
          </p:cNvSpPr>
          <p:nvPr/>
        </p:nvSpPr>
        <p:spPr bwMode="auto">
          <a:xfrm>
            <a:off x="2578100" y="1900238"/>
            <a:ext cx="1385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7" name="Line 87"/>
          <p:cNvSpPr>
            <a:spLocks noChangeShapeType="1"/>
          </p:cNvSpPr>
          <p:nvPr/>
        </p:nvSpPr>
        <p:spPr bwMode="auto">
          <a:xfrm flipH="1" flipV="1">
            <a:off x="766763" y="1887538"/>
            <a:ext cx="898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48" name="Text Box 88"/>
          <p:cNvSpPr txBox="1">
            <a:spLocks noChangeArrowheads="1"/>
          </p:cNvSpPr>
          <p:nvPr/>
        </p:nvSpPr>
        <p:spPr bwMode="auto">
          <a:xfrm>
            <a:off x="1571625" y="1666875"/>
            <a:ext cx="1123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rest of</a:t>
            </a:r>
          </a:p>
          <a:p>
            <a:pPr algn="ctr"/>
            <a:r>
              <a:rPr lang="en-US"/>
              <a:t>Internet</a:t>
            </a:r>
          </a:p>
        </p:txBody>
      </p:sp>
      <p:sp>
        <p:nvSpPr>
          <p:cNvPr id="245849" name="Line 89"/>
          <p:cNvSpPr>
            <a:spLocks noChangeShapeType="1"/>
          </p:cNvSpPr>
          <p:nvPr/>
        </p:nvSpPr>
        <p:spPr bwMode="auto">
          <a:xfrm flipH="1" flipV="1">
            <a:off x="2819400" y="3644900"/>
            <a:ext cx="11113" cy="7889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0" name="Text Box 90"/>
          <p:cNvSpPr txBox="1">
            <a:spLocks noChangeArrowheads="1"/>
          </p:cNvSpPr>
          <p:nvPr/>
        </p:nvSpPr>
        <p:spPr bwMode="auto">
          <a:xfrm>
            <a:off x="4478338" y="4414838"/>
            <a:ext cx="36163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/>
              <a:t>Datagrams with source or </a:t>
            </a:r>
          </a:p>
          <a:p>
            <a:pPr algn="ctr"/>
            <a:r>
              <a:rPr lang="en-US" sz="2000"/>
              <a:t>destination in this network</a:t>
            </a:r>
          </a:p>
          <a:p>
            <a:pPr algn="ctr"/>
            <a:r>
              <a:rPr lang="en-US" sz="2000"/>
              <a:t>have 10.0.0/24 address for </a:t>
            </a:r>
          </a:p>
          <a:p>
            <a:pPr algn="ctr"/>
            <a:r>
              <a:rPr lang="en-US" sz="2000"/>
              <a:t>source, destination (as usual)</a:t>
            </a:r>
          </a:p>
        </p:txBody>
      </p:sp>
      <p:sp>
        <p:nvSpPr>
          <p:cNvPr id="245851" name="Line 91"/>
          <p:cNvSpPr>
            <a:spLocks noChangeShapeType="1"/>
          </p:cNvSpPr>
          <p:nvPr/>
        </p:nvSpPr>
        <p:spPr bwMode="auto">
          <a:xfrm flipH="1" flipV="1">
            <a:off x="5838825" y="3451225"/>
            <a:ext cx="11113" cy="996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45852" name="Text Box 92"/>
          <p:cNvSpPr txBox="1">
            <a:spLocks noChangeArrowheads="1"/>
          </p:cNvSpPr>
          <p:nvPr/>
        </p:nvSpPr>
        <p:spPr bwMode="auto">
          <a:xfrm>
            <a:off x="0" y="4424363"/>
            <a:ext cx="44989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000" i="1">
                <a:solidFill>
                  <a:srgbClr val="FF0000"/>
                </a:solidFill>
              </a:rPr>
              <a:t>All</a:t>
            </a:r>
            <a:r>
              <a:rPr lang="en-US" sz="2000"/>
              <a:t> datagrams </a:t>
            </a:r>
            <a:r>
              <a:rPr lang="en-US" sz="2000" i="1">
                <a:solidFill>
                  <a:srgbClr val="FF0000"/>
                </a:solidFill>
              </a:rPr>
              <a:t>leaving</a:t>
            </a:r>
            <a:r>
              <a:rPr lang="en-US" sz="2000"/>
              <a:t> local</a:t>
            </a:r>
          </a:p>
          <a:p>
            <a:pPr algn="ctr"/>
            <a:r>
              <a:rPr lang="en-US" sz="2000"/>
              <a:t>network have </a:t>
            </a:r>
            <a:r>
              <a:rPr lang="en-US" sz="2000">
                <a:solidFill>
                  <a:srgbClr val="FF0000"/>
                </a:solidFill>
              </a:rPr>
              <a:t>same</a:t>
            </a:r>
            <a:r>
              <a:rPr lang="en-US" sz="2000"/>
              <a:t> single source NAT IP address: 138.76.29.7,</a:t>
            </a:r>
          </a:p>
          <a:p>
            <a:pPr algn="ctr"/>
            <a:r>
              <a:rPr lang="en-US" sz="2000"/>
              <a:t>different source port numbers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8042" y="0"/>
            <a:ext cx="70244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Cant get more IP addresses?  well there is always…..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3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40" grpId="0" animBg="1"/>
      <p:bldP spid="245762" grpId="0"/>
      <p:bldP spid="245764" grpId="0" animBg="1"/>
      <p:bldP spid="245768" grpId="0" animBg="1"/>
      <p:bldP spid="245769" grpId="0" animBg="1"/>
      <p:bldP spid="245770" grpId="0" animBg="1"/>
      <p:bldP spid="245771" grpId="0" animBg="1"/>
      <p:bldP spid="245772" grpId="0"/>
      <p:bldP spid="245773" grpId="0"/>
      <p:bldP spid="245774" grpId="0"/>
      <p:bldP spid="245775" grpId="0"/>
      <p:bldP spid="245776" grpId="0" animBg="1"/>
      <p:bldP spid="245777" grpId="0"/>
      <p:bldP spid="245778" grpId="0" animBg="1"/>
      <p:bldP spid="245839" grpId="0" animBg="1"/>
      <p:bldP spid="245841" grpId="0"/>
      <p:bldP spid="245842" grpId="0" animBg="1"/>
      <p:bldP spid="245843" grpId="0" animBg="1"/>
      <p:bldP spid="245844" grpId="0" animBg="1"/>
      <p:bldP spid="245846" grpId="0" animBg="1"/>
      <p:bldP spid="245847" grpId="0" animBg="1"/>
      <p:bldP spid="245848" grpId="0"/>
      <p:bldP spid="245849" grpId="0" animBg="1"/>
      <p:bldP spid="245850" grpId="0"/>
      <p:bldP spid="245851" grpId="0" animBg="1"/>
      <p:bldP spid="245852" grpId="0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6047F-EBE1-AD45-B595-7FF8EA68D175}" type="slidenum">
              <a:rPr lang="en-US" smtClean="0"/>
              <a:pPr/>
              <a:t>114</a:t>
            </a:fld>
            <a:endParaRPr lang="en-US" dirty="0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575675" cy="4648200"/>
          </a:xfrm>
        </p:spPr>
        <p:txBody>
          <a:bodyPr/>
          <a:lstStyle/>
          <a:p>
            <a:r>
              <a:rPr lang="en-US" sz="2400" dirty="0">
                <a:solidFill>
                  <a:srgbClr val="FF0000"/>
                </a:solidFill>
              </a:rPr>
              <a:t>Motivation:</a:t>
            </a:r>
            <a:r>
              <a:rPr lang="en-US" sz="2400" dirty="0"/>
              <a:t> local network uses just one IP address as far as outside world is concerned:</a:t>
            </a:r>
          </a:p>
          <a:p>
            <a:pPr lvl="1"/>
            <a:r>
              <a:rPr lang="en-US" dirty="0"/>
              <a:t>range of addresses not needed from ISP:  just one IP address for all devices</a:t>
            </a:r>
          </a:p>
          <a:p>
            <a:pPr lvl="1"/>
            <a:r>
              <a:rPr lang="en-US" dirty="0"/>
              <a:t>can change addresses of devices in local network without notifying outside world</a:t>
            </a:r>
          </a:p>
          <a:p>
            <a:pPr lvl="1"/>
            <a:r>
              <a:rPr lang="en-US" dirty="0"/>
              <a:t>can change ISP without changing addresses of devices in local network</a:t>
            </a:r>
          </a:p>
          <a:p>
            <a:pPr lvl="1"/>
            <a:r>
              <a:rPr lang="en-US" dirty="0"/>
              <a:t>devices inside local net not explicitly addressable, visible by outside world (a security plus)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76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8E670-8DEB-774B-8F0C-89B9E582571E}" type="slidenum">
              <a:rPr lang="en-US" smtClean="0"/>
              <a:pPr/>
              <a:t>115</a:t>
            </a:fld>
            <a:endParaRPr lang="en-US" dirty="0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966075" cy="1143000"/>
          </a:xfrm>
        </p:spPr>
        <p:txBody>
          <a:bodyPr/>
          <a:lstStyle/>
          <a:p>
            <a:r>
              <a:rPr lang="en-US" sz="3600"/>
              <a:t>NAT: Network Address Translation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282700"/>
            <a:ext cx="8575675" cy="4648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 typeface="ZapfDingbats" charset="0"/>
              <a:buNone/>
            </a:pPr>
            <a:r>
              <a:rPr lang="en-US" sz="2400">
                <a:solidFill>
                  <a:srgbClr val="FF0000"/>
                </a:solidFill>
              </a:rPr>
              <a:t>Implementation:</a:t>
            </a:r>
            <a:r>
              <a:rPr lang="en-US" sz="2400"/>
              <a:t> NAT router must: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outgoing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(source IP address, port #) of every outgoing datagram to (NAT IP address, new port #)</a:t>
            </a:r>
          </a:p>
          <a:p>
            <a:pPr lvl="2">
              <a:lnSpc>
                <a:spcPct val="80000"/>
              </a:lnSpc>
              <a:buFontTx/>
              <a:buNone/>
            </a:pPr>
            <a:r>
              <a:rPr lang="en-US" sz="2400"/>
              <a:t>. . . remote clients/servers will respond using (NAT IP address, new port #) as destination addr.</a:t>
            </a:r>
            <a:br>
              <a:rPr lang="en-US" sz="2400"/>
            </a:br>
            <a:endParaRPr lang="en-US" sz="2400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remember (in NAT translation table) </a:t>
            </a:r>
            <a:r>
              <a:rPr lang="en-US"/>
              <a:t>every (source IP address, port #)  to (NAT IP address, new port #) translation pair</a:t>
            </a:r>
            <a:br>
              <a:rPr lang="en-US"/>
            </a:br>
            <a:endParaRPr lang="en-US"/>
          </a:p>
          <a:p>
            <a:pPr lvl="1">
              <a:lnSpc>
                <a:spcPct val="80000"/>
              </a:lnSpc>
            </a:pPr>
            <a:r>
              <a:rPr lang="en-US" i="1">
                <a:solidFill>
                  <a:schemeClr val="accent2"/>
                </a:solidFill>
              </a:rPr>
              <a:t>incoming datagrams: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i="1">
                <a:solidFill>
                  <a:schemeClr val="accent2"/>
                </a:solidFill>
              </a:rPr>
              <a:t>replace</a:t>
            </a:r>
            <a:r>
              <a:rPr lang="en-US"/>
              <a:t> (NAT IP address, new port #) in dest fields of every incoming datagram with corresponding (source IP address, port #) stored in NAT table</a:t>
            </a:r>
          </a:p>
          <a:p>
            <a:pPr lvl="1">
              <a:lnSpc>
                <a:spcPct val="8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5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8DFC06-3228-024B-8B68-BC1FD18C6AFA}" type="slidenum">
              <a:rPr lang="en-US" smtClean="0"/>
              <a:pPr/>
              <a:t>116</a:t>
            </a:fld>
            <a:endParaRPr lang="en-US" dirty="0"/>
          </a:p>
        </p:txBody>
      </p:sp>
      <p:sp>
        <p:nvSpPr>
          <p:cNvPr id="233611" name="Freeform 139"/>
          <p:cNvSpPr>
            <a:spLocks/>
          </p:cNvSpPr>
          <p:nvPr/>
        </p:nvSpPr>
        <p:spPr bwMode="auto">
          <a:xfrm>
            <a:off x="179388" y="3651250"/>
            <a:ext cx="4089400" cy="1355725"/>
          </a:xfrm>
          <a:custGeom>
            <a:avLst/>
            <a:gdLst>
              <a:gd name="T0" fmla="*/ 1888 w 2269"/>
              <a:gd name="T1" fmla="*/ 285 h 854"/>
              <a:gd name="T2" fmla="*/ 418 w 2269"/>
              <a:gd name="T3" fmla="*/ 283 h 854"/>
              <a:gd name="T4" fmla="*/ 60 w 2269"/>
              <a:gd name="T5" fmla="*/ 83 h 854"/>
              <a:gd name="T6" fmla="*/ 60 w 2269"/>
              <a:gd name="T7" fmla="*/ 781 h 854"/>
              <a:gd name="T8" fmla="*/ 374 w 2269"/>
              <a:gd name="T9" fmla="*/ 519 h 854"/>
              <a:gd name="T10" fmla="*/ 2017 w 2269"/>
              <a:gd name="T11" fmla="*/ 447 h 854"/>
              <a:gd name="T12" fmla="*/ 1888 w 2269"/>
              <a:gd name="T13" fmla="*/ 285 h 8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269" h="854">
                <a:moveTo>
                  <a:pt x="1888" y="285"/>
                </a:moveTo>
                <a:cubicBezTo>
                  <a:pt x="1622" y="258"/>
                  <a:pt x="723" y="317"/>
                  <a:pt x="418" y="283"/>
                </a:cubicBezTo>
                <a:cubicBezTo>
                  <a:pt x="113" y="249"/>
                  <a:pt x="120" y="0"/>
                  <a:pt x="60" y="83"/>
                </a:cubicBezTo>
                <a:cubicBezTo>
                  <a:pt x="0" y="166"/>
                  <a:pt x="8" y="708"/>
                  <a:pt x="60" y="781"/>
                </a:cubicBezTo>
                <a:cubicBezTo>
                  <a:pt x="112" y="854"/>
                  <a:pt x="48" y="575"/>
                  <a:pt x="374" y="519"/>
                </a:cubicBezTo>
                <a:cubicBezTo>
                  <a:pt x="700" y="463"/>
                  <a:pt x="1765" y="486"/>
                  <a:pt x="2017" y="447"/>
                </a:cubicBezTo>
                <a:cubicBezTo>
                  <a:pt x="2269" y="408"/>
                  <a:pt x="2110" y="319"/>
                  <a:pt x="1888" y="285"/>
                </a:cubicBezTo>
                <a:close/>
              </a:path>
            </a:pathLst>
          </a:custGeom>
          <a:gradFill rotWithShape="1">
            <a:gsLst>
              <a:gs pos="0">
                <a:srgbClr val="FFFFFF">
                  <a:alpha val="98000"/>
                </a:srgbClr>
              </a:gs>
              <a:gs pos="100000">
                <a:srgbClr val="66CC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</a:p>
        </p:txBody>
      </p:sp>
      <p:sp>
        <p:nvSpPr>
          <p:cNvPr id="233501" name="Freeform 29"/>
          <p:cNvSpPr>
            <a:spLocks/>
          </p:cNvSpPr>
          <p:nvPr/>
        </p:nvSpPr>
        <p:spPr bwMode="auto">
          <a:xfrm>
            <a:off x="4468813" y="2922588"/>
            <a:ext cx="3738562" cy="2697162"/>
          </a:xfrm>
          <a:custGeom>
            <a:avLst/>
            <a:gdLst>
              <a:gd name="T0" fmla="*/ 349 w 2355"/>
              <a:gd name="T1" fmla="*/ 761 h 1699"/>
              <a:gd name="T2" fmla="*/ 1651 w 2355"/>
              <a:gd name="T3" fmla="*/ 732 h 1699"/>
              <a:gd name="T4" fmla="*/ 1773 w 2355"/>
              <a:gd name="T5" fmla="*/ 230 h 1699"/>
              <a:gd name="T6" fmla="*/ 2029 w 2355"/>
              <a:gd name="T7" fmla="*/ 8 h 1699"/>
              <a:gd name="T8" fmla="*/ 2267 w 2355"/>
              <a:gd name="T9" fmla="*/ 183 h 1699"/>
              <a:gd name="T10" fmla="*/ 2355 w 2355"/>
              <a:gd name="T11" fmla="*/ 942 h 1699"/>
              <a:gd name="T12" fmla="*/ 2267 w 2355"/>
              <a:gd name="T13" fmla="*/ 1592 h 1699"/>
              <a:gd name="T14" fmla="*/ 1840 w 2355"/>
              <a:gd name="T15" fmla="*/ 1586 h 1699"/>
              <a:gd name="T16" fmla="*/ 1670 w 2355"/>
              <a:gd name="T17" fmla="*/ 1025 h 1699"/>
              <a:gd name="T18" fmla="*/ 220 w 2355"/>
              <a:gd name="T19" fmla="*/ 923 h 1699"/>
              <a:gd name="T20" fmla="*/ 349 w 2355"/>
              <a:gd name="T21" fmla="*/ 761 h 1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355" h="1699">
                <a:moveTo>
                  <a:pt x="349" y="761"/>
                </a:moveTo>
                <a:cubicBezTo>
                  <a:pt x="587" y="729"/>
                  <a:pt x="1414" y="820"/>
                  <a:pt x="1651" y="732"/>
                </a:cubicBezTo>
                <a:cubicBezTo>
                  <a:pt x="1888" y="644"/>
                  <a:pt x="1710" y="351"/>
                  <a:pt x="1773" y="230"/>
                </a:cubicBezTo>
                <a:cubicBezTo>
                  <a:pt x="1836" y="109"/>
                  <a:pt x="1947" y="16"/>
                  <a:pt x="2029" y="8"/>
                </a:cubicBezTo>
                <a:cubicBezTo>
                  <a:pt x="2111" y="0"/>
                  <a:pt x="2213" y="27"/>
                  <a:pt x="2267" y="183"/>
                </a:cubicBezTo>
                <a:cubicBezTo>
                  <a:pt x="2321" y="339"/>
                  <a:pt x="2355" y="707"/>
                  <a:pt x="2355" y="942"/>
                </a:cubicBezTo>
                <a:cubicBezTo>
                  <a:pt x="2355" y="1177"/>
                  <a:pt x="2353" y="1485"/>
                  <a:pt x="2267" y="1592"/>
                </a:cubicBezTo>
                <a:cubicBezTo>
                  <a:pt x="2181" y="1699"/>
                  <a:pt x="1939" y="1680"/>
                  <a:pt x="1840" y="1586"/>
                </a:cubicBezTo>
                <a:cubicBezTo>
                  <a:pt x="1741" y="1492"/>
                  <a:pt x="1940" y="1135"/>
                  <a:pt x="1670" y="1025"/>
                </a:cubicBezTo>
                <a:cubicBezTo>
                  <a:pt x="1400" y="915"/>
                  <a:pt x="440" y="967"/>
                  <a:pt x="220" y="923"/>
                </a:cubicBezTo>
                <a:cubicBezTo>
                  <a:pt x="0" y="879"/>
                  <a:pt x="127" y="795"/>
                  <a:pt x="349" y="761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33499" name="Object 27"/>
          <p:cNvGraphicFramePr>
            <a:graphicFrameLocks noGrp="1" noChangeAspect="1"/>
          </p:cNvGraphicFramePr>
          <p:nvPr>
            <p:ph sz="half" idx="2"/>
          </p:nvPr>
        </p:nvGraphicFramePr>
        <p:xfrm>
          <a:off x="7497763" y="3233738"/>
          <a:ext cx="5556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61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7763" y="3233738"/>
                        <a:ext cx="5556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2" name="Object 30"/>
          <p:cNvGraphicFramePr>
            <a:graphicFrameLocks noChangeAspect="1"/>
          </p:cNvGraphicFramePr>
          <p:nvPr/>
        </p:nvGraphicFramePr>
        <p:xfrm>
          <a:off x="7546975" y="4022725"/>
          <a:ext cx="5794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62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6975" y="4022725"/>
                        <a:ext cx="5794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3503" name="Object 31"/>
          <p:cNvGraphicFramePr>
            <a:graphicFrameLocks noChangeAspect="1"/>
          </p:cNvGraphicFramePr>
          <p:nvPr/>
        </p:nvGraphicFramePr>
        <p:xfrm>
          <a:off x="7518400" y="478790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463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8400" y="478790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3504" name="Line 32"/>
          <p:cNvSpPr>
            <a:spLocks noChangeShapeType="1"/>
          </p:cNvSpPr>
          <p:nvPr/>
        </p:nvSpPr>
        <p:spPr bwMode="auto">
          <a:xfrm>
            <a:off x="4583113" y="4244975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5" name="Line 33"/>
          <p:cNvSpPr>
            <a:spLocks noChangeShapeType="1"/>
          </p:cNvSpPr>
          <p:nvPr/>
        </p:nvSpPr>
        <p:spPr bwMode="auto">
          <a:xfrm flipH="1">
            <a:off x="7418388" y="3502025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6" name="Line 34"/>
          <p:cNvSpPr>
            <a:spLocks noChangeShapeType="1"/>
          </p:cNvSpPr>
          <p:nvPr/>
        </p:nvSpPr>
        <p:spPr bwMode="auto">
          <a:xfrm>
            <a:off x="7423150" y="3497263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7" name="Line 35"/>
          <p:cNvSpPr>
            <a:spLocks noChangeShapeType="1"/>
          </p:cNvSpPr>
          <p:nvPr/>
        </p:nvSpPr>
        <p:spPr bwMode="auto">
          <a:xfrm flipV="1">
            <a:off x="7429500" y="5002213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08" name="Text Box 36"/>
          <p:cNvSpPr txBox="1">
            <a:spLocks noChangeArrowheads="1"/>
          </p:cNvSpPr>
          <p:nvPr/>
        </p:nvSpPr>
        <p:spPr bwMode="auto">
          <a:xfrm>
            <a:off x="8048625" y="3232150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233509" name="Text Box 37"/>
          <p:cNvSpPr txBox="1">
            <a:spLocks noChangeArrowheads="1"/>
          </p:cNvSpPr>
          <p:nvPr/>
        </p:nvSpPr>
        <p:spPr bwMode="auto">
          <a:xfrm>
            <a:off x="8175625" y="40005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10.0.0.2</a:t>
            </a:r>
          </a:p>
        </p:txBody>
      </p:sp>
      <p:sp>
        <p:nvSpPr>
          <p:cNvPr id="233510" name="Text Box 38"/>
          <p:cNvSpPr txBox="1">
            <a:spLocks noChangeArrowheads="1"/>
          </p:cNvSpPr>
          <p:nvPr/>
        </p:nvSpPr>
        <p:spPr bwMode="auto">
          <a:xfrm>
            <a:off x="8137525" y="489585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10.0.0.3</a:t>
            </a:r>
          </a:p>
        </p:txBody>
      </p:sp>
      <p:grpSp>
        <p:nvGrpSpPr>
          <p:cNvPr id="233560" name="Group 88"/>
          <p:cNvGrpSpPr>
            <a:grpSpLocks/>
          </p:cNvGrpSpPr>
          <p:nvPr/>
        </p:nvGrpSpPr>
        <p:grpSpPr bwMode="auto">
          <a:xfrm>
            <a:off x="5635625" y="2860675"/>
            <a:ext cx="1871663" cy="1033463"/>
            <a:chOff x="3550" y="2055"/>
            <a:chExt cx="1179" cy="651"/>
          </a:xfrm>
        </p:grpSpPr>
        <p:grpSp>
          <p:nvGrpSpPr>
            <p:cNvPr id="233522" name="Group 50"/>
            <p:cNvGrpSpPr>
              <a:grpSpLocks/>
            </p:cNvGrpSpPr>
            <p:nvPr/>
          </p:nvGrpSpPr>
          <p:grpSpPr bwMode="auto">
            <a:xfrm>
              <a:off x="3550" y="2055"/>
              <a:ext cx="1179" cy="357"/>
              <a:chOff x="4381" y="786"/>
              <a:chExt cx="1108" cy="357"/>
            </a:xfrm>
          </p:grpSpPr>
          <p:sp>
            <p:nvSpPr>
              <p:cNvPr id="233512" name="Rectangle 40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11" name="Text Box 39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10.0.0.1, 3345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16" name="Group 44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15" name="Freeform 43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3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4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17" name="Group 4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18" name="Freeform 4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19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20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23" name="Freeform 51"/>
            <p:cNvSpPr>
              <a:spLocks/>
            </p:cNvSpPr>
            <p:nvPr/>
          </p:nvSpPr>
          <p:spPr bwMode="auto">
            <a:xfrm>
              <a:off x="3573" y="2364"/>
              <a:ext cx="564" cy="342"/>
            </a:xfrm>
            <a:custGeom>
              <a:avLst/>
              <a:gdLst>
                <a:gd name="T0" fmla="*/ 0 w 417"/>
                <a:gd name="T1" fmla="*/ 264 h 264"/>
                <a:gd name="T2" fmla="*/ 417 w 417"/>
                <a:gd name="T3" fmla="*/ 264 h 264"/>
                <a:gd name="T4" fmla="*/ 417 w 417"/>
                <a:gd name="T5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7" h="264">
                  <a:moveTo>
                    <a:pt x="0" y="264"/>
                  </a:moveTo>
                  <a:lnTo>
                    <a:pt x="417" y="264"/>
                  </a:lnTo>
                  <a:lnTo>
                    <a:pt x="417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59" name="Group 87"/>
            <p:cNvGrpSpPr>
              <a:grpSpLocks/>
            </p:cNvGrpSpPr>
            <p:nvPr/>
          </p:nvGrpSpPr>
          <p:grpSpPr bwMode="auto">
            <a:xfrm>
              <a:off x="4032" y="2419"/>
              <a:ext cx="218" cy="231"/>
              <a:chOff x="5140" y="403"/>
              <a:chExt cx="218" cy="231"/>
            </a:xfrm>
          </p:grpSpPr>
          <p:sp>
            <p:nvSpPr>
              <p:cNvPr id="233558" name="Oval 8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24" name="Text Box 52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18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1</a:t>
                </a:r>
              </a:p>
            </p:txBody>
          </p:sp>
        </p:grpSp>
      </p:grpSp>
      <p:sp>
        <p:nvSpPr>
          <p:cNvPr id="233526" name="Text Box 54"/>
          <p:cNvSpPr txBox="1">
            <a:spLocks noChangeArrowheads="1"/>
          </p:cNvSpPr>
          <p:nvPr/>
        </p:nvSpPr>
        <p:spPr bwMode="auto">
          <a:xfrm>
            <a:off x="4533900" y="3822700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233527" name="Line 55"/>
          <p:cNvSpPr>
            <a:spLocks noChangeShapeType="1"/>
          </p:cNvSpPr>
          <p:nvPr/>
        </p:nvSpPr>
        <p:spPr bwMode="auto">
          <a:xfrm flipH="1">
            <a:off x="4657725" y="4073525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28" name="Text Box 56"/>
          <p:cNvSpPr txBox="1">
            <a:spLocks noChangeArrowheads="1"/>
          </p:cNvSpPr>
          <p:nvPr/>
        </p:nvSpPr>
        <p:spPr bwMode="auto">
          <a:xfrm>
            <a:off x="2695575" y="4379913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sp>
        <p:nvSpPr>
          <p:cNvPr id="233529" name="Line 57"/>
          <p:cNvSpPr>
            <a:spLocks noChangeShapeType="1"/>
          </p:cNvSpPr>
          <p:nvPr/>
        </p:nvSpPr>
        <p:spPr bwMode="auto">
          <a:xfrm flipH="1">
            <a:off x="3917950" y="4311650"/>
            <a:ext cx="85725" cy="128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531" name="Group 59"/>
          <p:cNvGrpSpPr>
            <a:grpSpLocks/>
          </p:cNvGrpSpPr>
          <p:nvPr/>
        </p:nvGrpSpPr>
        <p:grpSpPr bwMode="auto">
          <a:xfrm>
            <a:off x="6469063" y="1541463"/>
            <a:ext cx="2503487" cy="1417637"/>
            <a:chOff x="3944" y="971"/>
            <a:chExt cx="1577" cy="893"/>
          </a:xfrm>
        </p:grpSpPr>
        <p:sp>
          <p:nvSpPr>
            <p:cNvPr id="233525" name="Text Box 53"/>
            <p:cNvSpPr txBox="1">
              <a:spLocks noChangeArrowheads="1"/>
            </p:cNvSpPr>
            <p:nvPr/>
          </p:nvSpPr>
          <p:spPr bwMode="auto">
            <a:xfrm>
              <a:off x="4121" y="971"/>
              <a:ext cx="1400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1:</a:t>
              </a:r>
              <a:r>
                <a:rPr lang="en-US">
                  <a:solidFill>
                    <a:srgbClr val="FF0000"/>
                  </a:solidFill>
                </a:rPr>
                <a:t> host 10.0.0.1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sends datagram to 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128.119.40.186, 80</a:t>
              </a:r>
            </a:p>
          </p:txBody>
        </p:sp>
        <p:sp>
          <p:nvSpPr>
            <p:cNvPr id="233530" name="Line 58"/>
            <p:cNvSpPr>
              <a:spLocks noChangeShapeType="1"/>
            </p:cNvSpPr>
            <p:nvPr/>
          </p:nvSpPr>
          <p:spPr bwMode="auto">
            <a:xfrm flipH="1">
              <a:off x="3944" y="1105"/>
              <a:ext cx="197" cy="75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233539" name="Freeform 67"/>
          <p:cNvSpPr>
            <a:spLocks/>
          </p:cNvSpPr>
          <p:nvPr/>
        </p:nvSpPr>
        <p:spPr bwMode="auto">
          <a:xfrm>
            <a:off x="2344738" y="2627313"/>
            <a:ext cx="3862387" cy="1531937"/>
          </a:xfrm>
          <a:custGeom>
            <a:avLst/>
            <a:gdLst>
              <a:gd name="T0" fmla="*/ 0 w 2433"/>
              <a:gd name="T1" fmla="*/ 64 h 965"/>
              <a:gd name="T2" fmla="*/ 2352 w 2433"/>
              <a:gd name="T3" fmla="*/ 64 h 965"/>
              <a:gd name="T4" fmla="*/ 1640 w 2433"/>
              <a:gd name="T5" fmla="*/ 450 h 965"/>
              <a:gd name="T6" fmla="*/ 1308 w 2433"/>
              <a:gd name="T7" fmla="*/ 965 h 965"/>
              <a:gd name="T8" fmla="*/ 1159 w 2433"/>
              <a:gd name="T9" fmla="*/ 965 h 965"/>
              <a:gd name="T10" fmla="*/ 820 w 2433"/>
              <a:gd name="T11" fmla="*/ 396 h 965"/>
              <a:gd name="T12" fmla="*/ 0 w 2433"/>
              <a:gd name="T13" fmla="*/ 64 h 9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433" h="965">
                <a:moveTo>
                  <a:pt x="0" y="64"/>
                </a:moveTo>
                <a:cubicBezTo>
                  <a:pt x="0" y="64"/>
                  <a:pt x="2079" y="0"/>
                  <a:pt x="2352" y="64"/>
                </a:cubicBezTo>
                <a:cubicBezTo>
                  <a:pt x="2433" y="57"/>
                  <a:pt x="1814" y="309"/>
                  <a:pt x="1640" y="450"/>
                </a:cubicBezTo>
                <a:cubicBezTo>
                  <a:pt x="1466" y="591"/>
                  <a:pt x="1383" y="888"/>
                  <a:pt x="1308" y="965"/>
                </a:cubicBezTo>
                <a:lnTo>
                  <a:pt x="1159" y="965"/>
                </a:lnTo>
                <a:cubicBezTo>
                  <a:pt x="1078" y="870"/>
                  <a:pt x="1013" y="546"/>
                  <a:pt x="820" y="396"/>
                </a:cubicBezTo>
                <a:cubicBezTo>
                  <a:pt x="583" y="207"/>
                  <a:pt x="189" y="142"/>
                  <a:pt x="0" y="64"/>
                </a:cubicBez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bg1"/>
              </a:gs>
            </a:gsLst>
            <a:lin ang="5400000" scaled="1"/>
          </a:gradFill>
          <a:ln w="3175" cap="flat" cmpd="sng">
            <a:solidFill>
              <a:schemeClr val="hlink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4" name="Rectangle 62"/>
          <p:cNvSpPr>
            <a:spLocks noChangeArrowheads="1"/>
          </p:cNvSpPr>
          <p:nvPr/>
        </p:nvSpPr>
        <p:spPr bwMode="auto">
          <a:xfrm>
            <a:off x="2344738" y="1374775"/>
            <a:ext cx="3784600" cy="13541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3532" name="Text Box 60"/>
          <p:cNvSpPr txBox="1">
            <a:spLocks noChangeArrowheads="1"/>
          </p:cNvSpPr>
          <p:nvPr/>
        </p:nvSpPr>
        <p:spPr bwMode="auto">
          <a:xfrm>
            <a:off x="2260600" y="1423988"/>
            <a:ext cx="39290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translation table</a:t>
            </a:r>
          </a:p>
          <a:p>
            <a:pPr algn="ctr"/>
            <a:r>
              <a:rPr lang="en-US"/>
              <a:t>WAN side addr        LAN side addr</a:t>
            </a:r>
          </a:p>
        </p:txBody>
      </p:sp>
      <p:sp>
        <p:nvSpPr>
          <p:cNvPr id="233535" name="Line 63"/>
          <p:cNvSpPr>
            <a:spLocks noChangeShapeType="1"/>
          </p:cNvSpPr>
          <p:nvPr/>
        </p:nvSpPr>
        <p:spPr bwMode="auto">
          <a:xfrm flipV="1">
            <a:off x="2344738" y="1747838"/>
            <a:ext cx="3790950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6" name="Line 64"/>
          <p:cNvSpPr>
            <a:spLocks noChangeShapeType="1"/>
          </p:cNvSpPr>
          <p:nvPr/>
        </p:nvSpPr>
        <p:spPr bwMode="auto">
          <a:xfrm flipV="1">
            <a:off x="2359025" y="2025650"/>
            <a:ext cx="3749675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33537" name="Line 65"/>
          <p:cNvSpPr>
            <a:spLocks noChangeShapeType="1"/>
          </p:cNvSpPr>
          <p:nvPr/>
        </p:nvSpPr>
        <p:spPr bwMode="auto">
          <a:xfrm>
            <a:off x="4468813" y="1770063"/>
            <a:ext cx="3175" cy="955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233482" name="Group 10"/>
          <p:cNvGrpSpPr>
            <a:grpSpLocks/>
          </p:cNvGrpSpPr>
          <p:nvPr/>
        </p:nvGrpSpPr>
        <p:grpSpPr bwMode="auto">
          <a:xfrm>
            <a:off x="4062413" y="4105275"/>
            <a:ext cx="555625" cy="307975"/>
            <a:chOff x="3600" y="219"/>
            <a:chExt cx="360" cy="175"/>
          </a:xfrm>
        </p:grpSpPr>
        <p:sp>
          <p:nvSpPr>
            <p:cNvPr id="233483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4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5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6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233487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33488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33489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0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1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3349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3349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49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233533" name="Text Box 61"/>
          <p:cNvSpPr txBox="1">
            <a:spLocks noChangeArrowheads="1"/>
          </p:cNvSpPr>
          <p:nvPr/>
        </p:nvSpPr>
        <p:spPr bwMode="auto">
          <a:xfrm>
            <a:off x="2362200" y="2049463"/>
            <a:ext cx="37830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138.76.29.7, 5001   10.0.0.1, 3345</a:t>
            </a:r>
          </a:p>
          <a:p>
            <a:pPr algn="ctr"/>
            <a:r>
              <a:rPr lang="en-US"/>
              <a:t>……                                         ……</a:t>
            </a:r>
          </a:p>
        </p:txBody>
      </p:sp>
      <p:grpSp>
        <p:nvGrpSpPr>
          <p:cNvPr id="233607" name="Group 135"/>
          <p:cNvGrpSpPr>
            <a:grpSpLocks/>
          </p:cNvGrpSpPr>
          <p:nvPr/>
        </p:nvGrpSpPr>
        <p:grpSpPr bwMode="auto">
          <a:xfrm>
            <a:off x="4765675" y="3435350"/>
            <a:ext cx="2784475" cy="1631950"/>
            <a:chOff x="3002" y="2417"/>
            <a:chExt cx="1754" cy="1028"/>
          </a:xfrm>
        </p:grpSpPr>
        <p:sp>
          <p:nvSpPr>
            <p:cNvPr id="233563" name="Rectangle 91"/>
            <p:cNvSpPr>
              <a:spLocks noChangeArrowheads="1"/>
            </p:cNvSpPr>
            <p:nvPr/>
          </p:nvSpPr>
          <p:spPr bwMode="auto">
            <a:xfrm>
              <a:off x="3002" y="3051"/>
              <a:ext cx="1175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64" name="Text Box 92"/>
            <p:cNvSpPr txBox="1">
              <a:spLocks noChangeArrowheads="1"/>
            </p:cNvSpPr>
            <p:nvPr/>
          </p:nvSpPr>
          <p:spPr bwMode="auto">
            <a:xfrm>
              <a:off x="3104" y="3042"/>
              <a:ext cx="1112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10.0.0.1, 3345</a:t>
              </a:r>
            </a:p>
            <a:p>
              <a:endParaRPr lang="en-US" sz="1200"/>
            </a:p>
          </p:txBody>
        </p:sp>
        <p:grpSp>
          <p:nvGrpSpPr>
            <p:cNvPr id="233565" name="Group 93"/>
            <p:cNvGrpSpPr>
              <a:grpSpLocks/>
            </p:cNvGrpSpPr>
            <p:nvPr/>
          </p:nvGrpSpPr>
          <p:grpSpPr bwMode="auto">
            <a:xfrm>
              <a:off x="3054" y="3007"/>
              <a:ext cx="51" cy="99"/>
              <a:chOff x="5508" y="1599"/>
              <a:chExt cx="48" cy="99"/>
            </a:xfrm>
          </p:grpSpPr>
          <p:sp>
            <p:nvSpPr>
              <p:cNvPr id="233566" name="Freeform 94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7" name="Line 95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68" name="Line 96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69" name="Group 97"/>
            <p:cNvGrpSpPr>
              <a:grpSpLocks/>
            </p:cNvGrpSpPr>
            <p:nvPr/>
          </p:nvGrpSpPr>
          <p:grpSpPr bwMode="auto">
            <a:xfrm>
              <a:off x="3059" y="3248"/>
              <a:ext cx="51" cy="99"/>
              <a:chOff x="5508" y="1599"/>
              <a:chExt cx="48" cy="99"/>
            </a:xfrm>
          </p:grpSpPr>
          <p:sp>
            <p:nvSpPr>
              <p:cNvPr id="233570" name="Freeform 9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1" name="Line 9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72" name="Line 10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73" name="Freeform 101"/>
            <p:cNvSpPr>
              <a:spLocks/>
            </p:cNvSpPr>
            <p:nvPr/>
          </p:nvSpPr>
          <p:spPr bwMode="auto">
            <a:xfrm>
              <a:off x="4179" y="2417"/>
              <a:ext cx="577" cy="768"/>
            </a:xfrm>
            <a:custGeom>
              <a:avLst/>
              <a:gdLst>
                <a:gd name="T0" fmla="*/ 577 w 577"/>
                <a:gd name="T1" fmla="*/ 0 h 768"/>
                <a:gd name="T2" fmla="*/ 342 w 577"/>
                <a:gd name="T3" fmla="*/ 0 h 768"/>
                <a:gd name="T4" fmla="*/ 342 w 577"/>
                <a:gd name="T5" fmla="*/ 768 h 768"/>
                <a:gd name="T6" fmla="*/ 0 w 577"/>
                <a:gd name="T7" fmla="*/ 760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7" h="768">
                  <a:moveTo>
                    <a:pt x="577" y="0"/>
                  </a:moveTo>
                  <a:lnTo>
                    <a:pt x="342" y="0"/>
                  </a:lnTo>
                  <a:lnTo>
                    <a:pt x="342" y="768"/>
                  </a:lnTo>
                  <a:lnTo>
                    <a:pt x="0" y="76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4" name="Group 102"/>
            <p:cNvGrpSpPr>
              <a:grpSpLocks/>
            </p:cNvGrpSpPr>
            <p:nvPr/>
          </p:nvGrpSpPr>
          <p:grpSpPr bwMode="auto">
            <a:xfrm>
              <a:off x="4240" y="3064"/>
              <a:ext cx="218" cy="231"/>
              <a:chOff x="5140" y="403"/>
              <a:chExt cx="218" cy="231"/>
            </a:xfrm>
          </p:grpSpPr>
          <p:sp>
            <p:nvSpPr>
              <p:cNvPr id="233575" name="Oval 103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6" name="Text Box 104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33580" name="Group 108"/>
          <p:cNvGrpSpPr>
            <a:grpSpLocks/>
          </p:cNvGrpSpPr>
          <p:nvPr/>
        </p:nvGrpSpPr>
        <p:grpSpPr bwMode="auto">
          <a:xfrm>
            <a:off x="1531938" y="3641725"/>
            <a:ext cx="2497137" cy="566738"/>
            <a:chOff x="1026" y="3559"/>
            <a:chExt cx="1573" cy="357"/>
          </a:xfrm>
        </p:grpSpPr>
        <p:grpSp>
          <p:nvGrpSpPr>
            <p:cNvPr id="233540" name="Group 68"/>
            <p:cNvGrpSpPr>
              <a:grpSpLocks/>
            </p:cNvGrpSpPr>
            <p:nvPr/>
          </p:nvGrpSpPr>
          <p:grpSpPr bwMode="auto">
            <a:xfrm>
              <a:off x="1412" y="3559"/>
              <a:ext cx="1187" cy="357"/>
              <a:chOff x="4381" y="786"/>
              <a:chExt cx="1108" cy="357"/>
            </a:xfrm>
          </p:grpSpPr>
          <p:sp>
            <p:nvSpPr>
              <p:cNvPr id="233541" name="Rectangle 69"/>
              <p:cNvSpPr>
                <a:spLocks noChangeArrowheads="1"/>
              </p:cNvSpPr>
              <p:nvPr/>
            </p:nvSpPr>
            <p:spPr bwMode="auto">
              <a:xfrm>
                <a:off x="4385" y="830"/>
                <a:ext cx="1104" cy="256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42" name="Text Box 70"/>
              <p:cNvSpPr txBox="1">
                <a:spLocks noChangeArrowheads="1"/>
              </p:cNvSpPr>
              <p:nvPr/>
            </p:nvSpPr>
            <p:spPr bwMode="auto">
              <a:xfrm>
                <a:off x="4381" y="813"/>
                <a:ext cx="1045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sz="1200"/>
                  <a:t>S: 138.76.29.7, 5001</a:t>
                </a:r>
              </a:p>
              <a:p>
                <a:r>
                  <a:rPr lang="en-US" sz="1200"/>
                  <a:t>D: 128.119.40.186, 80</a:t>
                </a:r>
              </a:p>
            </p:txBody>
          </p:sp>
          <p:grpSp>
            <p:nvGrpSpPr>
              <p:cNvPr id="233543" name="Group 71"/>
              <p:cNvGrpSpPr>
                <a:grpSpLocks/>
              </p:cNvGrpSpPr>
              <p:nvPr/>
            </p:nvGrpSpPr>
            <p:grpSpPr bwMode="auto">
              <a:xfrm>
                <a:off x="5394" y="786"/>
                <a:ext cx="48" cy="99"/>
                <a:chOff x="5508" y="1599"/>
                <a:chExt cx="48" cy="99"/>
              </a:xfrm>
            </p:grpSpPr>
            <p:sp>
              <p:nvSpPr>
                <p:cNvPr id="233544" name="Freeform 72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5" name="Line 73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6" name="Line 74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233547" name="Group 75"/>
              <p:cNvGrpSpPr>
                <a:grpSpLocks/>
              </p:cNvGrpSpPr>
              <p:nvPr/>
            </p:nvGrpSpPr>
            <p:grpSpPr bwMode="auto">
              <a:xfrm>
                <a:off x="5382" y="1044"/>
                <a:ext cx="48" cy="99"/>
                <a:chOff x="5508" y="1599"/>
                <a:chExt cx="48" cy="99"/>
              </a:xfrm>
            </p:grpSpPr>
            <p:sp>
              <p:nvSpPr>
                <p:cNvPr id="233548" name="Freeform 76"/>
                <p:cNvSpPr>
                  <a:spLocks/>
                </p:cNvSpPr>
                <p:nvPr/>
              </p:nvSpPr>
              <p:spPr bwMode="auto">
                <a:xfrm>
                  <a:off x="5508" y="1599"/>
                  <a:ext cx="48" cy="99"/>
                </a:xfrm>
                <a:custGeom>
                  <a:avLst/>
                  <a:gdLst>
                    <a:gd name="T0" fmla="*/ 21 w 48"/>
                    <a:gd name="T1" fmla="*/ 0 h 99"/>
                    <a:gd name="T2" fmla="*/ 0 w 48"/>
                    <a:gd name="T3" fmla="*/ 72 h 99"/>
                    <a:gd name="T4" fmla="*/ 27 w 48"/>
                    <a:gd name="T5" fmla="*/ 99 h 99"/>
                    <a:gd name="T6" fmla="*/ 48 w 48"/>
                    <a:gd name="T7" fmla="*/ 21 h 99"/>
                    <a:gd name="T8" fmla="*/ 21 w 48"/>
                    <a:gd name="T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8" h="99">
                      <a:moveTo>
                        <a:pt x="21" y="0"/>
                      </a:moveTo>
                      <a:lnTo>
                        <a:pt x="0" y="72"/>
                      </a:lnTo>
                      <a:lnTo>
                        <a:pt x="27" y="99"/>
                      </a:lnTo>
                      <a:lnTo>
                        <a:pt x="48" y="21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cap="flat" cmpd="sng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49" name="Line 77"/>
                <p:cNvSpPr>
                  <a:spLocks noChangeShapeType="1"/>
                </p:cNvSpPr>
                <p:nvPr/>
              </p:nvSpPr>
              <p:spPr bwMode="auto">
                <a:xfrm flipH="1">
                  <a:off x="5512" y="1608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  <p:sp>
              <p:nvSpPr>
                <p:cNvPr id="233550" name="Line 78"/>
                <p:cNvSpPr>
                  <a:spLocks noChangeShapeType="1"/>
                </p:cNvSpPr>
                <p:nvPr/>
              </p:nvSpPr>
              <p:spPr bwMode="auto">
                <a:xfrm flipH="1">
                  <a:off x="5536" y="1620"/>
                  <a:ext cx="20" cy="6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sp>
          <p:nvSpPr>
            <p:cNvPr id="233551" name="Line 79"/>
            <p:cNvSpPr>
              <a:spLocks noChangeShapeType="1"/>
            </p:cNvSpPr>
            <p:nvPr/>
          </p:nvSpPr>
          <p:spPr bwMode="auto">
            <a:xfrm flipH="1">
              <a:off x="1026" y="3729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77" name="Group 105"/>
            <p:cNvGrpSpPr>
              <a:grpSpLocks/>
            </p:cNvGrpSpPr>
            <p:nvPr/>
          </p:nvGrpSpPr>
          <p:grpSpPr bwMode="auto">
            <a:xfrm>
              <a:off x="1143" y="3616"/>
              <a:ext cx="218" cy="231"/>
              <a:chOff x="5140" y="403"/>
              <a:chExt cx="218" cy="231"/>
            </a:xfrm>
          </p:grpSpPr>
          <p:sp>
            <p:nvSpPr>
              <p:cNvPr id="233578" name="Oval 106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579" name="Text Box 107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33584" name="Group 112"/>
          <p:cNvGrpSpPr>
            <a:grpSpLocks/>
          </p:cNvGrpSpPr>
          <p:nvPr/>
        </p:nvGrpSpPr>
        <p:grpSpPr bwMode="auto">
          <a:xfrm>
            <a:off x="0" y="1643063"/>
            <a:ext cx="5154613" cy="2081212"/>
            <a:chOff x="0" y="1288"/>
            <a:chExt cx="3247" cy="1311"/>
          </a:xfrm>
        </p:grpSpPr>
        <p:sp>
          <p:nvSpPr>
            <p:cNvPr id="233554" name="Text Box 82"/>
            <p:cNvSpPr txBox="1">
              <a:spLocks noChangeArrowheads="1"/>
            </p:cNvSpPr>
            <p:nvPr/>
          </p:nvSpPr>
          <p:spPr bwMode="auto">
            <a:xfrm>
              <a:off x="0" y="1288"/>
              <a:ext cx="1357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u="sng">
                  <a:solidFill>
                    <a:srgbClr val="FF0000"/>
                  </a:solidFill>
                </a:rPr>
                <a:t>2:</a:t>
              </a:r>
              <a:r>
                <a:rPr lang="en-US">
                  <a:solidFill>
                    <a:srgbClr val="FF0000"/>
                  </a:solidFill>
                </a:rPr>
                <a:t> NAT router</a:t>
              </a:r>
            </a:p>
            <a:p>
              <a:r>
                <a:rPr lang="en-US">
                  <a:solidFill>
                    <a:srgbClr val="FF0000"/>
                  </a:solidFill>
                </a:rPr>
                <a:t>changes datagram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source addr from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10.0.0.1, 3345 to</a:t>
              </a:r>
            </a:p>
            <a:p>
              <a:r>
                <a:rPr lang="en-US">
                  <a:solidFill>
                    <a:srgbClr val="FF0000"/>
                  </a:solidFill>
                </a:rPr>
                <a:t>138.76.29.7, 5001,</a:t>
              </a:r>
            </a:p>
            <a:p>
              <a:r>
                <a:rPr lang="en-US">
                  <a:solidFill>
                    <a:srgbClr val="FF0000"/>
                  </a:solidFill>
                </a:rPr>
                <a:t>updates table</a:t>
              </a:r>
            </a:p>
          </p:txBody>
        </p:sp>
        <p:sp>
          <p:nvSpPr>
            <p:cNvPr id="233555" name="Line 83"/>
            <p:cNvSpPr>
              <a:spLocks noChangeShapeType="1"/>
            </p:cNvSpPr>
            <p:nvPr/>
          </p:nvSpPr>
          <p:spPr bwMode="auto">
            <a:xfrm>
              <a:off x="1285" y="2243"/>
              <a:ext cx="147" cy="35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2" name="Line 110"/>
            <p:cNvSpPr>
              <a:spLocks noChangeShapeType="1"/>
            </p:cNvSpPr>
            <p:nvPr/>
          </p:nvSpPr>
          <p:spPr bwMode="auto">
            <a:xfrm flipV="1">
              <a:off x="1275" y="1788"/>
              <a:ext cx="663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33583" name="Line 111"/>
            <p:cNvSpPr>
              <a:spLocks noChangeShapeType="1"/>
            </p:cNvSpPr>
            <p:nvPr/>
          </p:nvSpPr>
          <p:spPr bwMode="auto">
            <a:xfrm flipV="1">
              <a:off x="1275" y="1751"/>
              <a:ext cx="1972" cy="49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233601" name="Group 129"/>
          <p:cNvGrpSpPr>
            <a:grpSpLocks/>
          </p:cNvGrpSpPr>
          <p:nvPr/>
        </p:nvGrpSpPr>
        <p:grpSpPr bwMode="auto">
          <a:xfrm>
            <a:off x="1360488" y="4681538"/>
            <a:ext cx="2471737" cy="696912"/>
            <a:chOff x="1163" y="3752"/>
            <a:chExt cx="1557" cy="439"/>
          </a:xfrm>
        </p:grpSpPr>
        <p:sp>
          <p:nvSpPr>
            <p:cNvPr id="233587" name="Rectangle 115"/>
            <p:cNvSpPr>
              <a:spLocks noChangeArrowheads="1"/>
            </p:cNvSpPr>
            <p:nvPr/>
          </p:nvSpPr>
          <p:spPr bwMode="auto">
            <a:xfrm>
              <a:off x="1163" y="3796"/>
              <a:ext cx="1183" cy="2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588" name="Text Box 116"/>
            <p:cNvSpPr txBox="1">
              <a:spLocks noChangeArrowheads="1"/>
            </p:cNvSpPr>
            <p:nvPr/>
          </p:nvSpPr>
          <p:spPr bwMode="auto">
            <a:xfrm>
              <a:off x="1281" y="3788"/>
              <a:ext cx="1120" cy="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200"/>
                <a:t>S: 128.119.40.186, 80 </a:t>
              </a:r>
            </a:p>
            <a:p>
              <a:r>
                <a:rPr lang="en-US" sz="1200"/>
                <a:t>D: 138.76.29.7, 5001</a:t>
              </a:r>
            </a:p>
            <a:p>
              <a:endParaRPr lang="en-US" sz="1200"/>
            </a:p>
          </p:txBody>
        </p:sp>
        <p:grpSp>
          <p:nvGrpSpPr>
            <p:cNvPr id="233589" name="Group 117"/>
            <p:cNvGrpSpPr>
              <a:grpSpLocks/>
            </p:cNvGrpSpPr>
            <p:nvPr/>
          </p:nvGrpSpPr>
          <p:grpSpPr bwMode="auto">
            <a:xfrm>
              <a:off x="1214" y="3752"/>
              <a:ext cx="52" cy="99"/>
              <a:chOff x="5508" y="1599"/>
              <a:chExt cx="48" cy="99"/>
            </a:xfrm>
          </p:grpSpPr>
          <p:sp>
            <p:nvSpPr>
              <p:cNvPr id="233590" name="Freeform 118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1" name="Line 119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2" name="Line 120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233593" name="Group 121"/>
            <p:cNvGrpSpPr>
              <a:grpSpLocks/>
            </p:cNvGrpSpPr>
            <p:nvPr/>
          </p:nvGrpSpPr>
          <p:grpSpPr bwMode="auto">
            <a:xfrm>
              <a:off x="1193" y="3984"/>
              <a:ext cx="52" cy="99"/>
              <a:chOff x="5508" y="1599"/>
              <a:chExt cx="48" cy="99"/>
            </a:xfrm>
          </p:grpSpPr>
          <p:sp>
            <p:nvSpPr>
              <p:cNvPr id="233594" name="Freeform 122"/>
              <p:cNvSpPr>
                <a:spLocks/>
              </p:cNvSpPr>
              <p:nvPr/>
            </p:nvSpPr>
            <p:spPr bwMode="auto">
              <a:xfrm>
                <a:off x="5508" y="1599"/>
                <a:ext cx="48" cy="99"/>
              </a:xfrm>
              <a:custGeom>
                <a:avLst/>
                <a:gdLst>
                  <a:gd name="T0" fmla="*/ 21 w 48"/>
                  <a:gd name="T1" fmla="*/ 0 h 99"/>
                  <a:gd name="T2" fmla="*/ 0 w 48"/>
                  <a:gd name="T3" fmla="*/ 72 h 99"/>
                  <a:gd name="T4" fmla="*/ 27 w 48"/>
                  <a:gd name="T5" fmla="*/ 99 h 99"/>
                  <a:gd name="T6" fmla="*/ 48 w 48"/>
                  <a:gd name="T7" fmla="*/ 21 h 99"/>
                  <a:gd name="T8" fmla="*/ 21 w 48"/>
                  <a:gd name="T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99">
                    <a:moveTo>
                      <a:pt x="21" y="0"/>
                    </a:moveTo>
                    <a:lnTo>
                      <a:pt x="0" y="72"/>
                    </a:lnTo>
                    <a:lnTo>
                      <a:pt x="27" y="99"/>
                    </a:lnTo>
                    <a:lnTo>
                      <a:pt x="48" y="2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5" name="Line 123"/>
              <p:cNvSpPr>
                <a:spLocks noChangeShapeType="1"/>
              </p:cNvSpPr>
              <p:nvPr/>
            </p:nvSpPr>
            <p:spPr bwMode="auto">
              <a:xfrm flipH="1">
                <a:off x="5512" y="1608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233596" name="Line 124"/>
              <p:cNvSpPr>
                <a:spLocks noChangeShapeType="1"/>
              </p:cNvSpPr>
              <p:nvPr/>
            </p:nvSpPr>
            <p:spPr bwMode="auto">
              <a:xfrm flipH="1">
                <a:off x="5536" y="1620"/>
                <a:ext cx="20" cy="6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233597" name="Line 125"/>
            <p:cNvSpPr>
              <a:spLocks noChangeShapeType="1"/>
            </p:cNvSpPr>
            <p:nvPr/>
          </p:nvSpPr>
          <p:spPr bwMode="auto">
            <a:xfrm flipH="1">
              <a:off x="2344" y="3931"/>
              <a:ext cx="37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233598" name="Group 126"/>
            <p:cNvGrpSpPr>
              <a:grpSpLocks/>
            </p:cNvGrpSpPr>
            <p:nvPr/>
          </p:nvGrpSpPr>
          <p:grpSpPr bwMode="auto">
            <a:xfrm>
              <a:off x="2409" y="3818"/>
              <a:ext cx="218" cy="231"/>
              <a:chOff x="5140" y="403"/>
              <a:chExt cx="218" cy="231"/>
            </a:xfrm>
          </p:grpSpPr>
          <p:sp>
            <p:nvSpPr>
              <p:cNvPr id="233599" name="Oval 127"/>
              <p:cNvSpPr>
                <a:spLocks noChangeArrowheads="1"/>
              </p:cNvSpPr>
              <p:nvPr/>
            </p:nvSpPr>
            <p:spPr bwMode="auto">
              <a:xfrm>
                <a:off x="5140" y="410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3600" name="Text Box 128"/>
              <p:cNvSpPr txBox="1">
                <a:spLocks noChangeArrowheads="1"/>
              </p:cNvSpPr>
              <p:nvPr/>
            </p:nvSpPr>
            <p:spPr bwMode="auto">
              <a:xfrm>
                <a:off x="5154" y="403"/>
                <a:ext cx="204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rgbClr val="FF0000"/>
                    </a:solidFill>
                  </a:rPr>
                  <a:t>3</a:t>
                </a:r>
              </a:p>
            </p:txBody>
          </p:sp>
        </p:grpSp>
      </p:grpSp>
      <p:sp>
        <p:nvSpPr>
          <p:cNvPr id="233603" name="Text Box 131"/>
          <p:cNvSpPr txBox="1">
            <a:spLocks noChangeArrowheads="1"/>
          </p:cNvSpPr>
          <p:nvPr/>
        </p:nvSpPr>
        <p:spPr bwMode="auto">
          <a:xfrm>
            <a:off x="1317625" y="5141913"/>
            <a:ext cx="215900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3:</a:t>
            </a:r>
            <a:r>
              <a:rPr lang="en-US">
                <a:solidFill>
                  <a:srgbClr val="FF0000"/>
                </a:solidFill>
              </a:rPr>
              <a:t> Reply arrives</a:t>
            </a:r>
          </a:p>
          <a:p>
            <a:r>
              <a:rPr lang="en-US">
                <a:solidFill>
                  <a:srgbClr val="FF0000"/>
                </a:solidFill>
              </a:rPr>
              <a:t> dest. address:</a:t>
            </a:r>
          </a:p>
          <a:p>
            <a:r>
              <a:rPr lang="en-US">
                <a:solidFill>
                  <a:srgbClr val="FF0000"/>
                </a:solidFill>
              </a:rPr>
              <a:t> 138.76.29.7, 5001</a:t>
            </a:r>
          </a:p>
        </p:txBody>
      </p:sp>
      <p:sp>
        <p:nvSpPr>
          <p:cNvPr id="233608" name="Text Box 136"/>
          <p:cNvSpPr txBox="1">
            <a:spLocks noChangeArrowheads="1"/>
          </p:cNvSpPr>
          <p:nvPr/>
        </p:nvSpPr>
        <p:spPr bwMode="auto">
          <a:xfrm>
            <a:off x="4741863" y="4976813"/>
            <a:ext cx="4011612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>
                <a:solidFill>
                  <a:srgbClr val="FF0000"/>
                </a:solidFill>
              </a:rPr>
              <a:t>4:</a:t>
            </a:r>
            <a:r>
              <a:rPr lang="en-US">
                <a:solidFill>
                  <a:srgbClr val="FF0000"/>
                </a:solidFill>
              </a:rPr>
              <a:t> NAT router</a:t>
            </a:r>
          </a:p>
          <a:p>
            <a:r>
              <a:rPr lang="en-US">
                <a:solidFill>
                  <a:srgbClr val="FF0000"/>
                </a:solidFill>
              </a:rPr>
              <a:t>changes datagram</a:t>
            </a:r>
          </a:p>
          <a:p>
            <a:r>
              <a:rPr lang="en-US">
                <a:solidFill>
                  <a:srgbClr val="FF0000"/>
                </a:solidFill>
              </a:rPr>
              <a:t>dest addr from</a:t>
            </a:r>
          </a:p>
          <a:p>
            <a:r>
              <a:rPr lang="en-US">
                <a:solidFill>
                  <a:srgbClr val="FF0000"/>
                </a:solidFill>
              </a:rPr>
              <a:t>138.76.29.7, 5001 to 10.0.0.1, 3345</a:t>
            </a:r>
            <a:r>
              <a:rPr lang="en-US"/>
              <a:t> </a:t>
            </a:r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233610" name="Line 138"/>
          <p:cNvSpPr>
            <a:spLocks noChangeShapeType="1"/>
          </p:cNvSpPr>
          <p:nvPr/>
        </p:nvSpPr>
        <p:spPr bwMode="auto">
          <a:xfrm>
            <a:off x="1022350" y="4273550"/>
            <a:ext cx="302577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3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23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3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3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533" grpId="0"/>
      <p:bldP spid="233603" grpId="0"/>
      <p:bldP spid="233608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8C6D-78D6-034E-A203-CCF13FC56D51}" type="slidenum">
              <a:rPr lang="en-US" smtClean="0"/>
              <a:pPr/>
              <a:t>117</a:t>
            </a:fld>
            <a:endParaRPr lang="en-US" dirty="0"/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NAT: Network Address Translation</a:t>
            </a:r>
            <a:endParaRPr lang="en-US"/>
          </a:p>
        </p:txBody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16-bit port-number field: </a:t>
            </a:r>
          </a:p>
          <a:p>
            <a:pPr lvl="1"/>
            <a:r>
              <a:rPr lang="en-US" dirty="0"/>
              <a:t>60,000 simultaneous connections with a single LAN-side address!</a:t>
            </a:r>
          </a:p>
          <a:p>
            <a:r>
              <a:rPr lang="en-US" dirty="0"/>
              <a:t>NAT is controversial:</a:t>
            </a:r>
          </a:p>
          <a:p>
            <a:pPr lvl="1"/>
            <a:r>
              <a:rPr lang="en-US" dirty="0"/>
              <a:t>routers should only process up to layer 3</a:t>
            </a:r>
          </a:p>
          <a:p>
            <a:pPr lvl="1"/>
            <a:r>
              <a:rPr lang="en-US" dirty="0"/>
              <a:t>violates end-to-end </a:t>
            </a:r>
            <a:r>
              <a:rPr lang="en-US" dirty="0" smtClean="0"/>
              <a:t>argument (?)</a:t>
            </a:r>
            <a:endParaRPr lang="en-US" dirty="0"/>
          </a:p>
          <a:p>
            <a:pPr lvl="2"/>
            <a:r>
              <a:rPr lang="en-US" dirty="0"/>
              <a:t>NAT possibility must be taken into account by app designers, </a:t>
            </a:r>
            <a:r>
              <a:rPr lang="en-US" dirty="0" err="1"/>
              <a:t>eg</a:t>
            </a:r>
            <a:r>
              <a:rPr lang="en-US" dirty="0"/>
              <a:t>, P2P applications</a:t>
            </a:r>
          </a:p>
          <a:p>
            <a:pPr lvl="1"/>
            <a:r>
              <a:rPr lang="en-US" dirty="0"/>
              <a:t>address shortage should instead be solved by IPv6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53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A152E-1BD5-C34F-BA4F-782939143C3B}" type="slidenum">
              <a:rPr lang="en-US" smtClean="0"/>
              <a:pPr/>
              <a:t>118</a:t>
            </a:fld>
            <a:endParaRPr lang="en-US" dirty="0"/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4559300" cy="5159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client wants to connect to server with address 10.0.0.1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server address 10.0.0.1 local to LAN (client can</a:t>
            </a:r>
            <a:r>
              <a:rPr lang="ja-JP" altLang="en-US" sz="2000" dirty="0">
                <a:latin typeface="Calibri"/>
              </a:rPr>
              <a:t>’</a:t>
            </a:r>
            <a:r>
              <a:rPr lang="en-US" sz="2000" dirty="0"/>
              <a:t>t use it as destination </a:t>
            </a:r>
            <a:r>
              <a:rPr lang="en-US" sz="2000" dirty="0" err="1"/>
              <a:t>addr</a:t>
            </a:r>
            <a:r>
              <a:rPr lang="en-US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only one externally visible </a:t>
            </a:r>
            <a:r>
              <a:rPr lang="en-US" sz="2000" dirty="0" err="1"/>
              <a:t>NATted</a:t>
            </a:r>
            <a:r>
              <a:rPr lang="en-US" sz="2000" dirty="0"/>
              <a:t> address: 138.76.29.7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solution 1: statically configure NAT to forward incoming connection requests at given port to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e.g., (</a:t>
            </a:r>
            <a:r>
              <a:rPr lang="en-US" sz="2000" dirty="0" smtClean="0"/>
              <a:t>138.76.29.7</a:t>
            </a:r>
            <a:r>
              <a:rPr lang="en-US" sz="2000" dirty="0"/>
              <a:t>, port 2500) always forwarded to 10.0.0.1 port 25000</a:t>
            </a:r>
          </a:p>
        </p:txBody>
      </p:sp>
      <p:sp>
        <p:nvSpPr>
          <p:cNvPr id="640029" name="Freeform 29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0031" name="Object 31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09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0032" name="Object 32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0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033" name="Line 33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4" name="Line 34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5" name="Line 35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6" name="Line 36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37" name="Text Box 37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0056" name="Text Box 56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0057" name="Line 57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58" name="Line 58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0088" name="Text Box 88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NAT </a:t>
            </a:r>
          </a:p>
          <a:p>
            <a:pPr algn="ctr"/>
            <a:r>
              <a:rPr lang="en-US">
                <a:solidFill>
                  <a:srgbClr val="FF0000"/>
                </a:solidFill>
              </a:rPr>
              <a:t>router</a:t>
            </a:r>
          </a:p>
        </p:txBody>
      </p:sp>
      <p:sp>
        <p:nvSpPr>
          <p:cNvPr id="640089" name="Text Box 89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0091" name="Group 91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0092" name="AutoShape 9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3" name="Rectangle 9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4" name="Rectangle 9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5" name="AutoShape 9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6" name="Line 9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7" name="Line 9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8" name="Rectangle 9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99" name="Rectangle 9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0100" name="Line 100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0059" name="Group 59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0060" name="Oval 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1" name="Line 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2" name="Line 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0063" name="Rectangle 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0064" name="Oval 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0065" name="Group 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0066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7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68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0069" name="Group 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0070" name="Line 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1" name="Line 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0072" name="Line 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aphicFrame>
        <p:nvGraphicFramePr>
          <p:cNvPr id="640101" name="Object 101"/>
          <p:cNvGraphicFramePr>
            <a:graphicFrameLocks noChangeAspect="1"/>
          </p:cNvGraphicFramePr>
          <p:nvPr/>
        </p:nvGraphicFramePr>
        <p:xfrm>
          <a:off x="5172075" y="2559050"/>
          <a:ext cx="563563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11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2559050"/>
                        <a:ext cx="563563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0102" name="Text Box 102"/>
          <p:cNvSpPr txBox="1">
            <a:spLocks noChangeArrowheads="1"/>
          </p:cNvSpPr>
          <p:nvPr/>
        </p:nvSpPr>
        <p:spPr bwMode="auto">
          <a:xfrm>
            <a:off x="5046663" y="2187575"/>
            <a:ext cx="80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sp>
        <p:nvSpPr>
          <p:cNvPr id="640103" name="Text Box 103"/>
          <p:cNvSpPr txBox="1">
            <a:spLocks noChangeArrowheads="1"/>
          </p:cNvSpPr>
          <p:nvPr/>
        </p:nvSpPr>
        <p:spPr bwMode="auto">
          <a:xfrm>
            <a:off x="5781675" y="2268538"/>
            <a:ext cx="3968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/>
              <a:t>?</a:t>
            </a:r>
          </a:p>
        </p:txBody>
      </p:sp>
      <p:sp>
        <p:nvSpPr>
          <p:cNvPr id="640104" name="Line 104"/>
          <p:cNvSpPr>
            <a:spLocks noChangeShapeType="1"/>
          </p:cNvSpPr>
          <p:nvPr/>
        </p:nvSpPr>
        <p:spPr bwMode="auto">
          <a:xfrm>
            <a:off x="5653088" y="3019425"/>
            <a:ext cx="401637" cy="277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85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C5C14-1711-7940-B664-7D6C13AD06DA}" type="slidenum">
              <a:rPr lang="en-US" smtClean="0"/>
              <a:pPr/>
              <a:t>119</a:t>
            </a:fld>
            <a:endParaRPr lang="en-US" dirty="0"/>
          </a:p>
        </p:txBody>
      </p:sp>
      <p:sp>
        <p:nvSpPr>
          <p:cNvPr id="64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5003800" cy="5159375"/>
          </a:xfrm>
        </p:spPr>
        <p:txBody>
          <a:bodyPr/>
          <a:lstStyle/>
          <a:p>
            <a:r>
              <a:rPr lang="en-US" sz="2400"/>
              <a:t>solution 2: Universal Plug and Play (UPnP) Internet Gateway Device (IGD) Protocol.  Allows NATted host to: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learn public IP address (138.76.29.7)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r>
              <a:rPr lang="en-US"/>
              <a:t>add/remove port mappings (with lease times)</a:t>
            </a:r>
          </a:p>
          <a:p>
            <a:pPr lvl="1">
              <a:spcBef>
                <a:spcPct val="0"/>
              </a:spcBef>
              <a:buFont typeface="Wingdings" charset="0"/>
              <a:buChar char="v"/>
            </a:pPr>
            <a:endParaRPr lang="en-US"/>
          </a:p>
          <a:p>
            <a:pPr lvl="1">
              <a:spcBef>
                <a:spcPct val="0"/>
              </a:spcBef>
              <a:buFont typeface="Wingdings" charset="0"/>
              <a:buNone/>
            </a:pPr>
            <a:r>
              <a:rPr lang="en-US"/>
              <a:t>i.e., automate static NAT port map configuration</a:t>
            </a:r>
          </a:p>
        </p:txBody>
      </p:sp>
      <p:sp>
        <p:nvSpPr>
          <p:cNvPr id="645171" name="Freeform 51"/>
          <p:cNvSpPr>
            <a:spLocks/>
          </p:cNvSpPr>
          <p:nvPr/>
        </p:nvSpPr>
        <p:spPr bwMode="auto">
          <a:xfrm>
            <a:off x="7115175" y="2185988"/>
            <a:ext cx="1676400" cy="2487612"/>
          </a:xfrm>
          <a:custGeom>
            <a:avLst/>
            <a:gdLst>
              <a:gd name="T0" fmla="*/ 109 w 1056"/>
              <a:gd name="T1" fmla="*/ 676 h 1567"/>
              <a:gd name="T2" fmla="*/ 598 w 1056"/>
              <a:gd name="T3" fmla="*/ 647 h 1567"/>
              <a:gd name="T4" fmla="*/ 533 w 1056"/>
              <a:gd name="T5" fmla="*/ 614 h 1567"/>
              <a:gd name="T6" fmla="*/ 566 w 1056"/>
              <a:gd name="T7" fmla="*/ 169 h 1567"/>
              <a:gd name="T8" fmla="*/ 795 w 1056"/>
              <a:gd name="T9" fmla="*/ 38 h 1567"/>
              <a:gd name="T10" fmla="*/ 1013 w 1056"/>
              <a:gd name="T11" fmla="*/ 90 h 1567"/>
              <a:gd name="T12" fmla="*/ 987 w 1056"/>
              <a:gd name="T13" fmla="*/ 579 h 1567"/>
              <a:gd name="T14" fmla="*/ 1005 w 1056"/>
              <a:gd name="T15" fmla="*/ 875 h 1567"/>
              <a:gd name="T16" fmla="*/ 987 w 1056"/>
              <a:gd name="T17" fmla="*/ 1451 h 1567"/>
              <a:gd name="T18" fmla="*/ 592 w 1056"/>
              <a:gd name="T19" fmla="*/ 1478 h 1567"/>
              <a:gd name="T20" fmla="*/ 473 w 1056"/>
              <a:gd name="T21" fmla="*/ 919 h 1567"/>
              <a:gd name="T22" fmla="*/ 61 w 1056"/>
              <a:gd name="T23" fmla="*/ 838 h 1567"/>
              <a:gd name="T24" fmla="*/ 109 w 1056"/>
              <a:gd name="T25" fmla="*/ 676 h 1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56" h="1567">
                <a:moveTo>
                  <a:pt x="109" y="676"/>
                </a:moveTo>
                <a:cubicBezTo>
                  <a:pt x="199" y="644"/>
                  <a:pt x="527" y="657"/>
                  <a:pt x="598" y="647"/>
                </a:cubicBezTo>
                <a:cubicBezTo>
                  <a:pt x="669" y="637"/>
                  <a:pt x="538" y="694"/>
                  <a:pt x="533" y="614"/>
                </a:cubicBezTo>
                <a:cubicBezTo>
                  <a:pt x="527" y="534"/>
                  <a:pt x="522" y="265"/>
                  <a:pt x="566" y="169"/>
                </a:cubicBezTo>
                <a:cubicBezTo>
                  <a:pt x="610" y="73"/>
                  <a:pt x="721" y="51"/>
                  <a:pt x="795" y="38"/>
                </a:cubicBezTo>
                <a:cubicBezTo>
                  <a:pt x="869" y="25"/>
                  <a:pt x="981" y="0"/>
                  <a:pt x="1013" y="90"/>
                </a:cubicBezTo>
                <a:cubicBezTo>
                  <a:pt x="1045" y="180"/>
                  <a:pt x="988" y="448"/>
                  <a:pt x="987" y="579"/>
                </a:cubicBezTo>
                <a:cubicBezTo>
                  <a:pt x="986" y="710"/>
                  <a:pt x="1005" y="730"/>
                  <a:pt x="1005" y="875"/>
                </a:cubicBezTo>
                <a:cubicBezTo>
                  <a:pt x="1005" y="1020"/>
                  <a:pt x="1056" y="1351"/>
                  <a:pt x="987" y="1451"/>
                </a:cubicBezTo>
                <a:cubicBezTo>
                  <a:pt x="918" y="1551"/>
                  <a:pt x="678" y="1567"/>
                  <a:pt x="592" y="1478"/>
                </a:cubicBezTo>
                <a:cubicBezTo>
                  <a:pt x="506" y="1389"/>
                  <a:pt x="562" y="1026"/>
                  <a:pt x="473" y="919"/>
                </a:cubicBezTo>
                <a:cubicBezTo>
                  <a:pt x="384" y="812"/>
                  <a:pt x="122" y="878"/>
                  <a:pt x="61" y="838"/>
                </a:cubicBezTo>
                <a:cubicBezTo>
                  <a:pt x="0" y="798"/>
                  <a:pt x="26" y="710"/>
                  <a:pt x="109" y="676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45172" name="Object 52"/>
          <p:cNvGraphicFramePr>
            <a:graphicFrameLocks noChangeAspect="1"/>
          </p:cNvGraphicFramePr>
          <p:nvPr/>
        </p:nvGraphicFramePr>
        <p:xfrm>
          <a:off x="8151813" y="3138488"/>
          <a:ext cx="579437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1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1813" y="3138488"/>
                        <a:ext cx="579437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73" name="Object 53"/>
          <p:cNvGraphicFramePr>
            <a:graphicFrameLocks noChangeAspect="1"/>
          </p:cNvGraphicFramePr>
          <p:nvPr/>
        </p:nvGraphicFramePr>
        <p:xfrm>
          <a:off x="8123238" y="390366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402" name="Clip" r:id="rId5" imgW="1305000" imgH="1085760" progId="MS_ClipArt_Gallery.2">
                  <p:embed/>
                </p:oleObj>
              </mc:Choice>
              <mc:Fallback>
                <p:oleObj name="Clip" r:id="rId5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3238" y="390366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5174" name="Line 54"/>
          <p:cNvSpPr>
            <a:spLocks noChangeShapeType="1"/>
          </p:cNvSpPr>
          <p:nvPr/>
        </p:nvSpPr>
        <p:spPr bwMode="auto">
          <a:xfrm flipV="1">
            <a:off x="7183438" y="3352800"/>
            <a:ext cx="1073150" cy="206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5" name="Line 55"/>
          <p:cNvSpPr>
            <a:spLocks noChangeShapeType="1"/>
          </p:cNvSpPr>
          <p:nvPr/>
        </p:nvSpPr>
        <p:spPr bwMode="auto">
          <a:xfrm flipH="1">
            <a:off x="8023225" y="2617788"/>
            <a:ext cx="9525" cy="14922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6" name="Line 56"/>
          <p:cNvSpPr>
            <a:spLocks noChangeShapeType="1"/>
          </p:cNvSpPr>
          <p:nvPr/>
        </p:nvSpPr>
        <p:spPr bwMode="auto">
          <a:xfrm>
            <a:off x="8027988" y="2613025"/>
            <a:ext cx="13335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7" name="Line 57"/>
          <p:cNvSpPr>
            <a:spLocks noChangeShapeType="1"/>
          </p:cNvSpPr>
          <p:nvPr/>
        </p:nvSpPr>
        <p:spPr bwMode="auto">
          <a:xfrm flipV="1">
            <a:off x="8034338" y="4117975"/>
            <a:ext cx="1714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78" name="Text Box 58"/>
          <p:cNvSpPr txBox="1">
            <a:spLocks noChangeArrowheads="1"/>
          </p:cNvSpPr>
          <p:nvPr/>
        </p:nvSpPr>
        <p:spPr bwMode="auto">
          <a:xfrm>
            <a:off x="7905750" y="2001838"/>
            <a:ext cx="8921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10.0.0.1</a:t>
            </a:r>
          </a:p>
        </p:txBody>
      </p:sp>
      <p:sp>
        <p:nvSpPr>
          <p:cNvPr id="645179" name="Text Box 59"/>
          <p:cNvSpPr txBox="1">
            <a:spLocks noChangeArrowheads="1"/>
          </p:cNvSpPr>
          <p:nvPr/>
        </p:nvSpPr>
        <p:spPr bwMode="auto">
          <a:xfrm>
            <a:off x="7134225" y="2951163"/>
            <a:ext cx="923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10.0.0.4</a:t>
            </a:r>
          </a:p>
        </p:txBody>
      </p:sp>
      <p:sp>
        <p:nvSpPr>
          <p:cNvPr id="645180" name="Line 60"/>
          <p:cNvSpPr>
            <a:spLocks noChangeShapeType="1"/>
          </p:cNvSpPr>
          <p:nvPr/>
        </p:nvSpPr>
        <p:spPr bwMode="auto">
          <a:xfrm flipH="1">
            <a:off x="7258050" y="3201988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1" name="Line 61"/>
          <p:cNvSpPr>
            <a:spLocks noChangeShapeType="1"/>
          </p:cNvSpPr>
          <p:nvPr/>
        </p:nvSpPr>
        <p:spPr bwMode="auto">
          <a:xfrm flipH="1">
            <a:off x="6518275" y="3440113"/>
            <a:ext cx="85725" cy="128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182" name="Text Box 62"/>
          <p:cNvSpPr txBox="1">
            <a:spLocks noChangeArrowheads="1"/>
          </p:cNvSpPr>
          <p:nvPr/>
        </p:nvSpPr>
        <p:spPr bwMode="auto">
          <a:xfrm>
            <a:off x="6565900" y="3522663"/>
            <a:ext cx="876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/>
              <a:t>NAT </a:t>
            </a:r>
          </a:p>
          <a:p>
            <a:pPr algn="ctr"/>
            <a:r>
              <a:rPr lang="en-US"/>
              <a:t>router</a:t>
            </a:r>
          </a:p>
        </p:txBody>
      </p:sp>
      <p:sp>
        <p:nvSpPr>
          <p:cNvPr id="645183" name="Text Box 63"/>
          <p:cNvSpPr txBox="1">
            <a:spLocks noChangeArrowheads="1"/>
          </p:cNvSpPr>
          <p:nvPr/>
        </p:nvSpPr>
        <p:spPr bwMode="auto">
          <a:xfrm>
            <a:off x="5295900" y="3508375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pSp>
        <p:nvGrpSpPr>
          <p:cNvPr id="645184" name="Group 64"/>
          <p:cNvGrpSpPr>
            <a:grpSpLocks/>
          </p:cNvGrpSpPr>
          <p:nvPr/>
        </p:nvGrpSpPr>
        <p:grpSpPr bwMode="auto">
          <a:xfrm>
            <a:off x="8205788" y="2274888"/>
            <a:ext cx="331787" cy="755650"/>
            <a:chOff x="4180" y="783"/>
            <a:chExt cx="150" cy="307"/>
          </a:xfrm>
        </p:grpSpPr>
        <p:sp>
          <p:nvSpPr>
            <p:cNvPr id="645185" name="AutoShape 6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6" name="Rectangle 6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7" name="Rectangle 6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8" name="AutoShape 6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89" name="Line 6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0" name="Line 7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1" name="Rectangle 7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2" name="Rectangle 7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45193" name="Line 73"/>
          <p:cNvSpPr>
            <a:spLocks noChangeShapeType="1"/>
          </p:cNvSpPr>
          <p:nvPr/>
        </p:nvSpPr>
        <p:spPr bwMode="auto">
          <a:xfrm>
            <a:off x="6345238" y="3422650"/>
            <a:ext cx="401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45194" name="Group 74"/>
          <p:cNvGrpSpPr>
            <a:grpSpLocks/>
          </p:cNvGrpSpPr>
          <p:nvPr/>
        </p:nvGrpSpPr>
        <p:grpSpPr bwMode="auto">
          <a:xfrm>
            <a:off x="6662738" y="3233738"/>
            <a:ext cx="555625" cy="307975"/>
            <a:chOff x="3600" y="219"/>
            <a:chExt cx="360" cy="175"/>
          </a:xfrm>
        </p:grpSpPr>
        <p:sp>
          <p:nvSpPr>
            <p:cNvPr id="645195" name="Oval 7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6" name="Line 7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7" name="Line 7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198" name="Rectangle 7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latin typeface="Times New Roman" charset="0"/>
              </a:endParaRPr>
            </a:p>
          </p:txBody>
        </p:sp>
        <p:sp>
          <p:nvSpPr>
            <p:cNvPr id="645199" name="Oval 7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45200" name="Group 8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645201" name="Line 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2" name="Line 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3" name="Line 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45204" name="Group 8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645205" name="Line 8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6" name="Line 8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207" name="Line 8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45212" name="Freeform 92"/>
          <p:cNvSpPr>
            <a:spLocks/>
          </p:cNvSpPr>
          <p:nvPr/>
        </p:nvSpPr>
        <p:spPr bwMode="auto">
          <a:xfrm>
            <a:off x="7245350" y="2339975"/>
            <a:ext cx="1166813" cy="1079500"/>
          </a:xfrm>
          <a:custGeom>
            <a:avLst/>
            <a:gdLst>
              <a:gd name="T0" fmla="*/ 0 w 735"/>
              <a:gd name="T1" fmla="*/ 715 h 742"/>
              <a:gd name="T2" fmla="*/ 398 w 735"/>
              <a:gd name="T3" fmla="*/ 670 h 742"/>
              <a:gd name="T4" fmla="*/ 416 w 735"/>
              <a:gd name="T5" fmla="*/ 281 h 742"/>
              <a:gd name="T6" fmla="*/ 452 w 735"/>
              <a:gd name="T7" fmla="*/ 41 h 742"/>
              <a:gd name="T8" fmla="*/ 735 w 735"/>
              <a:gd name="T9" fmla="*/ 32 h 7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35" h="742">
                <a:moveTo>
                  <a:pt x="0" y="715"/>
                </a:moveTo>
                <a:cubicBezTo>
                  <a:pt x="66" y="708"/>
                  <a:pt x="329" y="742"/>
                  <a:pt x="398" y="670"/>
                </a:cubicBezTo>
                <a:cubicBezTo>
                  <a:pt x="467" y="598"/>
                  <a:pt x="407" y="386"/>
                  <a:pt x="416" y="281"/>
                </a:cubicBezTo>
                <a:cubicBezTo>
                  <a:pt x="425" y="176"/>
                  <a:pt x="399" y="82"/>
                  <a:pt x="452" y="41"/>
                </a:cubicBezTo>
                <a:cubicBezTo>
                  <a:pt x="505" y="0"/>
                  <a:pt x="676" y="34"/>
                  <a:pt x="735" y="3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5213" name="Text Box 93"/>
          <p:cNvSpPr txBox="1">
            <a:spLocks noChangeArrowheads="1"/>
          </p:cNvSpPr>
          <p:nvPr/>
        </p:nvSpPr>
        <p:spPr bwMode="auto">
          <a:xfrm>
            <a:off x="7321550" y="2495550"/>
            <a:ext cx="6302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IGD</a:t>
            </a:r>
          </a:p>
        </p:txBody>
      </p:sp>
    </p:spTree>
    <p:extLst>
      <p:ext uri="{BB962C8B-B14F-4D97-AF65-F5344CB8AC3E}">
        <p14:creationId xmlns:p14="http://schemas.microsoft.com/office/powerpoint/2010/main" val="36114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loud 57"/>
          <p:cNvSpPr>
            <a:spLocks noChangeArrowheads="1"/>
          </p:cNvSpPr>
          <p:nvPr/>
        </p:nvSpPr>
        <p:spPr bwMode="auto">
          <a:xfrm>
            <a:off x="7467600" y="5029200"/>
            <a:ext cx="1447800" cy="9144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4" name="Cloud 57"/>
          <p:cNvSpPr>
            <a:spLocks noChangeArrowheads="1"/>
          </p:cNvSpPr>
          <p:nvPr/>
        </p:nvSpPr>
        <p:spPr bwMode="auto">
          <a:xfrm>
            <a:off x="7239000" y="2286000"/>
            <a:ext cx="1447800" cy="11430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3" name="Cloud 57"/>
          <p:cNvSpPr>
            <a:spLocks noChangeArrowheads="1"/>
          </p:cNvSpPr>
          <p:nvPr/>
        </p:nvSpPr>
        <p:spPr bwMode="auto">
          <a:xfrm>
            <a:off x="685800" y="1828800"/>
            <a:ext cx="1676400" cy="12954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1" name="Cloud 57"/>
          <p:cNvSpPr>
            <a:spLocks noChangeArrowheads="1"/>
          </p:cNvSpPr>
          <p:nvPr/>
        </p:nvSpPr>
        <p:spPr bwMode="auto">
          <a:xfrm>
            <a:off x="457200" y="4800600"/>
            <a:ext cx="2667000" cy="16002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5" name="Cloud 57"/>
          <p:cNvSpPr>
            <a:spLocks noChangeArrowheads="1"/>
          </p:cNvSpPr>
          <p:nvPr/>
        </p:nvSpPr>
        <p:spPr bwMode="auto">
          <a:xfrm>
            <a:off x="4038600" y="5029200"/>
            <a:ext cx="2895600" cy="134874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sp>
        <p:nvSpPr>
          <p:cNvPr id="80" name="Cloud 57"/>
          <p:cNvSpPr>
            <a:spLocks noChangeArrowheads="1"/>
          </p:cNvSpPr>
          <p:nvPr/>
        </p:nvSpPr>
        <p:spPr bwMode="auto">
          <a:xfrm>
            <a:off x="2743200" y="1905000"/>
            <a:ext cx="3886200" cy="2667000"/>
          </a:xfrm>
          <a:custGeom>
            <a:avLst/>
            <a:gdLst>
              <a:gd name="T0" fmla="*/ 2363404 w 43200"/>
              <a:gd name="T1" fmla="*/ 848519 h 43200"/>
              <a:gd name="T2" fmla="*/ 1182688 w 43200"/>
              <a:gd name="T3" fmla="*/ 1695230 h 43200"/>
              <a:gd name="T4" fmla="*/ 7337 w 43200"/>
              <a:gd name="T5" fmla="*/ 848519 h 43200"/>
              <a:gd name="T6" fmla="*/ 1182688 w 43200"/>
              <a:gd name="T7" fmla="*/ 97030 h 432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954 w 43200"/>
              <a:gd name="T13" fmla="*/ 6524 h 43200"/>
              <a:gd name="T14" fmla="*/ 34174 w 43200"/>
              <a:gd name="T15" fmla="*/ 34674 h 43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3200" h="43200">
                <a:moveTo>
                  <a:pt x="3900" y="14370"/>
                </a:moveTo>
                <a:lnTo>
                  <a:pt x="3899" y="14370"/>
                </a:lnTo>
                <a:cubicBezTo>
                  <a:pt x="3858" y="13959"/>
                  <a:pt x="3838" y="13545"/>
                  <a:pt x="3838" y="13131"/>
                </a:cubicBezTo>
                <a:cubicBezTo>
                  <a:pt x="3838" y="8055"/>
                  <a:pt x="6861" y="3941"/>
                  <a:pt x="10591" y="3941"/>
                </a:cubicBezTo>
                <a:cubicBezTo>
                  <a:pt x="11791" y="3940"/>
                  <a:pt x="12969" y="4376"/>
                  <a:pt x="14005" y="5201"/>
                </a:cubicBezTo>
                <a:lnTo>
                  <a:pt x="14005" y="5202"/>
                </a:lnTo>
                <a:cubicBezTo>
                  <a:pt x="14930" y="2828"/>
                  <a:pt x="16742" y="1343"/>
                  <a:pt x="18715" y="1344"/>
                </a:cubicBezTo>
                <a:cubicBezTo>
                  <a:pt x="20114" y="1344"/>
                  <a:pt x="21458" y="2093"/>
                  <a:pt x="22456" y="3431"/>
                </a:cubicBezTo>
                <a:lnTo>
                  <a:pt x="22456" y="3432"/>
                </a:lnTo>
                <a:cubicBezTo>
                  <a:pt x="23194" y="1415"/>
                  <a:pt x="24707" y="140"/>
                  <a:pt x="26362" y="141"/>
                </a:cubicBezTo>
                <a:cubicBezTo>
                  <a:pt x="27723" y="141"/>
                  <a:pt x="29007" y="1006"/>
                  <a:pt x="29832" y="2481"/>
                </a:cubicBezTo>
                <a:lnTo>
                  <a:pt x="29832" y="2480"/>
                </a:lnTo>
                <a:cubicBezTo>
                  <a:pt x="30755" y="1002"/>
                  <a:pt x="32110" y="149"/>
                  <a:pt x="33538" y="150"/>
                </a:cubicBezTo>
                <a:cubicBezTo>
                  <a:pt x="35888" y="150"/>
                  <a:pt x="37901" y="2435"/>
                  <a:pt x="38318" y="5575"/>
                </a:cubicBezTo>
                <a:lnTo>
                  <a:pt x="38317" y="5576"/>
                </a:lnTo>
                <a:cubicBezTo>
                  <a:pt x="40639" y="6438"/>
                  <a:pt x="42250" y="9313"/>
                  <a:pt x="42250" y="12594"/>
                </a:cubicBezTo>
                <a:cubicBezTo>
                  <a:pt x="42250" y="13579"/>
                  <a:pt x="42103" y="14554"/>
                  <a:pt x="41818" y="15460"/>
                </a:cubicBezTo>
                <a:lnTo>
                  <a:pt x="41818" y="15459"/>
                </a:lnTo>
                <a:cubicBezTo>
                  <a:pt x="42727" y="17070"/>
                  <a:pt x="43220" y="19044"/>
                  <a:pt x="43220" y="21076"/>
                </a:cubicBezTo>
                <a:cubicBezTo>
                  <a:pt x="43220" y="25663"/>
                  <a:pt x="40741" y="29553"/>
                  <a:pt x="37404" y="30203"/>
                </a:cubicBezTo>
                <a:lnTo>
                  <a:pt x="37403" y="30202"/>
                </a:lnTo>
                <a:cubicBezTo>
                  <a:pt x="37378" y="34523"/>
                  <a:pt x="34795" y="38006"/>
                  <a:pt x="31619" y="38007"/>
                </a:cubicBezTo>
                <a:cubicBezTo>
                  <a:pt x="30535" y="38007"/>
                  <a:pt x="29474" y="37593"/>
                  <a:pt x="28555" y="36813"/>
                </a:cubicBezTo>
                <a:lnTo>
                  <a:pt x="28556" y="36813"/>
                </a:lnTo>
                <a:cubicBezTo>
                  <a:pt x="27694" y="40699"/>
                  <a:pt x="25069" y="43357"/>
                  <a:pt x="22094" y="43358"/>
                </a:cubicBezTo>
                <a:cubicBezTo>
                  <a:pt x="19839" y="43358"/>
                  <a:pt x="17733" y="41821"/>
                  <a:pt x="16480" y="39263"/>
                </a:cubicBezTo>
                <a:lnTo>
                  <a:pt x="16480" y="39264"/>
                </a:lnTo>
                <a:cubicBezTo>
                  <a:pt x="15279" y="40250"/>
                  <a:pt x="13904" y="40770"/>
                  <a:pt x="12503" y="40771"/>
                </a:cubicBezTo>
                <a:cubicBezTo>
                  <a:pt x="9735" y="40771"/>
                  <a:pt x="7180" y="38748"/>
                  <a:pt x="5804" y="35469"/>
                </a:cubicBezTo>
                <a:lnTo>
                  <a:pt x="5803" y="35469"/>
                </a:lnTo>
                <a:cubicBezTo>
                  <a:pt x="5635" y="35496"/>
                  <a:pt x="5465" y="35509"/>
                  <a:pt x="5296" y="35510"/>
                </a:cubicBezTo>
                <a:cubicBezTo>
                  <a:pt x="2888" y="35510"/>
                  <a:pt x="936" y="32860"/>
                  <a:pt x="936" y="29592"/>
                </a:cubicBezTo>
                <a:cubicBezTo>
                  <a:pt x="935" y="28090"/>
                  <a:pt x="1356" y="26644"/>
                  <a:pt x="2112" y="25547"/>
                </a:cubicBezTo>
                <a:lnTo>
                  <a:pt x="2113" y="25547"/>
                </a:lnTo>
                <a:cubicBezTo>
                  <a:pt x="781" y="24481"/>
                  <a:pt x="-36" y="22528"/>
                  <a:pt x="-36" y="20418"/>
                </a:cubicBezTo>
                <a:cubicBezTo>
                  <a:pt x="-37" y="17370"/>
                  <a:pt x="1647" y="14817"/>
                  <a:pt x="3863" y="14504"/>
                </a:cubicBezTo>
                <a:close/>
              </a:path>
              <a:path w="43200" h="43200" fill="none">
                <a:moveTo>
                  <a:pt x="4693" y="26177"/>
                </a:moveTo>
                <a:lnTo>
                  <a:pt x="4693" y="26177"/>
                </a:lnTo>
                <a:cubicBezTo>
                  <a:pt x="4580" y="26189"/>
                  <a:pt x="4468" y="26194"/>
                  <a:pt x="4356" y="26195"/>
                </a:cubicBezTo>
                <a:cubicBezTo>
                  <a:pt x="3584" y="26195"/>
                  <a:pt x="2826" y="25913"/>
                  <a:pt x="2160" y="25379"/>
                </a:cubicBezTo>
                <a:moveTo>
                  <a:pt x="6928" y="34899"/>
                </a:moveTo>
                <a:lnTo>
                  <a:pt x="6927" y="34898"/>
                </a:lnTo>
                <a:cubicBezTo>
                  <a:pt x="6572" y="35091"/>
                  <a:pt x="6200" y="35219"/>
                  <a:pt x="5820" y="35280"/>
                </a:cubicBezTo>
                <a:moveTo>
                  <a:pt x="16478" y="39090"/>
                </a:moveTo>
                <a:lnTo>
                  <a:pt x="16477" y="39090"/>
                </a:lnTo>
                <a:cubicBezTo>
                  <a:pt x="16210" y="38544"/>
                  <a:pt x="15986" y="37960"/>
                  <a:pt x="15809" y="37350"/>
                </a:cubicBezTo>
                <a:moveTo>
                  <a:pt x="28827" y="34751"/>
                </a:moveTo>
                <a:lnTo>
                  <a:pt x="28826" y="34750"/>
                </a:lnTo>
                <a:cubicBezTo>
                  <a:pt x="28787" y="35398"/>
                  <a:pt x="28698" y="36038"/>
                  <a:pt x="28560" y="36660"/>
                </a:cubicBezTo>
                <a:moveTo>
                  <a:pt x="34129" y="22954"/>
                </a:moveTo>
                <a:lnTo>
                  <a:pt x="34128" y="22954"/>
                </a:lnTo>
                <a:cubicBezTo>
                  <a:pt x="36118" y="24271"/>
                  <a:pt x="37381" y="27017"/>
                  <a:pt x="37381" y="30027"/>
                </a:cubicBezTo>
                <a:cubicBezTo>
                  <a:pt x="37381" y="30048"/>
                  <a:pt x="37380" y="30069"/>
                  <a:pt x="37380" y="30090"/>
                </a:cubicBezTo>
                <a:moveTo>
                  <a:pt x="41798" y="15354"/>
                </a:moveTo>
                <a:lnTo>
                  <a:pt x="41798" y="15354"/>
                </a:lnTo>
                <a:cubicBezTo>
                  <a:pt x="41473" y="16386"/>
                  <a:pt x="40978" y="17302"/>
                  <a:pt x="40350" y="18030"/>
                </a:cubicBezTo>
                <a:moveTo>
                  <a:pt x="38324" y="5426"/>
                </a:moveTo>
                <a:lnTo>
                  <a:pt x="38324" y="5425"/>
                </a:lnTo>
                <a:cubicBezTo>
                  <a:pt x="38375" y="5811"/>
                  <a:pt x="38401" y="6202"/>
                  <a:pt x="38401" y="6595"/>
                </a:cubicBezTo>
                <a:cubicBezTo>
                  <a:pt x="38401" y="6626"/>
                  <a:pt x="38400" y="6658"/>
                  <a:pt x="38400" y="6690"/>
                </a:cubicBezTo>
                <a:moveTo>
                  <a:pt x="29078" y="3952"/>
                </a:moveTo>
                <a:lnTo>
                  <a:pt x="29078" y="3952"/>
                </a:lnTo>
                <a:cubicBezTo>
                  <a:pt x="29266" y="3369"/>
                  <a:pt x="29516" y="2826"/>
                  <a:pt x="29820" y="2340"/>
                </a:cubicBezTo>
                <a:moveTo>
                  <a:pt x="22141" y="4720"/>
                </a:moveTo>
                <a:lnTo>
                  <a:pt x="22140" y="4719"/>
                </a:lnTo>
                <a:cubicBezTo>
                  <a:pt x="22217" y="4238"/>
                  <a:pt x="22338" y="3771"/>
                  <a:pt x="22500" y="3330"/>
                </a:cubicBezTo>
                <a:moveTo>
                  <a:pt x="14000" y="5192"/>
                </a:moveTo>
                <a:lnTo>
                  <a:pt x="14000" y="5191"/>
                </a:lnTo>
                <a:cubicBezTo>
                  <a:pt x="14471" y="5568"/>
                  <a:pt x="14908" y="6020"/>
                  <a:pt x="15299" y="6540"/>
                </a:cubicBezTo>
                <a:moveTo>
                  <a:pt x="4127" y="15789"/>
                </a:moveTo>
                <a:lnTo>
                  <a:pt x="4127" y="15788"/>
                </a:lnTo>
                <a:cubicBezTo>
                  <a:pt x="4024" y="15324"/>
                  <a:pt x="3948" y="14850"/>
                  <a:pt x="3900" y="14369"/>
                </a:cubicBezTo>
              </a:path>
            </a:pathLst>
          </a:custGeom>
          <a:solidFill>
            <a:schemeClr val="accent1">
              <a:lumMod val="20000"/>
              <a:lumOff val="80000"/>
              <a:alpha val="47842"/>
            </a:schemeClr>
          </a:solidFill>
          <a:ln w="12700" algn="ctr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900" b="1" dirty="0" smtClean="0">
                <a:cs typeface="+mn-cs"/>
              </a:rPr>
              <a:t> </a:t>
            </a:r>
            <a:endParaRPr lang="en-US" sz="1900" b="1" dirty="0">
              <a:cs typeface="+mn-cs"/>
            </a:endParaRPr>
          </a:p>
        </p:txBody>
      </p:sp>
      <p:grpSp>
        <p:nvGrpSpPr>
          <p:cNvPr id="3" name="Group 124"/>
          <p:cNvGrpSpPr/>
          <p:nvPr/>
        </p:nvGrpSpPr>
        <p:grpSpPr>
          <a:xfrm>
            <a:off x="1295400" y="2819400"/>
            <a:ext cx="6172200" cy="2781300"/>
            <a:chOff x="1447800" y="2247900"/>
            <a:chExt cx="6172200" cy="2781300"/>
          </a:xfrm>
        </p:grpSpPr>
        <p:cxnSp>
          <p:nvCxnSpPr>
            <p:cNvPr id="95" name="Straight Connector 94"/>
            <p:cNvCxnSpPr/>
            <p:nvPr/>
          </p:nvCxnSpPr>
          <p:spPr>
            <a:xfrm flipV="1">
              <a:off x="1447800" y="2971800"/>
              <a:ext cx="1447800" cy="3048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10800000">
              <a:off x="2209801" y="2286001"/>
              <a:ext cx="685801" cy="533401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flipV="1">
              <a:off x="2895600" y="3733800"/>
              <a:ext cx="838200" cy="5334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3200400" y="4800600"/>
              <a:ext cx="1066800" cy="2286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927124" y="4178776"/>
              <a:ext cx="776446" cy="38894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V="1">
              <a:off x="7010400" y="4800600"/>
              <a:ext cx="609600" cy="762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flipV="1">
              <a:off x="6629400" y="2247900"/>
              <a:ext cx="762000" cy="38100"/>
            </a:xfrm>
            <a:prstGeom prst="line">
              <a:avLst/>
            </a:prstGeom>
            <a:ln w="50800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b="1" dirty="0" smtClean="0"/>
              <a:t>Networks and routers</a:t>
            </a:r>
            <a:endParaRPr lang="en-US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648200" y="27432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8F3D8B"/>
                </a:solidFill>
              </a:rPr>
              <a:t>AT&amp;T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7543800" y="25908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INTEL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696200" y="5253335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MIT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66800" y="21336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8F3D8B"/>
                </a:solidFill>
              </a:rPr>
              <a:t>JANET</a:t>
            </a:r>
            <a:endParaRPr lang="en-US" sz="2400" b="1" dirty="0">
              <a:solidFill>
                <a:srgbClr val="8F3D8B"/>
              </a:solidFill>
            </a:endParaRPr>
          </a:p>
        </p:txBody>
      </p:sp>
      <p:pic>
        <p:nvPicPr>
          <p:cNvPr id="93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81400"/>
            <a:ext cx="762000" cy="762000"/>
          </a:xfrm>
          <a:prstGeom prst="rect">
            <a:avLst/>
          </a:prstGeom>
          <a:noFill/>
        </p:spPr>
      </p:pic>
      <p:pic>
        <p:nvPicPr>
          <p:cNvPr id="33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7033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5" name="Straight Connector 334"/>
          <p:cNvCxnSpPr/>
          <p:nvPr/>
        </p:nvCxnSpPr>
        <p:spPr>
          <a:xfrm flipV="1">
            <a:off x="2057400" y="4876800"/>
            <a:ext cx="609600" cy="381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2" name="Straight Connector 331"/>
          <p:cNvCxnSpPr>
            <a:endCxn id="325" idx="0"/>
          </p:cNvCxnSpPr>
          <p:nvPr/>
        </p:nvCxnSpPr>
        <p:spPr>
          <a:xfrm rot="16200000" flipH="1">
            <a:off x="4168593" y="2918011"/>
            <a:ext cx="768717" cy="11429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3" name="Straight Connector 332"/>
          <p:cNvCxnSpPr/>
          <p:nvPr/>
        </p:nvCxnSpPr>
        <p:spPr>
          <a:xfrm flipV="1">
            <a:off x="3581402" y="3581401"/>
            <a:ext cx="990599" cy="838199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4" name="Straight Connector 333"/>
          <p:cNvCxnSpPr/>
          <p:nvPr/>
        </p:nvCxnSpPr>
        <p:spPr>
          <a:xfrm rot="16200000" flipH="1">
            <a:off x="4572000" y="3581400"/>
            <a:ext cx="685801" cy="5334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flipV="1">
            <a:off x="2362200" y="5486400"/>
            <a:ext cx="609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 rot="16200000" flipH="1">
            <a:off x="2667000" y="4953000"/>
            <a:ext cx="4572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 rot="16200000" flipV="1">
            <a:off x="1828800" y="5257800"/>
            <a:ext cx="4572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>
            <a:endCxn id="330" idx="1"/>
          </p:cNvCxnSpPr>
          <p:nvPr/>
        </p:nvCxnSpPr>
        <p:spPr>
          <a:xfrm>
            <a:off x="4191000" y="5562600"/>
            <a:ext cx="838200" cy="1524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rot="16200000" flipH="1">
            <a:off x="5143501" y="5829300"/>
            <a:ext cx="457199" cy="76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 rot="16200000" flipH="1">
            <a:off x="5124450" y="5276850"/>
            <a:ext cx="304800" cy="1143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>
            <a:endCxn id="326" idx="1"/>
          </p:cNvCxnSpPr>
          <p:nvPr/>
        </p:nvCxnSpPr>
        <p:spPr>
          <a:xfrm flipV="1">
            <a:off x="5486400" y="5471160"/>
            <a:ext cx="914400" cy="91441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>
            <a:stCxn id="325" idx="1"/>
          </p:cNvCxnSpPr>
          <p:nvPr/>
        </p:nvCxnSpPr>
        <p:spPr>
          <a:xfrm rot="10800000" flipV="1">
            <a:off x="3200404" y="3546661"/>
            <a:ext cx="1142997" cy="34739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4800600" y="2971800"/>
            <a:ext cx="1676400" cy="53340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>
            <a:endCxn id="324" idx="1"/>
          </p:cNvCxnSpPr>
          <p:nvPr/>
        </p:nvCxnSpPr>
        <p:spPr>
          <a:xfrm flipV="1">
            <a:off x="3733800" y="4263019"/>
            <a:ext cx="1219200" cy="80381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>
            <a:stCxn id="323" idx="1"/>
          </p:cNvCxnSpPr>
          <p:nvPr/>
        </p:nvCxnSpPr>
        <p:spPr>
          <a:xfrm rot="10800000">
            <a:off x="4495800" y="2590803"/>
            <a:ext cx="1676400" cy="300613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 rot="10800000" flipV="1">
            <a:off x="2971800" y="2590800"/>
            <a:ext cx="1371600" cy="838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 rot="5400000" flipH="1" flipV="1">
            <a:off x="5295903" y="3086101"/>
            <a:ext cx="1066797" cy="99060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3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471678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4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53035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5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52197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27127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505206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8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6388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2590800"/>
            <a:ext cx="533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0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4233041"/>
            <a:ext cx="533400" cy="37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2362200"/>
            <a:ext cx="533400" cy="37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2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352800"/>
            <a:ext cx="533400" cy="40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3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667000"/>
            <a:ext cx="533400" cy="4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038604"/>
            <a:ext cx="533400" cy="4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359519"/>
            <a:ext cx="533400" cy="374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6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3035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496824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6200" y="547116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9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598932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55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5410200"/>
            <a:ext cx="5334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1" name="Straight Connector 330"/>
          <p:cNvCxnSpPr/>
          <p:nvPr/>
        </p:nvCxnSpPr>
        <p:spPr>
          <a:xfrm rot="16200000" flipV="1">
            <a:off x="2933702" y="3771902"/>
            <a:ext cx="609599" cy="38099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ounded Rectangle 63"/>
          <p:cNvSpPr/>
          <p:nvPr/>
        </p:nvSpPr>
        <p:spPr>
          <a:xfrm>
            <a:off x="4876800" y="3429000"/>
            <a:ext cx="762000" cy="304800"/>
          </a:xfrm>
          <a:prstGeom prst="roundRect">
            <a:avLst/>
          </a:prstGeom>
          <a:solidFill>
            <a:srgbClr val="8F3D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9" name="Rounded Rectangle 68"/>
          <p:cNvSpPr/>
          <p:nvPr/>
        </p:nvSpPr>
        <p:spPr>
          <a:xfrm>
            <a:off x="5486400" y="5486400"/>
            <a:ext cx="762000" cy="304800"/>
          </a:xfrm>
          <a:prstGeom prst="roundRect">
            <a:avLst/>
          </a:prstGeom>
          <a:solidFill>
            <a:srgbClr val="8F3D8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core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1" name="Rounded Rectangle 70"/>
          <p:cNvSpPr/>
          <p:nvPr/>
        </p:nvSpPr>
        <p:spPr>
          <a:xfrm>
            <a:off x="5410200" y="4191000"/>
            <a:ext cx="1295400" cy="381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edge (ISP)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858000" y="2133600"/>
            <a:ext cx="2057400" cy="381000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edge (enterprise)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76200" y="3048000"/>
            <a:ext cx="1828800" cy="609600"/>
          </a:xfrm>
          <a:prstGeom prst="roundRect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home,</a:t>
            </a:r>
            <a:br>
              <a:rPr lang="en-US" sz="1600" b="1" dirty="0" smtClean="0">
                <a:solidFill>
                  <a:schemeClr val="bg1"/>
                </a:solidFill>
              </a:rPr>
            </a:br>
            <a:r>
              <a:rPr lang="en-US" sz="1600" b="1" dirty="0" smtClean="0">
                <a:solidFill>
                  <a:schemeClr val="bg1"/>
                </a:solidFill>
              </a:rPr>
              <a:t> small business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342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P spid="69" grpId="0" animBg="1"/>
      <p:bldP spid="71" grpId="0" animBg="1"/>
      <p:bldP spid="72" grpId="0" animBg="1"/>
      <p:bldP spid="73" grpId="0" animBg="1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BD51B-398E-0349-A0EB-BA4E18018677}" type="slidenum">
              <a:rPr lang="en-US" smtClean="0"/>
              <a:pPr/>
              <a:t>120</a:t>
            </a:fld>
            <a:endParaRPr lang="en-US" dirty="0"/>
          </a:p>
        </p:txBody>
      </p:sp>
      <p:sp>
        <p:nvSpPr>
          <p:cNvPr id="64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NAT traversal problem</a:t>
            </a:r>
          </a:p>
        </p:txBody>
      </p:sp>
      <p:sp>
        <p:nvSpPr>
          <p:cNvPr id="64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406525"/>
            <a:ext cx="7675563" cy="5159375"/>
          </a:xfrm>
        </p:spPr>
        <p:txBody>
          <a:bodyPr/>
          <a:lstStyle/>
          <a:p>
            <a:r>
              <a:rPr lang="en-US" sz="2400"/>
              <a:t>solution 3: relaying (used in Skype)</a:t>
            </a:r>
          </a:p>
          <a:p>
            <a:pPr lvl="1"/>
            <a:r>
              <a:rPr lang="en-US"/>
              <a:t>NATed client establishes connection to relay</a:t>
            </a:r>
          </a:p>
          <a:p>
            <a:pPr lvl="1"/>
            <a:r>
              <a:rPr lang="en-US"/>
              <a:t>External client connects to relay</a:t>
            </a:r>
          </a:p>
          <a:p>
            <a:pPr lvl="1"/>
            <a:r>
              <a:rPr lang="en-US"/>
              <a:t>relay bridges packets between to connections</a:t>
            </a:r>
          </a:p>
          <a:p>
            <a:pPr>
              <a:buFont typeface="ZapfDingbats" charset="0"/>
              <a:buNone/>
            </a:pPr>
            <a:endParaRPr lang="en-US" sz="2400"/>
          </a:p>
        </p:txBody>
      </p:sp>
      <p:sp>
        <p:nvSpPr>
          <p:cNvPr id="644112" name="Text Box 16"/>
          <p:cNvSpPr txBox="1">
            <a:spLocks noChangeArrowheads="1"/>
          </p:cNvSpPr>
          <p:nvPr/>
        </p:nvSpPr>
        <p:spPr bwMode="auto">
          <a:xfrm>
            <a:off x="4879975" y="5100638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138.76.29.7</a:t>
            </a:r>
          </a:p>
        </p:txBody>
      </p:sp>
      <p:graphicFrame>
        <p:nvGraphicFramePr>
          <p:cNvPr id="644137" name="Object 41"/>
          <p:cNvGraphicFramePr>
            <a:graphicFrameLocks noChangeAspect="1"/>
          </p:cNvGraphicFramePr>
          <p:nvPr/>
        </p:nvGraphicFramePr>
        <p:xfrm>
          <a:off x="401638" y="4316413"/>
          <a:ext cx="563562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689" name="Clip" r:id="rId3" imgW="1305000" imgH="1085760" progId="MS_ClipArt_Gallery.2">
                  <p:embed/>
                </p:oleObj>
              </mc:Choice>
              <mc:Fallback>
                <p:oleObj name="Clip" r:id="rId3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638" y="4316413"/>
                        <a:ext cx="563562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44138" name="Text Box 42"/>
          <p:cNvSpPr txBox="1">
            <a:spLocks noChangeArrowheads="1"/>
          </p:cNvSpPr>
          <p:nvPr/>
        </p:nvSpPr>
        <p:spPr bwMode="auto">
          <a:xfrm>
            <a:off x="260350" y="4722813"/>
            <a:ext cx="800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Client</a:t>
            </a:r>
          </a:p>
        </p:txBody>
      </p:sp>
      <p:grpSp>
        <p:nvGrpSpPr>
          <p:cNvPr id="644160" name="Group 64"/>
          <p:cNvGrpSpPr>
            <a:grpSpLocks/>
          </p:cNvGrpSpPr>
          <p:nvPr/>
        </p:nvGrpSpPr>
        <p:grpSpPr bwMode="auto">
          <a:xfrm>
            <a:off x="5929313" y="3625850"/>
            <a:ext cx="2508250" cy="2640013"/>
            <a:chOff x="3735" y="2284"/>
            <a:chExt cx="1580" cy="1663"/>
          </a:xfrm>
        </p:grpSpPr>
        <p:sp>
          <p:nvSpPr>
            <p:cNvPr id="644100" name="Freeform 4"/>
            <p:cNvSpPr>
              <a:spLocks/>
            </p:cNvSpPr>
            <p:nvPr/>
          </p:nvSpPr>
          <p:spPr bwMode="auto">
            <a:xfrm>
              <a:off x="4220" y="2380"/>
              <a:ext cx="1056" cy="1567"/>
            </a:xfrm>
            <a:custGeom>
              <a:avLst/>
              <a:gdLst>
                <a:gd name="T0" fmla="*/ 109 w 1056"/>
                <a:gd name="T1" fmla="*/ 676 h 1567"/>
                <a:gd name="T2" fmla="*/ 598 w 1056"/>
                <a:gd name="T3" fmla="*/ 647 h 1567"/>
                <a:gd name="T4" fmla="*/ 533 w 1056"/>
                <a:gd name="T5" fmla="*/ 614 h 1567"/>
                <a:gd name="T6" fmla="*/ 566 w 1056"/>
                <a:gd name="T7" fmla="*/ 169 h 1567"/>
                <a:gd name="T8" fmla="*/ 795 w 1056"/>
                <a:gd name="T9" fmla="*/ 38 h 1567"/>
                <a:gd name="T10" fmla="*/ 1013 w 1056"/>
                <a:gd name="T11" fmla="*/ 90 h 1567"/>
                <a:gd name="T12" fmla="*/ 987 w 1056"/>
                <a:gd name="T13" fmla="*/ 579 h 1567"/>
                <a:gd name="T14" fmla="*/ 1005 w 1056"/>
                <a:gd name="T15" fmla="*/ 875 h 1567"/>
                <a:gd name="T16" fmla="*/ 987 w 1056"/>
                <a:gd name="T17" fmla="*/ 1451 h 1567"/>
                <a:gd name="T18" fmla="*/ 592 w 1056"/>
                <a:gd name="T19" fmla="*/ 1478 h 1567"/>
                <a:gd name="T20" fmla="*/ 473 w 1056"/>
                <a:gd name="T21" fmla="*/ 919 h 1567"/>
                <a:gd name="T22" fmla="*/ 61 w 1056"/>
                <a:gd name="T23" fmla="*/ 838 h 1567"/>
                <a:gd name="T24" fmla="*/ 109 w 1056"/>
                <a:gd name="T25" fmla="*/ 676 h 1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6" h="1567">
                  <a:moveTo>
                    <a:pt x="109" y="676"/>
                  </a:moveTo>
                  <a:cubicBezTo>
                    <a:pt x="199" y="644"/>
                    <a:pt x="527" y="657"/>
                    <a:pt x="598" y="647"/>
                  </a:cubicBezTo>
                  <a:cubicBezTo>
                    <a:pt x="669" y="637"/>
                    <a:pt x="538" y="694"/>
                    <a:pt x="533" y="614"/>
                  </a:cubicBezTo>
                  <a:cubicBezTo>
                    <a:pt x="527" y="534"/>
                    <a:pt x="522" y="265"/>
                    <a:pt x="566" y="169"/>
                  </a:cubicBezTo>
                  <a:cubicBezTo>
                    <a:pt x="610" y="73"/>
                    <a:pt x="721" y="51"/>
                    <a:pt x="795" y="38"/>
                  </a:cubicBezTo>
                  <a:cubicBezTo>
                    <a:pt x="869" y="25"/>
                    <a:pt x="981" y="0"/>
                    <a:pt x="1013" y="90"/>
                  </a:cubicBezTo>
                  <a:cubicBezTo>
                    <a:pt x="1045" y="180"/>
                    <a:pt x="988" y="448"/>
                    <a:pt x="987" y="579"/>
                  </a:cubicBezTo>
                  <a:cubicBezTo>
                    <a:pt x="986" y="710"/>
                    <a:pt x="1005" y="730"/>
                    <a:pt x="1005" y="875"/>
                  </a:cubicBezTo>
                  <a:cubicBezTo>
                    <a:pt x="1005" y="1020"/>
                    <a:pt x="1056" y="1351"/>
                    <a:pt x="987" y="1451"/>
                  </a:cubicBezTo>
                  <a:cubicBezTo>
                    <a:pt x="918" y="1551"/>
                    <a:pt x="678" y="1567"/>
                    <a:pt x="592" y="1478"/>
                  </a:cubicBezTo>
                  <a:cubicBezTo>
                    <a:pt x="506" y="1389"/>
                    <a:pt x="562" y="1026"/>
                    <a:pt x="473" y="919"/>
                  </a:cubicBezTo>
                  <a:cubicBezTo>
                    <a:pt x="384" y="812"/>
                    <a:pt x="122" y="878"/>
                    <a:pt x="61" y="838"/>
                  </a:cubicBezTo>
                  <a:cubicBezTo>
                    <a:pt x="0" y="798"/>
                    <a:pt x="26" y="710"/>
                    <a:pt x="109" y="676"/>
                  </a:cubicBezTo>
                  <a:close/>
                </a:path>
              </a:pathLst>
            </a:custGeom>
            <a:solidFill>
              <a:srgbClr val="66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644101" name="Object 5"/>
            <p:cNvGraphicFramePr>
              <a:graphicFrameLocks noChangeAspect="1"/>
            </p:cNvGraphicFramePr>
            <p:nvPr/>
          </p:nvGraphicFramePr>
          <p:xfrm>
            <a:off x="4873" y="2980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90" name="Clip" r:id="rId5" imgW="1305000" imgH="1085760" progId="MS_ClipArt_Gallery.2">
                    <p:embed/>
                  </p:oleObj>
                </mc:Choice>
                <mc:Fallback>
                  <p:oleObj name="Clip" r:id="rId5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73" y="2980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44102" name="Object 6"/>
            <p:cNvGraphicFramePr>
              <a:graphicFrameLocks noChangeAspect="1"/>
            </p:cNvGraphicFramePr>
            <p:nvPr/>
          </p:nvGraphicFramePr>
          <p:xfrm>
            <a:off x="4855" y="3462"/>
            <a:ext cx="355" cy="2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91" name="Clip" r:id="rId6" imgW="1305000" imgH="1085760" progId="MS_ClipArt_Gallery.2">
                    <p:embed/>
                  </p:oleObj>
                </mc:Choice>
                <mc:Fallback>
                  <p:oleObj name="Clip" r:id="rId6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55" y="3462"/>
                          <a:ext cx="355" cy="2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44103" name="Line 7"/>
            <p:cNvSpPr>
              <a:spLocks noChangeShapeType="1"/>
            </p:cNvSpPr>
            <p:nvPr/>
          </p:nvSpPr>
          <p:spPr bwMode="auto">
            <a:xfrm flipV="1">
              <a:off x="4263" y="3115"/>
              <a:ext cx="676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4" name="Line 8"/>
            <p:cNvSpPr>
              <a:spLocks noChangeShapeType="1"/>
            </p:cNvSpPr>
            <p:nvPr/>
          </p:nvSpPr>
          <p:spPr bwMode="auto">
            <a:xfrm flipH="1">
              <a:off x="4792" y="2652"/>
              <a:ext cx="6" cy="9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5" name="Line 9"/>
            <p:cNvSpPr>
              <a:spLocks noChangeShapeType="1"/>
            </p:cNvSpPr>
            <p:nvPr/>
          </p:nvSpPr>
          <p:spPr bwMode="auto">
            <a:xfrm>
              <a:off x="4795" y="2649"/>
              <a:ext cx="8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6" name="Line 10"/>
            <p:cNvSpPr>
              <a:spLocks noChangeShapeType="1"/>
            </p:cNvSpPr>
            <p:nvPr/>
          </p:nvSpPr>
          <p:spPr bwMode="auto">
            <a:xfrm flipV="1">
              <a:off x="4799" y="3597"/>
              <a:ext cx="1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07" name="Text Box 11"/>
            <p:cNvSpPr txBox="1">
              <a:spLocks noChangeArrowheads="1"/>
            </p:cNvSpPr>
            <p:nvPr/>
          </p:nvSpPr>
          <p:spPr bwMode="auto">
            <a:xfrm>
              <a:off x="4753" y="2726"/>
              <a:ext cx="56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/>
                <a:t>10.0.0.1</a:t>
              </a:r>
            </a:p>
          </p:txBody>
        </p:sp>
        <p:sp>
          <p:nvSpPr>
            <p:cNvPr id="644110" name="Line 14"/>
            <p:cNvSpPr>
              <a:spLocks noChangeShapeType="1"/>
            </p:cNvSpPr>
            <p:nvPr/>
          </p:nvSpPr>
          <p:spPr bwMode="auto">
            <a:xfrm flipH="1">
              <a:off x="3844" y="3170"/>
              <a:ext cx="54" cy="8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4111" name="Text Box 15"/>
            <p:cNvSpPr txBox="1">
              <a:spLocks noChangeArrowheads="1"/>
            </p:cNvSpPr>
            <p:nvPr/>
          </p:nvSpPr>
          <p:spPr bwMode="auto">
            <a:xfrm>
              <a:off x="3874" y="3222"/>
              <a:ext cx="55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NAT </a:t>
              </a:r>
            </a:p>
            <a:p>
              <a:pPr algn="ctr"/>
              <a:r>
                <a:rPr lang="en-US"/>
                <a:t>router</a:t>
              </a:r>
            </a:p>
          </p:txBody>
        </p:sp>
        <p:sp>
          <p:nvSpPr>
            <p:cNvPr id="644122" name="Line 26"/>
            <p:cNvSpPr>
              <a:spLocks noChangeShapeType="1"/>
            </p:cNvSpPr>
            <p:nvPr/>
          </p:nvSpPr>
          <p:spPr bwMode="auto">
            <a:xfrm>
              <a:off x="3735" y="3159"/>
              <a:ext cx="25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44123" name="Group 27"/>
            <p:cNvGrpSpPr>
              <a:grpSpLocks/>
            </p:cNvGrpSpPr>
            <p:nvPr/>
          </p:nvGrpSpPr>
          <p:grpSpPr bwMode="auto">
            <a:xfrm>
              <a:off x="3935" y="3040"/>
              <a:ext cx="350" cy="194"/>
              <a:chOff x="3600" y="219"/>
              <a:chExt cx="360" cy="175"/>
            </a:xfrm>
          </p:grpSpPr>
          <p:sp>
            <p:nvSpPr>
              <p:cNvPr id="644124" name="Oval 2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5" name="Line 2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6" name="Line 3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4127" name="Rectangle 3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644128" name="Oval 3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4129" name="Group 3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644130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1" name="Line 3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2" name="Line 3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44133" name="Group 3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644134" name="Line 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5" name="Line 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44136" name="Line 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aphicFrame>
          <p:nvGraphicFramePr>
            <p:cNvPr id="644143" name="Object 47"/>
            <p:cNvGraphicFramePr>
              <a:graphicFrameLocks noChangeAspect="1"/>
            </p:cNvGraphicFramePr>
            <p:nvPr/>
          </p:nvGraphicFramePr>
          <p:xfrm>
            <a:off x="4804" y="2483"/>
            <a:ext cx="365" cy="30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6692" name="Clip" r:id="rId7" imgW="1305000" imgH="1085760" progId="MS_ClipArt_Gallery.2">
                    <p:embed/>
                  </p:oleObj>
                </mc:Choice>
                <mc:Fallback>
                  <p:oleObj name="Clip" r:id="rId7" imgW="1305000" imgH="1085760" progId="MS_ClipArt_Gallery.2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4" y="2483"/>
                          <a:ext cx="365" cy="30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9" dir="2700000" algn="ctr" rotWithShape="0">
                                  <a:srgbClr val="000000">
                                    <a:alpha val="74998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644141" name="Picture 45" descr="kw_skype_logo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7" y="2284"/>
              <a:ext cx="464" cy="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44144" name="Group 48"/>
          <p:cNvGrpSpPr>
            <a:grpSpLocks/>
          </p:cNvGrpSpPr>
          <p:nvPr/>
        </p:nvGrpSpPr>
        <p:grpSpPr bwMode="auto">
          <a:xfrm>
            <a:off x="3252788" y="3370263"/>
            <a:ext cx="331787" cy="755650"/>
            <a:chOff x="4180" y="783"/>
            <a:chExt cx="150" cy="307"/>
          </a:xfrm>
        </p:grpSpPr>
        <p:sp>
          <p:nvSpPr>
            <p:cNvPr id="644145" name="AutoShape 49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6" name="Rectangle 50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7" name="Rectangle 51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8" name="AutoShape 52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49" name="Line 53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0" name="Line 54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1" name="Rectangle 55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4152" name="Rectangle 56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644142" name="Picture 46" descr="kw_skype_relay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328988"/>
            <a:ext cx="825500" cy="8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44153" name="Picture 57" descr="kw_skype_logo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3" y="3973513"/>
            <a:ext cx="736600" cy="33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4154" name="Freeform 58"/>
          <p:cNvSpPr>
            <a:spLocks/>
          </p:cNvSpPr>
          <p:nvPr/>
        </p:nvSpPr>
        <p:spPr bwMode="auto">
          <a:xfrm>
            <a:off x="4141788" y="3948113"/>
            <a:ext cx="3714750" cy="1039812"/>
          </a:xfrm>
          <a:custGeom>
            <a:avLst/>
            <a:gdLst>
              <a:gd name="T0" fmla="*/ 1597 w 1597"/>
              <a:gd name="T1" fmla="*/ 61 h 655"/>
              <a:gd name="T2" fmla="*/ 1376 w 1597"/>
              <a:gd name="T3" fmla="*/ 78 h 655"/>
              <a:gd name="T4" fmla="*/ 1303 w 1597"/>
              <a:gd name="T5" fmla="*/ 531 h 655"/>
              <a:gd name="T6" fmla="*/ 408 w 1597"/>
              <a:gd name="T7" fmla="*/ 572 h 655"/>
              <a:gd name="T8" fmla="*/ 0 w 1597"/>
              <a:gd name="T9" fmla="*/ 36 h 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97" h="655">
                <a:moveTo>
                  <a:pt x="1597" y="61"/>
                </a:moveTo>
                <a:cubicBezTo>
                  <a:pt x="1562" y="64"/>
                  <a:pt x="1425" y="0"/>
                  <a:pt x="1376" y="78"/>
                </a:cubicBezTo>
                <a:cubicBezTo>
                  <a:pt x="1327" y="156"/>
                  <a:pt x="1464" y="449"/>
                  <a:pt x="1303" y="531"/>
                </a:cubicBezTo>
                <a:cubicBezTo>
                  <a:pt x="1142" y="613"/>
                  <a:pt x="625" y="655"/>
                  <a:pt x="408" y="572"/>
                </a:cubicBezTo>
                <a:cubicBezTo>
                  <a:pt x="190" y="490"/>
                  <a:pt x="94" y="263"/>
                  <a:pt x="0" y="36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5" name="Text Box 59"/>
          <p:cNvSpPr txBox="1">
            <a:spLocks noChangeArrowheads="1"/>
          </p:cNvSpPr>
          <p:nvPr/>
        </p:nvSpPr>
        <p:spPr bwMode="auto">
          <a:xfrm>
            <a:off x="5118100" y="3867150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1.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NATted host</a:t>
            </a:r>
          </a:p>
        </p:txBody>
      </p:sp>
      <p:sp>
        <p:nvSpPr>
          <p:cNvPr id="644156" name="Text Box 60"/>
          <p:cNvSpPr txBox="1">
            <a:spLocks noChangeArrowheads="1"/>
          </p:cNvSpPr>
          <p:nvPr/>
        </p:nvSpPr>
        <p:spPr bwMode="auto">
          <a:xfrm>
            <a:off x="914400" y="3603625"/>
            <a:ext cx="19462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2.</a:t>
            </a:r>
            <a:r>
              <a:rPr lang="en-US"/>
              <a:t> connection to</a:t>
            </a:r>
          </a:p>
          <a:p>
            <a:r>
              <a:rPr lang="en-US"/>
              <a:t>relay initiated</a:t>
            </a:r>
          </a:p>
          <a:p>
            <a:r>
              <a:rPr lang="en-US"/>
              <a:t>by client</a:t>
            </a:r>
          </a:p>
        </p:txBody>
      </p:sp>
      <p:sp>
        <p:nvSpPr>
          <p:cNvPr id="644157" name="Freeform 61"/>
          <p:cNvSpPr>
            <a:spLocks/>
          </p:cNvSpPr>
          <p:nvPr/>
        </p:nvSpPr>
        <p:spPr bwMode="auto">
          <a:xfrm>
            <a:off x="1033463" y="4073525"/>
            <a:ext cx="2798762" cy="511175"/>
          </a:xfrm>
          <a:custGeom>
            <a:avLst/>
            <a:gdLst>
              <a:gd name="T0" fmla="*/ 0 w 1763"/>
              <a:gd name="T1" fmla="*/ 305 h 322"/>
              <a:gd name="T2" fmla="*/ 1091 w 1763"/>
              <a:gd name="T3" fmla="*/ 305 h 322"/>
              <a:gd name="T4" fmla="*/ 1597 w 1763"/>
              <a:gd name="T5" fmla="*/ 201 h 322"/>
              <a:gd name="T6" fmla="*/ 1763 w 1763"/>
              <a:gd name="T7" fmla="*/ 0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3" h="322">
                <a:moveTo>
                  <a:pt x="0" y="305"/>
                </a:moveTo>
                <a:cubicBezTo>
                  <a:pt x="412" y="313"/>
                  <a:pt x="825" y="322"/>
                  <a:pt x="1091" y="305"/>
                </a:cubicBezTo>
                <a:cubicBezTo>
                  <a:pt x="1357" y="288"/>
                  <a:pt x="1485" y="252"/>
                  <a:pt x="1597" y="201"/>
                </a:cubicBezTo>
                <a:cubicBezTo>
                  <a:pt x="1709" y="150"/>
                  <a:pt x="1736" y="75"/>
                  <a:pt x="1763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8" name="Freeform 62"/>
          <p:cNvSpPr>
            <a:spLocks/>
          </p:cNvSpPr>
          <p:nvPr/>
        </p:nvSpPr>
        <p:spPr bwMode="auto">
          <a:xfrm>
            <a:off x="3805238" y="3697288"/>
            <a:ext cx="360362" cy="420687"/>
          </a:xfrm>
          <a:custGeom>
            <a:avLst/>
            <a:gdLst>
              <a:gd name="T0" fmla="*/ 0 w 227"/>
              <a:gd name="T1" fmla="*/ 265 h 265"/>
              <a:gd name="T2" fmla="*/ 105 w 227"/>
              <a:gd name="T3" fmla="*/ 3 h 265"/>
              <a:gd name="T4" fmla="*/ 227 w 227"/>
              <a:gd name="T5" fmla="*/ 247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7" h="265">
                <a:moveTo>
                  <a:pt x="0" y="265"/>
                </a:moveTo>
                <a:cubicBezTo>
                  <a:pt x="33" y="135"/>
                  <a:pt x="67" y="6"/>
                  <a:pt x="105" y="3"/>
                </a:cubicBezTo>
                <a:cubicBezTo>
                  <a:pt x="143" y="0"/>
                  <a:pt x="185" y="123"/>
                  <a:pt x="227" y="247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44159" name="Text Box 63"/>
          <p:cNvSpPr txBox="1">
            <a:spLocks noChangeArrowheads="1"/>
          </p:cNvSpPr>
          <p:nvPr/>
        </p:nvSpPr>
        <p:spPr bwMode="auto">
          <a:xfrm>
            <a:off x="3186113" y="4584700"/>
            <a:ext cx="1946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3.</a:t>
            </a:r>
            <a:r>
              <a:rPr lang="en-US"/>
              <a:t> relaying </a:t>
            </a:r>
          </a:p>
          <a:p>
            <a:r>
              <a:rPr lang="en-US"/>
              <a:t>established</a:t>
            </a:r>
          </a:p>
        </p:txBody>
      </p:sp>
    </p:spTree>
    <p:extLst>
      <p:ext uri="{BB962C8B-B14F-4D97-AF65-F5344CB8AC3E}">
        <p14:creationId xmlns:p14="http://schemas.microsoft.com/office/powerpoint/2010/main" val="400153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64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644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44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4154" grpId="0" animBg="1"/>
      <p:bldP spid="644155" grpId="0"/>
      <p:bldP spid="644156" grpId="0"/>
      <p:bldP spid="644157" grpId="0" animBg="1"/>
      <p:bldP spid="644158" grpId="0" animBg="1"/>
      <p:bldP spid="644159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9170"/>
            <a:ext cx="8229600" cy="1143000"/>
          </a:xfrm>
        </p:spPr>
        <p:txBody>
          <a:bodyPr/>
          <a:lstStyle/>
          <a:p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Remember this?  </a:t>
            </a:r>
            <a:r>
              <a:rPr lang="en-GB" altLang="ja-JP" sz="3600" dirty="0" err="1" smtClean="0">
                <a:ea typeface="ＭＳ Ｐゴシック" charset="0"/>
                <a:cs typeface="ＭＳ Ｐゴシック" charset="0"/>
              </a:rPr>
              <a:t>Traceroute</a:t>
            </a:r>
            <a:r>
              <a:rPr lang="en-GB" altLang="ja-JP" sz="3600" dirty="0" smtClean="0">
                <a:ea typeface="ＭＳ Ｐゴシック" charset="0"/>
                <a:cs typeface="ＭＳ Ｐゴシック" charset="0"/>
              </a:rPr>
              <a:t> at work…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22885" name="Text Box 4"/>
          <p:cNvSpPr txBox="1">
            <a:spLocks noChangeArrowheads="1"/>
          </p:cNvSpPr>
          <p:nvPr/>
        </p:nvSpPr>
        <p:spPr bwMode="auto">
          <a:xfrm>
            <a:off x="0" y="1513335"/>
            <a:ext cx="8229600" cy="5047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 err="1"/>
              <a:t>traceroute</a:t>
            </a:r>
            <a:r>
              <a:rPr lang="en-US" sz="1400" dirty="0"/>
              <a:t> </a:t>
            </a:r>
            <a:r>
              <a:rPr lang="en-US" sz="1400" dirty="0" err="1"/>
              <a:t>munnari.oz.au</a:t>
            </a:r>
            <a:endParaRPr lang="en-US" sz="1400" dirty="0"/>
          </a:p>
          <a:p>
            <a:r>
              <a:rPr lang="en-US" sz="1400" dirty="0" err="1"/>
              <a:t>traceroute</a:t>
            </a:r>
            <a:r>
              <a:rPr lang="en-US" sz="1400" dirty="0"/>
              <a:t> to </a:t>
            </a:r>
            <a:r>
              <a:rPr lang="en-US" sz="1400" dirty="0" err="1"/>
              <a:t>munnari.oz.au</a:t>
            </a:r>
            <a:r>
              <a:rPr lang="en-US" sz="1400" dirty="0"/>
              <a:t> (202.29.151.3), 30 hops max, 60 byte packets</a:t>
            </a:r>
          </a:p>
          <a:p>
            <a:r>
              <a:rPr lang="de-DE" sz="1400" dirty="0"/>
              <a:t> 1  </a:t>
            </a:r>
            <a:r>
              <a:rPr lang="de-DE" sz="1400" dirty="0" err="1"/>
              <a:t>gatwick.net.cl.cam.ac.uk</a:t>
            </a:r>
            <a:r>
              <a:rPr lang="de-DE" sz="1400" dirty="0"/>
              <a:t> (128.232.32.2)  0.416 </a:t>
            </a:r>
            <a:r>
              <a:rPr lang="de-DE" sz="1400" dirty="0" err="1"/>
              <a:t>ms</a:t>
            </a:r>
            <a:r>
              <a:rPr lang="de-DE" sz="1400" dirty="0"/>
              <a:t>  0.384 </a:t>
            </a:r>
            <a:r>
              <a:rPr lang="de-DE" sz="1400" dirty="0" err="1"/>
              <a:t>ms</a:t>
            </a:r>
            <a:r>
              <a:rPr lang="de-DE" sz="1400" dirty="0"/>
              <a:t>  0.427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nl-NL" sz="1400" dirty="0"/>
              <a:t> 2  cl-</a:t>
            </a:r>
            <a:r>
              <a:rPr lang="nl-NL" sz="1400" dirty="0" err="1"/>
              <a:t>sby.route</a:t>
            </a:r>
            <a:r>
              <a:rPr lang="nl-NL" sz="1400" dirty="0"/>
              <a:t>-</a:t>
            </a:r>
            <a:r>
              <a:rPr lang="nl-NL" sz="1400" dirty="0" err="1"/>
              <a:t>nwest.net.cam.ac.uk</a:t>
            </a:r>
            <a:r>
              <a:rPr lang="nl-NL" sz="1400" dirty="0"/>
              <a:t> (193.60.89.9)  0.393 </a:t>
            </a:r>
            <a:r>
              <a:rPr lang="nl-NL" sz="1400" dirty="0" err="1"/>
              <a:t>ms</a:t>
            </a:r>
            <a:r>
              <a:rPr lang="nl-NL" sz="1400" dirty="0"/>
              <a:t>  0.440 </a:t>
            </a:r>
            <a:r>
              <a:rPr lang="nl-NL" sz="1400" dirty="0" err="1"/>
              <a:t>ms</a:t>
            </a:r>
            <a:r>
              <a:rPr lang="nl-NL" sz="1400" dirty="0"/>
              <a:t>  0.494 </a:t>
            </a:r>
            <a:r>
              <a:rPr lang="nl-NL" sz="1400" dirty="0" err="1"/>
              <a:t>ms</a:t>
            </a:r>
            <a:endParaRPr lang="nl-NL" sz="1400" dirty="0"/>
          </a:p>
          <a:p>
            <a:r>
              <a:rPr lang="en-US" sz="1400" dirty="0"/>
              <a:t> 3  route-</a:t>
            </a:r>
            <a:r>
              <a:rPr lang="en-US" sz="1400" dirty="0" err="1"/>
              <a:t>nwest.route</a:t>
            </a:r>
            <a:r>
              <a:rPr lang="en-US" sz="1400" dirty="0"/>
              <a:t>-</a:t>
            </a:r>
            <a:r>
              <a:rPr lang="en-US" sz="1400" dirty="0" err="1"/>
              <a:t>mill.net.cam.ac.uk</a:t>
            </a:r>
            <a:r>
              <a:rPr lang="en-US" sz="1400" dirty="0"/>
              <a:t> (192.84.5.137)  0.407 </a:t>
            </a:r>
            <a:r>
              <a:rPr lang="en-US" sz="1400" dirty="0" err="1"/>
              <a:t>ms</a:t>
            </a:r>
            <a:r>
              <a:rPr lang="en-US" sz="1400" dirty="0"/>
              <a:t>  0.448 </a:t>
            </a:r>
            <a:r>
              <a:rPr lang="en-US" sz="1400" dirty="0" err="1"/>
              <a:t>ms</a:t>
            </a:r>
            <a:r>
              <a:rPr lang="en-US" sz="1400" dirty="0"/>
              <a:t>  0.501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fr-FR" sz="1400" dirty="0"/>
              <a:t> 4  route-</a:t>
            </a:r>
            <a:r>
              <a:rPr lang="fr-FR" sz="1400" dirty="0" err="1"/>
              <a:t>mill.route</a:t>
            </a:r>
            <a:r>
              <a:rPr lang="fr-FR" sz="1400" dirty="0"/>
              <a:t>-</a:t>
            </a:r>
            <a:r>
              <a:rPr lang="fr-FR" sz="1400" dirty="0" err="1"/>
              <a:t>enet.net.cam.ac.uk</a:t>
            </a:r>
            <a:r>
              <a:rPr lang="fr-FR" sz="1400" dirty="0"/>
              <a:t> (192.84.5.94)  1.006 ms  1.091 ms  1.163 ms</a:t>
            </a:r>
          </a:p>
          <a:p>
            <a:r>
              <a:rPr lang="ro-RO" sz="1400" dirty="0"/>
              <a:t> 5  xe-11-3-0.camb-rbr1.eastern.ja.net (146.97.130.1)  0.300 ms  0.313 ms  0.350 ms</a:t>
            </a:r>
          </a:p>
          <a:p>
            <a:r>
              <a:rPr lang="pl-PL" sz="1400" dirty="0"/>
              <a:t> 6  ae24.lowdss-sbr1.ja.net (146.97.37.185)  2.679 ms  2.664 ms  2.712 ms</a:t>
            </a:r>
          </a:p>
          <a:p>
            <a:r>
              <a:rPr lang="hr-HR" sz="1400" dirty="0"/>
              <a:t> 7  ae28.londhx-sbr1.ja.net (146.97.33.17)  5.955 ms  5.953 ms  5.901 ms</a:t>
            </a:r>
          </a:p>
          <a:p>
            <a:r>
              <a:rPr lang="fi-FI" sz="1400" dirty="0"/>
              <a:t> 8  janet.mx1.lon.uk.geant.net (62.40.124.197)  6.059 ms  6.066 ms  6.052 ms</a:t>
            </a:r>
          </a:p>
          <a:p>
            <a:r>
              <a:rPr lang="fi-FI" sz="1400" dirty="0"/>
              <a:t> 9  ae0.mx1.par.fr.geant.net (62.40.98.77)  11.742 ms  11.779 ms  11.724 ms</a:t>
            </a:r>
          </a:p>
          <a:p>
            <a:r>
              <a:rPr lang="fi-FI" sz="1400" dirty="0"/>
              <a:t>10  ae1.mx1.mad.es.geant.net (62.40.98.64)  27.751 ms  27.734 ms  27.704 ms</a:t>
            </a:r>
          </a:p>
          <a:p>
            <a:r>
              <a:rPr lang="de-DE" sz="1400" dirty="0"/>
              <a:t>11  mb-so-02-v4.bb.tein3.net (202.179.249.117)  138.296 </a:t>
            </a:r>
            <a:r>
              <a:rPr lang="de-DE" sz="1400" dirty="0" err="1"/>
              <a:t>ms</a:t>
            </a:r>
            <a:r>
              <a:rPr lang="de-DE" sz="1400" dirty="0"/>
              <a:t>  138.314 </a:t>
            </a:r>
            <a:r>
              <a:rPr lang="de-DE" sz="1400" dirty="0" err="1"/>
              <a:t>ms</a:t>
            </a:r>
            <a:r>
              <a:rPr lang="de-DE" sz="1400" dirty="0"/>
              <a:t>  138.282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de-DE" sz="1400" dirty="0"/>
              <a:t>12  sg-so-04-v4.bb.tein3.net (202.179.249.53)  196.303 </a:t>
            </a:r>
            <a:r>
              <a:rPr lang="de-DE" sz="1400" dirty="0" err="1"/>
              <a:t>ms</a:t>
            </a:r>
            <a:r>
              <a:rPr lang="de-DE" sz="1400" dirty="0"/>
              <a:t>  196.293 </a:t>
            </a:r>
            <a:r>
              <a:rPr lang="de-DE" sz="1400" dirty="0" err="1"/>
              <a:t>ms</a:t>
            </a:r>
            <a:r>
              <a:rPr lang="de-DE" sz="1400" dirty="0"/>
              <a:t>  196.264 </a:t>
            </a:r>
            <a:r>
              <a:rPr lang="de-DE" sz="1400" dirty="0" err="1"/>
              <a:t>ms</a:t>
            </a:r>
            <a:endParaRPr lang="de-DE" sz="1400" dirty="0"/>
          </a:p>
          <a:p>
            <a:r>
              <a:rPr lang="en-US" sz="1400" dirty="0"/>
              <a:t>13  th-pr-v4.bb.tein3.net (202.179.249.66)  225.153 </a:t>
            </a:r>
            <a:r>
              <a:rPr lang="en-US" sz="1400" dirty="0" err="1"/>
              <a:t>ms</a:t>
            </a:r>
            <a:r>
              <a:rPr lang="en-US" sz="1400" dirty="0"/>
              <a:t>  225.178 </a:t>
            </a:r>
            <a:r>
              <a:rPr lang="en-US" sz="1400" dirty="0" err="1"/>
              <a:t>ms</a:t>
            </a:r>
            <a:r>
              <a:rPr lang="en-US" sz="1400" dirty="0"/>
              <a:t>  225.196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14  pyt-thairen-to-02-bdr-pyt.uni.net.th (202.29.12.10)  225.163 </a:t>
            </a:r>
            <a:r>
              <a:rPr lang="en-US" sz="1400" dirty="0" err="1"/>
              <a:t>ms</a:t>
            </a:r>
            <a:r>
              <a:rPr lang="en-US" sz="1400" dirty="0"/>
              <a:t>  223.343 </a:t>
            </a:r>
            <a:r>
              <a:rPr lang="en-US" sz="1400" dirty="0" err="1"/>
              <a:t>ms</a:t>
            </a:r>
            <a:r>
              <a:rPr lang="en-US" sz="1400" dirty="0"/>
              <a:t>  223.363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15  202.28.227.126 (202.28.227.126)  241.038 </a:t>
            </a:r>
            <a:r>
              <a:rPr lang="en-US" sz="1400" dirty="0" err="1"/>
              <a:t>ms</a:t>
            </a:r>
            <a:r>
              <a:rPr lang="en-US" sz="1400" dirty="0"/>
              <a:t>  240.941 </a:t>
            </a:r>
            <a:r>
              <a:rPr lang="en-US" sz="1400" dirty="0" err="1"/>
              <a:t>ms</a:t>
            </a:r>
            <a:r>
              <a:rPr lang="en-US" sz="1400" dirty="0"/>
              <a:t>  240.834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16  202.28.221.46 (202.28.221.46)  287.252 </a:t>
            </a:r>
            <a:r>
              <a:rPr lang="en-US" sz="1400" dirty="0" err="1"/>
              <a:t>ms</a:t>
            </a:r>
            <a:r>
              <a:rPr lang="en-US" sz="1400" dirty="0"/>
              <a:t>  287.306 </a:t>
            </a:r>
            <a:r>
              <a:rPr lang="en-US" sz="1400" dirty="0" err="1"/>
              <a:t>ms</a:t>
            </a:r>
            <a:r>
              <a:rPr lang="en-US" sz="1400" dirty="0"/>
              <a:t>  287.282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en-US" sz="1400" dirty="0"/>
              <a:t>17  * * *</a:t>
            </a:r>
          </a:p>
          <a:p>
            <a:r>
              <a:rPr lang="en-US" sz="1400" dirty="0"/>
              <a:t>18  * * *</a:t>
            </a:r>
          </a:p>
          <a:p>
            <a:r>
              <a:rPr lang="en-US" sz="1400" dirty="0"/>
              <a:t>19  * * *</a:t>
            </a:r>
          </a:p>
          <a:p>
            <a:r>
              <a:rPr lang="en-US" sz="1400" dirty="0"/>
              <a:t>20  </a:t>
            </a:r>
            <a:r>
              <a:rPr lang="en-US" sz="1400" dirty="0" err="1"/>
              <a:t>coe-gw.psu.ac.th</a:t>
            </a:r>
            <a:r>
              <a:rPr lang="en-US" sz="1400" dirty="0"/>
              <a:t> (202.29.149.70)  241.681 </a:t>
            </a:r>
            <a:r>
              <a:rPr lang="en-US" sz="1400" dirty="0" err="1"/>
              <a:t>ms</a:t>
            </a:r>
            <a:r>
              <a:rPr lang="en-US" sz="1400" dirty="0"/>
              <a:t>  241.715 </a:t>
            </a:r>
            <a:r>
              <a:rPr lang="en-US" sz="1400" dirty="0" err="1"/>
              <a:t>ms</a:t>
            </a:r>
            <a:r>
              <a:rPr lang="en-US" sz="1400" dirty="0"/>
              <a:t>  241.680 </a:t>
            </a:r>
            <a:r>
              <a:rPr lang="en-US" sz="1400" dirty="0" err="1"/>
              <a:t>ms</a:t>
            </a:r>
            <a:endParaRPr lang="en-US" sz="1400" dirty="0"/>
          </a:p>
          <a:p>
            <a:r>
              <a:rPr lang="is-IS" sz="1400" dirty="0"/>
              <a:t>21  munnari.OZ.AU (202.29.151.3)  241.610 ms  241.636 ms  241.537 ms</a:t>
            </a:r>
          </a:p>
        </p:txBody>
      </p:sp>
      <p:sp>
        <p:nvSpPr>
          <p:cNvPr id="122886" name="Text Box 5"/>
          <p:cNvSpPr txBox="1">
            <a:spLocks noChangeArrowheads="1"/>
          </p:cNvSpPr>
          <p:nvPr/>
        </p:nvSpPr>
        <p:spPr bwMode="auto">
          <a:xfrm>
            <a:off x="54769" y="569774"/>
            <a:ext cx="890894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dirty="0" err="1">
                <a:solidFill>
                  <a:srgbClr val="FF0000"/>
                </a:solidFill>
                <a:latin typeface="Calibri"/>
              </a:rPr>
              <a:t>traceroute</a:t>
            </a:r>
            <a:r>
              <a:rPr lang="en-US" dirty="0">
                <a:solidFill>
                  <a:srgbClr val="FF0000"/>
                </a:solidFill>
                <a:latin typeface="Calibri"/>
              </a:rPr>
              <a:t>:</a:t>
            </a:r>
            <a:r>
              <a:rPr lang="en-US" dirty="0">
                <a:latin typeface="Calibri"/>
              </a:rPr>
              <a:t> </a:t>
            </a:r>
            <a:r>
              <a:rPr lang="en-US" dirty="0" err="1" smtClean="0">
                <a:latin typeface="Calibri"/>
              </a:rPr>
              <a:t>rio.cl.cam.ac.uk</a:t>
            </a:r>
            <a:r>
              <a:rPr lang="en-US" dirty="0" smtClean="0">
                <a:latin typeface="Calibri"/>
              </a:rPr>
              <a:t> to </a:t>
            </a:r>
            <a:r>
              <a:rPr lang="en-US" dirty="0" err="1" smtClean="0">
                <a:latin typeface="Calibri"/>
              </a:rPr>
              <a:t>munnari.oz.au</a:t>
            </a:r>
            <a:endParaRPr lang="en-US" dirty="0" smtClean="0">
              <a:latin typeface="Calibri"/>
            </a:endParaRPr>
          </a:p>
          <a:p>
            <a:pPr algn="ctr"/>
            <a:r>
              <a:rPr lang="en-US" sz="1600" dirty="0" smtClean="0">
                <a:latin typeface="Calibri"/>
              </a:rPr>
              <a:t>(</a:t>
            </a:r>
            <a:r>
              <a:rPr lang="en-US" sz="1600" dirty="0" err="1" smtClean="0">
                <a:latin typeface="Calibri"/>
              </a:rPr>
              <a:t>tracepath</a:t>
            </a:r>
            <a:r>
              <a:rPr lang="en-US" sz="1600" dirty="0" smtClean="0">
                <a:latin typeface="Calibri"/>
              </a:rPr>
              <a:t> on </a:t>
            </a:r>
            <a:r>
              <a:rPr lang="en-US" sz="1600" dirty="0" err="1" smtClean="0">
                <a:latin typeface="Calibri"/>
              </a:rPr>
              <a:t>pwf</a:t>
            </a:r>
            <a:r>
              <a:rPr lang="en-US" sz="1600" dirty="0" smtClean="0">
                <a:latin typeface="Calibri"/>
              </a:rPr>
              <a:t> is similar)</a:t>
            </a:r>
            <a:endParaRPr lang="en-US" sz="1600" dirty="0">
              <a:latin typeface="Calibri"/>
            </a:endParaRPr>
          </a:p>
        </p:txBody>
      </p:sp>
      <p:sp>
        <p:nvSpPr>
          <p:cNvPr id="122887" name="Line 6"/>
          <p:cNvSpPr>
            <a:spLocks noChangeShapeType="1"/>
          </p:cNvSpPr>
          <p:nvPr/>
        </p:nvSpPr>
        <p:spPr bwMode="auto">
          <a:xfrm flipV="1">
            <a:off x="725488" y="5762452"/>
            <a:ext cx="2250547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88" name="Text Box 7"/>
          <p:cNvSpPr txBox="1">
            <a:spLocks noChangeArrowheads="1"/>
          </p:cNvSpPr>
          <p:nvPr/>
        </p:nvSpPr>
        <p:spPr bwMode="auto">
          <a:xfrm>
            <a:off x="5008656" y="1192660"/>
            <a:ext cx="4565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Three delay measurements from </a:t>
            </a:r>
          </a:p>
          <a:p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rio.cl.cam.ac.uk</a:t>
            </a:r>
            <a:r>
              <a:rPr lang="en-US" sz="1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libri"/>
              </a:rPr>
              <a:t>to </a:t>
            </a:r>
            <a:r>
              <a:rPr lang="en-US" sz="1800" dirty="0" err="1" smtClean="0">
                <a:solidFill>
                  <a:srgbClr val="FF0000"/>
                </a:solidFill>
                <a:latin typeface="Calibri"/>
              </a:rPr>
              <a:t>gatwick.net.cl.cam.ac.uk</a:t>
            </a:r>
            <a:endParaRPr lang="en-US" sz="18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22889" name="Line 8"/>
          <p:cNvSpPr>
            <a:spLocks noChangeShapeType="1"/>
          </p:cNvSpPr>
          <p:nvPr/>
        </p:nvSpPr>
        <p:spPr bwMode="auto">
          <a:xfrm flipV="1">
            <a:off x="3156873" y="1306960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0" name="Line 9"/>
          <p:cNvSpPr>
            <a:spLocks noChangeShapeType="1"/>
          </p:cNvSpPr>
          <p:nvPr/>
        </p:nvSpPr>
        <p:spPr bwMode="auto">
          <a:xfrm flipV="1">
            <a:off x="3696623" y="1295848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1" name="Line 10"/>
          <p:cNvSpPr>
            <a:spLocks noChangeShapeType="1"/>
          </p:cNvSpPr>
          <p:nvPr/>
        </p:nvSpPr>
        <p:spPr bwMode="auto">
          <a:xfrm flipH="1" flipV="1">
            <a:off x="3831560" y="1305373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2" name="Line 11"/>
          <p:cNvSpPr>
            <a:spLocks noChangeShapeType="1"/>
          </p:cNvSpPr>
          <p:nvPr/>
        </p:nvSpPr>
        <p:spPr bwMode="auto">
          <a:xfrm>
            <a:off x="3823623" y="1314897"/>
            <a:ext cx="1266581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122893" name="Text Box 12"/>
          <p:cNvSpPr txBox="1">
            <a:spLocks noChangeArrowheads="1"/>
          </p:cNvSpPr>
          <p:nvPr/>
        </p:nvSpPr>
        <p:spPr bwMode="auto">
          <a:xfrm>
            <a:off x="2857500" y="5517155"/>
            <a:ext cx="62865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rgbClr val="FF0000"/>
                </a:solidFill>
                <a:latin typeface="Calibri"/>
              </a:rPr>
              <a:t>* means no response (probe lost, router not replying)</a:t>
            </a:r>
          </a:p>
        </p:txBody>
      </p:sp>
      <p:sp>
        <p:nvSpPr>
          <p:cNvPr id="122895" name="Text Box 15"/>
          <p:cNvSpPr txBox="1">
            <a:spLocks noChangeArrowheads="1"/>
          </p:cNvSpPr>
          <p:nvPr/>
        </p:nvSpPr>
        <p:spPr bwMode="auto">
          <a:xfrm>
            <a:off x="7220743" y="2031684"/>
            <a:ext cx="1791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trans</a:t>
            </a:r>
            <a:r>
              <a:rPr lang="en-US" sz="2000" dirty="0" smtClean="0">
                <a:solidFill>
                  <a:srgbClr val="FF0000"/>
                </a:solidFill>
                <a:latin typeface="Calibri"/>
              </a:rPr>
              <a:t>-continent</a:t>
            </a:r>
            <a:endParaRPr lang="en-US" sz="2000" dirty="0">
              <a:solidFill>
                <a:srgbClr val="FF0000"/>
              </a:solidFill>
              <a:latin typeface="Calibri"/>
            </a:endParaRPr>
          </a:p>
          <a:p>
            <a:r>
              <a:rPr lang="en-US" sz="2000" dirty="0">
                <a:solidFill>
                  <a:srgbClr val="FF0000"/>
                </a:solidFill>
                <a:latin typeface="Calibri"/>
              </a:rPr>
              <a:t>link</a:t>
            </a:r>
            <a:endParaRPr lang="en-US" sz="20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6265674" y="2519105"/>
            <a:ext cx="1963926" cy="15639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57200" y="4135530"/>
            <a:ext cx="5839959" cy="0"/>
          </a:xfrm>
          <a:prstGeom prst="line">
            <a:avLst/>
          </a:prstGeom>
          <a:ln>
            <a:solidFill>
              <a:srgbClr val="FF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121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57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A608E-B6B5-1541-936D-825029CBD2E1}" type="slidenum">
              <a:rPr lang="en-US" smtClean="0"/>
              <a:pPr/>
              <a:t>122</a:t>
            </a:fld>
            <a:endParaRPr lang="en-US" dirty="0"/>
          </a:p>
        </p:txBody>
      </p:sp>
      <p:sp>
        <p:nvSpPr>
          <p:cNvPr id="451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Traceroute and ICMP</a:t>
            </a:r>
          </a:p>
        </p:txBody>
      </p:sp>
      <p:sp>
        <p:nvSpPr>
          <p:cNvPr id="451588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000"/>
              <a:t>Source sends series of UDP segments to dest</a:t>
            </a:r>
          </a:p>
          <a:p>
            <a:pPr lvl="1"/>
            <a:r>
              <a:rPr lang="en-US" sz="1800"/>
              <a:t>First has TTL =1</a:t>
            </a:r>
          </a:p>
          <a:p>
            <a:pPr lvl="1"/>
            <a:r>
              <a:rPr lang="en-US" sz="1800"/>
              <a:t>Second has TTL=2, etc.</a:t>
            </a:r>
          </a:p>
          <a:p>
            <a:pPr lvl="1"/>
            <a:r>
              <a:rPr lang="en-US" sz="1800"/>
              <a:t>Unlikely port number</a:t>
            </a:r>
          </a:p>
          <a:p>
            <a:r>
              <a:rPr lang="en-US" sz="2000"/>
              <a:t>When nth datagram arrives to nth router:</a:t>
            </a:r>
          </a:p>
          <a:p>
            <a:pPr lvl="1"/>
            <a:r>
              <a:rPr lang="en-US" sz="1800"/>
              <a:t>Router discards datagram</a:t>
            </a:r>
          </a:p>
          <a:p>
            <a:pPr lvl="1"/>
            <a:r>
              <a:rPr lang="en-US" sz="1800"/>
              <a:t>And sends to source an ICMP message (type 11, code 0)</a:t>
            </a:r>
          </a:p>
          <a:p>
            <a:pPr lvl="1"/>
            <a:r>
              <a:rPr lang="en-US" sz="1800"/>
              <a:t>Message includes name of router&amp; IP address</a:t>
            </a:r>
          </a:p>
        </p:txBody>
      </p:sp>
      <p:sp>
        <p:nvSpPr>
          <p:cNvPr id="45158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000" dirty="0"/>
              <a:t>When ICMP message arrives, source calculates RTT</a:t>
            </a:r>
          </a:p>
          <a:p>
            <a:r>
              <a:rPr lang="en-US" sz="2000" dirty="0" err="1"/>
              <a:t>Traceroute</a:t>
            </a:r>
            <a:r>
              <a:rPr lang="en-US" sz="2000" dirty="0"/>
              <a:t> does this 3 times</a:t>
            </a:r>
          </a:p>
          <a:p>
            <a:pPr>
              <a:buFont typeface="ZapfDingbats" charset="0"/>
              <a:buNone/>
            </a:pPr>
            <a:r>
              <a:rPr lang="en-US" sz="2000" u="sng" dirty="0">
                <a:solidFill>
                  <a:srgbClr val="FF0000"/>
                </a:solidFill>
              </a:rPr>
              <a:t>Stopping criterion</a:t>
            </a:r>
          </a:p>
          <a:p>
            <a:r>
              <a:rPr lang="en-US" sz="2000" dirty="0"/>
              <a:t>UDP segment eventually arrives at destination host</a:t>
            </a:r>
          </a:p>
          <a:p>
            <a:r>
              <a:rPr lang="en-US" sz="2000" dirty="0"/>
              <a:t>Destination returns ICMP </a:t>
            </a:r>
            <a:r>
              <a:rPr lang="ja-JP" altLang="en-US" sz="2000" dirty="0">
                <a:latin typeface="Calibri"/>
              </a:rPr>
              <a:t>“</a:t>
            </a:r>
            <a:r>
              <a:rPr lang="en-US" sz="2000" dirty="0"/>
              <a:t>host unreachable</a:t>
            </a:r>
            <a:r>
              <a:rPr lang="ja-JP" altLang="en-US" sz="2000" dirty="0">
                <a:latin typeface="Calibri"/>
              </a:rPr>
              <a:t>”</a:t>
            </a:r>
            <a:r>
              <a:rPr lang="en-US" sz="2000" dirty="0"/>
              <a:t> packet (type 3, code 3)</a:t>
            </a:r>
          </a:p>
          <a:p>
            <a:r>
              <a:rPr lang="en-US" sz="2000" dirty="0"/>
              <a:t>When source gets this ICMP, stops.</a:t>
            </a:r>
          </a:p>
        </p:txBody>
      </p:sp>
    </p:spTree>
    <p:extLst>
      <p:ext uri="{BB962C8B-B14F-4D97-AF65-F5344CB8AC3E}">
        <p14:creationId xmlns:p14="http://schemas.microsoft.com/office/powerpoint/2010/main" val="2777683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ED1A2-157E-CA4E-BF6A-BC68585CC5E5}" type="slidenum">
              <a:rPr lang="en-US" smtClean="0"/>
              <a:pPr/>
              <a:t>123</a:t>
            </a:fld>
            <a:endParaRPr lang="en-US" dirty="0"/>
          </a:p>
        </p:txBody>
      </p:sp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4825" cy="1143000"/>
          </a:xfrm>
        </p:spPr>
        <p:txBody>
          <a:bodyPr/>
          <a:lstStyle/>
          <a:p>
            <a:r>
              <a:rPr lang="en-US" sz="3200"/>
              <a:t>ICMP: Internet Control Message Protocol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1800" dirty="0"/>
              <a:t>used by hosts &amp; routers to communicate network-level information</a:t>
            </a:r>
          </a:p>
          <a:p>
            <a:pPr lvl="1"/>
            <a:r>
              <a:rPr lang="en-US" sz="1800" dirty="0"/>
              <a:t>error reporting: unreachable host, network, port, protocol</a:t>
            </a:r>
          </a:p>
          <a:p>
            <a:pPr lvl="1"/>
            <a:r>
              <a:rPr lang="en-US" sz="1800" dirty="0"/>
              <a:t>echo request/reply (used by ping)</a:t>
            </a:r>
          </a:p>
          <a:p>
            <a:r>
              <a:rPr lang="en-US" sz="1800" dirty="0"/>
              <a:t>network-layer </a:t>
            </a:r>
            <a:r>
              <a:rPr lang="ja-JP" altLang="en-US" sz="1800" dirty="0">
                <a:latin typeface="Calibri"/>
              </a:rPr>
              <a:t>“</a:t>
            </a:r>
            <a:r>
              <a:rPr lang="en-US" sz="1800" dirty="0"/>
              <a:t>above</a:t>
            </a:r>
            <a:r>
              <a:rPr lang="ja-JP" altLang="en-US" sz="1800" dirty="0">
                <a:latin typeface="Calibri"/>
              </a:rPr>
              <a:t>”</a:t>
            </a:r>
            <a:r>
              <a:rPr lang="en-US" sz="1800" dirty="0"/>
              <a:t> IP:</a:t>
            </a:r>
          </a:p>
          <a:p>
            <a:pPr lvl="1"/>
            <a:r>
              <a:rPr lang="en-US" sz="1800" dirty="0"/>
              <a:t>ICMP </a:t>
            </a:r>
            <a:r>
              <a:rPr lang="en-US" sz="1800" dirty="0" err="1"/>
              <a:t>msgs</a:t>
            </a:r>
            <a:r>
              <a:rPr lang="en-US" sz="1800" dirty="0"/>
              <a:t> carried in IP datagrams</a:t>
            </a:r>
          </a:p>
          <a:p>
            <a:r>
              <a:rPr lang="en-US" sz="1800" dirty="0">
                <a:solidFill>
                  <a:schemeClr val="accent2"/>
                </a:solidFill>
              </a:rPr>
              <a:t>ICMP message:</a:t>
            </a:r>
            <a:r>
              <a:rPr lang="en-US" sz="1800" dirty="0"/>
              <a:t> type, code plus first 8 bytes of IP datagram causing error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4584700" y="1760538"/>
            <a:ext cx="3829970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u="sng" dirty="0">
                <a:latin typeface="Calibri"/>
              </a:rPr>
              <a:t>Type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Code</a:t>
            </a:r>
            <a:r>
              <a:rPr lang="en-US" dirty="0">
                <a:latin typeface="Calibri"/>
              </a:rPr>
              <a:t>  </a:t>
            </a:r>
            <a:r>
              <a:rPr lang="en-US" u="sng" dirty="0">
                <a:latin typeface="Calibri"/>
              </a:rPr>
              <a:t>description</a:t>
            </a:r>
            <a:endParaRPr lang="en-US" dirty="0">
              <a:latin typeface="Calibri"/>
            </a:endParaRPr>
          </a:p>
          <a:p>
            <a:r>
              <a:rPr lang="en-US" dirty="0">
                <a:latin typeface="Calibri"/>
              </a:rPr>
              <a:t>0        0         echo reply (ping)</a:t>
            </a:r>
          </a:p>
          <a:p>
            <a:r>
              <a:rPr lang="en-US" dirty="0">
                <a:latin typeface="Calibri"/>
              </a:rPr>
              <a:t>3        0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. network unreachable</a:t>
            </a:r>
          </a:p>
          <a:p>
            <a:r>
              <a:rPr lang="en-US" dirty="0">
                <a:latin typeface="Calibri"/>
              </a:rPr>
              <a:t>3        1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unreachable</a:t>
            </a:r>
          </a:p>
          <a:p>
            <a:r>
              <a:rPr lang="en-US" dirty="0">
                <a:latin typeface="Calibri"/>
              </a:rPr>
              <a:t>3        2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protocol unreachable</a:t>
            </a:r>
          </a:p>
          <a:p>
            <a:r>
              <a:rPr lang="en-US" dirty="0">
                <a:latin typeface="Calibri"/>
              </a:rPr>
              <a:t>3        3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port unreachable</a:t>
            </a:r>
          </a:p>
          <a:p>
            <a:r>
              <a:rPr lang="en-US" dirty="0">
                <a:latin typeface="Calibri"/>
              </a:rPr>
              <a:t>3        6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network unknown</a:t>
            </a:r>
          </a:p>
          <a:p>
            <a:r>
              <a:rPr lang="en-US" dirty="0">
                <a:latin typeface="Calibri"/>
              </a:rPr>
              <a:t>3        7         </a:t>
            </a:r>
            <a:r>
              <a:rPr lang="en-US" dirty="0" err="1">
                <a:latin typeface="Calibri"/>
              </a:rPr>
              <a:t>dest</a:t>
            </a:r>
            <a:r>
              <a:rPr lang="en-US" dirty="0">
                <a:latin typeface="Calibri"/>
              </a:rPr>
              <a:t> host unknown</a:t>
            </a:r>
          </a:p>
          <a:p>
            <a:r>
              <a:rPr lang="en-US" dirty="0">
                <a:latin typeface="Calibri"/>
              </a:rPr>
              <a:t>4        0         source quench (congestion</a:t>
            </a:r>
          </a:p>
          <a:p>
            <a:r>
              <a:rPr lang="en-US" dirty="0">
                <a:latin typeface="Calibri"/>
              </a:rPr>
              <a:t>                     control - not used)</a:t>
            </a:r>
          </a:p>
          <a:p>
            <a:r>
              <a:rPr lang="en-US" dirty="0">
                <a:latin typeface="Calibri"/>
              </a:rPr>
              <a:t>8        0         echo request (ping)</a:t>
            </a:r>
          </a:p>
          <a:p>
            <a:r>
              <a:rPr lang="en-US" dirty="0">
                <a:latin typeface="Calibri"/>
              </a:rPr>
              <a:t>9        0         route advertisement</a:t>
            </a:r>
          </a:p>
          <a:p>
            <a:r>
              <a:rPr lang="en-US" dirty="0">
                <a:latin typeface="Calibri"/>
              </a:rPr>
              <a:t>10      0         router discovery</a:t>
            </a:r>
          </a:p>
          <a:p>
            <a:r>
              <a:rPr lang="en-US" dirty="0">
                <a:latin typeface="Calibri"/>
              </a:rPr>
              <a:t>11      0         TTL expired</a:t>
            </a:r>
          </a:p>
          <a:p>
            <a:r>
              <a:rPr lang="en-US" dirty="0">
                <a:latin typeface="Calibri"/>
              </a:rPr>
              <a:t>12      0         bad IP header</a:t>
            </a:r>
          </a:p>
          <a:p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929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124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42172" y="2530435"/>
            <a:ext cx="838812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Gluing it together: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How does my Network (address) interact</a:t>
            </a:r>
          </a:p>
          <a:p>
            <a:r>
              <a:rPr lang="en-US" sz="2400" b="1" dirty="0"/>
              <a:t>	</a:t>
            </a:r>
            <a:r>
              <a:rPr lang="en-US" sz="2400" b="1" dirty="0" smtClean="0"/>
              <a:t>		with my Data-Link (address) 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90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42F3B61-5B23-3C41-B29B-02C15FD63E85}" type="slidenum">
              <a:rPr lang="en-US" sz="1200" i="0" smtClean="0">
                <a:latin typeface="Calibri"/>
                <a:cs typeface="Calibri"/>
              </a:rPr>
              <a:pPr/>
              <a:t>125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148484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55575"/>
            <a:ext cx="7772400" cy="1143000"/>
          </a:xfrm>
        </p:spPr>
        <p:txBody>
          <a:bodyPr/>
          <a:lstStyle/>
          <a:p>
            <a:r>
              <a:rPr lang="en-US" sz="3600" dirty="0">
                <a:ea typeface="ＭＳ Ｐゴシック" charset="0"/>
                <a:cs typeface="ＭＳ Ｐゴシック" charset="0"/>
              </a:rPr>
              <a:t>Switches vs. </a:t>
            </a:r>
            <a:r>
              <a:rPr lang="en-US" sz="3600" dirty="0" smtClean="0">
                <a:ea typeface="ＭＳ Ｐゴシック" charset="0"/>
                <a:cs typeface="ＭＳ Ｐゴシック" charset="0"/>
              </a:rPr>
              <a:t>Routers Summary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48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2925" y="1233488"/>
            <a:ext cx="7981950" cy="228758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ea typeface="ＭＳ Ｐゴシック" charset="0"/>
                <a:cs typeface="ＭＳ Ｐゴシック" charset="0"/>
              </a:rPr>
              <a:t>both store-and-forward devices</a:t>
            </a:r>
          </a:p>
          <a:p>
            <a:pPr lvl="1"/>
            <a:r>
              <a:rPr lang="en-US" sz="2000" dirty="0">
                <a:ea typeface="ＭＳ Ｐゴシック" charset="0"/>
              </a:rPr>
              <a:t>routers: network layer devices (examine network layer headers)</a:t>
            </a:r>
          </a:p>
          <a:p>
            <a:pPr lvl="1"/>
            <a:r>
              <a:rPr lang="en-US" sz="2000" dirty="0">
                <a:ea typeface="ＭＳ Ｐゴシック" charset="0"/>
              </a:rPr>
              <a:t>switches are link layer devices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routers maintain routing tables, implement routing algorithms</a:t>
            </a:r>
          </a:p>
          <a:p>
            <a:r>
              <a:rPr lang="en-US" sz="2400" dirty="0">
                <a:ea typeface="ＭＳ Ｐゴシック" charset="0"/>
                <a:cs typeface="ＭＳ Ｐゴシック" charset="0"/>
              </a:rPr>
              <a:t>switches maintain switch tables, implement filtering, learning algorithms</a:t>
            </a:r>
            <a:r>
              <a:rPr lang="en-US" dirty="0">
                <a:ea typeface="ＭＳ Ｐゴシック" charset="0"/>
                <a:cs typeface="ＭＳ Ｐゴシック" charset="0"/>
              </a:rPr>
              <a:t> </a:t>
            </a:r>
          </a:p>
        </p:txBody>
      </p:sp>
      <p:pic>
        <p:nvPicPr>
          <p:cNvPr id="148486" name="Picture 4" descr="566 Bridge and router stack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4418013"/>
            <a:ext cx="5456237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03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1B8484A-DE33-CD47-AC95-83C074BA5D20}" type="slidenum">
              <a:rPr lang="en-US" sz="1200" i="0" smtClean="0">
                <a:latin typeface="Calibri"/>
                <a:cs typeface="Calibri"/>
              </a:rPr>
              <a:pPr/>
              <a:t>126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890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MAC Addresses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(and IPv4 ARP)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3600" dirty="0" smtClean="0">
                <a:ea typeface="ＭＳ Ｐゴシック" charset="0"/>
                <a:cs typeface="ＭＳ Ｐゴシック" charset="0"/>
              </a:rPr>
              <a:t>or How do I glue my network to my data-link?</a:t>
            </a:r>
            <a:endParaRPr lang="en-US" sz="3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890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>
            <a:normAutofit/>
          </a:bodyPr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32-bit IP address: </a:t>
            </a:r>
          </a:p>
          <a:p>
            <a:pPr lvl="1"/>
            <a:r>
              <a:rPr lang="en-US" i="1" dirty="0">
                <a:ea typeface="ＭＳ Ｐゴシック" charset="0"/>
              </a:rPr>
              <a:t>network-layer</a:t>
            </a:r>
            <a:r>
              <a:rPr lang="en-US" dirty="0">
                <a:ea typeface="ＭＳ Ｐゴシック" charset="0"/>
              </a:rPr>
              <a:t> address</a:t>
            </a:r>
          </a:p>
          <a:p>
            <a:pPr lvl="1"/>
            <a:r>
              <a:rPr lang="en-US" dirty="0">
                <a:ea typeface="ＭＳ Ｐゴシック" charset="0"/>
              </a:rPr>
              <a:t>used to get datagram to destination IP subnet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MAC (or LAN or physical or Ethernet) address:</a:t>
            </a:r>
            <a:r>
              <a:rPr lang="en-US" sz="320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 </a:t>
            </a:r>
          </a:p>
          <a:p>
            <a:pPr lvl="1"/>
            <a:r>
              <a:rPr lang="en-US" dirty="0">
                <a:ea typeface="ＭＳ Ｐゴシック" charset="0"/>
              </a:rPr>
              <a:t>function:</a:t>
            </a:r>
            <a:r>
              <a:rPr lang="en-US" dirty="0">
                <a:solidFill>
                  <a:schemeClr val="accent2"/>
                </a:solidFill>
                <a:ea typeface="ＭＳ Ｐゴシック" charset="0"/>
              </a:rPr>
              <a:t> </a:t>
            </a:r>
            <a:r>
              <a:rPr lang="en-US" i="1" dirty="0">
                <a:solidFill>
                  <a:srgbClr val="FF0000"/>
                </a:solidFill>
                <a:ea typeface="ＭＳ Ｐゴシック" charset="0"/>
              </a:rPr>
              <a:t>get frame from one interface to another physically-connected interface (same network)</a:t>
            </a:r>
          </a:p>
          <a:p>
            <a:pPr lvl="1"/>
            <a:r>
              <a:rPr lang="en-US" dirty="0">
                <a:ea typeface="ＭＳ Ｐゴシック" charset="0"/>
              </a:rPr>
              <a:t>48 bit MAC address (for most LANs)</a:t>
            </a:r>
          </a:p>
          <a:p>
            <a:pPr lvl="2"/>
            <a:r>
              <a:rPr lang="en-US" dirty="0">
                <a:ea typeface="ＭＳ Ｐゴシック" charset="0"/>
              </a:rPr>
              <a:t> burned in NIC ROM, also </a:t>
            </a:r>
            <a:r>
              <a:rPr lang="en-US" dirty="0" smtClean="0">
                <a:ea typeface="ＭＳ Ｐゴシック" charset="0"/>
              </a:rPr>
              <a:t>(commonly) software </a:t>
            </a:r>
            <a:r>
              <a:rPr lang="en-US" dirty="0">
                <a:ea typeface="ＭＳ Ｐゴシック" charset="0"/>
              </a:rPr>
              <a:t>settable</a:t>
            </a:r>
          </a:p>
        </p:txBody>
      </p:sp>
    </p:spTree>
    <p:extLst>
      <p:ext uri="{BB962C8B-B14F-4D97-AF65-F5344CB8AC3E}">
        <p14:creationId xmlns:p14="http://schemas.microsoft.com/office/powerpoint/2010/main" val="155439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AD155F3-DEBC-0546-A795-93DB337E7C59}" type="slidenum">
              <a:rPr lang="en-US" sz="1200" i="0" smtClean="0">
                <a:latin typeface="Calibri"/>
                <a:cs typeface="Calibri"/>
              </a:rPr>
              <a:pPr/>
              <a:t>127</a:t>
            </a:fld>
            <a:endParaRPr lang="en-US" sz="1200" i="0" dirty="0">
              <a:latin typeface="Calibri"/>
              <a:cs typeface="Calibri"/>
            </a:endParaRPr>
          </a:p>
        </p:txBody>
      </p:sp>
      <p:sp>
        <p:nvSpPr>
          <p:cNvPr id="911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LAN Addresses and ARP</a:t>
            </a:r>
          </a:p>
        </p:txBody>
      </p:sp>
      <p:sp>
        <p:nvSpPr>
          <p:cNvPr id="91145" name="Text Box 4"/>
          <p:cNvSpPr txBox="1">
            <a:spLocks noChangeArrowheads="1"/>
          </p:cNvSpPr>
          <p:nvPr/>
        </p:nvSpPr>
        <p:spPr bwMode="auto">
          <a:xfrm>
            <a:off x="766763" y="1314450"/>
            <a:ext cx="49070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2000" i="0" dirty="0">
                <a:solidFill>
                  <a:srgbClr val="FF0000"/>
                </a:solidFill>
                <a:latin typeface="Calibri"/>
              </a:rPr>
              <a:t>Each adapter on LAN has unique LAN address</a:t>
            </a:r>
          </a:p>
        </p:txBody>
      </p:sp>
      <p:sp>
        <p:nvSpPr>
          <p:cNvPr id="91146" name="Text Box 5"/>
          <p:cNvSpPr txBox="1">
            <a:spLocks noChangeArrowheads="1"/>
          </p:cNvSpPr>
          <p:nvPr/>
        </p:nvSpPr>
        <p:spPr bwMode="auto">
          <a:xfrm>
            <a:off x="6230938" y="2490788"/>
            <a:ext cx="206840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Ethernet</a:t>
            </a:r>
          </a:p>
          <a:p>
            <a:r>
              <a:rPr lang="en-US" sz="1800" i="0" dirty="0" smtClean="0">
                <a:solidFill>
                  <a:srgbClr val="FF0000"/>
                </a:solidFill>
                <a:latin typeface="Calibri"/>
              </a:rPr>
              <a:t>Broadcast </a:t>
            </a:r>
            <a:r>
              <a:rPr lang="en-US" sz="1800" i="0" dirty="0">
                <a:solidFill>
                  <a:srgbClr val="FF0000"/>
                </a:solidFill>
                <a:latin typeface="Calibri"/>
              </a:rPr>
              <a:t>address =</a:t>
            </a:r>
          </a:p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FF-FF-FF-FF-FF-FF</a:t>
            </a:r>
          </a:p>
        </p:txBody>
      </p:sp>
      <p:sp>
        <p:nvSpPr>
          <p:cNvPr id="91147" name="Rectangle 17"/>
          <p:cNvSpPr>
            <a:spLocks noChangeArrowheads="1"/>
          </p:cNvSpPr>
          <p:nvPr/>
        </p:nvSpPr>
        <p:spPr bwMode="auto">
          <a:xfrm>
            <a:off x="6642100" y="3989388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48" name="Text Box 18"/>
          <p:cNvSpPr txBox="1">
            <a:spLocks noChangeArrowheads="1"/>
          </p:cNvSpPr>
          <p:nvPr/>
        </p:nvSpPr>
        <p:spPr bwMode="auto">
          <a:xfrm>
            <a:off x="6862763" y="3895725"/>
            <a:ext cx="1088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solidFill>
                  <a:srgbClr val="FF0000"/>
                </a:solidFill>
                <a:latin typeface="Calibri"/>
              </a:rPr>
              <a:t>= adapter</a:t>
            </a:r>
          </a:p>
        </p:txBody>
      </p:sp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2967038" y="20526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39" name="Clip" r:id="rId4" imgW="1305000" imgH="1085760" progId="MS_ClipArt_Gallery.2">
                  <p:embed/>
                </p:oleObj>
              </mc:Choice>
              <mc:Fallback>
                <p:oleObj name="Clip" r:id="rId4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038" y="20526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9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graphicFrame>
        <p:nvGraphicFramePr>
          <p:cNvPr id="91139" name="Object 3"/>
          <p:cNvGraphicFramePr>
            <a:graphicFrameLocks noChangeAspect="1"/>
          </p:cNvGraphicFramePr>
          <p:nvPr/>
        </p:nvGraphicFramePr>
        <p:xfrm>
          <a:off x="5167313" y="3868738"/>
          <a:ext cx="6111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0" name="Clip" r:id="rId6" imgW="1305000" imgH="1085760" progId="MS_ClipArt_Gallery.2">
                  <p:embed/>
                </p:oleObj>
              </mc:Choice>
              <mc:Fallback>
                <p:oleObj name="Clip" r:id="rId6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7313" y="3868738"/>
                        <a:ext cx="611187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4"/>
          <p:cNvGraphicFramePr>
            <a:graphicFrameLocks noChangeAspect="1"/>
          </p:cNvGraphicFramePr>
          <p:nvPr/>
        </p:nvGraphicFramePr>
        <p:xfrm>
          <a:off x="2952750" y="5811838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1" name="Clip" r:id="rId7" imgW="1305000" imgH="1085760" progId="MS_ClipArt_Gallery.2">
                  <p:embed/>
                </p:oleObj>
              </mc:Choice>
              <mc:Fallback>
                <p:oleObj name="Clip" r:id="rId7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2750" y="5811838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5"/>
          <p:cNvGraphicFramePr>
            <a:graphicFrameLocks noChangeAspect="1"/>
          </p:cNvGraphicFramePr>
          <p:nvPr/>
        </p:nvGraphicFramePr>
        <p:xfrm>
          <a:off x="492125" y="3711575"/>
          <a:ext cx="6111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2" name="Clip" r:id="rId8" imgW="1305000" imgH="1085760" progId="MS_ClipArt_Gallery.2">
                  <p:embed/>
                </p:oleObj>
              </mc:Choice>
              <mc:Fallback>
                <p:oleObj name="Clip" r:id="rId8" imgW="1305000" imgH="108576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3711575"/>
                        <a:ext cx="6111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50" name="Rectangle 12"/>
          <p:cNvSpPr>
            <a:spLocks noChangeArrowheads="1"/>
          </p:cNvSpPr>
          <p:nvPr/>
        </p:nvSpPr>
        <p:spPr bwMode="auto">
          <a:xfrm>
            <a:off x="4968875" y="4017963"/>
            <a:ext cx="269875" cy="204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1" name="Rectangle 13"/>
          <p:cNvSpPr>
            <a:spLocks noChangeArrowheads="1"/>
          </p:cNvSpPr>
          <p:nvPr/>
        </p:nvSpPr>
        <p:spPr bwMode="auto">
          <a:xfrm>
            <a:off x="1038225" y="3835400"/>
            <a:ext cx="269875" cy="2047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2" name="Rectangle 14"/>
          <p:cNvSpPr>
            <a:spLocks noChangeArrowheads="1"/>
          </p:cNvSpPr>
          <p:nvPr/>
        </p:nvSpPr>
        <p:spPr bwMode="auto">
          <a:xfrm>
            <a:off x="3238500" y="2546350"/>
            <a:ext cx="192088" cy="2555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3" name="Rectangle 16"/>
          <p:cNvSpPr>
            <a:spLocks noChangeArrowheads="1"/>
          </p:cNvSpPr>
          <p:nvPr/>
        </p:nvSpPr>
        <p:spPr bwMode="auto">
          <a:xfrm>
            <a:off x="3171825" y="5557838"/>
            <a:ext cx="192088" cy="2555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1154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5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6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7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58" name="Text Box 24"/>
          <p:cNvSpPr txBox="1">
            <a:spLocks noChangeArrowheads="1"/>
          </p:cNvSpPr>
          <p:nvPr/>
        </p:nvSpPr>
        <p:spPr bwMode="auto">
          <a:xfrm>
            <a:off x="3630613" y="2516188"/>
            <a:ext cx="145553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1A-2F-BB-</a:t>
            </a:r>
            <a:r>
              <a:rPr lang="en-US" sz="1400" i="0" dirty="0" smtClean="0">
                <a:latin typeface="Calibri"/>
              </a:rPr>
              <a:t>709</a:t>
            </a:r>
            <a:r>
              <a:rPr lang="en-US" sz="1400" i="0" dirty="0">
                <a:latin typeface="Calibri"/>
              </a:rPr>
              <a:t>-AD</a:t>
            </a:r>
          </a:p>
        </p:txBody>
      </p:sp>
      <p:sp>
        <p:nvSpPr>
          <p:cNvPr id="91159" name="Line 25"/>
          <p:cNvSpPr>
            <a:spLocks noChangeShapeType="1"/>
          </p:cNvSpPr>
          <p:nvPr/>
        </p:nvSpPr>
        <p:spPr bwMode="auto">
          <a:xfrm flipH="1" flipV="1">
            <a:off x="3438525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0" name="Line 26"/>
          <p:cNvSpPr>
            <a:spLocks noChangeShapeType="1"/>
          </p:cNvSpPr>
          <p:nvPr/>
        </p:nvSpPr>
        <p:spPr bwMode="auto">
          <a:xfrm flipV="1">
            <a:off x="5087938" y="421163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1" name="Text Box 27"/>
          <p:cNvSpPr txBox="1">
            <a:spLocks noChangeArrowheads="1"/>
          </p:cNvSpPr>
          <p:nvPr/>
        </p:nvSpPr>
        <p:spPr bwMode="auto">
          <a:xfrm>
            <a:off x="4479925" y="4602163"/>
            <a:ext cx="15824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58-23-D7-FA-20-B0</a:t>
            </a:r>
          </a:p>
        </p:txBody>
      </p:sp>
      <p:sp>
        <p:nvSpPr>
          <p:cNvPr id="91162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3" name="Text Box 29"/>
          <p:cNvSpPr txBox="1">
            <a:spLocks noChangeArrowheads="1"/>
          </p:cNvSpPr>
          <p:nvPr/>
        </p:nvSpPr>
        <p:spPr bwMode="auto">
          <a:xfrm>
            <a:off x="3797300" y="5554663"/>
            <a:ext cx="1549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0C-C4-11-6F-E3-98</a:t>
            </a:r>
          </a:p>
        </p:txBody>
      </p:sp>
      <p:sp>
        <p:nvSpPr>
          <p:cNvPr id="91164" name="Line 30"/>
          <p:cNvSpPr>
            <a:spLocks noChangeShapeType="1"/>
          </p:cNvSpPr>
          <p:nvPr/>
        </p:nvSpPr>
        <p:spPr bwMode="auto">
          <a:xfrm flipV="1">
            <a:off x="1169988" y="4040188"/>
            <a:ext cx="0" cy="373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 dirty="0">
              <a:latin typeface="Calibri"/>
            </a:endParaRPr>
          </a:p>
        </p:txBody>
      </p:sp>
      <p:sp>
        <p:nvSpPr>
          <p:cNvPr id="91165" name="Text Box 31"/>
          <p:cNvSpPr txBox="1">
            <a:spLocks noChangeArrowheads="1"/>
          </p:cNvSpPr>
          <p:nvPr/>
        </p:nvSpPr>
        <p:spPr bwMode="auto">
          <a:xfrm>
            <a:off x="319088" y="4473575"/>
            <a:ext cx="14036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400" i="0" dirty="0">
                <a:latin typeface="Calibri"/>
              </a:rPr>
              <a:t>71-</a:t>
            </a:r>
            <a:r>
              <a:rPr lang="en-US" sz="1400" i="0" dirty="0" smtClean="0">
                <a:latin typeface="Calibri"/>
              </a:rPr>
              <a:t>6F7</a:t>
            </a:r>
            <a:r>
              <a:rPr lang="en-US" sz="1400" i="0" dirty="0">
                <a:latin typeface="Calibri"/>
              </a:rPr>
              <a:t>-2B-08-53</a:t>
            </a:r>
          </a:p>
        </p:txBody>
      </p:sp>
      <p:sp>
        <p:nvSpPr>
          <p:cNvPr id="91166" name="Text Box 32"/>
          <p:cNvSpPr txBox="1">
            <a:spLocks noChangeArrowheads="1"/>
          </p:cNvSpPr>
          <p:nvPr/>
        </p:nvSpPr>
        <p:spPr bwMode="auto">
          <a:xfrm>
            <a:off x="2636838" y="3625850"/>
            <a:ext cx="104387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 dirty="0">
                <a:latin typeface="Calibri"/>
              </a:rPr>
              <a:t>   LAN</a:t>
            </a:r>
          </a:p>
          <a:p>
            <a:r>
              <a:rPr lang="en-US" sz="1800" i="0" dirty="0">
                <a:latin typeface="Calibri"/>
              </a:rPr>
              <a:t>(wired or</a:t>
            </a:r>
          </a:p>
          <a:p>
            <a:r>
              <a:rPr lang="en-US" sz="1800" i="0" dirty="0">
                <a:latin typeface="Calibri"/>
              </a:rPr>
              <a:t>wireless)</a:t>
            </a:r>
          </a:p>
        </p:txBody>
      </p:sp>
    </p:spTree>
    <p:extLst>
      <p:ext uri="{BB962C8B-B14F-4D97-AF65-F5344CB8AC3E}">
        <p14:creationId xmlns:p14="http://schemas.microsoft.com/office/powerpoint/2010/main" val="182115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2AF2BDD-3690-9340-9AFB-DEC04E0CDDAF}" type="slidenum">
              <a:rPr lang="en-US" sz="1400" b="0">
                <a:latin typeface="Times New Roman" charset="0"/>
                <a:cs typeface="Calibri"/>
              </a:rPr>
              <a:pPr eaLnBrk="1" hangingPunct="1"/>
              <a:t>128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Address Resolution Protocol</a:t>
            </a:r>
          </a:p>
        </p:txBody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6868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Every node maintains an </a:t>
            </a:r>
            <a:r>
              <a:rPr lang="en-US" dirty="0">
                <a:solidFill>
                  <a:srgbClr val="0000FF"/>
                </a:solidFill>
                <a:cs typeface="Calibri"/>
              </a:rPr>
              <a:t>ARP</a:t>
            </a:r>
            <a:r>
              <a:rPr lang="en-US" dirty="0">
                <a:cs typeface="Calibri"/>
              </a:rPr>
              <a:t> table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&lt;IP address, MAC address&gt; </a:t>
            </a:r>
            <a:r>
              <a:rPr lang="en-US" dirty="0" smtClean="0">
                <a:ea typeface="Calibri"/>
                <a:cs typeface="Calibri"/>
              </a:rPr>
              <a:t>pair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Consult the table when sending a packet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Map destination IP address to destination MAC address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Encapsulate and transmit the data packet</a:t>
            </a:r>
          </a:p>
          <a:p>
            <a:pPr lvl="1">
              <a:lnSpc>
                <a:spcPct val="90000"/>
              </a:lnSpc>
            </a:pPr>
            <a:endParaRPr lang="en-US" dirty="0"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>
                <a:cs typeface="Calibri"/>
              </a:rPr>
              <a:t>But: what if IP address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not</a:t>
            </a:r>
            <a:r>
              <a:rPr lang="en-US" dirty="0">
                <a:cs typeface="Calibri"/>
              </a:rPr>
              <a:t> in the table?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broadcasts</a:t>
            </a:r>
            <a:r>
              <a:rPr lang="en-US" dirty="0">
                <a:ea typeface="Calibri"/>
                <a:cs typeface="Calibri"/>
              </a:rPr>
              <a:t>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Who has IP address 1.2.3.156</a:t>
            </a:r>
            <a:r>
              <a:rPr lang="en-US" dirty="0">
                <a:ea typeface="Calibri"/>
                <a:cs typeface="Calibri"/>
              </a:rPr>
              <a:t>?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Receiver responds: </a:t>
            </a:r>
            <a:r>
              <a:rPr lang="ja-JP" altLang="en-US" dirty="0">
                <a:ea typeface="Calibri"/>
                <a:cs typeface="Calibri"/>
              </a:rPr>
              <a:t>“</a:t>
            </a:r>
            <a:r>
              <a:rPr lang="en-US" b="1" dirty="0">
                <a:ea typeface="Calibri"/>
                <a:cs typeface="Calibri"/>
              </a:rPr>
              <a:t>MAC address 58-23-D7-FA-20-B0</a:t>
            </a:r>
            <a:r>
              <a:rPr lang="ja-JP" altLang="en-US" dirty="0">
                <a:ea typeface="Calibri"/>
                <a:cs typeface="Calibri"/>
              </a:rPr>
              <a:t>”</a:t>
            </a:r>
            <a:endParaRPr lang="en-US" dirty="0">
              <a:ea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Sender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caches</a:t>
            </a:r>
            <a:r>
              <a:rPr lang="en-US" dirty="0">
                <a:ea typeface="Calibri"/>
                <a:cs typeface="Calibri"/>
              </a:rPr>
              <a:t> result in its ARP </a:t>
            </a:r>
            <a:r>
              <a:rPr lang="en-US" dirty="0" smtClean="0">
                <a:ea typeface="Calibri"/>
                <a:cs typeface="Calibri"/>
              </a:rPr>
              <a:t>table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192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12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1299" grpId="0" build="p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129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routers (core)</a:t>
            </a:r>
            <a:endParaRPr lang="en-US" b="1" dirty="0"/>
          </a:p>
        </p:txBody>
      </p:sp>
      <p:sp>
        <p:nvSpPr>
          <p:cNvPr id="12" name="Rectangle 11"/>
          <p:cNvSpPr/>
          <p:nvPr/>
        </p:nvSpPr>
        <p:spPr>
          <a:xfrm>
            <a:off x="5715000" y="6019800"/>
            <a:ext cx="20623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smtClean="0">
                <a:latin typeface="Calibri"/>
                <a:cs typeface="Calibri"/>
              </a:rPr>
              <a:t>72 racks, &gt;1MW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3886200" cy="4191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Cisco CRS-1</a:t>
            </a: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R=10/40/100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NR = 922 </a:t>
            </a:r>
            <a:r>
              <a:rPr lang="en-US" sz="2600" dirty="0" err="1" smtClean="0">
                <a:solidFill>
                  <a:schemeClr val="tx1"/>
                </a:solidFill>
              </a:rPr>
              <a:t>Tbps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Netflix: 0.7GB per hour (1.5Mb/s)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/>
              <a:t>~600 million concurrent Netflix users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003492"/>
            <a:ext cx="4532703" cy="301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03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51C4A64-1FB0-A643-9BEC-48AE304290FD}" type="slidenum">
              <a:rPr lang="en-US" sz="1400" b="0">
                <a:latin typeface="Times New Roman" charset="0"/>
                <a:cs typeface="Calibri"/>
              </a:rPr>
              <a:pPr eaLnBrk="1" hangingPunct="1"/>
              <a:t>130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pic>
        <p:nvPicPr>
          <p:cNvPr id="65539" name="Picture 2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155825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0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Example: A Sending a Packet to B</a:t>
            </a:r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61963" y="1239838"/>
            <a:ext cx="6529387" cy="500062"/>
          </a:xfrm>
        </p:spPr>
        <p:txBody>
          <a:bodyPr/>
          <a:lstStyle/>
          <a:p>
            <a:pPr>
              <a:buFontTx/>
              <a:buNone/>
            </a:pPr>
            <a:r>
              <a:rPr lang="en-US" sz="2400" dirty="0">
                <a:cs typeface="Calibri"/>
              </a:rPr>
              <a:t>How does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sz="2400" dirty="0">
                <a:cs typeface="Calibri"/>
              </a:rPr>
              <a:t> send an IP packet to host </a:t>
            </a:r>
            <a:r>
              <a:rPr lang="en-US" sz="2400" dirty="0">
                <a:solidFill>
                  <a:srgbClr val="FF3300"/>
                </a:solidFill>
                <a:cs typeface="Calibri"/>
              </a:rPr>
              <a:t>B</a:t>
            </a:r>
            <a:r>
              <a:rPr lang="en-US" sz="2400" dirty="0">
                <a:cs typeface="Calibri"/>
              </a:rPr>
              <a:t>?</a:t>
            </a:r>
            <a:endParaRPr lang="en-US" dirty="0">
              <a:cs typeface="Calibri"/>
            </a:endParaRPr>
          </a:p>
        </p:txBody>
      </p:sp>
      <p:sp>
        <p:nvSpPr>
          <p:cNvPr id="65542" name="Text Box 5"/>
          <p:cNvSpPr txBox="1">
            <a:spLocks noChangeArrowheads="1"/>
          </p:cNvSpPr>
          <p:nvPr/>
        </p:nvSpPr>
        <p:spPr bwMode="auto">
          <a:xfrm>
            <a:off x="896938" y="3308350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3" name="Text Box 6"/>
          <p:cNvSpPr txBox="1">
            <a:spLocks noChangeArrowheads="1"/>
          </p:cNvSpPr>
          <p:nvPr/>
        </p:nvSpPr>
        <p:spPr bwMode="auto">
          <a:xfrm>
            <a:off x="4084638" y="4602163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4" name="Text Box 7"/>
          <p:cNvSpPr txBox="1">
            <a:spLocks noChangeArrowheads="1"/>
          </p:cNvSpPr>
          <p:nvPr/>
        </p:nvSpPr>
        <p:spPr bwMode="auto">
          <a:xfrm>
            <a:off x="7942263" y="4891088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5545" name="Text Box 8"/>
          <p:cNvSpPr txBox="1">
            <a:spLocks noChangeArrowheads="1"/>
          </p:cNvSpPr>
          <p:nvPr/>
        </p:nvSpPr>
        <p:spPr bwMode="auto">
          <a:xfrm>
            <a:off x="1676400" y="5638800"/>
            <a:ext cx="34925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en-US" dirty="0">
                <a:latin typeface="Helvetica" charset="0"/>
                <a:cs typeface="Calibri"/>
              </a:rPr>
              <a:t>1.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A</a:t>
            </a:r>
            <a:r>
              <a:rPr lang="en-US" dirty="0">
                <a:latin typeface="Helvetica" charset="0"/>
                <a:cs typeface="Calibri"/>
              </a:rPr>
              <a:t> 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</a:t>
            </a:r>
            <a:r>
              <a:rPr lang="en-US" dirty="0">
                <a:latin typeface="Helvetica" charset="0"/>
                <a:cs typeface="Calibri"/>
              </a:rPr>
              <a:t>.</a:t>
            </a:r>
            <a:br>
              <a:rPr lang="en-US" dirty="0">
                <a:latin typeface="Helvetica" charset="0"/>
                <a:cs typeface="Calibri"/>
              </a:rPr>
            </a:br>
            <a:r>
              <a:rPr lang="en-US" dirty="0">
                <a:latin typeface="Helvetica" charset="0"/>
                <a:cs typeface="Calibri"/>
              </a:rPr>
              <a:t>2.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R </a:t>
            </a:r>
            <a:r>
              <a:rPr lang="en-US" dirty="0">
                <a:latin typeface="Helvetica" charset="0"/>
                <a:cs typeface="Calibri"/>
              </a:rPr>
              <a:t>sends packet to </a:t>
            </a:r>
            <a:r>
              <a:rPr lang="en-US" dirty="0">
                <a:solidFill>
                  <a:srgbClr val="FF3300"/>
                </a:solidFill>
                <a:latin typeface="Helvetica" charset="0"/>
                <a:cs typeface="Calibri"/>
              </a:rPr>
              <a:t>B</a:t>
            </a:r>
            <a:r>
              <a:rPr lang="en-US" dirty="0">
                <a:latin typeface="Helvetica" charset="0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289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C1F24E69-05F6-E849-B9AE-BD0123211803}" type="slidenum">
              <a:rPr lang="en-US" sz="1400" b="0">
                <a:latin typeface="Times New Roman" charset="0"/>
                <a:cs typeface="Calibri"/>
              </a:rPr>
              <a:pPr eaLnBrk="1" hangingPunct="1"/>
              <a:t>131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Decides to Send Through R</a:t>
            </a:r>
          </a:p>
        </p:txBody>
      </p:sp>
      <p:pic>
        <p:nvPicPr>
          <p:cNvPr id="67588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Text Box 4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0" name="Text Box 5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7591" name="Text Box 6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9553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593975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constructs an IP packet to send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/>
            <a:r>
              <a:rPr lang="en-US" dirty="0">
                <a:ea typeface="Calibri"/>
                <a:cs typeface="Calibri"/>
              </a:rPr>
              <a:t>Source 111.111.111.111, destination 222.222.222.222</a:t>
            </a:r>
          </a:p>
          <a:p>
            <a:pPr>
              <a:lnSpc>
                <a:spcPct val="70000"/>
              </a:lnSpc>
            </a:pPr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has a gateway 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</a:p>
          <a:p>
            <a:pPr lvl="1"/>
            <a:r>
              <a:rPr lang="en-US" dirty="0">
                <a:ea typeface="Calibri"/>
                <a:cs typeface="Calibri"/>
              </a:rPr>
              <a:t>Used to reach destinations outside of 111.111.111.0/24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Address 111.111.111.110 for R learned via </a:t>
            </a:r>
            <a:r>
              <a:rPr lang="en-US" dirty="0" smtClean="0">
                <a:solidFill>
                  <a:srgbClr val="0000FF"/>
                </a:solidFill>
                <a:ea typeface="Calibri"/>
                <a:cs typeface="Calibri"/>
              </a:rPr>
              <a:t>DHCP/</a:t>
            </a:r>
            <a:r>
              <a:rPr lang="en-US" dirty="0" err="1" smtClean="0">
                <a:solidFill>
                  <a:srgbClr val="0000FF"/>
                </a:solidFill>
                <a:ea typeface="Calibri"/>
                <a:cs typeface="Calibri"/>
              </a:rPr>
              <a:t>config</a:t>
            </a:r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83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3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F5032EBA-5993-3645-9EFD-2CD3082C8AA4}" type="slidenum">
              <a:rPr lang="en-US" sz="1400" b="0">
                <a:latin typeface="Times New Roman" charset="0"/>
                <a:cs typeface="Calibri"/>
              </a:rPr>
              <a:pPr eaLnBrk="1" hangingPunct="1"/>
              <a:t>132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Host A Sends Packet Through R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093913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learns the MAC address of </a:t>
            </a:r>
            <a:r>
              <a:rPr lang="en-US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 smtClean="0">
                <a:cs typeface="Calibri"/>
              </a:rPr>
              <a:t>’s </a:t>
            </a:r>
            <a:r>
              <a:rPr lang="en-US" dirty="0">
                <a:cs typeface="Calibri"/>
              </a:rPr>
              <a:t>interface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111.111.111.110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dirty="0">
                <a:ea typeface="Calibri"/>
                <a:cs typeface="Calibri"/>
              </a:rPr>
              <a:t> responds with </a:t>
            </a:r>
            <a:r>
              <a:rPr lang="en-US" dirty="0" smtClean="0">
                <a:ea typeface="Calibri"/>
                <a:cs typeface="Calibri"/>
              </a:rPr>
              <a:t>E6-E9</a:t>
            </a:r>
            <a:r>
              <a:rPr lang="en-US" dirty="0">
                <a:ea typeface="Calibri"/>
                <a:cs typeface="Calibri"/>
              </a:rPr>
              <a:t>-00-17-BB-4B</a:t>
            </a:r>
          </a:p>
          <a:p>
            <a:r>
              <a:rPr lang="en-US" dirty="0">
                <a:cs typeface="Calibri"/>
              </a:rPr>
              <a:t>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A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endParaRPr lang="en-US" dirty="0">
              <a:cs typeface="Calibri"/>
            </a:endParaRPr>
          </a:p>
        </p:txBody>
      </p:sp>
      <p:pic>
        <p:nvPicPr>
          <p:cNvPr id="69637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8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39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69640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4012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7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744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D1AB618-2739-4445-A705-B4EE727C7ED1}" type="slidenum">
              <a:rPr lang="en-US" sz="1400" b="0">
                <a:latin typeface="Times New Roman" charset="0"/>
                <a:cs typeface="Calibri"/>
              </a:rPr>
              <a:pPr eaLnBrk="1" hangingPunct="1"/>
              <a:t>133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Decides how to Forward Packet</a:t>
            </a:r>
          </a:p>
        </p:txBody>
      </p:sp>
      <p:sp>
        <p:nvSpPr>
          <p:cNvPr id="95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2743200"/>
          </a:xfrm>
        </p:spPr>
        <p:txBody>
          <a:bodyPr>
            <a:normAutofit/>
          </a:bodyPr>
          <a:lstStyle/>
          <a:p>
            <a:r>
              <a:rPr lang="en-US" sz="2800" dirty="0">
                <a:cs typeface="Calibri"/>
              </a:rPr>
              <a:t>Router </a:t>
            </a:r>
            <a:r>
              <a:rPr lang="en-US" sz="2800" dirty="0" smtClean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 smtClean="0">
                <a:cs typeface="Calibri"/>
              </a:rPr>
              <a:t>’s </a:t>
            </a:r>
            <a:r>
              <a:rPr lang="en-US" sz="2800" dirty="0">
                <a:cs typeface="Calibri"/>
              </a:rPr>
              <a:t>adaptor receives the packet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extracts the IP packet from the Ethernet frame</a:t>
            </a:r>
          </a:p>
          <a:p>
            <a:pPr lvl="1">
              <a:buClr>
                <a:schemeClr val="tx2"/>
              </a:buClr>
            </a:pPr>
            <a:r>
              <a:rPr lang="en-US" sz="2400" dirty="0">
                <a:solidFill>
                  <a:srgbClr val="FF3300"/>
                </a:solidFill>
                <a:ea typeface="Calibri"/>
                <a:cs typeface="Calibri"/>
              </a:rPr>
              <a:t>R</a:t>
            </a:r>
            <a:r>
              <a:rPr lang="en-US" sz="2400" dirty="0">
                <a:ea typeface="Calibri"/>
                <a:cs typeface="Calibri"/>
              </a:rPr>
              <a:t> sees the IP packet is destined to 222.222.222.222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cs typeface="Calibri"/>
              </a:rPr>
              <a:t>Router </a:t>
            </a:r>
            <a:r>
              <a:rPr lang="en-US" sz="2800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sz="2800" dirty="0">
                <a:cs typeface="Calibri"/>
              </a:rPr>
              <a:t> consults its forwarding table</a:t>
            </a:r>
          </a:p>
          <a:p>
            <a:pPr lvl="1"/>
            <a:r>
              <a:rPr lang="en-US" sz="2400" dirty="0">
                <a:ea typeface="Calibri"/>
                <a:cs typeface="Calibri"/>
              </a:rPr>
              <a:t>Packet matches 222.222.222.0/24 via other adaptor</a:t>
            </a:r>
          </a:p>
        </p:txBody>
      </p:sp>
      <p:pic>
        <p:nvPicPr>
          <p:cNvPr id="71685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7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1688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87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1" grpId="0" build="p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2DECC4-F05B-ED43-AAF9-C700E61BD399}" type="slidenum">
              <a:rPr lang="en-US" sz="1400" b="0">
                <a:latin typeface="Times New Roman" charset="0"/>
                <a:cs typeface="Calibri"/>
              </a:rPr>
              <a:pPr eaLnBrk="1" hangingPunct="1"/>
              <a:t>134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R Sends Packet to B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2286000"/>
          </a:xfrm>
        </p:spPr>
        <p:txBody>
          <a:bodyPr>
            <a:normAutofit fontScale="92500"/>
          </a:bodyPr>
          <a:lstStyle/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ja-JP" altLang="en-US" dirty="0">
                <a:cs typeface="Calibri"/>
              </a:rPr>
              <a:t>’</a:t>
            </a:r>
            <a:r>
              <a:rPr lang="en-US" dirty="0">
                <a:cs typeface="Calibri"/>
              </a:rPr>
              <a:t>s learns the MAC address of host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request: broadcast request for 222.222.222.222</a:t>
            </a:r>
          </a:p>
          <a:p>
            <a:pPr lvl="1"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ARP</a:t>
            </a:r>
            <a:r>
              <a:rPr lang="en-US" dirty="0">
                <a:ea typeface="Calibri"/>
                <a:cs typeface="Calibri"/>
              </a:rPr>
              <a:t> response: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B</a:t>
            </a:r>
            <a:r>
              <a:rPr lang="en-US" dirty="0">
                <a:ea typeface="Calibri"/>
                <a:cs typeface="Calibri"/>
              </a:rPr>
              <a:t> responds with 49-BD-D2-C7-</a:t>
            </a:r>
            <a:r>
              <a:rPr lang="en-US" dirty="0" smtClean="0">
                <a:ea typeface="Calibri"/>
                <a:cs typeface="Calibri"/>
              </a:rPr>
              <a:t>52A</a:t>
            </a:r>
            <a:endParaRPr lang="en-US" dirty="0">
              <a:ea typeface="Calibri"/>
              <a:cs typeface="Calibri"/>
            </a:endParaRPr>
          </a:p>
          <a:p>
            <a:r>
              <a:rPr lang="en-US" dirty="0">
                <a:cs typeface="Calibri"/>
              </a:rPr>
              <a:t>Router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R</a:t>
            </a:r>
            <a:r>
              <a:rPr lang="en-US" dirty="0">
                <a:cs typeface="Calibri"/>
              </a:rPr>
              <a:t> encapsulates the packet and sends to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B</a:t>
            </a:r>
            <a:endParaRPr lang="en-US" dirty="0">
              <a:cs typeface="Calibri"/>
            </a:endParaRPr>
          </a:p>
        </p:txBody>
      </p:sp>
      <p:pic>
        <p:nvPicPr>
          <p:cNvPr id="73733" name="Picture 4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505200"/>
            <a:ext cx="8208962" cy="319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4" name="Text Box 5"/>
          <p:cNvSpPr txBox="1">
            <a:spLocks noChangeArrowheads="1"/>
          </p:cNvSpPr>
          <p:nvPr/>
        </p:nvSpPr>
        <p:spPr bwMode="auto">
          <a:xfrm>
            <a:off x="896938" y="4657725"/>
            <a:ext cx="3642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5" name="Text Box 6"/>
          <p:cNvSpPr txBox="1">
            <a:spLocks noChangeArrowheads="1"/>
          </p:cNvSpPr>
          <p:nvPr/>
        </p:nvSpPr>
        <p:spPr bwMode="auto">
          <a:xfrm>
            <a:off x="4084638" y="5951538"/>
            <a:ext cx="3517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endParaRPr lang="en-US" sz="1800" b="0" dirty="0">
              <a:latin typeface="Calibri"/>
              <a:cs typeface="Calibri"/>
            </a:endParaRPr>
          </a:p>
        </p:txBody>
      </p:sp>
      <p:sp>
        <p:nvSpPr>
          <p:cNvPr id="73736" name="Text Box 7"/>
          <p:cNvSpPr txBox="1">
            <a:spLocks noChangeArrowheads="1"/>
          </p:cNvSpPr>
          <p:nvPr/>
        </p:nvSpPr>
        <p:spPr bwMode="auto">
          <a:xfrm>
            <a:off x="7942263" y="6240463"/>
            <a:ext cx="3520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endParaRPr lang="en-US" sz="1800" b="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87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1539" grpId="0" build="p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D458E67-F584-3F43-A21D-3C00464A7DE3}" type="slidenum">
              <a:rPr lang="en-US" sz="1400" b="0">
                <a:latin typeface="Times New Roman" charset="0"/>
                <a:cs typeface="Calibri"/>
              </a:rPr>
              <a:pPr eaLnBrk="1" hangingPunct="1"/>
              <a:t>135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elvetica" charset="0"/>
                <a:ea typeface="ＭＳ Ｐゴシック" charset="0"/>
                <a:cs typeface="ＭＳ Ｐゴシック" charset="0"/>
              </a:rPr>
              <a:t>Security Analysis of ARP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458200" cy="56388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Impersonation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Any</a:t>
            </a:r>
            <a:r>
              <a:rPr lang="en-US" dirty="0">
                <a:ea typeface="Calibri"/>
                <a:cs typeface="Calibri"/>
              </a:rPr>
              <a:t> node that hears request can answer …</a:t>
            </a: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… and can say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whatever</a:t>
            </a:r>
            <a:r>
              <a:rPr lang="en-US" dirty="0">
                <a:ea typeface="Calibri"/>
                <a:cs typeface="Calibri"/>
              </a:rPr>
              <a:t> they want</a:t>
            </a:r>
          </a:p>
          <a:p>
            <a:pPr>
              <a:lnSpc>
                <a:spcPct val="90000"/>
              </a:lnSpc>
            </a:pPr>
            <a:endParaRPr lang="en-US" dirty="0" smtClean="0"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cs typeface="Calibri"/>
              </a:rPr>
              <a:t>Actual </a:t>
            </a:r>
            <a:r>
              <a:rPr lang="en-US" dirty="0">
                <a:cs typeface="Calibri"/>
              </a:rPr>
              <a:t>legit receiver </a:t>
            </a:r>
            <a:r>
              <a:rPr lang="en-US" dirty="0">
                <a:solidFill>
                  <a:srgbClr val="FF3300"/>
                </a:solidFill>
                <a:cs typeface="Calibri"/>
              </a:rPr>
              <a:t>never sees a problem</a:t>
            </a:r>
            <a:endParaRPr lang="en-US" dirty="0"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ea typeface="Calibri"/>
                <a:cs typeface="Calibri"/>
              </a:rPr>
              <a:t>Because even though later packets carry its IP address, its NIC </a:t>
            </a:r>
            <a:r>
              <a:rPr lang="en-US" dirty="0" err="1">
                <a:ea typeface="Calibri"/>
                <a:cs typeface="Calibri"/>
              </a:rPr>
              <a:t>doesn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t capture them since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not its MAC </a:t>
            </a:r>
            <a:r>
              <a:rPr lang="en-US" dirty="0" smtClean="0">
                <a:solidFill>
                  <a:srgbClr val="FF3300"/>
                </a:solidFill>
                <a:ea typeface="Calibri"/>
                <a:cs typeface="Calibri"/>
              </a:rPr>
              <a:t>address</a:t>
            </a:r>
            <a:endParaRPr lang="en-US" dirty="0">
              <a:ea typeface="Calibri"/>
              <a:cs typeface="Calibri"/>
            </a:endParaRPr>
          </a:p>
        </p:txBody>
      </p:sp>
      <p:pic>
        <p:nvPicPr>
          <p:cNvPr id="75781" name="Picture 4" descr="arppoisonbott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642" y="228600"/>
            <a:ext cx="902607" cy="1203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97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35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2pPr>
            <a:lvl3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3pPr>
            <a:lvl4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4pPr>
            <a:lvl5pPr eaLnBrk="0" hangingPunct="0"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83415D7-6CE7-704F-919D-9007E1D143FB}" type="slidenum">
              <a:rPr lang="en-US" sz="1400" b="0">
                <a:latin typeface="Times New Roman" charset="0"/>
                <a:cs typeface="Calibri"/>
              </a:rPr>
              <a:pPr eaLnBrk="1" hangingPunct="1"/>
              <a:t>136</a:t>
            </a:fld>
            <a:endParaRPr lang="en-US" sz="1400" b="0" dirty="0">
              <a:latin typeface="Times New Roman" charset="0"/>
              <a:cs typeface="Calibri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Key Ideas in Both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ARP and DHCP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2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Broadcasting</a:t>
            </a:r>
            <a:r>
              <a:rPr lang="en-US" dirty="0">
                <a:cs typeface="Calibri"/>
              </a:rPr>
              <a:t>: </a:t>
            </a:r>
            <a:r>
              <a:rPr lang="en-US" dirty="0" smtClean="0">
                <a:cs typeface="Calibri"/>
              </a:rPr>
              <a:t>Can use broadcast to make contact</a:t>
            </a:r>
            <a:endParaRPr lang="en-US" dirty="0">
              <a:cs typeface="Calibri"/>
            </a:endParaRPr>
          </a:p>
          <a:p>
            <a:pPr lvl="1"/>
            <a:r>
              <a:rPr lang="en-US" dirty="0" smtClean="0">
                <a:ea typeface="Calibri"/>
                <a:cs typeface="Calibri"/>
              </a:rPr>
              <a:t>Scalable because of limited size</a:t>
            </a:r>
          </a:p>
          <a:p>
            <a:pPr lvl="1"/>
            <a:endParaRPr lang="en-US" dirty="0" smtClean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 smtClean="0">
                <a:solidFill>
                  <a:srgbClr val="0000FF"/>
                </a:solidFill>
                <a:cs typeface="Calibri"/>
              </a:rPr>
              <a:t>Caching</a:t>
            </a:r>
            <a:r>
              <a:rPr lang="en-US" dirty="0">
                <a:cs typeface="Calibri"/>
              </a:rPr>
              <a:t>: remember the past for a while</a:t>
            </a:r>
          </a:p>
          <a:p>
            <a:pPr lvl="1"/>
            <a:r>
              <a:rPr lang="en-US" dirty="0">
                <a:ea typeface="Calibri"/>
                <a:cs typeface="Calibri"/>
              </a:rPr>
              <a:t>Store the information you learn to reduce overhead</a:t>
            </a:r>
          </a:p>
          <a:p>
            <a:pPr lvl="1"/>
            <a:r>
              <a:rPr lang="en-US" dirty="0">
                <a:ea typeface="Calibri"/>
                <a:cs typeface="Calibri"/>
              </a:rPr>
              <a:t>Remember your own address &amp; other host</a:t>
            </a:r>
            <a:r>
              <a:rPr lang="ja-JP" altLang="en-US" dirty="0">
                <a:ea typeface="Calibri"/>
                <a:cs typeface="Calibri"/>
              </a:rPr>
              <a:t>’</a:t>
            </a:r>
            <a:r>
              <a:rPr lang="en-US" dirty="0">
                <a:ea typeface="Calibri"/>
                <a:cs typeface="Calibri"/>
              </a:rPr>
              <a:t>s </a:t>
            </a:r>
            <a:r>
              <a:rPr lang="en-US" dirty="0" smtClean="0">
                <a:ea typeface="Calibri"/>
                <a:cs typeface="Calibri"/>
              </a:rPr>
              <a:t>addresses</a:t>
            </a:r>
          </a:p>
          <a:p>
            <a:pPr lvl="1"/>
            <a:endParaRPr lang="en-US" dirty="0">
              <a:ea typeface="Calibri"/>
              <a:cs typeface="Calibri"/>
            </a:endParaRPr>
          </a:p>
          <a:p>
            <a:pPr>
              <a:buClr>
                <a:schemeClr val="tx2"/>
              </a:buClr>
            </a:pPr>
            <a:r>
              <a:rPr lang="en-US" dirty="0">
                <a:solidFill>
                  <a:srgbClr val="0000FF"/>
                </a:solidFill>
                <a:cs typeface="Calibri"/>
              </a:rPr>
              <a:t>Soft state</a:t>
            </a:r>
            <a:r>
              <a:rPr lang="en-US" dirty="0">
                <a:cs typeface="Calibri"/>
              </a:rPr>
              <a:t>: eventually forget the past</a:t>
            </a:r>
          </a:p>
          <a:p>
            <a:pPr lvl="1"/>
            <a:r>
              <a:rPr lang="en-US" dirty="0">
                <a:ea typeface="Calibri"/>
                <a:cs typeface="Calibri"/>
              </a:rPr>
              <a:t>Associate a </a:t>
            </a:r>
            <a:r>
              <a:rPr lang="en-US" dirty="0">
                <a:solidFill>
                  <a:srgbClr val="FF3300"/>
                </a:solidFill>
                <a:ea typeface="Calibri"/>
                <a:cs typeface="Calibri"/>
              </a:rPr>
              <a:t>time-to-live</a:t>
            </a:r>
            <a:r>
              <a:rPr lang="en-US" dirty="0">
                <a:ea typeface="Calibri"/>
                <a:cs typeface="Calibri"/>
              </a:rPr>
              <a:t> field with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… and either refresh or discard the information</a:t>
            </a:r>
          </a:p>
          <a:p>
            <a:pPr lvl="1"/>
            <a:r>
              <a:rPr lang="en-US" dirty="0">
                <a:ea typeface="Calibri"/>
                <a:cs typeface="Calibri"/>
              </a:rPr>
              <a:t>Key for </a:t>
            </a:r>
            <a:r>
              <a:rPr lang="en-US" dirty="0">
                <a:solidFill>
                  <a:srgbClr val="0000FF"/>
                </a:solidFill>
                <a:ea typeface="Calibri"/>
                <a:cs typeface="Calibri"/>
              </a:rPr>
              <a:t>robustness</a:t>
            </a:r>
            <a:r>
              <a:rPr lang="en-US" dirty="0">
                <a:ea typeface="Calibri"/>
                <a:cs typeface="Calibri"/>
              </a:rPr>
              <a:t> in the face of unpredictable change</a:t>
            </a:r>
          </a:p>
        </p:txBody>
      </p:sp>
    </p:spTree>
    <p:extLst>
      <p:ext uri="{BB962C8B-B14F-4D97-AF65-F5344CB8AC3E}">
        <p14:creationId xmlns:p14="http://schemas.microsoft.com/office/powerpoint/2010/main" val="108797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723" grpId="0" build="p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Not Use DNS-Like Tables?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When host arrives:</a:t>
            </a:r>
          </a:p>
          <a:p>
            <a:pPr lvl="1"/>
            <a:r>
              <a:rPr lang="en-US" dirty="0" smtClean="0"/>
              <a:t>Assign it an IP address that will last as long it is present</a:t>
            </a:r>
          </a:p>
          <a:p>
            <a:pPr lvl="1"/>
            <a:r>
              <a:rPr lang="en-US" dirty="0" smtClean="0"/>
              <a:t>Add an entry into a table in DNS-server that maps MAC to IP addresses</a:t>
            </a:r>
          </a:p>
          <a:p>
            <a:pPr marL="1828800" lvl="4" indent="0">
              <a:buNone/>
            </a:pPr>
            <a:endParaRPr lang="en-US" dirty="0"/>
          </a:p>
          <a:p>
            <a:r>
              <a:rPr lang="en-US" dirty="0" smtClean="0"/>
              <a:t>Answer: </a:t>
            </a:r>
          </a:p>
          <a:p>
            <a:pPr lvl="1"/>
            <a:r>
              <a:rPr lang="en-US" dirty="0" smtClean="0"/>
              <a:t>Names: explicit creation, and are plentiful</a:t>
            </a:r>
          </a:p>
          <a:p>
            <a:pPr lvl="1"/>
            <a:r>
              <a:rPr lang="en-US" dirty="0" smtClean="0"/>
              <a:t>Hosts: come and go without informing network</a:t>
            </a:r>
          </a:p>
          <a:p>
            <a:pPr lvl="2"/>
            <a:r>
              <a:rPr lang="en-US" dirty="0" smtClean="0"/>
              <a:t>Must do mapping on demand</a:t>
            </a:r>
          </a:p>
          <a:p>
            <a:pPr lvl="1"/>
            <a:r>
              <a:rPr lang="en-US" dirty="0" smtClean="0"/>
              <a:t>Addresses: not plentiful, need to reuse and remap</a:t>
            </a:r>
          </a:p>
          <a:p>
            <a:pPr lvl="2"/>
            <a:r>
              <a:rPr lang="en-US" dirty="0" smtClean="0"/>
              <a:t>Soft-state enables dynamic reuse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A0A2D-594B-8E49-B425-D639F4F9ACCA}" type="slidenum">
              <a:rPr lang="en-US" smtClean="0">
                <a:solidFill>
                  <a:srgbClr val="000000"/>
                </a:solidFill>
              </a:rPr>
              <a:pPr/>
              <a:t>137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85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IPv4 address space in terms of /8’s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138</a:t>
            </a:fld>
            <a:endParaRPr lang="en-US"/>
          </a:p>
        </p:txBody>
      </p:sp>
      <p:graphicFrame>
        <p:nvGraphicFramePr>
          <p:cNvPr id="7" name="Content Placeholder 9"/>
          <p:cNvGraphicFramePr>
            <a:graphicFrameLocks/>
          </p:cNvGraphicFramePr>
          <p:nvPr>
            <p:extLst/>
          </p:nvPr>
        </p:nvGraphicFramePr>
        <p:xfrm>
          <a:off x="1971006" y="2301996"/>
          <a:ext cx="5323056" cy="3786544"/>
        </p:xfrm>
        <a:graphic>
          <a:graphicData uri="http://schemas.openxmlformats.org/drawingml/2006/table">
            <a:tbl>
              <a:tblPr/>
              <a:tblGrid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  <a:gridCol w="332691"/>
              </a:tblGrid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79646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</a:tr>
              <a:tr h="23665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3124200" y="296279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A</a:t>
            </a:r>
          </a:p>
        </p:txBody>
      </p:sp>
      <p:sp>
        <p:nvSpPr>
          <p:cNvPr id="9" name="TextBox 10"/>
          <p:cNvSpPr txBox="1">
            <a:spLocks noChangeArrowheads="1"/>
          </p:cNvSpPr>
          <p:nvPr/>
        </p:nvSpPr>
        <p:spPr bwMode="auto">
          <a:xfrm>
            <a:off x="3131092" y="438527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</a:t>
            </a:r>
            <a:r>
              <a:rPr lang="en-US" sz="2800" b="1" dirty="0" smtClean="0">
                <a:solidFill>
                  <a:schemeClr val="bg1"/>
                </a:solidFill>
                <a:latin typeface="Arial Black" charset="0"/>
              </a:rPr>
              <a:t>B</a:t>
            </a:r>
            <a:endParaRPr lang="en-US" sz="2800" b="1" dirty="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10" name="TextBox 10"/>
          <p:cNvSpPr txBox="1">
            <a:spLocks noChangeArrowheads="1"/>
          </p:cNvSpPr>
          <p:nvPr/>
        </p:nvSpPr>
        <p:spPr bwMode="auto">
          <a:xfrm>
            <a:off x="3124756" y="508010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C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118420" y="556325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Black" charset="0"/>
              </a:rPr>
              <a:t>Class </a:t>
            </a:r>
            <a:r>
              <a:rPr lang="en-US" sz="2800" b="1" dirty="0" smtClean="0">
                <a:solidFill>
                  <a:schemeClr val="bg1"/>
                </a:solidFill>
                <a:latin typeface="Arial Black" charset="0"/>
              </a:rPr>
              <a:t>D &amp; E</a:t>
            </a:r>
            <a:endParaRPr lang="en-US" sz="2800" b="1" dirty="0">
              <a:solidFill>
                <a:schemeClr val="bg1"/>
              </a:solidFill>
              <a:latin typeface="Arial Blac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60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  <p:bldP spid="10" grpId="0"/>
      <p:bldP spid="11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24 /8’s on January 12,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139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/>
          </p:nvPr>
        </p:nvGraphicFramePr>
        <p:xfrm>
          <a:off x="1957778" y="2209378"/>
          <a:ext cx="5296592" cy="4049088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9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Examples of routers (edge)</a:t>
            </a:r>
            <a:endParaRPr lang="en-US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33400" y="1905000"/>
            <a:ext cx="33528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Cisco ASR </a:t>
            </a: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R=1/10/40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NR = </a:t>
            </a:r>
            <a:r>
              <a:rPr lang="en-US" sz="2600" dirty="0" smtClean="0"/>
              <a:t>120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400" y="335280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999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20 /8’s on April 10,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140</a:t>
            </a:fld>
            <a:endParaRPr lang="en-US"/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/>
          </p:nvPr>
        </p:nvGraphicFramePr>
        <p:xfrm>
          <a:off x="1944554" y="2209379"/>
          <a:ext cx="5309824" cy="4035856"/>
        </p:xfrm>
        <a:graphic>
          <a:graphicData uri="http://schemas.openxmlformats.org/drawingml/2006/table">
            <a:tbl>
              <a:tblPr/>
              <a:tblGrid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  <a:gridCol w="331864"/>
              </a:tblGrid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019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13 /8’s on May 8,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141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44550" y="2209378"/>
          <a:ext cx="5296592" cy="4035856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22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838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7 /8’s on November 30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, 2010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142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44550" y="2209378"/>
          <a:ext cx="5296592" cy="4049088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22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More IPv4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0 /8’s</a:t>
            </a:r>
            <a:r>
              <a:rPr lang="en-US" sz="2000" dirty="0" smtClean="0"/>
              <a:t> on January 31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, 2011!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143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1944550" y="2209378"/>
          <a:ext cx="5296592" cy="4049088"/>
        </p:xfrm>
        <a:graphic>
          <a:graphicData uri="http://schemas.openxmlformats.org/drawingml/2006/table">
            <a:tbl>
              <a:tblPr/>
              <a:tblGrid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  <a:gridCol w="331037"/>
              </a:tblGrid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208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224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A6A6A6"/>
                    </a:solidFill>
                  </a:tcPr>
                </a:tc>
              </a:tr>
              <a:tr h="253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</a:t>
                      </a:r>
                    </a:p>
                  </a:txBody>
                  <a:tcPr marL="7859" marR="7859" marT="785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246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247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248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249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250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251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252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253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254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255</a:t>
                      </a:r>
                    </a:p>
                  </a:txBody>
                  <a:tcPr marL="7859" marR="7859" marT="7858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6A6A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654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24960" cy="1143000"/>
          </a:xfrm>
        </p:spPr>
        <p:txBody>
          <a:bodyPr/>
          <a:lstStyle/>
          <a:p>
            <a:r>
              <a:rPr lang="en-US" dirty="0" smtClean="0"/>
              <a:t>IPv6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Motivated (prematurely) by address exhaustion</a:t>
            </a:r>
          </a:p>
          <a:p>
            <a:pPr lvl="1"/>
            <a:r>
              <a:rPr lang="en-US" dirty="0" smtClean="0"/>
              <a:t>Address field </a:t>
            </a:r>
            <a:r>
              <a:rPr lang="en-US" b="1" i="1" dirty="0" smtClean="0">
                <a:solidFill>
                  <a:srgbClr val="F47A00"/>
                </a:solidFill>
              </a:rPr>
              <a:t>four</a:t>
            </a:r>
            <a:r>
              <a:rPr lang="en-US" dirty="0" smtClean="0"/>
              <a:t> times as long</a:t>
            </a:r>
          </a:p>
          <a:p>
            <a:pPr lvl="1"/>
            <a:endParaRPr lang="en-US" dirty="0"/>
          </a:p>
          <a:p>
            <a:r>
              <a:rPr lang="en-US" dirty="0" smtClean="0"/>
              <a:t>Steve </a:t>
            </a:r>
            <a:r>
              <a:rPr lang="en-US" dirty="0" err="1" smtClean="0"/>
              <a:t>Deering</a:t>
            </a:r>
            <a:r>
              <a:rPr lang="en-US" dirty="0" smtClean="0"/>
              <a:t> focused on simplifying IP</a:t>
            </a:r>
          </a:p>
          <a:p>
            <a:pPr lvl="1"/>
            <a:r>
              <a:rPr lang="en-US" dirty="0" smtClean="0"/>
              <a:t>Got rid of all fields that were not absolutely necessary</a:t>
            </a:r>
          </a:p>
          <a:p>
            <a:pPr lvl="1"/>
            <a:r>
              <a:rPr lang="en-US" dirty="0" smtClean="0"/>
              <a:t>“Spring Cleaning” for IP</a:t>
            </a:r>
          </a:p>
          <a:p>
            <a:pPr lvl="1"/>
            <a:endParaRPr lang="en-US" dirty="0"/>
          </a:p>
          <a:p>
            <a:r>
              <a:rPr lang="en-US" dirty="0" smtClean="0"/>
              <a:t>Result is an elegant, if unambitious,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144</a:t>
            </a:fld>
            <a:endParaRPr lang="en-US"/>
          </a:p>
        </p:txBody>
      </p:sp>
      <p:pic>
        <p:nvPicPr>
          <p:cNvPr id="5" name="Picture 4" descr="IPv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467" y="26670"/>
            <a:ext cx="4369533" cy="139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87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Larger 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IPv4 = 4,294,967,295 addresses</a:t>
            </a:r>
          </a:p>
          <a:p>
            <a:r>
              <a:rPr lang="en-US" sz="2000" dirty="0" smtClean="0"/>
              <a:t>IPv6 = 340,282,366,920,938,463,374,607,432,768,211,456 addresses</a:t>
            </a:r>
          </a:p>
          <a:p>
            <a:r>
              <a:rPr lang="en-US" sz="2000" dirty="0" smtClean="0"/>
              <a:t>4x in number of bits translates to </a:t>
            </a:r>
            <a:r>
              <a:rPr lang="en-US" sz="2000" b="1" u="sng" dirty="0" smtClean="0"/>
              <a:t>huge</a:t>
            </a:r>
            <a:r>
              <a:rPr lang="en-US" sz="2000" dirty="0" smtClean="0"/>
              <a:t> increase in address space!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145</a:t>
            </a:fld>
            <a:endParaRPr lang="en-US"/>
          </a:p>
        </p:txBody>
      </p:sp>
      <p:pic>
        <p:nvPicPr>
          <p:cNvPr id="7" name="Picture 6" descr="014G_5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468293"/>
            <a:ext cx="670083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84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Significant Protocol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769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Increased minimum MTU from 576 to 1280</a:t>
            </a:r>
          </a:p>
          <a:p>
            <a:r>
              <a:rPr lang="en-US" sz="2000" dirty="0" smtClean="0"/>
              <a:t>No </a:t>
            </a:r>
            <a:r>
              <a:rPr lang="en-US" sz="2000" dirty="0" err="1" smtClean="0"/>
              <a:t>enroute</a:t>
            </a:r>
            <a:r>
              <a:rPr lang="en-US" sz="2000" dirty="0" smtClean="0"/>
              <a:t> fragmentation… fragmentation only at source</a:t>
            </a:r>
          </a:p>
          <a:p>
            <a:r>
              <a:rPr lang="en-US" sz="2000" dirty="0" smtClean="0"/>
              <a:t>Header changes</a:t>
            </a:r>
          </a:p>
          <a:p>
            <a:r>
              <a:rPr lang="en-US" sz="2000" dirty="0" smtClean="0"/>
              <a:t>Replace broadcast with multicast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146</a:t>
            </a:fld>
            <a:endParaRPr lang="en-US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63514" y="2881675"/>
            <a:ext cx="3581400" cy="2020887"/>
            <a:chOff x="192" y="1127"/>
            <a:chExt cx="2632" cy="1560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034" y="1444"/>
              <a:ext cx="790" cy="3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Fragment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Offset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619" y="1444"/>
              <a:ext cx="415" cy="3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Flags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619" y="1127"/>
              <a:ext cx="1205" cy="31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Total Length</a:t>
              </a: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918" y="1127"/>
              <a:ext cx="701" cy="31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Type of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Service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42" y="1127"/>
              <a:ext cx="276" cy="31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IHL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2156" y="2502"/>
              <a:ext cx="668" cy="1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Padding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92" y="2502"/>
              <a:ext cx="1964" cy="18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Options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192" y="2299"/>
              <a:ext cx="2632" cy="203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Destination Address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92" y="2097"/>
              <a:ext cx="2632" cy="202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Source Address</a:t>
              </a: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1619" y="1771"/>
              <a:ext cx="1205" cy="32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 dirty="0">
                  <a:solidFill>
                    <a:schemeClr val="bg1"/>
                  </a:solidFill>
                </a:rPr>
                <a:t>Header Checksum</a:t>
              </a: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918" y="1771"/>
              <a:ext cx="701" cy="326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Protocol</a:t>
              </a: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192" y="1771"/>
              <a:ext cx="726" cy="326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Time to Live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92" y="1444"/>
              <a:ext cx="1427" cy="32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Identification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92" y="1127"/>
              <a:ext cx="450" cy="317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Version</a:t>
              </a: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gray">
            <a:xfrm>
              <a:off x="192" y="1444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gray">
            <a:xfrm>
              <a:off x="192" y="1771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0"/>
            <p:cNvSpPr>
              <a:spLocks noChangeShapeType="1"/>
            </p:cNvSpPr>
            <p:nvPr/>
          </p:nvSpPr>
          <p:spPr bwMode="gray">
            <a:xfrm>
              <a:off x="192" y="2097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gray">
            <a:xfrm>
              <a:off x="192" y="2299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2"/>
            <p:cNvSpPr>
              <a:spLocks noChangeShapeType="1"/>
            </p:cNvSpPr>
            <p:nvPr/>
          </p:nvSpPr>
          <p:spPr bwMode="gray">
            <a:xfrm>
              <a:off x="192" y="2502"/>
              <a:ext cx="2632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gray">
            <a:xfrm>
              <a:off x="918" y="1771"/>
              <a:ext cx="0" cy="326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4"/>
            <p:cNvSpPr>
              <a:spLocks noChangeShapeType="1"/>
            </p:cNvSpPr>
            <p:nvPr/>
          </p:nvSpPr>
          <p:spPr bwMode="gray">
            <a:xfrm>
              <a:off x="642" y="1127"/>
              <a:ext cx="0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gray">
            <a:xfrm>
              <a:off x="918" y="1127"/>
              <a:ext cx="0" cy="31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26"/>
            <p:cNvSpPr>
              <a:spLocks noChangeShapeType="1"/>
            </p:cNvSpPr>
            <p:nvPr/>
          </p:nvSpPr>
          <p:spPr bwMode="gray">
            <a:xfrm>
              <a:off x="1619" y="1127"/>
              <a:ext cx="0" cy="97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27"/>
            <p:cNvSpPr>
              <a:spLocks noChangeShapeType="1"/>
            </p:cNvSpPr>
            <p:nvPr/>
          </p:nvSpPr>
          <p:spPr bwMode="gray">
            <a:xfrm>
              <a:off x="2034" y="1444"/>
              <a:ext cx="0" cy="32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28"/>
            <p:cNvSpPr>
              <a:spLocks noChangeShapeType="1"/>
            </p:cNvSpPr>
            <p:nvPr/>
          </p:nvSpPr>
          <p:spPr bwMode="gray">
            <a:xfrm>
              <a:off x="2156" y="2502"/>
              <a:ext cx="0" cy="185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3" name="Group 32"/>
          <p:cNvGrpSpPr>
            <a:grpSpLocks/>
          </p:cNvGrpSpPr>
          <p:nvPr/>
        </p:nvGrpSpPr>
        <p:grpSpPr bwMode="auto">
          <a:xfrm>
            <a:off x="5464114" y="2921362"/>
            <a:ext cx="3276600" cy="3352800"/>
            <a:chOff x="2928" y="1150"/>
            <a:chExt cx="2640" cy="2778"/>
          </a:xfrm>
        </p:grpSpPr>
        <p:sp>
          <p:nvSpPr>
            <p:cNvPr id="34" name="Rectangle 33"/>
            <p:cNvSpPr>
              <a:spLocks noChangeArrowheads="1"/>
            </p:cNvSpPr>
            <p:nvPr/>
          </p:nvSpPr>
          <p:spPr bwMode="auto">
            <a:xfrm>
              <a:off x="4229" y="1688"/>
              <a:ext cx="669" cy="48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Next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Header</a:t>
              </a:r>
            </a:p>
          </p:txBody>
        </p:sp>
        <p:sp>
          <p:nvSpPr>
            <p:cNvPr id="35" name="Rectangle 34"/>
            <p:cNvSpPr>
              <a:spLocks noChangeArrowheads="1"/>
            </p:cNvSpPr>
            <p:nvPr/>
          </p:nvSpPr>
          <p:spPr bwMode="auto">
            <a:xfrm>
              <a:off x="4898" y="1688"/>
              <a:ext cx="670" cy="48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Hop Limit</a:t>
              </a:r>
            </a:p>
          </p:txBody>
        </p:sp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127" y="1150"/>
              <a:ext cx="1441" cy="538"/>
            </a:xfrm>
            <a:prstGeom prst="rect">
              <a:avLst/>
            </a:prstGeom>
            <a:solidFill>
              <a:srgbClr val="4798AB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Flow Label</a:t>
              </a: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3379" y="1150"/>
              <a:ext cx="748" cy="538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Traffic </a:t>
              </a:r>
              <a:br>
                <a:rPr lang="en-US" sz="1200">
                  <a:solidFill>
                    <a:schemeClr val="bg1"/>
                  </a:solidFill>
                </a:rPr>
              </a:br>
              <a:r>
                <a:rPr lang="en-US" sz="1200">
                  <a:solidFill>
                    <a:schemeClr val="bg1"/>
                  </a:solidFill>
                </a:rPr>
                <a:t>Class</a:t>
              </a:r>
            </a:p>
          </p:txBody>
        </p:sp>
        <p:sp>
          <p:nvSpPr>
            <p:cNvPr id="38" name="Rectangle 37"/>
            <p:cNvSpPr>
              <a:spLocks noChangeArrowheads="1"/>
            </p:cNvSpPr>
            <p:nvPr/>
          </p:nvSpPr>
          <p:spPr bwMode="auto">
            <a:xfrm>
              <a:off x="2928" y="3042"/>
              <a:ext cx="2640" cy="886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600">
                  <a:solidFill>
                    <a:srgbClr val="000000"/>
                  </a:solidFill>
                </a:rPr>
                <a:t>Destination Address</a:t>
              </a:r>
            </a:p>
          </p:txBody>
        </p:sp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2928" y="2175"/>
              <a:ext cx="2640" cy="867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600">
                  <a:solidFill>
                    <a:srgbClr val="000000"/>
                  </a:solidFill>
                </a:rPr>
                <a:t>Source Address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2928" y="1688"/>
              <a:ext cx="1301" cy="487"/>
            </a:xfrm>
            <a:prstGeom prst="rect">
              <a:avLst/>
            </a:prstGeom>
            <a:solidFill>
              <a:srgbClr val="4B87C3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chemeClr val="bg1"/>
                  </a:solidFill>
                </a:rPr>
                <a:t>Payload Length</a:t>
              </a:r>
            </a:p>
          </p:txBody>
        </p:sp>
        <p:sp>
          <p:nvSpPr>
            <p:cNvPr id="41" name="Rectangle 40"/>
            <p:cNvSpPr>
              <a:spLocks noChangeArrowheads="1"/>
            </p:cNvSpPr>
            <p:nvPr/>
          </p:nvSpPr>
          <p:spPr bwMode="auto">
            <a:xfrm>
              <a:off x="2928" y="1150"/>
              <a:ext cx="451" cy="538"/>
            </a:xfrm>
            <a:prstGeom prst="rect">
              <a:avLst/>
            </a:prstGeom>
            <a:solidFill>
              <a:srgbClr val="F3BF2D"/>
            </a:solidFill>
            <a:ln w="9525">
              <a:noFill/>
              <a:miter lim="800000"/>
              <a:headEnd/>
              <a:tailEnd/>
            </a:ln>
          </p:spPr>
          <p:txBody>
            <a:bodyPr wrap="none" lIns="73025" tIns="36512" rIns="73025" bIns="36512" anchor="ctr">
              <a:prstTxWarp prst="textNoShape">
                <a:avLst/>
              </a:prstTxWarp>
            </a:bodyPr>
            <a:lstStyle/>
            <a:p>
              <a:pPr algn="ctr" defTabSz="814388">
                <a:spcBef>
                  <a:spcPct val="20000"/>
                </a:spcBef>
                <a:buClr>
                  <a:schemeClr val="bg2"/>
                </a:buClr>
                <a:buFont typeface="Wingdings" charset="2"/>
                <a:buNone/>
              </a:pPr>
              <a:r>
                <a:rPr lang="en-US" sz="1200">
                  <a:solidFill>
                    <a:srgbClr val="000000"/>
                  </a:solidFill>
                </a:rPr>
                <a:t>Version</a:t>
              </a:r>
            </a:p>
          </p:txBody>
        </p:sp>
        <p:sp>
          <p:nvSpPr>
            <p:cNvPr id="42" name="Line 39"/>
            <p:cNvSpPr>
              <a:spLocks noChangeShapeType="1"/>
            </p:cNvSpPr>
            <p:nvPr/>
          </p:nvSpPr>
          <p:spPr bwMode="gray">
            <a:xfrm>
              <a:off x="2928" y="1688"/>
              <a:ext cx="26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Line 40"/>
            <p:cNvSpPr>
              <a:spLocks noChangeShapeType="1"/>
            </p:cNvSpPr>
            <p:nvPr/>
          </p:nvSpPr>
          <p:spPr bwMode="gray">
            <a:xfrm>
              <a:off x="2928" y="2175"/>
              <a:ext cx="26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Line 41"/>
            <p:cNvSpPr>
              <a:spLocks noChangeShapeType="1"/>
            </p:cNvSpPr>
            <p:nvPr/>
          </p:nvSpPr>
          <p:spPr bwMode="gray">
            <a:xfrm>
              <a:off x="2928" y="3042"/>
              <a:ext cx="2640" cy="0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Line 42"/>
            <p:cNvSpPr>
              <a:spLocks noChangeShapeType="1"/>
            </p:cNvSpPr>
            <p:nvPr/>
          </p:nvSpPr>
          <p:spPr bwMode="gray">
            <a:xfrm>
              <a:off x="3379" y="1150"/>
              <a:ext cx="0" cy="5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Line 43"/>
            <p:cNvSpPr>
              <a:spLocks noChangeShapeType="1"/>
            </p:cNvSpPr>
            <p:nvPr/>
          </p:nvSpPr>
          <p:spPr bwMode="gray">
            <a:xfrm>
              <a:off x="4127" y="1150"/>
              <a:ext cx="0" cy="538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44"/>
            <p:cNvSpPr>
              <a:spLocks noChangeShapeType="1"/>
            </p:cNvSpPr>
            <p:nvPr/>
          </p:nvSpPr>
          <p:spPr bwMode="gray">
            <a:xfrm>
              <a:off x="4898" y="1688"/>
              <a:ext cx="0" cy="4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45"/>
            <p:cNvSpPr>
              <a:spLocks noChangeShapeType="1"/>
            </p:cNvSpPr>
            <p:nvPr/>
          </p:nvSpPr>
          <p:spPr bwMode="gray">
            <a:xfrm>
              <a:off x="4229" y="1688"/>
              <a:ext cx="0" cy="487"/>
            </a:xfrm>
            <a:prstGeom prst="line">
              <a:avLst/>
            </a:pr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lIns="73025" tIns="36512" rIns="73025" bIns="36512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9" name="Text Box 47"/>
          <p:cNvSpPr txBox="1">
            <a:spLocks noChangeArrowheads="1"/>
          </p:cNvSpPr>
          <p:nvPr/>
        </p:nvSpPr>
        <p:spPr bwMode="auto">
          <a:xfrm>
            <a:off x="1492189" y="5101284"/>
            <a:ext cx="3429000" cy="122657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82124" tIns="41061" rIns="82124" bIns="41061" anchor="ctr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</a:rPr>
              <a:t>Field</a:t>
            </a:r>
            <a:r>
              <a:rPr lang="en-GB" sz="1400" dirty="0">
                <a:solidFill>
                  <a:srgbClr val="000000"/>
                </a:solidFill>
              </a:rPr>
              <a:t>’</a:t>
            </a:r>
            <a:r>
              <a:rPr lang="en-US" sz="1400" dirty="0" err="1">
                <a:solidFill>
                  <a:srgbClr val="000000"/>
                </a:solidFill>
              </a:rPr>
              <a:t>s</a:t>
            </a:r>
            <a:r>
              <a:rPr lang="en-US" sz="1400" dirty="0">
                <a:solidFill>
                  <a:srgbClr val="000000"/>
                </a:solidFill>
              </a:rPr>
              <a:t> </a:t>
            </a:r>
            <a:r>
              <a:rPr lang="en-GB" sz="1400" dirty="0">
                <a:solidFill>
                  <a:srgbClr val="000000"/>
                </a:solidFill>
              </a:rPr>
              <a:t>Name </a:t>
            </a:r>
            <a:r>
              <a:rPr lang="en-US" sz="1400" dirty="0">
                <a:solidFill>
                  <a:srgbClr val="000000"/>
                </a:solidFill>
              </a:rPr>
              <a:t>Kept from IPv4 to IPv6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1400" dirty="0">
                <a:solidFill>
                  <a:srgbClr val="000000"/>
                </a:solidFill>
              </a:rPr>
              <a:t>Fields Not Kept in IPv6</a:t>
            </a: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</a:rPr>
              <a:t>Name and Position Changed in IPv6</a:t>
            </a:r>
            <a:endParaRPr lang="en-US" sz="1400" dirty="0">
              <a:solidFill>
                <a:srgbClr val="000000"/>
              </a:solidFill>
            </a:endParaRPr>
          </a:p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GB" sz="1400" dirty="0">
                <a:solidFill>
                  <a:srgbClr val="000000"/>
                </a:solidFill>
              </a:rPr>
              <a:t>New Field in IPv6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50" name="Text Box 48"/>
          <p:cNvSpPr txBox="1">
            <a:spLocks noChangeArrowheads="1"/>
          </p:cNvSpPr>
          <p:nvPr/>
        </p:nvSpPr>
        <p:spPr bwMode="auto">
          <a:xfrm rot="16200000">
            <a:off x="243621" y="5462003"/>
            <a:ext cx="1250950" cy="43686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82124" tIns="41061" rIns="82124" bIns="41061" anchorCtr="1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5000"/>
              </a:lnSpc>
              <a:spcBef>
                <a:spcPct val="50000"/>
              </a:spcBef>
              <a:buClr>
                <a:srgbClr val="35C5FF"/>
              </a:buClr>
              <a:buSzPct val="100000"/>
              <a:buFont typeface="Arial" charset="0"/>
              <a:buNone/>
            </a:pPr>
            <a:r>
              <a:rPr lang="en-US" sz="2400" dirty="0">
                <a:solidFill>
                  <a:srgbClr val="000000"/>
                </a:solidFill>
              </a:rPr>
              <a:t>Legend</a:t>
            </a:r>
          </a:p>
        </p:txBody>
      </p:sp>
      <p:sp>
        <p:nvSpPr>
          <p:cNvPr id="51" name="Rectangle 49"/>
          <p:cNvSpPr>
            <a:spLocks noChangeArrowheads="1"/>
          </p:cNvSpPr>
          <p:nvPr/>
        </p:nvSpPr>
        <p:spPr bwMode="auto">
          <a:xfrm>
            <a:off x="1171514" y="5127987"/>
            <a:ext cx="328613" cy="228600"/>
          </a:xfrm>
          <a:prstGeom prst="rect">
            <a:avLst/>
          </a:prstGeom>
          <a:solidFill>
            <a:srgbClr val="F3BF2D"/>
          </a:solidFill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Rectangle 50"/>
          <p:cNvSpPr>
            <a:spLocks noChangeArrowheads="1"/>
          </p:cNvSpPr>
          <p:nvPr/>
        </p:nvSpPr>
        <p:spPr bwMode="auto">
          <a:xfrm>
            <a:off x="1171514" y="5437550"/>
            <a:ext cx="328613" cy="228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Rectangle 51"/>
          <p:cNvSpPr>
            <a:spLocks noChangeArrowheads="1"/>
          </p:cNvSpPr>
          <p:nvPr/>
        </p:nvSpPr>
        <p:spPr bwMode="auto">
          <a:xfrm>
            <a:off x="1171514" y="5747112"/>
            <a:ext cx="328613" cy="228600"/>
          </a:xfrm>
          <a:prstGeom prst="rect">
            <a:avLst/>
          </a:prstGeom>
          <a:solidFill>
            <a:srgbClr val="4B87C3"/>
          </a:solidFill>
          <a:ln w="9525">
            <a:noFill/>
            <a:miter lim="800000"/>
            <a:headEnd/>
            <a:tailEnd/>
          </a:ln>
        </p:spPr>
        <p:txBody>
          <a:bodyPr wrap="none" lIns="73025" tIns="36512" rIns="73025" bIns="36512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Text Box 8"/>
          <p:cNvSpPr txBox="1">
            <a:spLocks noChangeArrowheads="1"/>
          </p:cNvSpPr>
          <p:nvPr/>
        </p:nvSpPr>
        <p:spPr bwMode="auto">
          <a:xfrm>
            <a:off x="-26411" y="2881675"/>
            <a:ext cx="689926" cy="346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IPv4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6" name="Text Box 8"/>
          <p:cNvSpPr txBox="1">
            <a:spLocks noChangeArrowheads="1"/>
          </p:cNvSpPr>
          <p:nvPr/>
        </p:nvSpPr>
        <p:spPr bwMode="auto">
          <a:xfrm>
            <a:off x="4774188" y="2881675"/>
            <a:ext cx="689926" cy="34624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solidFill>
                  <a:srgbClr val="000000"/>
                </a:solidFill>
              </a:rPr>
              <a:t>IPv6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3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440528"/>
              </p:ext>
            </p:extLst>
          </p:nvPr>
        </p:nvGraphicFramePr>
        <p:xfrm>
          <a:off x="0" y="100620"/>
          <a:ext cx="9144000" cy="667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359675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verdana"/>
                        </a:rPr>
                        <a:t>IPv4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>
                          <a:latin typeface="verdana"/>
                        </a:rPr>
                        <a:t>IPv6 </a:t>
                      </a:r>
                      <a:endParaRPr lang="en-US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Addresses are 32 bits (4 bytes) in length.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Addresses are 128 bits (16 bytes) in length </a:t>
                      </a:r>
                      <a:endParaRPr lang="en-US" sz="140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Address (A) resource records in DNS to map host names to IPv4 addresses.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Address (AAAA) resource records in DNS to map host names to IPv6 addresses. </a:t>
                      </a:r>
                      <a:endParaRPr lang="en-US" sz="1400" dirty="0"/>
                    </a:p>
                  </a:txBody>
                  <a:tcPr/>
                </a:tc>
              </a:tr>
              <a:tr h="7193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Pointer (PTR) resource records in the IN-ADDR.ARPA DNS domain to map IPv4 addresses to host names.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Pointer (PTR) resource records in the IP6.ARPA DNS domain to map IPv6 addresses to host names.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IPSec is optional and should be supported externally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IPSec support is not optional </a:t>
                      </a:r>
                      <a:endParaRPr lang="en-US" sz="1400" dirty="0"/>
                    </a:p>
                  </a:txBody>
                  <a:tcPr/>
                </a:tc>
              </a:tr>
              <a:tr h="719349"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Header does not identify packet flow for </a:t>
                      </a:r>
                      <a:r>
                        <a:rPr lang="en-US" sz="1400" dirty="0" err="1">
                          <a:latin typeface="verdana"/>
                        </a:rPr>
                        <a:t>QoS</a:t>
                      </a:r>
                      <a:r>
                        <a:rPr lang="en-US" sz="1400" dirty="0">
                          <a:latin typeface="verdana"/>
                        </a:rPr>
                        <a:t> handling by routers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Header contains Flow Label field, which Identifies packet flow for </a:t>
                      </a:r>
                      <a:r>
                        <a:rPr lang="en-US" sz="1400" dirty="0" err="1">
                          <a:latin typeface="verdana"/>
                        </a:rPr>
                        <a:t>Q</a:t>
                      </a:r>
                      <a:r>
                        <a:rPr lang="en-US" sz="1400" dirty="0" err="1" smtClean="0">
                          <a:latin typeface="verdana"/>
                        </a:rPr>
                        <a:t>oS</a:t>
                      </a:r>
                      <a:r>
                        <a:rPr lang="en-US" sz="1400" dirty="0" smtClean="0">
                          <a:latin typeface="verdana"/>
                        </a:rPr>
                        <a:t> </a:t>
                      </a:r>
                      <a:r>
                        <a:rPr lang="en-US" sz="1400" dirty="0">
                          <a:latin typeface="verdana"/>
                        </a:rPr>
                        <a:t>handling by router.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Both routers and the sending host fragment packets.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Routers do not support packet fragmentation. Sending host fragments packets </a:t>
                      </a:r>
                      <a:endParaRPr lang="en-US" sz="1400" dirty="0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Header includes a checksum.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Header does not include a checksum. </a:t>
                      </a:r>
                      <a:endParaRPr lang="en-US" sz="1400" dirty="0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Header includes options.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Optional data is supported as extension headers.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ARP uses broadcast ARP request to resolve IP to MAC/Hardware address.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Multicast Neighbor Solicitation messages resolve IP addresses to MAC addresses. </a:t>
                      </a:r>
                      <a:endParaRPr lang="en-US" sz="1400" dirty="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Internet Group Management Protocol (IGMP) manages membership in local subnet groups.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Multicast Listener Discovery (MLD) messages manage membership in local subnet groups. </a:t>
                      </a:r>
                      <a:endParaRPr lang="en-US" sz="140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Broadcast addresses are used to send traffic to all nodes on a subnet.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IPv6 uses a link-local scope all-nodes multicast address. </a:t>
                      </a:r>
                      <a:endParaRPr lang="en-US" sz="1400"/>
                    </a:p>
                  </a:txBody>
                  <a:tcPr/>
                </a:tc>
              </a:tr>
              <a:tr h="29972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Configured either manually or through DHCP.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Does not require manual configuration or DHCP. </a:t>
                      </a:r>
                      <a:endParaRPr lang="en-US" sz="1400"/>
                    </a:p>
                  </a:txBody>
                  <a:tcPr/>
                </a:tc>
              </a:tr>
              <a:tr h="509539">
                <a:tc>
                  <a:txBody>
                    <a:bodyPr/>
                    <a:lstStyle/>
                    <a:p>
                      <a:r>
                        <a:rPr lang="en-US" sz="1400">
                          <a:latin typeface="verdana"/>
                        </a:rPr>
                        <a:t>Must support a 576-byte packet size (possibly fragmented). 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verdana"/>
                        </a:rPr>
                        <a:t>Must support a 1280-byte packet size (without fragmentation).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42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Roundup: Why IPv6?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Larger address space</a:t>
            </a:r>
          </a:p>
          <a:p>
            <a:endParaRPr lang="en-US" sz="2000" dirty="0"/>
          </a:p>
          <a:p>
            <a:r>
              <a:rPr lang="en-US" sz="2000" dirty="0"/>
              <a:t>Auto-configuration</a:t>
            </a:r>
          </a:p>
          <a:p>
            <a:endParaRPr lang="en-US" sz="2000" dirty="0"/>
          </a:p>
          <a:p>
            <a:r>
              <a:rPr lang="en-US" sz="2000" dirty="0"/>
              <a:t>Cleanup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Eliminate fragmentation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Eliminate checksum</a:t>
            </a:r>
          </a:p>
          <a:p>
            <a:pPr marL="342900" lvl="2" indent="-342900"/>
            <a:r>
              <a:rPr lang="en-US" sz="2000" dirty="0"/>
              <a:t>Pseudo-header (w/o Hop Limit) covered by transport layer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Flow label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Increase minimum MTU from 576 to 1280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/>
              <a:t>Replace broadcasts with multicast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6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Checksum!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7089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Provided by transport layer, if needed</a:t>
            </a:r>
          </a:p>
          <a:p>
            <a:endParaRPr lang="en-US" sz="1200" dirty="0" smtClean="0"/>
          </a:p>
          <a:p>
            <a:r>
              <a:rPr lang="en-US" sz="2400" dirty="0" err="1" smtClean="0"/>
              <a:t>Ala</a:t>
            </a:r>
            <a:r>
              <a:rPr lang="en-US" sz="2400" dirty="0" smtClean="0"/>
              <a:t> TCP, includes pseudo-header</a:t>
            </a:r>
          </a:p>
          <a:p>
            <a:endParaRPr lang="en-US" sz="1200" dirty="0" smtClean="0"/>
          </a:p>
          <a:p>
            <a:r>
              <a:rPr lang="en-US" sz="2400" dirty="0" smtClean="0"/>
              <a:t>Pseudo-header doesn’t include Hop Limit</a:t>
            </a:r>
          </a:p>
          <a:p>
            <a:pPr lvl="1"/>
            <a:r>
              <a:rPr lang="en-US" sz="2000" dirty="0" smtClean="0"/>
              <a:t>No per-hop re-computation!</a:t>
            </a:r>
          </a:p>
          <a:p>
            <a:pPr lvl="1"/>
            <a:r>
              <a:rPr lang="en-US" sz="2000" dirty="0" smtClean="0"/>
              <a:t>Allows end-to-end implementation (transport layer)</a:t>
            </a:r>
          </a:p>
          <a:p>
            <a:endParaRPr lang="en-US" sz="1200" dirty="0" smtClean="0"/>
          </a:p>
          <a:p>
            <a:r>
              <a:rPr lang="en-US" sz="2400" dirty="0" smtClean="0"/>
              <a:t>UDP checksum required (wasn’t in IPv4) rfc6936: </a:t>
            </a:r>
            <a:r>
              <a:rPr lang="en-US" sz="2400" b="1" dirty="0" smtClean="0"/>
              <a:t>No more zero</a:t>
            </a:r>
            <a:endParaRPr lang="en-US" sz="2400" dirty="0" smtClean="0"/>
          </a:p>
          <a:p>
            <a:endParaRPr lang="en-US" sz="1200" dirty="0" smtClean="0"/>
          </a:p>
          <a:p>
            <a:r>
              <a:rPr lang="en-US" sz="2400" dirty="0" smtClean="0"/>
              <a:t>Pseudo-header added to ICMPv6 checksum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4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Examples of routers (small business)</a:t>
            </a:r>
            <a:endParaRPr lang="en-US" b="1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4267200" cy="1524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b="1" dirty="0" smtClean="0">
                <a:solidFill>
                  <a:schemeClr val="tx1"/>
                </a:solidFill>
              </a:rPr>
              <a:t>Cisco 3945E</a:t>
            </a:r>
            <a:endParaRPr lang="en-US" sz="2600" b="1" dirty="0" smtClean="0"/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R = 10/100/1000 Mbps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</a:rPr>
              <a:t>NR &lt; 10 </a:t>
            </a:r>
            <a:r>
              <a:rPr lang="en-US" sz="2600" dirty="0" err="1" smtClean="0">
                <a:solidFill>
                  <a:schemeClr val="tx1"/>
                </a:solidFill>
              </a:rPr>
              <a:t>Gbps</a:t>
            </a:r>
            <a:endParaRPr lang="en-US" sz="2600" dirty="0" smtClean="0">
              <a:solidFill>
                <a:schemeClr val="tx1"/>
              </a:solidFill>
            </a:endParaRPr>
          </a:p>
        </p:txBody>
      </p:sp>
      <p:pic>
        <p:nvPicPr>
          <p:cNvPr id="11270" name="Picture 6" descr="Product Small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3168" y="2667000"/>
            <a:ext cx="2701632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96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Address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RFC 5952</a:t>
            </a:r>
          </a:p>
          <a:p>
            <a:r>
              <a:rPr lang="en-US" sz="2000" dirty="0" smtClean="0"/>
              <a:t>128-bit IPv6 addresses are represented in:</a:t>
            </a:r>
          </a:p>
          <a:p>
            <a:pPr lvl="1"/>
            <a:r>
              <a:rPr lang="en-US" sz="1800" dirty="0" smtClean="0"/>
              <a:t>Eight 16-bit segments </a:t>
            </a:r>
          </a:p>
          <a:p>
            <a:pPr lvl="1"/>
            <a:r>
              <a:rPr lang="en-US" sz="1800" dirty="0" smtClean="0"/>
              <a:t>Hexadecimal (non-case sensitive) between 0000 and FFFF</a:t>
            </a:r>
          </a:p>
          <a:p>
            <a:pPr lvl="1"/>
            <a:r>
              <a:rPr lang="en-US" sz="1800" dirty="0" smtClean="0"/>
              <a:t>Separated by colons </a:t>
            </a:r>
          </a:p>
          <a:p>
            <a:r>
              <a:rPr lang="en-US" sz="2000" dirty="0" smtClean="0"/>
              <a:t>Example:</a:t>
            </a:r>
          </a:p>
          <a:p>
            <a:pPr lvl="1"/>
            <a:r>
              <a:rPr lang="en-US" sz="1800" dirty="0" smtClean="0">
                <a:latin typeface="Courier"/>
                <a:cs typeface="Courier"/>
              </a:rPr>
              <a:t>3ffe:1944:0100:000a:0000:00bc:2500:0d0b</a:t>
            </a:r>
          </a:p>
          <a:p>
            <a:r>
              <a:rPr lang="en-US" sz="2000" dirty="0" smtClean="0"/>
              <a:t>Two rules for dealing with 0’s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150</a:t>
            </a:fld>
            <a:endParaRPr lang="en-US"/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72700" y="4285623"/>
            <a:ext cx="4670563" cy="19835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2429230" y="4866652"/>
            <a:ext cx="1565656" cy="64633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0000FF"/>
                </a:solidFill>
              </a:rPr>
              <a:t>One Hex digit = 4 bits</a:t>
            </a:r>
            <a:endParaRPr 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5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1 – </a:t>
            </a:r>
            <a:r>
              <a:rPr lang="en-US" dirty="0" smtClean="0">
                <a:solidFill>
                  <a:srgbClr val="FF0000"/>
                </a:solidFill>
              </a:rPr>
              <a:t>Leading 0’s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The leading zeroes in any 16-bit segment do not have to be written.</a:t>
            </a:r>
          </a:p>
          <a:p>
            <a:endParaRPr lang="en-US" sz="1000" dirty="0" smtClean="0"/>
          </a:p>
          <a:p>
            <a:endParaRPr lang="en-US" sz="1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en-US" sz="1600" dirty="0" smtClean="0">
                <a:latin typeface="Courier"/>
                <a:cs typeface="Courier"/>
              </a:rPr>
              <a:t>3ffe : 1944 : 0100 : 000a : 0000 : 00bc : 2500 : 0d0b</a:t>
            </a:r>
          </a:p>
          <a:p>
            <a:pPr lvl="1"/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3ffe : 1944 :  100 :    a :    0 :   </a:t>
            </a:r>
            <a:r>
              <a:rPr lang="en-US" sz="1600" dirty="0" err="1" smtClean="0">
                <a:solidFill>
                  <a:srgbClr val="0000FF"/>
                </a:solidFill>
                <a:latin typeface="Courier"/>
                <a:cs typeface="Courier"/>
              </a:rPr>
              <a:t>bc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 : 2500 :  d0b</a:t>
            </a:r>
          </a:p>
          <a:p>
            <a:pPr lvl="1"/>
            <a:endParaRPr lang="en-US" sz="16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endParaRPr lang="en-US" sz="16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457200" lvl="1" indent="0" algn="ctr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3ffe:1944:100:a:0:bc:2500:d0b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2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1 – Leading 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Can only apply to </a:t>
            </a:r>
            <a:r>
              <a:rPr lang="en-US" sz="2000" b="1" dirty="0" smtClean="0"/>
              <a:t>leading zeros</a:t>
            </a:r>
            <a:r>
              <a:rPr lang="en-US" sz="2000" dirty="0" smtClean="0"/>
              <a:t>… otherwise ambiguous results</a:t>
            </a:r>
          </a:p>
          <a:p>
            <a:endParaRPr lang="en-US" sz="1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 100 :    a :    0 :   </a:t>
            </a:r>
            <a:r>
              <a:rPr lang="de-DE" sz="1600" dirty="0" err="1" smtClean="0">
                <a:latin typeface="Courier"/>
                <a:cs typeface="Courier"/>
              </a:rPr>
              <a:t>bc</a:t>
            </a:r>
            <a:r>
              <a:rPr lang="de-DE" sz="1600" dirty="0" smtClean="0">
                <a:latin typeface="Courier"/>
                <a:cs typeface="Courier"/>
              </a:rPr>
              <a:t> : 2500 :  d0b</a:t>
            </a:r>
          </a:p>
          <a:p>
            <a:endParaRPr lang="de-DE" sz="1000" dirty="0" smtClean="0">
              <a:latin typeface="Courier"/>
              <a:cs typeface="Courier"/>
            </a:endParaRPr>
          </a:p>
          <a:p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either</a:t>
            </a:r>
            <a:endParaRPr lang="de-DE" sz="2000" dirty="0" smtClean="0"/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de-DE" sz="1600" dirty="0" smtClean="0">
                <a:latin typeface="Courier"/>
                <a:cs typeface="Courier"/>
              </a:rPr>
              <a:t>100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a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0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r>
              <a:rPr lang="de-DE" sz="1600" dirty="0" smtClean="0">
                <a:latin typeface="Courier"/>
                <a:cs typeface="Courier"/>
              </a:rPr>
              <a:t>bc : 2500 : 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de-DE" sz="1600" dirty="0" smtClean="0">
                <a:latin typeface="Courier"/>
                <a:cs typeface="Courier"/>
              </a:rPr>
              <a:t>d0b</a:t>
            </a:r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100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  <a:r>
              <a:rPr lang="de-DE" sz="1600" dirty="0" smtClean="0">
                <a:latin typeface="Courier"/>
                <a:cs typeface="Courier"/>
              </a:rPr>
              <a:t> : a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 : 0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000</a:t>
            </a:r>
            <a:r>
              <a:rPr lang="de-DE" sz="1600" dirty="0" smtClean="0">
                <a:latin typeface="Courier"/>
                <a:cs typeface="Courier"/>
              </a:rPr>
              <a:t> : bc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00</a:t>
            </a:r>
            <a:r>
              <a:rPr lang="de-DE" sz="1600" dirty="0" smtClean="0">
                <a:latin typeface="Courier"/>
                <a:cs typeface="Courier"/>
              </a:rPr>
              <a:t> : 2500 : d0b</a:t>
            </a:r>
            <a:r>
              <a:rPr lang="de-DE" sz="1600" b="1" dirty="0" smtClean="0">
                <a:solidFill>
                  <a:srgbClr val="0000FF"/>
                </a:solidFill>
                <a:latin typeface="Courier"/>
                <a:cs typeface="Courier"/>
              </a:rPr>
              <a:t>0</a:t>
            </a:r>
          </a:p>
          <a:p>
            <a:pPr lvl="1"/>
            <a:r>
              <a:rPr lang="de-DE" sz="1600" i="1" dirty="0" err="1" smtClean="0">
                <a:solidFill>
                  <a:srgbClr val="FF0000"/>
                </a:solidFill>
              </a:rPr>
              <a:t>Which</a:t>
            </a:r>
            <a:r>
              <a:rPr lang="de-DE" sz="1600" i="1" dirty="0" smtClean="0">
                <a:solidFill>
                  <a:srgbClr val="FF0000"/>
                </a:solidFill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</a:rPr>
              <a:t>is</a:t>
            </a:r>
            <a:r>
              <a:rPr lang="de-DE" sz="1600" i="1" dirty="0" smtClean="0">
                <a:solidFill>
                  <a:srgbClr val="FF0000"/>
                </a:solidFill>
              </a:rPr>
              <a:t> </a:t>
            </a:r>
            <a:r>
              <a:rPr lang="de-DE" sz="1600" i="1" dirty="0" err="1" smtClean="0">
                <a:solidFill>
                  <a:srgbClr val="FF0000"/>
                </a:solidFill>
              </a:rPr>
              <a:t>correct</a:t>
            </a:r>
            <a:r>
              <a:rPr lang="de-DE" sz="1600" i="1" dirty="0" smtClean="0">
                <a:solidFill>
                  <a:srgbClr val="FF0000"/>
                </a:solidFill>
              </a:rPr>
              <a:t>?</a:t>
            </a:r>
            <a:endParaRPr lang="de-DE" sz="1600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270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1 – Leading 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Can only apply to </a:t>
            </a:r>
            <a:r>
              <a:rPr lang="en-US" sz="2000" b="1" dirty="0" smtClean="0"/>
              <a:t>leading zeros</a:t>
            </a:r>
            <a:r>
              <a:rPr lang="en-US" sz="2000" dirty="0" smtClean="0"/>
              <a:t>… otherwise ambiguous results</a:t>
            </a:r>
          </a:p>
          <a:p>
            <a:endParaRPr lang="en-US" sz="1000" dirty="0" smtClean="0"/>
          </a:p>
          <a:p>
            <a:r>
              <a:rPr lang="en-US" sz="2000" dirty="0" smtClean="0"/>
              <a:t>Example</a:t>
            </a:r>
          </a:p>
          <a:p>
            <a:pPr lvl="1"/>
            <a:r>
              <a:rPr lang="de-DE" sz="1600" dirty="0" smtClean="0">
                <a:latin typeface="Courier"/>
                <a:cs typeface="Courier"/>
              </a:rPr>
              <a:t>3ffe : 1944 :  100 :    a :    0 :   </a:t>
            </a:r>
            <a:r>
              <a:rPr lang="de-DE" sz="1600" dirty="0" err="1" smtClean="0">
                <a:latin typeface="Courier"/>
                <a:cs typeface="Courier"/>
              </a:rPr>
              <a:t>bc</a:t>
            </a:r>
            <a:r>
              <a:rPr lang="de-DE" sz="1600" dirty="0" smtClean="0">
                <a:latin typeface="Courier"/>
                <a:cs typeface="Courier"/>
              </a:rPr>
              <a:t> : 2500 :  d0b</a:t>
            </a:r>
          </a:p>
          <a:p>
            <a:endParaRPr lang="de-DE" sz="1000" dirty="0" smtClean="0">
              <a:latin typeface="Courier"/>
              <a:cs typeface="Courier"/>
            </a:endParaRPr>
          </a:p>
          <a:p>
            <a:r>
              <a:rPr lang="de-DE" sz="2000" dirty="0" err="1" smtClean="0"/>
              <a:t>Could</a:t>
            </a:r>
            <a:r>
              <a:rPr lang="de-DE" sz="2000" dirty="0" smtClean="0"/>
              <a:t> </a:t>
            </a:r>
            <a:r>
              <a:rPr lang="de-DE" sz="2000" dirty="0" err="1" smtClean="0"/>
              <a:t>be</a:t>
            </a:r>
            <a:r>
              <a:rPr lang="de-DE" sz="2000" dirty="0" smtClean="0"/>
              <a:t> </a:t>
            </a:r>
            <a:r>
              <a:rPr lang="de-DE" sz="2000" dirty="0" err="1" smtClean="0"/>
              <a:t>either</a:t>
            </a:r>
            <a:endParaRPr lang="de-DE" sz="2000" dirty="0" smtClean="0"/>
          </a:p>
          <a:p>
            <a:pPr lvl="1"/>
            <a:r>
              <a:rPr lang="de-DE" sz="1600" b="1" dirty="0" smtClean="0">
                <a:solidFill>
                  <a:srgbClr val="008000"/>
                </a:solidFill>
                <a:latin typeface="Courier"/>
                <a:cs typeface="Courier"/>
              </a:rPr>
              <a:t>3ffe : 1944 : 0100 : 000a : 0000 : 00bc : 2500 : 0d0b</a:t>
            </a:r>
          </a:p>
          <a:p>
            <a:pPr lvl="1"/>
            <a:r>
              <a:rPr lang="de-DE" sz="1600" dirty="0" smtClean="0">
                <a:solidFill>
                  <a:srgbClr val="FF0000"/>
                </a:solidFill>
                <a:latin typeface="Courier"/>
                <a:cs typeface="Courier"/>
              </a:rPr>
              <a:t>3ffe : 1944 : 1000 : a000 : 0000 : bc00 : 2500 : d0b0</a:t>
            </a:r>
          </a:p>
          <a:p>
            <a:pPr lvl="1"/>
            <a:r>
              <a:rPr lang="de-DE" sz="1600" i="1" dirty="0" err="1" smtClean="0"/>
              <a:t>Which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is</a:t>
            </a:r>
            <a:r>
              <a:rPr lang="de-DE" sz="1600" i="1" dirty="0" smtClean="0"/>
              <a:t> </a:t>
            </a:r>
            <a:r>
              <a:rPr lang="de-DE" sz="1600" i="1" dirty="0" err="1" smtClean="0"/>
              <a:t>correct</a:t>
            </a:r>
            <a:r>
              <a:rPr lang="de-DE" sz="1600" i="1" dirty="0" smtClean="0"/>
              <a:t>?</a:t>
            </a:r>
            <a:endParaRPr lang="de-DE" sz="16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2 – </a:t>
            </a:r>
            <a:r>
              <a:rPr lang="en-US" dirty="0" smtClean="0">
                <a:solidFill>
                  <a:srgbClr val="FF0000"/>
                </a:solidFill>
              </a:rPr>
              <a:t>Double Colon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Any </a:t>
            </a:r>
            <a:r>
              <a:rPr lang="en-US" sz="2000" b="1" dirty="0" smtClean="0"/>
              <a:t>single</a:t>
            </a:r>
            <a:r>
              <a:rPr lang="en-US" sz="2000" dirty="0" smtClean="0"/>
              <a:t>, </a:t>
            </a:r>
            <a:r>
              <a:rPr lang="en-US" sz="2000" b="1" dirty="0" smtClean="0"/>
              <a:t>contiguous</a:t>
            </a:r>
            <a:r>
              <a:rPr lang="en-US" sz="2000" dirty="0" smtClean="0"/>
              <a:t> string of </a:t>
            </a:r>
            <a:r>
              <a:rPr lang="en-US" sz="2000" b="1" dirty="0" smtClean="0"/>
              <a:t>16-bit segments </a:t>
            </a:r>
            <a:r>
              <a:rPr lang="en-US" sz="2000" dirty="0" smtClean="0"/>
              <a:t>consisting </a:t>
            </a:r>
            <a:r>
              <a:rPr lang="en-US" sz="2000" b="1" dirty="0" smtClean="0"/>
              <a:t>of all zeroes </a:t>
            </a:r>
            <a:r>
              <a:rPr lang="en-US" sz="2000" dirty="0" smtClean="0"/>
              <a:t>can be represented with a </a:t>
            </a:r>
            <a:r>
              <a:rPr lang="en-US" sz="2000" b="1" dirty="0" smtClean="0"/>
              <a:t>double colon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ff02 : 0000 : 0000 : 0000 : 0000 : 0000 : 0000 : 0005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ff02 :    0 :    0 :    0 :    0 :    0 :    0 :    5 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ff02 :                                         :    5 </a:t>
            </a:r>
          </a:p>
          <a:p>
            <a:pPr marL="0" indent="0" algn="ctr">
              <a:buNone/>
            </a:pPr>
            <a:endParaRPr lang="en-US" sz="18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 algn="ctr"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ff02::5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74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2 – Double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Only a </a:t>
            </a:r>
            <a:r>
              <a:rPr lang="en-US" sz="2000" b="1" dirty="0" smtClean="0">
                <a:solidFill>
                  <a:srgbClr val="FF0000"/>
                </a:solidFill>
              </a:rPr>
              <a:t>single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contiguous string of all-zero segments can be represented with a double colon. </a:t>
            </a:r>
          </a:p>
          <a:p>
            <a:endParaRPr lang="en-US" sz="800" dirty="0" smtClean="0"/>
          </a:p>
          <a:p>
            <a:r>
              <a:rPr lang="en-US" sz="2000" dirty="0" smtClean="0"/>
              <a:t>Example:</a:t>
            </a:r>
          </a:p>
          <a:p>
            <a:endParaRPr lang="en-US" sz="1000" dirty="0" smtClean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2001 : 0d02 : 0000 : 0000 : 0014 : 0000 : 0000 : 0095</a:t>
            </a:r>
          </a:p>
          <a:p>
            <a:endParaRPr lang="en-US" sz="1000" dirty="0" smtClean="0"/>
          </a:p>
          <a:p>
            <a:r>
              <a:rPr lang="en-US" sz="2000" dirty="0" smtClean="0"/>
              <a:t>Both of these are correct</a:t>
            </a:r>
          </a:p>
          <a:p>
            <a:endParaRPr lang="en-US" sz="1000" dirty="0" smtClean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2001 :  d02 </a:t>
            </a:r>
            <a:r>
              <a:rPr lang="en-US" sz="1800" b="1" dirty="0" smtClean="0">
                <a:solidFill>
                  <a:srgbClr val="0000FF"/>
                </a:solidFill>
                <a:latin typeface="Courier"/>
                <a:cs typeface="Courier"/>
              </a:rPr>
              <a:t>::</a:t>
            </a:r>
            <a:r>
              <a:rPr lang="en-US" sz="1800" dirty="0" smtClean="0">
                <a:latin typeface="Courier"/>
                <a:cs typeface="Courier"/>
              </a:rPr>
              <a:t>                14 :    0 :    0 :   95</a:t>
            </a:r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r>
              <a:rPr lang="en-US" sz="1800" b="1" dirty="0" smtClean="0"/>
              <a:t>OR</a:t>
            </a:r>
          </a:p>
          <a:p>
            <a:pPr marL="0" indent="0" algn="ctr">
              <a:buNone/>
            </a:pPr>
            <a:endParaRPr lang="en-US" sz="800" b="1" dirty="0" smtClean="0"/>
          </a:p>
          <a:p>
            <a:pPr marL="0" indent="0" algn="ctr">
              <a:buNone/>
            </a:pPr>
            <a:r>
              <a:rPr lang="en-US" sz="1800" dirty="0" smtClean="0">
                <a:latin typeface="Courier"/>
                <a:cs typeface="Courier"/>
              </a:rPr>
              <a:t>2001 :  d02 :    0 :    0 :  14 </a:t>
            </a:r>
            <a:r>
              <a:rPr lang="en-US" sz="1800" b="1" dirty="0">
                <a:solidFill>
                  <a:srgbClr val="0000FF"/>
                </a:solidFill>
                <a:latin typeface="Courier"/>
                <a:cs typeface="Courier"/>
              </a:rPr>
              <a:t>::</a:t>
            </a:r>
            <a:r>
              <a:rPr lang="en-US" sz="1800" dirty="0" smtClean="0">
                <a:latin typeface="Courier"/>
                <a:cs typeface="Courier"/>
              </a:rPr>
              <a:t>                 95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26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0’s Rule 2 – Double Colon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However, using double colon more than once creates ambiguity</a:t>
            </a:r>
          </a:p>
          <a:p>
            <a:endParaRPr lang="en-US" sz="2000" dirty="0"/>
          </a:p>
          <a:p>
            <a:r>
              <a:rPr lang="en-US" sz="2000" dirty="0" smtClean="0"/>
              <a:t>Example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2001:d02::14::95</a:t>
            </a:r>
          </a:p>
          <a:p>
            <a:pPr marL="0" indent="0" algn="ctr">
              <a:buNone/>
            </a:pPr>
            <a:endParaRPr lang="en-US" sz="2000" dirty="0" smtClean="0">
              <a:latin typeface="Courier"/>
              <a:cs typeface="Courier"/>
            </a:endParaRPr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2001:0d02: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:0014: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:0095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2001:0d02: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:0014: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:0095 </a:t>
            </a:r>
          </a:p>
          <a:p>
            <a:pPr marL="0" indent="0" algn="ctr">
              <a:buNone/>
            </a:pPr>
            <a:r>
              <a:rPr lang="en-US" sz="2000" dirty="0" smtClean="0">
                <a:latin typeface="Courier"/>
                <a:cs typeface="Courier"/>
              </a:rPr>
              <a:t>2001:0d02: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:0014: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b="1" dirty="0" smtClean="0">
                <a:solidFill>
                  <a:srgbClr val="FF0000"/>
                </a:solidFill>
                <a:latin typeface="Courier"/>
                <a:cs typeface="Courier"/>
              </a:rPr>
              <a:t>0000</a:t>
            </a:r>
            <a:r>
              <a:rPr lang="en-US" sz="2000" dirty="0" smtClean="0">
                <a:latin typeface="Courier"/>
                <a:cs typeface="Courier"/>
              </a:rPr>
              <a:t>:0095</a:t>
            </a:r>
            <a:br>
              <a:rPr lang="en-US" sz="2000" dirty="0" smtClean="0">
                <a:latin typeface="Courier"/>
                <a:cs typeface="Courier"/>
              </a:rPr>
            </a:br>
            <a:endParaRPr lang="en-US" sz="2000" dirty="0" smtClean="0">
              <a:latin typeface="Courier"/>
              <a:cs typeface="Courier"/>
            </a:endParaRPr>
          </a:p>
          <a:p>
            <a:pPr marL="0" indent="0">
              <a:buNone/>
            </a:pP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97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Network Prefixes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IPv4, network portion of address can by identified by either</a:t>
            </a:r>
          </a:p>
          <a:p>
            <a:pPr lvl="1"/>
            <a:r>
              <a:rPr lang="en-US" sz="2000" b="1" dirty="0" err="1" smtClean="0">
                <a:solidFill>
                  <a:srgbClr val="0000FF"/>
                </a:solidFill>
              </a:rPr>
              <a:t>Netmask</a:t>
            </a:r>
            <a:r>
              <a:rPr lang="en-US" sz="2000" dirty="0" smtClean="0"/>
              <a:t>: 	</a:t>
            </a:r>
            <a:r>
              <a:rPr lang="en-US" sz="2000" dirty="0" smtClean="0">
                <a:latin typeface="Courier"/>
                <a:cs typeface="Courier"/>
              </a:rPr>
              <a:t>255.255.255.0</a:t>
            </a:r>
          </a:p>
          <a:p>
            <a:pPr lvl="1"/>
            <a:r>
              <a:rPr lang="en-US" sz="2000" b="1" dirty="0" err="1" smtClean="0">
                <a:solidFill>
                  <a:srgbClr val="0000FF"/>
                </a:solidFill>
              </a:rPr>
              <a:t>Bitcount</a:t>
            </a:r>
            <a:r>
              <a:rPr lang="en-US" sz="2000" dirty="0" smtClean="0"/>
              <a:t>:	</a:t>
            </a:r>
            <a:r>
              <a:rPr lang="en-US" sz="2000" dirty="0" smtClean="0">
                <a:latin typeface="Courier"/>
                <a:cs typeface="Courier"/>
              </a:rPr>
              <a:t>/24</a:t>
            </a:r>
          </a:p>
          <a:p>
            <a:endParaRPr lang="en-US" sz="2400" dirty="0" smtClean="0">
              <a:cs typeface="Courier"/>
            </a:endParaRPr>
          </a:p>
          <a:p>
            <a:r>
              <a:rPr lang="en-US" sz="2400" dirty="0" smtClean="0">
                <a:cs typeface="Courier"/>
              </a:rPr>
              <a:t>Only use </a:t>
            </a:r>
            <a:r>
              <a:rPr lang="en-US" sz="2400" dirty="0" err="1" smtClean="0">
                <a:solidFill>
                  <a:srgbClr val="FF0000"/>
                </a:solidFill>
                <a:cs typeface="Courier"/>
              </a:rPr>
              <a:t>bitcount</a:t>
            </a:r>
            <a:r>
              <a:rPr lang="en-US" sz="2400" dirty="0" smtClean="0">
                <a:solidFill>
                  <a:srgbClr val="FF0000"/>
                </a:solidFill>
                <a:cs typeface="Courier"/>
              </a:rPr>
              <a:t> </a:t>
            </a:r>
            <a:r>
              <a:rPr lang="en-US" sz="2400" dirty="0" smtClean="0">
                <a:cs typeface="Courier"/>
              </a:rPr>
              <a:t>with IPv6</a:t>
            </a:r>
          </a:p>
          <a:p>
            <a:pPr marL="0" indent="0">
              <a:buNone/>
            </a:pPr>
            <a:endParaRPr lang="en-US" sz="1000" dirty="0" smtClean="0">
              <a:cs typeface="Courier"/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3ffe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1944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100</a:t>
            </a:r>
            <a:r>
              <a:rPr lang="en-US" sz="2400" dirty="0" smtClean="0">
                <a:latin typeface="Courier"/>
                <a:cs typeface="Courier"/>
              </a:rPr>
              <a:t>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::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/64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Default route</a:t>
            </a:r>
            <a:r>
              <a:rPr lang="en-US" sz="2400" dirty="0" smtClean="0"/>
              <a:t>:		</a:t>
            </a:r>
            <a:r>
              <a:rPr lang="en-US" sz="2400" dirty="0"/>
              <a:t>		</a:t>
            </a:r>
            <a:r>
              <a:rPr lang="en-US" sz="2400" dirty="0" smtClean="0"/>
              <a:t>	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:</a:t>
            </a:r>
            <a:r>
              <a:rPr lang="en-US" sz="2400" b="1" dirty="0">
                <a:solidFill>
                  <a:srgbClr val="0000FF"/>
                </a:solidFill>
                <a:latin typeface="Courier"/>
                <a:cs typeface="Courier"/>
              </a:rPr>
              <a:t>:/0</a:t>
            </a:r>
          </a:p>
          <a:p>
            <a:endParaRPr lang="en-US" sz="1000" dirty="0" smtClean="0"/>
          </a:p>
          <a:p>
            <a:r>
              <a:rPr lang="en-US" sz="2400" dirty="0" smtClean="0"/>
              <a:t>Unspecified Address:			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::/128</a:t>
            </a:r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r>
              <a:rPr lang="en-US" sz="2000" dirty="0" smtClean="0">
                <a:cs typeface="Courier"/>
              </a:rPr>
              <a:t>Used in SLAAC (coming later)</a:t>
            </a:r>
          </a:p>
          <a:p>
            <a:endParaRPr lang="en-US" sz="1000" dirty="0" smtClean="0">
              <a:cs typeface="Courier"/>
            </a:endParaRPr>
          </a:p>
          <a:p>
            <a:r>
              <a:rPr lang="en-US" sz="2400" dirty="0" smtClean="0">
                <a:cs typeface="Courier"/>
              </a:rPr>
              <a:t>Loopback/Local Host:			</a:t>
            </a:r>
            <a:r>
              <a:rPr lang="en-US" sz="2400" b="1" dirty="0" smtClean="0">
                <a:solidFill>
                  <a:srgbClr val="0000FF"/>
                </a:solidFill>
                <a:latin typeface="Courier"/>
                <a:cs typeface="Courier"/>
              </a:rPr>
              <a:t>::1/128</a:t>
            </a:r>
          </a:p>
          <a:p>
            <a:pPr lvl="1"/>
            <a:r>
              <a:rPr lang="en-US" sz="1600" dirty="0" smtClean="0">
                <a:cs typeface="Courier"/>
              </a:rPr>
              <a:t> No longer a /8 of addresses but a single address</a:t>
            </a:r>
          </a:p>
          <a:p>
            <a:pPr marL="457200" lvl="1" indent="0">
              <a:buNone/>
            </a:pPr>
            <a:endParaRPr lang="en-US" sz="1600" dirty="0"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Global Unicast</a:t>
            </a:r>
          </a:p>
          <a:p>
            <a:pPr lvl="1"/>
            <a:r>
              <a:rPr lang="en-US" sz="1800" dirty="0" smtClean="0"/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Link Local Unicast</a:t>
            </a:r>
          </a:p>
          <a:p>
            <a:pPr lvl="1"/>
            <a:r>
              <a:rPr lang="en-US" sz="1800" dirty="0" smtClean="0"/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Unique Local Unicast</a:t>
            </a:r>
          </a:p>
          <a:p>
            <a:pPr lvl="1"/>
            <a:r>
              <a:rPr lang="en-US" sz="1800" dirty="0" smtClean="0"/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Anycast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A unicast address assigned to interfaces belonging to different nodes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457200" y="1524000"/>
            <a:ext cx="2438400" cy="990600"/>
          </a:xfrm>
          <a:prstGeom prst="wedgeEllipseCallout">
            <a:avLst>
              <a:gd name="adj1" fmla="val 20725"/>
              <a:gd name="adj2" fmla="val 11901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on their way in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0" name="Oval Callout 49"/>
          <p:cNvSpPr/>
          <p:nvPr/>
        </p:nvSpPr>
        <p:spPr bwMode="auto">
          <a:xfrm>
            <a:off x="6553200" y="2286000"/>
            <a:ext cx="2438400" cy="990600"/>
          </a:xfrm>
          <a:prstGeom prst="wedgeEllipseCallout">
            <a:avLst>
              <a:gd name="adj1" fmla="val -36350"/>
              <a:gd name="adj2" fmla="val 134015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Processes packets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before they leave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1" name="Oval Callout 50"/>
          <p:cNvSpPr/>
          <p:nvPr/>
        </p:nvSpPr>
        <p:spPr bwMode="auto">
          <a:xfrm>
            <a:off x="5867400" y="5105400"/>
            <a:ext cx="2743200" cy="1143000"/>
          </a:xfrm>
          <a:prstGeom prst="wedgeEllipseCallout">
            <a:avLst>
              <a:gd name="adj1" fmla="val -76247"/>
              <a:gd name="adj2" fmla="val -9237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Transfers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packets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from input to </a:t>
            </a:r>
            <a:b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output ports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55" name="Oval Callout 54"/>
          <p:cNvSpPr/>
          <p:nvPr/>
        </p:nvSpPr>
        <p:spPr bwMode="auto">
          <a:xfrm>
            <a:off x="5867400" y="228600"/>
            <a:ext cx="2971800" cy="1600200"/>
          </a:xfrm>
          <a:prstGeom prst="wedgeEllipseCallout">
            <a:avLst>
              <a:gd name="adj1" fmla="val -12523"/>
              <a:gd name="adj2" fmla="val 494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Input and Output for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 the same port are on one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physical </a:t>
            </a:r>
            <a:r>
              <a:rPr lang="en-US" sz="1800" dirty="0" err="1" smtClean="0">
                <a:latin typeface="+mn-lt"/>
              </a:rPr>
              <a:t>linecard</a:t>
            </a:r>
            <a:r>
              <a:rPr lang="en-US" sz="1800" dirty="0" smtClean="0">
                <a:latin typeface="+mn-lt"/>
              </a:rPr>
              <a:t> 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cxnSp>
        <p:nvCxnSpPr>
          <p:cNvPr id="57" name="Straight Arrow Connector 56"/>
          <p:cNvCxnSpPr/>
          <p:nvPr/>
        </p:nvCxnSpPr>
        <p:spPr bwMode="auto">
          <a:xfrm flipH="1">
            <a:off x="3048000" y="1600200"/>
            <a:ext cx="3276600" cy="15240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6553200" y="1752600"/>
            <a:ext cx="76200" cy="144780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1740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5" grpId="0" animBg="1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Global Unicast</a:t>
            </a:r>
          </a:p>
          <a:p>
            <a:pPr lvl="1"/>
            <a:r>
              <a:rPr lang="en-US" sz="1800" dirty="0" smtClean="0"/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DCE6F2"/>
                </a:solidFill>
              </a:rPr>
              <a:t>Anycast</a:t>
            </a:r>
            <a:endParaRPr lang="en-US" sz="2000" b="1" dirty="0" smtClean="0">
              <a:solidFill>
                <a:srgbClr val="DCE6F2"/>
              </a:solidFill>
            </a:endParaRP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 unicast address assigned to interfaces belonging to different nodes</a:t>
            </a:r>
            <a:endParaRPr lang="en-US" sz="1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5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Unicast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199"/>
            <a:ext cx="8229600" cy="475615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Globally routable addresses</a:t>
            </a:r>
          </a:p>
          <a:p>
            <a:pPr lvl="1"/>
            <a:r>
              <a:rPr lang="en-US" sz="1800" dirty="0" smtClean="0"/>
              <a:t>RFC 3587</a:t>
            </a:r>
          </a:p>
          <a:p>
            <a:endParaRPr lang="en-US" sz="800" dirty="0"/>
          </a:p>
          <a:p>
            <a:endParaRPr lang="en-US" sz="800" dirty="0" smtClean="0"/>
          </a:p>
          <a:p>
            <a:endParaRPr lang="en-US" sz="800" dirty="0" smtClean="0"/>
          </a:p>
          <a:p>
            <a:pPr marL="0" indent="0">
              <a:buNone/>
            </a:pPr>
            <a:endParaRPr lang="en-US" sz="800" dirty="0" smtClean="0"/>
          </a:p>
          <a:p>
            <a:r>
              <a:rPr lang="en-US" sz="2000" dirty="0" smtClean="0"/>
              <a:t>3 parts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48 bit </a:t>
            </a:r>
            <a:r>
              <a:rPr lang="en-US" sz="1800" b="1" dirty="0" smtClean="0">
                <a:solidFill>
                  <a:srgbClr val="0000FF"/>
                </a:solidFill>
              </a:rPr>
              <a:t>global routing prefix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Hierarchically-structured value assigned to a site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Further broken down into Registry, ISP Prefix, and Site Prefix fields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16 </a:t>
            </a:r>
            <a:r>
              <a:rPr lang="en-US" sz="1800" dirty="0">
                <a:solidFill>
                  <a:srgbClr val="000000"/>
                </a:solidFill>
              </a:rPr>
              <a:t>bit </a:t>
            </a:r>
            <a:r>
              <a:rPr lang="en-US" sz="1800" b="1" dirty="0" smtClean="0">
                <a:solidFill>
                  <a:srgbClr val="0000FF"/>
                </a:solidFill>
              </a:rPr>
              <a:t>Subnet ID</a:t>
            </a:r>
          </a:p>
          <a:p>
            <a:pPr lvl="2"/>
            <a:r>
              <a:rPr lang="en-US" sz="1600" dirty="0" smtClean="0">
                <a:solidFill>
                  <a:srgbClr val="000000"/>
                </a:solidFill>
              </a:rPr>
              <a:t>Identifier of a subnet within a site</a:t>
            </a:r>
          </a:p>
          <a:p>
            <a:pPr lvl="1"/>
            <a:r>
              <a:rPr lang="en-US" sz="1800" dirty="0" smtClean="0">
                <a:solidFill>
                  <a:srgbClr val="000000"/>
                </a:solidFill>
              </a:rPr>
              <a:t>64(!) </a:t>
            </a:r>
            <a:r>
              <a:rPr lang="en-US" sz="1800" dirty="0">
                <a:solidFill>
                  <a:srgbClr val="000000"/>
                </a:solidFill>
              </a:rPr>
              <a:t>bit </a:t>
            </a:r>
            <a:r>
              <a:rPr lang="en-US" sz="1800" b="1" dirty="0" smtClean="0">
                <a:solidFill>
                  <a:srgbClr val="0000FF"/>
                </a:solidFill>
              </a:rPr>
              <a:t>Interface ID</a:t>
            </a:r>
          </a:p>
          <a:p>
            <a:pPr lvl="2"/>
            <a:r>
              <a:rPr lang="en-US" sz="1600" dirty="0" smtClean="0"/>
              <a:t>Identify an interface on a subnet</a:t>
            </a:r>
          </a:p>
          <a:p>
            <a:pPr lvl="2"/>
            <a:r>
              <a:rPr lang="en-US" sz="1600" dirty="0" smtClean="0"/>
              <a:t>Motivated by expected use of MAC addresses (IEEE EUI-64 identifiers)</a:t>
            </a:r>
            <a:r>
              <a:rPr lang="en-US" sz="1600" dirty="0"/>
              <a:t> </a:t>
            </a:r>
            <a:r>
              <a:rPr lang="en-US" sz="1600" dirty="0" smtClean="0"/>
              <a:t>in SLAAC…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Except GUAs that start with ‘</a:t>
            </a:r>
            <a:r>
              <a:rPr lang="en-US" sz="1800" dirty="0">
                <a:solidFill>
                  <a:srgbClr val="FF0000"/>
                </a:solidFill>
                <a:latin typeface="Courier"/>
                <a:cs typeface="Courier"/>
              </a:rPr>
              <a:t>000…’</a:t>
            </a:r>
            <a:r>
              <a:rPr lang="en-US" sz="1800" dirty="0">
                <a:solidFill>
                  <a:srgbClr val="FF0000"/>
                </a:solidFill>
              </a:rPr>
              <a:t> binary</a:t>
            </a:r>
          </a:p>
          <a:p>
            <a:pPr lvl="2"/>
            <a:r>
              <a:rPr lang="en-US" sz="1600" dirty="0"/>
              <a:t>Used for, e.g., “IPv4-Mapped IPv6 Addresses” (RFC 4308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161</a:t>
            </a:fld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2396" y="1411356"/>
            <a:ext cx="4487676" cy="18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608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Global Unicast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cs typeface="Courier"/>
              </a:rPr>
              <a:t>Current </a:t>
            </a:r>
            <a:r>
              <a:rPr lang="en-US" sz="2000" b="1" dirty="0">
                <a:solidFill>
                  <a:srgbClr val="0000FF"/>
                </a:solidFill>
                <a:cs typeface="Courier"/>
              </a:rPr>
              <a:t>ARIN</a:t>
            </a:r>
            <a:r>
              <a:rPr lang="en-US" sz="2000" dirty="0">
                <a:cs typeface="Courier"/>
              </a:rPr>
              <a:t> policy is to assign no longer than /32 to an ISP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  <a:cs typeface="Courier"/>
              </a:rPr>
              <a:t>A</a:t>
            </a:r>
            <a:r>
              <a:rPr lang="en-US" sz="1800" dirty="0">
                <a:cs typeface="Courier"/>
              </a:rPr>
              <a:t>merican </a:t>
            </a:r>
            <a:r>
              <a:rPr lang="en-US" sz="1800" b="1" dirty="0">
                <a:solidFill>
                  <a:srgbClr val="0000FF"/>
                </a:solidFill>
                <a:cs typeface="Courier"/>
              </a:rPr>
              <a:t>R</a:t>
            </a:r>
            <a:r>
              <a:rPr lang="en-US" sz="1800" dirty="0">
                <a:cs typeface="Courier"/>
              </a:rPr>
              <a:t>egistry for </a:t>
            </a:r>
            <a:r>
              <a:rPr lang="en-US" sz="1800" b="1" dirty="0">
                <a:solidFill>
                  <a:srgbClr val="0000FF"/>
                </a:solidFill>
                <a:cs typeface="Courier"/>
              </a:rPr>
              <a:t>I</a:t>
            </a:r>
            <a:r>
              <a:rPr lang="en-US" sz="1800" dirty="0">
                <a:cs typeface="Courier"/>
              </a:rPr>
              <a:t>nternet </a:t>
            </a:r>
            <a:r>
              <a:rPr lang="en-US" sz="1800" b="1" dirty="0">
                <a:solidFill>
                  <a:srgbClr val="0000FF"/>
                </a:solidFill>
                <a:cs typeface="Courier"/>
              </a:rPr>
              <a:t>N</a:t>
            </a:r>
            <a:r>
              <a:rPr lang="en-US" sz="1800" dirty="0">
                <a:cs typeface="Courier"/>
              </a:rPr>
              <a:t>umbers</a:t>
            </a:r>
          </a:p>
          <a:p>
            <a:pPr lvl="1"/>
            <a:r>
              <a:rPr lang="en-US" sz="1800" dirty="0">
                <a:cs typeface="Courier"/>
                <a:hlinkClick r:id="rId2"/>
              </a:rPr>
              <a:t>https://www.arin.net/policy/</a:t>
            </a:r>
            <a:r>
              <a:rPr lang="en-US" sz="1800" dirty="0" smtClean="0">
                <a:cs typeface="Courier"/>
                <a:hlinkClick r:id="rId2"/>
              </a:rPr>
              <a:t>nrpm.html</a:t>
            </a:r>
            <a:endParaRPr lang="en-US" sz="1800" dirty="0" smtClean="0">
              <a:cs typeface="Courier"/>
            </a:endParaRPr>
          </a:p>
          <a:p>
            <a:pPr lvl="1"/>
            <a:r>
              <a:rPr lang="en-US" sz="1800" dirty="0" smtClean="0">
                <a:cs typeface="Courier"/>
              </a:rPr>
              <a:t>UCSC allocation is </a:t>
            </a:r>
            <a:r>
              <a:rPr lang="en-US" sz="1800" dirty="0">
                <a:solidFill>
                  <a:srgbClr val="FF0000"/>
                </a:solidFill>
                <a:latin typeface="Courier" charset="0"/>
                <a:ea typeface="ＭＳ Ｐゴシック" charset="0"/>
                <a:cs typeface="Courier" charset="0"/>
              </a:rPr>
              <a:t>2607:F5F0::/</a:t>
            </a:r>
            <a:r>
              <a:rPr lang="en-US" sz="1800" dirty="0" smtClean="0">
                <a:solidFill>
                  <a:srgbClr val="FF0000"/>
                </a:solidFill>
                <a:latin typeface="Courier" charset="0"/>
                <a:ea typeface="ＭＳ Ｐゴシック" charset="0"/>
                <a:cs typeface="Courier" charset="0"/>
              </a:rPr>
              <a:t>32</a:t>
            </a:r>
            <a:endParaRPr lang="en-US" sz="1800" dirty="0">
              <a:solidFill>
                <a:srgbClr val="FF0000"/>
              </a:solidFill>
              <a:cs typeface="Courier"/>
            </a:endParaRPr>
          </a:p>
          <a:p>
            <a:endParaRPr lang="en-US" sz="1200" dirty="0" smtClean="0"/>
          </a:p>
          <a:p>
            <a:r>
              <a:rPr lang="en-US" sz="2000" dirty="0" smtClean="0"/>
              <a:t>IANA </a:t>
            </a:r>
            <a:r>
              <a:rPr lang="en-US" sz="2000" dirty="0"/>
              <a:t>currently assigning addresses that start with </a:t>
            </a:r>
            <a:r>
              <a:rPr lang="en-US" sz="2000" dirty="0" smtClean="0"/>
              <a:t>‘</a:t>
            </a:r>
            <a:r>
              <a:rPr lang="en-US" sz="2000" dirty="0" smtClean="0">
                <a:latin typeface="Courier"/>
                <a:cs typeface="Courier"/>
              </a:rPr>
              <a:t>001…’</a:t>
            </a:r>
            <a:r>
              <a:rPr lang="en-US" sz="2000" dirty="0" smtClean="0"/>
              <a:t> </a:t>
            </a:r>
            <a:r>
              <a:rPr lang="en-US" sz="2000" dirty="0"/>
              <a:t>binary</a:t>
            </a:r>
          </a:p>
          <a:p>
            <a:pPr lvl="1"/>
            <a:r>
              <a:rPr lang="en-US" sz="1800" dirty="0" smtClean="0">
                <a:latin typeface="Courier"/>
                <a:cs typeface="Courier"/>
              </a:rPr>
              <a:t>2000::/3</a:t>
            </a:r>
          </a:p>
          <a:p>
            <a:pPr lvl="2"/>
            <a:r>
              <a:rPr lang="en-US" sz="1600" dirty="0" smtClean="0">
                <a:latin typeface="Courier"/>
                <a:cs typeface="Courier"/>
              </a:rPr>
              <a:t>(2000:: - 3FFF:FFFF:FFFF:FFFF:FFFF:FFFF:FFFF:FFFF)</a:t>
            </a:r>
          </a:p>
          <a:p>
            <a:pPr lvl="1"/>
            <a:r>
              <a:rPr lang="en-US" sz="1800" dirty="0" smtClean="0">
                <a:cs typeface="Courier"/>
              </a:rPr>
              <a:t>Supports</a:t>
            </a:r>
          </a:p>
          <a:p>
            <a:pPr lvl="2"/>
            <a:r>
              <a:rPr lang="en-US" sz="1600" dirty="0" smtClean="0">
                <a:cs typeface="Courier"/>
              </a:rPr>
              <a:t>Maximum 2</a:t>
            </a:r>
            <a:r>
              <a:rPr lang="en-US" sz="1600" baseline="30000" dirty="0" smtClean="0">
                <a:cs typeface="Courier"/>
              </a:rPr>
              <a:t>29</a:t>
            </a:r>
            <a:r>
              <a:rPr lang="en-US" sz="1600" dirty="0">
                <a:cs typeface="Courier"/>
              </a:rPr>
              <a:t> (</a:t>
            </a:r>
            <a:r>
              <a:rPr lang="en-US" sz="1600" dirty="0" smtClean="0">
                <a:cs typeface="Courier"/>
              </a:rPr>
              <a:t>536,870,912… 1/8 of an </a:t>
            </a:r>
            <a:r>
              <a:rPr lang="en-US" sz="1600" b="1" dirty="0" smtClean="0">
                <a:solidFill>
                  <a:srgbClr val="FF0000"/>
                </a:solidFill>
                <a:cs typeface="Courier"/>
              </a:rPr>
              <a:t>Internet address space</a:t>
            </a:r>
            <a:r>
              <a:rPr lang="en-US" sz="1600" dirty="0" smtClean="0">
                <a:solidFill>
                  <a:srgbClr val="FF0000"/>
                </a:solidFill>
                <a:cs typeface="Courier"/>
              </a:rPr>
              <a:t> </a:t>
            </a:r>
            <a:r>
              <a:rPr lang="en-US" sz="1600" dirty="0" smtClean="0">
                <a:cs typeface="Courier"/>
              </a:rPr>
              <a:t>of) ISPs </a:t>
            </a:r>
          </a:p>
          <a:p>
            <a:pPr lvl="2"/>
            <a:r>
              <a:rPr lang="en-US" sz="1600" dirty="0" smtClean="0">
                <a:cs typeface="Courier"/>
              </a:rPr>
              <a:t>2</a:t>
            </a:r>
            <a:r>
              <a:rPr lang="en-US" sz="1600" baseline="30000" dirty="0" smtClean="0">
                <a:cs typeface="Courier"/>
              </a:rPr>
              <a:t>45</a:t>
            </a:r>
            <a:r>
              <a:rPr lang="en-US" sz="1600" dirty="0" smtClean="0">
                <a:cs typeface="Courier"/>
              </a:rPr>
              <a:t> sites (equivalent to 8,192 </a:t>
            </a:r>
            <a:r>
              <a:rPr lang="en-US" sz="1600" b="1" dirty="0" smtClean="0">
                <a:solidFill>
                  <a:srgbClr val="FF0000"/>
                </a:solidFill>
                <a:cs typeface="Courier"/>
              </a:rPr>
              <a:t>IAS</a:t>
            </a:r>
            <a:r>
              <a:rPr lang="en-US" sz="1600" dirty="0" smtClean="0">
                <a:cs typeface="Courier"/>
              </a:rPr>
              <a:t>s of sites!)</a:t>
            </a:r>
          </a:p>
          <a:p>
            <a:endParaRPr lang="en-US" sz="1200" dirty="0">
              <a:cs typeface="Courier"/>
            </a:endParaRPr>
          </a:p>
          <a:p>
            <a:r>
              <a:rPr lang="en-US" sz="2000" dirty="0">
                <a:cs typeface="Courier"/>
              </a:rPr>
              <a:t>ISP can delegate a minimum of 2</a:t>
            </a:r>
            <a:r>
              <a:rPr lang="en-US" sz="2000" baseline="30000" dirty="0">
                <a:cs typeface="Courier"/>
              </a:rPr>
              <a:t>16</a:t>
            </a:r>
            <a:r>
              <a:rPr lang="en-US" sz="2000" dirty="0">
                <a:cs typeface="Courier"/>
              </a:rPr>
              <a:t>, or 65,535 site prefixes</a:t>
            </a:r>
          </a:p>
          <a:p>
            <a:pPr lvl="1"/>
            <a:r>
              <a:rPr lang="en-US" sz="1800" dirty="0">
                <a:cs typeface="Courier"/>
              </a:rPr>
              <a:t>Difference between Global Prefix (48 bits) and </a:t>
            </a:r>
            <a:r>
              <a:rPr lang="en-US" sz="1800" dirty="0" smtClean="0">
                <a:cs typeface="Courier"/>
              </a:rPr>
              <a:t>ISP Prefix </a:t>
            </a:r>
            <a:r>
              <a:rPr lang="en-US" sz="1800" dirty="0">
                <a:cs typeface="Courier"/>
              </a:rPr>
              <a:t>(32 bits</a:t>
            </a:r>
            <a:r>
              <a:rPr lang="en-US" sz="1800" dirty="0" smtClean="0">
                <a:cs typeface="Courier"/>
              </a:rPr>
              <a:t>)</a:t>
            </a:r>
            <a:endParaRPr lang="en-US" sz="1800" dirty="0"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162</a:t>
            </a:fld>
            <a:endParaRPr lang="en-US"/>
          </a:p>
        </p:txBody>
      </p:sp>
      <p:pic>
        <p:nvPicPr>
          <p:cNvPr id="7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60335" y="1941974"/>
            <a:ext cx="3121796" cy="13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14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Subnetting</a:t>
            </a:r>
            <a:r>
              <a:rPr lang="en-US" dirty="0"/>
              <a:t> Global Unicast </a:t>
            </a:r>
            <a:r>
              <a:rPr lang="en-US" dirty="0" smtClean="0"/>
              <a:t>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Each site can identify 2</a:t>
            </a:r>
            <a:r>
              <a:rPr lang="en-US" sz="2000" baseline="30000" dirty="0" smtClean="0"/>
              <a:t>16</a:t>
            </a:r>
            <a:r>
              <a:rPr lang="en-US" sz="2000" dirty="0" smtClean="0"/>
              <a:t> (65,535) subnets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1</a:t>
            </a:r>
            <a:r>
              <a:rPr lang="en-US" sz="1600" dirty="0">
                <a:latin typeface="Courier"/>
                <a:cs typeface="Courier"/>
              </a:rPr>
              <a:t>::/64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2</a:t>
            </a:r>
            <a:r>
              <a:rPr lang="en-US" sz="1600" dirty="0">
                <a:latin typeface="Courier"/>
                <a:cs typeface="Courier"/>
              </a:rPr>
              <a:t>::/64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3</a:t>
            </a:r>
            <a:r>
              <a:rPr lang="en-US" sz="1600" dirty="0">
                <a:latin typeface="Courier"/>
                <a:cs typeface="Courier"/>
              </a:rPr>
              <a:t>::/64</a:t>
            </a:r>
          </a:p>
          <a:p>
            <a:pPr marL="457200" lvl="1" indent="0">
              <a:buNone/>
            </a:pP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2340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1111</a:t>
            </a:r>
            <a:r>
              <a:rPr lang="en-US" sz="1600" dirty="0">
                <a:latin typeface="Courier"/>
                <a:cs typeface="Courier"/>
              </a:rPr>
              <a:t>:</a:t>
            </a:r>
            <a:r>
              <a:rPr lang="en-US" sz="1600" dirty="0">
                <a:solidFill>
                  <a:srgbClr val="FF0000"/>
                </a:solidFill>
                <a:latin typeface="Courier"/>
                <a:cs typeface="Courier"/>
              </a:rPr>
              <a:t>AAAA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0000FF"/>
                </a:solidFill>
                <a:latin typeface="Courier"/>
                <a:cs typeface="Courier"/>
              </a:rPr>
              <a:t>4</a:t>
            </a:r>
            <a:r>
              <a:rPr lang="en-US" sz="1600" dirty="0">
                <a:latin typeface="Courier"/>
                <a:cs typeface="Courier"/>
              </a:rPr>
              <a:t>::/</a:t>
            </a:r>
            <a:r>
              <a:rPr lang="en-US" sz="1600" dirty="0" smtClean="0">
                <a:latin typeface="Courier"/>
                <a:cs typeface="Courier"/>
              </a:rPr>
              <a:t>64</a:t>
            </a:r>
          </a:p>
          <a:p>
            <a:pPr marL="457200" lvl="1" indent="0">
              <a:buNone/>
            </a:pP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...</a:t>
            </a:r>
          </a:p>
          <a:p>
            <a:endParaRPr lang="en-US" sz="2000" dirty="0" smtClean="0"/>
          </a:p>
          <a:p>
            <a:r>
              <a:rPr lang="en-US" sz="2000" dirty="0" smtClean="0"/>
              <a:t>Subnet has address space of 2</a:t>
            </a:r>
            <a:r>
              <a:rPr lang="en-US" sz="2000" baseline="30000" dirty="0" smtClean="0"/>
              <a:t>64</a:t>
            </a:r>
            <a:r>
              <a:rPr lang="en-US" sz="2000" dirty="0"/>
              <a:t>… </a:t>
            </a:r>
            <a:r>
              <a:rPr lang="en-US" sz="2000" dirty="0" smtClean="0"/>
              <a:t>an </a:t>
            </a:r>
            <a:r>
              <a:rPr lang="en-US" sz="2000" dirty="0"/>
              <a:t>IAS of IASs!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Can extend the subnet ID into the interface ID portion of the address…</a:t>
            </a:r>
          </a:p>
          <a:p>
            <a:pPr lvl="1"/>
            <a:r>
              <a:rPr lang="en-US" sz="1800" dirty="0" smtClean="0"/>
              <a:t>Sacrifice ability to use EUI-64 style of SLAAC…</a:t>
            </a:r>
          </a:p>
          <a:p>
            <a:pPr lvl="1"/>
            <a:r>
              <a:rPr lang="en-US" sz="1800" dirty="0" smtClean="0"/>
              <a:t>Maybe not a bad thing… more later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163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3658" y="2060038"/>
            <a:ext cx="4858062" cy="136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54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These are huge numbers!!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Assume average /16’s allocated to ISPs and /22’s allocated to sites in IPv4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b="1" i="1" dirty="0" smtClean="0">
                <a:solidFill>
                  <a:srgbClr val="FF0000"/>
                </a:solidFill>
              </a:rPr>
              <a:t>And this keeps assumption of /64 subnets!</a:t>
            </a:r>
            <a:endParaRPr lang="en-US" sz="2000" b="1" i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/>
          </p:nvPr>
        </p:nvGraphicFramePr>
        <p:xfrm>
          <a:off x="1861249" y="2144658"/>
          <a:ext cx="5421502" cy="3332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9569"/>
                <a:gridCol w="1018573"/>
                <a:gridCol w="1216995"/>
                <a:gridCol w="1296365"/>
              </a:tblGrid>
              <a:tr h="353367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IPv6</a:t>
                      </a:r>
                      <a:r>
                        <a:rPr lang="en-US" b="0" dirty="0" smtClean="0"/>
                        <a:t> 2000::/3</a:t>
                      </a:r>
                      <a:r>
                        <a:rPr lang="en-US" b="0" baseline="0" dirty="0" smtClean="0"/>
                        <a:t> block</a:t>
                      </a:r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Description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Range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Count</a:t>
                      </a:r>
                      <a:endParaRPr lang="en-US" sz="1600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Scale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vs</a:t>
                      </a:r>
                      <a:r>
                        <a:rPr lang="en-US" sz="1600" baseline="0" dirty="0" smtClean="0"/>
                        <a:t> IPv4</a:t>
                      </a:r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ISPs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/3</a:t>
                      </a:r>
                      <a:r>
                        <a:rPr lang="en-US" sz="1600" baseline="0" dirty="0" smtClean="0"/>
                        <a:t> – /32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29</a:t>
                      </a:r>
                      <a:r>
                        <a:rPr lang="en-US" sz="1600" baseline="0" dirty="0" smtClean="0"/>
                        <a:t> = 512M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9,362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Sites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/3</a:t>
                      </a:r>
                      <a:r>
                        <a:rPr lang="en-US" sz="1600" baseline="0" dirty="0" smtClean="0"/>
                        <a:t> – /48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42</a:t>
                      </a:r>
                      <a:r>
                        <a:rPr lang="en-US" sz="1600" dirty="0" smtClean="0"/>
                        <a:t> = 4T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1.2M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Sites/ISP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/48 – /64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16</a:t>
                      </a:r>
                      <a:r>
                        <a:rPr lang="en-US" sz="1600" dirty="0" smtClean="0"/>
                        <a:t> = 64K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1,024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IPv4</a:t>
                      </a:r>
                      <a:r>
                        <a:rPr lang="en-US" b="0" dirty="0" smtClean="0"/>
                        <a:t> class A, B, and C blocks</a:t>
                      </a:r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ISPs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/16</a:t>
                      </a:r>
                      <a:r>
                        <a:rPr lang="en-US" sz="1600" baseline="0" dirty="0" smtClean="0"/>
                        <a:t> * 7/8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57K</a:t>
                      </a:r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Total # Sites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/22 * 7/8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3.6M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Sites/ISP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/16 - /22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</a:t>
                      </a:r>
                      <a:r>
                        <a:rPr lang="en-US" sz="1600" baseline="30000" dirty="0" smtClean="0"/>
                        <a:t>6</a:t>
                      </a:r>
                      <a:r>
                        <a:rPr lang="en-US" sz="1600" dirty="0" smtClean="0"/>
                        <a:t> = 64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9923" y="4961178"/>
            <a:ext cx="3121796" cy="1309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0015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IPv6 Address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Allocated </a:t>
            </a:r>
          </a:p>
          <a:p>
            <a:pPr lvl="1"/>
            <a:r>
              <a:rPr lang="en-US" sz="1400" dirty="0" smtClean="0"/>
              <a:t>2000::/3	Global Unicast</a:t>
            </a:r>
          </a:p>
          <a:p>
            <a:pPr lvl="1"/>
            <a:r>
              <a:rPr lang="en-US" sz="1400" dirty="0" smtClean="0"/>
              <a:t>FC00::/7	Unique Local Unicast</a:t>
            </a:r>
          </a:p>
          <a:p>
            <a:pPr lvl="1"/>
            <a:r>
              <a:rPr lang="en-US" sz="1400" dirty="0" smtClean="0"/>
              <a:t>FE80::/10 Link Local Unicast</a:t>
            </a:r>
          </a:p>
          <a:p>
            <a:pPr lvl="1"/>
            <a:r>
              <a:rPr lang="en-US" sz="1400" dirty="0" smtClean="0"/>
              <a:t>FF00::/8	Multicast</a:t>
            </a:r>
          </a:p>
          <a:p>
            <a:r>
              <a:rPr lang="en-US" sz="2000" b="1" i="1" dirty="0" smtClean="0"/>
              <a:t>Accounts for a bit more than 2</a:t>
            </a:r>
            <a:r>
              <a:rPr lang="en-US" sz="2000" b="1" i="1" baseline="30000" dirty="0" smtClean="0"/>
              <a:t>125</a:t>
            </a:r>
            <a:r>
              <a:rPr lang="en-US" sz="2000" b="1" i="1" dirty="0" smtClean="0"/>
              <a:t> of the address space.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Unallocated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(“Reserved by IETF”)</a:t>
            </a:r>
          </a:p>
          <a:p>
            <a:pPr lvl="1"/>
            <a:r>
              <a:rPr lang="en-US" sz="1400" dirty="0"/>
              <a:t>/3’s – 4000::, 6000::, 8000::, A000::, C000::</a:t>
            </a:r>
          </a:p>
          <a:p>
            <a:pPr lvl="1"/>
            <a:r>
              <a:rPr lang="en-US" sz="1400" dirty="0"/>
              <a:t>/4’s – 1000::, E000::</a:t>
            </a:r>
          </a:p>
          <a:p>
            <a:pPr lvl="1"/>
            <a:r>
              <a:rPr lang="en-US" sz="1400" dirty="0"/>
              <a:t>/5’s – 0800::, F000::</a:t>
            </a:r>
          </a:p>
          <a:p>
            <a:pPr lvl="1"/>
            <a:r>
              <a:rPr lang="en-US" sz="1400" dirty="0"/>
              <a:t>/6’s – 0400::, F800::</a:t>
            </a:r>
          </a:p>
          <a:p>
            <a:pPr lvl="1"/>
            <a:r>
              <a:rPr lang="en-US" sz="1400" dirty="0"/>
              <a:t>/7’s – 0200::</a:t>
            </a:r>
          </a:p>
          <a:p>
            <a:pPr lvl="1"/>
            <a:r>
              <a:rPr lang="en-US" sz="1400" dirty="0"/>
              <a:t>/8’s – 0000::, 0100::</a:t>
            </a:r>
          </a:p>
          <a:p>
            <a:pPr lvl="1"/>
            <a:r>
              <a:rPr lang="en-US" sz="1400" dirty="0"/>
              <a:t>/9’s – FE00::</a:t>
            </a:r>
          </a:p>
          <a:p>
            <a:pPr lvl="1"/>
            <a:r>
              <a:rPr lang="en-US" sz="1400" dirty="0"/>
              <a:t>/10’s – FEC0::</a:t>
            </a:r>
          </a:p>
          <a:p>
            <a:r>
              <a:rPr lang="en-US" sz="1800" b="1" i="1" dirty="0" smtClean="0"/>
              <a:t>Accounts for a little more than </a:t>
            </a:r>
            <a:r>
              <a:rPr lang="en-US" sz="1800" b="1" i="1" dirty="0" smtClean="0">
                <a:solidFill>
                  <a:srgbClr val="FF0000"/>
                </a:solidFill>
              </a:rPr>
              <a:t>2</a:t>
            </a:r>
            <a:r>
              <a:rPr lang="en-US" sz="1800" b="1" i="1" baseline="30000" dirty="0" smtClean="0">
                <a:solidFill>
                  <a:srgbClr val="FF0000"/>
                </a:solidFill>
              </a:rPr>
              <a:t>127</a:t>
            </a:r>
            <a:r>
              <a:rPr lang="en-US" sz="1800" b="1" i="1" dirty="0" smtClean="0"/>
              <a:t>, or more than half, of the address space!!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12390" y="5450670"/>
            <a:ext cx="59192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http://</a:t>
            </a:r>
            <a:r>
              <a:rPr lang="en-US" sz="1400" dirty="0" err="1"/>
              <a:t>www.iana.org</a:t>
            </a:r>
            <a:r>
              <a:rPr lang="en-US" sz="1400" dirty="0"/>
              <a:t>/assignments/ipv6-address-space/ipv6-address-</a:t>
            </a:r>
            <a:r>
              <a:rPr lang="en-US" sz="1400" dirty="0" smtClean="0"/>
              <a:t>space.xml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086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  <a:cs typeface="Courier"/>
              </a:rPr>
              <a:t>/64 </a:t>
            </a:r>
            <a:r>
              <a:rPr lang="en-US" dirty="0" smtClean="0"/>
              <a:t>Subnets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Scanning a subnet becomes a </a:t>
            </a:r>
            <a:r>
              <a:rPr lang="en-US" sz="2000" dirty="0" err="1" smtClean="0"/>
              <a:t>DoS</a:t>
            </a:r>
            <a:r>
              <a:rPr lang="en-US" sz="2000" dirty="0" smtClean="0"/>
              <a:t> attack!</a:t>
            </a:r>
          </a:p>
          <a:p>
            <a:pPr lvl="1"/>
            <a:r>
              <a:rPr lang="en-US" sz="1800" dirty="0" smtClean="0"/>
              <a:t>Creates IPv6 version of 2</a:t>
            </a:r>
            <a:r>
              <a:rPr lang="en-US" sz="1800" baseline="30000" dirty="0" smtClean="0"/>
              <a:t>64</a:t>
            </a:r>
            <a:r>
              <a:rPr lang="en-US" sz="1800" dirty="0" smtClean="0"/>
              <a:t> ARP entries in routers</a:t>
            </a:r>
          </a:p>
          <a:p>
            <a:pPr lvl="1"/>
            <a:r>
              <a:rPr lang="en-US" sz="1800" dirty="0" smtClean="0"/>
              <a:t>Exhaust address-translation table space</a:t>
            </a:r>
          </a:p>
          <a:p>
            <a:pPr marL="457200" lvl="1" indent="0">
              <a:buNone/>
            </a:pPr>
            <a:endParaRPr lang="en-US" sz="1600" dirty="0">
              <a:latin typeface="Courier"/>
              <a:cs typeface="Courier"/>
            </a:endParaRPr>
          </a:p>
          <a:p>
            <a:r>
              <a:rPr lang="en-US" sz="2100" dirty="0"/>
              <a:t>So now we have</a:t>
            </a:r>
            <a:r>
              <a:rPr lang="en-US" sz="2100" dirty="0" smtClean="0"/>
              <a:t>:</a:t>
            </a:r>
            <a:endParaRPr lang="en-US" sz="2400" b="1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buNone/>
            </a:pPr>
            <a:r>
              <a:rPr lang="en-US" sz="2100" b="1" dirty="0" smtClean="0">
                <a:solidFill>
                  <a:srgbClr val="0000FF"/>
                </a:solidFill>
                <a:latin typeface="Courier"/>
                <a:cs typeface="Courier"/>
              </a:rPr>
              <a:t>ping6 ff02::1 </a:t>
            </a:r>
            <a:r>
              <a:rPr lang="en-US" sz="2000" dirty="0" smtClean="0">
                <a:latin typeface="Courier"/>
                <a:cs typeface="Courier"/>
              </a:rPr>
              <a:t>All </a:t>
            </a:r>
            <a:r>
              <a:rPr lang="en-US" sz="2000" dirty="0">
                <a:latin typeface="Courier"/>
                <a:cs typeface="Courier"/>
              </a:rPr>
              <a:t>nodes in broadcast domain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Courier"/>
                <a:cs typeface="Courier"/>
              </a:rPr>
              <a:t>ping6 ff02</a:t>
            </a:r>
            <a:r>
              <a:rPr lang="en-US" sz="2000" b="1" dirty="0" smtClean="0">
                <a:solidFill>
                  <a:srgbClr val="0000FF"/>
                </a:solidFill>
                <a:latin typeface="Courier"/>
                <a:cs typeface="Courier"/>
              </a:rPr>
              <a:t>::2 </a:t>
            </a:r>
            <a:r>
              <a:rPr lang="en-US" sz="2000" dirty="0" smtClean="0">
                <a:latin typeface="Courier"/>
                <a:cs typeface="Courier"/>
              </a:rPr>
              <a:t>All </a:t>
            </a:r>
            <a:r>
              <a:rPr lang="en-US" sz="2000" dirty="0">
                <a:latin typeface="Courier"/>
                <a:cs typeface="Courier"/>
              </a:rPr>
              <a:t>routers in broadcast </a:t>
            </a:r>
            <a:r>
              <a:rPr lang="en-US" sz="2000" dirty="0" smtClean="0">
                <a:latin typeface="Courier"/>
                <a:cs typeface="Courier"/>
              </a:rPr>
              <a:t>domain</a:t>
            </a:r>
            <a:endParaRPr lang="en-US" sz="1600" dirty="0" smtClean="0"/>
          </a:p>
          <a:p>
            <a:endParaRPr lang="en-US" sz="2200" dirty="0" smtClean="0"/>
          </a:p>
          <a:p>
            <a:r>
              <a:rPr lang="en-US" sz="2000" dirty="0" smtClean="0"/>
              <a:t>Solutions</a:t>
            </a:r>
          </a:p>
          <a:p>
            <a:pPr lvl="1"/>
            <a:r>
              <a:rPr lang="en-US" sz="1800" dirty="0" smtClean="0"/>
              <a:t>RFC 6164 recommends use of </a:t>
            </a:r>
            <a:r>
              <a:rPr lang="en-US" sz="1800" dirty="0" smtClean="0">
                <a:cs typeface="Courier"/>
              </a:rPr>
              <a:t>/127 </a:t>
            </a:r>
            <a:r>
              <a:rPr lang="en-US" sz="1800" dirty="0" smtClean="0"/>
              <a:t>to protect router-router links</a:t>
            </a:r>
          </a:p>
          <a:p>
            <a:pPr lvl="1"/>
            <a:r>
              <a:rPr lang="en-US" sz="1800" dirty="0" smtClean="0"/>
              <a:t>RFC 3756 suggest “clever cache management” to address more generally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8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Link Local Unicast</a:t>
            </a:r>
          </a:p>
          <a:p>
            <a:pPr lvl="1"/>
            <a:r>
              <a:rPr lang="en-US" sz="1800" dirty="0" smtClean="0"/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DCE6F2"/>
                </a:solidFill>
              </a:rPr>
              <a:t>Anycast</a:t>
            </a:r>
            <a:endParaRPr lang="en-US" sz="2000" b="1" dirty="0" smtClean="0">
              <a:solidFill>
                <a:srgbClr val="DCE6F2"/>
              </a:solidFill>
            </a:endParaRP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 unicast address assigned to interfaces belonging to different nodes</a:t>
            </a:r>
            <a:endParaRPr lang="en-US" sz="1800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5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Link-Local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75615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‘</a:t>
            </a:r>
            <a:r>
              <a:rPr lang="en-US" sz="1800" dirty="0">
                <a:latin typeface="Courier"/>
                <a:cs typeface="Courier"/>
              </a:rPr>
              <a:t>11111110 10</a:t>
            </a:r>
            <a:r>
              <a:rPr lang="en-US" sz="1800" dirty="0"/>
              <a:t>…’ binary</a:t>
            </a:r>
            <a:r>
              <a:rPr lang="en-US" sz="1800" dirty="0" smtClean="0"/>
              <a:t> (</a:t>
            </a:r>
            <a:r>
              <a:rPr lang="en-US" sz="1800" dirty="0">
                <a:latin typeface="Courier"/>
                <a:cs typeface="Courier"/>
              </a:rPr>
              <a:t>FE80::/10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According to RFC 4291 bits 11-64 should be 0’s… so really </a:t>
            </a:r>
            <a:r>
              <a:rPr lang="en-US" sz="1600" dirty="0">
                <a:latin typeface="Courier"/>
                <a:cs typeface="Courier"/>
              </a:rPr>
              <a:t>FE80::/</a:t>
            </a:r>
            <a:r>
              <a:rPr lang="en-US" sz="1600" dirty="0" smtClean="0">
                <a:latin typeface="Courier"/>
                <a:cs typeface="Courier"/>
              </a:rPr>
              <a:t>64?</a:t>
            </a:r>
            <a:endParaRPr lang="en-US" sz="1600" dirty="0" smtClean="0"/>
          </a:p>
          <a:p>
            <a:endParaRPr lang="en-US" sz="1000" dirty="0" smtClean="0"/>
          </a:p>
          <a:p>
            <a:r>
              <a:rPr lang="en-US" sz="1800" dirty="0" smtClean="0"/>
              <a:t>For use on a single link.</a:t>
            </a:r>
          </a:p>
          <a:p>
            <a:pPr lvl="1"/>
            <a:r>
              <a:rPr lang="en-US" sz="1600" dirty="0" smtClean="0"/>
              <a:t>Automatic address configuration</a:t>
            </a:r>
          </a:p>
          <a:p>
            <a:pPr lvl="1"/>
            <a:r>
              <a:rPr lang="en-US" sz="1600" dirty="0" smtClean="0"/>
              <a:t>Neighbor discovery (IPv6 ARP)</a:t>
            </a:r>
          </a:p>
          <a:p>
            <a:pPr lvl="1"/>
            <a:r>
              <a:rPr lang="en-US" sz="1600" dirty="0" smtClean="0"/>
              <a:t>When no routers are present</a:t>
            </a:r>
          </a:p>
          <a:p>
            <a:pPr lvl="1"/>
            <a:r>
              <a:rPr lang="en-US" sz="1600" dirty="0" smtClean="0"/>
              <a:t>Routers must not forward</a:t>
            </a:r>
          </a:p>
          <a:p>
            <a:endParaRPr lang="en-US" sz="1000" dirty="0" smtClean="0"/>
          </a:p>
          <a:p>
            <a:r>
              <a:rPr lang="en-US" sz="1800" dirty="0" smtClean="0"/>
              <a:t>Addresses “chicken-or-egg” problem… need an address to get an address.</a:t>
            </a:r>
          </a:p>
          <a:p>
            <a:endParaRPr lang="en-US" sz="1000" dirty="0" smtClean="0"/>
          </a:p>
          <a:p>
            <a:r>
              <a:rPr lang="en-US" sz="1800" dirty="0" smtClean="0"/>
              <a:t>Address assignment done unilaterally by node (later)</a:t>
            </a:r>
          </a:p>
          <a:p>
            <a:endParaRPr lang="en-US" sz="1000" dirty="0"/>
          </a:p>
          <a:p>
            <a:r>
              <a:rPr lang="en-US" sz="1800" dirty="0" smtClean="0"/>
              <a:t>IPv4 has link-local address (</a:t>
            </a:r>
            <a:r>
              <a:rPr lang="en-US" sz="1800" dirty="0" smtClean="0">
                <a:latin typeface="Courier"/>
                <a:cs typeface="Courier"/>
              </a:rPr>
              <a:t>169.254/16</a:t>
            </a:r>
            <a:r>
              <a:rPr lang="en-US" sz="1800" dirty="0" smtClean="0"/>
              <a:t>, RFC 3927)</a:t>
            </a:r>
          </a:p>
          <a:p>
            <a:pPr lvl="1"/>
            <a:r>
              <a:rPr lang="en-US" sz="1600" dirty="0" smtClean="0"/>
              <a:t>Only used if no globally routable addresses available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168</a:t>
            </a:fld>
            <a:endParaRPr lang="en-US"/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4510820" y="2543657"/>
            <a:ext cx="4425044" cy="1503221"/>
            <a:chOff x="717" y="829"/>
            <a:chExt cx="4325" cy="1379"/>
          </a:xfrm>
        </p:grpSpPr>
        <p:pic>
          <p:nvPicPr>
            <p:cNvPr id="8" name="Picture 5" descr="004G_28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17" y="829"/>
              <a:ext cx="4325" cy="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376" y="1024"/>
              <a:ext cx="1569" cy="286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lIns="82124" tIns="41061" rIns="82124" bIns="41061">
              <a:prstTxWarp prst="textNoShape">
                <a:avLst/>
              </a:prstTxWarp>
              <a:spAutoFit/>
            </a:bodyPr>
            <a:lstStyle/>
            <a:p>
              <a:pPr algn="ctr" defTabSz="814388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700" dirty="0"/>
                <a:t>Remaining 54 bits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95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9" y="107294"/>
            <a:ext cx="6261100" cy="12700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169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1" y="1816470"/>
            <a:ext cx="6020904" cy="465335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1722783" y="311425"/>
            <a:ext cx="1769165" cy="36443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313043" y="4426226"/>
            <a:ext cx="1245705" cy="34455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7" idx="5"/>
          </p:cNvCxnSpPr>
          <p:nvPr/>
        </p:nvCxnSpPr>
        <p:spPr>
          <a:xfrm>
            <a:off x="3232860" y="622490"/>
            <a:ext cx="378357" cy="3803736"/>
          </a:xfrm>
          <a:prstGeom prst="straightConnector1">
            <a:avLst/>
          </a:prstGeom>
          <a:ln>
            <a:solidFill>
              <a:srgbClr val="FF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276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92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(Switching)</a:t>
            </a:r>
          </a:p>
          <a:p>
            <a:pPr algn="ctr"/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9" name="Oval Callout 48"/>
          <p:cNvSpPr/>
          <p:nvPr/>
        </p:nvSpPr>
        <p:spPr bwMode="auto">
          <a:xfrm>
            <a:off x="6096000" y="685800"/>
            <a:ext cx="2895600" cy="1600200"/>
          </a:xfrm>
          <a:prstGeom prst="wedgeEllipseCallout">
            <a:avLst>
              <a:gd name="adj1" fmla="val -75808"/>
              <a:gd name="adj2" fmla="val 38158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(1)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Implement IGP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and BGP protocols;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compute routing tables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6" name="Oval Callout 35"/>
          <p:cNvSpPr/>
          <p:nvPr/>
        </p:nvSpPr>
        <p:spPr bwMode="auto">
          <a:xfrm>
            <a:off x="6172200" y="838200"/>
            <a:ext cx="2895600" cy="1600200"/>
          </a:xfrm>
          <a:prstGeom prst="wedgeEllipseCallout">
            <a:avLst>
              <a:gd name="adj1" fmla="val -75341"/>
              <a:gd name="adj2" fmla="val 36470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7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(2)</a:t>
            </a: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 Push forwarding </a:t>
            </a:r>
            <a:b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700" b="1" i="0" u="none" strike="noStrike" cap="none" normalizeH="0" dirty="0" smtClean="0">
                <a:ln>
                  <a:noFill/>
                </a:ln>
                <a:effectLst/>
                <a:latin typeface="+mn-lt"/>
              </a:rPr>
              <a:t>tables to the line cards</a:t>
            </a:r>
            <a:endParaRPr kumimoji="0" lang="en-US" sz="17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2667000" y="2362200"/>
            <a:ext cx="1600200" cy="3810000"/>
            <a:chOff x="2667000" y="2362200"/>
            <a:chExt cx="1600200" cy="3810000"/>
          </a:xfrm>
        </p:grpSpPr>
        <p:cxnSp>
          <p:nvCxnSpPr>
            <p:cNvPr id="18" name="Straight Arrow Connector 17"/>
            <p:cNvCxnSpPr/>
            <p:nvPr/>
          </p:nvCxnSpPr>
          <p:spPr bwMode="auto">
            <a:xfrm flipH="1">
              <a:off x="3048000" y="2362200"/>
              <a:ext cx="1066800" cy="7620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39" name="Straight Arrow Connector 38"/>
            <p:cNvCxnSpPr>
              <a:endCxn id="6" idx="3"/>
            </p:cNvCxnSpPr>
            <p:nvPr/>
          </p:nvCxnSpPr>
          <p:spPr bwMode="auto">
            <a:xfrm flipH="1">
              <a:off x="3023786" y="2362200"/>
              <a:ext cx="1167214" cy="1777256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3048000" y="2362200"/>
              <a:ext cx="1219200" cy="3505200"/>
            </a:xfrm>
            <a:prstGeom prst="straightConnector1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5" name="Rectangle 44"/>
            <p:cNvSpPr/>
            <p:nvPr/>
          </p:nvSpPr>
          <p:spPr bwMode="auto">
            <a:xfrm>
              <a:off x="2667000" y="3200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2667000" y="3962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2667000" y="5867400"/>
              <a:ext cx="152400" cy="304800"/>
            </a:xfrm>
            <a:prstGeom prst="rect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05215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Unique Local Unicast</a:t>
            </a:r>
          </a:p>
          <a:p>
            <a:pPr lvl="1"/>
            <a:r>
              <a:rPr lang="en-US" sz="1800" dirty="0" smtClean="0"/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DCE6F2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DCE6F2"/>
                </a:solidFill>
              </a:rPr>
              <a:t>Anycast</a:t>
            </a:r>
            <a:endParaRPr lang="en-US" sz="2000" b="1" dirty="0" smtClean="0">
              <a:solidFill>
                <a:srgbClr val="DCE6F2"/>
              </a:solidFill>
            </a:endParaRP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 unicast address assigned to interfaces belonging to different nodes</a:t>
            </a:r>
            <a:endParaRPr lang="en-US" sz="1800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51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Unique Local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‘1111110…’ binary (</a:t>
            </a:r>
            <a:r>
              <a:rPr lang="en-US" sz="1800" dirty="0" smtClean="0">
                <a:latin typeface="Courier"/>
                <a:cs typeface="Courier"/>
              </a:rPr>
              <a:t>FC00::/7</a:t>
            </a:r>
            <a:r>
              <a:rPr lang="en-US" sz="1800" dirty="0" smtClean="0"/>
              <a:t>)</a:t>
            </a:r>
          </a:p>
          <a:p>
            <a:endParaRPr lang="en-US" sz="1200" dirty="0"/>
          </a:p>
          <a:p>
            <a:r>
              <a:rPr lang="en-US" sz="1800" dirty="0"/>
              <a:t>Globally unique addresses intended for local communication</a:t>
            </a:r>
          </a:p>
          <a:p>
            <a:pPr lvl="1"/>
            <a:r>
              <a:rPr lang="en-US" sz="1600" dirty="0"/>
              <a:t>IPv6 equivalent </a:t>
            </a:r>
            <a:r>
              <a:rPr lang="en-US" sz="1600" dirty="0" smtClean="0"/>
              <a:t>of IPv4 </a:t>
            </a:r>
            <a:r>
              <a:rPr lang="en-US" sz="1600" dirty="0"/>
              <a:t>RFC 1918 addresses</a:t>
            </a:r>
          </a:p>
          <a:p>
            <a:endParaRPr lang="en-US" sz="1200" dirty="0" smtClean="0"/>
          </a:p>
          <a:p>
            <a:r>
              <a:rPr lang="en-US" sz="1800" dirty="0" smtClean="0"/>
              <a:t>Defined in RFC 4193</a:t>
            </a:r>
          </a:p>
          <a:p>
            <a:pPr lvl="1"/>
            <a:r>
              <a:rPr lang="en-US" sz="1600" dirty="0" smtClean="0"/>
              <a:t>Replace “site local” addresses defined in RFC 1884, deprecated in RFC 3879</a:t>
            </a:r>
          </a:p>
          <a:p>
            <a:endParaRPr lang="en-US" sz="1200" dirty="0" smtClean="0"/>
          </a:p>
          <a:p>
            <a:r>
              <a:rPr lang="en-US" sz="1800" dirty="0" smtClean="0"/>
              <a:t>Should not be installed in global DNS</a:t>
            </a:r>
          </a:p>
          <a:p>
            <a:pPr lvl="1"/>
            <a:r>
              <a:rPr lang="en-US" sz="1600" dirty="0" smtClean="0"/>
              <a:t>Can be installed in “local DNS”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Unique Local Addresses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4 parts</a:t>
            </a:r>
          </a:p>
          <a:p>
            <a:pPr lvl="1"/>
            <a:r>
              <a:rPr lang="en-US" sz="1800" dirty="0"/>
              <a:t>“</a:t>
            </a:r>
            <a:r>
              <a:rPr lang="en-US" sz="1800" b="1" dirty="0">
                <a:solidFill>
                  <a:srgbClr val="0000FF"/>
                </a:solidFill>
              </a:rPr>
              <a:t>L</a:t>
            </a:r>
            <a:r>
              <a:rPr lang="en-US" sz="1800" dirty="0"/>
              <a:t>” bit always 1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Global ID </a:t>
            </a:r>
            <a:r>
              <a:rPr lang="en-US" sz="1800" dirty="0"/>
              <a:t>(40 bits) randomly generated to enforce the idea that these addresses are not to be globally routed or </a:t>
            </a:r>
            <a:r>
              <a:rPr lang="en-US" sz="1800" dirty="0" smtClean="0"/>
              <a:t>aggregated</a:t>
            </a:r>
            <a:endParaRPr lang="en-US" sz="1800" dirty="0"/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Subnet ID </a:t>
            </a:r>
            <a:r>
              <a:rPr lang="en-US" sz="1800" dirty="0"/>
              <a:t>(16 bits)… same as Globally Unique Subnet ID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Interface ID </a:t>
            </a:r>
            <a:r>
              <a:rPr lang="en-US" sz="1800" dirty="0"/>
              <a:t>(64 bits)… same as Globally Unique Interface </a:t>
            </a:r>
            <a:r>
              <a:rPr lang="en-US" sz="1800" dirty="0" smtClean="0"/>
              <a:t>ID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202" y="3968941"/>
            <a:ext cx="6991085" cy="198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4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rgbClr val="0000FF"/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Anycast</a:t>
            </a:r>
            <a:endParaRPr lang="en-US" sz="2000" b="1" dirty="0" smtClean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lvl="1"/>
            <a:r>
              <a:rPr lang="en-US" sz="1800" dirty="0" smtClean="0">
                <a:solidFill>
                  <a:srgbClr val="D9D9D9"/>
                </a:solidFill>
              </a:rPr>
              <a:t>A unicast address assigned to interfaces belonging to different nodes</a:t>
            </a:r>
            <a:endParaRPr lang="en-US" sz="1800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Multicast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‘</a:t>
            </a:r>
            <a:r>
              <a:rPr lang="en-US" sz="2000" dirty="0" smtClean="0"/>
              <a:t>11111111…</a:t>
            </a:r>
            <a:r>
              <a:rPr lang="en-US" sz="2000" dirty="0"/>
              <a:t>’ binary (</a:t>
            </a:r>
            <a:r>
              <a:rPr lang="en-US" sz="2000" dirty="0" smtClean="0"/>
              <a:t>FF00</a:t>
            </a:r>
            <a:r>
              <a:rPr lang="en-US" sz="2000" dirty="0"/>
              <a:t>::</a:t>
            </a:r>
            <a:r>
              <a:rPr lang="en-US" sz="2000" dirty="0" smtClean="0"/>
              <a:t>/8)</a:t>
            </a:r>
          </a:p>
          <a:p>
            <a:r>
              <a:rPr lang="en-US" sz="2000" dirty="0" smtClean="0"/>
              <a:t>Equivalent to IPv4 multicast (224.0.0.0/8)</a:t>
            </a:r>
          </a:p>
          <a:p>
            <a:r>
              <a:rPr lang="en-US" sz="2000" dirty="0" smtClean="0"/>
              <a:t>3 parts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Flag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(4 bits)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Scope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(4 bits)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174</a:t>
            </a:fld>
            <a:endParaRPr lang="en-US"/>
          </a:p>
        </p:txBody>
      </p:sp>
      <p:pic>
        <p:nvPicPr>
          <p:cNvPr id="7" name="Picture 4" descr="314P_0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443" y="3487647"/>
            <a:ext cx="6646106" cy="2784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>
          <a:xfrm>
            <a:off x="6019800" y="5477142"/>
            <a:ext cx="9250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279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Reserved Multicast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All nodes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FF01::1</a:t>
            </a:r>
            <a:r>
              <a:rPr lang="en-US" sz="1600" dirty="0" smtClean="0"/>
              <a:t> – interface-local; used for loopback multicast transmissions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FF02::1</a:t>
            </a:r>
            <a:r>
              <a:rPr lang="en-US" sz="1600" dirty="0" smtClean="0"/>
              <a:t> – link-local; </a:t>
            </a:r>
            <a:r>
              <a:rPr lang="en-US" sz="1600" dirty="0" smtClean="0">
                <a:solidFill>
                  <a:srgbClr val="FF0000"/>
                </a:solidFill>
              </a:rPr>
              <a:t>replaces IPv4 broadcast address</a:t>
            </a:r>
            <a:r>
              <a:rPr lang="en-US" sz="1600" dirty="0" smtClean="0"/>
              <a:t> (all 1’s host)</a:t>
            </a:r>
          </a:p>
          <a:p>
            <a:endParaRPr lang="en-US" sz="1000" dirty="0" smtClean="0"/>
          </a:p>
          <a:p>
            <a:r>
              <a:rPr lang="en-US" sz="1800" dirty="0" smtClean="0"/>
              <a:t>All routers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</a:rPr>
              <a:t>FF01::2</a:t>
            </a:r>
            <a:r>
              <a:rPr lang="en-US" sz="1600" dirty="0" smtClean="0"/>
              <a:t> (interface-local), </a:t>
            </a:r>
            <a:r>
              <a:rPr lang="en-US" sz="1600" b="1" dirty="0" smtClean="0">
                <a:solidFill>
                  <a:srgbClr val="0000FF"/>
                </a:solidFill>
              </a:rPr>
              <a:t>FF02::2</a:t>
            </a:r>
            <a:r>
              <a:rPr lang="en-US" sz="1600" dirty="0" smtClean="0"/>
              <a:t> (link-local)</a:t>
            </a:r>
          </a:p>
          <a:p>
            <a:endParaRPr lang="en-US" sz="1000" dirty="0" smtClean="0"/>
          </a:p>
          <a:p>
            <a:r>
              <a:rPr lang="en-US" sz="1800" dirty="0" smtClean="0"/>
              <a:t>Solicited-Node multicast</a:t>
            </a:r>
          </a:p>
          <a:p>
            <a:pPr lvl="1"/>
            <a:r>
              <a:rPr lang="en-US" sz="1600" dirty="0" smtClean="0"/>
              <a:t>Used in Neighbor Discovery Protocol (later)</a:t>
            </a:r>
          </a:p>
          <a:p>
            <a:pPr lvl="1"/>
            <a:r>
              <a:rPr lang="en-US" sz="1600" b="1" dirty="0" smtClean="0">
                <a:solidFill>
                  <a:srgbClr val="0000FF"/>
                </a:solidFill>
                <a:latin typeface="Courier"/>
                <a:cs typeface="Courier"/>
              </a:rPr>
              <a:t>FF02::FF00:0/104</a:t>
            </a:r>
            <a:r>
              <a:rPr lang="en-US" sz="1600" dirty="0" smtClean="0">
                <a:solidFill>
                  <a:srgbClr val="0000FF"/>
                </a:solidFill>
                <a:cs typeface="Courier"/>
              </a:rPr>
              <a:t> </a:t>
            </a:r>
            <a:r>
              <a:rPr lang="en-US" sz="1600" dirty="0" smtClean="0">
                <a:cs typeface="Courier"/>
              </a:rPr>
              <a:t>(</a:t>
            </a:r>
            <a:r>
              <a:rPr lang="en-US" sz="1600" dirty="0" smtClean="0">
                <a:latin typeface="Courier"/>
                <a:cs typeface="Courier"/>
              </a:rPr>
              <a:t>FF02::FF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XXXX</a:t>
            </a:r>
            <a:r>
              <a:rPr lang="en-US" sz="1600" dirty="0" smtClean="0">
                <a:cs typeface="Courier"/>
              </a:rPr>
              <a:t>)</a:t>
            </a:r>
            <a:endParaRPr lang="en-US" sz="1600" b="1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lvl="1"/>
            <a:r>
              <a:rPr lang="en-US" sz="1600" dirty="0" smtClean="0"/>
              <a:t>Construct by replacing ‘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</a:t>
            </a:r>
            <a:r>
              <a:rPr lang="en-US" sz="1600" dirty="0" smtClean="0">
                <a:latin typeface="Courier"/>
                <a:cs typeface="Courier"/>
              </a:rPr>
              <a:t>:</a:t>
            </a:r>
            <a:r>
              <a:rPr lang="en-US" sz="1600" dirty="0" smtClean="0">
                <a:solidFill>
                  <a:srgbClr val="FF0000"/>
                </a:solidFill>
                <a:latin typeface="Courier"/>
                <a:cs typeface="Courier"/>
              </a:rPr>
              <a:t>XXXX</a:t>
            </a:r>
            <a:r>
              <a:rPr lang="en-US" sz="1600" dirty="0" smtClean="0"/>
              <a:t>’ above with low-order 24 bits of a nodes unicast or </a:t>
            </a:r>
            <a:r>
              <a:rPr lang="en-US" sz="1600" dirty="0" err="1" smtClean="0"/>
              <a:t>anycast</a:t>
            </a:r>
            <a:r>
              <a:rPr lang="en-US" sz="1600" dirty="0" smtClean="0"/>
              <a:t> address</a:t>
            </a:r>
          </a:p>
          <a:p>
            <a:pPr lvl="1"/>
            <a:r>
              <a:rPr lang="en-US" sz="1600" dirty="0" smtClean="0"/>
              <a:t>Example</a:t>
            </a:r>
          </a:p>
          <a:p>
            <a:pPr lvl="2"/>
            <a:r>
              <a:rPr lang="en-US" sz="1400" dirty="0" smtClean="0"/>
              <a:t>For unicast </a:t>
            </a:r>
            <a:r>
              <a:rPr lang="en-US" sz="1400" dirty="0"/>
              <a:t>address </a:t>
            </a:r>
            <a:r>
              <a:rPr lang="en-US" sz="1400" dirty="0" smtClean="0"/>
              <a:t>		</a:t>
            </a:r>
            <a:r>
              <a:rPr lang="en-US" sz="1400" dirty="0" smtClean="0">
                <a:latin typeface="Courier"/>
                <a:cs typeface="Courier"/>
              </a:rPr>
              <a:t>4037</a:t>
            </a:r>
            <a:r>
              <a:rPr lang="en-US" sz="1400" dirty="0">
                <a:latin typeface="Courier"/>
                <a:cs typeface="Courier"/>
              </a:rPr>
              <a:t>::01:800:20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0E</a:t>
            </a:r>
            <a:r>
              <a:rPr lang="en-US" sz="1400" dirty="0">
                <a:latin typeface="Courier"/>
                <a:cs typeface="Courier"/>
              </a:rPr>
              <a:t>:</a:t>
            </a:r>
            <a:r>
              <a:rPr lang="en-US" sz="1400" dirty="0" smtClean="0">
                <a:solidFill>
                  <a:srgbClr val="FF0000"/>
                </a:solidFill>
                <a:latin typeface="Courier"/>
                <a:cs typeface="Courier"/>
              </a:rPr>
              <a:t>8C6C</a:t>
            </a:r>
            <a:r>
              <a:rPr lang="en-US" sz="1400" dirty="0">
                <a:cs typeface="Courier"/>
              </a:rPr>
              <a:t> </a:t>
            </a:r>
            <a:endParaRPr lang="en-US" sz="1400" dirty="0" smtClean="0">
              <a:cs typeface="Courier"/>
            </a:endParaRPr>
          </a:p>
          <a:p>
            <a:pPr lvl="2"/>
            <a:r>
              <a:rPr lang="en-US" sz="1400" dirty="0" smtClean="0">
                <a:cs typeface="Courier"/>
              </a:rPr>
              <a:t>Solicited-Node multicast is	</a:t>
            </a:r>
            <a:r>
              <a:rPr lang="en-US" sz="1400" dirty="0" smtClean="0">
                <a:latin typeface="Courier"/>
                <a:cs typeface="Courier"/>
              </a:rPr>
              <a:t>FF02</a:t>
            </a:r>
            <a:r>
              <a:rPr lang="en-US" sz="1400" dirty="0">
                <a:latin typeface="Courier"/>
                <a:cs typeface="Courier"/>
              </a:rPr>
              <a:t>::1:FF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0E</a:t>
            </a:r>
            <a:r>
              <a:rPr lang="en-US" sz="1400" dirty="0">
                <a:latin typeface="Courier"/>
                <a:cs typeface="Courier"/>
              </a:rPr>
              <a:t>:</a:t>
            </a:r>
            <a:r>
              <a:rPr lang="en-US" sz="1400" dirty="0">
                <a:solidFill>
                  <a:srgbClr val="FF0000"/>
                </a:solidFill>
                <a:latin typeface="Courier"/>
                <a:cs typeface="Courier"/>
              </a:rPr>
              <a:t>8C6C</a:t>
            </a:r>
            <a:endParaRPr lang="en-US" sz="1400" dirty="0" smtClean="0">
              <a:solidFill>
                <a:srgbClr val="FF0000"/>
              </a:solidFill>
              <a:latin typeface="Courier"/>
              <a:cs typeface="Courier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8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>
                    <a:lumMod val="85000"/>
                  </a:schemeClr>
                </a:solidFill>
              </a:rPr>
              <a:t>RFC 4291– “IPv6 Addressing Architecture”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Global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Globally routable IPv6 addresses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Link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Addresses for use on a given subnet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Unique Local Unicast</a:t>
            </a:r>
          </a:p>
          <a:p>
            <a:pPr lvl="1"/>
            <a:r>
              <a:rPr lang="en-US" sz="1800" dirty="0" smtClean="0">
                <a:solidFill>
                  <a:schemeClr val="bg1">
                    <a:lumMod val="85000"/>
                  </a:schemeClr>
                </a:solidFill>
              </a:rPr>
              <a:t>Globally unique address for local communication</a:t>
            </a:r>
          </a:p>
          <a:p>
            <a:endParaRPr lang="en-US" sz="800" dirty="0" smtClean="0"/>
          </a:p>
          <a:p>
            <a:r>
              <a:rPr lang="en-US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Multicast</a:t>
            </a:r>
          </a:p>
          <a:p>
            <a:endParaRPr lang="en-US" sz="800" dirty="0" smtClean="0"/>
          </a:p>
          <a:p>
            <a:r>
              <a:rPr lang="en-US" sz="2000" b="1" dirty="0" err="1" smtClean="0">
                <a:solidFill>
                  <a:srgbClr val="0000FF"/>
                </a:solidFill>
              </a:rPr>
              <a:t>Anycast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lvl="1"/>
            <a:r>
              <a:rPr lang="en-US" sz="1800" dirty="0" smtClean="0"/>
              <a:t>A unicast address assigned to interfaces belonging to different nodes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910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Anycast</a:t>
            </a:r>
            <a:r>
              <a:rPr lang="en-US" dirty="0" smtClean="0"/>
              <a:t>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Allocated from unicast address space</a:t>
            </a:r>
          </a:p>
          <a:p>
            <a:pPr lvl="1"/>
            <a:r>
              <a:rPr lang="en-US" sz="1800" dirty="0" smtClean="0"/>
              <a:t>Syntactically indistinguishable from unicast addresses</a:t>
            </a:r>
          </a:p>
          <a:p>
            <a:endParaRPr lang="en-US" sz="1000" dirty="0" smtClean="0"/>
          </a:p>
          <a:p>
            <a:r>
              <a:rPr lang="en-US" sz="2000" dirty="0" smtClean="0"/>
              <a:t>An address assigned to more than one node</a:t>
            </a:r>
          </a:p>
          <a:p>
            <a:endParaRPr lang="en-US" sz="1000" dirty="0" smtClean="0"/>
          </a:p>
          <a:p>
            <a:r>
              <a:rPr lang="en-US" sz="2000" dirty="0" err="1" smtClean="0"/>
              <a:t>Anycast</a:t>
            </a:r>
            <a:r>
              <a:rPr lang="en-US" sz="2000" dirty="0" smtClean="0"/>
              <a:t> traffic routed to the “nearest” host with the </a:t>
            </a:r>
            <a:r>
              <a:rPr lang="en-US" sz="2000" dirty="0" err="1" smtClean="0"/>
              <a:t>anycast</a:t>
            </a:r>
            <a:r>
              <a:rPr lang="en-US" sz="2000" dirty="0" smtClean="0"/>
              <a:t> address</a:t>
            </a:r>
          </a:p>
          <a:p>
            <a:endParaRPr lang="en-US" sz="1000" dirty="0" smtClean="0"/>
          </a:p>
          <a:p>
            <a:r>
              <a:rPr lang="en-US" sz="2000" dirty="0" smtClean="0"/>
              <a:t>Typically used for a service (e.g. local DNS servers)</a:t>
            </a:r>
          </a:p>
          <a:p>
            <a:endParaRPr lang="en-US" sz="1000" dirty="0" smtClean="0"/>
          </a:p>
          <a:p>
            <a:r>
              <a:rPr lang="en-US" sz="2000" dirty="0" smtClean="0"/>
              <a:t>Nodes must be configured to know an address is </a:t>
            </a:r>
            <a:r>
              <a:rPr lang="en-US" sz="2000" dirty="0" err="1" smtClean="0"/>
              <a:t>anycast</a:t>
            </a:r>
            <a:endParaRPr lang="en-US" sz="2000" dirty="0" smtClean="0"/>
          </a:p>
          <a:p>
            <a:pPr lvl="1"/>
            <a:r>
              <a:rPr lang="en-US" sz="1800" dirty="0" smtClean="0"/>
              <a:t>Don’t do Duplicate Address Detection</a:t>
            </a:r>
          </a:p>
          <a:p>
            <a:pPr lvl="1"/>
            <a:r>
              <a:rPr lang="en-US" sz="1800" dirty="0" smtClean="0"/>
              <a:t>Advertise a route?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109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Node’s Required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Link-local address for each interface</a:t>
            </a:r>
          </a:p>
          <a:p>
            <a:endParaRPr lang="en-US" sz="800" dirty="0" smtClean="0"/>
          </a:p>
          <a:p>
            <a:r>
              <a:rPr lang="en-US" sz="2000" dirty="0" smtClean="0"/>
              <a:t>Configured unicast or </a:t>
            </a:r>
            <a:r>
              <a:rPr lang="en-US" sz="2000" dirty="0" err="1" smtClean="0"/>
              <a:t>anycast</a:t>
            </a:r>
            <a:r>
              <a:rPr lang="en-US" sz="2000" dirty="0" smtClean="0"/>
              <a:t> addresses</a:t>
            </a:r>
          </a:p>
          <a:p>
            <a:endParaRPr lang="en-US" sz="800" dirty="0"/>
          </a:p>
          <a:p>
            <a:r>
              <a:rPr lang="en-US" sz="2000" dirty="0" smtClean="0"/>
              <a:t>Loopback address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All-Nodes multicast interface and link addresses</a:t>
            </a:r>
          </a:p>
          <a:p>
            <a:endParaRPr lang="en-US" sz="8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Solicited-Node multicast for each configured unicast and </a:t>
            </a:r>
            <a:r>
              <a:rPr lang="en-US" sz="2000" dirty="0" err="1" smtClean="0">
                <a:solidFill>
                  <a:srgbClr val="FF0000"/>
                </a:solidFill>
              </a:rPr>
              <a:t>anycast</a:t>
            </a:r>
            <a:r>
              <a:rPr lang="en-US" sz="2000" dirty="0" smtClean="0">
                <a:solidFill>
                  <a:srgbClr val="FF0000"/>
                </a:solidFill>
              </a:rPr>
              <a:t> address</a:t>
            </a:r>
          </a:p>
          <a:p>
            <a:endParaRPr lang="en-US" sz="800" dirty="0" smtClean="0"/>
          </a:p>
          <a:p>
            <a:r>
              <a:rPr lang="en-US" sz="2000" dirty="0" smtClean="0"/>
              <a:t>Multicast addresses for all groups the node is a member of</a:t>
            </a:r>
          </a:p>
          <a:p>
            <a:endParaRPr lang="en-US" sz="800" dirty="0" smtClean="0"/>
          </a:p>
          <a:p>
            <a:r>
              <a:rPr lang="en-US" sz="2000" dirty="0" smtClean="0"/>
              <a:t>Routers must add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Subnet-Router </a:t>
            </a:r>
            <a:r>
              <a:rPr lang="en-US" sz="1800" dirty="0" err="1">
                <a:solidFill>
                  <a:srgbClr val="FF0000"/>
                </a:solidFill>
              </a:rPr>
              <a:t>a</a:t>
            </a:r>
            <a:r>
              <a:rPr lang="en-US" sz="1800" dirty="0" err="1" smtClean="0">
                <a:solidFill>
                  <a:srgbClr val="FF0000"/>
                </a:solidFill>
              </a:rPr>
              <a:t>nycast</a:t>
            </a:r>
            <a:r>
              <a:rPr lang="en-US" sz="1800" dirty="0" smtClean="0">
                <a:solidFill>
                  <a:srgbClr val="FF0000"/>
                </a:solidFill>
              </a:rPr>
              <a:t> address for each interface</a:t>
            </a:r>
          </a:p>
          <a:p>
            <a:pPr lvl="2"/>
            <a:r>
              <a:rPr lang="en-US" sz="1600" dirty="0" smtClean="0">
                <a:solidFill>
                  <a:srgbClr val="FF0000"/>
                </a:solidFill>
              </a:rPr>
              <a:t>Subnet prefix with all 0’s host part</a:t>
            </a:r>
          </a:p>
          <a:p>
            <a:pPr lvl="1"/>
            <a:r>
              <a:rPr lang="en-US" sz="1800" dirty="0" smtClean="0">
                <a:solidFill>
                  <a:srgbClr val="FF0000"/>
                </a:solidFill>
              </a:rPr>
              <a:t>All-Routers multicast address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178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442138" y="2010930"/>
            <a:ext cx="1957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</a:t>
            </a:r>
            <a:r>
              <a:rPr lang="en-US" dirty="0" smtClean="0"/>
              <a:t> = new for IPv6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14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Roundup: IPv6 Addresses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“Interface ID” (host part) is 64 </a:t>
            </a:r>
            <a:r>
              <a:rPr lang="en-US" sz="2400" dirty="0" smtClean="0"/>
              <a:t>bits</a:t>
            </a:r>
          </a:p>
          <a:p>
            <a:endParaRPr lang="en-US" sz="1200" dirty="0"/>
          </a:p>
          <a:p>
            <a:r>
              <a:rPr lang="en-US" sz="2400" dirty="0"/>
              <a:t>New addresses required by all nodes (host or router)</a:t>
            </a:r>
          </a:p>
          <a:p>
            <a:pPr lvl="1"/>
            <a:r>
              <a:rPr lang="en-US" sz="2000" dirty="0"/>
              <a:t>Link-local address</a:t>
            </a:r>
          </a:p>
          <a:p>
            <a:pPr lvl="1"/>
            <a:r>
              <a:rPr lang="en-US" sz="2000" dirty="0"/>
              <a:t>All-nodes interface-local and link-local multicast</a:t>
            </a:r>
          </a:p>
          <a:p>
            <a:pPr lvl="1"/>
            <a:r>
              <a:rPr lang="en-US" sz="2000" dirty="0"/>
              <a:t>Solicited-node multicast for each unicast/</a:t>
            </a:r>
            <a:r>
              <a:rPr lang="en-US" sz="2000" dirty="0" err="1"/>
              <a:t>anycast</a:t>
            </a:r>
            <a:r>
              <a:rPr lang="en-US" sz="2000" dirty="0"/>
              <a:t> address</a:t>
            </a:r>
          </a:p>
          <a:p>
            <a:endParaRPr lang="en-US" sz="1200" dirty="0" smtClean="0"/>
          </a:p>
          <a:p>
            <a:r>
              <a:rPr lang="en-US" sz="2400" dirty="0" smtClean="0"/>
              <a:t>New </a:t>
            </a:r>
            <a:r>
              <a:rPr lang="en-US" sz="2400" dirty="0"/>
              <a:t>addresses required by routers</a:t>
            </a:r>
          </a:p>
          <a:p>
            <a:pPr lvl="1"/>
            <a:r>
              <a:rPr lang="en-US" sz="2000" dirty="0"/>
              <a:t>All-routers interface-local, link-local and site-local multicast</a:t>
            </a:r>
          </a:p>
          <a:p>
            <a:pPr lvl="1"/>
            <a:r>
              <a:rPr lang="en-US" sz="2000" dirty="0"/>
              <a:t>Subnet-Router </a:t>
            </a:r>
            <a:r>
              <a:rPr lang="en-US" sz="2000" dirty="0" err="1"/>
              <a:t>anycast</a:t>
            </a:r>
            <a:r>
              <a:rPr lang="en-US" sz="2000" dirty="0"/>
              <a:t> for each interface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>
                <a:solidFill>
                  <a:schemeClr val="tx1"/>
                </a:solidFill>
              </a:rPr>
              <a:t>179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17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73162"/>
          </a:xfrm>
        </p:spPr>
        <p:txBody>
          <a:bodyPr/>
          <a:lstStyle/>
          <a:p>
            <a:r>
              <a:rPr lang="en-US" dirty="0" smtClean="0"/>
              <a:t>What’s inside a router?</a:t>
            </a:r>
            <a:endParaRPr 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382460" y="1447800"/>
            <a:ext cx="6799338" cy="5105400"/>
          </a:xfrm>
          <a:prstGeom prst="rect">
            <a:avLst/>
          </a:prstGeom>
          <a:solidFill>
            <a:srgbClr val="E6E6E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332" tIns="44374" rIns="90332" bIns="44374" anchor="ctr"/>
          <a:lstStyle/>
          <a:p>
            <a:pPr algn="ctr" defTabSz="912813"/>
            <a:endParaRPr lang="en-US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735065" y="3104994"/>
            <a:ext cx="1288721" cy="49369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735065" y="3893882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735065" y="5766856"/>
            <a:ext cx="1288721" cy="491147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6421896" y="3204242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6421896" y="3993130"/>
            <a:ext cx="1288721" cy="491146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6421896" y="5863558"/>
            <a:ext cx="1288721" cy="493691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dirty="0" smtClean="0"/>
              <a:t>N</a:t>
            </a:r>
            <a:endParaRPr lang="en-US" dirty="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591698" y="3300944"/>
            <a:ext cx="2131229" cy="2761108"/>
          </a:xfrm>
          <a:prstGeom prst="rect">
            <a:avLst/>
          </a:prstGeom>
          <a:solidFill>
            <a:srgbClr val="99FF66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78" tIns="44445" rIns="90478" bIns="44445" anchor="ctr"/>
          <a:lstStyle/>
          <a:p>
            <a:pPr algn="ctr"/>
            <a:endParaRPr lang="en-US">
              <a:latin typeface="Palatino Linotype" charset="0"/>
            </a:endParaRPr>
          </a:p>
        </p:txBody>
      </p:sp>
      <p:sp>
        <p:nvSpPr>
          <p:cNvPr id="12" name="Line 15"/>
          <p:cNvSpPr>
            <a:spLocks noChangeShapeType="1"/>
          </p:cNvSpPr>
          <p:nvPr/>
        </p:nvSpPr>
        <p:spPr bwMode="auto">
          <a:xfrm>
            <a:off x="914401" y="3400191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914401" y="4092377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4" name="Line 17"/>
          <p:cNvSpPr>
            <a:spLocks noChangeShapeType="1"/>
          </p:cNvSpPr>
          <p:nvPr/>
        </p:nvSpPr>
        <p:spPr bwMode="auto">
          <a:xfrm>
            <a:off x="914401" y="6062053"/>
            <a:ext cx="82066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5" name="Line 18"/>
          <p:cNvSpPr>
            <a:spLocks noChangeShapeType="1"/>
          </p:cNvSpPr>
          <p:nvPr/>
        </p:nvSpPr>
        <p:spPr bwMode="auto">
          <a:xfrm>
            <a:off x="7710617" y="616130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6" name="Line 19"/>
          <p:cNvSpPr>
            <a:spLocks noChangeShapeType="1"/>
          </p:cNvSpPr>
          <p:nvPr/>
        </p:nvSpPr>
        <p:spPr bwMode="auto">
          <a:xfrm>
            <a:off x="7710617" y="4189079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>
            <a:off x="7710617" y="3400191"/>
            <a:ext cx="823784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12064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(input)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2262411" y="4570799"/>
            <a:ext cx="118575" cy="96702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2206244" y="49779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2206244" y="5369867"/>
            <a:ext cx="115456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7008530" y="4705674"/>
            <a:ext cx="118575" cy="99246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7008530" y="5100118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7008530" y="5492017"/>
            <a:ext cx="118575" cy="99248"/>
          </a:xfrm>
          <a:prstGeom prst="ellipse">
            <a:avLst/>
          </a:prstGeom>
          <a:solidFill>
            <a:schemeClr val="tx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8" tIns="44450" rIns="90488" bIns="44450" anchor="ctr"/>
          <a:lstStyle/>
          <a:p>
            <a:endParaRPr lang="en-US"/>
          </a:p>
        </p:txBody>
      </p:sp>
      <p:cxnSp>
        <p:nvCxnSpPr>
          <p:cNvPr id="26" name="AutoShape 29"/>
          <p:cNvCxnSpPr>
            <a:cxnSpLocks noChangeShapeType="1"/>
          </p:cNvCxnSpPr>
          <p:nvPr/>
        </p:nvCxnSpPr>
        <p:spPr bwMode="auto">
          <a:xfrm>
            <a:off x="3073713" y="3369653"/>
            <a:ext cx="507687" cy="44034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7" name="AutoShape 30"/>
          <p:cNvCxnSpPr>
            <a:cxnSpLocks noChangeShapeType="1"/>
          </p:cNvCxnSpPr>
          <p:nvPr/>
        </p:nvCxnSpPr>
        <p:spPr bwMode="auto">
          <a:xfrm>
            <a:off x="3073713" y="4158541"/>
            <a:ext cx="583887" cy="337259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8" name="AutoShape 31"/>
          <p:cNvCxnSpPr>
            <a:cxnSpLocks noChangeShapeType="1"/>
          </p:cNvCxnSpPr>
          <p:nvPr/>
        </p:nvCxnSpPr>
        <p:spPr bwMode="auto">
          <a:xfrm flipV="1">
            <a:off x="3073713" y="5410200"/>
            <a:ext cx="507687" cy="62131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AutoShape 32"/>
          <p:cNvCxnSpPr>
            <a:cxnSpLocks noChangeShapeType="1"/>
          </p:cNvCxnSpPr>
          <p:nvPr/>
        </p:nvCxnSpPr>
        <p:spPr bwMode="auto">
          <a:xfrm flipV="1">
            <a:off x="5791200" y="3397647"/>
            <a:ext cx="646297" cy="33615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0" name="AutoShape 33"/>
          <p:cNvCxnSpPr>
            <a:cxnSpLocks noChangeShapeType="1"/>
          </p:cNvCxnSpPr>
          <p:nvPr/>
        </p:nvCxnSpPr>
        <p:spPr bwMode="auto">
          <a:xfrm flipV="1">
            <a:off x="5715000" y="4186536"/>
            <a:ext cx="722497" cy="80664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34"/>
          <p:cNvCxnSpPr>
            <a:cxnSpLocks noChangeShapeType="1"/>
          </p:cNvCxnSpPr>
          <p:nvPr/>
        </p:nvCxnSpPr>
        <p:spPr bwMode="auto">
          <a:xfrm>
            <a:off x="5791200" y="5105400"/>
            <a:ext cx="646297" cy="951563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 Box 35"/>
          <p:cNvSpPr txBox="1">
            <a:spLocks noChangeArrowheads="1"/>
          </p:cNvSpPr>
          <p:nvPr/>
        </p:nvSpPr>
        <p:spPr bwMode="auto">
          <a:xfrm>
            <a:off x="3828775" y="4234744"/>
            <a:ext cx="1567943" cy="631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78" tIns="44445" rIns="90478" bIns="44445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Interconnect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Fabric</a:t>
            </a:r>
            <a:endParaRPr lang="en-US" sz="1800" dirty="0">
              <a:latin typeface="+mn-lt"/>
            </a:endParaRPr>
          </a:p>
        </p:txBody>
      </p:sp>
      <p:sp>
        <p:nvSpPr>
          <p:cNvPr id="40" name="Rectangle 11"/>
          <p:cNvSpPr>
            <a:spLocks noChangeArrowheads="1"/>
          </p:cNvSpPr>
          <p:nvPr/>
        </p:nvSpPr>
        <p:spPr bwMode="auto">
          <a:xfrm>
            <a:off x="3810000" y="1752600"/>
            <a:ext cx="1752600" cy="6096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18900000" algn="ctr" rotWithShape="0">
              <a:schemeClr val="bg2">
                <a:alpha val="74998"/>
              </a:schemeClr>
            </a:outerShdw>
          </a:effectLst>
        </p:spPr>
        <p:txBody>
          <a:bodyPr wrap="none" lIns="90488" tIns="44450" rIns="90488" bIns="44450" anchor="ctr"/>
          <a:lstStyle/>
          <a:p>
            <a:pPr algn="ctr"/>
            <a:r>
              <a:rPr lang="en-US" sz="1800" dirty="0" smtClean="0">
                <a:latin typeface="+mn-lt"/>
              </a:rPr>
              <a:t>Route/Control </a:t>
            </a:r>
            <a:br>
              <a:rPr lang="en-US" sz="1800" dirty="0" smtClean="0">
                <a:latin typeface="+mn-lt"/>
              </a:rPr>
            </a:br>
            <a:r>
              <a:rPr lang="en-US" sz="1800" dirty="0" smtClean="0">
                <a:latin typeface="+mn-lt"/>
              </a:rPr>
              <a:t>Processor</a:t>
            </a:r>
            <a:endParaRPr lang="en-US" sz="1800" dirty="0">
              <a:latin typeface="+mn-lt"/>
            </a:endParaRPr>
          </a:p>
        </p:txBody>
      </p:sp>
      <p:sp>
        <p:nvSpPr>
          <p:cNvPr id="47" name="Text Box 22"/>
          <p:cNvSpPr txBox="1">
            <a:spLocks noChangeArrowheads="1"/>
          </p:cNvSpPr>
          <p:nvPr/>
        </p:nvSpPr>
        <p:spPr bwMode="auto">
          <a:xfrm>
            <a:off x="5930807" y="2712164"/>
            <a:ext cx="2298793" cy="33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332" tIns="44374" rIns="90332" bIns="44374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370013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825625" defTabSz="9128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2828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7400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1972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654425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 err="1" smtClean="0">
                <a:latin typeface="Arial" charset="0"/>
              </a:rPr>
              <a:t>Linecard</a:t>
            </a:r>
            <a:r>
              <a:rPr lang="en-US" sz="1600" dirty="0" err="1" smtClean="0">
                <a:latin typeface="Arial" charset="0"/>
              </a:rPr>
              <a:t>s</a:t>
            </a:r>
            <a:r>
              <a:rPr lang="en-US" sz="1600" dirty="0" smtClean="0">
                <a:latin typeface="Arial" charset="0"/>
              </a:rPr>
              <a:t> (output)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48" name="Oval 30"/>
          <p:cNvSpPr>
            <a:spLocks noChangeArrowheads="1"/>
          </p:cNvSpPr>
          <p:nvPr/>
        </p:nvSpPr>
        <p:spPr bwMode="auto">
          <a:xfrm>
            <a:off x="838200" y="2590800"/>
            <a:ext cx="7620000" cy="40386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Callout 48"/>
          <p:cNvSpPr/>
          <p:nvPr/>
        </p:nvSpPr>
        <p:spPr bwMode="auto">
          <a:xfrm>
            <a:off x="7162800" y="16764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data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2667000" y="1600200"/>
            <a:ext cx="4038600" cy="838200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Oval Callout 35"/>
          <p:cNvSpPr/>
          <p:nvPr/>
        </p:nvSpPr>
        <p:spPr bwMode="auto">
          <a:xfrm>
            <a:off x="6324600" y="457200"/>
            <a:ext cx="1981200" cy="1219200"/>
          </a:xfrm>
          <a:prstGeom prst="wedgeEllipseCallout">
            <a:avLst>
              <a:gd name="adj1" fmla="val -52333"/>
              <a:gd name="adj2" fmla="val 60284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>
                <a:latin typeface="+mn-lt"/>
              </a:rPr>
              <a:t>Constitutes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 the </a:t>
            </a:r>
            <a:b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</a:br>
            <a:r>
              <a:rPr kumimoji="0" lang="en-US" sz="1800" b="1" i="0" u="none" strike="noStrike" cap="none" normalizeH="0" baseline="0" dirty="0" smtClean="0">
                <a:ln>
                  <a:noFill/>
                </a:ln>
                <a:effectLst/>
                <a:latin typeface="+mn-lt"/>
              </a:rPr>
              <a:t>control plane</a:t>
            </a: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-205662" y="4391879"/>
            <a:ext cx="2159312" cy="1098674"/>
            <a:chOff x="-382996" y="1648488"/>
            <a:chExt cx="2159312" cy="1098674"/>
          </a:xfrm>
        </p:grpSpPr>
        <p:sp>
          <p:nvSpPr>
            <p:cNvPr id="3" name="Rounded Rectangular Callout 2"/>
            <p:cNvSpPr/>
            <p:nvPr/>
          </p:nvSpPr>
          <p:spPr>
            <a:xfrm>
              <a:off x="-382996" y="1648488"/>
              <a:ext cx="2159312" cy="1037063"/>
            </a:xfrm>
            <a:prstGeom prst="wedgeRoundRectCallout">
              <a:avLst>
                <a:gd name="adj1" fmla="val 41654"/>
                <a:gd name="adj2" fmla="val 7325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493" y="1823832"/>
              <a:ext cx="16483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 decision for each packet.</a:t>
              </a:r>
            </a:p>
            <a:p>
              <a:endParaRPr lang="en-GB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93605" y="488530"/>
            <a:ext cx="2216354" cy="1390322"/>
            <a:chOff x="-382996" y="1621167"/>
            <a:chExt cx="2216354" cy="1200329"/>
          </a:xfrm>
        </p:grpSpPr>
        <p:sp>
          <p:nvSpPr>
            <p:cNvPr id="42" name="Rounded Rectangular Callout 41"/>
            <p:cNvSpPr/>
            <p:nvPr/>
          </p:nvSpPr>
          <p:spPr>
            <a:xfrm>
              <a:off x="-382996" y="1648488"/>
              <a:ext cx="2159312" cy="1037063"/>
            </a:xfrm>
            <a:prstGeom prst="wedgeRoundRectCallout">
              <a:avLst>
                <a:gd name="adj1" fmla="val 105691"/>
                <a:gd name="adj2" fmla="val 67683"/>
                <a:gd name="adj3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-254436" y="1621167"/>
              <a:ext cx="208779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Makes decisions over long time </a:t>
              </a:r>
              <a:r>
                <a:rPr lang="en-US" dirty="0" smtClean="0"/>
                <a:t>horizons : network change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1480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35" grpId="0" animBg="1"/>
      <p:bldP spid="36" grpId="0" animBg="1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Host Configuration</a:t>
            </a: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4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Assigning Address to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Static (manual) assignment</a:t>
            </a:r>
          </a:p>
          <a:p>
            <a:pPr lvl="1"/>
            <a:r>
              <a:rPr lang="en-US" sz="2000" dirty="0" smtClean="0"/>
              <a:t>Needed for network equipment</a:t>
            </a:r>
          </a:p>
          <a:p>
            <a:endParaRPr lang="en-US" sz="1200" dirty="0" smtClean="0"/>
          </a:p>
          <a:p>
            <a:r>
              <a:rPr lang="en-US" sz="2400" dirty="0" smtClean="0"/>
              <a:t>DHCPv6</a:t>
            </a:r>
          </a:p>
          <a:p>
            <a:pPr lvl="1"/>
            <a:r>
              <a:rPr lang="en-US" sz="2000" dirty="0" smtClean="0"/>
              <a:t>Needed to track who uses an IP address</a:t>
            </a:r>
          </a:p>
          <a:p>
            <a:endParaRPr lang="en-US" sz="1200" b="1" dirty="0" smtClean="0">
              <a:solidFill>
                <a:srgbClr val="0000FF"/>
              </a:solidFill>
            </a:endParaRPr>
          </a:p>
          <a:p>
            <a:r>
              <a:rPr lang="en-US" sz="2400" b="1" dirty="0" err="1" smtClean="0">
                <a:solidFill>
                  <a:srgbClr val="0000FF"/>
                </a:solidFill>
              </a:rPr>
              <a:t>S</a:t>
            </a:r>
            <a:r>
              <a:rPr lang="en-US" sz="2400" dirty="0" err="1" smtClean="0">
                <a:solidFill>
                  <a:srgbClr val="0000FF"/>
                </a:solidFill>
              </a:rPr>
              <a:t>tate</a:t>
            </a:r>
            <a:r>
              <a:rPr lang="en-US" sz="2400" b="1" dirty="0" err="1" smtClean="0">
                <a:solidFill>
                  <a:srgbClr val="0000FF"/>
                </a:solidFill>
              </a:rPr>
              <a:t>L</a:t>
            </a:r>
            <a:r>
              <a:rPr lang="en-US" sz="2400" dirty="0" err="1" smtClean="0">
                <a:solidFill>
                  <a:srgbClr val="0000FF"/>
                </a:solidFill>
              </a:rPr>
              <a:t>ess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dirty="0" smtClean="0">
                <a:solidFill>
                  <a:srgbClr val="0000FF"/>
                </a:solidFill>
              </a:rPr>
              <a:t>ddress </a:t>
            </a:r>
            <a:r>
              <a:rPr lang="en-US" sz="2400" b="1" dirty="0" err="1" smtClean="0">
                <a:solidFill>
                  <a:srgbClr val="0000FF"/>
                </a:solidFill>
              </a:rPr>
              <a:t>A</a:t>
            </a:r>
            <a:r>
              <a:rPr lang="en-US" sz="2400" dirty="0" err="1" smtClean="0">
                <a:solidFill>
                  <a:srgbClr val="0000FF"/>
                </a:solidFill>
              </a:rPr>
              <a:t>uto</a:t>
            </a:r>
            <a:r>
              <a:rPr lang="en-US" sz="2400" b="1" dirty="0" err="1" smtClean="0">
                <a:solidFill>
                  <a:srgbClr val="0000FF"/>
                </a:solidFill>
              </a:rPr>
              <a:t>C</a:t>
            </a:r>
            <a:r>
              <a:rPr lang="en-US" sz="2400" dirty="0" err="1" smtClean="0">
                <a:solidFill>
                  <a:srgbClr val="0000FF"/>
                </a:solidFill>
              </a:rPr>
              <a:t>onfiguration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(</a:t>
            </a:r>
            <a:r>
              <a:rPr lang="en-US" sz="2400" b="1" dirty="0" smtClean="0">
                <a:solidFill>
                  <a:srgbClr val="0000FF"/>
                </a:solidFill>
              </a:rPr>
              <a:t>SLAAC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New to IPv6</a:t>
            </a:r>
          </a:p>
          <a:p>
            <a:endParaRPr lang="en-US" sz="1200" dirty="0"/>
          </a:p>
          <a:p>
            <a:r>
              <a:rPr lang="en-US" sz="2400" dirty="0" smtClean="0"/>
              <a:t>Describe SLAAC in the following…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RFC 4862 – IPv6 </a:t>
            </a:r>
            <a:r>
              <a:rPr lang="en-US" sz="2000" dirty="0" err="1"/>
              <a:t>Stateful</a:t>
            </a:r>
            <a:r>
              <a:rPr lang="en-US" sz="2000" dirty="0"/>
              <a:t> Address </a:t>
            </a:r>
            <a:r>
              <a:rPr lang="en-US" sz="2000" dirty="0" err="1"/>
              <a:t>Autoconfiguration</a:t>
            </a:r>
            <a:endParaRPr lang="en-US" sz="2000" dirty="0"/>
          </a:p>
          <a:p>
            <a:endParaRPr lang="en-US" sz="800" dirty="0" smtClean="0"/>
          </a:p>
          <a:p>
            <a:r>
              <a:rPr lang="en-US" sz="2000" dirty="0" smtClean="0"/>
              <a:t>Used to assign unicast addresses to interfaces</a:t>
            </a:r>
          </a:p>
          <a:p>
            <a:pPr lvl="1"/>
            <a:r>
              <a:rPr lang="en-US" sz="1800" dirty="0" smtClean="0"/>
              <a:t>Link-Local Unicast</a:t>
            </a:r>
          </a:p>
          <a:p>
            <a:pPr lvl="1"/>
            <a:r>
              <a:rPr lang="en-US" sz="1800" dirty="0" smtClean="0"/>
              <a:t>Global </a:t>
            </a:r>
            <a:r>
              <a:rPr lang="en-US" sz="1800" dirty="0"/>
              <a:t>Unicast</a:t>
            </a:r>
          </a:p>
          <a:p>
            <a:pPr lvl="1"/>
            <a:r>
              <a:rPr lang="en-US" sz="1800" dirty="0" smtClean="0"/>
              <a:t>Unique-Local Unicast?</a:t>
            </a:r>
          </a:p>
          <a:p>
            <a:endParaRPr lang="en-US" sz="800" dirty="0" smtClean="0"/>
          </a:p>
          <a:p>
            <a:r>
              <a:rPr lang="en-US" sz="2000" dirty="0" smtClean="0"/>
              <a:t>Goal is to minimize manual configuration</a:t>
            </a:r>
          </a:p>
          <a:p>
            <a:pPr lvl="1"/>
            <a:r>
              <a:rPr lang="en-US" sz="1800" dirty="0" smtClean="0"/>
              <a:t>No manual configuration of hosts</a:t>
            </a:r>
          </a:p>
          <a:p>
            <a:pPr lvl="1"/>
            <a:r>
              <a:rPr lang="en-US" sz="1800" dirty="0" smtClean="0"/>
              <a:t>Limited router configuration</a:t>
            </a:r>
          </a:p>
          <a:p>
            <a:pPr lvl="1"/>
            <a:r>
              <a:rPr lang="en-US" sz="1800" dirty="0" smtClean="0"/>
              <a:t>No additional servers</a:t>
            </a:r>
          </a:p>
          <a:p>
            <a:endParaRPr lang="en-US" sz="800" dirty="0" smtClean="0"/>
          </a:p>
          <a:p>
            <a:r>
              <a:rPr lang="en-US" sz="2000" dirty="0" smtClean="0"/>
              <a:t>Use when “not particularly concerned with the exact addresses hosts use”</a:t>
            </a:r>
          </a:p>
          <a:p>
            <a:pPr lvl="1"/>
            <a:r>
              <a:rPr lang="en-US" sz="1800" dirty="0" smtClean="0"/>
              <a:t>Otherwise use DHCPv6 (RFC 3315)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1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SLAAC Building Blocks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IDs</a:t>
            </a:r>
          </a:p>
          <a:p>
            <a:endParaRPr lang="en-US" dirty="0" smtClean="0"/>
          </a:p>
          <a:p>
            <a:r>
              <a:rPr lang="en-US" dirty="0" smtClean="0"/>
              <a:t>Neighbor Discovery Protocol</a:t>
            </a:r>
          </a:p>
          <a:p>
            <a:endParaRPr lang="en-US" dirty="0" smtClean="0"/>
          </a:p>
          <a:p>
            <a:r>
              <a:rPr lang="en-US" dirty="0" smtClean="0"/>
              <a:t>SLAAC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00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Interface IDs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Neighbor Discovery Protocol</a:t>
            </a:r>
          </a:p>
          <a:p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SLAAC Process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Interface 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Used </a:t>
            </a:r>
            <a:r>
              <a:rPr lang="en-US" sz="2000" dirty="0"/>
              <a:t>to identify a unique interface on a </a:t>
            </a:r>
            <a:r>
              <a:rPr lang="en-US" sz="2000" dirty="0" smtClean="0"/>
              <a:t>link</a:t>
            </a:r>
          </a:p>
          <a:p>
            <a:endParaRPr lang="en-US" sz="800" dirty="0"/>
          </a:p>
          <a:p>
            <a:r>
              <a:rPr lang="en-US" sz="2000" dirty="0"/>
              <a:t>Thought of as the “host portion” of an IPv6 address. </a:t>
            </a:r>
          </a:p>
          <a:p>
            <a:endParaRPr lang="en-US" sz="800" dirty="0"/>
          </a:p>
          <a:p>
            <a:r>
              <a:rPr lang="en-US" sz="2000" dirty="0" smtClean="0"/>
              <a:t>64 </a:t>
            </a:r>
            <a:r>
              <a:rPr lang="en-US" sz="2000" dirty="0"/>
              <a:t>bits: To support both 48 bit and 64 bit IEEE MAC addresses</a:t>
            </a:r>
          </a:p>
          <a:p>
            <a:endParaRPr lang="en-US" sz="800" dirty="0" smtClean="0"/>
          </a:p>
          <a:p>
            <a:r>
              <a:rPr lang="en-US" sz="2000" dirty="0" smtClean="0"/>
              <a:t>Required </a:t>
            </a:r>
            <a:r>
              <a:rPr lang="en-US" sz="2000" dirty="0"/>
              <a:t>to be unique on a link</a:t>
            </a:r>
          </a:p>
          <a:p>
            <a:endParaRPr lang="en-US" sz="800" dirty="0" smtClean="0"/>
          </a:p>
          <a:p>
            <a:r>
              <a:rPr lang="en-US" sz="2000" dirty="0" smtClean="0"/>
              <a:t>Subnets </a:t>
            </a:r>
            <a:r>
              <a:rPr lang="en-US" sz="2000" dirty="0"/>
              <a:t>using auto addressing must be /64s.  </a:t>
            </a:r>
          </a:p>
          <a:p>
            <a:endParaRPr lang="en-US" sz="800" dirty="0" smtClean="0"/>
          </a:p>
          <a:p>
            <a:r>
              <a:rPr lang="en-US" sz="2000" dirty="0" smtClean="0"/>
              <a:t>EUI-64 </a:t>
            </a:r>
            <a:r>
              <a:rPr lang="en-US" sz="2000" dirty="0" err="1" smtClean="0"/>
              <a:t>vs</a:t>
            </a:r>
            <a:r>
              <a:rPr lang="en-US" sz="2000" dirty="0" smtClean="0"/>
              <a:t> Privacy interface IDs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185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4948216"/>
            <a:ext cx="5715000" cy="9906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480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8696" y="2703796"/>
            <a:ext cx="5850176" cy="385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EUI-64 Option for Interface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Use interface MAC address</a:t>
            </a:r>
          </a:p>
          <a:p>
            <a:r>
              <a:rPr lang="en-US" sz="2000" dirty="0" smtClean="0"/>
              <a:t>Insert FFFE to convert EUI-48 to EUI-64</a:t>
            </a:r>
          </a:p>
          <a:p>
            <a:r>
              <a:rPr lang="en-US" sz="2000" dirty="0" err="1" smtClean="0"/>
              <a:t>FlipUniversal</a:t>
            </a:r>
            <a:r>
              <a:rPr lang="en-US" sz="2000" dirty="0" smtClean="0"/>
              <a:t>/Local bit to “1”</a:t>
            </a:r>
          </a:p>
          <a:p>
            <a:pPr lvl="1"/>
            <a:r>
              <a:rPr lang="en-US" sz="1800" dirty="0" smtClean="0"/>
              <a:t>Section 2.5.1 RFC 4291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70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Option for Interface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Using MAC uniquely identifies a host… security/privacy concerns!</a:t>
            </a:r>
          </a:p>
          <a:p>
            <a:r>
              <a:rPr lang="en-US" sz="2000" dirty="0" smtClean="0"/>
              <a:t>Microsoft(!) defined an alternative solution for Interface IDs (RFC 4941)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Hosts generates a random 64 bit Interface ID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187</a:t>
            </a:fld>
            <a:endParaRPr lang="en-US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2571" y="3881393"/>
            <a:ext cx="5879420" cy="101909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46224" y="4564361"/>
            <a:ext cx="3196361" cy="33855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 dirty="0" smtClean="0">
                <a:solidFill>
                  <a:srgbClr val="FF0000"/>
                </a:solidFill>
              </a:rPr>
              <a:t>Randomly generated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11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Interface IDs</a:t>
            </a:r>
          </a:p>
          <a:p>
            <a:endParaRPr lang="en-US" dirty="0" smtClean="0"/>
          </a:p>
          <a:p>
            <a:r>
              <a:rPr lang="en-US" dirty="0" smtClean="0"/>
              <a:t>Neighbor Discovery Protocol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D9D9D9"/>
                </a:solidFill>
              </a:rPr>
              <a:t>SLAAC Process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02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RFC 4861 – Neighbor Discovery for IPv6</a:t>
            </a:r>
          </a:p>
          <a:p>
            <a:endParaRPr lang="en-US" sz="800" dirty="0" smtClean="0"/>
          </a:p>
          <a:p>
            <a:r>
              <a:rPr lang="en-US" sz="2000" dirty="0" smtClean="0"/>
              <a:t>Used to</a:t>
            </a:r>
          </a:p>
          <a:p>
            <a:pPr lvl="1"/>
            <a:r>
              <a:rPr lang="en-US" sz="1800" dirty="0" smtClean="0"/>
              <a:t>Determine MAC address for nodes on </a:t>
            </a:r>
            <a:r>
              <a:rPr lang="en-US" sz="1800" smtClean="0"/>
              <a:t>same subnet (ARP)</a:t>
            </a:r>
            <a:endParaRPr lang="en-US" sz="1800" dirty="0" smtClean="0"/>
          </a:p>
          <a:p>
            <a:pPr lvl="1"/>
            <a:r>
              <a:rPr lang="en-US" sz="1800" dirty="0" smtClean="0"/>
              <a:t>Find routers on same subnet</a:t>
            </a:r>
          </a:p>
          <a:p>
            <a:pPr lvl="1"/>
            <a:r>
              <a:rPr lang="en-US" sz="1800" dirty="0" smtClean="0"/>
              <a:t>Determine subnet prefix and MTU</a:t>
            </a:r>
          </a:p>
          <a:p>
            <a:pPr lvl="1"/>
            <a:r>
              <a:rPr lang="en-US" sz="1800" dirty="0" smtClean="0"/>
              <a:t>Determine address of local DNS server (RFC 6106)</a:t>
            </a:r>
          </a:p>
          <a:p>
            <a:endParaRPr lang="en-US" sz="800" dirty="0" smtClean="0"/>
          </a:p>
          <a:p>
            <a:r>
              <a:rPr lang="en-US" sz="2000" dirty="0" smtClean="0"/>
              <a:t>Uses 5 ICMPv6 messages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Router Solicitation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RS</a:t>
            </a:r>
            <a:r>
              <a:rPr lang="en-US" sz="1800" dirty="0" smtClean="0"/>
              <a:t>) – request routers to send RA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Router Advertisement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RA</a:t>
            </a:r>
            <a:r>
              <a:rPr lang="en-US" sz="1800" dirty="0" smtClean="0"/>
              <a:t>) – router’s address and subnet parameters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Neighbor Solicitation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NS</a:t>
            </a:r>
            <a:r>
              <a:rPr lang="en-US" sz="1800" dirty="0" smtClean="0"/>
              <a:t>) – request neighbor’s MAC address (ARP Request)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Neighbor Advertisement</a:t>
            </a:r>
            <a:r>
              <a:rPr lang="en-US" sz="1800" dirty="0" smtClean="0"/>
              <a:t> (</a:t>
            </a:r>
            <a:r>
              <a:rPr lang="en-US" sz="1800" b="1" dirty="0" smtClean="0">
                <a:solidFill>
                  <a:srgbClr val="0000FF"/>
                </a:solidFill>
              </a:rPr>
              <a:t>NA</a:t>
            </a:r>
            <a:r>
              <a:rPr lang="en-US" sz="1800" dirty="0" smtClean="0"/>
              <a:t>) – MAC address for an IPv6 address (ARP Reply)</a:t>
            </a:r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Redirect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smtClean="0"/>
              <a:t>– inform host of a better next hop for a destination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0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429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24200"/>
            <a:ext cx="381000" cy="4476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 flipV="1">
            <a:off x="2590800" y="3419475"/>
            <a:ext cx="533400" cy="95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3" name="Rounded Rectangle 72"/>
          <p:cNvSpPr/>
          <p:nvPr/>
        </p:nvSpPr>
        <p:spPr bwMode="auto">
          <a:xfrm>
            <a:off x="6096000" y="1524000"/>
            <a:ext cx="2133600" cy="1219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hosts”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0" dirty="0" smtClean="0">
                <a:solidFill>
                  <a:schemeClr val="bg1"/>
                </a:solidFill>
              </a:rPr>
              <a:t>“Clients”, “Users”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“End points”</a:t>
            </a:r>
          </a:p>
        </p:txBody>
      </p:sp>
      <p:sp>
        <p:nvSpPr>
          <p:cNvPr id="123" name="Rounded Rectangle 122"/>
          <p:cNvSpPr/>
          <p:nvPr/>
        </p:nvSpPr>
        <p:spPr bwMode="auto">
          <a:xfrm>
            <a:off x="5486400" y="5486400"/>
            <a:ext cx="2743200" cy="609600"/>
          </a:xfrm>
          <a:prstGeom prst="roundRect">
            <a:avLst/>
          </a:prstGeom>
          <a:solidFill>
            <a:srgbClr val="0000FF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“Interior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4" name="Rounded Rectangle 123"/>
          <p:cNvSpPr/>
          <p:nvPr/>
        </p:nvSpPr>
        <p:spPr bwMode="auto">
          <a:xfrm>
            <a:off x="3962400" y="2667000"/>
            <a:ext cx="2743200" cy="609600"/>
          </a:xfrm>
          <a:prstGeom prst="roundRect">
            <a:avLst/>
          </a:prstGeom>
          <a:solidFill>
            <a:srgbClr val="FF66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“Border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Routers”</a:t>
            </a: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685800" y="457200"/>
            <a:ext cx="7239000" cy="8382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“Autonomous </a:t>
            </a:r>
            <a:r>
              <a:rPr lang="en-US" b="0" dirty="0" smtClean="0">
                <a:solidFill>
                  <a:schemeClr val="bg1"/>
                </a:solidFill>
              </a:rPr>
              <a:t>System (AS)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“Domain”</a:t>
            </a:r>
            <a:r>
              <a:rPr lang="en-US" b="0" dirty="0">
                <a:solidFill>
                  <a:schemeClr val="bg1"/>
                </a:solidFill>
              </a:rPr>
              <a:t/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 smtClean="0">
                <a:solidFill>
                  <a:schemeClr val="bg1"/>
                </a:solidFill>
              </a:rPr>
              <a:t>Region of a network under a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single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administrative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entity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228600" y="26670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4" name="Oval 63"/>
          <p:cNvSpPr/>
          <p:nvPr/>
        </p:nvSpPr>
        <p:spPr bwMode="auto">
          <a:xfrm>
            <a:off x="3657600" y="2209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5" name="Oval 64"/>
          <p:cNvSpPr/>
          <p:nvPr/>
        </p:nvSpPr>
        <p:spPr bwMode="auto">
          <a:xfrm>
            <a:off x="7620000" y="33528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1600200" y="4419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6096000" y="4800600"/>
            <a:ext cx="1219200" cy="838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68" name="Oval 67"/>
          <p:cNvSpPr/>
          <p:nvPr/>
        </p:nvSpPr>
        <p:spPr bwMode="auto">
          <a:xfrm>
            <a:off x="42672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5410200" y="3505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1" name="Oval 70"/>
          <p:cNvSpPr/>
          <p:nvPr/>
        </p:nvSpPr>
        <p:spPr bwMode="auto">
          <a:xfrm>
            <a:off x="2895600" y="30480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sp>
        <p:nvSpPr>
          <p:cNvPr id="72" name="Oval 71"/>
          <p:cNvSpPr/>
          <p:nvPr/>
        </p:nvSpPr>
        <p:spPr bwMode="auto">
          <a:xfrm>
            <a:off x="2895600" y="3886200"/>
            <a:ext cx="838200" cy="6096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Courier New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2438400" y="1295400"/>
            <a:ext cx="3505200" cy="2590800"/>
            <a:chOff x="2438400" y="1295400"/>
            <a:chExt cx="3505200" cy="2590800"/>
          </a:xfrm>
        </p:grpSpPr>
        <p:cxnSp>
          <p:nvCxnSpPr>
            <p:cNvPr id="15" name="Straight Arrow Connector 14"/>
            <p:cNvCxnSpPr/>
            <p:nvPr/>
          </p:nvCxnSpPr>
          <p:spPr bwMode="auto">
            <a:xfrm>
              <a:off x="2438400" y="1295400"/>
              <a:ext cx="76200" cy="9144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5" name="Straight Arrow Connector 74"/>
            <p:cNvCxnSpPr/>
            <p:nvPr/>
          </p:nvCxnSpPr>
          <p:spPr bwMode="auto">
            <a:xfrm>
              <a:off x="3962400" y="1295400"/>
              <a:ext cx="152400" cy="25908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>
              <a:off x="4419600" y="1371600"/>
              <a:ext cx="1524000" cy="1981200"/>
            </a:xfrm>
            <a:prstGeom prst="straightConnector1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1" name="Group 40"/>
          <p:cNvGrpSpPr/>
          <p:nvPr/>
        </p:nvGrpSpPr>
        <p:grpSpPr>
          <a:xfrm>
            <a:off x="1371600" y="2667000"/>
            <a:ext cx="6019800" cy="2667000"/>
            <a:chOff x="1371600" y="2667000"/>
            <a:chExt cx="6019800" cy="2667000"/>
          </a:xfrm>
        </p:grpSpPr>
        <p:sp>
          <p:nvSpPr>
            <p:cNvPr id="80" name="Oval 79"/>
            <p:cNvSpPr/>
            <p:nvPr/>
          </p:nvSpPr>
          <p:spPr bwMode="auto">
            <a:xfrm>
              <a:off x="13716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2" name="Oval 81"/>
            <p:cNvSpPr/>
            <p:nvPr/>
          </p:nvSpPr>
          <p:spPr bwMode="auto">
            <a:xfrm>
              <a:off x="3581400" y="4267200"/>
              <a:ext cx="838200" cy="6096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362200" y="2667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4191000" y="48006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6705600" y="30480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  <p:sp>
          <p:nvSpPr>
            <p:cNvPr id="88" name="Oval 87"/>
            <p:cNvSpPr/>
            <p:nvPr/>
          </p:nvSpPr>
          <p:spPr bwMode="auto">
            <a:xfrm>
              <a:off x="6248400" y="4114800"/>
              <a:ext cx="685800" cy="533400"/>
            </a:xfrm>
            <a:prstGeom prst="ellipse">
              <a:avLst/>
            </a:prstGeom>
            <a:noFill/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ourier New" charset="0"/>
              </a:endParaRPr>
            </a:p>
          </p:txBody>
        </p:sp>
      </p:grpSp>
      <p:sp>
        <p:nvSpPr>
          <p:cNvPr id="91" name="Freeform 90"/>
          <p:cNvSpPr/>
          <p:nvPr/>
        </p:nvSpPr>
        <p:spPr>
          <a:xfrm>
            <a:off x="1064110" y="3266204"/>
            <a:ext cx="5565290" cy="1610596"/>
          </a:xfrm>
          <a:custGeom>
            <a:avLst/>
            <a:gdLst>
              <a:gd name="connsiteX0" fmla="*/ 0 w 5565290"/>
              <a:gd name="connsiteY0" fmla="*/ 11246 h 1610596"/>
              <a:gd name="connsiteX1" fmla="*/ 564396 w 5565290"/>
              <a:gd name="connsiteY1" fmla="*/ 42605 h 1610596"/>
              <a:gd name="connsiteX2" fmla="*/ 1285569 w 5565290"/>
              <a:gd name="connsiteY2" fmla="*/ 356204 h 1610596"/>
              <a:gd name="connsiteX3" fmla="*/ 2194874 w 5565290"/>
              <a:gd name="connsiteY3" fmla="*/ 356204 h 1610596"/>
              <a:gd name="connsiteX4" fmla="*/ 2257584 w 5565290"/>
              <a:gd name="connsiteY4" fmla="*/ 936360 h 1610596"/>
              <a:gd name="connsiteX5" fmla="*/ 2931724 w 5565290"/>
              <a:gd name="connsiteY5" fmla="*/ 1281318 h 1610596"/>
              <a:gd name="connsiteX6" fmla="*/ 3652897 w 5565290"/>
              <a:gd name="connsiteY6" fmla="*/ 1030440 h 1610596"/>
              <a:gd name="connsiteX7" fmla="*/ 4734656 w 5565290"/>
              <a:gd name="connsiteY7" fmla="*/ 560042 h 1610596"/>
              <a:gd name="connsiteX8" fmla="*/ 5502862 w 5565290"/>
              <a:gd name="connsiteY8" fmla="*/ 1296998 h 1610596"/>
              <a:gd name="connsiteX9" fmla="*/ 5518539 w 5565290"/>
              <a:gd name="connsiteY9" fmla="*/ 1610596 h 1610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565290" h="1610596">
                <a:moveTo>
                  <a:pt x="0" y="11246"/>
                </a:moveTo>
                <a:cubicBezTo>
                  <a:pt x="175067" y="-1821"/>
                  <a:pt x="350135" y="-14888"/>
                  <a:pt x="564396" y="42605"/>
                </a:cubicBezTo>
                <a:cubicBezTo>
                  <a:pt x="778657" y="100098"/>
                  <a:pt x="1013823" y="303938"/>
                  <a:pt x="1285569" y="356204"/>
                </a:cubicBezTo>
                <a:cubicBezTo>
                  <a:pt x="1557315" y="408471"/>
                  <a:pt x="2032872" y="259511"/>
                  <a:pt x="2194874" y="356204"/>
                </a:cubicBezTo>
                <a:cubicBezTo>
                  <a:pt x="2356876" y="452897"/>
                  <a:pt x="2134776" y="782174"/>
                  <a:pt x="2257584" y="936360"/>
                </a:cubicBezTo>
                <a:cubicBezTo>
                  <a:pt x="2380392" y="1090546"/>
                  <a:pt x="2699172" y="1265638"/>
                  <a:pt x="2931724" y="1281318"/>
                </a:cubicBezTo>
                <a:cubicBezTo>
                  <a:pt x="3164276" y="1296998"/>
                  <a:pt x="3352408" y="1150653"/>
                  <a:pt x="3652897" y="1030440"/>
                </a:cubicBezTo>
                <a:cubicBezTo>
                  <a:pt x="3953386" y="910227"/>
                  <a:pt x="4426329" y="515616"/>
                  <a:pt x="4734656" y="560042"/>
                </a:cubicBezTo>
                <a:cubicBezTo>
                  <a:pt x="5042983" y="604468"/>
                  <a:pt x="5372215" y="1121906"/>
                  <a:pt x="5502862" y="1296998"/>
                </a:cubicBezTo>
                <a:cubicBezTo>
                  <a:pt x="5633509" y="1472090"/>
                  <a:pt x="5518539" y="1610596"/>
                  <a:pt x="5518539" y="1610596"/>
                </a:cubicBezTo>
              </a:path>
            </a:pathLst>
          </a:custGeom>
          <a:ln w="57150" cmpd="sng">
            <a:solidFill>
              <a:srgbClr val="008000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762000" y="3810000"/>
            <a:ext cx="2133600" cy="609600"/>
          </a:xfrm>
          <a:prstGeom prst="roundRect">
            <a:avLst/>
          </a:prstGeom>
          <a:solidFill>
            <a:srgbClr val="008000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“Route” or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“Path”</a:t>
            </a:r>
          </a:p>
        </p:txBody>
      </p:sp>
      <p:sp>
        <p:nvSpPr>
          <p:cNvPr id="8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21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3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3" grpId="0" animBg="1"/>
      <p:bldP spid="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91" grpId="0" animBg="1"/>
      <p:bldP spid="92" grpId="0" animBg="1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NDP RS &amp; 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>
                <a:solidFill>
                  <a:srgbClr val="0000FF"/>
                </a:solidFill>
              </a:rPr>
              <a:t>Router Solicitation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00FF"/>
                </a:solidFill>
              </a:rPr>
              <a:t>RS</a:t>
            </a:r>
            <a:r>
              <a:rPr lang="en-US" sz="1800" dirty="0"/>
              <a:t>) </a:t>
            </a:r>
          </a:p>
          <a:p>
            <a:pPr lvl="1"/>
            <a:r>
              <a:rPr lang="en-US" sz="1600" dirty="0"/>
              <a:t>Originated by hosts to request that a router send an </a:t>
            </a:r>
            <a:r>
              <a:rPr lang="en-US" sz="1600" dirty="0" smtClean="0"/>
              <a:t>RA</a:t>
            </a:r>
            <a:endParaRPr lang="en-US" sz="1600" dirty="0"/>
          </a:p>
          <a:p>
            <a:pPr lvl="1"/>
            <a:r>
              <a:rPr lang="en-US" sz="1600" dirty="0" smtClean="0"/>
              <a:t>Source = </a:t>
            </a:r>
            <a:r>
              <a:rPr lang="en-US" sz="1600" dirty="0"/>
              <a:t>unspecified </a:t>
            </a:r>
            <a:r>
              <a:rPr lang="en-US" sz="1600" dirty="0" smtClean="0"/>
              <a:t>(</a:t>
            </a:r>
            <a:r>
              <a:rPr lang="en-US" sz="1600" dirty="0"/>
              <a:t>::) or link-local </a:t>
            </a:r>
            <a:r>
              <a:rPr lang="en-US" sz="1600" dirty="0" smtClean="0"/>
              <a:t>address,</a:t>
            </a:r>
          </a:p>
          <a:p>
            <a:pPr lvl="1"/>
            <a:r>
              <a:rPr lang="en-US" sz="1600" dirty="0" smtClean="0"/>
              <a:t>Destination = All</a:t>
            </a:r>
            <a:r>
              <a:rPr lang="en-US" sz="1600" dirty="0"/>
              <a:t>-routers multicast (FF02::2</a:t>
            </a:r>
            <a:r>
              <a:rPr lang="en-US" sz="1600" dirty="0" smtClean="0"/>
              <a:t>)</a:t>
            </a:r>
            <a:endParaRPr lang="en-US" sz="800" dirty="0"/>
          </a:p>
          <a:p>
            <a:r>
              <a:rPr lang="en-US" sz="1800" b="1" dirty="0" smtClean="0">
                <a:solidFill>
                  <a:srgbClr val="0000FF"/>
                </a:solidFill>
              </a:rPr>
              <a:t>Router </a:t>
            </a:r>
            <a:r>
              <a:rPr lang="en-US" sz="1800" b="1" dirty="0">
                <a:solidFill>
                  <a:srgbClr val="0000FF"/>
                </a:solidFill>
              </a:rPr>
              <a:t>Advertisement </a:t>
            </a:r>
            <a:r>
              <a:rPr lang="en-US" sz="1800" dirty="0"/>
              <a:t>(</a:t>
            </a:r>
            <a:r>
              <a:rPr lang="en-US" sz="1800" b="1" dirty="0">
                <a:solidFill>
                  <a:srgbClr val="0000FF"/>
                </a:solidFill>
              </a:rPr>
              <a:t>RA</a:t>
            </a:r>
            <a:r>
              <a:rPr lang="en-US" sz="1800" dirty="0"/>
              <a:t>) </a:t>
            </a:r>
          </a:p>
          <a:p>
            <a:pPr lvl="1"/>
            <a:r>
              <a:rPr lang="en-US" sz="1600" dirty="0"/>
              <a:t>Originated by routers to advertise their </a:t>
            </a:r>
            <a:r>
              <a:rPr lang="en-US" sz="1600" dirty="0" smtClean="0"/>
              <a:t>address and </a:t>
            </a:r>
            <a:r>
              <a:rPr lang="en-US" sz="1600" dirty="0"/>
              <a:t>link-specific </a:t>
            </a:r>
            <a:r>
              <a:rPr lang="en-US" sz="1600" dirty="0" smtClean="0"/>
              <a:t>parameters</a:t>
            </a:r>
            <a:endParaRPr lang="en-US" sz="1600" dirty="0"/>
          </a:p>
          <a:p>
            <a:pPr lvl="1"/>
            <a:r>
              <a:rPr lang="en-US" sz="1600" dirty="0"/>
              <a:t>Sent periodically and in response to Router Solicitation </a:t>
            </a:r>
            <a:r>
              <a:rPr lang="en-US" sz="1600" dirty="0" smtClean="0"/>
              <a:t>messages</a:t>
            </a:r>
            <a:endParaRPr lang="en-US" sz="1600" dirty="0"/>
          </a:p>
          <a:p>
            <a:pPr lvl="1"/>
            <a:r>
              <a:rPr lang="en-US" sz="1600" dirty="0" smtClean="0"/>
              <a:t>Source = link</a:t>
            </a:r>
            <a:r>
              <a:rPr lang="en-US" sz="1600" dirty="0"/>
              <a:t>-local </a:t>
            </a:r>
            <a:r>
              <a:rPr lang="en-US" sz="1600" dirty="0" smtClean="0"/>
              <a:t>address,</a:t>
            </a:r>
          </a:p>
          <a:p>
            <a:pPr lvl="1"/>
            <a:r>
              <a:rPr lang="en-US" sz="1600" dirty="0" smtClean="0"/>
              <a:t>Destination = All</a:t>
            </a:r>
            <a:r>
              <a:rPr lang="en-US" sz="1600" dirty="0"/>
              <a:t>-nodes multicast (FF02::1</a:t>
            </a:r>
            <a:r>
              <a:rPr lang="en-US" sz="1600" dirty="0" smtClean="0"/>
              <a:t>)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61950" y="4561469"/>
            <a:ext cx="8420100" cy="1506438"/>
            <a:chOff x="0" y="420479"/>
            <a:chExt cx="8420100" cy="1506438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7037" y="459113"/>
              <a:ext cx="9064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46908" y="1203017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643812" y="992513"/>
              <a:ext cx="714375" cy="857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333500" y="717271"/>
              <a:ext cx="70866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980296" y="717271"/>
              <a:ext cx="0" cy="52911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7984280" y="716721"/>
              <a:ext cx="0" cy="4862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0" y="992513"/>
              <a:ext cx="3598218" cy="3180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RA </a:t>
              </a:r>
              <a:r>
                <a:rPr lang="en-US" sz="1600" dirty="0" smtClean="0">
                  <a:solidFill>
                    <a:srgbClr val="000000"/>
                  </a:solidFill>
                </a:rPr>
                <a:t>(Address, prefix, link MTU)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3468202" y="1140569"/>
              <a:ext cx="95313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1238" y="1387282"/>
              <a:ext cx="1714500" cy="539635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RS </a:t>
              </a:r>
              <a:r>
                <a:rPr lang="en-US" sz="1600" dirty="0" smtClean="0">
                  <a:solidFill>
                    <a:srgbClr val="000000"/>
                  </a:solidFill>
                </a:rPr>
                <a:t>(Need RA from Router)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 flipH="1">
              <a:off x="1962001" y="1584476"/>
              <a:ext cx="989237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Box 8"/>
            <p:cNvSpPr txBox="1">
              <a:spLocks noChangeArrowheads="1"/>
            </p:cNvSpPr>
            <p:nvPr/>
          </p:nvSpPr>
          <p:spPr bwMode="auto">
            <a:xfrm>
              <a:off x="1267880" y="420479"/>
              <a:ext cx="2339453" cy="289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ipv6 </a:t>
              </a:r>
              <a:r>
                <a:rPr lang="en-US" sz="1400" dirty="0" err="1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unicast</a:t>
              </a:r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-routing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26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NDP NS &amp; 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0000FF"/>
                </a:solidFill>
              </a:rPr>
              <a:t>Neighbor Solicitation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NS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Request </a:t>
            </a:r>
            <a:r>
              <a:rPr lang="en-US" sz="1600" b="1" i="1" dirty="0" smtClean="0">
                <a:solidFill>
                  <a:srgbClr val="FF0000"/>
                </a:solidFill>
              </a:rPr>
              <a:t>target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/>
              <a:t>MAC address while providing target</a:t>
            </a:r>
            <a:r>
              <a:rPr lang="en-US" sz="1600" b="1" i="1" dirty="0" smtClean="0"/>
              <a:t> </a:t>
            </a:r>
            <a:r>
              <a:rPr lang="en-US" sz="1600" dirty="0" smtClean="0"/>
              <a:t>of source (IPv4 ARP Request)</a:t>
            </a:r>
          </a:p>
          <a:p>
            <a:pPr lvl="1"/>
            <a:r>
              <a:rPr lang="en-US" sz="1600" dirty="0" smtClean="0"/>
              <a:t>Used to resolve address or verify reachability of neighbor</a:t>
            </a:r>
          </a:p>
          <a:p>
            <a:pPr lvl="1"/>
            <a:r>
              <a:rPr lang="en-US" sz="1600" dirty="0" smtClean="0"/>
              <a:t>Source = unicast or “::” (Duplicate Address Detection… next slide)</a:t>
            </a:r>
            <a:endParaRPr lang="en-US" sz="1600" dirty="0"/>
          </a:p>
          <a:p>
            <a:pPr lvl="1"/>
            <a:r>
              <a:rPr lang="en-US" sz="1600" dirty="0" smtClean="0"/>
              <a:t>Destination = solicited-</a:t>
            </a:r>
            <a:r>
              <a:rPr lang="en-US" sz="1600" dirty="0"/>
              <a:t>node </a:t>
            </a:r>
            <a:r>
              <a:rPr lang="en-US" sz="1600" dirty="0" smtClean="0"/>
              <a:t>multicast</a:t>
            </a:r>
          </a:p>
          <a:p>
            <a:r>
              <a:rPr lang="en-US" sz="1800" b="1" dirty="0" smtClean="0">
                <a:solidFill>
                  <a:srgbClr val="0000FF"/>
                </a:solidFill>
              </a:rPr>
              <a:t>Neighbor Advertisement </a:t>
            </a:r>
            <a:r>
              <a:rPr lang="en-US" sz="1800" dirty="0" smtClean="0"/>
              <a:t>(</a:t>
            </a:r>
            <a:r>
              <a:rPr lang="en-US" sz="1800" b="1" dirty="0" smtClean="0">
                <a:solidFill>
                  <a:srgbClr val="0000FF"/>
                </a:solidFill>
              </a:rPr>
              <a:t>NA</a:t>
            </a:r>
            <a:r>
              <a:rPr lang="en-US" sz="1800" dirty="0" smtClean="0"/>
              <a:t>)</a:t>
            </a:r>
          </a:p>
          <a:p>
            <a:pPr lvl="1"/>
            <a:r>
              <a:rPr lang="en-US" sz="1600" dirty="0" smtClean="0"/>
              <a:t>Advertise MAC address for given IPv6 address (IPv4 ARP Reply)</a:t>
            </a:r>
          </a:p>
          <a:p>
            <a:pPr lvl="1"/>
            <a:r>
              <a:rPr lang="en-US" sz="1600" dirty="0" smtClean="0"/>
              <a:t>Respond to NS or communicate MAC address change</a:t>
            </a:r>
          </a:p>
          <a:p>
            <a:pPr lvl="1"/>
            <a:r>
              <a:rPr lang="en-US" sz="1600" dirty="0" smtClean="0"/>
              <a:t>Source = unicast, destination = NS’s source or all-nodes multicast (if source “::”)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191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25062" y="4605192"/>
            <a:ext cx="7293876" cy="1711323"/>
            <a:chOff x="925062" y="4550912"/>
            <a:chExt cx="7293876" cy="1711323"/>
          </a:xfrm>
        </p:grpSpPr>
        <p:pic>
          <p:nvPicPr>
            <p:cNvPr id="7" name="Picture 6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25062" y="4696442"/>
              <a:ext cx="753745" cy="3352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0831" y="5164031"/>
              <a:ext cx="720744" cy="45501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925980" y="5164031"/>
              <a:ext cx="594020" cy="53883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678807" y="4858710"/>
              <a:ext cx="589267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4711204" y="4858710"/>
              <a:ext cx="0" cy="33257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7209087" y="4858364"/>
              <a:ext cx="0" cy="30566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TextBox 8"/>
            <p:cNvSpPr txBox="1">
              <a:spLocks noChangeArrowheads="1"/>
            </p:cNvSpPr>
            <p:nvPr/>
          </p:nvSpPr>
          <p:spPr bwMode="auto">
            <a:xfrm>
              <a:off x="1624243" y="4550912"/>
              <a:ext cx="1945310" cy="1821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ipv6 </a:t>
              </a:r>
              <a:r>
                <a:rPr lang="en-US" sz="1400" dirty="0" err="1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unicast</a:t>
              </a:r>
              <a:r>
                <a:rPr lang="en-US" sz="1400" dirty="0">
                  <a:solidFill>
                    <a:srgbClr val="000000"/>
                  </a:solidFill>
                  <a:latin typeface="Courier" charset="0"/>
                  <a:ea typeface="Courier" charset="0"/>
                  <a:cs typeface="Courier" charset="0"/>
                </a:rPr>
                <a:t>-routing</a:t>
              </a:r>
            </a:p>
          </p:txBody>
        </p:sp>
        <p:sp>
          <p:nvSpPr>
            <p:cNvPr id="14" name="Line 18"/>
            <p:cNvSpPr>
              <a:spLocks noChangeShapeType="1"/>
            </p:cNvSpPr>
            <p:nvPr/>
          </p:nvSpPr>
          <p:spPr bwMode="auto">
            <a:xfrm>
              <a:off x="5510624" y="5830737"/>
              <a:ext cx="460211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3173857" y="5677459"/>
              <a:ext cx="2474180" cy="58477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NS </a:t>
              </a:r>
              <a:r>
                <a:rPr lang="en-US" sz="1600" dirty="0" smtClean="0">
                  <a:solidFill>
                    <a:srgbClr val="000000"/>
                  </a:solidFill>
                </a:rPr>
                <a:t>(Request for another node’s Link Layer Address)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6" name="Text Box 16"/>
            <p:cNvSpPr txBox="1">
              <a:spLocks noChangeArrowheads="1"/>
            </p:cNvSpPr>
            <p:nvPr/>
          </p:nvSpPr>
          <p:spPr bwMode="auto">
            <a:xfrm>
              <a:off x="6694973" y="5677459"/>
              <a:ext cx="1523965" cy="33919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 smtClean="0">
                  <a:solidFill>
                    <a:srgbClr val="000000"/>
                  </a:solidFill>
                </a:rPr>
                <a:t>NA (Sent in response to NS)</a:t>
              </a:r>
              <a:endParaRPr lang="en-US" sz="1600" dirty="0">
                <a:solidFill>
                  <a:srgbClr val="000000"/>
                </a:solidFill>
              </a:endParaRPr>
            </a:p>
          </p:txBody>
        </p:sp>
        <p:sp>
          <p:nvSpPr>
            <p:cNvPr id="17" name="Line 18"/>
            <p:cNvSpPr>
              <a:spLocks noChangeShapeType="1"/>
            </p:cNvSpPr>
            <p:nvPr/>
          </p:nvSpPr>
          <p:spPr bwMode="auto">
            <a:xfrm flipH="1">
              <a:off x="6263575" y="5830737"/>
              <a:ext cx="4313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149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Address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Duplicate Address </a:t>
            </a:r>
            <a:r>
              <a:rPr lang="en-US" sz="2000" b="1" dirty="0" smtClean="0">
                <a:solidFill>
                  <a:srgbClr val="0000FF"/>
                </a:solidFill>
              </a:rPr>
              <a:t>Detection</a:t>
            </a:r>
            <a:r>
              <a:rPr lang="en-US" sz="2000" dirty="0" smtClean="0"/>
              <a:t> (</a:t>
            </a:r>
            <a:r>
              <a:rPr lang="en-US" sz="2000" b="1" dirty="0" smtClean="0">
                <a:solidFill>
                  <a:srgbClr val="0000FF"/>
                </a:solidFill>
              </a:rPr>
              <a:t>DAD</a:t>
            </a:r>
            <a:r>
              <a:rPr lang="en-US" sz="2000" dirty="0" smtClean="0"/>
              <a:t>) used to verify address is unique in subnet prior </a:t>
            </a:r>
            <a:r>
              <a:rPr lang="en-US" sz="2000" dirty="0"/>
              <a:t>to assigning </a:t>
            </a:r>
            <a:r>
              <a:rPr lang="en-US" sz="2000" dirty="0" smtClean="0"/>
              <a:t>it to </a:t>
            </a:r>
            <a:r>
              <a:rPr lang="en-US" sz="2000" dirty="0"/>
              <a:t>an interface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MUST</a:t>
            </a:r>
            <a:r>
              <a:rPr lang="en-US" sz="2000" dirty="0" smtClean="0"/>
              <a:t> </a:t>
            </a:r>
            <a:r>
              <a:rPr lang="en-US" sz="2000" dirty="0"/>
              <a:t>take place on all unicast addresses, regardless of whether they are obtained through </a:t>
            </a:r>
            <a:r>
              <a:rPr lang="en-US" sz="2000" dirty="0" err="1"/>
              <a:t>stateful</a:t>
            </a:r>
            <a:r>
              <a:rPr lang="en-US" sz="2000" dirty="0"/>
              <a:t>, stateless or manual </a:t>
            </a:r>
            <a:r>
              <a:rPr lang="en-US" sz="2000" dirty="0" smtClean="0"/>
              <a:t>configuration</a:t>
            </a:r>
          </a:p>
          <a:p>
            <a:endParaRPr lang="en-US" sz="1000" b="1" dirty="0" smtClean="0"/>
          </a:p>
          <a:p>
            <a:r>
              <a:rPr lang="en-US" sz="2000" b="1" dirty="0" smtClean="0"/>
              <a:t>MUST NOT </a:t>
            </a:r>
            <a:r>
              <a:rPr lang="en-US" sz="2000" dirty="0" smtClean="0"/>
              <a:t>be performed on </a:t>
            </a:r>
            <a:r>
              <a:rPr lang="en-US" sz="2000" dirty="0" err="1" smtClean="0"/>
              <a:t>anycast</a:t>
            </a:r>
            <a:r>
              <a:rPr lang="en-US" sz="2000" dirty="0" smtClean="0"/>
              <a:t> addresses</a:t>
            </a:r>
            <a:endParaRPr lang="en-US" sz="2000" dirty="0"/>
          </a:p>
          <a:p>
            <a:endParaRPr lang="en-US" sz="1000" dirty="0" smtClean="0"/>
          </a:p>
          <a:p>
            <a:r>
              <a:rPr lang="en-US" sz="2000" dirty="0" smtClean="0"/>
              <a:t>Uses </a:t>
            </a:r>
            <a:r>
              <a:rPr lang="en-US" sz="2000" dirty="0"/>
              <a:t>Neighbor Solicitation and Neighbor Advertisement </a:t>
            </a:r>
            <a:r>
              <a:rPr lang="en-US" sz="2000" dirty="0" smtClean="0"/>
              <a:t>messages</a:t>
            </a:r>
          </a:p>
          <a:p>
            <a:endParaRPr lang="en-US" sz="1000" dirty="0" smtClean="0"/>
          </a:p>
          <a:p>
            <a:r>
              <a:rPr lang="en-US" sz="2000" dirty="0" smtClean="0"/>
              <a:t>NS sent to solicited-node multicast; if no NA received address is unique</a:t>
            </a:r>
          </a:p>
          <a:p>
            <a:endParaRPr lang="en-US" sz="1000" dirty="0"/>
          </a:p>
          <a:p>
            <a:r>
              <a:rPr lang="en-US" sz="2000" b="1" dirty="0" smtClean="0"/>
              <a:t>Solicited-node multicast</a:t>
            </a:r>
            <a:r>
              <a:rPr lang="en-US" sz="2000" dirty="0" smtClean="0"/>
              <a:t>: 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FF02::1:FF:0/104</a:t>
            </a:r>
            <a:r>
              <a:rPr lang="en-US" sz="2000" dirty="0">
                <a:solidFill>
                  <a:srgbClr val="0000FF"/>
                </a:solidFill>
                <a:cs typeface="Courier"/>
              </a:rPr>
              <a:t> </a:t>
            </a:r>
            <a:r>
              <a:rPr lang="en-US" sz="2000" dirty="0" smtClean="0"/>
              <a:t>w/ last </a:t>
            </a:r>
            <a:r>
              <a:rPr lang="en-US" sz="2000" dirty="0"/>
              <a:t>24 bits of target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Duplicate Address Detection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193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419100" y="2046038"/>
            <a:ext cx="8305800" cy="2704445"/>
            <a:chOff x="198420" y="2046038"/>
            <a:chExt cx="8305800" cy="2704445"/>
          </a:xfrm>
        </p:grpSpPr>
        <p:pic>
          <p:nvPicPr>
            <p:cNvPr id="7" name="Picture 4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0420" y="2046038"/>
              <a:ext cx="9064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13020" y="2655638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874820" y="2350838"/>
              <a:ext cx="5715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>
              <a:off x="3170220" y="2350838"/>
              <a:ext cx="0" cy="3016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856020" y="2427038"/>
              <a:ext cx="4648200" cy="591444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My Global Address is </a:t>
              </a:r>
            </a:p>
            <a:p>
              <a:pPr algn="l">
                <a:spcBef>
                  <a:spcPct val="50000"/>
                </a:spcBef>
              </a:pPr>
              <a:r>
                <a:rPr lang="en-US" sz="1400" dirty="0">
                  <a:solidFill>
                    <a:srgbClr val="000000"/>
                  </a:solidFill>
                </a:rPr>
                <a:t>2340:1111:AAAA:1:213:19FF:FE</a:t>
              </a:r>
              <a:r>
                <a:rPr lang="en-US" sz="1400" dirty="0">
                  <a:solidFill>
                    <a:srgbClr val="FF0000"/>
                  </a:solidFill>
                </a:rPr>
                <a:t>7B:5004</a:t>
              </a:r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3779820" y="3036638"/>
              <a:ext cx="44958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/>
                <a:t>“</a:t>
              </a:r>
              <a:r>
                <a:rPr lang="en-US" sz="1400" dirty="0">
                  <a:solidFill>
                    <a:srgbClr val="000000"/>
                  </a:solidFill>
                </a:rPr>
                <a:t>Tentative”: Need to do Duplicate Address Detection</a:t>
              </a: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3932220" y="3570038"/>
              <a:ext cx="3429000" cy="31803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600" dirty="0">
                  <a:solidFill>
                    <a:srgbClr val="000000"/>
                  </a:solidFill>
                </a:rPr>
                <a:t>NS (Neighbor Solicitation</a:t>
              </a:r>
              <a:r>
                <a:rPr lang="en-US" sz="1600" dirty="0"/>
                <a:t>)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3932220" y="3874838"/>
              <a:ext cx="4572000" cy="30777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/>
                <a:t>- </a:t>
              </a:r>
              <a:r>
                <a:rPr lang="en-US" sz="1400" b="1" dirty="0">
                  <a:solidFill>
                    <a:srgbClr val="000000"/>
                  </a:solidFill>
                </a:rPr>
                <a:t>Target Address </a:t>
              </a:r>
              <a:r>
                <a:rPr lang="en-US" sz="1400" dirty="0">
                  <a:solidFill>
                    <a:srgbClr val="000000"/>
                  </a:solidFill>
                </a:rPr>
                <a:t>= 2340:1111:AAAA:1:213:19FF:FE</a:t>
              </a:r>
              <a:r>
                <a:rPr lang="en-US" sz="1400" dirty="0">
                  <a:solidFill>
                    <a:srgbClr val="FF0000"/>
                  </a:solidFill>
                </a:rPr>
                <a:t>7B:5004</a:t>
              </a:r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H="1">
              <a:off x="1951020" y="3693863"/>
              <a:ext cx="1905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6751620" y="3722438"/>
              <a:ext cx="1524000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3856020" y="4227263"/>
              <a:ext cx="4041221" cy="52322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dirty="0" smtClean="0">
                  <a:solidFill>
                    <a:srgbClr val="000000"/>
                  </a:solidFill>
                </a:rPr>
                <a:t>Destination</a:t>
              </a:r>
              <a:r>
                <a:rPr lang="en-US" sz="1400" dirty="0">
                  <a:solidFill>
                    <a:srgbClr val="000000"/>
                  </a:solidFill>
                </a:rPr>
                <a:t>: Solicited-Node Multicast Address =  </a:t>
              </a:r>
              <a:r>
                <a:rPr lang="en-US" sz="1400" dirty="0">
                  <a:solidFill>
                    <a:srgbClr val="0000FF"/>
                  </a:solidFill>
                  <a:latin typeface="Courier New" charset="0"/>
                </a:rPr>
                <a:t>FF02::1::FF</a:t>
              </a:r>
              <a:r>
                <a:rPr lang="en-US" sz="1400" dirty="0">
                  <a:solidFill>
                    <a:srgbClr val="FF0000"/>
                  </a:solidFill>
                  <a:latin typeface="Courier New" charset="0"/>
                </a:rPr>
                <a:t>7B:5004</a:t>
              </a:r>
              <a:r>
                <a:rPr lang="en-US" sz="1400" dirty="0">
                  <a:latin typeface="Courier New" charset="0"/>
                </a:rPr>
                <a:t> </a:t>
              </a:r>
            </a:p>
          </p:txBody>
        </p:sp>
        <p:sp>
          <p:nvSpPr>
            <p:cNvPr id="18" name="AutoShape 16"/>
            <p:cNvSpPr>
              <a:spLocks noChangeArrowheads="1"/>
            </p:cNvSpPr>
            <p:nvPr/>
          </p:nvSpPr>
          <p:spPr bwMode="auto">
            <a:xfrm>
              <a:off x="198420" y="2579438"/>
              <a:ext cx="2286000" cy="914400"/>
            </a:xfrm>
            <a:prstGeom prst="wedgeRectCallout">
              <a:avLst>
                <a:gd name="adj1" fmla="val 65625"/>
                <a:gd name="adj2" fmla="val 3333"/>
              </a:avLst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</a:rPr>
                <a:t>I need to make sure nobody else has this Global </a:t>
              </a:r>
              <a:r>
                <a:rPr lang="en-US" sz="1400" dirty="0" err="1">
                  <a:solidFill>
                    <a:srgbClr val="000000"/>
                  </a:solidFill>
                </a:rPr>
                <a:t>Unicast</a:t>
              </a:r>
              <a:r>
                <a:rPr lang="en-US" sz="1400" dirty="0">
                  <a:solidFill>
                    <a:srgbClr val="000000"/>
                  </a:solidFill>
                </a:rPr>
                <a:t> Address…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740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SLAAC Building Blocks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D9D9D9"/>
                </a:solidFill>
              </a:rPr>
              <a:t>Interface IDs</a:t>
            </a:r>
          </a:p>
          <a:p>
            <a:endParaRPr lang="en-US" dirty="0" smtClean="0">
              <a:solidFill>
                <a:srgbClr val="D9D9D9"/>
              </a:solidFill>
            </a:endParaRPr>
          </a:p>
          <a:p>
            <a:r>
              <a:rPr lang="en-US" dirty="0" smtClean="0">
                <a:solidFill>
                  <a:srgbClr val="D9D9D9"/>
                </a:solidFill>
              </a:rPr>
              <a:t>Neighbor Discovery Protocol</a:t>
            </a:r>
          </a:p>
          <a:p>
            <a:endParaRPr lang="en-US" dirty="0" smtClean="0"/>
          </a:p>
          <a:p>
            <a:r>
              <a:rPr lang="en-US" dirty="0" smtClean="0"/>
              <a:t>SLAAC Process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08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SLAAC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Select link-local address</a:t>
            </a:r>
          </a:p>
          <a:p>
            <a:endParaRPr lang="en-US" sz="800" dirty="0" smtClean="0"/>
          </a:p>
          <a:p>
            <a:r>
              <a:rPr lang="en-US" sz="2000" dirty="0" smtClean="0"/>
              <a:t>Verify “tentative” address not in use by another host with DAD</a:t>
            </a:r>
          </a:p>
          <a:p>
            <a:endParaRPr lang="en-US" sz="800" dirty="0" smtClean="0"/>
          </a:p>
          <a:p>
            <a:r>
              <a:rPr lang="en-US" sz="2000" dirty="0" smtClean="0"/>
              <a:t>Send RS to solicit RAs from routers</a:t>
            </a:r>
          </a:p>
          <a:p>
            <a:endParaRPr lang="en-US" sz="800" dirty="0" smtClean="0"/>
          </a:p>
          <a:p>
            <a:r>
              <a:rPr lang="en-US" sz="2000" dirty="0" smtClean="0"/>
              <a:t>Receive RA with</a:t>
            </a:r>
          </a:p>
          <a:p>
            <a:pPr lvl="1"/>
            <a:r>
              <a:rPr lang="en-US" sz="1800" dirty="0" smtClean="0"/>
              <a:t>router address,</a:t>
            </a:r>
          </a:p>
          <a:p>
            <a:pPr lvl="1"/>
            <a:r>
              <a:rPr lang="en-US" sz="1800" dirty="0" smtClean="0"/>
              <a:t>subnet MTU,</a:t>
            </a:r>
          </a:p>
          <a:p>
            <a:pPr lvl="1"/>
            <a:r>
              <a:rPr lang="en-US" sz="1800" dirty="0" smtClean="0"/>
              <a:t>subnet prefix,</a:t>
            </a:r>
          </a:p>
          <a:p>
            <a:pPr lvl="1"/>
            <a:r>
              <a:rPr lang="en-US" sz="1800" dirty="0" smtClean="0"/>
              <a:t>local DNS server (RFC 6106)</a:t>
            </a:r>
          </a:p>
          <a:p>
            <a:endParaRPr lang="en-US" sz="800" dirty="0" smtClean="0"/>
          </a:p>
          <a:p>
            <a:r>
              <a:rPr lang="en-US" sz="2000" dirty="0" smtClean="0"/>
              <a:t>Generate global unicast address</a:t>
            </a:r>
          </a:p>
          <a:p>
            <a:endParaRPr lang="en-US" sz="800" dirty="0" smtClean="0"/>
          </a:p>
          <a:p>
            <a:r>
              <a:rPr lang="en-US" sz="2000" dirty="0" smtClean="0"/>
              <a:t>Verify address is not in use by another host with DAD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2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196</a:t>
            </a:fld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55611" y="252390"/>
            <a:ext cx="8832779" cy="6091583"/>
            <a:chOff x="-7866" y="252390"/>
            <a:chExt cx="8832779" cy="6091583"/>
          </a:xfrm>
        </p:grpSpPr>
        <p:cxnSp>
          <p:nvCxnSpPr>
            <p:cNvPr id="8" name="Straight Arrow Connector 10"/>
            <p:cNvCxnSpPr>
              <a:cxnSpLocks noChangeShapeType="1"/>
            </p:cNvCxnSpPr>
            <p:nvPr/>
          </p:nvCxnSpPr>
          <p:spPr bwMode="auto">
            <a:xfrm>
              <a:off x="3048000" y="2000228"/>
              <a:ext cx="1828800" cy="1587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9" name="TextBox 12"/>
            <p:cNvSpPr txBox="1">
              <a:spLocks noChangeArrowheads="1"/>
            </p:cNvSpPr>
            <p:nvPr/>
          </p:nvSpPr>
          <p:spPr bwMode="auto">
            <a:xfrm>
              <a:off x="226" y="1771628"/>
              <a:ext cx="3531736" cy="926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NS (Neighbor Solicitation)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Make sure Link-local address is unique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DAD: Okay if no NA returned</a:t>
              </a:r>
            </a:p>
            <a:p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Box 14"/>
            <p:cNvSpPr txBox="1">
              <a:spLocks noChangeArrowheads="1"/>
            </p:cNvSpPr>
            <p:nvPr/>
          </p:nvSpPr>
          <p:spPr bwMode="auto">
            <a:xfrm>
              <a:off x="0" y="2533628"/>
              <a:ext cx="4038600" cy="4278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Destination: Solicited-Node Multicast Address</a:t>
              </a:r>
              <a:endParaRPr lang="en-US" sz="12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endParaRPr>
            </a:p>
            <a:p>
              <a:r>
                <a:rPr lang="en-US" sz="1200" dirty="0">
                  <a:solidFill>
                    <a:srgbClr val="000000"/>
                  </a:solidFill>
                </a:rPr>
                <a:t>Target address = </a:t>
              </a:r>
              <a:r>
                <a:rPr lang="en-US" sz="1200" dirty="0">
                  <a:solidFill>
                    <a:srgbClr val="FF0000"/>
                  </a:solidFill>
                </a:rPr>
                <a:t>Link-local address</a:t>
              </a: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762000" y="1546203"/>
              <a:ext cx="723900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000625" y="1012803"/>
              <a:ext cx="0" cy="530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8"/>
            <p:cNvSpPr>
              <a:spLocks noChangeShapeType="1"/>
            </p:cNvSpPr>
            <p:nvPr/>
          </p:nvSpPr>
          <p:spPr bwMode="auto">
            <a:xfrm>
              <a:off x="7696200" y="1012803"/>
              <a:ext cx="0" cy="5302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9625" y="479403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pic>
          <p:nvPicPr>
            <p:cNvPr id="15" name="Picture 2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315200" y="479403"/>
              <a:ext cx="866775" cy="72390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</p:pic>
        <p:sp>
          <p:nvSpPr>
            <p:cNvPr id="16" name="TextBox 22"/>
            <p:cNvSpPr txBox="1">
              <a:spLocks noChangeArrowheads="1"/>
            </p:cNvSpPr>
            <p:nvPr/>
          </p:nvSpPr>
          <p:spPr bwMode="auto">
            <a:xfrm>
              <a:off x="4848225" y="555603"/>
              <a:ext cx="350838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A</a:t>
              </a:r>
            </a:p>
          </p:txBody>
        </p:sp>
        <p:sp>
          <p:nvSpPr>
            <p:cNvPr id="17" name="TextBox 23"/>
            <p:cNvSpPr txBox="1">
              <a:spLocks noChangeArrowheads="1"/>
            </p:cNvSpPr>
            <p:nvPr/>
          </p:nvSpPr>
          <p:spPr bwMode="auto">
            <a:xfrm>
              <a:off x="174009" y="555603"/>
              <a:ext cx="4203344" cy="5940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200" dirty="0">
                  <a:solidFill>
                    <a:srgbClr val="FF0000"/>
                  </a:solidFill>
                </a:rPr>
                <a:t>Link-local Address </a:t>
              </a:r>
              <a:r>
                <a:rPr lang="en-US" sz="1200" dirty="0"/>
                <a:t>= 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Link-local Prefix + Interface Identifier (EUI-64 format)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FE80 [64 bits]     + [48 bit MAC </a:t>
              </a:r>
              <a:r>
                <a:rPr lang="en-US" sz="1200" dirty="0" err="1">
                  <a:solidFill>
                    <a:srgbClr val="000000"/>
                  </a:solidFill>
                </a:rPr>
                <a:t>u/l</a:t>
              </a:r>
              <a:r>
                <a:rPr lang="en-US" sz="1200" dirty="0">
                  <a:solidFill>
                    <a:srgbClr val="000000"/>
                  </a:solidFill>
                </a:rPr>
                <a:t> flipped + 16 bit FFFE]</a:t>
              </a:r>
            </a:p>
          </p:txBody>
        </p:sp>
        <p:cxnSp>
          <p:nvCxnSpPr>
            <p:cNvPr id="18" name="Straight Connector 25"/>
            <p:cNvCxnSpPr>
              <a:cxnSpLocks noChangeShapeType="1"/>
            </p:cNvCxnSpPr>
            <p:nvPr/>
          </p:nvCxnSpPr>
          <p:spPr bwMode="auto">
            <a:xfrm>
              <a:off x="457200" y="3138465"/>
              <a:ext cx="8229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19" name="Line 14"/>
            <p:cNvSpPr>
              <a:spLocks noChangeShapeType="1"/>
            </p:cNvSpPr>
            <p:nvPr/>
          </p:nvSpPr>
          <p:spPr bwMode="auto">
            <a:xfrm flipV="1">
              <a:off x="2438400" y="3725840"/>
              <a:ext cx="2306638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505200" y="4281465"/>
              <a:ext cx="152400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TextBox 29"/>
            <p:cNvSpPr txBox="1">
              <a:spLocks noChangeArrowheads="1"/>
            </p:cNvSpPr>
            <p:nvPr/>
          </p:nvSpPr>
          <p:spPr bwMode="auto">
            <a:xfrm>
              <a:off x="4800522" y="3497240"/>
              <a:ext cx="2851975" cy="510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RS </a:t>
              </a:r>
              <a:r>
                <a:rPr lang="en-US" dirty="0" smtClean="0">
                  <a:solidFill>
                    <a:srgbClr val="000000"/>
                  </a:solidFill>
                </a:rPr>
                <a:t>(Router </a:t>
              </a:r>
              <a:r>
                <a:rPr lang="en-US" dirty="0">
                  <a:solidFill>
                    <a:srgbClr val="000000"/>
                  </a:solidFill>
                </a:rPr>
                <a:t>Solicitation)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Get Prefix and other information</a:t>
              </a:r>
            </a:p>
          </p:txBody>
        </p:sp>
        <p:sp>
          <p:nvSpPr>
            <p:cNvPr id="22" name="TextBox 30"/>
            <p:cNvSpPr txBox="1">
              <a:spLocks noChangeArrowheads="1"/>
            </p:cNvSpPr>
            <p:nvPr/>
          </p:nvSpPr>
          <p:spPr bwMode="auto">
            <a:xfrm>
              <a:off x="457345" y="4052865"/>
              <a:ext cx="3130259" cy="346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RA </a:t>
              </a:r>
              <a:r>
                <a:rPr lang="en-US" dirty="0">
                  <a:solidFill>
                    <a:srgbClr val="000000"/>
                  </a:solidFill>
                </a:rPr>
                <a:t>(Router Advertisement</a:t>
              </a:r>
              <a:r>
                <a:rPr lang="en-US" dirty="0"/>
                <a:t>)</a:t>
              </a:r>
            </a:p>
          </p:txBody>
        </p:sp>
        <p:sp>
          <p:nvSpPr>
            <p:cNvPr id="23" name="TextBox 31"/>
            <p:cNvSpPr txBox="1">
              <a:spLocks noChangeArrowheads="1"/>
            </p:cNvSpPr>
            <p:nvPr/>
          </p:nvSpPr>
          <p:spPr bwMode="auto">
            <a:xfrm>
              <a:off x="-7866" y="4457678"/>
              <a:ext cx="4070207" cy="677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</a:rPr>
                <a:t>Source = Link-local address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Destin  = FF02::1 All nodes multicast address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Query   = Prefix, Default Router, MTU, options</a:t>
              </a:r>
            </a:p>
          </p:txBody>
        </p:sp>
        <p:sp>
          <p:nvSpPr>
            <p:cNvPr id="24" name="TextBox 32"/>
            <p:cNvSpPr txBox="1">
              <a:spLocks noChangeArrowheads="1"/>
            </p:cNvSpPr>
            <p:nvPr/>
          </p:nvSpPr>
          <p:spPr bwMode="auto">
            <a:xfrm>
              <a:off x="4952667" y="4433865"/>
              <a:ext cx="3621755" cy="649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sz="1400" dirty="0">
                  <a:solidFill>
                    <a:srgbClr val="000000"/>
                  </a:solidFill>
                </a:rPr>
                <a:t>IPv6 Address = </a:t>
              </a:r>
            </a:p>
            <a:p>
              <a:r>
                <a:rPr lang="en-US" sz="1400" dirty="0">
                  <a:solidFill>
                    <a:srgbClr val="000000"/>
                  </a:solidFill>
                </a:rPr>
                <a:t>Prefix + Interface ID (EUI-64 format)</a:t>
              </a:r>
            </a:p>
            <a:p>
              <a:r>
                <a:rPr lang="en-US" sz="1200" dirty="0">
                  <a:solidFill>
                    <a:srgbClr val="000000"/>
                  </a:solidFill>
                </a:rPr>
                <a:t>[64 bits] + [48 bit MAC </a:t>
              </a:r>
              <a:r>
                <a:rPr lang="en-US" sz="1200" dirty="0" err="1">
                  <a:solidFill>
                    <a:srgbClr val="000000"/>
                  </a:solidFill>
                </a:rPr>
                <a:t>u/l</a:t>
              </a:r>
              <a:r>
                <a:rPr lang="en-US" sz="1200" dirty="0">
                  <a:solidFill>
                    <a:srgbClr val="000000"/>
                  </a:solidFill>
                </a:rPr>
                <a:t> flipped + 16 bit FFFE]</a:t>
              </a:r>
            </a:p>
          </p:txBody>
        </p:sp>
        <p:pic>
          <p:nvPicPr>
            <p:cNvPr id="25" name="Picture 4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5400" y="3443265"/>
              <a:ext cx="906463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6" name="Straight Connector 34"/>
            <p:cNvCxnSpPr>
              <a:cxnSpLocks noChangeShapeType="1"/>
            </p:cNvCxnSpPr>
            <p:nvPr/>
          </p:nvCxnSpPr>
          <p:spPr bwMode="auto">
            <a:xfrm>
              <a:off x="228600" y="5348265"/>
              <a:ext cx="8229600" cy="15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sp>
          <p:nvSpPr>
            <p:cNvPr id="27" name="TextBox 35"/>
            <p:cNvSpPr txBox="1">
              <a:spLocks noChangeArrowheads="1"/>
            </p:cNvSpPr>
            <p:nvPr/>
          </p:nvSpPr>
          <p:spPr bwMode="auto">
            <a:xfrm>
              <a:off x="4191226" y="5500665"/>
              <a:ext cx="3044373" cy="843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>
                  <a:solidFill>
                    <a:srgbClr val="000000"/>
                  </a:solidFill>
                </a:rPr>
                <a:t>NS (Neighbor Solicitation)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Make sure IPv6 Address is unique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Target Address = IPv6 Address</a:t>
              </a:r>
            </a:p>
            <a:p>
              <a:pPr algn="l"/>
              <a:r>
                <a:rPr lang="en-US" sz="1200" dirty="0">
                  <a:solidFill>
                    <a:srgbClr val="000000"/>
                  </a:solidFill>
                </a:rPr>
                <a:t>DAD: Okay if no NA returned</a:t>
              </a: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H="1">
              <a:off x="1981200" y="5729265"/>
              <a:ext cx="22098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med" len="med"/>
              <a:tailEnd type="arrow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TextBox 39"/>
            <p:cNvSpPr txBox="1">
              <a:spLocks noChangeArrowheads="1"/>
            </p:cNvSpPr>
            <p:nvPr/>
          </p:nvSpPr>
          <p:spPr bwMode="auto">
            <a:xfrm>
              <a:off x="3124200" y="1623990"/>
              <a:ext cx="5700713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>
                  <a:solidFill>
                    <a:srgbClr val="008000"/>
                  </a:solidFill>
                </a:rPr>
                <a:t>Make sure Link-local address is unique</a:t>
              </a:r>
            </a:p>
          </p:txBody>
        </p:sp>
        <p:sp>
          <p:nvSpPr>
            <p:cNvPr id="30" name="TextBox 40"/>
            <p:cNvSpPr txBox="1">
              <a:spLocks noChangeArrowheads="1"/>
            </p:cNvSpPr>
            <p:nvPr/>
          </p:nvSpPr>
          <p:spPr bwMode="auto">
            <a:xfrm>
              <a:off x="152400" y="252390"/>
              <a:ext cx="299402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Create Link-local address</a:t>
              </a:r>
            </a:p>
          </p:txBody>
        </p:sp>
        <p:sp>
          <p:nvSpPr>
            <p:cNvPr id="31" name="TextBox 41"/>
            <p:cNvSpPr txBox="1">
              <a:spLocks noChangeArrowheads="1"/>
            </p:cNvSpPr>
            <p:nvPr/>
          </p:nvSpPr>
          <p:spPr bwMode="auto">
            <a:xfrm>
              <a:off x="2438400" y="3216253"/>
              <a:ext cx="60960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Get Network Prefix to create Global unicast address</a:t>
              </a:r>
            </a:p>
          </p:txBody>
        </p:sp>
        <p:sp>
          <p:nvSpPr>
            <p:cNvPr id="32" name="TextBox 42"/>
            <p:cNvSpPr txBox="1">
              <a:spLocks noChangeArrowheads="1"/>
            </p:cNvSpPr>
            <p:nvPr/>
          </p:nvSpPr>
          <p:spPr bwMode="auto">
            <a:xfrm>
              <a:off x="2438400" y="5349853"/>
              <a:ext cx="1295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</a:rPr>
                <a:t>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987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Leases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Prefix information contained in RA includes lifetime information</a:t>
            </a:r>
          </a:p>
          <a:p>
            <a:pPr lvl="1"/>
            <a:r>
              <a:rPr lang="en-US" sz="1800" b="1" dirty="0">
                <a:solidFill>
                  <a:srgbClr val="0000FF"/>
                </a:solidFill>
              </a:rPr>
              <a:t>Preferred </a:t>
            </a:r>
            <a:r>
              <a:rPr lang="en-US" sz="1800" b="1" dirty="0" smtClean="0">
                <a:solidFill>
                  <a:srgbClr val="0000FF"/>
                </a:solidFill>
              </a:rPr>
              <a:t>lifetime</a:t>
            </a:r>
            <a:r>
              <a:rPr lang="en-US" sz="1800" dirty="0" smtClean="0"/>
              <a:t>: when an address’s preferred lifetime expires SHOULD only be used for existing communications</a:t>
            </a:r>
            <a:endParaRPr lang="en-US" sz="1800" dirty="0"/>
          </a:p>
          <a:p>
            <a:pPr lvl="1"/>
            <a:r>
              <a:rPr lang="en-US" sz="1800" b="1" dirty="0" smtClean="0">
                <a:solidFill>
                  <a:srgbClr val="0000FF"/>
                </a:solidFill>
              </a:rPr>
              <a:t>Valid lifetime</a:t>
            </a:r>
            <a:r>
              <a:rPr lang="en-US" sz="1800" dirty="0" smtClean="0"/>
              <a:t>: when an address’s valid lifetime expires it MUST NOT be used as a source address or accepted as a destination address.</a:t>
            </a:r>
          </a:p>
          <a:p>
            <a:endParaRPr lang="en-US" sz="2200" dirty="0" smtClean="0"/>
          </a:p>
          <a:p>
            <a:r>
              <a:rPr lang="en-US" sz="2000" dirty="0" smtClean="0"/>
              <a:t>Unsolicited RAs can reduce prefix lifetime values</a:t>
            </a:r>
          </a:p>
          <a:p>
            <a:pPr lvl="1"/>
            <a:r>
              <a:rPr lang="en-US" sz="1800" dirty="0" smtClean="0"/>
              <a:t>Can be used to force re-addressing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2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Roundup: ICMPv6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Implements router discovery and ARP </a:t>
            </a:r>
            <a:r>
              <a:rPr lang="en-US" sz="2400" dirty="0" smtClean="0"/>
              <a:t>functions</a:t>
            </a:r>
          </a:p>
          <a:p>
            <a:endParaRPr lang="en-US" sz="1200" dirty="0"/>
          </a:p>
          <a:p>
            <a:r>
              <a:rPr lang="en-US" sz="2400" dirty="0"/>
              <a:t>ICMPv6 </a:t>
            </a:r>
            <a:r>
              <a:rPr lang="en-US" sz="2400" dirty="0" smtClean="0"/>
              <a:t>messages</a:t>
            </a:r>
          </a:p>
          <a:p>
            <a:pPr lvl="1"/>
            <a:r>
              <a:rPr lang="en-US" sz="2000" dirty="0" smtClean="0"/>
              <a:t>Router Solicitation/Router Advertisement</a:t>
            </a:r>
          </a:p>
          <a:p>
            <a:pPr lvl="1"/>
            <a:r>
              <a:rPr lang="en-US" sz="2000" dirty="0" smtClean="0"/>
              <a:t>Neighbor Solicitation/Neighbor Advertisement</a:t>
            </a:r>
          </a:p>
          <a:p>
            <a:pPr lvl="1"/>
            <a:r>
              <a:rPr lang="en-US" sz="2000" dirty="0" smtClean="0"/>
              <a:t>(Next hop) Redirect</a:t>
            </a:r>
          </a:p>
          <a:p>
            <a:endParaRPr lang="en-US" sz="1200" dirty="0"/>
          </a:p>
          <a:p>
            <a:r>
              <a:rPr lang="en-US" sz="2400" dirty="0"/>
              <a:t>Duplicate Address Detection (DAD</a:t>
            </a:r>
            <a:r>
              <a:rPr lang="en-US" sz="2400" dirty="0" smtClean="0"/>
              <a:t>)</a:t>
            </a:r>
          </a:p>
          <a:p>
            <a:pPr lvl="1"/>
            <a:r>
              <a:rPr lang="en-US" sz="2000" dirty="0" smtClean="0"/>
              <a:t>verify unique link</a:t>
            </a:r>
            <a:r>
              <a:rPr lang="en-US" sz="2000" dirty="0"/>
              <a:t>-local and global-unicast </a:t>
            </a:r>
            <a:r>
              <a:rPr lang="en-US" sz="2000" dirty="0" smtClean="0"/>
              <a:t>addresses</a:t>
            </a:r>
          </a:p>
          <a:p>
            <a:pPr lvl="1"/>
            <a:r>
              <a:rPr lang="en-US" sz="2000" dirty="0" smtClean="0"/>
              <a:t>Uses</a:t>
            </a:r>
            <a:r>
              <a:rPr lang="en-US" sz="2000" dirty="0"/>
              <a:t>:</a:t>
            </a:r>
          </a:p>
          <a:p>
            <a:pPr lvl="2"/>
            <a:r>
              <a:rPr lang="en-US" sz="1800" dirty="0"/>
              <a:t>NS/NA (i.e. gratuitous ARP)</a:t>
            </a:r>
          </a:p>
          <a:p>
            <a:pPr lvl="2"/>
            <a:r>
              <a:rPr lang="en-US" sz="1800" dirty="0"/>
              <a:t>Solicited node </a:t>
            </a:r>
            <a:r>
              <a:rPr lang="en-US" sz="1800" dirty="0" smtClean="0"/>
              <a:t>multicast address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>
                <a:solidFill>
                  <a:schemeClr val="tx1"/>
                </a:solidFill>
              </a:rPr>
              <a:t>198</a:t>
            </a:fld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89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- SLAAC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4723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Assigns link</a:t>
            </a:r>
            <a:r>
              <a:rPr lang="en-US" sz="2000" dirty="0"/>
              <a:t>-local and global-unicast </a:t>
            </a:r>
            <a:r>
              <a:rPr lang="en-US" sz="2000" dirty="0" smtClean="0"/>
              <a:t>addresses</a:t>
            </a:r>
          </a:p>
          <a:p>
            <a:endParaRPr lang="en-US" sz="800" dirty="0"/>
          </a:p>
          <a:p>
            <a:r>
              <a:rPr lang="en-US" sz="2000" dirty="0"/>
              <a:t>Goals</a:t>
            </a:r>
          </a:p>
          <a:p>
            <a:pPr lvl="1"/>
            <a:r>
              <a:rPr lang="en-US" sz="1800" dirty="0"/>
              <a:t>Eliminate manual configuration</a:t>
            </a:r>
          </a:p>
          <a:p>
            <a:pPr lvl="1"/>
            <a:r>
              <a:rPr lang="en-US" sz="1800" dirty="0"/>
              <a:t>Require minimal router configuration</a:t>
            </a:r>
          </a:p>
          <a:p>
            <a:pPr lvl="1"/>
            <a:r>
              <a:rPr lang="en-US" sz="1800" dirty="0"/>
              <a:t>Require no additional servers</a:t>
            </a:r>
          </a:p>
          <a:p>
            <a:endParaRPr lang="en-US" sz="800" dirty="0" smtClean="0"/>
          </a:p>
          <a:p>
            <a:r>
              <a:rPr lang="en-US" sz="2000" dirty="0" smtClean="0"/>
              <a:t>Host </a:t>
            </a:r>
            <a:r>
              <a:rPr lang="en-US" sz="2000" dirty="0"/>
              <a:t>part </a:t>
            </a:r>
            <a:r>
              <a:rPr lang="en-US" sz="2000" dirty="0" smtClean="0"/>
              <a:t>options</a:t>
            </a:r>
            <a:endParaRPr lang="en-US" sz="2000" dirty="0"/>
          </a:p>
          <a:p>
            <a:pPr lvl="1"/>
            <a:r>
              <a:rPr lang="en-US" sz="1800" dirty="0"/>
              <a:t>EUI-64</a:t>
            </a:r>
          </a:p>
          <a:p>
            <a:pPr lvl="1"/>
            <a:r>
              <a:rPr lang="en-US" sz="1800" dirty="0"/>
              <a:t>Random (“privacy” addresses)</a:t>
            </a:r>
          </a:p>
          <a:p>
            <a:endParaRPr lang="en-US" sz="800" dirty="0" smtClean="0"/>
          </a:p>
          <a:p>
            <a:r>
              <a:rPr lang="en-US" sz="2000" dirty="0" smtClean="0"/>
              <a:t>Steps</a:t>
            </a:r>
            <a:endParaRPr lang="en-US" sz="2000" dirty="0"/>
          </a:p>
          <a:p>
            <a:pPr lvl="1"/>
            <a:r>
              <a:rPr lang="en-US" sz="1800" dirty="0"/>
              <a:t>Generate link-local address and verify with DAD</a:t>
            </a:r>
          </a:p>
          <a:p>
            <a:pPr lvl="1"/>
            <a:r>
              <a:rPr lang="en-US" sz="1800" dirty="0"/>
              <a:t>Find router - RS/RA</a:t>
            </a:r>
          </a:p>
          <a:p>
            <a:pPr lvl="1"/>
            <a:r>
              <a:rPr lang="en-US" sz="1800" dirty="0"/>
              <a:t>Generate global unicast address and verify with </a:t>
            </a:r>
            <a:r>
              <a:rPr lang="en-US" sz="1800" dirty="0" smtClean="0"/>
              <a:t>DAD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20B50-5D96-834B-8295-1A235E69E720}" type="slidenum">
              <a:rPr lang="en-US" smtClean="0"/>
              <a:t>199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59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 4</a:t>
            </a:r>
            <a:r>
              <a:rPr lang="en-US" dirty="0"/>
              <a:t>: </a:t>
            </a:r>
            <a:r>
              <a:rPr lang="en-US" dirty="0" smtClean="0"/>
              <a:t>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sz="3200" u="sng" dirty="0" smtClean="0">
                <a:solidFill>
                  <a:srgbClr val="FF0000"/>
                </a:solidFill>
              </a:rPr>
              <a:t>Our goals</a:t>
            </a:r>
            <a:r>
              <a:rPr lang="en-US" sz="3200" u="sng" dirty="0">
                <a:solidFill>
                  <a:srgbClr val="FF0000"/>
                </a:solidFill>
              </a:rPr>
              <a:t>:</a:t>
            </a:r>
            <a:r>
              <a:rPr lang="en-US" sz="3200" dirty="0"/>
              <a:t> </a:t>
            </a:r>
          </a:p>
          <a:p>
            <a:pPr>
              <a:lnSpc>
                <a:spcPct val="90000"/>
              </a:lnSpc>
            </a:pPr>
            <a:r>
              <a:rPr lang="en-US" dirty="0"/>
              <a:t>understand 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For the most part, the Internet is our example – again.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59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Context and Terminology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228600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179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189" y="5737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2189" y="48227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451180"/>
            <a:ext cx="595811" cy="587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/>
          <p:cNvSpPr/>
          <p:nvPr/>
        </p:nvSpPr>
        <p:spPr bwMode="auto">
          <a:xfrm>
            <a:off x="2895600" y="3886200"/>
            <a:ext cx="2133600" cy="1600200"/>
          </a:xfrm>
          <a:prstGeom prst="cloud">
            <a:avLst/>
          </a:prstGeom>
          <a:ln>
            <a:solidFill>
              <a:schemeClr val="bg2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Cloud 11"/>
          <p:cNvSpPr/>
          <p:nvPr/>
        </p:nvSpPr>
        <p:spPr bwMode="auto">
          <a:xfrm>
            <a:off x="1600200" y="21336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Cloud 12"/>
          <p:cNvSpPr/>
          <p:nvPr/>
        </p:nvSpPr>
        <p:spPr bwMode="auto">
          <a:xfrm>
            <a:off x="5638800" y="2971800"/>
            <a:ext cx="2133600" cy="1600200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Cube 10"/>
          <p:cNvSpPr/>
          <p:nvPr/>
        </p:nvSpPr>
        <p:spPr bwMode="auto">
          <a:xfrm>
            <a:off x="15240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7" name="Cube 16"/>
          <p:cNvSpPr/>
          <p:nvPr/>
        </p:nvSpPr>
        <p:spPr bwMode="auto">
          <a:xfrm>
            <a:off x="2514600" y="2895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8" name="Cube 17"/>
          <p:cNvSpPr/>
          <p:nvPr/>
        </p:nvSpPr>
        <p:spPr bwMode="auto">
          <a:xfrm>
            <a:off x="3276600" y="2514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9" name="Cube 18"/>
          <p:cNvSpPr/>
          <p:nvPr/>
        </p:nvSpPr>
        <p:spPr bwMode="auto">
          <a:xfrm>
            <a:off x="3124200" y="3276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0" name="Cube 19"/>
          <p:cNvSpPr/>
          <p:nvPr/>
        </p:nvSpPr>
        <p:spPr bwMode="auto">
          <a:xfrm>
            <a:off x="2209800" y="3276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1" name="Cube 20"/>
          <p:cNvSpPr/>
          <p:nvPr/>
        </p:nvSpPr>
        <p:spPr bwMode="auto">
          <a:xfrm>
            <a:off x="2895600" y="4648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2" name="Cube 21"/>
          <p:cNvSpPr/>
          <p:nvPr/>
        </p:nvSpPr>
        <p:spPr bwMode="auto">
          <a:xfrm>
            <a:off x="31242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3" name="Cube 22"/>
          <p:cNvSpPr/>
          <p:nvPr/>
        </p:nvSpPr>
        <p:spPr bwMode="auto">
          <a:xfrm>
            <a:off x="4572000" y="4038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4" name="Cube 23"/>
          <p:cNvSpPr/>
          <p:nvPr/>
        </p:nvSpPr>
        <p:spPr bwMode="auto">
          <a:xfrm>
            <a:off x="3429000" y="5105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5" name="Cube 24"/>
          <p:cNvSpPr/>
          <p:nvPr/>
        </p:nvSpPr>
        <p:spPr bwMode="auto">
          <a:xfrm>
            <a:off x="4343400" y="49530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6" name="Cube 25"/>
          <p:cNvSpPr/>
          <p:nvPr/>
        </p:nvSpPr>
        <p:spPr bwMode="auto">
          <a:xfrm>
            <a:off x="5638800" y="3657600"/>
            <a:ext cx="381000" cy="228600"/>
          </a:xfrm>
          <a:prstGeom prst="cube">
            <a:avLst/>
          </a:prstGeom>
          <a:solidFill>
            <a:srgbClr val="FF6600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7" name="Cube 26"/>
          <p:cNvSpPr/>
          <p:nvPr/>
        </p:nvSpPr>
        <p:spPr bwMode="auto">
          <a:xfrm>
            <a:off x="6096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8" name="Cube 27"/>
          <p:cNvSpPr/>
          <p:nvPr/>
        </p:nvSpPr>
        <p:spPr bwMode="auto">
          <a:xfrm>
            <a:off x="7391400" y="3657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29" name="Cube 28"/>
          <p:cNvSpPr/>
          <p:nvPr/>
        </p:nvSpPr>
        <p:spPr bwMode="auto">
          <a:xfrm>
            <a:off x="6400800" y="4267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0" name="Cube 29"/>
          <p:cNvSpPr/>
          <p:nvPr/>
        </p:nvSpPr>
        <p:spPr bwMode="auto">
          <a:xfrm>
            <a:off x="6858000" y="32004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1" name="Cube 30"/>
          <p:cNvSpPr/>
          <p:nvPr/>
        </p:nvSpPr>
        <p:spPr bwMode="auto">
          <a:xfrm>
            <a:off x="3810000" y="44196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32" name="Cube 31"/>
          <p:cNvSpPr/>
          <p:nvPr/>
        </p:nvSpPr>
        <p:spPr bwMode="auto">
          <a:xfrm>
            <a:off x="2667000" y="2362200"/>
            <a:ext cx="381000" cy="228600"/>
          </a:xfrm>
          <a:prstGeom prst="cube">
            <a:avLst/>
          </a:prstGeom>
          <a:solidFill>
            <a:srgbClr val="3366FF"/>
          </a:solidFill>
          <a:ln w="9525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33" name="Straight Connector 32"/>
          <p:cNvCxnSpPr/>
          <p:nvPr/>
        </p:nvCxnSpPr>
        <p:spPr bwMode="auto">
          <a:xfrm>
            <a:off x="1066800" y="303691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3657600" y="26654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Straight Connector 35"/>
          <p:cNvCxnSpPr/>
          <p:nvPr/>
        </p:nvCxnSpPr>
        <p:spPr bwMode="auto">
          <a:xfrm>
            <a:off x="7696200" y="3733800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2438400" y="4799035"/>
            <a:ext cx="394789" cy="156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>
            <a:stCxn id="8" idx="0"/>
          </p:cNvCxnSpPr>
          <p:nvPr/>
        </p:nvCxnSpPr>
        <p:spPr bwMode="auto">
          <a:xfrm flipV="1">
            <a:off x="3131095" y="5334000"/>
            <a:ext cx="450305" cy="4031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Connector 41"/>
          <p:cNvCxnSpPr>
            <a:stCxn id="11" idx="5"/>
            <a:endCxn id="32" idx="2"/>
          </p:cNvCxnSpPr>
          <p:nvPr/>
        </p:nvCxnSpPr>
        <p:spPr bwMode="auto">
          <a:xfrm flipV="1">
            <a:off x="1905000" y="2505075"/>
            <a:ext cx="762000" cy="4762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/>
          <p:cNvCxnSpPr>
            <a:stCxn id="18" idx="3"/>
            <a:endCxn id="19" idx="0"/>
          </p:cNvCxnSpPr>
          <p:nvPr/>
        </p:nvCxnSpPr>
        <p:spPr bwMode="auto">
          <a:xfrm flipH="1">
            <a:off x="3343275" y="2743200"/>
            <a:ext cx="95250" cy="533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>
            <a:endCxn id="20" idx="2"/>
          </p:cNvCxnSpPr>
          <p:nvPr/>
        </p:nvCxnSpPr>
        <p:spPr bwMode="auto">
          <a:xfrm>
            <a:off x="1828800" y="3133725"/>
            <a:ext cx="381000" cy="2857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0" name="Straight Connector 49"/>
          <p:cNvCxnSpPr>
            <a:stCxn id="17" idx="3"/>
            <a:endCxn id="20" idx="0"/>
          </p:cNvCxnSpPr>
          <p:nvPr/>
        </p:nvCxnSpPr>
        <p:spPr bwMode="auto">
          <a:xfrm flipH="1">
            <a:off x="2428875" y="3124200"/>
            <a:ext cx="2476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3" name="Straight Connector 52"/>
          <p:cNvCxnSpPr>
            <a:stCxn id="20" idx="5"/>
            <a:endCxn id="19" idx="2"/>
          </p:cNvCxnSpPr>
          <p:nvPr/>
        </p:nvCxnSpPr>
        <p:spPr bwMode="auto">
          <a:xfrm>
            <a:off x="2590800" y="3362325"/>
            <a:ext cx="5334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/>
          <p:cNvCxnSpPr>
            <a:stCxn id="18" idx="2"/>
          </p:cNvCxnSpPr>
          <p:nvPr/>
        </p:nvCxnSpPr>
        <p:spPr bwMode="auto">
          <a:xfrm flipH="1" flipV="1">
            <a:off x="3048000" y="2514600"/>
            <a:ext cx="228600" cy="142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/>
          <p:cNvCxnSpPr>
            <a:stCxn id="32" idx="3"/>
            <a:endCxn id="17" idx="0"/>
          </p:cNvCxnSpPr>
          <p:nvPr/>
        </p:nvCxnSpPr>
        <p:spPr bwMode="auto">
          <a:xfrm flipH="1">
            <a:off x="2733675" y="2590800"/>
            <a:ext cx="9525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9" name="Straight Connector 68"/>
          <p:cNvCxnSpPr>
            <a:stCxn id="19" idx="3"/>
          </p:cNvCxnSpPr>
          <p:nvPr/>
        </p:nvCxnSpPr>
        <p:spPr bwMode="auto">
          <a:xfrm flipH="1">
            <a:off x="3276600" y="3505200"/>
            <a:ext cx="9525" cy="5143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31" idx="1"/>
          </p:cNvCxnSpPr>
          <p:nvPr/>
        </p:nvCxnSpPr>
        <p:spPr bwMode="auto">
          <a:xfrm flipH="1" flipV="1">
            <a:off x="3429001" y="4171950"/>
            <a:ext cx="542924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21" idx="0"/>
            <a:endCxn id="22" idx="3"/>
          </p:cNvCxnSpPr>
          <p:nvPr/>
        </p:nvCxnSpPr>
        <p:spPr bwMode="auto">
          <a:xfrm flipV="1">
            <a:off x="3114675" y="4267200"/>
            <a:ext cx="17145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9" name="Straight Connector 78"/>
          <p:cNvCxnSpPr>
            <a:endCxn id="24" idx="0"/>
          </p:cNvCxnSpPr>
          <p:nvPr/>
        </p:nvCxnSpPr>
        <p:spPr bwMode="auto">
          <a:xfrm>
            <a:off x="3267075" y="4800600"/>
            <a:ext cx="381000" cy="30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1" name="Straight Connector 80"/>
          <p:cNvCxnSpPr>
            <a:endCxn id="25" idx="0"/>
          </p:cNvCxnSpPr>
          <p:nvPr/>
        </p:nvCxnSpPr>
        <p:spPr bwMode="auto">
          <a:xfrm flipH="1">
            <a:off x="4562475" y="4267200"/>
            <a:ext cx="161926" cy="685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4" name="Straight Connector 83"/>
          <p:cNvCxnSpPr>
            <a:stCxn id="23" idx="2"/>
            <a:endCxn id="31" idx="5"/>
          </p:cNvCxnSpPr>
          <p:nvPr/>
        </p:nvCxnSpPr>
        <p:spPr bwMode="auto">
          <a:xfrm flipH="1">
            <a:off x="4191000" y="4181475"/>
            <a:ext cx="381000" cy="3238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7" name="Straight Connector 86"/>
          <p:cNvCxnSpPr>
            <a:stCxn id="24" idx="4"/>
            <a:endCxn id="25" idx="2"/>
          </p:cNvCxnSpPr>
          <p:nvPr/>
        </p:nvCxnSpPr>
        <p:spPr bwMode="auto">
          <a:xfrm flipV="1">
            <a:off x="3752850" y="5095875"/>
            <a:ext cx="59055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0" name="Straight Connector 89"/>
          <p:cNvCxnSpPr>
            <a:stCxn id="24" idx="0"/>
            <a:endCxn id="31" idx="3"/>
          </p:cNvCxnSpPr>
          <p:nvPr/>
        </p:nvCxnSpPr>
        <p:spPr bwMode="auto">
          <a:xfrm flipV="1">
            <a:off x="3648075" y="4648200"/>
            <a:ext cx="323850" cy="457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3" name="Straight Connector 92"/>
          <p:cNvCxnSpPr>
            <a:stCxn id="26" idx="2"/>
          </p:cNvCxnSpPr>
          <p:nvPr/>
        </p:nvCxnSpPr>
        <p:spPr bwMode="auto">
          <a:xfrm flipH="1">
            <a:off x="4953000" y="3800475"/>
            <a:ext cx="685800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6" name="Straight Connector 95"/>
          <p:cNvCxnSpPr>
            <a:stCxn id="26" idx="3"/>
            <a:endCxn id="29" idx="2"/>
          </p:cNvCxnSpPr>
          <p:nvPr/>
        </p:nvCxnSpPr>
        <p:spPr bwMode="auto">
          <a:xfrm>
            <a:off x="5800725" y="3886200"/>
            <a:ext cx="6000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/>
          <p:cNvCxnSpPr>
            <a:stCxn id="28" idx="3"/>
            <a:endCxn id="29" idx="4"/>
          </p:cNvCxnSpPr>
          <p:nvPr/>
        </p:nvCxnSpPr>
        <p:spPr bwMode="auto">
          <a:xfrm flipH="1">
            <a:off x="6724650" y="3886200"/>
            <a:ext cx="828675" cy="5238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/>
          <p:cNvCxnSpPr>
            <a:stCxn id="30" idx="2"/>
            <a:endCxn id="27" idx="5"/>
          </p:cNvCxnSpPr>
          <p:nvPr/>
        </p:nvCxnSpPr>
        <p:spPr bwMode="auto">
          <a:xfrm flipH="1" flipV="1">
            <a:off x="6477000" y="3286125"/>
            <a:ext cx="381000" cy="5715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/>
          <p:cNvCxnSpPr>
            <a:stCxn id="27" idx="3"/>
            <a:endCxn id="26" idx="5"/>
          </p:cNvCxnSpPr>
          <p:nvPr/>
        </p:nvCxnSpPr>
        <p:spPr bwMode="auto">
          <a:xfrm flipH="1">
            <a:off x="6019800" y="3429000"/>
            <a:ext cx="238125" cy="31432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9" name="Straight Connector 108"/>
          <p:cNvCxnSpPr>
            <a:stCxn id="28" idx="1"/>
            <a:endCxn id="30" idx="4"/>
          </p:cNvCxnSpPr>
          <p:nvPr/>
        </p:nvCxnSpPr>
        <p:spPr bwMode="auto">
          <a:xfrm flipH="1" flipV="1">
            <a:off x="7181850" y="3343275"/>
            <a:ext cx="371475" cy="37147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29" idx="0"/>
            <a:endCxn id="30" idx="3"/>
          </p:cNvCxnSpPr>
          <p:nvPr/>
        </p:nvCxnSpPr>
        <p:spPr bwMode="auto">
          <a:xfrm flipV="1">
            <a:off x="6619875" y="3429000"/>
            <a:ext cx="400050" cy="8382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6" name="Straight Connector 115"/>
          <p:cNvCxnSpPr/>
          <p:nvPr/>
        </p:nvCxnSpPr>
        <p:spPr bwMode="auto">
          <a:xfrm flipH="1" flipV="1">
            <a:off x="6553200" y="4549820"/>
            <a:ext cx="6895" cy="32698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2" name="Group 37"/>
          <p:cNvGrpSpPr>
            <a:grpSpLocks/>
          </p:cNvGrpSpPr>
          <p:nvPr/>
        </p:nvGrpSpPr>
        <p:grpSpPr bwMode="auto">
          <a:xfrm>
            <a:off x="762000" y="3125787"/>
            <a:ext cx="533400" cy="227013"/>
            <a:chOff x="885372" y="3276600"/>
            <a:chExt cx="1172028" cy="228600"/>
          </a:xfrm>
        </p:grpSpPr>
        <p:sp>
          <p:nvSpPr>
            <p:cNvPr id="64" name="Rectangle 63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" dirty="0"/>
                <a:t>111010010</a:t>
              </a:r>
              <a:endParaRPr lang="en-US" sz="8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>
                  <a:solidFill>
                    <a:schemeClr val="tx1"/>
                  </a:solidFill>
                </a:rPr>
                <a:t>MIT</a:t>
              </a:r>
            </a:p>
          </p:txBody>
        </p:sp>
      </p:grpSp>
      <p:graphicFrame>
        <p:nvGraphicFramePr>
          <p:cNvPr id="83" name="Table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1573130"/>
              </p:ext>
            </p:extLst>
          </p:nvPr>
        </p:nvGraphicFramePr>
        <p:xfrm>
          <a:off x="1629592" y="2438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5" name="Table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4698867"/>
              </p:ext>
            </p:extLst>
          </p:nvPr>
        </p:nvGraphicFramePr>
        <p:xfrm>
          <a:off x="2286000" y="2819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6" name="Table 8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2160094"/>
              </p:ext>
            </p:extLst>
          </p:nvPr>
        </p:nvGraphicFramePr>
        <p:xfrm>
          <a:off x="3153592" y="2895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Table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2015243"/>
              </p:ext>
            </p:extLst>
          </p:nvPr>
        </p:nvGraphicFramePr>
        <p:xfrm>
          <a:off x="3305992" y="36956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9" name="Table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99121"/>
              </p:ext>
            </p:extLst>
          </p:nvPr>
        </p:nvGraphicFramePr>
        <p:xfrm>
          <a:off x="3886200" y="4000493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Table 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331171"/>
              </p:ext>
            </p:extLst>
          </p:nvPr>
        </p:nvGraphicFramePr>
        <p:xfrm>
          <a:off x="4648200" y="35814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2" name="Table 9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535267"/>
              </p:ext>
            </p:extLst>
          </p:nvPr>
        </p:nvGraphicFramePr>
        <p:xfrm>
          <a:off x="5668192" y="32766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4" name="Table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8386143"/>
              </p:ext>
            </p:extLst>
          </p:nvPr>
        </p:nvGraphicFramePr>
        <p:xfrm>
          <a:off x="6506392" y="3810000"/>
          <a:ext cx="275408" cy="342907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75408"/>
              </a:tblGrid>
              <a:tr h="152405">
                <a:tc>
                  <a:txBody>
                    <a:bodyPr/>
                    <a:lstStyle/>
                    <a:p>
                      <a:pPr algn="ctr"/>
                      <a:r>
                        <a:rPr lang="en-US" sz="100" dirty="0" smtClean="0">
                          <a:solidFill>
                            <a:schemeClr val="bg1"/>
                          </a:solidFill>
                        </a:rPr>
                        <a:t>Destination </a:t>
                      </a:r>
                      <a:endParaRPr lang="en-US" sz="100" dirty="0">
                        <a:solidFill>
                          <a:schemeClr val="bg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2">
                <a:tc>
                  <a:txBody>
                    <a:bodyPr/>
                    <a:lstStyle/>
                    <a:p>
                      <a:pPr algn="ctr"/>
                      <a:endParaRPr lang="en-US" sz="100" dirty="0">
                        <a:solidFill>
                          <a:schemeClr val="tx1"/>
                        </a:solidFill>
                      </a:endParaRPr>
                    </a:p>
                  </a:txBody>
                  <a:tcPr marT="45732" marB="4573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0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75789" y="5391090"/>
            <a:ext cx="582211" cy="369332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800" b="0" dirty="0" smtClean="0">
                <a:solidFill>
                  <a:srgbClr val="000090"/>
                </a:solidFill>
              </a:rPr>
              <a:t>MIT</a:t>
            </a:r>
            <a:endParaRPr lang="en-US" sz="1800" b="0" dirty="0">
              <a:solidFill>
                <a:srgbClr val="000090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 bwMode="auto">
          <a:xfrm>
            <a:off x="228600" y="5334000"/>
            <a:ext cx="8229600" cy="1295400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</a:rPr>
              <a:t>Internet routing protocols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are responsible for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constructing </a:t>
            </a:r>
            <a:b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</a:b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and updating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r>
              <a:rPr lang="en-US" sz="2400" b="0" dirty="0" smtClean="0">
                <a:solidFill>
                  <a:schemeClr val="bg1"/>
                </a:solidFill>
              </a:rPr>
              <a:t>the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</a:rPr>
              <a:t>forwarding tables at routers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903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4439E-6 -1.5848E-6 L 0.0686 -0.01599 L 0.1372 0.03893 L 0.22282 0.02294 L 0.23497 0.12118 L 0.30687 0.14875 L 0.39267 0.1235 L 0.50938 0.06858 L 0.59673 0.18536 " pathEditMode="relative" ptsTypes="AAAAAAAAA">
                                      <p:cBhvr>
                                        <p:cTn id="11" dur="3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animBg="1"/>
    </p:bld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on IPv4 and IPv6?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Why </a:t>
            </a:r>
            <a:r>
              <a:rPr lang="en-US" dirty="0" smtClean="0"/>
              <a:t>include unverifiable source </a:t>
            </a:r>
            <a:r>
              <a:rPr lang="en-US" dirty="0"/>
              <a:t>address</a:t>
            </a:r>
            <a:r>
              <a:rPr lang="en-US" dirty="0" smtClean="0"/>
              <a:t>? </a:t>
            </a:r>
          </a:p>
          <a:p>
            <a:pPr lvl="1"/>
            <a:r>
              <a:rPr lang="en-US" dirty="0" smtClean="0"/>
              <a:t>Would like accountability </a:t>
            </a:r>
            <a:r>
              <a:rPr lang="en-US" b="1" i="1" dirty="0" smtClean="0"/>
              <a:t>and</a:t>
            </a:r>
            <a:r>
              <a:rPr lang="en-US" dirty="0" smtClean="0"/>
              <a:t> anonymity (now neither)</a:t>
            </a:r>
          </a:p>
          <a:p>
            <a:pPr lvl="1"/>
            <a:r>
              <a:rPr lang="en-US" dirty="0" smtClean="0"/>
              <a:t>Return address can be communicated at higher layer</a:t>
            </a:r>
            <a:endParaRPr lang="en-US" dirty="0"/>
          </a:p>
          <a:p>
            <a:r>
              <a:rPr lang="en-US" dirty="0" smtClean="0"/>
              <a:t>Why packet header used at edge same as core?</a:t>
            </a:r>
          </a:p>
          <a:p>
            <a:pPr lvl="1"/>
            <a:r>
              <a:rPr lang="en-US" dirty="0" smtClean="0"/>
              <a:t>Edge: host tells network what service it wants</a:t>
            </a:r>
          </a:p>
          <a:p>
            <a:pPr lvl="1"/>
            <a:r>
              <a:rPr lang="en-US" dirty="0" smtClean="0"/>
              <a:t>Core: packet tells switch how to handle it</a:t>
            </a:r>
          </a:p>
          <a:p>
            <a:pPr lvl="2"/>
            <a:r>
              <a:rPr lang="en-US" dirty="0" smtClean="0"/>
              <a:t>One is local to host, one is global to network</a:t>
            </a:r>
            <a:endParaRPr lang="en-US" dirty="0"/>
          </a:p>
          <a:p>
            <a:r>
              <a:rPr lang="en-US" dirty="0" smtClean="0"/>
              <a:t>Some kind of payment/responsibility field?</a:t>
            </a:r>
          </a:p>
          <a:p>
            <a:pPr lvl="1"/>
            <a:r>
              <a:rPr lang="en-US" dirty="0" smtClean="0"/>
              <a:t>Who is responsible for paying for packet delivery?</a:t>
            </a:r>
          </a:p>
          <a:p>
            <a:pPr lvl="1"/>
            <a:r>
              <a:rPr lang="en-US" dirty="0" smtClean="0"/>
              <a:t>Source, destination, other?</a:t>
            </a:r>
          </a:p>
          <a:p>
            <a:r>
              <a:rPr lang="en-US" dirty="0" smtClean="0"/>
              <a:t>Other ideas?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7CFE19-E9AE-8742-BA53-04A34F84B71E}" type="slidenum">
              <a:rPr lang="en-US" smtClean="0"/>
              <a:pPr>
                <a:defRPr/>
              </a:pPr>
              <a:t>200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651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C05EBB-C536-E44B-A239-9A2987AEE65E}" type="slidenum">
              <a:rPr lang="en-US" smtClean="0"/>
              <a:pPr/>
              <a:t>201</a:t>
            </a:fld>
            <a:endParaRPr lang="en-US" dirty="0"/>
          </a:p>
        </p:txBody>
      </p:sp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Network Layer</a:t>
            </a:r>
            <a:endParaRPr lang="en-US" dirty="0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515" y="1220804"/>
            <a:ext cx="80645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understand </a:t>
            </a:r>
            <a:r>
              <a:rPr lang="en-US" dirty="0"/>
              <a:t>principles behind </a:t>
            </a:r>
            <a:r>
              <a:rPr lang="en-US" dirty="0" smtClean="0"/>
              <a:t>network layer </a:t>
            </a:r>
            <a:r>
              <a:rPr lang="en-US" dirty="0"/>
              <a:t>services: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network layer </a:t>
            </a:r>
            <a:r>
              <a:rPr lang="en-US" dirty="0"/>
              <a:t>service models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forwarding versus </a:t>
            </a:r>
            <a:r>
              <a:rPr lang="en-US" dirty="0" smtClean="0"/>
              <a:t>routing (versus switching)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how a router works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routing (path selection)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IPv6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Algorthims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Two routing approaches (LS </a:t>
            </a:r>
            <a:r>
              <a:rPr lang="en-US" dirty="0" err="1" smtClean="0"/>
              <a:t>vs</a:t>
            </a:r>
            <a:r>
              <a:rPr lang="en-US" dirty="0" smtClean="0"/>
              <a:t> DV)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of these in detail (LS)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3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Protocols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9067800" cy="49863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Routing protocols implement the core function of a network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Establish paths between nodes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Part </a:t>
            </a:r>
            <a:r>
              <a:rPr lang="en-US" dirty="0">
                <a:solidFill>
                  <a:srgbClr val="000090"/>
                </a:solidFill>
              </a:rPr>
              <a:t>of the network’s </a:t>
            </a:r>
            <a:r>
              <a:rPr lang="en-US" dirty="0"/>
              <a:t>“</a:t>
            </a:r>
            <a:r>
              <a:rPr lang="en-US" dirty="0">
                <a:solidFill>
                  <a:srgbClr val="FF0000"/>
                </a:solidFill>
              </a:rPr>
              <a:t>control plane</a:t>
            </a:r>
            <a:r>
              <a:rPr lang="en-US" dirty="0"/>
              <a:t>” </a:t>
            </a:r>
          </a:p>
          <a:p>
            <a:endParaRPr lang="en-US" sz="2400" dirty="0" smtClean="0"/>
          </a:p>
          <a:p>
            <a:r>
              <a:rPr lang="en-US" sz="2400" dirty="0" smtClean="0"/>
              <a:t>Network modeled as a graph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Routers are graph vertices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Links are edges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Edges have an associated “cost”</a:t>
            </a:r>
          </a:p>
          <a:p>
            <a:pPr lvl="2"/>
            <a:r>
              <a:rPr lang="en-US" dirty="0" smtClean="0">
                <a:solidFill>
                  <a:srgbClr val="000090"/>
                </a:solidFill>
              </a:rPr>
              <a:t>e.g., distance, loss  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dirty="0" smtClean="0">
              <a:solidFill>
                <a:srgbClr val="000090"/>
              </a:solidFill>
            </a:endParaRPr>
          </a:p>
          <a:p>
            <a:r>
              <a:rPr lang="en-US" sz="2400" dirty="0" smtClean="0"/>
              <a:t>Goal: compute a “good” path from source to destination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“good” usually means the shortest (least cost) path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90"/>
              </a:solidFill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5724525" y="2971800"/>
            <a:ext cx="3419475" cy="2286000"/>
            <a:chOff x="3066" y="1107"/>
            <a:chExt cx="2250" cy="1409"/>
          </a:xfrm>
        </p:grpSpPr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CC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3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800"/>
            </a:p>
          </p:txBody>
        </p:sp>
        <p:sp>
          <p:nvSpPr>
            <p:cNvPr id="38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174 h 174"/>
                <a:gd name="T2" fmla="*/ 378 w 378"/>
                <a:gd name="T3" fmla="*/ 0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8" name="Group 46"/>
            <p:cNvGrpSpPr>
              <a:grpSpLocks/>
            </p:cNvGrpSpPr>
            <p:nvPr/>
          </p:nvGrpSpPr>
          <p:grpSpPr bwMode="auto">
            <a:xfrm>
              <a:off x="3187" y="1796"/>
              <a:ext cx="212" cy="231"/>
              <a:chOff x="2950" y="2441"/>
              <a:chExt cx="215" cy="231"/>
            </a:xfrm>
          </p:grpSpPr>
          <p:sp>
            <p:nvSpPr>
              <p:cNvPr id="74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A</a:t>
                </a:r>
              </a:p>
            </p:txBody>
          </p:sp>
        </p:grpSp>
        <p:grpSp>
          <p:nvGrpSpPr>
            <p:cNvPr id="49" name="Group 49"/>
            <p:cNvGrpSpPr>
              <a:grpSpLocks/>
            </p:cNvGrpSpPr>
            <p:nvPr/>
          </p:nvGrpSpPr>
          <p:grpSpPr bwMode="auto">
            <a:xfrm>
              <a:off x="4357" y="2180"/>
              <a:ext cx="212" cy="231"/>
              <a:chOff x="2950" y="2441"/>
              <a:chExt cx="215" cy="231"/>
            </a:xfrm>
          </p:grpSpPr>
          <p:sp>
            <p:nvSpPr>
              <p:cNvPr id="72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E</a:t>
                </a:r>
              </a:p>
            </p:txBody>
          </p:sp>
        </p:grpSp>
        <p:grpSp>
          <p:nvGrpSpPr>
            <p:cNvPr id="50" name="Group 52"/>
            <p:cNvGrpSpPr>
              <a:grpSpLocks/>
            </p:cNvGrpSpPr>
            <p:nvPr/>
          </p:nvGrpSpPr>
          <p:grpSpPr bwMode="auto">
            <a:xfrm>
              <a:off x="3673" y="2177"/>
              <a:ext cx="220" cy="231"/>
              <a:chOff x="2947" y="2441"/>
              <a:chExt cx="223" cy="231"/>
            </a:xfrm>
          </p:grpSpPr>
          <p:sp>
            <p:nvSpPr>
              <p:cNvPr id="70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Text Box 54"/>
              <p:cNvSpPr txBox="1">
                <a:spLocks noChangeArrowheads="1"/>
              </p:cNvSpPr>
              <p:nvPr/>
            </p:nvSpPr>
            <p:spPr bwMode="auto">
              <a:xfrm>
                <a:off x="2947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D</a:t>
                </a:r>
              </a:p>
            </p:txBody>
          </p:sp>
        </p:grpSp>
        <p:grpSp>
          <p:nvGrpSpPr>
            <p:cNvPr id="51" name="Group 55"/>
            <p:cNvGrpSpPr>
              <a:grpSpLocks/>
            </p:cNvGrpSpPr>
            <p:nvPr/>
          </p:nvGrpSpPr>
          <p:grpSpPr bwMode="auto">
            <a:xfrm>
              <a:off x="4347" y="1490"/>
              <a:ext cx="220" cy="231"/>
              <a:chOff x="2946" y="2441"/>
              <a:chExt cx="223" cy="231"/>
            </a:xfrm>
          </p:grpSpPr>
          <p:sp>
            <p:nvSpPr>
              <p:cNvPr id="68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C</a:t>
                </a:r>
              </a:p>
            </p:txBody>
          </p:sp>
        </p:grpSp>
        <p:grpSp>
          <p:nvGrpSpPr>
            <p:cNvPr id="52" name="Group 58"/>
            <p:cNvGrpSpPr>
              <a:grpSpLocks/>
            </p:cNvGrpSpPr>
            <p:nvPr/>
          </p:nvGrpSpPr>
          <p:grpSpPr bwMode="auto">
            <a:xfrm>
              <a:off x="3667" y="1490"/>
              <a:ext cx="212" cy="231"/>
              <a:chOff x="2950" y="2441"/>
              <a:chExt cx="215" cy="231"/>
            </a:xfrm>
          </p:grpSpPr>
          <p:sp>
            <p:nvSpPr>
              <p:cNvPr id="66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" name="Text Box 6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/>
                  <a:t>B</a:t>
                </a:r>
              </a:p>
            </p:txBody>
          </p:sp>
        </p:grpSp>
        <p:grpSp>
          <p:nvGrpSpPr>
            <p:cNvPr id="53" name="Group 61"/>
            <p:cNvGrpSpPr>
              <a:grpSpLocks/>
            </p:cNvGrpSpPr>
            <p:nvPr/>
          </p:nvGrpSpPr>
          <p:grpSpPr bwMode="auto">
            <a:xfrm>
              <a:off x="4934" y="1838"/>
              <a:ext cx="204" cy="231"/>
              <a:chOff x="2954" y="2441"/>
              <a:chExt cx="207" cy="231"/>
            </a:xfrm>
          </p:grpSpPr>
          <p:sp>
            <p:nvSpPr>
              <p:cNvPr id="64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 dirty="0"/>
                  <a:t>F</a:t>
                </a:r>
              </a:p>
            </p:txBody>
          </p:sp>
        </p:grpSp>
        <p:sp>
          <p:nvSpPr>
            <p:cNvPr id="54" name="Text Box 64"/>
            <p:cNvSpPr txBox="1">
              <a:spLocks noChangeArrowheads="1"/>
            </p:cNvSpPr>
            <p:nvPr/>
          </p:nvSpPr>
          <p:spPr bwMode="auto">
            <a:xfrm>
              <a:off x="3397" y="1604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5" name="Text Box 65"/>
            <p:cNvSpPr txBox="1">
              <a:spLocks noChangeArrowheads="1"/>
            </p:cNvSpPr>
            <p:nvPr/>
          </p:nvSpPr>
          <p:spPr bwMode="auto">
            <a:xfrm>
              <a:off x="3745" y="1823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56" name="Text Box 66"/>
            <p:cNvSpPr txBox="1">
              <a:spLocks noChangeArrowheads="1"/>
            </p:cNvSpPr>
            <p:nvPr/>
          </p:nvSpPr>
          <p:spPr bwMode="auto">
            <a:xfrm>
              <a:off x="3310" y="203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7" name="Text Box 67"/>
            <p:cNvSpPr txBox="1">
              <a:spLocks noChangeArrowheads="1"/>
            </p:cNvSpPr>
            <p:nvPr/>
          </p:nvSpPr>
          <p:spPr bwMode="auto">
            <a:xfrm>
              <a:off x="4129" y="1916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58" name="Text Box 68"/>
            <p:cNvSpPr txBox="1">
              <a:spLocks noChangeArrowheads="1"/>
            </p:cNvSpPr>
            <p:nvPr/>
          </p:nvSpPr>
          <p:spPr bwMode="auto">
            <a:xfrm>
              <a:off x="4066" y="2270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59" name="Text Box 69"/>
            <p:cNvSpPr txBox="1">
              <a:spLocks noChangeArrowheads="1"/>
            </p:cNvSpPr>
            <p:nvPr/>
          </p:nvSpPr>
          <p:spPr bwMode="auto">
            <a:xfrm>
              <a:off x="4426" y="184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1</a:t>
              </a:r>
            </a:p>
          </p:txBody>
        </p:sp>
        <p:sp>
          <p:nvSpPr>
            <p:cNvPr id="60" name="Text Box 70"/>
            <p:cNvSpPr txBox="1">
              <a:spLocks noChangeArrowheads="1"/>
            </p:cNvSpPr>
            <p:nvPr/>
          </p:nvSpPr>
          <p:spPr bwMode="auto">
            <a:xfrm>
              <a:off x="4786" y="2105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2</a:t>
              </a:r>
            </a:p>
          </p:txBody>
        </p:sp>
        <p:sp>
          <p:nvSpPr>
            <p:cNvPr id="61" name="Text Box 71"/>
            <p:cNvSpPr txBox="1">
              <a:spLocks noChangeArrowheads="1"/>
            </p:cNvSpPr>
            <p:nvPr/>
          </p:nvSpPr>
          <p:spPr bwMode="auto">
            <a:xfrm>
              <a:off x="4759" y="156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  <p:sp>
          <p:nvSpPr>
            <p:cNvPr id="62" name="Text Box 72"/>
            <p:cNvSpPr txBox="1">
              <a:spLocks noChangeArrowheads="1"/>
            </p:cNvSpPr>
            <p:nvPr/>
          </p:nvSpPr>
          <p:spPr bwMode="auto">
            <a:xfrm>
              <a:off x="4024" y="1418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3</a:t>
              </a:r>
            </a:p>
          </p:txBody>
        </p:sp>
        <p:sp>
          <p:nvSpPr>
            <p:cNvPr id="63" name="Text Box 73"/>
            <p:cNvSpPr txBox="1">
              <a:spLocks noChangeArrowheads="1"/>
            </p:cNvSpPr>
            <p:nvPr/>
          </p:nvSpPr>
          <p:spPr bwMode="auto">
            <a:xfrm>
              <a:off x="3673" y="1151"/>
              <a:ext cx="19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/>
                <a:t>5</a:t>
              </a:r>
            </a:p>
          </p:txBody>
        </p:sp>
      </p:grpSp>
      <p:sp>
        <p:nvSpPr>
          <p:cNvPr id="7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5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Routing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r>
              <a:rPr lang="en-US" sz="2400" dirty="0" smtClean="0"/>
              <a:t>Internet Routing works at two levels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Each AS runs an </a:t>
            </a:r>
            <a:r>
              <a:rPr lang="en-US" sz="2400" dirty="0" smtClean="0">
                <a:solidFill>
                  <a:srgbClr val="FF0000"/>
                </a:solidFill>
              </a:rPr>
              <a:t>intra-domain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/>
              <a:t> that </a:t>
            </a:r>
            <a:br>
              <a:rPr lang="en-US" sz="2400" dirty="0" smtClean="0"/>
            </a:br>
            <a:r>
              <a:rPr lang="en-US" sz="2400" dirty="0" smtClean="0"/>
              <a:t>establishes routes within its domain 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(</a:t>
            </a:r>
            <a:r>
              <a:rPr lang="en-US" sz="2000" dirty="0">
                <a:solidFill>
                  <a:srgbClr val="000090"/>
                </a:solidFill>
              </a:rPr>
              <a:t>AS -- region of network under a single administrative entity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Link State, e.g., Open Shortest Path First (OSPF)</a:t>
            </a:r>
          </a:p>
          <a:p>
            <a:pPr lvl="1"/>
            <a:r>
              <a:rPr lang="en-US" sz="2000" dirty="0">
                <a:solidFill>
                  <a:srgbClr val="000090"/>
                </a:solidFill>
              </a:rPr>
              <a:t>Distance Vector, e.g., Routing Information Protocol (RIP</a:t>
            </a:r>
            <a:r>
              <a:rPr lang="en-US" sz="2000" dirty="0" smtClean="0">
                <a:solidFill>
                  <a:srgbClr val="000090"/>
                </a:solidFill>
              </a:rPr>
              <a:t>)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ASes</a:t>
            </a:r>
            <a:r>
              <a:rPr lang="en-US" sz="2400" dirty="0" smtClean="0"/>
              <a:t> participate in an </a:t>
            </a:r>
            <a:r>
              <a:rPr lang="en-US" sz="2400" dirty="0" smtClean="0">
                <a:solidFill>
                  <a:srgbClr val="FF0000"/>
                </a:solidFill>
              </a:rPr>
              <a:t>inter-domain </a:t>
            </a:r>
            <a:r>
              <a:rPr lang="en-US" sz="2400" dirty="0" smtClean="0">
                <a:solidFill>
                  <a:srgbClr val="000000"/>
                </a:solidFill>
              </a:rPr>
              <a:t>routing protocol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that establishes routes between domains</a:t>
            </a:r>
          </a:p>
          <a:p>
            <a:pPr lvl="1"/>
            <a:r>
              <a:rPr lang="en-US" sz="2000" dirty="0" smtClean="0">
                <a:solidFill>
                  <a:srgbClr val="000090"/>
                </a:solidFill>
              </a:rPr>
              <a:t>Path Vector, e.g., Border Gateway Protocol (BGP)</a:t>
            </a:r>
          </a:p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4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(for now)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</a:t>
            </a:r>
            <a:r>
              <a:rPr lang="en-US" dirty="0" smtClean="0"/>
              <a:t>each host has a unique ID (address)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course will talk about real IP addressing</a:t>
            </a:r>
          </a:p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06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Outline	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</a:t>
            </a:r>
          </a:p>
          <a:p>
            <a:r>
              <a:rPr lang="en-US" dirty="0" smtClean="0"/>
              <a:t>Distance Vector </a:t>
            </a:r>
          </a:p>
          <a:p>
            <a:r>
              <a:rPr lang="en-US" dirty="0" smtClean="0"/>
              <a:t>Routing: goals and metrics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0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Link-State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40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371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</a:t>
            </a:r>
            <a:r>
              <a:rPr lang="en-US" sz="2400" dirty="0">
                <a:latin typeface="Arial" charset="0"/>
              </a:rPr>
              <a:t>node </a:t>
            </a:r>
            <a:r>
              <a:rPr lang="en-US" sz="2400" dirty="0" smtClean="0">
                <a:latin typeface="Arial" charset="0"/>
              </a:rPr>
              <a:t>maintains its </a:t>
            </a:r>
            <a:r>
              <a:rPr lang="en-US" sz="2400" dirty="0" smtClean="0">
                <a:solidFill>
                  <a:srgbClr val="FF0000"/>
                </a:solidFill>
                <a:latin typeface="Arial" charset="0"/>
              </a:rPr>
              <a:t>local</a:t>
            </a:r>
            <a:r>
              <a:rPr lang="en-US" sz="2400" dirty="0" smtClean="0">
                <a:latin typeface="Arial" charset="0"/>
              </a:rPr>
              <a:t> “link state” (LS)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i.e., a list of its directly attached links and their costs</a:t>
            </a:r>
          </a:p>
          <a:p>
            <a:pPr>
              <a:lnSpc>
                <a:spcPct val="9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828800" y="2819400"/>
            <a:ext cx="914400" cy="954107"/>
            <a:chOff x="1828800" y="2819400"/>
            <a:chExt cx="914400" cy="954107"/>
          </a:xfrm>
        </p:grpSpPr>
        <p:sp>
          <p:nvSpPr>
            <p:cNvPr id="3" name="Rounded Rectangle 2"/>
            <p:cNvSpPr/>
            <p:nvPr/>
          </p:nvSpPr>
          <p:spPr bwMode="auto">
            <a:xfrm>
              <a:off x="1828800" y="2819400"/>
              <a:ext cx="914400" cy="762000"/>
            </a:xfrm>
            <a:prstGeom prst="roundRect">
              <a:avLst/>
            </a:prstGeom>
            <a:solidFill>
              <a:srgbClr val="FFFF9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05701" y="2819400"/>
              <a:ext cx="813131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 smtClean="0">
                  <a:latin typeface="+mn-lt"/>
                </a:rPr>
                <a:t>(N1,N2)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(N1,N4)</a:t>
              </a:r>
            </a:p>
            <a:p>
              <a:pPr algn="ctr"/>
              <a:r>
                <a:rPr lang="en-US" sz="1400" dirty="0" smtClean="0">
                  <a:latin typeface="+mn-lt"/>
                </a:rPr>
                <a:t>(N1,N5)</a:t>
              </a:r>
            </a:p>
            <a:p>
              <a:pPr algn="ctr"/>
              <a:endParaRPr lang="en-US" sz="1400" b="0" dirty="0" smtClean="0">
                <a:latin typeface="+mn-lt"/>
              </a:endParaRPr>
            </a:p>
          </p:txBody>
        </p:sp>
      </p:grpSp>
      <p:cxnSp>
        <p:nvCxnSpPr>
          <p:cNvPr id="6" name="Straight Arrow Connector 5"/>
          <p:cNvCxnSpPr/>
          <p:nvPr/>
        </p:nvCxnSpPr>
        <p:spPr bwMode="auto">
          <a:xfrm flipH="1">
            <a:off x="2209800" y="3581400"/>
            <a:ext cx="76200" cy="60960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arrow"/>
          </a:ln>
          <a:effectLst/>
        </p:spPr>
      </p:cxnSp>
      <p:grpSp>
        <p:nvGrpSpPr>
          <p:cNvPr id="138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139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0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1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2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4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5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6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7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8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9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6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7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8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59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0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61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62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241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2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3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4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5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7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8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9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0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1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2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3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229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4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217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5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205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66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193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167" name="AutoShape 93"/>
            <p:cNvCxnSpPr>
              <a:cxnSpLocks noChangeShapeType="1"/>
              <a:stCxn id="155" idx="3"/>
              <a:endCxn id="157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8" name="AutoShape 94"/>
            <p:cNvCxnSpPr>
              <a:cxnSpLocks noChangeShapeType="1"/>
              <a:stCxn id="155" idx="3"/>
              <a:endCxn id="158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9" name="AutoShape 95"/>
            <p:cNvCxnSpPr>
              <a:cxnSpLocks noChangeShapeType="1"/>
              <a:stCxn id="156" idx="3"/>
              <a:endCxn id="158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0" name="AutoShape 96"/>
            <p:cNvCxnSpPr>
              <a:cxnSpLocks noChangeShapeType="1"/>
              <a:stCxn id="156" idx="3"/>
              <a:endCxn id="159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1" name="AutoShape 97"/>
            <p:cNvCxnSpPr>
              <a:cxnSpLocks noChangeShapeType="1"/>
              <a:stCxn id="158" idx="3"/>
              <a:endCxn id="160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2" name="AutoShape 98"/>
            <p:cNvCxnSpPr>
              <a:cxnSpLocks noChangeShapeType="1"/>
              <a:stCxn id="159" idx="3"/>
              <a:endCxn id="161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3" name="AutoShape 99"/>
            <p:cNvCxnSpPr>
              <a:cxnSpLocks noChangeShapeType="1"/>
              <a:stCxn id="161" idx="0"/>
              <a:endCxn id="160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4" name="AutoShape 100"/>
            <p:cNvCxnSpPr>
              <a:cxnSpLocks noChangeShapeType="1"/>
              <a:stCxn id="156" idx="0"/>
              <a:endCxn id="155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5" name="AutoShape 101"/>
            <p:cNvCxnSpPr>
              <a:cxnSpLocks noChangeShapeType="1"/>
              <a:stCxn id="157" idx="3"/>
              <a:endCxn id="160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6" name="AutoShape 102"/>
            <p:cNvCxnSpPr>
              <a:cxnSpLocks noChangeShapeType="1"/>
              <a:stCxn id="249" idx="35"/>
              <a:endCxn id="155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7" name="AutoShape 103"/>
            <p:cNvCxnSpPr>
              <a:cxnSpLocks noChangeShapeType="1"/>
              <a:stCxn id="237" idx="31"/>
              <a:endCxn id="156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8" name="AutoShape 104"/>
            <p:cNvCxnSpPr>
              <a:cxnSpLocks noChangeShapeType="1"/>
              <a:stCxn id="157" idx="0"/>
              <a:endCxn id="220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9" name="AutoShape 105"/>
            <p:cNvCxnSpPr>
              <a:cxnSpLocks noChangeShapeType="1"/>
              <a:stCxn id="161" idx="3"/>
              <a:endCxn id="201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0" name="AutoShape 106"/>
            <p:cNvCxnSpPr>
              <a:cxnSpLocks noChangeShapeType="1"/>
              <a:stCxn id="160" idx="3"/>
              <a:endCxn id="205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81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182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183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184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185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186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187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188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189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190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191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192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40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Each node floods its local link state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on receiving a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new</a:t>
            </a: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 LS message, a router forwards the message</a:t>
            </a:r>
            <a:br>
              <a:rPr lang="en-US" sz="2000" dirty="0" smtClean="0">
                <a:solidFill>
                  <a:srgbClr val="000090"/>
                </a:solidFill>
                <a:latin typeface="Arial" charset="0"/>
              </a:rPr>
            </a:br>
            <a:r>
              <a:rPr lang="en-US" sz="2000" dirty="0" smtClean="0">
                <a:solidFill>
                  <a:srgbClr val="000090"/>
                </a:solidFill>
                <a:latin typeface="Arial" charset="0"/>
              </a:rPr>
              <a:t>to all its neighbors other than the one it received the message from</a:t>
            </a:r>
          </a:p>
          <a:p>
            <a:pPr>
              <a:lnSpc>
                <a:spcPct val="70000"/>
              </a:lnSpc>
            </a:pPr>
            <a:endParaRPr lang="en-US" dirty="0"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grpSp>
        <p:nvGrpSpPr>
          <p:cNvPr id="8" name="Group 119"/>
          <p:cNvGrpSpPr>
            <a:grpSpLocks/>
          </p:cNvGrpSpPr>
          <p:nvPr/>
        </p:nvGrpSpPr>
        <p:grpSpPr bwMode="auto">
          <a:xfrm>
            <a:off x="2286000" y="4267200"/>
            <a:ext cx="1846146" cy="1344706"/>
            <a:chOff x="1152" y="2304"/>
            <a:chExt cx="1248" cy="960"/>
          </a:xfrm>
        </p:grpSpPr>
        <p:sp>
          <p:nvSpPr>
            <p:cNvPr id="35854" name="Line 120"/>
            <p:cNvSpPr>
              <a:spLocks noChangeShapeType="1"/>
            </p:cNvSpPr>
            <p:nvPr/>
          </p:nvSpPr>
          <p:spPr bwMode="auto">
            <a:xfrm flipH="1">
              <a:off x="1152" y="2592"/>
              <a:ext cx="48" cy="67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5" name="Line 121"/>
            <p:cNvSpPr>
              <a:spLocks noChangeShapeType="1"/>
            </p:cNvSpPr>
            <p:nvPr/>
          </p:nvSpPr>
          <p:spPr bwMode="auto">
            <a:xfrm>
              <a:off x="1344" y="2592"/>
              <a:ext cx="960" cy="432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6" name="Line 122"/>
            <p:cNvSpPr>
              <a:spLocks noChangeShapeType="1"/>
            </p:cNvSpPr>
            <p:nvPr/>
          </p:nvSpPr>
          <p:spPr bwMode="auto">
            <a:xfrm flipV="1">
              <a:off x="1344" y="2304"/>
              <a:ext cx="1056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9" name="Group 123"/>
          <p:cNvGrpSpPr>
            <a:grpSpLocks/>
          </p:cNvGrpSpPr>
          <p:nvPr/>
        </p:nvGrpSpPr>
        <p:grpSpPr bwMode="auto">
          <a:xfrm>
            <a:off x="2211470" y="4325470"/>
            <a:ext cx="4189330" cy="2151529"/>
            <a:chOff x="1296" y="2352"/>
            <a:chExt cx="2832" cy="1536"/>
          </a:xfrm>
        </p:grpSpPr>
        <p:sp>
          <p:nvSpPr>
            <p:cNvPr id="35851" name="Line 124"/>
            <p:cNvSpPr>
              <a:spLocks noChangeShapeType="1"/>
            </p:cNvSpPr>
            <p:nvPr/>
          </p:nvSpPr>
          <p:spPr bwMode="auto">
            <a:xfrm>
              <a:off x="2736" y="2352"/>
              <a:ext cx="1344" cy="240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2" name="Line 125"/>
            <p:cNvSpPr>
              <a:spLocks noChangeShapeType="1"/>
            </p:cNvSpPr>
            <p:nvPr/>
          </p:nvSpPr>
          <p:spPr bwMode="auto">
            <a:xfrm flipV="1">
              <a:off x="2736" y="2736"/>
              <a:ext cx="1392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3" name="Line 126"/>
            <p:cNvSpPr>
              <a:spLocks noChangeShapeType="1"/>
            </p:cNvSpPr>
            <p:nvPr/>
          </p:nvSpPr>
          <p:spPr bwMode="auto">
            <a:xfrm>
              <a:off x="1296" y="3552"/>
              <a:ext cx="1200" cy="33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grpSp>
        <p:nvGrpSpPr>
          <p:cNvPr id="10" name="Group 127"/>
          <p:cNvGrpSpPr>
            <a:grpSpLocks/>
          </p:cNvGrpSpPr>
          <p:nvPr/>
        </p:nvGrpSpPr>
        <p:grpSpPr bwMode="auto">
          <a:xfrm>
            <a:off x="4291410" y="5006788"/>
            <a:ext cx="2414190" cy="1546412"/>
            <a:chOff x="2688" y="2832"/>
            <a:chExt cx="1632" cy="1104"/>
          </a:xfrm>
        </p:grpSpPr>
        <p:sp>
          <p:nvSpPr>
            <p:cNvPr id="35849" name="Line 128"/>
            <p:cNvSpPr>
              <a:spLocks noChangeShapeType="1"/>
            </p:cNvSpPr>
            <p:nvPr/>
          </p:nvSpPr>
          <p:spPr bwMode="auto">
            <a:xfrm flipH="1">
              <a:off x="4128" y="2832"/>
              <a:ext cx="192" cy="816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  <p:sp>
          <p:nvSpPr>
            <p:cNvPr id="35850" name="Line 129"/>
            <p:cNvSpPr>
              <a:spLocks noChangeShapeType="1"/>
            </p:cNvSpPr>
            <p:nvPr/>
          </p:nvSpPr>
          <p:spPr bwMode="auto">
            <a:xfrm flipV="1">
              <a:off x="2688" y="3888"/>
              <a:ext cx="1248" cy="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lIns="90488" tIns="44450" rIns="90488" bIns="44450"/>
            <a:lstStyle/>
            <a:p>
              <a:endParaRPr lang="en-US"/>
            </a:p>
          </p:txBody>
        </p:sp>
      </p:grpSp>
      <p:sp>
        <p:nvSpPr>
          <p:cNvPr id="917634" name="Line 130"/>
          <p:cNvSpPr>
            <a:spLocks noChangeShapeType="1"/>
          </p:cNvSpPr>
          <p:nvPr/>
        </p:nvSpPr>
        <p:spPr bwMode="auto">
          <a:xfrm flipV="1">
            <a:off x="2247877" y="5329518"/>
            <a:ext cx="1562123" cy="537882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828800" y="3810000"/>
            <a:ext cx="1622618" cy="1528465"/>
            <a:chOff x="1828800" y="3810000"/>
            <a:chExt cx="1622618" cy="1528465"/>
          </a:xfrm>
        </p:grpSpPr>
        <p:grpSp>
          <p:nvGrpSpPr>
            <p:cNvPr id="132" name="Group 131"/>
            <p:cNvGrpSpPr/>
            <p:nvPr/>
          </p:nvGrpSpPr>
          <p:grpSpPr>
            <a:xfrm>
              <a:off x="2895600" y="3810000"/>
              <a:ext cx="479618" cy="461665"/>
              <a:chOff x="1793305" y="2819400"/>
              <a:chExt cx="1037915" cy="1039486"/>
            </a:xfrm>
          </p:grpSpPr>
          <p:sp>
            <p:nvSpPr>
              <p:cNvPr id="133" name="Rounded Rectangle 132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4" name="TextBox 133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35" name="Group 134"/>
            <p:cNvGrpSpPr/>
            <p:nvPr/>
          </p:nvGrpSpPr>
          <p:grpSpPr>
            <a:xfrm>
              <a:off x="2971800" y="4491335"/>
              <a:ext cx="479618" cy="461665"/>
              <a:chOff x="1793305" y="2819400"/>
              <a:chExt cx="1037915" cy="1039486"/>
            </a:xfrm>
          </p:grpSpPr>
          <p:sp>
            <p:nvSpPr>
              <p:cNvPr id="136" name="Rounded Rectangle 135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1828800" y="4876800"/>
              <a:ext cx="479618" cy="461665"/>
              <a:chOff x="1793305" y="2819400"/>
              <a:chExt cx="1037915" cy="1039486"/>
            </a:xfrm>
          </p:grpSpPr>
          <p:sp>
            <p:nvSpPr>
              <p:cNvPr id="142" name="Rounded Rectangle 141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4930582" y="5329535"/>
            <a:ext cx="2232218" cy="1223665"/>
            <a:chOff x="4930582" y="5329535"/>
            <a:chExt cx="2232218" cy="1223665"/>
          </a:xfrm>
        </p:grpSpPr>
        <p:grpSp>
          <p:nvGrpSpPr>
            <p:cNvPr id="147" name="Group 146"/>
            <p:cNvGrpSpPr/>
            <p:nvPr/>
          </p:nvGrpSpPr>
          <p:grpSpPr>
            <a:xfrm>
              <a:off x="4930582" y="6091535"/>
              <a:ext cx="479618" cy="461665"/>
              <a:chOff x="1793305" y="2819400"/>
              <a:chExt cx="1037915" cy="1039486"/>
            </a:xfrm>
          </p:grpSpPr>
          <p:sp>
            <p:nvSpPr>
              <p:cNvPr id="148" name="Rounded Rectangle 147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9" name="TextBox 148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6" name="Group 155"/>
            <p:cNvGrpSpPr/>
            <p:nvPr/>
          </p:nvGrpSpPr>
          <p:grpSpPr>
            <a:xfrm>
              <a:off x="6683182" y="5329535"/>
              <a:ext cx="479618" cy="461665"/>
              <a:chOff x="1793305" y="2819400"/>
              <a:chExt cx="1037915" cy="1039486"/>
            </a:xfrm>
          </p:grpSpPr>
          <p:sp>
            <p:nvSpPr>
              <p:cNvPr id="157" name="Rounded Rectangle 156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8" name="TextBox 157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2667000" y="4038600"/>
            <a:ext cx="2994218" cy="2667000"/>
            <a:chOff x="2667000" y="4038600"/>
            <a:chExt cx="2994218" cy="2667000"/>
          </a:xfrm>
        </p:grpSpPr>
        <p:grpSp>
          <p:nvGrpSpPr>
            <p:cNvPr id="138" name="Group 137"/>
            <p:cNvGrpSpPr/>
            <p:nvPr/>
          </p:nvGrpSpPr>
          <p:grpSpPr>
            <a:xfrm>
              <a:off x="2743200" y="5177135"/>
              <a:ext cx="479618" cy="461665"/>
              <a:chOff x="1793305" y="2819400"/>
              <a:chExt cx="1037915" cy="1039486"/>
            </a:xfrm>
          </p:grpSpPr>
          <p:sp>
            <p:nvSpPr>
              <p:cNvPr id="139" name="Rounded Rectangle 138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0" name="TextBox 139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44" name="Group 143"/>
            <p:cNvGrpSpPr/>
            <p:nvPr/>
          </p:nvGrpSpPr>
          <p:grpSpPr>
            <a:xfrm>
              <a:off x="2667000" y="6243935"/>
              <a:ext cx="479618" cy="461665"/>
              <a:chOff x="1298605" y="3848832"/>
              <a:chExt cx="1037915" cy="1039486"/>
            </a:xfrm>
          </p:grpSpPr>
          <p:sp>
            <p:nvSpPr>
              <p:cNvPr id="145" name="Rounded Rectangle 144"/>
              <p:cNvSpPr/>
              <p:nvPr/>
            </p:nvSpPr>
            <p:spPr bwMode="auto">
              <a:xfrm>
                <a:off x="1373606" y="3858885"/>
                <a:ext cx="914400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1298605" y="3848832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0" name="Group 149"/>
            <p:cNvGrpSpPr/>
            <p:nvPr/>
          </p:nvGrpSpPr>
          <p:grpSpPr>
            <a:xfrm>
              <a:off x="5159182" y="5181600"/>
              <a:ext cx="479618" cy="461665"/>
              <a:chOff x="1793305" y="2819400"/>
              <a:chExt cx="1037915" cy="1039486"/>
            </a:xfrm>
          </p:grpSpPr>
          <p:sp>
            <p:nvSpPr>
              <p:cNvPr id="151" name="Rounded Rectangle 150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3" name="Group 152"/>
            <p:cNvGrpSpPr/>
            <p:nvPr/>
          </p:nvGrpSpPr>
          <p:grpSpPr>
            <a:xfrm>
              <a:off x="5181600" y="4038600"/>
              <a:ext cx="479618" cy="461665"/>
              <a:chOff x="1793305" y="2819400"/>
              <a:chExt cx="1037915" cy="1039486"/>
            </a:xfrm>
          </p:grpSpPr>
          <p:sp>
            <p:nvSpPr>
              <p:cNvPr id="154" name="Rounded Rectangle 153"/>
              <p:cNvSpPr/>
              <p:nvPr/>
            </p:nvSpPr>
            <p:spPr bwMode="auto">
              <a:xfrm>
                <a:off x="1828800" y="2819400"/>
                <a:ext cx="914400" cy="762000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55" name="TextBox 154"/>
              <p:cNvSpPr txBox="1"/>
              <p:nvPr/>
            </p:nvSpPr>
            <p:spPr>
              <a:xfrm>
                <a:off x="1793305" y="2819400"/>
                <a:ext cx="1037915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  <p:grpSp>
          <p:nvGrpSpPr>
            <p:cNvPr id="159" name="Group 158"/>
            <p:cNvGrpSpPr/>
            <p:nvPr/>
          </p:nvGrpSpPr>
          <p:grpSpPr>
            <a:xfrm>
              <a:off x="2971800" y="5481935"/>
              <a:ext cx="479618" cy="461665"/>
              <a:chOff x="1841817" y="3162544"/>
              <a:chExt cx="1037914" cy="1039486"/>
            </a:xfrm>
          </p:grpSpPr>
          <p:sp>
            <p:nvSpPr>
              <p:cNvPr id="160" name="Rounded Rectangle 159"/>
              <p:cNvSpPr/>
              <p:nvPr/>
            </p:nvSpPr>
            <p:spPr bwMode="auto">
              <a:xfrm>
                <a:off x="1916818" y="3172597"/>
                <a:ext cx="914399" cy="762001"/>
              </a:xfrm>
              <a:prstGeom prst="roundRect">
                <a:avLst/>
              </a:prstGeom>
              <a:solidFill>
                <a:srgbClr val="FFFF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9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ourier New" charset="0"/>
                </a:endParaRPr>
              </a:p>
            </p:txBody>
          </p:sp>
          <p:sp>
            <p:nvSpPr>
              <p:cNvPr id="161" name="TextBox 160"/>
              <p:cNvSpPr txBox="1"/>
              <p:nvPr/>
            </p:nvSpPr>
            <p:spPr>
              <a:xfrm>
                <a:off x="1841817" y="3162544"/>
                <a:ext cx="1037914" cy="10394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600" b="0" dirty="0" smtClean="0">
                    <a:latin typeface="+mn-lt"/>
                  </a:rPr>
                  <a:t>(N1,N2)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N4)</a:t>
                </a:r>
              </a:p>
              <a:p>
                <a:pPr algn="ctr"/>
                <a:r>
                  <a:rPr lang="en-US" sz="600" b="0" dirty="0" smtClean="0">
                    <a:latin typeface="+mn-lt"/>
                  </a:rPr>
                  <a:t>(N1, N5)</a:t>
                </a:r>
              </a:p>
              <a:p>
                <a:pPr algn="ctr"/>
                <a:endParaRPr lang="en-US" sz="600" b="0" dirty="0" smtClean="0">
                  <a:latin typeface="+mn-lt"/>
                </a:endParaRPr>
              </a:p>
            </p:txBody>
          </p:sp>
        </p:grpSp>
      </p:grpSp>
      <p:sp>
        <p:nvSpPr>
          <p:cNvPr id="16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17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  <p:bldP spid="91763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Link </a:t>
            </a:r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State Routing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1600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Each </a:t>
            </a:r>
            <a:r>
              <a:rPr lang="en-US" sz="2400" dirty="0">
                <a:solidFill>
                  <a:schemeClr val="bg2"/>
                </a:solidFill>
                <a:latin typeface="Arial" charset="0"/>
              </a:rPr>
              <a:t>node </a:t>
            </a:r>
            <a:r>
              <a:rPr lang="en-US" sz="2400" dirty="0" smtClean="0">
                <a:solidFill>
                  <a:schemeClr val="bg2"/>
                </a:solidFill>
                <a:latin typeface="Arial" charset="0"/>
              </a:rPr>
              <a:t>maintains its local “link state” (LS)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</a:rPr>
              <a:t>Each node floods its local link state 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Arial" charset="0"/>
              </a:rPr>
              <a:t>Hence, each node learns the entire network topology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Can use </a:t>
            </a:r>
            <a:r>
              <a:rPr lang="en-US" sz="2000" dirty="0" err="1" smtClean="0">
                <a:solidFill>
                  <a:srgbClr val="FF0000"/>
                </a:solidFill>
                <a:latin typeface="Arial" charset="0"/>
              </a:rPr>
              <a:t>Dijkstra’s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 to compute the shortest paths between nodes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grpSp>
        <p:nvGrpSpPr>
          <p:cNvPr id="35844" name="Group 4"/>
          <p:cNvGrpSpPr>
            <a:grpSpLocks/>
          </p:cNvGrpSpPr>
          <p:nvPr/>
        </p:nvGrpSpPr>
        <p:grpSpPr bwMode="auto">
          <a:xfrm>
            <a:off x="685800" y="3200400"/>
            <a:ext cx="7291388" cy="3429000"/>
            <a:chOff x="192" y="1536"/>
            <a:chExt cx="4929" cy="2448"/>
          </a:xfrm>
        </p:grpSpPr>
        <p:sp>
          <p:nvSpPr>
            <p:cNvPr id="35857" name="Freeform 5"/>
            <p:cNvSpPr>
              <a:spLocks noEditPoints="1"/>
            </p:cNvSpPr>
            <p:nvPr/>
          </p:nvSpPr>
          <p:spPr bwMode="auto">
            <a:xfrm>
              <a:off x="854" y="2385"/>
              <a:ext cx="1500" cy="22"/>
            </a:xfrm>
            <a:custGeom>
              <a:avLst/>
              <a:gdLst>
                <a:gd name="T0" fmla="*/ 1500 w 1500"/>
                <a:gd name="T1" fmla="*/ 10 h 22"/>
                <a:gd name="T2" fmla="*/ 1498 w 1500"/>
                <a:gd name="T3" fmla="*/ 2 h 22"/>
                <a:gd name="T4" fmla="*/ 1490 w 1500"/>
                <a:gd name="T5" fmla="*/ 0 h 22"/>
                <a:gd name="T6" fmla="*/ 1482 w 1500"/>
                <a:gd name="T7" fmla="*/ 2 h 22"/>
                <a:gd name="T8" fmla="*/ 1478 w 1500"/>
                <a:gd name="T9" fmla="*/ 10 h 22"/>
                <a:gd name="T10" fmla="*/ 1482 w 1500"/>
                <a:gd name="T11" fmla="*/ 18 h 22"/>
                <a:gd name="T12" fmla="*/ 1490 w 1500"/>
                <a:gd name="T13" fmla="*/ 22 h 22"/>
                <a:gd name="T14" fmla="*/ 1498 w 1500"/>
                <a:gd name="T15" fmla="*/ 18 h 22"/>
                <a:gd name="T16" fmla="*/ 1500 w 1500"/>
                <a:gd name="T17" fmla="*/ 10 h 22"/>
                <a:gd name="T18" fmla="*/ 0 w 1500"/>
                <a:gd name="T19" fmla="*/ 10 h 22"/>
                <a:gd name="T20" fmla="*/ 2 w 1500"/>
                <a:gd name="T21" fmla="*/ 18 h 22"/>
                <a:gd name="T22" fmla="*/ 10 w 1500"/>
                <a:gd name="T23" fmla="*/ 22 h 22"/>
                <a:gd name="T24" fmla="*/ 18 w 1500"/>
                <a:gd name="T25" fmla="*/ 18 h 22"/>
                <a:gd name="T26" fmla="*/ 21 w 1500"/>
                <a:gd name="T27" fmla="*/ 10 h 22"/>
                <a:gd name="T28" fmla="*/ 18 w 1500"/>
                <a:gd name="T29" fmla="*/ 2 h 22"/>
                <a:gd name="T30" fmla="*/ 10 w 1500"/>
                <a:gd name="T31" fmla="*/ 0 h 22"/>
                <a:gd name="T32" fmla="*/ 2 w 1500"/>
                <a:gd name="T33" fmla="*/ 2 h 22"/>
                <a:gd name="T34" fmla="*/ 0 w 1500"/>
                <a:gd name="T35" fmla="*/ 10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58" name="Line 6"/>
            <p:cNvSpPr>
              <a:spLocks noChangeShapeType="1"/>
            </p:cNvSpPr>
            <p:nvPr/>
          </p:nvSpPr>
          <p:spPr bwMode="auto">
            <a:xfrm flipH="1">
              <a:off x="875" y="2395"/>
              <a:ext cx="1457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59" name="Freeform 7"/>
            <p:cNvSpPr>
              <a:spLocks noEditPoints="1"/>
            </p:cNvSpPr>
            <p:nvPr/>
          </p:nvSpPr>
          <p:spPr bwMode="auto">
            <a:xfrm>
              <a:off x="854" y="3034"/>
              <a:ext cx="1500" cy="403"/>
            </a:xfrm>
            <a:custGeom>
              <a:avLst/>
              <a:gdLst>
                <a:gd name="T0" fmla="*/ 0 w 1500"/>
                <a:gd name="T1" fmla="*/ 395 h 403"/>
                <a:gd name="T2" fmla="*/ 4 w 1500"/>
                <a:gd name="T3" fmla="*/ 403 h 403"/>
                <a:gd name="T4" fmla="*/ 14 w 1500"/>
                <a:gd name="T5" fmla="*/ 403 h 403"/>
                <a:gd name="T6" fmla="*/ 20 w 1500"/>
                <a:gd name="T7" fmla="*/ 399 h 403"/>
                <a:gd name="T8" fmla="*/ 21 w 1500"/>
                <a:gd name="T9" fmla="*/ 391 h 403"/>
                <a:gd name="T10" fmla="*/ 16 w 1500"/>
                <a:gd name="T11" fmla="*/ 383 h 403"/>
                <a:gd name="T12" fmla="*/ 8 w 1500"/>
                <a:gd name="T13" fmla="*/ 381 h 403"/>
                <a:gd name="T14" fmla="*/ 0 w 1500"/>
                <a:gd name="T15" fmla="*/ 387 h 403"/>
                <a:gd name="T16" fmla="*/ 0 w 1500"/>
                <a:gd name="T17" fmla="*/ 395 h 403"/>
                <a:gd name="T18" fmla="*/ 1500 w 1500"/>
                <a:gd name="T19" fmla="*/ 8 h 403"/>
                <a:gd name="T20" fmla="*/ 1496 w 1500"/>
                <a:gd name="T21" fmla="*/ 2 h 403"/>
                <a:gd name="T22" fmla="*/ 1486 w 1500"/>
                <a:gd name="T23" fmla="*/ 0 h 403"/>
                <a:gd name="T24" fmla="*/ 1480 w 1500"/>
                <a:gd name="T25" fmla="*/ 6 h 403"/>
                <a:gd name="T26" fmla="*/ 1478 w 1500"/>
                <a:gd name="T27" fmla="*/ 14 h 403"/>
                <a:gd name="T28" fmla="*/ 1484 w 1500"/>
                <a:gd name="T29" fmla="*/ 22 h 403"/>
                <a:gd name="T30" fmla="*/ 1492 w 1500"/>
                <a:gd name="T31" fmla="*/ 22 h 403"/>
                <a:gd name="T32" fmla="*/ 1500 w 1500"/>
                <a:gd name="T33" fmla="*/ 18 h 403"/>
                <a:gd name="T34" fmla="*/ 1500 w 1500"/>
                <a:gd name="T35" fmla="*/ 8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0" name="Line 8"/>
            <p:cNvSpPr>
              <a:spLocks noChangeShapeType="1"/>
            </p:cNvSpPr>
            <p:nvPr/>
          </p:nvSpPr>
          <p:spPr bwMode="auto">
            <a:xfrm flipV="1">
              <a:off x="875" y="3048"/>
              <a:ext cx="1457" cy="37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1" name="Freeform 9"/>
            <p:cNvSpPr>
              <a:spLocks noEditPoints="1"/>
            </p:cNvSpPr>
            <p:nvPr/>
          </p:nvSpPr>
          <p:spPr bwMode="auto">
            <a:xfrm>
              <a:off x="854" y="3415"/>
              <a:ext cx="1500" cy="381"/>
            </a:xfrm>
            <a:custGeom>
              <a:avLst/>
              <a:gdLst>
                <a:gd name="T0" fmla="*/ 0 w 1500"/>
                <a:gd name="T1" fmla="*/ 10 h 381"/>
                <a:gd name="T2" fmla="*/ 2 w 1500"/>
                <a:gd name="T3" fmla="*/ 18 h 381"/>
                <a:gd name="T4" fmla="*/ 8 w 1500"/>
                <a:gd name="T5" fmla="*/ 22 h 381"/>
                <a:gd name="T6" fmla="*/ 16 w 1500"/>
                <a:gd name="T7" fmla="*/ 22 h 381"/>
                <a:gd name="T8" fmla="*/ 21 w 1500"/>
                <a:gd name="T9" fmla="*/ 14 h 381"/>
                <a:gd name="T10" fmla="*/ 20 w 1500"/>
                <a:gd name="T11" fmla="*/ 6 h 381"/>
                <a:gd name="T12" fmla="*/ 14 w 1500"/>
                <a:gd name="T13" fmla="*/ 0 h 381"/>
                <a:gd name="T14" fmla="*/ 4 w 1500"/>
                <a:gd name="T15" fmla="*/ 2 h 381"/>
                <a:gd name="T16" fmla="*/ 0 w 1500"/>
                <a:gd name="T17" fmla="*/ 10 h 381"/>
                <a:gd name="T18" fmla="*/ 1500 w 1500"/>
                <a:gd name="T19" fmla="*/ 373 h 381"/>
                <a:gd name="T20" fmla="*/ 1500 w 1500"/>
                <a:gd name="T21" fmla="*/ 365 h 381"/>
                <a:gd name="T22" fmla="*/ 1492 w 1500"/>
                <a:gd name="T23" fmla="*/ 359 h 381"/>
                <a:gd name="T24" fmla="*/ 1484 w 1500"/>
                <a:gd name="T25" fmla="*/ 361 h 381"/>
                <a:gd name="T26" fmla="*/ 1478 w 1500"/>
                <a:gd name="T27" fmla="*/ 369 h 381"/>
                <a:gd name="T28" fmla="*/ 1480 w 1500"/>
                <a:gd name="T29" fmla="*/ 377 h 381"/>
                <a:gd name="T30" fmla="*/ 1486 w 1500"/>
                <a:gd name="T31" fmla="*/ 381 h 381"/>
                <a:gd name="T32" fmla="*/ 1496 w 1500"/>
                <a:gd name="T33" fmla="*/ 381 h 381"/>
                <a:gd name="T34" fmla="*/ 1500 w 1500"/>
                <a:gd name="T35" fmla="*/ 373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2" name="Line 10"/>
            <p:cNvSpPr>
              <a:spLocks noChangeShapeType="1"/>
            </p:cNvSpPr>
            <p:nvPr/>
          </p:nvSpPr>
          <p:spPr bwMode="auto">
            <a:xfrm>
              <a:off x="875" y="3429"/>
              <a:ext cx="1457" cy="35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3" name="Freeform 11"/>
            <p:cNvSpPr>
              <a:spLocks noEditPoints="1"/>
            </p:cNvSpPr>
            <p:nvPr/>
          </p:nvSpPr>
          <p:spPr bwMode="auto">
            <a:xfrm>
              <a:off x="2332" y="2385"/>
              <a:ext cx="1660" cy="291"/>
            </a:xfrm>
            <a:custGeom>
              <a:avLst/>
              <a:gdLst>
                <a:gd name="T0" fmla="*/ 0 w 1660"/>
                <a:gd name="T1" fmla="*/ 10 h 291"/>
                <a:gd name="T2" fmla="*/ 2 w 1660"/>
                <a:gd name="T3" fmla="*/ 18 h 291"/>
                <a:gd name="T4" fmla="*/ 10 w 1660"/>
                <a:gd name="T5" fmla="*/ 22 h 291"/>
                <a:gd name="T6" fmla="*/ 18 w 1660"/>
                <a:gd name="T7" fmla="*/ 20 h 291"/>
                <a:gd name="T8" fmla="*/ 22 w 1660"/>
                <a:gd name="T9" fmla="*/ 12 h 291"/>
                <a:gd name="T10" fmla="*/ 20 w 1660"/>
                <a:gd name="T11" fmla="*/ 4 h 291"/>
                <a:gd name="T12" fmla="*/ 14 w 1660"/>
                <a:gd name="T13" fmla="*/ 0 h 291"/>
                <a:gd name="T14" fmla="*/ 6 w 1660"/>
                <a:gd name="T15" fmla="*/ 2 h 291"/>
                <a:gd name="T16" fmla="*/ 0 w 1660"/>
                <a:gd name="T17" fmla="*/ 10 h 291"/>
                <a:gd name="T18" fmla="*/ 1660 w 1660"/>
                <a:gd name="T19" fmla="*/ 281 h 291"/>
                <a:gd name="T20" fmla="*/ 1658 w 1660"/>
                <a:gd name="T21" fmla="*/ 273 h 291"/>
                <a:gd name="T22" fmla="*/ 1650 w 1660"/>
                <a:gd name="T23" fmla="*/ 269 h 291"/>
                <a:gd name="T24" fmla="*/ 1642 w 1660"/>
                <a:gd name="T25" fmla="*/ 271 h 291"/>
                <a:gd name="T26" fmla="*/ 1638 w 1660"/>
                <a:gd name="T27" fmla="*/ 279 h 291"/>
                <a:gd name="T28" fmla="*/ 1638 w 1660"/>
                <a:gd name="T29" fmla="*/ 287 h 291"/>
                <a:gd name="T30" fmla="*/ 1646 w 1660"/>
                <a:gd name="T31" fmla="*/ 291 h 291"/>
                <a:gd name="T32" fmla="*/ 1654 w 1660"/>
                <a:gd name="T33" fmla="*/ 289 h 291"/>
                <a:gd name="T34" fmla="*/ 1660 w 1660"/>
                <a:gd name="T35" fmla="*/ 281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4" name="Line 12"/>
            <p:cNvSpPr>
              <a:spLocks noChangeShapeType="1"/>
            </p:cNvSpPr>
            <p:nvPr/>
          </p:nvSpPr>
          <p:spPr bwMode="auto">
            <a:xfrm>
              <a:off x="2354" y="2397"/>
              <a:ext cx="1616" cy="267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5" name="Freeform 13"/>
            <p:cNvSpPr>
              <a:spLocks noEditPoints="1"/>
            </p:cNvSpPr>
            <p:nvPr/>
          </p:nvSpPr>
          <p:spPr bwMode="auto">
            <a:xfrm>
              <a:off x="2332" y="2654"/>
              <a:ext cx="1660" cy="402"/>
            </a:xfrm>
            <a:custGeom>
              <a:avLst/>
              <a:gdLst>
                <a:gd name="T0" fmla="*/ 1660 w 1660"/>
                <a:gd name="T1" fmla="*/ 8 h 402"/>
                <a:gd name="T2" fmla="*/ 1654 w 1660"/>
                <a:gd name="T3" fmla="*/ 2 h 402"/>
                <a:gd name="T4" fmla="*/ 1646 w 1660"/>
                <a:gd name="T5" fmla="*/ 0 h 402"/>
                <a:gd name="T6" fmla="*/ 1638 w 1660"/>
                <a:gd name="T7" fmla="*/ 4 h 402"/>
                <a:gd name="T8" fmla="*/ 1638 w 1660"/>
                <a:gd name="T9" fmla="*/ 14 h 402"/>
                <a:gd name="T10" fmla="*/ 1642 w 1660"/>
                <a:gd name="T11" fmla="*/ 20 h 402"/>
                <a:gd name="T12" fmla="*/ 1650 w 1660"/>
                <a:gd name="T13" fmla="*/ 22 h 402"/>
                <a:gd name="T14" fmla="*/ 1658 w 1660"/>
                <a:gd name="T15" fmla="*/ 16 h 402"/>
                <a:gd name="T16" fmla="*/ 1660 w 1660"/>
                <a:gd name="T17" fmla="*/ 8 h 402"/>
                <a:gd name="T18" fmla="*/ 0 w 1660"/>
                <a:gd name="T19" fmla="*/ 394 h 402"/>
                <a:gd name="T20" fmla="*/ 6 w 1660"/>
                <a:gd name="T21" fmla="*/ 400 h 402"/>
                <a:gd name="T22" fmla="*/ 14 w 1660"/>
                <a:gd name="T23" fmla="*/ 402 h 402"/>
                <a:gd name="T24" fmla="*/ 22 w 1660"/>
                <a:gd name="T25" fmla="*/ 398 h 402"/>
                <a:gd name="T26" fmla="*/ 22 w 1660"/>
                <a:gd name="T27" fmla="*/ 388 h 402"/>
                <a:gd name="T28" fmla="*/ 18 w 1660"/>
                <a:gd name="T29" fmla="*/ 382 h 402"/>
                <a:gd name="T30" fmla="*/ 10 w 1660"/>
                <a:gd name="T31" fmla="*/ 380 h 402"/>
                <a:gd name="T32" fmla="*/ 2 w 1660"/>
                <a:gd name="T33" fmla="*/ 386 h 402"/>
                <a:gd name="T34" fmla="*/ 0 w 1660"/>
                <a:gd name="T35" fmla="*/ 394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 flipH="1">
              <a:off x="2354" y="2668"/>
              <a:ext cx="1616" cy="37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7" name="Freeform 15"/>
            <p:cNvSpPr>
              <a:spLocks noEditPoints="1"/>
            </p:cNvSpPr>
            <p:nvPr/>
          </p:nvSpPr>
          <p:spPr bwMode="auto">
            <a:xfrm>
              <a:off x="2332" y="3774"/>
              <a:ext cx="1481" cy="24"/>
            </a:xfrm>
            <a:custGeom>
              <a:avLst/>
              <a:gdLst>
                <a:gd name="T0" fmla="*/ 0 w 1481"/>
                <a:gd name="T1" fmla="*/ 12 h 24"/>
                <a:gd name="T2" fmla="*/ 4 w 1481"/>
                <a:gd name="T3" fmla="*/ 20 h 24"/>
                <a:gd name="T4" fmla="*/ 12 w 1481"/>
                <a:gd name="T5" fmla="*/ 24 h 24"/>
                <a:gd name="T6" fmla="*/ 20 w 1481"/>
                <a:gd name="T7" fmla="*/ 20 h 24"/>
                <a:gd name="T8" fmla="*/ 22 w 1481"/>
                <a:gd name="T9" fmla="*/ 12 h 24"/>
                <a:gd name="T10" fmla="*/ 20 w 1481"/>
                <a:gd name="T11" fmla="*/ 4 h 24"/>
                <a:gd name="T12" fmla="*/ 12 w 1481"/>
                <a:gd name="T13" fmla="*/ 0 h 24"/>
                <a:gd name="T14" fmla="*/ 4 w 1481"/>
                <a:gd name="T15" fmla="*/ 4 h 24"/>
                <a:gd name="T16" fmla="*/ 0 w 1481"/>
                <a:gd name="T17" fmla="*/ 12 h 24"/>
                <a:gd name="T18" fmla="*/ 1481 w 1481"/>
                <a:gd name="T19" fmla="*/ 12 h 24"/>
                <a:gd name="T20" fmla="*/ 1477 w 1481"/>
                <a:gd name="T21" fmla="*/ 4 h 24"/>
                <a:gd name="T22" fmla="*/ 1469 w 1481"/>
                <a:gd name="T23" fmla="*/ 0 h 24"/>
                <a:gd name="T24" fmla="*/ 1461 w 1481"/>
                <a:gd name="T25" fmla="*/ 4 h 24"/>
                <a:gd name="T26" fmla="*/ 1457 w 1481"/>
                <a:gd name="T27" fmla="*/ 12 h 24"/>
                <a:gd name="T28" fmla="*/ 1461 w 1481"/>
                <a:gd name="T29" fmla="*/ 20 h 24"/>
                <a:gd name="T30" fmla="*/ 1469 w 1481"/>
                <a:gd name="T31" fmla="*/ 24 h 24"/>
                <a:gd name="T32" fmla="*/ 1477 w 1481"/>
                <a:gd name="T33" fmla="*/ 20 h 24"/>
                <a:gd name="T34" fmla="*/ 1481 w 1481"/>
                <a:gd name="T35" fmla="*/ 12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54" y="3786"/>
              <a:ext cx="1435" cy="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69" name="Line 17"/>
            <p:cNvSpPr>
              <a:spLocks noChangeShapeType="1"/>
            </p:cNvSpPr>
            <p:nvPr/>
          </p:nvSpPr>
          <p:spPr bwMode="auto">
            <a:xfrm flipH="1" flipV="1">
              <a:off x="3801" y="3786"/>
              <a:ext cx="785" cy="1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0" name="Line 18"/>
            <p:cNvSpPr>
              <a:spLocks noChangeShapeType="1"/>
            </p:cNvSpPr>
            <p:nvPr/>
          </p:nvSpPr>
          <p:spPr bwMode="auto">
            <a:xfrm>
              <a:off x="2344" y="1856"/>
              <a:ext cx="1" cy="539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1" name="Line 19"/>
            <p:cNvSpPr>
              <a:spLocks noChangeShapeType="1"/>
            </p:cNvSpPr>
            <p:nvPr/>
          </p:nvSpPr>
          <p:spPr bwMode="auto">
            <a:xfrm flipV="1">
              <a:off x="192" y="3427"/>
              <a:ext cx="672" cy="37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2" name="Line 20"/>
            <p:cNvSpPr>
              <a:spLocks noChangeShapeType="1"/>
            </p:cNvSpPr>
            <p:nvPr/>
          </p:nvSpPr>
          <p:spPr bwMode="auto">
            <a:xfrm flipH="1">
              <a:off x="3980" y="2171"/>
              <a:ext cx="516" cy="49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873" name="Rectangle 21"/>
            <p:cNvSpPr>
              <a:spLocks noChangeArrowheads="1"/>
            </p:cNvSpPr>
            <p:nvPr/>
          </p:nvSpPr>
          <p:spPr bwMode="auto">
            <a:xfrm>
              <a:off x="1167" y="230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4" name="Rectangle 22"/>
            <p:cNvSpPr>
              <a:spLocks noChangeArrowheads="1"/>
            </p:cNvSpPr>
            <p:nvPr/>
          </p:nvSpPr>
          <p:spPr bwMode="auto">
            <a:xfrm>
              <a:off x="1119" y="3360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5" name="Rectangle 23"/>
            <p:cNvSpPr>
              <a:spLocks noChangeArrowheads="1"/>
            </p:cNvSpPr>
            <p:nvPr/>
          </p:nvSpPr>
          <p:spPr bwMode="auto">
            <a:xfrm>
              <a:off x="2511" y="225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6" name="Rectangle 24"/>
            <p:cNvSpPr>
              <a:spLocks noChangeArrowheads="1"/>
            </p:cNvSpPr>
            <p:nvPr/>
          </p:nvSpPr>
          <p:spPr bwMode="auto">
            <a:xfrm>
              <a:off x="2511" y="2880"/>
              <a:ext cx="192" cy="288"/>
            </a:xfrm>
            <a:prstGeom prst="rect">
              <a:avLst/>
            </a:prstGeom>
            <a:solidFill>
              <a:srgbClr val="B3B3B3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7" name="Rectangle 25"/>
            <p:cNvSpPr>
              <a:spLocks noChangeArrowheads="1"/>
            </p:cNvSpPr>
            <p:nvPr/>
          </p:nvSpPr>
          <p:spPr bwMode="auto">
            <a:xfrm>
              <a:off x="2511" y="3696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8" name="Rectangle 26"/>
            <p:cNvSpPr>
              <a:spLocks noChangeArrowheads="1"/>
            </p:cNvSpPr>
            <p:nvPr/>
          </p:nvSpPr>
          <p:spPr bwMode="auto">
            <a:xfrm>
              <a:off x="4143" y="2544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79" name="Rectangle 27"/>
            <p:cNvSpPr>
              <a:spLocks noChangeArrowheads="1"/>
            </p:cNvSpPr>
            <p:nvPr/>
          </p:nvSpPr>
          <p:spPr bwMode="auto">
            <a:xfrm>
              <a:off x="3951" y="3648"/>
              <a:ext cx="192" cy="288"/>
            </a:xfrm>
            <a:prstGeom prst="rect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35880" name="Group 28"/>
            <p:cNvGrpSpPr>
              <a:grpSpLocks/>
            </p:cNvGrpSpPr>
            <p:nvPr/>
          </p:nvGrpSpPr>
          <p:grpSpPr bwMode="auto">
            <a:xfrm>
              <a:off x="399" y="2016"/>
              <a:ext cx="286" cy="288"/>
              <a:chOff x="712" y="2330"/>
              <a:chExt cx="286" cy="288"/>
            </a:xfrm>
          </p:grpSpPr>
          <p:sp>
            <p:nvSpPr>
              <p:cNvPr id="35959" name="Freeform 29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0" name="Line 30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1" name="Line 31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2" name="Freeform 32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3" name="Line 33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4" name="Line 34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5" name="Line 35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6" name="Rectangle 36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7" name="Freeform 37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8" name="Line 38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69" name="Line 39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70" name="Line 40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1" name="Group 41"/>
            <p:cNvGrpSpPr>
              <a:grpSpLocks/>
            </p:cNvGrpSpPr>
            <p:nvPr/>
          </p:nvGrpSpPr>
          <p:grpSpPr bwMode="auto">
            <a:xfrm>
              <a:off x="447" y="3504"/>
              <a:ext cx="286" cy="288"/>
              <a:chOff x="712" y="2330"/>
              <a:chExt cx="286" cy="288"/>
            </a:xfrm>
          </p:grpSpPr>
          <p:sp>
            <p:nvSpPr>
              <p:cNvPr id="35947" name="Freeform 42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8" name="Line 43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9" name="Line 44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0" name="Freeform 45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1" name="Line 46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2" name="Line 47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3" name="Line 48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4" name="Rectangle 49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5" name="Freeform 50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6" name="Line 51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7" name="Line 52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58" name="Line 53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2" name="Group 54"/>
            <p:cNvGrpSpPr>
              <a:grpSpLocks/>
            </p:cNvGrpSpPr>
            <p:nvPr/>
          </p:nvGrpSpPr>
          <p:grpSpPr bwMode="auto">
            <a:xfrm>
              <a:off x="2559" y="1728"/>
              <a:ext cx="286" cy="288"/>
              <a:chOff x="712" y="2330"/>
              <a:chExt cx="286" cy="288"/>
            </a:xfrm>
          </p:grpSpPr>
          <p:sp>
            <p:nvSpPr>
              <p:cNvPr id="35935" name="Freeform 55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6" name="Line 56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7" name="Line 57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8" name="Freeform 58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9" name="Line 59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0" name="Line 60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1" name="Line 61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2" name="Rectangle 62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3" name="Freeform 63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4" name="Line 64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5" name="Line 65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46" name="Line 66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3" name="Group 67"/>
            <p:cNvGrpSpPr>
              <a:grpSpLocks/>
            </p:cNvGrpSpPr>
            <p:nvPr/>
          </p:nvGrpSpPr>
          <p:grpSpPr bwMode="auto">
            <a:xfrm>
              <a:off x="4623" y="2016"/>
              <a:ext cx="286" cy="288"/>
              <a:chOff x="712" y="2330"/>
              <a:chExt cx="286" cy="288"/>
            </a:xfrm>
          </p:grpSpPr>
          <p:sp>
            <p:nvSpPr>
              <p:cNvPr id="35923" name="Freeform 68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4" name="Line 69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5" name="Line 70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6" name="Freeform 71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7" name="Line 72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8" name="Line 73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9" name="Line 74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0" name="Rectangle 75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1" name="Freeform 76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2" name="Line 77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3" name="Line 78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34" name="Line 79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884" name="Group 80"/>
            <p:cNvGrpSpPr>
              <a:grpSpLocks/>
            </p:cNvGrpSpPr>
            <p:nvPr/>
          </p:nvGrpSpPr>
          <p:grpSpPr bwMode="auto">
            <a:xfrm>
              <a:off x="4817" y="3600"/>
              <a:ext cx="286" cy="288"/>
              <a:chOff x="712" y="2330"/>
              <a:chExt cx="286" cy="288"/>
            </a:xfrm>
          </p:grpSpPr>
          <p:sp>
            <p:nvSpPr>
              <p:cNvPr id="35911" name="Freeform 81"/>
              <p:cNvSpPr>
                <a:spLocks/>
              </p:cNvSpPr>
              <p:nvPr/>
            </p:nvSpPr>
            <p:spPr bwMode="auto">
              <a:xfrm>
                <a:off x="712" y="2330"/>
                <a:ext cx="286" cy="288"/>
              </a:xfrm>
              <a:custGeom>
                <a:avLst/>
                <a:gdLst>
                  <a:gd name="T0" fmla="*/ 32 w 572"/>
                  <a:gd name="T1" fmla="*/ 94 h 577"/>
                  <a:gd name="T2" fmla="*/ 0 w 572"/>
                  <a:gd name="T3" fmla="*/ 94 h 577"/>
                  <a:gd name="T4" fmla="*/ 0 w 572"/>
                  <a:gd name="T5" fmla="*/ 144 h 577"/>
                  <a:gd name="T6" fmla="*/ 143 w 572"/>
                  <a:gd name="T7" fmla="*/ 144 h 577"/>
                  <a:gd name="T8" fmla="*/ 143 w 572"/>
                  <a:gd name="T9" fmla="*/ 94 h 577"/>
                  <a:gd name="T10" fmla="*/ 112 w 572"/>
                  <a:gd name="T11" fmla="*/ 94 h 577"/>
                  <a:gd name="T12" fmla="*/ 112 w 572"/>
                  <a:gd name="T13" fmla="*/ 87 h 577"/>
                  <a:gd name="T14" fmla="*/ 125 w 572"/>
                  <a:gd name="T15" fmla="*/ 87 h 577"/>
                  <a:gd name="T16" fmla="*/ 125 w 572"/>
                  <a:gd name="T17" fmla="*/ 0 h 577"/>
                  <a:gd name="T18" fmla="*/ 18 w 572"/>
                  <a:gd name="T19" fmla="*/ 0 h 577"/>
                  <a:gd name="T20" fmla="*/ 18 w 572"/>
                  <a:gd name="T21" fmla="*/ 87 h 577"/>
                  <a:gd name="T22" fmla="*/ 32 w 572"/>
                  <a:gd name="T23" fmla="*/ 87 h 577"/>
                  <a:gd name="T24" fmla="*/ 32 w 572"/>
                  <a:gd name="T25" fmla="*/ 94 h 5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72"/>
                  <a:gd name="T40" fmla="*/ 0 h 577"/>
                  <a:gd name="T41" fmla="*/ 572 w 572"/>
                  <a:gd name="T42" fmla="*/ 577 h 5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72" h="577">
                    <a:moveTo>
                      <a:pt x="126" y="377"/>
                    </a:moveTo>
                    <a:lnTo>
                      <a:pt x="0" y="377"/>
                    </a:lnTo>
                    <a:lnTo>
                      <a:pt x="0" y="577"/>
                    </a:lnTo>
                    <a:lnTo>
                      <a:pt x="572" y="577"/>
                    </a:lnTo>
                    <a:lnTo>
                      <a:pt x="572" y="377"/>
                    </a:lnTo>
                    <a:lnTo>
                      <a:pt x="446" y="377"/>
                    </a:lnTo>
                    <a:lnTo>
                      <a:pt x="446" y="350"/>
                    </a:lnTo>
                    <a:lnTo>
                      <a:pt x="500" y="350"/>
                    </a:lnTo>
                    <a:lnTo>
                      <a:pt x="500" y="0"/>
                    </a:lnTo>
                    <a:lnTo>
                      <a:pt x="71" y="0"/>
                    </a:lnTo>
                    <a:lnTo>
                      <a:pt x="71" y="350"/>
                    </a:lnTo>
                    <a:lnTo>
                      <a:pt x="126" y="350"/>
                    </a:lnTo>
                    <a:lnTo>
                      <a:pt x="126" y="377"/>
                    </a:lnTo>
                    <a:close/>
                  </a:path>
                </a:pathLst>
              </a:custGeom>
              <a:solidFill>
                <a:srgbClr val="FFFFFF"/>
              </a:solidFill>
              <a:ln w="1111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2" name="Line 82"/>
              <p:cNvSpPr>
                <a:spLocks noChangeShapeType="1"/>
              </p:cNvSpPr>
              <p:nvPr/>
            </p:nvSpPr>
            <p:spPr bwMode="auto">
              <a:xfrm>
                <a:off x="774" y="2518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3" name="Line 83"/>
              <p:cNvSpPr>
                <a:spLocks noChangeShapeType="1"/>
              </p:cNvSpPr>
              <p:nvPr/>
            </p:nvSpPr>
            <p:spPr bwMode="auto">
              <a:xfrm>
                <a:off x="774" y="2505"/>
                <a:ext cx="161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4" name="Freeform 84"/>
              <p:cNvSpPr>
                <a:spLocks noEditPoints="1"/>
              </p:cNvSpPr>
              <p:nvPr/>
            </p:nvSpPr>
            <p:spPr bwMode="auto">
              <a:xfrm>
                <a:off x="859" y="2528"/>
                <a:ext cx="116" cy="81"/>
              </a:xfrm>
              <a:custGeom>
                <a:avLst/>
                <a:gdLst>
                  <a:gd name="T0" fmla="*/ 0 w 231"/>
                  <a:gd name="T1" fmla="*/ 41 h 161"/>
                  <a:gd name="T2" fmla="*/ 47 w 231"/>
                  <a:gd name="T3" fmla="*/ 41 h 161"/>
                  <a:gd name="T4" fmla="*/ 47 w 231"/>
                  <a:gd name="T5" fmla="*/ 0 h 161"/>
                  <a:gd name="T6" fmla="*/ 0 w 231"/>
                  <a:gd name="T7" fmla="*/ 0 h 161"/>
                  <a:gd name="T8" fmla="*/ 0 w 231"/>
                  <a:gd name="T9" fmla="*/ 41 h 161"/>
                  <a:gd name="T10" fmla="*/ 51 w 231"/>
                  <a:gd name="T11" fmla="*/ 7 h 161"/>
                  <a:gd name="T12" fmla="*/ 58 w 231"/>
                  <a:gd name="T13" fmla="*/ 7 h 161"/>
                  <a:gd name="T14" fmla="*/ 58 w 231"/>
                  <a:gd name="T15" fmla="*/ 0 h 161"/>
                  <a:gd name="T16" fmla="*/ 51 w 231"/>
                  <a:gd name="T17" fmla="*/ 0 h 161"/>
                  <a:gd name="T18" fmla="*/ 51 w 231"/>
                  <a:gd name="T19" fmla="*/ 7 h 16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31"/>
                  <a:gd name="T31" fmla="*/ 0 h 161"/>
                  <a:gd name="T32" fmla="*/ 231 w 231"/>
                  <a:gd name="T33" fmla="*/ 161 h 16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31" h="161">
                    <a:moveTo>
                      <a:pt x="0" y="161"/>
                    </a:moveTo>
                    <a:lnTo>
                      <a:pt x="187" y="161"/>
                    </a:lnTo>
                    <a:lnTo>
                      <a:pt x="187" y="0"/>
                    </a:lnTo>
                    <a:lnTo>
                      <a:pt x="0" y="0"/>
                    </a:lnTo>
                    <a:lnTo>
                      <a:pt x="0" y="161"/>
                    </a:lnTo>
                    <a:close/>
                    <a:moveTo>
                      <a:pt x="204" y="27"/>
                    </a:moveTo>
                    <a:lnTo>
                      <a:pt x="231" y="27"/>
                    </a:lnTo>
                    <a:lnTo>
                      <a:pt x="231" y="0"/>
                    </a:lnTo>
                    <a:lnTo>
                      <a:pt x="204" y="0"/>
                    </a:lnTo>
                    <a:lnTo>
                      <a:pt x="204" y="27"/>
                    </a:lnTo>
                    <a:close/>
                  </a:path>
                </a:pathLst>
              </a:custGeom>
              <a:solidFill>
                <a:srgbClr val="FFFFFF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5" name="Line 85"/>
              <p:cNvSpPr>
                <a:spLocks noChangeShapeType="1"/>
              </p:cNvSpPr>
              <p:nvPr/>
            </p:nvSpPr>
            <p:spPr bwMode="auto">
              <a:xfrm>
                <a:off x="859" y="2555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6" name="Line 86"/>
              <p:cNvSpPr>
                <a:spLocks noChangeShapeType="1"/>
              </p:cNvSpPr>
              <p:nvPr/>
            </p:nvSpPr>
            <p:spPr bwMode="auto">
              <a:xfrm>
                <a:off x="859" y="2582"/>
                <a:ext cx="9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7" name="Line 87"/>
              <p:cNvSpPr>
                <a:spLocks noChangeShapeType="1"/>
              </p:cNvSpPr>
              <p:nvPr/>
            </p:nvSpPr>
            <p:spPr bwMode="auto">
              <a:xfrm>
                <a:off x="863" y="2568"/>
                <a:ext cx="85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8" name="Rectangle 88"/>
              <p:cNvSpPr>
                <a:spLocks noChangeArrowheads="1"/>
              </p:cNvSpPr>
              <p:nvPr/>
            </p:nvSpPr>
            <p:spPr bwMode="auto">
              <a:xfrm>
                <a:off x="913" y="2560"/>
                <a:ext cx="26" cy="17"/>
              </a:xfrm>
              <a:prstGeom prst="rect">
                <a:avLst/>
              </a:prstGeom>
              <a:noFill/>
              <a:ln w="4763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19" name="Freeform 89"/>
              <p:cNvSpPr>
                <a:spLocks noEditPoints="1"/>
              </p:cNvSpPr>
              <p:nvPr/>
            </p:nvSpPr>
            <p:spPr bwMode="auto">
              <a:xfrm>
                <a:off x="720" y="2350"/>
                <a:ext cx="269" cy="193"/>
              </a:xfrm>
              <a:custGeom>
                <a:avLst/>
                <a:gdLst>
                  <a:gd name="T0" fmla="*/ 113 w 538"/>
                  <a:gd name="T1" fmla="*/ 69 h 387"/>
                  <a:gd name="T2" fmla="*/ 118 w 538"/>
                  <a:gd name="T3" fmla="*/ 69 h 387"/>
                  <a:gd name="T4" fmla="*/ 118 w 538"/>
                  <a:gd name="T5" fmla="*/ 67 h 387"/>
                  <a:gd name="T6" fmla="*/ 113 w 538"/>
                  <a:gd name="T7" fmla="*/ 67 h 387"/>
                  <a:gd name="T8" fmla="*/ 113 w 538"/>
                  <a:gd name="T9" fmla="*/ 69 h 387"/>
                  <a:gd name="T10" fmla="*/ 31 w 538"/>
                  <a:gd name="T11" fmla="*/ 57 h 387"/>
                  <a:gd name="T12" fmla="*/ 31 w 538"/>
                  <a:gd name="T13" fmla="*/ 6 h 387"/>
                  <a:gd name="T14" fmla="*/ 104 w 538"/>
                  <a:gd name="T15" fmla="*/ 6 h 387"/>
                  <a:gd name="T16" fmla="*/ 104 w 538"/>
                  <a:gd name="T17" fmla="*/ 57 h 387"/>
                  <a:gd name="T18" fmla="*/ 31 w 538"/>
                  <a:gd name="T19" fmla="*/ 57 h 387"/>
                  <a:gd name="T20" fmla="*/ 28 w 538"/>
                  <a:gd name="T21" fmla="*/ 60 h 387"/>
                  <a:gd name="T22" fmla="*/ 108 w 538"/>
                  <a:gd name="T23" fmla="*/ 60 h 387"/>
                  <a:gd name="T24" fmla="*/ 108 w 538"/>
                  <a:gd name="T25" fmla="*/ 3 h 387"/>
                  <a:gd name="T26" fmla="*/ 111 w 538"/>
                  <a:gd name="T27" fmla="*/ 3 h 387"/>
                  <a:gd name="T28" fmla="*/ 111 w 538"/>
                  <a:gd name="T29" fmla="*/ 0 h 387"/>
                  <a:gd name="T30" fmla="*/ 24 w 538"/>
                  <a:gd name="T31" fmla="*/ 0 h 387"/>
                  <a:gd name="T32" fmla="*/ 24 w 538"/>
                  <a:gd name="T33" fmla="*/ 64 h 387"/>
                  <a:gd name="T34" fmla="*/ 28 w 538"/>
                  <a:gd name="T35" fmla="*/ 64 h 387"/>
                  <a:gd name="T36" fmla="*/ 28 w 538"/>
                  <a:gd name="T37" fmla="*/ 60 h 387"/>
                  <a:gd name="T38" fmla="*/ 0 w 538"/>
                  <a:gd name="T39" fmla="*/ 93 h 387"/>
                  <a:gd name="T40" fmla="*/ 14 w 538"/>
                  <a:gd name="T41" fmla="*/ 93 h 387"/>
                  <a:gd name="T42" fmla="*/ 14 w 538"/>
                  <a:gd name="T43" fmla="*/ 89 h 387"/>
                  <a:gd name="T44" fmla="*/ 0 w 538"/>
                  <a:gd name="T45" fmla="*/ 89 h 387"/>
                  <a:gd name="T46" fmla="*/ 0 w 538"/>
                  <a:gd name="T47" fmla="*/ 93 h 387"/>
                  <a:gd name="T48" fmla="*/ 79 w 538"/>
                  <a:gd name="T49" fmla="*/ 96 h 387"/>
                  <a:gd name="T50" fmla="*/ 108 w 538"/>
                  <a:gd name="T51" fmla="*/ 96 h 387"/>
                  <a:gd name="T52" fmla="*/ 108 w 538"/>
                  <a:gd name="T53" fmla="*/ 94 h 387"/>
                  <a:gd name="T54" fmla="*/ 79 w 538"/>
                  <a:gd name="T55" fmla="*/ 94 h 387"/>
                  <a:gd name="T56" fmla="*/ 79 w 538"/>
                  <a:gd name="T57" fmla="*/ 96 h 387"/>
                  <a:gd name="T58" fmla="*/ 130 w 538"/>
                  <a:gd name="T59" fmla="*/ 91 h 387"/>
                  <a:gd name="T60" fmla="*/ 135 w 538"/>
                  <a:gd name="T61" fmla="*/ 91 h 387"/>
                  <a:gd name="T62" fmla="*/ 135 w 538"/>
                  <a:gd name="T63" fmla="*/ 89 h 387"/>
                  <a:gd name="T64" fmla="*/ 130 w 538"/>
                  <a:gd name="T65" fmla="*/ 89 h 387"/>
                  <a:gd name="T66" fmla="*/ 130 w 538"/>
                  <a:gd name="T67" fmla="*/ 91 h 387"/>
                  <a:gd name="T68" fmla="*/ 130 w 538"/>
                  <a:gd name="T69" fmla="*/ 95 h 387"/>
                  <a:gd name="T70" fmla="*/ 135 w 538"/>
                  <a:gd name="T71" fmla="*/ 95 h 387"/>
                  <a:gd name="T72" fmla="*/ 135 w 538"/>
                  <a:gd name="T73" fmla="*/ 93 h 387"/>
                  <a:gd name="T74" fmla="*/ 130 w 538"/>
                  <a:gd name="T75" fmla="*/ 93 h 387"/>
                  <a:gd name="T76" fmla="*/ 130 w 538"/>
                  <a:gd name="T77" fmla="*/ 95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538"/>
                  <a:gd name="T118" fmla="*/ 0 h 387"/>
                  <a:gd name="T119" fmla="*/ 538 w 538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538" h="387">
                    <a:moveTo>
                      <a:pt x="450" y="277"/>
                    </a:moveTo>
                    <a:lnTo>
                      <a:pt x="469" y="277"/>
                    </a:lnTo>
                    <a:lnTo>
                      <a:pt x="469" y="269"/>
                    </a:lnTo>
                    <a:lnTo>
                      <a:pt x="450" y="269"/>
                    </a:lnTo>
                    <a:lnTo>
                      <a:pt x="450" y="277"/>
                    </a:lnTo>
                    <a:close/>
                    <a:moveTo>
                      <a:pt x="122" y="229"/>
                    </a:moveTo>
                    <a:lnTo>
                      <a:pt x="122" y="27"/>
                    </a:lnTo>
                    <a:lnTo>
                      <a:pt x="416" y="27"/>
                    </a:lnTo>
                    <a:lnTo>
                      <a:pt x="416" y="229"/>
                    </a:lnTo>
                    <a:lnTo>
                      <a:pt x="122" y="229"/>
                    </a:lnTo>
                    <a:close/>
                    <a:moveTo>
                      <a:pt x="109" y="243"/>
                    </a:moveTo>
                    <a:lnTo>
                      <a:pt x="429" y="243"/>
                    </a:lnTo>
                    <a:lnTo>
                      <a:pt x="429" y="14"/>
                    </a:lnTo>
                    <a:lnTo>
                      <a:pt x="443" y="14"/>
                    </a:lnTo>
                    <a:lnTo>
                      <a:pt x="443" y="0"/>
                    </a:lnTo>
                    <a:lnTo>
                      <a:pt x="94" y="0"/>
                    </a:lnTo>
                    <a:lnTo>
                      <a:pt x="94" y="256"/>
                    </a:lnTo>
                    <a:lnTo>
                      <a:pt x="109" y="256"/>
                    </a:lnTo>
                    <a:lnTo>
                      <a:pt x="109" y="243"/>
                    </a:lnTo>
                    <a:close/>
                    <a:moveTo>
                      <a:pt x="0" y="373"/>
                    </a:moveTo>
                    <a:lnTo>
                      <a:pt x="54" y="373"/>
                    </a:lnTo>
                    <a:lnTo>
                      <a:pt x="54" y="356"/>
                    </a:lnTo>
                    <a:lnTo>
                      <a:pt x="0" y="356"/>
                    </a:lnTo>
                    <a:lnTo>
                      <a:pt x="0" y="373"/>
                    </a:lnTo>
                    <a:close/>
                    <a:moveTo>
                      <a:pt x="313" y="387"/>
                    </a:moveTo>
                    <a:lnTo>
                      <a:pt x="429" y="387"/>
                    </a:lnTo>
                    <a:lnTo>
                      <a:pt x="429" y="379"/>
                    </a:lnTo>
                    <a:lnTo>
                      <a:pt x="313" y="379"/>
                    </a:lnTo>
                    <a:lnTo>
                      <a:pt x="313" y="387"/>
                    </a:lnTo>
                    <a:close/>
                    <a:moveTo>
                      <a:pt x="519" y="364"/>
                    </a:moveTo>
                    <a:lnTo>
                      <a:pt x="538" y="364"/>
                    </a:lnTo>
                    <a:lnTo>
                      <a:pt x="538" y="356"/>
                    </a:lnTo>
                    <a:lnTo>
                      <a:pt x="519" y="356"/>
                    </a:lnTo>
                    <a:lnTo>
                      <a:pt x="519" y="364"/>
                    </a:lnTo>
                    <a:close/>
                    <a:moveTo>
                      <a:pt x="519" y="383"/>
                    </a:moveTo>
                    <a:lnTo>
                      <a:pt x="538" y="383"/>
                    </a:lnTo>
                    <a:lnTo>
                      <a:pt x="538" y="373"/>
                    </a:lnTo>
                    <a:lnTo>
                      <a:pt x="519" y="373"/>
                    </a:lnTo>
                    <a:lnTo>
                      <a:pt x="519" y="383"/>
                    </a:lnTo>
                    <a:close/>
                  </a:path>
                </a:pathLst>
              </a:custGeom>
              <a:solidFill>
                <a:srgbClr val="000000"/>
              </a:solidFill>
              <a:ln w="4763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0" name="Line 90"/>
              <p:cNvSpPr>
                <a:spLocks noChangeShapeType="1"/>
              </p:cNvSpPr>
              <p:nvPr/>
            </p:nvSpPr>
            <p:spPr bwMode="auto">
              <a:xfrm>
                <a:off x="747" y="2495"/>
                <a:ext cx="214" cy="1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1" name="Line 91"/>
              <p:cNvSpPr>
                <a:spLocks noChangeShapeType="1"/>
              </p:cNvSpPr>
              <p:nvPr/>
            </p:nvSpPr>
            <p:spPr bwMode="auto">
              <a:xfrm flipV="1">
                <a:off x="801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922" name="Line 92"/>
              <p:cNvSpPr>
                <a:spLocks noChangeShapeType="1"/>
              </p:cNvSpPr>
              <p:nvPr/>
            </p:nvSpPr>
            <p:spPr bwMode="auto">
              <a:xfrm flipV="1">
                <a:off x="855" y="2495"/>
                <a:ext cx="1" cy="10"/>
              </a:xfrm>
              <a:prstGeom prst="line">
                <a:avLst/>
              </a:prstGeom>
              <a:noFill/>
              <a:ln w="476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35885" name="AutoShape 93"/>
            <p:cNvCxnSpPr>
              <a:cxnSpLocks noChangeShapeType="1"/>
              <a:stCxn id="35873" idx="3"/>
              <a:endCxn id="35875" idx="1"/>
            </p:cNvCxnSpPr>
            <p:nvPr/>
          </p:nvCxnSpPr>
          <p:spPr bwMode="auto">
            <a:xfrm flipV="1">
              <a:off x="1359" y="2400"/>
              <a:ext cx="1152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6" name="AutoShape 94"/>
            <p:cNvCxnSpPr>
              <a:cxnSpLocks noChangeShapeType="1"/>
              <a:stCxn id="35873" idx="3"/>
              <a:endCxn id="35876" idx="1"/>
            </p:cNvCxnSpPr>
            <p:nvPr/>
          </p:nvCxnSpPr>
          <p:spPr bwMode="auto">
            <a:xfrm>
              <a:off x="1359" y="2448"/>
              <a:ext cx="1152" cy="57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7" name="AutoShape 95"/>
            <p:cNvCxnSpPr>
              <a:cxnSpLocks noChangeShapeType="1"/>
              <a:stCxn id="35874" idx="3"/>
              <a:endCxn id="35876" idx="1"/>
            </p:cNvCxnSpPr>
            <p:nvPr/>
          </p:nvCxnSpPr>
          <p:spPr bwMode="auto">
            <a:xfrm flipV="1">
              <a:off x="1311" y="3024"/>
              <a:ext cx="1200" cy="48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8" name="AutoShape 96"/>
            <p:cNvCxnSpPr>
              <a:cxnSpLocks noChangeShapeType="1"/>
              <a:stCxn id="35874" idx="3"/>
              <a:endCxn id="35877" idx="1"/>
            </p:cNvCxnSpPr>
            <p:nvPr/>
          </p:nvCxnSpPr>
          <p:spPr bwMode="auto">
            <a:xfrm>
              <a:off x="1311" y="3504"/>
              <a:ext cx="120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89" name="AutoShape 97"/>
            <p:cNvCxnSpPr>
              <a:cxnSpLocks noChangeShapeType="1"/>
              <a:stCxn id="35876" idx="3"/>
              <a:endCxn id="35878" idx="1"/>
            </p:cNvCxnSpPr>
            <p:nvPr/>
          </p:nvCxnSpPr>
          <p:spPr bwMode="auto">
            <a:xfrm flipV="1">
              <a:off x="2703" y="2688"/>
              <a:ext cx="1440" cy="33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0" name="AutoShape 98"/>
            <p:cNvCxnSpPr>
              <a:cxnSpLocks noChangeShapeType="1"/>
              <a:stCxn id="35877" idx="3"/>
              <a:endCxn id="35879" idx="1"/>
            </p:cNvCxnSpPr>
            <p:nvPr/>
          </p:nvCxnSpPr>
          <p:spPr bwMode="auto">
            <a:xfrm flipV="1">
              <a:off x="2703" y="3792"/>
              <a:ext cx="1248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1" name="AutoShape 99"/>
            <p:cNvCxnSpPr>
              <a:cxnSpLocks noChangeShapeType="1"/>
              <a:stCxn id="35879" idx="0"/>
              <a:endCxn id="35878" idx="2"/>
            </p:cNvCxnSpPr>
            <p:nvPr/>
          </p:nvCxnSpPr>
          <p:spPr bwMode="auto">
            <a:xfrm flipV="1">
              <a:off x="4047" y="2832"/>
              <a:ext cx="192" cy="816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2" name="AutoShape 100"/>
            <p:cNvCxnSpPr>
              <a:cxnSpLocks noChangeShapeType="1"/>
              <a:stCxn id="35874" idx="0"/>
              <a:endCxn id="35873" idx="2"/>
            </p:cNvCxnSpPr>
            <p:nvPr/>
          </p:nvCxnSpPr>
          <p:spPr bwMode="auto">
            <a:xfrm flipV="1">
              <a:off x="1215" y="2592"/>
              <a:ext cx="48" cy="76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3" name="AutoShape 101"/>
            <p:cNvCxnSpPr>
              <a:cxnSpLocks noChangeShapeType="1"/>
              <a:stCxn id="35875" idx="3"/>
              <a:endCxn id="35878" idx="1"/>
            </p:cNvCxnSpPr>
            <p:nvPr/>
          </p:nvCxnSpPr>
          <p:spPr bwMode="auto">
            <a:xfrm>
              <a:off x="2703" y="2400"/>
              <a:ext cx="1440" cy="28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4" name="AutoShape 102"/>
            <p:cNvCxnSpPr>
              <a:cxnSpLocks noChangeShapeType="1"/>
              <a:stCxn id="35967" idx="35"/>
              <a:endCxn id="35873" idx="1"/>
            </p:cNvCxnSpPr>
            <p:nvPr/>
          </p:nvCxnSpPr>
          <p:spPr bwMode="auto">
            <a:xfrm>
              <a:off x="676" y="2227"/>
              <a:ext cx="491" cy="22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5" name="AutoShape 103"/>
            <p:cNvCxnSpPr>
              <a:cxnSpLocks noChangeShapeType="1"/>
              <a:stCxn id="35955" idx="31"/>
              <a:endCxn id="35874" idx="1"/>
            </p:cNvCxnSpPr>
            <p:nvPr/>
          </p:nvCxnSpPr>
          <p:spPr bwMode="auto">
            <a:xfrm flipV="1">
              <a:off x="724" y="3504"/>
              <a:ext cx="395" cy="19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6" name="AutoShape 104"/>
            <p:cNvCxnSpPr>
              <a:cxnSpLocks noChangeShapeType="1"/>
              <a:stCxn id="35875" idx="0"/>
              <a:endCxn id="35938" idx="4"/>
            </p:cNvCxnSpPr>
            <p:nvPr/>
          </p:nvCxnSpPr>
          <p:spPr bwMode="auto">
            <a:xfrm flipV="1">
              <a:off x="2607" y="2007"/>
              <a:ext cx="99" cy="24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7" name="AutoShape 105"/>
            <p:cNvCxnSpPr>
              <a:cxnSpLocks noChangeShapeType="1"/>
              <a:stCxn id="35879" idx="3"/>
              <a:endCxn id="35919" idx="23"/>
            </p:cNvCxnSpPr>
            <p:nvPr/>
          </p:nvCxnSpPr>
          <p:spPr bwMode="auto">
            <a:xfrm>
              <a:off x="4143" y="3792"/>
              <a:ext cx="682" cy="1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5898" name="AutoShape 106"/>
            <p:cNvCxnSpPr>
              <a:cxnSpLocks noChangeShapeType="1"/>
              <a:stCxn id="35878" idx="3"/>
              <a:endCxn id="35923" idx="2"/>
            </p:cNvCxnSpPr>
            <p:nvPr/>
          </p:nvCxnSpPr>
          <p:spPr bwMode="auto">
            <a:xfrm flipV="1">
              <a:off x="4335" y="2304"/>
              <a:ext cx="288" cy="38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5899" name="Text Box 107"/>
            <p:cNvSpPr txBox="1">
              <a:spLocks noChangeArrowheads="1"/>
            </p:cNvSpPr>
            <p:nvPr/>
          </p:nvSpPr>
          <p:spPr bwMode="auto">
            <a:xfrm>
              <a:off x="303" y="182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A</a:t>
              </a:r>
            </a:p>
          </p:txBody>
        </p:sp>
        <p:sp>
          <p:nvSpPr>
            <p:cNvPr id="35900" name="Text Box 108"/>
            <p:cNvSpPr txBox="1">
              <a:spLocks noChangeArrowheads="1"/>
            </p:cNvSpPr>
            <p:nvPr/>
          </p:nvSpPr>
          <p:spPr bwMode="auto">
            <a:xfrm>
              <a:off x="333" y="3314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B</a:t>
              </a:r>
            </a:p>
          </p:txBody>
        </p:sp>
        <p:sp>
          <p:nvSpPr>
            <p:cNvPr id="35901" name="Text Box 109"/>
            <p:cNvSpPr txBox="1">
              <a:spLocks noChangeArrowheads="1"/>
            </p:cNvSpPr>
            <p:nvPr/>
          </p:nvSpPr>
          <p:spPr bwMode="auto">
            <a:xfrm>
              <a:off x="4671" y="3408"/>
              <a:ext cx="450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E</a:t>
              </a:r>
            </a:p>
          </p:txBody>
        </p:sp>
        <p:sp>
          <p:nvSpPr>
            <p:cNvPr id="35902" name="Text Box 110"/>
            <p:cNvSpPr txBox="1">
              <a:spLocks noChangeArrowheads="1"/>
            </p:cNvSpPr>
            <p:nvPr/>
          </p:nvSpPr>
          <p:spPr bwMode="auto">
            <a:xfrm>
              <a:off x="4458" y="1778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D</a:t>
              </a:r>
            </a:p>
          </p:txBody>
        </p:sp>
        <p:sp>
          <p:nvSpPr>
            <p:cNvPr id="35903" name="Text Box 111"/>
            <p:cNvSpPr txBox="1">
              <a:spLocks noChangeArrowheads="1"/>
            </p:cNvSpPr>
            <p:nvPr/>
          </p:nvSpPr>
          <p:spPr bwMode="auto">
            <a:xfrm>
              <a:off x="2460" y="1536"/>
              <a:ext cx="456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Host C</a:t>
              </a:r>
            </a:p>
          </p:txBody>
        </p:sp>
        <p:sp>
          <p:nvSpPr>
            <p:cNvPr id="35904" name="Text Box 112"/>
            <p:cNvSpPr txBox="1">
              <a:spLocks noChangeArrowheads="1"/>
            </p:cNvSpPr>
            <p:nvPr/>
          </p:nvSpPr>
          <p:spPr bwMode="auto">
            <a:xfrm>
              <a:off x="1152" y="235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N1</a:t>
              </a:r>
            </a:p>
          </p:txBody>
        </p:sp>
        <p:sp>
          <p:nvSpPr>
            <p:cNvPr id="35905" name="Text Box 113"/>
            <p:cNvSpPr txBox="1">
              <a:spLocks noChangeArrowheads="1"/>
            </p:cNvSpPr>
            <p:nvPr/>
          </p:nvSpPr>
          <p:spPr bwMode="auto">
            <a:xfrm>
              <a:off x="2479" y="230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N2</a:t>
              </a:r>
            </a:p>
          </p:txBody>
        </p:sp>
        <p:sp>
          <p:nvSpPr>
            <p:cNvPr id="35906" name="Text Box 114"/>
            <p:cNvSpPr txBox="1">
              <a:spLocks noChangeArrowheads="1"/>
            </p:cNvSpPr>
            <p:nvPr/>
          </p:nvSpPr>
          <p:spPr bwMode="auto">
            <a:xfrm>
              <a:off x="4111" y="2594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N3</a:t>
              </a:r>
            </a:p>
          </p:txBody>
        </p:sp>
        <p:sp>
          <p:nvSpPr>
            <p:cNvPr id="35907" name="Text Box 115"/>
            <p:cNvSpPr txBox="1">
              <a:spLocks noChangeArrowheads="1"/>
            </p:cNvSpPr>
            <p:nvPr/>
          </p:nvSpPr>
          <p:spPr bwMode="auto">
            <a:xfrm>
              <a:off x="1089" y="341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N4</a:t>
              </a:r>
            </a:p>
          </p:txBody>
        </p:sp>
        <p:sp>
          <p:nvSpPr>
            <p:cNvPr id="35908" name="Text Box 116"/>
            <p:cNvSpPr txBox="1">
              <a:spLocks noChangeArrowheads="1"/>
            </p:cNvSpPr>
            <p:nvPr/>
          </p:nvSpPr>
          <p:spPr bwMode="auto">
            <a:xfrm>
              <a:off x="2479" y="2930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N5</a:t>
              </a:r>
            </a:p>
          </p:txBody>
        </p:sp>
        <p:sp>
          <p:nvSpPr>
            <p:cNvPr id="35909" name="Text Box 117"/>
            <p:cNvSpPr txBox="1">
              <a:spLocks noChangeArrowheads="1"/>
            </p:cNvSpPr>
            <p:nvPr/>
          </p:nvSpPr>
          <p:spPr bwMode="auto">
            <a:xfrm>
              <a:off x="391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N7</a:t>
              </a:r>
            </a:p>
          </p:txBody>
        </p:sp>
        <p:sp>
          <p:nvSpPr>
            <p:cNvPr id="35910" name="Text Box 118"/>
            <p:cNvSpPr txBox="1">
              <a:spLocks noChangeArrowheads="1"/>
            </p:cNvSpPr>
            <p:nvPr/>
          </p:nvSpPr>
          <p:spPr bwMode="auto">
            <a:xfrm>
              <a:off x="2479" y="3698"/>
              <a:ext cx="257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400"/>
                <a:t>N6</a:t>
              </a:r>
            </a:p>
          </p:txBody>
        </p:sp>
      </p:grpSp>
      <p:sp>
        <p:nvSpPr>
          <p:cNvPr id="160" name="AutoShape 2"/>
          <p:cNvSpPr>
            <a:spLocks noChangeArrowheads="1"/>
          </p:cNvSpPr>
          <p:nvPr/>
        </p:nvSpPr>
        <p:spPr bwMode="auto">
          <a:xfrm>
            <a:off x="533400" y="4495800"/>
            <a:ext cx="1371600" cy="853440"/>
          </a:xfrm>
          <a:prstGeom prst="wedgeRectCallout">
            <a:avLst>
              <a:gd name="adj1" fmla="val 67310"/>
              <a:gd name="adj2" fmla="val -5010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161" name="Group 119"/>
          <p:cNvGrpSpPr>
            <a:grpSpLocks/>
          </p:cNvGrpSpPr>
          <p:nvPr/>
        </p:nvGrpSpPr>
        <p:grpSpPr bwMode="auto">
          <a:xfrm>
            <a:off x="457200" y="4419600"/>
            <a:ext cx="1479550" cy="933450"/>
            <a:chOff x="1008" y="1392"/>
            <a:chExt cx="932" cy="630"/>
          </a:xfrm>
        </p:grpSpPr>
        <p:sp>
          <p:nvSpPr>
            <p:cNvPr id="16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7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18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185" name="AutoShape 143"/>
            <p:cNvCxnSpPr>
              <a:cxnSpLocks noChangeShapeType="1"/>
              <a:stCxn id="178" idx="3"/>
              <a:endCxn id="18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6" name="AutoShape 144"/>
            <p:cNvCxnSpPr>
              <a:cxnSpLocks noChangeShapeType="1"/>
              <a:stCxn id="178" idx="3"/>
              <a:endCxn id="18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7" name="AutoShape 145"/>
            <p:cNvCxnSpPr>
              <a:cxnSpLocks noChangeShapeType="1"/>
              <a:stCxn id="179" idx="3"/>
              <a:endCxn id="18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8" name="AutoShape 146"/>
            <p:cNvCxnSpPr>
              <a:cxnSpLocks noChangeShapeType="1"/>
              <a:stCxn id="179" idx="3"/>
              <a:endCxn id="18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9" name="AutoShape 147"/>
            <p:cNvCxnSpPr>
              <a:cxnSpLocks noChangeShapeType="1"/>
              <a:stCxn id="181" idx="3"/>
              <a:endCxn id="18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0" name="AutoShape 148"/>
            <p:cNvCxnSpPr>
              <a:cxnSpLocks noChangeShapeType="1"/>
              <a:stCxn id="182" idx="3"/>
              <a:endCxn id="18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1" name="AutoShape 149"/>
            <p:cNvCxnSpPr>
              <a:cxnSpLocks noChangeShapeType="1"/>
              <a:stCxn id="184" idx="0"/>
              <a:endCxn id="18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2" name="AutoShape 150"/>
            <p:cNvCxnSpPr>
              <a:cxnSpLocks noChangeShapeType="1"/>
              <a:stCxn id="179" idx="0"/>
              <a:endCxn id="17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3" name="AutoShape 151"/>
            <p:cNvCxnSpPr>
              <a:cxnSpLocks noChangeShapeType="1"/>
              <a:stCxn id="180" idx="3"/>
              <a:endCxn id="18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4" name="AutoShape 152"/>
            <p:cNvCxnSpPr>
              <a:cxnSpLocks noChangeShapeType="1"/>
              <a:endCxn id="17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5" name="AutoShape 153"/>
            <p:cNvCxnSpPr>
              <a:cxnSpLocks noChangeShapeType="1"/>
              <a:endCxn id="17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6" name="AutoShape 154"/>
            <p:cNvCxnSpPr>
              <a:cxnSpLocks noChangeShapeType="1"/>
              <a:stCxn id="18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7" name="AutoShape 155"/>
            <p:cNvCxnSpPr>
              <a:cxnSpLocks noChangeShapeType="1"/>
              <a:stCxn id="184" idx="3"/>
              <a:endCxn id="20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98" name="AutoShape 156"/>
            <p:cNvCxnSpPr>
              <a:cxnSpLocks noChangeShapeType="1"/>
              <a:stCxn id="18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0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0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0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0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04" name="AutoShape 2"/>
          <p:cNvSpPr>
            <a:spLocks noChangeArrowheads="1"/>
          </p:cNvSpPr>
          <p:nvPr/>
        </p:nvSpPr>
        <p:spPr bwMode="auto">
          <a:xfrm>
            <a:off x="2590800" y="3270885"/>
            <a:ext cx="1371600" cy="853440"/>
          </a:xfrm>
          <a:prstGeom prst="wedgeRectCallout">
            <a:avLst>
              <a:gd name="adj1" fmla="val 59309"/>
              <a:gd name="adj2" fmla="val 85853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05" name="Group 119"/>
          <p:cNvGrpSpPr>
            <a:grpSpLocks/>
          </p:cNvGrpSpPr>
          <p:nvPr/>
        </p:nvGrpSpPr>
        <p:grpSpPr bwMode="auto">
          <a:xfrm>
            <a:off x="2514600" y="3200400"/>
            <a:ext cx="1479550" cy="933450"/>
            <a:chOff x="1008" y="1392"/>
            <a:chExt cx="932" cy="630"/>
          </a:xfrm>
        </p:grpSpPr>
        <p:sp>
          <p:nvSpPr>
            <p:cNvPr id="20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2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29" name="AutoShape 143"/>
            <p:cNvCxnSpPr>
              <a:cxnSpLocks noChangeShapeType="1"/>
              <a:stCxn id="222" idx="3"/>
              <a:endCxn id="22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0" name="AutoShape 144"/>
            <p:cNvCxnSpPr>
              <a:cxnSpLocks noChangeShapeType="1"/>
              <a:stCxn id="222" idx="3"/>
              <a:endCxn id="22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1" name="AutoShape 145"/>
            <p:cNvCxnSpPr>
              <a:cxnSpLocks noChangeShapeType="1"/>
              <a:stCxn id="223" idx="3"/>
              <a:endCxn id="22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2" name="AutoShape 146"/>
            <p:cNvCxnSpPr>
              <a:cxnSpLocks noChangeShapeType="1"/>
              <a:stCxn id="223" idx="3"/>
              <a:endCxn id="22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3" name="AutoShape 147"/>
            <p:cNvCxnSpPr>
              <a:cxnSpLocks noChangeShapeType="1"/>
              <a:stCxn id="225" idx="3"/>
              <a:endCxn id="22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4" name="AutoShape 148"/>
            <p:cNvCxnSpPr>
              <a:cxnSpLocks noChangeShapeType="1"/>
              <a:stCxn id="226" idx="3"/>
              <a:endCxn id="22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5" name="AutoShape 149"/>
            <p:cNvCxnSpPr>
              <a:cxnSpLocks noChangeShapeType="1"/>
              <a:stCxn id="228" idx="0"/>
              <a:endCxn id="22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6" name="AutoShape 150"/>
            <p:cNvCxnSpPr>
              <a:cxnSpLocks noChangeShapeType="1"/>
              <a:stCxn id="223" idx="0"/>
              <a:endCxn id="22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7" name="AutoShape 151"/>
            <p:cNvCxnSpPr>
              <a:cxnSpLocks noChangeShapeType="1"/>
              <a:stCxn id="224" idx="3"/>
              <a:endCxn id="22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8" name="AutoShape 152"/>
            <p:cNvCxnSpPr>
              <a:cxnSpLocks noChangeShapeType="1"/>
              <a:endCxn id="22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39" name="AutoShape 153"/>
            <p:cNvCxnSpPr>
              <a:cxnSpLocks noChangeShapeType="1"/>
              <a:endCxn id="22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0" name="AutoShape 154"/>
            <p:cNvCxnSpPr>
              <a:cxnSpLocks noChangeShapeType="1"/>
              <a:stCxn id="22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1" name="AutoShape 155"/>
            <p:cNvCxnSpPr>
              <a:cxnSpLocks noChangeShapeType="1"/>
              <a:stCxn id="228" idx="3"/>
              <a:endCxn id="24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42" name="AutoShape 156"/>
            <p:cNvCxnSpPr>
              <a:cxnSpLocks noChangeShapeType="1"/>
              <a:stCxn id="22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4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4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4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4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4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48" name="AutoShape 2"/>
          <p:cNvSpPr>
            <a:spLocks noChangeArrowheads="1"/>
          </p:cNvSpPr>
          <p:nvPr/>
        </p:nvSpPr>
        <p:spPr bwMode="auto">
          <a:xfrm>
            <a:off x="5988050" y="3347085"/>
            <a:ext cx="1371600" cy="853440"/>
          </a:xfrm>
          <a:prstGeom prst="wedgeRectCallout">
            <a:avLst>
              <a:gd name="adj1" fmla="val 1015"/>
              <a:gd name="adj2" fmla="val 95039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49" name="Group 119"/>
          <p:cNvGrpSpPr>
            <a:grpSpLocks/>
          </p:cNvGrpSpPr>
          <p:nvPr/>
        </p:nvGrpSpPr>
        <p:grpSpPr bwMode="auto">
          <a:xfrm>
            <a:off x="5911850" y="3276600"/>
            <a:ext cx="1479550" cy="933450"/>
            <a:chOff x="1008" y="1392"/>
            <a:chExt cx="932" cy="630"/>
          </a:xfrm>
        </p:grpSpPr>
        <p:sp>
          <p:nvSpPr>
            <p:cNvPr id="250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2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3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4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5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7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8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9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0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1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2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3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4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5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6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7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8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69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0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1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272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273" name="AutoShape 143"/>
            <p:cNvCxnSpPr>
              <a:cxnSpLocks noChangeShapeType="1"/>
              <a:stCxn id="266" idx="3"/>
              <a:endCxn id="268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4" name="AutoShape 144"/>
            <p:cNvCxnSpPr>
              <a:cxnSpLocks noChangeShapeType="1"/>
              <a:stCxn id="266" idx="3"/>
              <a:endCxn id="269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5" name="AutoShape 145"/>
            <p:cNvCxnSpPr>
              <a:cxnSpLocks noChangeShapeType="1"/>
              <a:stCxn id="267" idx="3"/>
              <a:endCxn id="269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6" name="AutoShape 146"/>
            <p:cNvCxnSpPr>
              <a:cxnSpLocks noChangeShapeType="1"/>
              <a:stCxn id="267" idx="3"/>
              <a:endCxn id="270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7" name="AutoShape 147"/>
            <p:cNvCxnSpPr>
              <a:cxnSpLocks noChangeShapeType="1"/>
              <a:stCxn id="269" idx="3"/>
              <a:endCxn id="271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8" name="AutoShape 148"/>
            <p:cNvCxnSpPr>
              <a:cxnSpLocks noChangeShapeType="1"/>
              <a:stCxn id="270" idx="3"/>
              <a:endCxn id="272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79" name="AutoShape 149"/>
            <p:cNvCxnSpPr>
              <a:cxnSpLocks noChangeShapeType="1"/>
              <a:stCxn id="272" idx="0"/>
              <a:endCxn id="271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0" name="AutoShape 150"/>
            <p:cNvCxnSpPr>
              <a:cxnSpLocks noChangeShapeType="1"/>
              <a:stCxn id="267" idx="0"/>
              <a:endCxn id="266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1" name="AutoShape 151"/>
            <p:cNvCxnSpPr>
              <a:cxnSpLocks noChangeShapeType="1"/>
              <a:stCxn id="268" idx="3"/>
              <a:endCxn id="271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2" name="AutoShape 152"/>
            <p:cNvCxnSpPr>
              <a:cxnSpLocks noChangeShapeType="1"/>
              <a:endCxn id="266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3" name="AutoShape 153"/>
            <p:cNvCxnSpPr>
              <a:cxnSpLocks noChangeShapeType="1"/>
              <a:endCxn id="267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4" name="AutoShape 154"/>
            <p:cNvCxnSpPr>
              <a:cxnSpLocks noChangeShapeType="1"/>
              <a:stCxn id="268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5" name="AutoShape 155"/>
            <p:cNvCxnSpPr>
              <a:cxnSpLocks noChangeShapeType="1"/>
              <a:stCxn id="272" idx="3"/>
              <a:endCxn id="289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86" name="AutoShape 156"/>
            <p:cNvCxnSpPr>
              <a:cxnSpLocks noChangeShapeType="1"/>
              <a:stCxn id="271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287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288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289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290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291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292" name="AutoShape 2"/>
          <p:cNvSpPr>
            <a:spLocks noChangeArrowheads="1"/>
          </p:cNvSpPr>
          <p:nvPr/>
        </p:nvSpPr>
        <p:spPr bwMode="auto">
          <a:xfrm>
            <a:off x="2514600" y="5257800"/>
            <a:ext cx="1371600" cy="853440"/>
          </a:xfrm>
          <a:prstGeom prst="wedgeRectCallout">
            <a:avLst>
              <a:gd name="adj1" fmla="val -62994"/>
              <a:gd name="adj2" fmla="val 32572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293" name="Group 119"/>
          <p:cNvGrpSpPr>
            <a:grpSpLocks/>
          </p:cNvGrpSpPr>
          <p:nvPr/>
        </p:nvGrpSpPr>
        <p:grpSpPr bwMode="auto">
          <a:xfrm>
            <a:off x="2438400" y="5187315"/>
            <a:ext cx="1479550" cy="933450"/>
            <a:chOff x="1008" y="1392"/>
            <a:chExt cx="932" cy="630"/>
          </a:xfrm>
        </p:grpSpPr>
        <p:sp>
          <p:nvSpPr>
            <p:cNvPr id="294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5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6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8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9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0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1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2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3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4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5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6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1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2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3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4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5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16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17" name="AutoShape 143"/>
            <p:cNvCxnSpPr>
              <a:cxnSpLocks noChangeShapeType="1"/>
              <a:stCxn id="310" idx="3"/>
              <a:endCxn id="312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8" name="AutoShape 144"/>
            <p:cNvCxnSpPr>
              <a:cxnSpLocks noChangeShapeType="1"/>
              <a:stCxn id="310" idx="3"/>
              <a:endCxn id="313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9" name="AutoShape 145"/>
            <p:cNvCxnSpPr>
              <a:cxnSpLocks noChangeShapeType="1"/>
              <a:stCxn id="311" idx="3"/>
              <a:endCxn id="313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0" name="AutoShape 146"/>
            <p:cNvCxnSpPr>
              <a:cxnSpLocks noChangeShapeType="1"/>
              <a:stCxn id="311" idx="3"/>
              <a:endCxn id="314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1" name="AutoShape 147"/>
            <p:cNvCxnSpPr>
              <a:cxnSpLocks noChangeShapeType="1"/>
              <a:stCxn id="313" idx="3"/>
              <a:endCxn id="315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2" name="AutoShape 148"/>
            <p:cNvCxnSpPr>
              <a:cxnSpLocks noChangeShapeType="1"/>
              <a:stCxn id="314" idx="3"/>
              <a:endCxn id="316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3" name="AutoShape 149"/>
            <p:cNvCxnSpPr>
              <a:cxnSpLocks noChangeShapeType="1"/>
              <a:stCxn id="316" idx="0"/>
              <a:endCxn id="315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4" name="AutoShape 150"/>
            <p:cNvCxnSpPr>
              <a:cxnSpLocks noChangeShapeType="1"/>
              <a:stCxn id="311" idx="0"/>
              <a:endCxn id="310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5" name="AutoShape 151"/>
            <p:cNvCxnSpPr>
              <a:cxnSpLocks noChangeShapeType="1"/>
              <a:stCxn id="312" idx="3"/>
              <a:endCxn id="315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6" name="AutoShape 152"/>
            <p:cNvCxnSpPr>
              <a:cxnSpLocks noChangeShapeType="1"/>
              <a:endCxn id="310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" name="AutoShape 153"/>
            <p:cNvCxnSpPr>
              <a:cxnSpLocks noChangeShapeType="1"/>
              <a:endCxn id="311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8" name="AutoShape 154"/>
            <p:cNvCxnSpPr>
              <a:cxnSpLocks noChangeShapeType="1"/>
              <a:stCxn id="312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9" name="AutoShape 155"/>
            <p:cNvCxnSpPr>
              <a:cxnSpLocks noChangeShapeType="1"/>
              <a:stCxn id="316" idx="3"/>
              <a:endCxn id="333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0" name="AutoShape 156"/>
            <p:cNvCxnSpPr>
              <a:cxnSpLocks noChangeShapeType="1"/>
              <a:stCxn id="315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31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32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33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34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35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36" name="AutoShape 2"/>
          <p:cNvSpPr>
            <a:spLocks noChangeArrowheads="1"/>
          </p:cNvSpPr>
          <p:nvPr/>
        </p:nvSpPr>
        <p:spPr bwMode="auto">
          <a:xfrm>
            <a:off x="4495800" y="4566285"/>
            <a:ext cx="1371600" cy="853440"/>
          </a:xfrm>
          <a:prstGeom prst="wedgeRectCallout">
            <a:avLst>
              <a:gd name="adj1" fmla="val -67566"/>
              <a:gd name="adj2" fmla="val 10525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37" name="Group 119"/>
          <p:cNvGrpSpPr>
            <a:grpSpLocks/>
          </p:cNvGrpSpPr>
          <p:nvPr/>
        </p:nvGrpSpPr>
        <p:grpSpPr bwMode="auto">
          <a:xfrm>
            <a:off x="4419600" y="4495800"/>
            <a:ext cx="1479550" cy="933450"/>
            <a:chOff x="1008" y="1392"/>
            <a:chExt cx="932" cy="630"/>
          </a:xfrm>
        </p:grpSpPr>
        <p:sp>
          <p:nvSpPr>
            <p:cNvPr id="338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9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0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1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2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3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4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5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6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9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0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1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2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3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4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5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6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7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8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59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60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361" name="AutoShape 143"/>
            <p:cNvCxnSpPr>
              <a:cxnSpLocks noChangeShapeType="1"/>
              <a:stCxn id="354" idx="3"/>
              <a:endCxn id="356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2" name="AutoShape 144"/>
            <p:cNvCxnSpPr>
              <a:cxnSpLocks noChangeShapeType="1"/>
              <a:stCxn id="354" idx="3"/>
              <a:endCxn id="357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3" name="AutoShape 145"/>
            <p:cNvCxnSpPr>
              <a:cxnSpLocks noChangeShapeType="1"/>
              <a:stCxn id="355" idx="3"/>
              <a:endCxn id="357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4" name="AutoShape 146"/>
            <p:cNvCxnSpPr>
              <a:cxnSpLocks noChangeShapeType="1"/>
              <a:stCxn id="355" idx="3"/>
              <a:endCxn id="358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5" name="AutoShape 147"/>
            <p:cNvCxnSpPr>
              <a:cxnSpLocks noChangeShapeType="1"/>
              <a:stCxn id="357" idx="3"/>
              <a:endCxn id="359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6" name="AutoShape 148"/>
            <p:cNvCxnSpPr>
              <a:cxnSpLocks noChangeShapeType="1"/>
              <a:stCxn id="358" idx="3"/>
              <a:endCxn id="360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7" name="AutoShape 149"/>
            <p:cNvCxnSpPr>
              <a:cxnSpLocks noChangeShapeType="1"/>
              <a:stCxn id="360" idx="0"/>
              <a:endCxn id="359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8" name="AutoShape 150"/>
            <p:cNvCxnSpPr>
              <a:cxnSpLocks noChangeShapeType="1"/>
              <a:stCxn id="355" idx="0"/>
              <a:endCxn id="354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69" name="AutoShape 151"/>
            <p:cNvCxnSpPr>
              <a:cxnSpLocks noChangeShapeType="1"/>
              <a:stCxn id="356" idx="3"/>
              <a:endCxn id="359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0" name="AutoShape 152"/>
            <p:cNvCxnSpPr>
              <a:cxnSpLocks noChangeShapeType="1"/>
              <a:endCxn id="354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1" name="AutoShape 153"/>
            <p:cNvCxnSpPr>
              <a:cxnSpLocks noChangeShapeType="1"/>
              <a:endCxn id="355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2" name="AutoShape 154"/>
            <p:cNvCxnSpPr>
              <a:cxnSpLocks noChangeShapeType="1"/>
              <a:stCxn id="356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3" name="AutoShape 155"/>
            <p:cNvCxnSpPr>
              <a:cxnSpLocks noChangeShapeType="1"/>
              <a:stCxn id="360" idx="3"/>
              <a:endCxn id="377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74" name="AutoShape 156"/>
            <p:cNvCxnSpPr>
              <a:cxnSpLocks noChangeShapeType="1"/>
              <a:stCxn id="359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75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376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377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378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379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380" name="AutoShape 2"/>
          <p:cNvSpPr>
            <a:spLocks noChangeArrowheads="1"/>
          </p:cNvSpPr>
          <p:nvPr/>
        </p:nvSpPr>
        <p:spPr bwMode="auto">
          <a:xfrm>
            <a:off x="6858000" y="5105400"/>
            <a:ext cx="1371600" cy="853440"/>
          </a:xfrm>
          <a:prstGeom prst="wedgeRectCallout">
            <a:avLst>
              <a:gd name="adj1" fmla="val -73282"/>
              <a:gd name="adj2" fmla="val 78504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381" name="Group 119"/>
          <p:cNvGrpSpPr>
            <a:grpSpLocks/>
          </p:cNvGrpSpPr>
          <p:nvPr/>
        </p:nvGrpSpPr>
        <p:grpSpPr bwMode="auto">
          <a:xfrm>
            <a:off x="6781800" y="5034915"/>
            <a:ext cx="1479550" cy="933450"/>
            <a:chOff x="1008" y="1392"/>
            <a:chExt cx="932" cy="630"/>
          </a:xfrm>
        </p:grpSpPr>
        <p:sp>
          <p:nvSpPr>
            <p:cNvPr id="382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3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4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5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6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7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8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9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0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1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2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3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4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5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6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8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399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0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1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2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3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04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05" name="AutoShape 143"/>
            <p:cNvCxnSpPr>
              <a:cxnSpLocks noChangeShapeType="1"/>
              <a:stCxn id="398" idx="3"/>
              <a:endCxn id="400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6" name="AutoShape 144"/>
            <p:cNvCxnSpPr>
              <a:cxnSpLocks noChangeShapeType="1"/>
              <a:stCxn id="398" idx="3"/>
              <a:endCxn id="401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7" name="AutoShape 145"/>
            <p:cNvCxnSpPr>
              <a:cxnSpLocks noChangeShapeType="1"/>
              <a:stCxn id="399" idx="3"/>
              <a:endCxn id="401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8" name="AutoShape 146"/>
            <p:cNvCxnSpPr>
              <a:cxnSpLocks noChangeShapeType="1"/>
              <a:stCxn id="399" idx="3"/>
              <a:endCxn id="402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09" name="AutoShape 147"/>
            <p:cNvCxnSpPr>
              <a:cxnSpLocks noChangeShapeType="1"/>
              <a:stCxn id="401" idx="3"/>
              <a:endCxn id="403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0" name="AutoShape 148"/>
            <p:cNvCxnSpPr>
              <a:cxnSpLocks noChangeShapeType="1"/>
              <a:stCxn id="402" idx="3"/>
              <a:endCxn id="404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1" name="AutoShape 149"/>
            <p:cNvCxnSpPr>
              <a:cxnSpLocks noChangeShapeType="1"/>
              <a:stCxn id="404" idx="0"/>
              <a:endCxn id="403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2" name="AutoShape 150"/>
            <p:cNvCxnSpPr>
              <a:cxnSpLocks noChangeShapeType="1"/>
              <a:stCxn id="399" idx="0"/>
              <a:endCxn id="398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3" name="AutoShape 151"/>
            <p:cNvCxnSpPr>
              <a:cxnSpLocks noChangeShapeType="1"/>
              <a:stCxn id="400" idx="3"/>
              <a:endCxn id="403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4" name="AutoShape 152"/>
            <p:cNvCxnSpPr>
              <a:cxnSpLocks noChangeShapeType="1"/>
              <a:endCxn id="398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5" name="AutoShape 153"/>
            <p:cNvCxnSpPr>
              <a:cxnSpLocks noChangeShapeType="1"/>
              <a:endCxn id="399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6" name="AutoShape 154"/>
            <p:cNvCxnSpPr>
              <a:cxnSpLocks noChangeShapeType="1"/>
              <a:stCxn id="400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7" name="AutoShape 155"/>
            <p:cNvCxnSpPr>
              <a:cxnSpLocks noChangeShapeType="1"/>
              <a:stCxn id="404" idx="3"/>
              <a:endCxn id="421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8" name="AutoShape 156"/>
            <p:cNvCxnSpPr>
              <a:cxnSpLocks noChangeShapeType="1"/>
              <a:stCxn id="403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19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20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21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22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23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24" name="AutoShape 2"/>
          <p:cNvSpPr>
            <a:spLocks noChangeArrowheads="1"/>
          </p:cNvSpPr>
          <p:nvPr/>
        </p:nvSpPr>
        <p:spPr bwMode="auto">
          <a:xfrm>
            <a:off x="4495800" y="5918835"/>
            <a:ext cx="1371600" cy="853440"/>
          </a:xfrm>
          <a:prstGeom prst="wedgeRectCallout">
            <a:avLst>
              <a:gd name="adj1" fmla="val -65280"/>
              <a:gd name="adj2" fmla="val -2336"/>
            </a:avLst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ctr"/>
            <a:endParaRPr lang="en-US"/>
          </a:p>
        </p:txBody>
      </p:sp>
      <p:grpSp>
        <p:nvGrpSpPr>
          <p:cNvPr id="425" name="Group 119"/>
          <p:cNvGrpSpPr>
            <a:grpSpLocks/>
          </p:cNvGrpSpPr>
          <p:nvPr/>
        </p:nvGrpSpPr>
        <p:grpSpPr bwMode="auto">
          <a:xfrm>
            <a:off x="4419600" y="5848350"/>
            <a:ext cx="1479550" cy="933450"/>
            <a:chOff x="1008" y="1392"/>
            <a:chExt cx="932" cy="630"/>
          </a:xfrm>
        </p:grpSpPr>
        <p:sp>
          <p:nvSpPr>
            <p:cNvPr id="426" name="Freeform 120"/>
            <p:cNvSpPr>
              <a:spLocks noEditPoints="1"/>
            </p:cNvSpPr>
            <p:nvPr/>
          </p:nvSpPr>
          <p:spPr bwMode="auto">
            <a:xfrm>
              <a:off x="1134" y="1595"/>
              <a:ext cx="284" cy="6"/>
            </a:xfrm>
            <a:custGeom>
              <a:avLst/>
              <a:gdLst>
                <a:gd name="T0" fmla="*/ 54 w 1500"/>
                <a:gd name="T1" fmla="*/ 1 h 22"/>
                <a:gd name="T2" fmla="*/ 54 w 1500"/>
                <a:gd name="T3" fmla="*/ 0 h 22"/>
                <a:gd name="T4" fmla="*/ 53 w 1500"/>
                <a:gd name="T5" fmla="*/ 0 h 22"/>
                <a:gd name="T6" fmla="*/ 53 w 1500"/>
                <a:gd name="T7" fmla="*/ 0 h 22"/>
                <a:gd name="T8" fmla="*/ 53 w 1500"/>
                <a:gd name="T9" fmla="*/ 1 h 22"/>
                <a:gd name="T10" fmla="*/ 53 w 1500"/>
                <a:gd name="T11" fmla="*/ 1 h 22"/>
                <a:gd name="T12" fmla="*/ 53 w 1500"/>
                <a:gd name="T13" fmla="*/ 2 h 22"/>
                <a:gd name="T14" fmla="*/ 54 w 1500"/>
                <a:gd name="T15" fmla="*/ 1 h 22"/>
                <a:gd name="T16" fmla="*/ 54 w 1500"/>
                <a:gd name="T17" fmla="*/ 1 h 22"/>
                <a:gd name="T18" fmla="*/ 0 w 1500"/>
                <a:gd name="T19" fmla="*/ 1 h 22"/>
                <a:gd name="T20" fmla="*/ 0 w 1500"/>
                <a:gd name="T21" fmla="*/ 1 h 22"/>
                <a:gd name="T22" fmla="*/ 0 w 1500"/>
                <a:gd name="T23" fmla="*/ 2 h 22"/>
                <a:gd name="T24" fmla="*/ 1 w 1500"/>
                <a:gd name="T25" fmla="*/ 1 h 22"/>
                <a:gd name="T26" fmla="*/ 1 w 1500"/>
                <a:gd name="T27" fmla="*/ 1 h 22"/>
                <a:gd name="T28" fmla="*/ 1 w 1500"/>
                <a:gd name="T29" fmla="*/ 0 h 22"/>
                <a:gd name="T30" fmla="*/ 0 w 1500"/>
                <a:gd name="T31" fmla="*/ 0 h 22"/>
                <a:gd name="T32" fmla="*/ 0 w 1500"/>
                <a:gd name="T33" fmla="*/ 0 h 22"/>
                <a:gd name="T34" fmla="*/ 0 w 1500"/>
                <a:gd name="T35" fmla="*/ 1 h 2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22"/>
                <a:gd name="T56" fmla="*/ 1500 w 1500"/>
                <a:gd name="T57" fmla="*/ 22 h 2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22">
                  <a:moveTo>
                    <a:pt x="1500" y="10"/>
                  </a:moveTo>
                  <a:lnTo>
                    <a:pt x="1498" y="2"/>
                  </a:lnTo>
                  <a:lnTo>
                    <a:pt x="1490" y="0"/>
                  </a:lnTo>
                  <a:lnTo>
                    <a:pt x="1482" y="2"/>
                  </a:lnTo>
                  <a:lnTo>
                    <a:pt x="1478" y="10"/>
                  </a:lnTo>
                  <a:lnTo>
                    <a:pt x="1482" y="18"/>
                  </a:lnTo>
                  <a:lnTo>
                    <a:pt x="1490" y="22"/>
                  </a:lnTo>
                  <a:lnTo>
                    <a:pt x="1498" y="18"/>
                  </a:lnTo>
                  <a:lnTo>
                    <a:pt x="1500" y="10"/>
                  </a:lnTo>
                  <a:close/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18"/>
                  </a:lnTo>
                  <a:lnTo>
                    <a:pt x="21" y="10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2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7" name="Line 121"/>
            <p:cNvSpPr>
              <a:spLocks noChangeShapeType="1"/>
            </p:cNvSpPr>
            <p:nvPr/>
          </p:nvSpPr>
          <p:spPr bwMode="auto">
            <a:xfrm flipH="1">
              <a:off x="1138" y="1598"/>
              <a:ext cx="276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8" name="Freeform 122"/>
            <p:cNvSpPr>
              <a:spLocks noEditPoints="1"/>
            </p:cNvSpPr>
            <p:nvPr/>
          </p:nvSpPr>
          <p:spPr bwMode="auto">
            <a:xfrm>
              <a:off x="1134" y="1753"/>
              <a:ext cx="284" cy="99"/>
            </a:xfrm>
            <a:custGeom>
              <a:avLst/>
              <a:gdLst>
                <a:gd name="T0" fmla="*/ 0 w 1500"/>
                <a:gd name="T1" fmla="*/ 24 h 403"/>
                <a:gd name="T2" fmla="*/ 0 w 1500"/>
                <a:gd name="T3" fmla="*/ 24 h 403"/>
                <a:gd name="T4" fmla="*/ 1 w 1500"/>
                <a:gd name="T5" fmla="*/ 24 h 403"/>
                <a:gd name="T6" fmla="*/ 1 w 1500"/>
                <a:gd name="T7" fmla="*/ 24 h 403"/>
                <a:gd name="T8" fmla="*/ 1 w 1500"/>
                <a:gd name="T9" fmla="*/ 24 h 403"/>
                <a:gd name="T10" fmla="*/ 1 w 1500"/>
                <a:gd name="T11" fmla="*/ 23 h 403"/>
                <a:gd name="T12" fmla="*/ 0 w 1500"/>
                <a:gd name="T13" fmla="*/ 23 h 403"/>
                <a:gd name="T14" fmla="*/ 0 w 1500"/>
                <a:gd name="T15" fmla="*/ 23 h 403"/>
                <a:gd name="T16" fmla="*/ 0 w 1500"/>
                <a:gd name="T17" fmla="*/ 24 h 403"/>
                <a:gd name="T18" fmla="*/ 54 w 1500"/>
                <a:gd name="T19" fmla="*/ 0 h 403"/>
                <a:gd name="T20" fmla="*/ 54 w 1500"/>
                <a:gd name="T21" fmla="*/ 0 h 403"/>
                <a:gd name="T22" fmla="*/ 53 w 1500"/>
                <a:gd name="T23" fmla="*/ 0 h 403"/>
                <a:gd name="T24" fmla="*/ 53 w 1500"/>
                <a:gd name="T25" fmla="*/ 0 h 403"/>
                <a:gd name="T26" fmla="*/ 53 w 1500"/>
                <a:gd name="T27" fmla="*/ 1 h 403"/>
                <a:gd name="T28" fmla="*/ 53 w 1500"/>
                <a:gd name="T29" fmla="*/ 1 h 403"/>
                <a:gd name="T30" fmla="*/ 53 w 1500"/>
                <a:gd name="T31" fmla="*/ 1 h 403"/>
                <a:gd name="T32" fmla="*/ 54 w 1500"/>
                <a:gd name="T33" fmla="*/ 1 h 403"/>
                <a:gd name="T34" fmla="*/ 54 w 1500"/>
                <a:gd name="T35" fmla="*/ 0 h 40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403"/>
                <a:gd name="T56" fmla="*/ 1500 w 1500"/>
                <a:gd name="T57" fmla="*/ 403 h 40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403">
                  <a:moveTo>
                    <a:pt x="0" y="395"/>
                  </a:moveTo>
                  <a:lnTo>
                    <a:pt x="4" y="403"/>
                  </a:lnTo>
                  <a:lnTo>
                    <a:pt x="14" y="403"/>
                  </a:lnTo>
                  <a:lnTo>
                    <a:pt x="20" y="399"/>
                  </a:lnTo>
                  <a:lnTo>
                    <a:pt x="21" y="391"/>
                  </a:lnTo>
                  <a:lnTo>
                    <a:pt x="16" y="383"/>
                  </a:lnTo>
                  <a:lnTo>
                    <a:pt x="8" y="381"/>
                  </a:lnTo>
                  <a:lnTo>
                    <a:pt x="0" y="387"/>
                  </a:lnTo>
                  <a:lnTo>
                    <a:pt x="0" y="395"/>
                  </a:lnTo>
                  <a:close/>
                  <a:moveTo>
                    <a:pt x="1500" y="8"/>
                  </a:moveTo>
                  <a:lnTo>
                    <a:pt x="1496" y="2"/>
                  </a:lnTo>
                  <a:lnTo>
                    <a:pt x="1486" y="0"/>
                  </a:lnTo>
                  <a:lnTo>
                    <a:pt x="1480" y="6"/>
                  </a:lnTo>
                  <a:lnTo>
                    <a:pt x="1478" y="14"/>
                  </a:lnTo>
                  <a:lnTo>
                    <a:pt x="1484" y="22"/>
                  </a:lnTo>
                  <a:lnTo>
                    <a:pt x="1492" y="22"/>
                  </a:lnTo>
                  <a:lnTo>
                    <a:pt x="1500" y="18"/>
                  </a:lnTo>
                  <a:lnTo>
                    <a:pt x="1500" y="8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9" name="Line 123"/>
            <p:cNvSpPr>
              <a:spLocks noChangeShapeType="1"/>
            </p:cNvSpPr>
            <p:nvPr/>
          </p:nvSpPr>
          <p:spPr bwMode="auto">
            <a:xfrm flipV="1">
              <a:off x="1138" y="1757"/>
              <a:ext cx="276" cy="9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" name="Freeform 124"/>
            <p:cNvSpPr>
              <a:spLocks noEditPoints="1"/>
            </p:cNvSpPr>
            <p:nvPr/>
          </p:nvSpPr>
          <p:spPr bwMode="auto">
            <a:xfrm>
              <a:off x="1134" y="1846"/>
              <a:ext cx="284" cy="93"/>
            </a:xfrm>
            <a:custGeom>
              <a:avLst/>
              <a:gdLst>
                <a:gd name="T0" fmla="*/ 0 w 1500"/>
                <a:gd name="T1" fmla="*/ 0 h 381"/>
                <a:gd name="T2" fmla="*/ 0 w 1500"/>
                <a:gd name="T3" fmla="*/ 1 h 381"/>
                <a:gd name="T4" fmla="*/ 0 w 1500"/>
                <a:gd name="T5" fmla="*/ 1 h 381"/>
                <a:gd name="T6" fmla="*/ 1 w 1500"/>
                <a:gd name="T7" fmla="*/ 1 h 381"/>
                <a:gd name="T8" fmla="*/ 1 w 1500"/>
                <a:gd name="T9" fmla="*/ 1 h 381"/>
                <a:gd name="T10" fmla="*/ 1 w 1500"/>
                <a:gd name="T11" fmla="*/ 0 h 381"/>
                <a:gd name="T12" fmla="*/ 1 w 1500"/>
                <a:gd name="T13" fmla="*/ 0 h 381"/>
                <a:gd name="T14" fmla="*/ 0 w 1500"/>
                <a:gd name="T15" fmla="*/ 0 h 381"/>
                <a:gd name="T16" fmla="*/ 0 w 1500"/>
                <a:gd name="T17" fmla="*/ 0 h 381"/>
                <a:gd name="T18" fmla="*/ 54 w 1500"/>
                <a:gd name="T19" fmla="*/ 22 h 381"/>
                <a:gd name="T20" fmla="*/ 54 w 1500"/>
                <a:gd name="T21" fmla="*/ 22 h 381"/>
                <a:gd name="T22" fmla="*/ 53 w 1500"/>
                <a:gd name="T23" fmla="*/ 21 h 381"/>
                <a:gd name="T24" fmla="*/ 53 w 1500"/>
                <a:gd name="T25" fmla="*/ 21 h 381"/>
                <a:gd name="T26" fmla="*/ 53 w 1500"/>
                <a:gd name="T27" fmla="*/ 22 h 381"/>
                <a:gd name="T28" fmla="*/ 53 w 1500"/>
                <a:gd name="T29" fmla="*/ 22 h 381"/>
                <a:gd name="T30" fmla="*/ 53 w 1500"/>
                <a:gd name="T31" fmla="*/ 23 h 381"/>
                <a:gd name="T32" fmla="*/ 54 w 1500"/>
                <a:gd name="T33" fmla="*/ 23 h 381"/>
                <a:gd name="T34" fmla="*/ 54 w 1500"/>
                <a:gd name="T35" fmla="*/ 22 h 3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00"/>
                <a:gd name="T55" fmla="*/ 0 h 381"/>
                <a:gd name="T56" fmla="*/ 1500 w 1500"/>
                <a:gd name="T57" fmla="*/ 381 h 3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00" h="381">
                  <a:moveTo>
                    <a:pt x="0" y="10"/>
                  </a:moveTo>
                  <a:lnTo>
                    <a:pt x="2" y="18"/>
                  </a:lnTo>
                  <a:lnTo>
                    <a:pt x="8" y="22"/>
                  </a:lnTo>
                  <a:lnTo>
                    <a:pt x="16" y="22"/>
                  </a:lnTo>
                  <a:lnTo>
                    <a:pt x="21" y="14"/>
                  </a:lnTo>
                  <a:lnTo>
                    <a:pt x="20" y="6"/>
                  </a:lnTo>
                  <a:lnTo>
                    <a:pt x="14" y="0"/>
                  </a:lnTo>
                  <a:lnTo>
                    <a:pt x="4" y="2"/>
                  </a:lnTo>
                  <a:lnTo>
                    <a:pt x="0" y="10"/>
                  </a:lnTo>
                  <a:close/>
                  <a:moveTo>
                    <a:pt x="1500" y="373"/>
                  </a:moveTo>
                  <a:lnTo>
                    <a:pt x="1500" y="365"/>
                  </a:lnTo>
                  <a:lnTo>
                    <a:pt x="1492" y="359"/>
                  </a:lnTo>
                  <a:lnTo>
                    <a:pt x="1484" y="361"/>
                  </a:lnTo>
                  <a:lnTo>
                    <a:pt x="1478" y="369"/>
                  </a:lnTo>
                  <a:lnTo>
                    <a:pt x="1480" y="377"/>
                  </a:lnTo>
                  <a:lnTo>
                    <a:pt x="1486" y="381"/>
                  </a:lnTo>
                  <a:lnTo>
                    <a:pt x="1496" y="381"/>
                  </a:lnTo>
                  <a:lnTo>
                    <a:pt x="1500" y="373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1" name="Line 125"/>
            <p:cNvSpPr>
              <a:spLocks noChangeShapeType="1"/>
            </p:cNvSpPr>
            <p:nvPr/>
          </p:nvSpPr>
          <p:spPr bwMode="auto">
            <a:xfrm>
              <a:off x="1138" y="1850"/>
              <a:ext cx="276" cy="86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" name="Freeform 126"/>
            <p:cNvSpPr>
              <a:spLocks noEditPoints="1"/>
            </p:cNvSpPr>
            <p:nvPr/>
          </p:nvSpPr>
          <p:spPr bwMode="auto">
            <a:xfrm>
              <a:off x="1414" y="1595"/>
              <a:ext cx="315" cy="71"/>
            </a:xfrm>
            <a:custGeom>
              <a:avLst/>
              <a:gdLst>
                <a:gd name="T0" fmla="*/ 0 w 1660"/>
                <a:gd name="T1" fmla="*/ 0 h 291"/>
                <a:gd name="T2" fmla="*/ 0 w 1660"/>
                <a:gd name="T3" fmla="*/ 1 h 291"/>
                <a:gd name="T4" fmla="*/ 0 w 1660"/>
                <a:gd name="T5" fmla="*/ 1 h 291"/>
                <a:gd name="T6" fmla="*/ 1 w 1660"/>
                <a:gd name="T7" fmla="*/ 1 h 291"/>
                <a:gd name="T8" fmla="*/ 1 w 1660"/>
                <a:gd name="T9" fmla="*/ 1 h 291"/>
                <a:gd name="T10" fmla="*/ 1 w 1660"/>
                <a:gd name="T11" fmla="*/ 0 h 291"/>
                <a:gd name="T12" fmla="*/ 1 w 1660"/>
                <a:gd name="T13" fmla="*/ 0 h 291"/>
                <a:gd name="T14" fmla="*/ 0 w 1660"/>
                <a:gd name="T15" fmla="*/ 0 h 291"/>
                <a:gd name="T16" fmla="*/ 0 w 1660"/>
                <a:gd name="T17" fmla="*/ 0 h 291"/>
                <a:gd name="T18" fmla="*/ 60 w 1660"/>
                <a:gd name="T19" fmla="*/ 17 h 291"/>
                <a:gd name="T20" fmla="*/ 60 w 1660"/>
                <a:gd name="T21" fmla="*/ 16 h 291"/>
                <a:gd name="T22" fmla="*/ 59 w 1660"/>
                <a:gd name="T23" fmla="*/ 16 h 291"/>
                <a:gd name="T24" fmla="*/ 59 w 1660"/>
                <a:gd name="T25" fmla="*/ 16 h 291"/>
                <a:gd name="T26" fmla="*/ 59 w 1660"/>
                <a:gd name="T27" fmla="*/ 17 h 291"/>
                <a:gd name="T28" fmla="*/ 59 w 1660"/>
                <a:gd name="T29" fmla="*/ 17 h 291"/>
                <a:gd name="T30" fmla="*/ 59 w 1660"/>
                <a:gd name="T31" fmla="*/ 17 h 291"/>
                <a:gd name="T32" fmla="*/ 60 w 1660"/>
                <a:gd name="T33" fmla="*/ 17 h 291"/>
                <a:gd name="T34" fmla="*/ 60 w 1660"/>
                <a:gd name="T35" fmla="*/ 17 h 29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291"/>
                <a:gd name="T56" fmla="*/ 1660 w 1660"/>
                <a:gd name="T57" fmla="*/ 291 h 29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291">
                  <a:moveTo>
                    <a:pt x="0" y="10"/>
                  </a:moveTo>
                  <a:lnTo>
                    <a:pt x="2" y="18"/>
                  </a:lnTo>
                  <a:lnTo>
                    <a:pt x="10" y="22"/>
                  </a:lnTo>
                  <a:lnTo>
                    <a:pt x="18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4" y="0"/>
                  </a:lnTo>
                  <a:lnTo>
                    <a:pt x="6" y="2"/>
                  </a:lnTo>
                  <a:lnTo>
                    <a:pt x="0" y="10"/>
                  </a:lnTo>
                  <a:close/>
                  <a:moveTo>
                    <a:pt x="1660" y="281"/>
                  </a:moveTo>
                  <a:lnTo>
                    <a:pt x="1658" y="273"/>
                  </a:lnTo>
                  <a:lnTo>
                    <a:pt x="1650" y="269"/>
                  </a:lnTo>
                  <a:lnTo>
                    <a:pt x="1642" y="271"/>
                  </a:lnTo>
                  <a:lnTo>
                    <a:pt x="1638" y="279"/>
                  </a:lnTo>
                  <a:lnTo>
                    <a:pt x="1638" y="287"/>
                  </a:lnTo>
                  <a:lnTo>
                    <a:pt x="1646" y="291"/>
                  </a:lnTo>
                  <a:lnTo>
                    <a:pt x="1654" y="289"/>
                  </a:lnTo>
                  <a:lnTo>
                    <a:pt x="1660" y="281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3" name="Line 127"/>
            <p:cNvSpPr>
              <a:spLocks noChangeShapeType="1"/>
            </p:cNvSpPr>
            <p:nvPr/>
          </p:nvSpPr>
          <p:spPr bwMode="auto">
            <a:xfrm>
              <a:off x="1418" y="1598"/>
              <a:ext cx="306" cy="65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4" name="Freeform 128"/>
            <p:cNvSpPr>
              <a:spLocks noEditPoints="1"/>
            </p:cNvSpPr>
            <p:nvPr/>
          </p:nvSpPr>
          <p:spPr bwMode="auto">
            <a:xfrm>
              <a:off x="1414" y="1661"/>
              <a:ext cx="315" cy="98"/>
            </a:xfrm>
            <a:custGeom>
              <a:avLst/>
              <a:gdLst>
                <a:gd name="T0" fmla="*/ 60 w 1660"/>
                <a:gd name="T1" fmla="*/ 0 h 402"/>
                <a:gd name="T2" fmla="*/ 60 w 1660"/>
                <a:gd name="T3" fmla="*/ 0 h 402"/>
                <a:gd name="T4" fmla="*/ 59 w 1660"/>
                <a:gd name="T5" fmla="*/ 0 h 402"/>
                <a:gd name="T6" fmla="*/ 59 w 1660"/>
                <a:gd name="T7" fmla="*/ 0 h 402"/>
                <a:gd name="T8" fmla="*/ 59 w 1660"/>
                <a:gd name="T9" fmla="*/ 1 h 402"/>
                <a:gd name="T10" fmla="*/ 59 w 1660"/>
                <a:gd name="T11" fmla="*/ 1 h 402"/>
                <a:gd name="T12" fmla="*/ 59 w 1660"/>
                <a:gd name="T13" fmla="*/ 1 h 402"/>
                <a:gd name="T14" fmla="*/ 60 w 1660"/>
                <a:gd name="T15" fmla="*/ 1 h 402"/>
                <a:gd name="T16" fmla="*/ 60 w 1660"/>
                <a:gd name="T17" fmla="*/ 0 h 402"/>
                <a:gd name="T18" fmla="*/ 0 w 1660"/>
                <a:gd name="T19" fmla="*/ 23 h 402"/>
                <a:gd name="T20" fmla="*/ 0 w 1660"/>
                <a:gd name="T21" fmla="*/ 24 h 402"/>
                <a:gd name="T22" fmla="*/ 1 w 1660"/>
                <a:gd name="T23" fmla="*/ 24 h 402"/>
                <a:gd name="T24" fmla="*/ 1 w 1660"/>
                <a:gd name="T25" fmla="*/ 24 h 402"/>
                <a:gd name="T26" fmla="*/ 1 w 1660"/>
                <a:gd name="T27" fmla="*/ 23 h 402"/>
                <a:gd name="T28" fmla="*/ 1 w 1660"/>
                <a:gd name="T29" fmla="*/ 23 h 402"/>
                <a:gd name="T30" fmla="*/ 0 w 1660"/>
                <a:gd name="T31" fmla="*/ 23 h 402"/>
                <a:gd name="T32" fmla="*/ 0 w 1660"/>
                <a:gd name="T33" fmla="*/ 23 h 402"/>
                <a:gd name="T34" fmla="*/ 0 w 1660"/>
                <a:gd name="T35" fmla="*/ 23 h 40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660"/>
                <a:gd name="T55" fmla="*/ 0 h 402"/>
                <a:gd name="T56" fmla="*/ 1660 w 1660"/>
                <a:gd name="T57" fmla="*/ 402 h 40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660" h="402">
                  <a:moveTo>
                    <a:pt x="1660" y="8"/>
                  </a:moveTo>
                  <a:lnTo>
                    <a:pt x="1654" y="2"/>
                  </a:lnTo>
                  <a:lnTo>
                    <a:pt x="1646" y="0"/>
                  </a:lnTo>
                  <a:lnTo>
                    <a:pt x="1638" y="4"/>
                  </a:lnTo>
                  <a:lnTo>
                    <a:pt x="1638" y="14"/>
                  </a:lnTo>
                  <a:lnTo>
                    <a:pt x="1642" y="20"/>
                  </a:lnTo>
                  <a:lnTo>
                    <a:pt x="1650" y="22"/>
                  </a:lnTo>
                  <a:lnTo>
                    <a:pt x="1658" y="16"/>
                  </a:lnTo>
                  <a:lnTo>
                    <a:pt x="1660" y="8"/>
                  </a:lnTo>
                  <a:close/>
                  <a:moveTo>
                    <a:pt x="0" y="394"/>
                  </a:moveTo>
                  <a:lnTo>
                    <a:pt x="6" y="400"/>
                  </a:lnTo>
                  <a:lnTo>
                    <a:pt x="14" y="402"/>
                  </a:lnTo>
                  <a:lnTo>
                    <a:pt x="22" y="398"/>
                  </a:lnTo>
                  <a:lnTo>
                    <a:pt x="22" y="388"/>
                  </a:lnTo>
                  <a:lnTo>
                    <a:pt x="18" y="382"/>
                  </a:lnTo>
                  <a:lnTo>
                    <a:pt x="10" y="380"/>
                  </a:lnTo>
                  <a:lnTo>
                    <a:pt x="2" y="386"/>
                  </a:lnTo>
                  <a:lnTo>
                    <a:pt x="0" y="394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5" name="Line 129"/>
            <p:cNvSpPr>
              <a:spLocks noChangeShapeType="1"/>
            </p:cNvSpPr>
            <p:nvPr/>
          </p:nvSpPr>
          <p:spPr bwMode="auto">
            <a:xfrm flipH="1">
              <a:off x="1418" y="1664"/>
              <a:ext cx="306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6" name="Freeform 130"/>
            <p:cNvSpPr>
              <a:spLocks noEditPoints="1"/>
            </p:cNvSpPr>
            <p:nvPr/>
          </p:nvSpPr>
          <p:spPr bwMode="auto">
            <a:xfrm>
              <a:off x="1414" y="1934"/>
              <a:ext cx="281" cy="6"/>
            </a:xfrm>
            <a:custGeom>
              <a:avLst/>
              <a:gdLst>
                <a:gd name="T0" fmla="*/ 0 w 1481"/>
                <a:gd name="T1" fmla="*/ 1 h 24"/>
                <a:gd name="T2" fmla="*/ 0 w 1481"/>
                <a:gd name="T3" fmla="*/ 1 h 24"/>
                <a:gd name="T4" fmla="*/ 0 w 1481"/>
                <a:gd name="T5" fmla="*/ 2 h 24"/>
                <a:gd name="T6" fmla="*/ 1 w 1481"/>
                <a:gd name="T7" fmla="*/ 1 h 24"/>
                <a:gd name="T8" fmla="*/ 1 w 1481"/>
                <a:gd name="T9" fmla="*/ 1 h 24"/>
                <a:gd name="T10" fmla="*/ 1 w 1481"/>
                <a:gd name="T11" fmla="*/ 0 h 24"/>
                <a:gd name="T12" fmla="*/ 0 w 1481"/>
                <a:gd name="T13" fmla="*/ 0 h 24"/>
                <a:gd name="T14" fmla="*/ 0 w 1481"/>
                <a:gd name="T15" fmla="*/ 0 h 24"/>
                <a:gd name="T16" fmla="*/ 0 w 1481"/>
                <a:gd name="T17" fmla="*/ 1 h 24"/>
                <a:gd name="T18" fmla="*/ 53 w 1481"/>
                <a:gd name="T19" fmla="*/ 1 h 24"/>
                <a:gd name="T20" fmla="*/ 53 w 1481"/>
                <a:gd name="T21" fmla="*/ 0 h 24"/>
                <a:gd name="T22" fmla="*/ 53 w 1481"/>
                <a:gd name="T23" fmla="*/ 0 h 24"/>
                <a:gd name="T24" fmla="*/ 53 w 1481"/>
                <a:gd name="T25" fmla="*/ 0 h 24"/>
                <a:gd name="T26" fmla="*/ 52 w 1481"/>
                <a:gd name="T27" fmla="*/ 1 h 24"/>
                <a:gd name="T28" fmla="*/ 53 w 1481"/>
                <a:gd name="T29" fmla="*/ 1 h 24"/>
                <a:gd name="T30" fmla="*/ 53 w 1481"/>
                <a:gd name="T31" fmla="*/ 2 h 24"/>
                <a:gd name="T32" fmla="*/ 53 w 1481"/>
                <a:gd name="T33" fmla="*/ 1 h 24"/>
                <a:gd name="T34" fmla="*/ 53 w 1481"/>
                <a:gd name="T35" fmla="*/ 1 h 2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1"/>
                <a:gd name="T55" fmla="*/ 0 h 24"/>
                <a:gd name="T56" fmla="*/ 1481 w 1481"/>
                <a:gd name="T57" fmla="*/ 24 h 2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1" h="24">
                  <a:moveTo>
                    <a:pt x="0" y="12"/>
                  </a:moveTo>
                  <a:lnTo>
                    <a:pt x="4" y="20"/>
                  </a:lnTo>
                  <a:lnTo>
                    <a:pt x="12" y="24"/>
                  </a:lnTo>
                  <a:lnTo>
                    <a:pt x="20" y="20"/>
                  </a:lnTo>
                  <a:lnTo>
                    <a:pt x="22" y="12"/>
                  </a:lnTo>
                  <a:lnTo>
                    <a:pt x="20" y="4"/>
                  </a:lnTo>
                  <a:lnTo>
                    <a:pt x="12" y="0"/>
                  </a:lnTo>
                  <a:lnTo>
                    <a:pt x="4" y="4"/>
                  </a:lnTo>
                  <a:lnTo>
                    <a:pt x="0" y="12"/>
                  </a:lnTo>
                  <a:close/>
                  <a:moveTo>
                    <a:pt x="1481" y="12"/>
                  </a:moveTo>
                  <a:lnTo>
                    <a:pt x="1477" y="4"/>
                  </a:lnTo>
                  <a:lnTo>
                    <a:pt x="1469" y="0"/>
                  </a:lnTo>
                  <a:lnTo>
                    <a:pt x="1461" y="4"/>
                  </a:lnTo>
                  <a:lnTo>
                    <a:pt x="1457" y="12"/>
                  </a:lnTo>
                  <a:lnTo>
                    <a:pt x="1461" y="20"/>
                  </a:lnTo>
                  <a:lnTo>
                    <a:pt x="1469" y="24"/>
                  </a:lnTo>
                  <a:lnTo>
                    <a:pt x="1477" y="20"/>
                  </a:lnTo>
                  <a:lnTo>
                    <a:pt x="1481" y="12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7" name="Line 131"/>
            <p:cNvSpPr>
              <a:spLocks noChangeShapeType="1"/>
            </p:cNvSpPr>
            <p:nvPr/>
          </p:nvSpPr>
          <p:spPr bwMode="auto">
            <a:xfrm>
              <a:off x="1418" y="1937"/>
              <a:ext cx="272" cy="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" name="Line 132"/>
            <p:cNvSpPr>
              <a:spLocks noChangeShapeType="1"/>
            </p:cNvSpPr>
            <p:nvPr/>
          </p:nvSpPr>
          <p:spPr bwMode="auto">
            <a:xfrm flipH="1" flipV="1">
              <a:off x="1692" y="1937"/>
              <a:ext cx="149" cy="3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9" name="Line 133"/>
            <p:cNvSpPr>
              <a:spLocks noChangeShapeType="1"/>
            </p:cNvSpPr>
            <p:nvPr/>
          </p:nvSpPr>
          <p:spPr bwMode="auto">
            <a:xfrm>
              <a:off x="1416" y="1466"/>
              <a:ext cx="0" cy="132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" name="Line 134"/>
            <p:cNvSpPr>
              <a:spLocks noChangeShapeType="1"/>
            </p:cNvSpPr>
            <p:nvPr/>
          </p:nvSpPr>
          <p:spPr bwMode="auto">
            <a:xfrm flipV="1">
              <a:off x="1008" y="1849"/>
              <a:ext cx="127" cy="91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" name="Line 135"/>
            <p:cNvSpPr>
              <a:spLocks noChangeShapeType="1"/>
            </p:cNvSpPr>
            <p:nvPr/>
          </p:nvSpPr>
          <p:spPr bwMode="auto">
            <a:xfrm flipH="1">
              <a:off x="1726" y="1543"/>
              <a:ext cx="98" cy="120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" name="Rectangle 136"/>
            <p:cNvSpPr>
              <a:spLocks noChangeArrowheads="1"/>
            </p:cNvSpPr>
            <p:nvPr/>
          </p:nvSpPr>
          <p:spPr bwMode="auto">
            <a:xfrm>
              <a:off x="1193" y="157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3" name="Rectangle 137"/>
            <p:cNvSpPr>
              <a:spLocks noChangeArrowheads="1"/>
            </p:cNvSpPr>
            <p:nvPr/>
          </p:nvSpPr>
          <p:spPr bwMode="auto">
            <a:xfrm>
              <a:off x="1184" y="183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4" name="Rectangle 138"/>
            <p:cNvSpPr>
              <a:spLocks noChangeArrowheads="1"/>
            </p:cNvSpPr>
            <p:nvPr/>
          </p:nvSpPr>
          <p:spPr bwMode="auto">
            <a:xfrm>
              <a:off x="1448" y="1564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5" name="Rectangle 139"/>
            <p:cNvSpPr>
              <a:spLocks noChangeArrowheads="1"/>
            </p:cNvSpPr>
            <p:nvPr/>
          </p:nvSpPr>
          <p:spPr bwMode="auto">
            <a:xfrm>
              <a:off x="1448" y="1716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6" name="Rectangle 140"/>
            <p:cNvSpPr>
              <a:spLocks noChangeArrowheads="1"/>
            </p:cNvSpPr>
            <p:nvPr/>
          </p:nvSpPr>
          <p:spPr bwMode="auto">
            <a:xfrm>
              <a:off x="1448" y="1915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7" name="Rectangle 141"/>
            <p:cNvSpPr>
              <a:spLocks noChangeArrowheads="1"/>
            </p:cNvSpPr>
            <p:nvPr/>
          </p:nvSpPr>
          <p:spPr bwMode="auto">
            <a:xfrm>
              <a:off x="1757" y="1634"/>
              <a:ext cx="37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sp>
          <p:nvSpPr>
            <p:cNvPr id="448" name="Rectangle 142"/>
            <p:cNvSpPr>
              <a:spLocks noChangeArrowheads="1"/>
            </p:cNvSpPr>
            <p:nvPr/>
          </p:nvSpPr>
          <p:spPr bwMode="auto">
            <a:xfrm>
              <a:off x="1721" y="1903"/>
              <a:ext cx="36" cy="70"/>
            </a:xfrm>
            <a:prstGeom prst="rect">
              <a:avLst/>
            </a:prstGeom>
            <a:solidFill>
              <a:schemeClr val="bg2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125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cxnSp>
          <p:nvCxnSpPr>
            <p:cNvPr id="449" name="AutoShape 143"/>
            <p:cNvCxnSpPr>
              <a:cxnSpLocks noChangeShapeType="1"/>
              <a:stCxn id="442" idx="3"/>
              <a:endCxn id="444" idx="1"/>
            </p:cNvCxnSpPr>
            <p:nvPr/>
          </p:nvCxnSpPr>
          <p:spPr bwMode="auto">
            <a:xfrm flipV="1">
              <a:off x="1229" y="1599"/>
              <a:ext cx="219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" name="AutoShape 144"/>
            <p:cNvCxnSpPr>
              <a:cxnSpLocks noChangeShapeType="1"/>
              <a:stCxn id="442" idx="3"/>
              <a:endCxn id="445" idx="1"/>
            </p:cNvCxnSpPr>
            <p:nvPr/>
          </p:nvCxnSpPr>
          <p:spPr bwMode="auto">
            <a:xfrm>
              <a:off x="1229" y="1611"/>
              <a:ext cx="219" cy="14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1" name="AutoShape 145"/>
            <p:cNvCxnSpPr>
              <a:cxnSpLocks noChangeShapeType="1"/>
              <a:stCxn id="443" idx="3"/>
              <a:endCxn id="445" idx="1"/>
            </p:cNvCxnSpPr>
            <p:nvPr/>
          </p:nvCxnSpPr>
          <p:spPr bwMode="auto">
            <a:xfrm flipV="1">
              <a:off x="1220" y="1751"/>
              <a:ext cx="228" cy="11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2" name="AutoShape 146"/>
            <p:cNvCxnSpPr>
              <a:cxnSpLocks noChangeShapeType="1"/>
              <a:stCxn id="443" idx="3"/>
              <a:endCxn id="446" idx="1"/>
            </p:cNvCxnSpPr>
            <p:nvPr/>
          </p:nvCxnSpPr>
          <p:spPr bwMode="auto">
            <a:xfrm>
              <a:off x="1220" y="1868"/>
              <a:ext cx="228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3" name="AutoShape 147"/>
            <p:cNvCxnSpPr>
              <a:cxnSpLocks noChangeShapeType="1"/>
              <a:stCxn id="445" idx="3"/>
              <a:endCxn id="447" idx="1"/>
            </p:cNvCxnSpPr>
            <p:nvPr/>
          </p:nvCxnSpPr>
          <p:spPr bwMode="auto">
            <a:xfrm flipV="1">
              <a:off x="1484" y="1669"/>
              <a:ext cx="273" cy="8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4" name="AutoShape 148"/>
            <p:cNvCxnSpPr>
              <a:cxnSpLocks noChangeShapeType="1"/>
              <a:stCxn id="446" idx="3"/>
              <a:endCxn id="448" idx="1"/>
            </p:cNvCxnSpPr>
            <p:nvPr/>
          </p:nvCxnSpPr>
          <p:spPr bwMode="auto">
            <a:xfrm flipV="1">
              <a:off x="1484" y="1938"/>
              <a:ext cx="237" cy="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5" name="AutoShape 149"/>
            <p:cNvCxnSpPr>
              <a:cxnSpLocks noChangeShapeType="1"/>
              <a:stCxn id="448" idx="0"/>
              <a:endCxn id="447" idx="2"/>
            </p:cNvCxnSpPr>
            <p:nvPr/>
          </p:nvCxnSpPr>
          <p:spPr bwMode="auto">
            <a:xfrm flipV="1">
              <a:off x="1739" y="1704"/>
              <a:ext cx="37" cy="199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6" name="AutoShape 150"/>
            <p:cNvCxnSpPr>
              <a:cxnSpLocks noChangeShapeType="1"/>
              <a:stCxn id="443" idx="0"/>
              <a:endCxn id="442" idx="2"/>
            </p:cNvCxnSpPr>
            <p:nvPr/>
          </p:nvCxnSpPr>
          <p:spPr bwMode="auto">
            <a:xfrm flipV="1">
              <a:off x="1202" y="1646"/>
              <a:ext cx="9" cy="1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7" name="AutoShape 151"/>
            <p:cNvCxnSpPr>
              <a:cxnSpLocks noChangeShapeType="1"/>
              <a:stCxn id="444" idx="3"/>
              <a:endCxn id="447" idx="1"/>
            </p:cNvCxnSpPr>
            <p:nvPr/>
          </p:nvCxnSpPr>
          <p:spPr bwMode="auto">
            <a:xfrm>
              <a:off x="1484" y="1599"/>
              <a:ext cx="273" cy="7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8" name="AutoShape 152"/>
            <p:cNvCxnSpPr>
              <a:cxnSpLocks noChangeShapeType="1"/>
              <a:endCxn id="442" idx="1"/>
            </p:cNvCxnSpPr>
            <p:nvPr/>
          </p:nvCxnSpPr>
          <p:spPr bwMode="auto">
            <a:xfrm>
              <a:off x="1100" y="1557"/>
              <a:ext cx="93" cy="54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9" name="AutoShape 153"/>
            <p:cNvCxnSpPr>
              <a:cxnSpLocks noChangeShapeType="1"/>
              <a:endCxn id="443" idx="1"/>
            </p:cNvCxnSpPr>
            <p:nvPr/>
          </p:nvCxnSpPr>
          <p:spPr bwMode="auto">
            <a:xfrm flipV="1">
              <a:off x="1109" y="1868"/>
              <a:ext cx="75" cy="4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" name="AutoShape 154"/>
            <p:cNvCxnSpPr>
              <a:cxnSpLocks noChangeShapeType="1"/>
              <a:stCxn id="444" idx="0"/>
            </p:cNvCxnSpPr>
            <p:nvPr/>
          </p:nvCxnSpPr>
          <p:spPr bwMode="auto">
            <a:xfrm flipV="1">
              <a:off x="1466" y="1503"/>
              <a:ext cx="19" cy="61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" name="AutoShape 155"/>
            <p:cNvCxnSpPr>
              <a:cxnSpLocks noChangeShapeType="1"/>
              <a:stCxn id="448" idx="3"/>
              <a:endCxn id="465" idx="1"/>
            </p:cNvCxnSpPr>
            <p:nvPr/>
          </p:nvCxnSpPr>
          <p:spPr bwMode="auto">
            <a:xfrm>
              <a:off x="1757" y="1938"/>
              <a:ext cx="19" cy="1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2" name="AutoShape 156"/>
            <p:cNvCxnSpPr>
              <a:cxnSpLocks noChangeShapeType="1"/>
              <a:stCxn id="447" idx="3"/>
            </p:cNvCxnSpPr>
            <p:nvPr/>
          </p:nvCxnSpPr>
          <p:spPr bwMode="auto">
            <a:xfrm flipV="1">
              <a:off x="1794" y="1576"/>
              <a:ext cx="54" cy="93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3" name="Text Box 157"/>
            <p:cNvSpPr txBox="1">
              <a:spLocks noChangeArrowheads="1"/>
            </p:cNvSpPr>
            <p:nvPr/>
          </p:nvSpPr>
          <p:spPr bwMode="auto">
            <a:xfrm>
              <a:off x="1012" y="146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 dirty="0"/>
                <a:t>A</a:t>
              </a:r>
            </a:p>
          </p:txBody>
        </p:sp>
        <p:sp>
          <p:nvSpPr>
            <p:cNvPr id="464" name="Text Box 158"/>
            <p:cNvSpPr txBox="1">
              <a:spLocks noChangeArrowheads="1"/>
            </p:cNvSpPr>
            <p:nvPr/>
          </p:nvSpPr>
          <p:spPr bwMode="auto">
            <a:xfrm>
              <a:off x="1008" y="1852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B</a:t>
              </a:r>
            </a:p>
          </p:txBody>
        </p:sp>
        <p:sp>
          <p:nvSpPr>
            <p:cNvPr id="465" name="Text Box 159"/>
            <p:cNvSpPr txBox="1">
              <a:spLocks noChangeArrowheads="1"/>
            </p:cNvSpPr>
            <p:nvPr/>
          </p:nvSpPr>
          <p:spPr bwMode="auto">
            <a:xfrm>
              <a:off x="1776" y="1889"/>
              <a:ext cx="157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E</a:t>
              </a:r>
            </a:p>
          </p:txBody>
        </p:sp>
        <p:sp>
          <p:nvSpPr>
            <p:cNvPr id="466" name="Text Box 160"/>
            <p:cNvSpPr txBox="1">
              <a:spLocks noChangeArrowheads="1"/>
            </p:cNvSpPr>
            <p:nvPr/>
          </p:nvSpPr>
          <p:spPr bwMode="auto">
            <a:xfrm>
              <a:off x="1780" y="1474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D</a:t>
              </a:r>
            </a:p>
          </p:txBody>
        </p:sp>
        <p:sp>
          <p:nvSpPr>
            <p:cNvPr id="467" name="Text Box 161"/>
            <p:cNvSpPr txBox="1">
              <a:spLocks noChangeArrowheads="1"/>
            </p:cNvSpPr>
            <p:nvPr/>
          </p:nvSpPr>
          <p:spPr bwMode="auto">
            <a:xfrm>
              <a:off x="1401" y="1392"/>
              <a:ext cx="160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800"/>
                <a:t>C</a:t>
              </a:r>
            </a:p>
          </p:txBody>
        </p:sp>
      </p:grpSp>
      <p:sp>
        <p:nvSpPr>
          <p:cNvPr id="46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425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381000" y="198438"/>
            <a:ext cx="8610600" cy="1173162"/>
          </a:xfrm>
        </p:spPr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Dijkstra’</a:t>
            </a:r>
            <a:r>
              <a:rPr lang="en-US" altLang="ja-JP" dirty="0" err="1" smtClean="0">
                <a:latin typeface="Helvetica" charset="0"/>
                <a:ea typeface="ＭＳ Ｐゴシック" charset="0"/>
                <a:cs typeface="ＭＳ Ｐゴシック" charset="0"/>
              </a:rPr>
              <a:t>s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Shortest 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Path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Arial" charset="0"/>
              </a:rPr>
              <a:t>INPUT: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Network topology (graph), with link costs</a:t>
            </a:r>
          </a:p>
          <a:p>
            <a:endParaRPr lang="en-US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OUTPUT</a:t>
            </a:r>
            <a:r>
              <a:rPr lang="en-US" dirty="0">
                <a:latin typeface="Arial" charset="0"/>
              </a:rPr>
              <a:t>: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Least cost paths from one node to all other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nodes</a:t>
            </a:r>
          </a:p>
          <a:p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Iterative: after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iterations, a node knows the least cost path to its </a:t>
            </a:r>
            <a:r>
              <a:rPr lang="en-US" i="1" dirty="0" smtClean="0">
                <a:latin typeface="Arial" charset="0"/>
                <a:ea typeface="Arial" charset="0"/>
                <a:cs typeface="Arial" charset="0"/>
              </a:rPr>
              <a:t>k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closest neighbors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 smtClean="0">
              <a:latin typeface="Arial" charset="0"/>
              <a:ea typeface="Arial" charset="0"/>
              <a:cs typeface="Arial" charset="0"/>
            </a:endParaRPr>
          </a:p>
          <a:p>
            <a:pPr lvl="6"/>
            <a:endParaRPr lang="en-US" altLang="ja-JP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002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1887629"/>
            <a:ext cx="6400800" cy="441754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Name: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Address: Where a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  <a:r>
              <a:rPr lang="en-US" dirty="0" smtClean="0">
                <a:solidFill>
                  <a:schemeClr val="tx1"/>
                </a:solidFill>
              </a:rPr>
              <a:t> is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Routing: How do I get to the </a:t>
            </a:r>
            <a:r>
              <a:rPr lang="en-US" i="1" dirty="0" smtClean="0">
                <a:solidFill>
                  <a:schemeClr val="tx1"/>
                </a:solidFill>
              </a:rPr>
              <a:t>something</a:t>
            </a:r>
          </a:p>
          <a:p>
            <a:endParaRPr lang="en-US" i="1" dirty="0">
              <a:solidFill>
                <a:schemeClr val="tx1"/>
              </a:solidFill>
            </a:endParaRPr>
          </a:p>
          <a:p>
            <a:endParaRPr lang="en-US" i="1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33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Example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29700" name="Group 4"/>
          <p:cNvGrpSpPr>
            <a:grpSpLocks/>
          </p:cNvGrpSpPr>
          <p:nvPr/>
        </p:nvGrpSpPr>
        <p:grpSpPr bwMode="auto">
          <a:xfrm>
            <a:off x="990600" y="1676400"/>
            <a:ext cx="7620000" cy="4343400"/>
            <a:chOff x="3066" y="1107"/>
            <a:chExt cx="2250" cy="1409"/>
          </a:xfrm>
        </p:grpSpPr>
        <p:sp>
          <p:nvSpPr>
            <p:cNvPr id="29701" name="Freeform 5"/>
            <p:cNvSpPr>
              <a:spLocks/>
            </p:cNvSpPr>
            <p:nvPr/>
          </p:nvSpPr>
          <p:spPr bwMode="auto">
            <a:xfrm>
              <a:off x="3066" y="1107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3402" y="1656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3" name="Oval 7"/>
            <p:cNvSpPr>
              <a:spLocks noChangeArrowheads="1"/>
            </p:cNvSpPr>
            <p:nvPr/>
          </p:nvSpPr>
          <p:spPr bwMode="auto">
            <a:xfrm>
              <a:off x="3142" y="189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3142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3455" y="189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3142" y="189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07" name="Oval 11"/>
            <p:cNvSpPr>
              <a:spLocks noChangeArrowheads="1"/>
            </p:cNvSpPr>
            <p:nvPr/>
          </p:nvSpPr>
          <p:spPr bwMode="auto">
            <a:xfrm>
              <a:off x="3139" y="183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Oval 12"/>
            <p:cNvSpPr>
              <a:spLocks noChangeArrowheads="1"/>
            </p:cNvSpPr>
            <p:nvPr/>
          </p:nvSpPr>
          <p:spPr bwMode="auto">
            <a:xfrm>
              <a:off x="3616" y="228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9" name="Line 13"/>
            <p:cNvSpPr>
              <a:spLocks noChangeShapeType="1"/>
            </p:cNvSpPr>
            <p:nvPr/>
          </p:nvSpPr>
          <p:spPr bwMode="auto">
            <a:xfrm>
              <a:off x="3616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0" name="Line 14"/>
            <p:cNvSpPr>
              <a:spLocks noChangeShapeType="1"/>
            </p:cNvSpPr>
            <p:nvPr/>
          </p:nvSpPr>
          <p:spPr bwMode="auto">
            <a:xfrm>
              <a:off x="3929" y="227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1" name="Rectangle 15"/>
            <p:cNvSpPr>
              <a:spLocks noChangeArrowheads="1"/>
            </p:cNvSpPr>
            <p:nvPr/>
          </p:nvSpPr>
          <p:spPr bwMode="auto">
            <a:xfrm>
              <a:off x="3616" y="227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12" name="Oval 16"/>
            <p:cNvSpPr>
              <a:spLocks noChangeArrowheads="1"/>
            </p:cNvSpPr>
            <p:nvPr/>
          </p:nvSpPr>
          <p:spPr bwMode="auto">
            <a:xfrm>
              <a:off x="3613" y="221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3" name="Oval 17"/>
            <p:cNvSpPr>
              <a:spLocks noChangeArrowheads="1"/>
            </p:cNvSpPr>
            <p:nvPr/>
          </p:nvSpPr>
          <p:spPr bwMode="auto">
            <a:xfrm>
              <a:off x="3612" y="159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4" name="Line 18"/>
            <p:cNvSpPr>
              <a:spLocks noChangeShapeType="1"/>
            </p:cNvSpPr>
            <p:nvPr/>
          </p:nvSpPr>
          <p:spPr bwMode="auto">
            <a:xfrm>
              <a:off x="3612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5" name="Line 19"/>
            <p:cNvSpPr>
              <a:spLocks noChangeShapeType="1"/>
            </p:cNvSpPr>
            <p:nvPr/>
          </p:nvSpPr>
          <p:spPr bwMode="auto">
            <a:xfrm>
              <a:off x="3925" y="158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6" name="Rectangle 20"/>
            <p:cNvSpPr>
              <a:spLocks noChangeArrowheads="1"/>
            </p:cNvSpPr>
            <p:nvPr/>
          </p:nvSpPr>
          <p:spPr bwMode="auto">
            <a:xfrm>
              <a:off x="3612" y="158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17" name="Oval 21"/>
            <p:cNvSpPr>
              <a:spLocks noChangeArrowheads="1"/>
            </p:cNvSpPr>
            <p:nvPr/>
          </p:nvSpPr>
          <p:spPr bwMode="auto">
            <a:xfrm>
              <a:off x="3609" y="152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8" name="Oval 22"/>
            <p:cNvSpPr>
              <a:spLocks noChangeArrowheads="1"/>
            </p:cNvSpPr>
            <p:nvPr/>
          </p:nvSpPr>
          <p:spPr bwMode="auto">
            <a:xfrm>
              <a:off x="4295" y="1591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19" name="Line 23"/>
            <p:cNvSpPr>
              <a:spLocks noChangeShapeType="1"/>
            </p:cNvSpPr>
            <p:nvPr/>
          </p:nvSpPr>
          <p:spPr bwMode="auto">
            <a:xfrm>
              <a:off x="4295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0" name="Line 24"/>
            <p:cNvSpPr>
              <a:spLocks noChangeShapeType="1"/>
            </p:cNvSpPr>
            <p:nvPr/>
          </p:nvSpPr>
          <p:spPr bwMode="auto">
            <a:xfrm>
              <a:off x="4607" y="15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1" name="Rectangle 25"/>
            <p:cNvSpPr>
              <a:spLocks noChangeArrowheads="1"/>
            </p:cNvSpPr>
            <p:nvPr/>
          </p:nvSpPr>
          <p:spPr bwMode="auto">
            <a:xfrm>
              <a:off x="4295" y="1584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22" name="Oval 26"/>
            <p:cNvSpPr>
              <a:spLocks noChangeArrowheads="1"/>
            </p:cNvSpPr>
            <p:nvPr/>
          </p:nvSpPr>
          <p:spPr bwMode="auto">
            <a:xfrm>
              <a:off x="4298" y="1528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3" name="Oval 27"/>
            <p:cNvSpPr>
              <a:spLocks noChangeArrowheads="1"/>
            </p:cNvSpPr>
            <p:nvPr/>
          </p:nvSpPr>
          <p:spPr bwMode="auto">
            <a:xfrm>
              <a:off x="4305" y="2282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4305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4618" y="2275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Rectangle 30"/>
            <p:cNvSpPr>
              <a:spLocks noChangeArrowheads="1"/>
            </p:cNvSpPr>
            <p:nvPr/>
          </p:nvSpPr>
          <p:spPr bwMode="auto">
            <a:xfrm>
              <a:off x="4305" y="2275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27" name="Oval 31"/>
            <p:cNvSpPr>
              <a:spLocks noChangeArrowheads="1"/>
            </p:cNvSpPr>
            <p:nvPr/>
          </p:nvSpPr>
          <p:spPr bwMode="auto">
            <a:xfrm>
              <a:off x="4302" y="2216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Oval 32"/>
            <p:cNvSpPr>
              <a:spLocks noChangeArrowheads="1"/>
            </p:cNvSpPr>
            <p:nvPr/>
          </p:nvSpPr>
          <p:spPr bwMode="auto">
            <a:xfrm>
              <a:off x="4870" y="1941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9" name="Line 33"/>
            <p:cNvSpPr>
              <a:spLocks noChangeShapeType="1"/>
            </p:cNvSpPr>
            <p:nvPr/>
          </p:nvSpPr>
          <p:spPr bwMode="auto">
            <a:xfrm>
              <a:off x="4870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0" name="Line 34"/>
            <p:cNvSpPr>
              <a:spLocks noChangeShapeType="1"/>
            </p:cNvSpPr>
            <p:nvPr/>
          </p:nvSpPr>
          <p:spPr bwMode="auto">
            <a:xfrm>
              <a:off x="5183" y="193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1" name="Rectangle 35"/>
            <p:cNvSpPr>
              <a:spLocks noChangeArrowheads="1"/>
            </p:cNvSpPr>
            <p:nvPr/>
          </p:nvSpPr>
          <p:spPr bwMode="auto">
            <a:xfrm>
              <a:off x="4870" y="1934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29732" name="Oval 36"/>
            <p:cNvSpPr>
              <a:spLocks noChangeArrowheads="1"/>
            </p:cNvSpPr>
            <p:nvPr/>
          </p:nvSpPr>
          <p:spPr bwMode="auto">
            <a:xfrm>
              <a:off x="4867" y="1875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3" name="Freeform 37"/>
            <p:cNvSpPr>
              <a:spLocks/>
            </p:cNvSpPr>
            <p:nvPr/>
          </p:nvSpPr>
          <p:spPr bwMode="auto">
            <a:xfrm>
              <a:off x="4461" y="1683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4" name="Freeform 38"/>
            <p:cNvSpPr>
              <a:spLocks/>
            </p:cNvSpPr>
            <p:nvPr/>
          </p:nvSpPr>
          <p:spPr bwMode="auto">
            <a:xfrm>
              <a:off x="3768" y="1689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5" name="Freeform 39"/>
            <p:cNvSpPr>
              <a:spLocks/>
            </p:cNvSpPr>
            <p:nvPr/>
          </p:nvSpPr>
          <p:spPr bwMode="auto">
            <a:xfrm>
              <a:off x="3933" y="1674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6" name="Freeform 40"/>
            <p:cNvSpPr>
              <a:spLocks/>
            </p:cNvSpPr>
            <p:nvPr/>
          </p:nvSpPr>
          <p:spPr bwMode="auto">
            <a:xfrm>
              <a:off x="4620" y="202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7" name="Freeform 41"/>
            <p:cNvSpPr>
              <a:spLocks/>
            </p:cNvSpPr>
            <p:nvPr/>
          </p:nvSpPr>
          <p:spPr bwMode="auto">
            <a:xfrm>
              <a:off x="3939" y="230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8" name="Freeform 42"/>
            <p:cNvSpPr>
              <a:spLocks/>
            </p:cNvSpPr>
            <p:nvPr/>
          </p:nvSpPr>
          <p:spPr bwMode="auto">
            <a:xfrm>
              <a:off x="3348" y="1980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39" name="Freeform 43"/>
            <p:cNvSpPr>
              <a:spLocks/>
            </p:cNvSpPr>
            <p:nvPr/>
          </p:nvSpPr>
          <p:spPr bwMode="auto">
            <a:xfrm>
              <a:off x="3933" y="1614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0" name="Freeform 44"/>
            <p:cNvSpPr>
              <a:spLocks/>
            </p:cNvSpPr>
            <p:nvPr/>
          </p:nvSpPr>
          <p:spPr bwMode="auto">
            <a:xfrm>
              <a:off x="4608" y="1611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41" name="Freeform 45"/>
            <p:cNvSpPr>
              <a:spLocks/>
            </p:cNvSpPr>
            <p:nvPr/>
          </p:nvSpPr>
          <p:spPr bwMode="auto">
            <a:xfrm>
              <a:off x="3291" y="1182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9742" name="Group 46"/>
            <p:cNvGrpSpPr>
              <a:grpSpLocks/>
            </p:cNvGrpSpPr>
            <p:nvPr/>
          </p:nvGrpSpPr>
          <p:grpSpPr bwMode="auto">
            <a:xfrm>
              <a:off x="3215" y="1840"/>
              <a:ext cx="156" cy="182"/>
              <a:chOff x="2978" y="2485"/>
              <a:chExt cx="159" cy="182"/>
            </a:xfrm>
          </p:grpSpPr>
          <p:sp>
            <p:nvSpPr>
              <p:cNvPr id="29768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9" name="Text Box 48"/>
              <p:cNvSpPr txBox="1">
                <a:spLocks noChangeArrowheads="1"/>
              </p:cNvSpPr>
              <p:nvPr/>
            </p:nvSpPr>
            <p:spPr bwMode="auto">
              <a:xfrm>
                <a:off x="2978" y="2485"/>
                <a:ext cx="159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29743" name="Group 49"/>
            <p:cNvGrpSpPr>
              <a:grpSpLocks/>
            </p:cNvGrpSpPr>
            <p:nvPr/>
          </p:nvGrpSpPr>
          <p:grpSpPr bwMode="auto">
            <a:xfrm>
              <a:off x="4386" y="2229"/>
              <a:ext cx="155" cy="188"/>
              <a:chOff x="2979" y="2490"/>
              <a:chExt cx="158" cy="188"/>
            </a:xfrm>
          </p:grpSpPr>
          <p:sp>
            <p:nvSpPr>
              <p:cNvPr id="29766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7" name="Text Box 51"/>
              <p:cNvSpPr txBox="1">
                <a:spLocks noChangeArrowheads="1"/>
              </p:cNvSpPr>
              <p:nvPr/>
            </p:nvSpPr>
            <p:spPr bwMode="auto">
              <a:xfrm>
                <a:off x="2979" y="2497"/>
                <a:ext cx="15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29744" name="Group 52"/>
            <p:cNvGrpSpPr>
              <a:grpSpLocks/>
            </p:cNvGrpSpPr>
            <p:nvPr/>
          </p:nvGrpSpPr>
          <p:grpSpPr bwMode="auto">
            <a:xfrm>
              <a:off x="3702" y="2226"/>
              <a:ext cx="162" cy="191"/>
              <a:chOff x="2976" y="2490"/>
              <a:chExt cx="165" cy="191"/>
            </a:xfrm>
          </p:grpSpPr>
          <p:sp>
            <p:nvSpPr>
              <p:cNvPr id="29764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5" name="Text Box 54"/>
              <p:cNvSpPr txBox="1">
                <a:spLocks noChangeArrowheads="1"/>
              </p:cNvSpPr>
              <p:nvPr/>
            </p:nvSpPr>
            <p:spPr bwMode="auto">
              <a:xfrm>
                <a:off x="2976" y="2499"/>
                <a:ext cx="165" cy="1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29745" name="Group 55"/>
            <p:cNvGrpSpPr>
              <a:grpSpLocks/>
            </p:cNvGrpSpPr>
            <p:nvPr/>
          </p:nvGrpSpPr>
          <p:grpSpPr bwMode="auto">
            <a:xfrm>
              <a:off x="4376" y="1539"/>
              <a:ext cx="161" cy="186"/>
              <a:chOff x="2975" y="2490"/>
              <a:chExt cx="164" cy="186"/>
            </a:xfrm>
          </p:grpSpPr>
          <p:sp>
            <p:nvSpPr>
              <p:cNvPr id="29762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3" name="Text Box 57"/>
              <p:cNvSpPr txBox="1">
                <a:spLocks noChangeArrowheads="1"/>
              </p:cNvSpPr>
              <p:nvPr/>
            </p:nvSpPr>
            <p:spPr bwMode="auto">
              <a:xfrm>
                <a:off x="2975" y="2495"/>
                <a:ext cx="164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29746" name="Group 58"/>
            <p:cNvGrpSpPr>
              <a:grpSpLocks/>
            </p:cNvGrpSpPr>
            <p:nvPr/>
          </p:nvGrpSpPr>
          <p:grpSpPr bwMode="auto">
            <a:xfrm>
              <a:off x="3696" y="1539"/>
              <a:ext cx="155" cy="186"/>
              <a:chOff x="2979" y="2490"/>
              <a:chExt cx="158" cy="186"/>
            </a:xfrm>
          </p:grpSpPr>
          <p:sp>
            <p:nvSpPr>
              <p:cNvPr id="29760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61" name="Text Box 60"/>
              <p:cNvSpPr txBox="1">
                <a:spLocks noChangeArrowheads="1"/>
              </p:cNvSpPr>
              <p:nvPr/>
            </p:nvSpPr>
            <p:spPr bwMode="auto">
              <a:xfrm>
                <a:off x="2979" y="2495"/>
                <a:ext cx="15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29747" name="Group 61"/>
            <p:cNvGrpSpPr>
              <a:grpSpLocks/>
            </p:cNvGrpSpPr>
            <p:nvPr/>
          </p:nvGrpSpPr>
          <p:grpSpPr bwMode="auto">
            <a:xfrm>
              <a:off x="4962" y="1887"/>
              <a:ext cx="150" cy="184"/>
              <a:chOff x="2982" y="2490"/>
              <a:chExt cx="153" cy="184"/>
            </a:xfrm>
          </p:grpSpPr>
          <p:sp>
            <p:nvSpPr>
              <p:cNvPr id="29758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59" name="Text Box 63"/>
              <p:cNvSpPr txBox="1">
                <a:spLocks noChangeArrowheads="1"/>
              </p:cNvSpPr>
              <p:nvPr/>
            </p:nvSpPr>
            <p:spPr bwMode="auto">
              <a:xfrm>
                <a:off x="2982" y="2493"/>
                <a:ext cx="15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 dirty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29748" name="Text Box 64"/>
            <p:cNvSpPr txBox="1">
              <a:spLocks noChangeArrowheads="1"/>
            </p:cNvSpPr>
            <p:nvPr/>
          </p:nvSpPr>
          <p:spPr bwMode="auto">
            <a:xfrm>
              <a:off x="3423" y="1604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29749" name="Text Box 65"/>
            <p:cNvSpPr txBox="1">
              <a:spLocks noChangeArrowheads="1"/>
            </p:cNvSpPr>
            <p:nvPr/>
          </p:nvSpPr>
          <p:spPr bwMode="auto">
            <a:xfrm>
              <a:off x="3741" y="1841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2</a:t>
              </a:r>
            </a:p>
          </p:txBody>
        </p:sp>
        <p:sp>
          <p:nvSpPr>
            <p:cNvPr id="29750" name="Text Box 66"/>
            <p:cNvSpPr txBox="1">
              <a:spLocks noChangeArrowheads="1"/>
            </p:cNvSpPr>
            <p:nvPr/>
          </p:nvSpPr>
          <p:spPr bwMode="auto">
            <a:xfrm>
              <a:off x="3336" y="2036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29751" name="Text Box 67"/>
            <p:cNvSpPr txBox="1">
              <a:spLocks noChangeArrowheads="1"/>
            </p:cNvSpPr>
            <p:nvPr/>
          </p:nvSpPr>
          <p:spPr bwMode="auto">
            <a:xfrm>
              <a:off x="4155" y="1964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3</a:t>
              </a:r>
            </a:p>
          </p:txBody>
        </p:sp>
        <p:sp>
          <p:nvSpPr>
            <p:cNvPr id="29752" name="Text Box 68"/>
            <p:cNvSpPr txBox="1">
              <a:spLocks noChangeArrowheads="1"/>
            </p:cNvSpPr>
            <p:nvPr/>
          </p:nvSpPr>
          <p:spPr bwMode="auto">
            <a:xfrm>
              <a:off x="4092" y="2309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1</a:t>
              </a:r>
            </a:p>
          </p:txBody>
        </p:sp>
        <p:sp>
          <p:nvSpPr>
            <p:cNvPr id="29753" name="Text Box 69"/>
            <p:cNvSpPr txBox="1">
              <a:spLocks noChangeArrowheads="1"/>
            </p:cNvSpPr>
            <p:nvPr/>
          </p:nvSpPr>
          <p:spPr bwMode="auto">
            <a:xfrm>
              <a:off x="4452" y="1841"/>
              <a:ext cx="144" cy="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29754" name="Text Box 70"/>
            <p:cNvSpPr txBox="1">
              <a:spLocks noChangeArrowheads="1"/>
            </p:cNvSpPr>
            <p:nvPr/>
          </p:nvSpPr>
          <p:spPr bwMode="auto">
            <a:xfrm>
              <a:off x="4812" y="2105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29755" name="Text Box 71"/>
            <p:cNvSpPr txBox="1">
              <a:spLocks noChangeArrowheads="1"/>
            </p:cNvSpPr>
            <p:nvPr/>
          </p:nvSpPr>
          <p:spPr bwMode="auto">
            <a:xfrm>
              <a:off x="4786" y="1617"/>
              <a:ext cx="143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5</a:t>
              </a:r>
            </a:p>
          </p:txBody>
        </p:sp>
        <p:sp>
          <p:nvSpPr>
            <p:cNvPr id="29756" name="Text Box 72"/>
            <p:cNvSpPr txBox="1">
              <a:spLocks noChangeArrowheads="1"/>
            </p:cNvSpPr>
            <p:nvPr/>
          </p:nvSpPr>
          <p:spPr bwMode="auto">
            <a:xfrm>
              <a:off x="4050" y="1494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29757" name="Text Box 73"/>
            <p:cNvSpPr txBox="1">
              <a:spLocks noChangeArrowheads="1"/>
            </p:cNvSpPr>
            <p:nvPr/>
          </p:nvSpPr>
          <p:spPr bwMode="auto">
            <a:xfrm>
              <a:off x="3700" y="1197"/>
              <a:ext cx="144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 dirty="0">
                  <a:latin typeface="Arial" charset="0"/>
                </a:rPr>
                <a:t>5</a:t>
              </a:r>
            </a:p>
          </p:txBody>
        </p:sp>
      </p:grpSp>
      <p:sp>
        <p:nvSpPr>
          <p:cNvPr id="7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2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Notation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" y="1371600"/>
            <a:ext cx="4419600" cy="5486400"/>
          </a:xfrm>
          <a:noFill/>
        </p:spPr>
        <p:txBody>
          <a:bodyPr/>
          <a:lstStyle/>
          <a:p>
            <a:pPr marL="285750" indent="-285750">
              <a:lnSpc>
                <a:spcPct val="80000"/>
              </a:lnSpc>
            </a:pPr>
            <a:endParaRPr lang="en-US" dirty="0">
              <a:solidFill>
                <a:schemeClr val="accent2"/>
              </a:solidFill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c(</a:t>
            </a:r>
            <a:r>
              <a:rPr lang="en-US" dirty="0" err="1">
                <a:solidFill>
                  <a:srgbClr val="0000FF"/>
                </a:solidFill>
                <a:latin typeface="Arial" charset="0"/>
              </a:rPr>
              <a:t>i,j</a:t>
            </a:r>
            <a:r>
              <a:rPr lang="en-US" dirty="0">
                <a:solidFill>
                  <a:srgbClr val="0000FF"/>
                </a:solidFill>
                <a:latin typeface="Arial" charset="0"/>
              </a:rPr>
              <a:t>):</a:t>
            </a:r>
            <a:r>
              <a:rPr lang="en-US" sz="2400" dirty="0">
                <a:latin typeface="Arial" charset="0"/>
              </a:rPr>
              <a:t> link cost from node </a:t>
            </a:r>
            <a:r>
              <a:rPr lang="en-US" sz="2400" i="1" dirty="0" err="1">
                <a:latin typeface="Arial" charset="0"/>
              </a:rPr>
              <a:t>i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/>
            </a:r>
            <a:br>
              <a:rPr lang="en-US" sz="2400" dirty="0" smtClean="0">
                <a:latin typeface="Arial" charset="0"/>
              </a:rPr>
            </a:br>
            <a:r>
              <a:rPr lang="en-US" sz="2400" dirty="0" smtClean="0">
                <a:latin typeface="Arial" charset="0"/>
              </a:rPr>
              <a:t>to </a:t>
            </a:r>
            <a:r>
              <a:rPr lang="en-US" sz="2400" i="1" dirty="0">
                <a:latin typeface="Arial" charset="0"/>
              </a:rPr>
              <a:t>j</a:t>
            </a:r>
            <a:r>
              <a:rPr lang="en-US" sz="2400" dirty="0">
                <a:latin typeface="Arial" charset="0"/>
              </a:rPr>
              <a:t>; cost </a:t>
            </a:r>
            <a:r>
              <a:rPr lang="en-US" sz="2400" dirty="0" smtClean="0">
                <a:latin typeface="Arial" charset="0"/>
              </a:rPr>
              <a:t>is infinite </a:t>
            </a:r>
            <a:r>
              <a:rPr lang="en-US" sz="2400" dirty="0">
                <a:latin typeface="Arial" charset="0"/>
              </a:rPr>
              <a:t>if not direct neighbors; </a:t>
            </a:r>
            <a:r>
              <a:rPr lang="en-US" sz="2400" b="1" dirty="0">
                <a:latin typeface="Arial" charset="0"/>
              </a:rPr>
              <a:t>≥ </a:t>
            </a:r>
            <a:r>
              <a:rPr lang="en-US" sz="2400" b="1" dirty="0" smtClean="0">
                <a:latin typeface="Arial" charset="0"/>
              </a:rPr>
              <a:t>0</a:t>
            </a:r>
          </a:p>
          <a:p>
            <a:pPr marL="285750" indent="-285750">
              <a:lnSpc>
                <a:spcPct val="80000"/>
              </a:lnSpc>
            </a:pPr>
            <a:endParaRPr lang="en-US" sz="2400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D(v)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dirty="0" smtClean="0">
                <a:latin typeface="Arial" charset="0"/>
              </a:rPr>
              <a:t>total cost of the current least cost path </a:t>
            </a:r>
            <a:r>
              <a:rPr lang="en-US" sz="2400" dirty="0">
                <a:latin typeface="Arial" charset="0"/>
              </a:rPr>
              <a:t>from source to destination </a:t>
            </a:r>
            <a:r>
              <a:rPr lang="en-US" sz="2400" i="1" dirty="0" smtClean="0">
                <a:latin typeface="Arial" charset="0"/>
              </a:rPr>
              <a:t>v</a:t>
            </a:r>
          </a:p>
          <a:p>
            <a:pPr marL="285750" indent="-285750">
              <a:lnSpc>
                <a:spcPct val="80000"/>
              </a:lnSpc>
            </a:pPr>
            <a:endParaRPr lang="en-US" sz="2400" i="1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p(v)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</a:t>
            </a:r>
            <a:r>
              <a:rPr lang="en-US" sz="2400" i="1" dirty="0" smtClean="0">
                <a:latin typeface="Arial" charset="0"/>
              </a:rPr>
              <a:t>v</a:t>
            </a:r>
            <a:r>
              <a:rPr lang="en-US" sz="2400" dirty="0" smtClean="0">
                <a:latin typeface="Arial" charset="0"/>
              </a:rPr>
              <a:t>’s predecessor along </a:t>
            </a:r>
            <a:r>
              <a:rPr lang="en-US" sz="2400" dirty="0">
                <a:latin typeface="Arial" charset="0"/>
              </a:rPr>
              <a:t>path from source </a:t>
            </a:r>
            <a:r>
              <a:rPr lang="en-US" sz="2400" dirty="0" smtClean="0">
                <a:latin typeface="Arial" charset="0"/>
              </a:rPr>
              <a:t>to </a:t>
            </a:r>
            <a:r>
              <a:rPr lang="en-US" sz="2400" i="1" dirty="0" smtClean="0">
                <a:latin typeface="Arial" charset="0"/>
              </a:rPr>
              <a:t>v</a:t>
            </a:r>
          </a:p>
          <a:p>
            <a:pPr marL="285750" indent="-285750">
              <a:lnSpc>
                <a:spcPct val="80000"/>
              </a:lnSpc>
            </a:pPr>
            <a:endParaRPr lang="en-US" sz="2400" i="1" dirty="0">
              <a:latin typeface="Arial" charset="0"/>
            </a:endParaRPr>
          </a:p>
          <a:p>
            <a:pPr marL="285750" indent="-285750">
              <a:lnSpc>
                <a:spcPct val="80000"/>
              </a:lnSpc>
            </a:pPr>
            <a:r>
              <a:rPr lang="en-US" dirty="0">
                <a:solidFill>
                  <a:srgbClr val="0000FF"/>
                </a:solidFill>
                <a:latin typeface="Arial" charset="0"/>
              </a:rPr>
              <a:t>S</a:t>
            </a:r>
            <a:r>
              <a:rPr lang="en-US" dirty="0">
                <a:solidFill>
                  <a:schemeClr val="accent2"/>
                </a:solidFill>
                <a:latin typeface="Arial" charset="0"/>
              </a:rPr>
              <a:t>:</a:t>
            </a:r>
            <a:r>
              <a:rPr lang="en-US" sz="2400" dirty="0">
                <a:latin typeface="Arial" charset="0"/>
              </a:rPr>
              <a:t> set of nodes whose least cost path definitively known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4572000" y="2895600"/>
            <a:ext cx="4191000" cy="2624138"/>
            <a:chOff x="624" y="2400"/>
            <a:chExt cx="2250" cy="1409"/>
          </a:xfrm>
        </p:grpSpPr>
        <p:sp>
          <p:nvSpPr>
            <p:cNvPr id="38920" name="Freeform 5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1" name="Freeform 6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2" name="Oval 7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3" name="Line 8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4" name="Line 9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5" name="Rectangle 10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26" name="Oval 11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7" name="Oval 12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8" name="Line 13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29" name="Line 14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0" name="Rectangle 15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31" name="Oval 16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2" name="Oval 17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3" name="Line 18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4" name="Line 19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5" name="Rectangle 20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36" name="Oval 21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7" name="Oval 22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8" name="Line 23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39" name="Line 24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0" name="Rectangle 25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41" name="Oval 26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2" name="Oval 27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3" name="Line 28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4" name="Line 29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5" name="Rectangle 30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46" name="Oval 31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7" name="Oval 32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8" name="Line 33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49" name="Line 34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0" name="Rectangle 35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38951" name="Oval 36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2" name="Freeform 37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3" name="Freeform 38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4" name="Freeform 39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5" name="Freeform 40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6" name="Freeform 41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7" name="Freeform 42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8" name="Freeform 43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59" name="Freeform 44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60" name="Freeform 45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8961" name="Group 46"/>
            <p:cNvGrpSpPr>
              <a:grpSpLocks/>
            </p:cNvGrpSpPr>
            <p:nvPr/>
          </p:nvGrpSpPr>
          <p:grpSpPr bwMode="auto">
            <a:xfrm>
              <a:off x="761" y="3089"/>
              <a:ext cx="181" cy="197"/>
              <a:chOff x="2966" y="2441"/>
              <a:chExt cx="184" cy="197"/>
            </a:xfrm>
          </p:grpSpPr>
          <p:sp>
            <p:nvSpPr>
              <p:cNvPr id="38987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8" name="Text Box 48"/>
              <p:cNvSpPr txBox="1">
                <a:spLocks noChangeArrowheads="1"/>
              </p:cNvSpPr>
              <p:nvPr/>
            </p:nvSpPr>
            <p:spPr bwMode="auto">
              <a:xfrm>
                <a:off x="2966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38962" name="Group 49"/>
            <p:cNvGrpSpPr>
              <a:grpSpLocks/>
            </p:cNvGrpSpPr>
            <p:nvPr/>
          </p:nvGrpSpPr>
          <p:grpSpPr bwMode="auto">
            <a:xfrm>
              <a:off x="1931" y="3473"/>
              <a:ext cx="181" cy="197"/>
              <a:chOff x="2966" y="2441"/>
              <a:chExt cx="184" cy="197"/>
            </a:xfrm>
          </p:grpSpPr>
          <p:sp>
            <p:nvSpPr>
              <p:cNvPr id="38985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6" name="Text Box 51"/>
              <p:cNvSpPr txBox="1">
                <a:spLocks noChangeArrowheads="1"/>
              </p:cNvSpPr>
              <p:nvPr/>
            </p:nvSpPr>
            <p:spPr bwMode="auto">
              <a:xfrm>
                <a:off x="2966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38963" name="Group 52"/>
            <p:cNvGrpSpPr>
              <a:grpSpLocks/>
            </p:cNvGrpSpPr>
            <p:nvPr/>
          </p:nvGrpSpPr>
          <p:grpSpPr bwMode="auto">
            <a:xfrm>
              <a:off x="1246" y="3470"/>
              <a:ext cx="188" cy="197"/>
              <a:chOff x="2962" y="2441"/>
              <a:chExt cx="191" cy="197"/>
            </a:xfrm>
          </p:grpSpPr>
          <p:sp>
            <p:nvSpPr>
              <p:cNvPr id="38983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4" name="Text Box 54"/>
              <p:cNvSpPr txBox="1">
                <a:spLocks noChangeArrowheads="1"/>
              </p:cNvSpPr>
              <p:nvPr/>
            </p:nvSpPr>
            <p:spPr bwMode="auto">
              <a:xfrm>
                <a:off x="2962" y="2441"/>
                <a:ext cx="1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38964" name="Group 55"/>
            <p:cNvGrpSpPr>
              <a:grpSpLocks/>
            </p:cNvGrpSpPr>
            <p:nvPr/>
          </p:nvGrpSpPr>
          <p:grpSpPr bwMode="auto">
            <a:xfrm>
              <a:off x="1921" y="2783"/>
              <a:ext cx="188" cy="197"/>
              <a:chOff x="2962" y="2441"/>
              <a:chExt cx="191" cy="197"/>
            </a:xfrm>
          </p:grpSpPr>
          <p:sp>
            <p:nvSpPr>
              <p:cNvPr id="38981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2" name="Text Box 57"/>
              <p:cNvSpPr txBox="1">
                <a:spLocks noChangeArrowheads="1"/>
              </p:cNvSpPr>
              <p:nvPr/>
            </p:nvSpPr>
            <p:spPr bwMode="auto">
              <a:xfrm>
                <a:off x="2962" y="2441"/>
                <a:ext cx="191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38965" name="Group 58"/>
            <p:cNvGrpSpPr>
              <a:grpSpLocks/>
            </p:cNvGrpSpPr>
            <p:nvPr/>
          </p:nvGrpSpPr>
          <p:grpSpPr bwMode="auto">
            <a:xfrm>
              <a:off x="1242" y="2783"/>
              <a:ext cx="181" cy="197"/>
              <a:chOff x="2967" y="2441"/>
              <a:chExt cx="184" cy="197"/>
            </a:xfrm>
          </p:grpSpPr>
          <p:sp>
            <p:nvSpPr>
              <p:cNvPr id="3897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80" name="Text Box 60"/>
              <p:cNvSpPr txBox="1">
                <a:spLocks noChangeArrowheads="1"/>
              </p:cNvSpPr>
              <p:nvPr/>
            </p:nvSpPr>
            <p:spPr bwMode="auto">
              <a:xfrm>
                <a:off x="2967" y="2441"/>
                <a:ext cx="184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38966" name="Group 61"/>
            <p:cNvGrpSpPr>
              <a:grpSpLocks/>
            </p:cNvGrpSpPr>
            <p:nvPr/>
          </p:nvGrpSpPr>
          <p:grpSpPr bwMode="auto">
            <a:xfrm>
              <a:off x="2508" y="3131"/>
              <a:ext cx="174" cy="197"/>
              <a:chOff x="2970" y="2441"/>
              <a:chExt cx="177" cy="197"/>
            </a:xfrm>
          </p:grpSpPr>
          <p:sp>
            <p:nvSpPr>
              <p:cNvPr id="3897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8978" name="Text Box 63"/>
              <p:cNvSpPr txBox="1">
                <a:spLocks noChangeArrowheads="1"/>
              </p:cNvSpPr>
              <p:nvPr/>
            </p:nvSpPr>
            <p:spPr bwMode="auto">
              <a:xfrm>
                <a:off x="2970" y="2441"/>
                <a:ext cx="177" cy="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38967" name="Text Box 64"/>
            <p:cNvSpPr txBox="1">
              <a:spLocks noChangeArrowheads="1"/>
            </p:cNvSpPr>
            <p:nvPr/>
          </p:nvSpPr>
          <p:spPr bwMode="auto">
            <a:xfrm>
              <a:off x="969" y="2897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68" name="Text Box 65"/>
            <p:cNvSpPr txBox="1">
              <a:spLocks noChangeArrowheads="1"/>
            </p:cNvSpPr>
            <p:nvPr/>
          </p:nvSpPr>
          <p:spPr bwMode="auto">
            <a:xfrm>
              <a:off x="1318" y="3116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69" name="Text Box 66"/>
            <p:cNvSpPr txBox="1">
              <a:spLocks noChangeArrowheads="1"/>
            </p:cNvSpPr>
            <p:nvPr/>
          </p:nvSpPr>
          <p:spPr bwMode="auto">
            <a:xfrm>
              <a:off x="882" y="3329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0" name="Text Box 67"/>
            <p:cNvSpPr txBox="1">
              <a:spLocks noChangeArrowheads="1"/>
            </p:cNvSpPr>
            <p:nvPr/>
          </p:nvSpPr>
          <p:spPr bwMode="auto">
            <a:xfrm>
              <a:off x="1701" y="3209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38971" name="Text Box 68"/>
            <p:cNvSpPr txBox="1">
              <a:spLocks noChangeArrowheads="1"/>
            </p:cNvSpPr>
            <p:nvPr/>
          </p:nvSpPr>
          <p:spPr bwMode="auto">
            <a:xfrm>
              <a:off x="1638" y="3563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2" name="Text Box 69"/>
            <p:cNvSpPr txBox="1">
              <a:spLocks noChangeArrowheads="1"/>
            </p:cNvSpPr>
            <p:nvPr/>
          </p:nvSpPr>
          <p:spPr bwMode="auto">
            <a:xfrm>
              <a:off x="1999" y="3134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38973" name="Text Box 70"/>
            <p:cNvSpPr txBox="1">
              <a:spLocks noChangeArrowheads="1"/>
            </p:cNvSpPr>
            <p:nvPr/>
          </p:nvSpPr>
          <p:spPr bwMode="auto">
            <a:xfrm>
              <a:off x="2358" y="3398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38974" name="Text Box 71"/>
            <p:cNvSpPr txBox="1">
              <a:spLocks noChangeArrowheads="1"/>
            </p:cNvSpPr>
            <p:nvPr/>
          </p:nvSpPr>
          <p:spPr bwMode="auto">
            <a:xfrm>
              <a:off x="2331" y="2861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38975" name="Text Box 72"/>
            <p:cNvSpPr txBox="1">
              <a:spLocks noChangeArrowheads="1"/>
            </p:cNvSpPr>
            <p:nvPr/>
          </p:nvSpPr>
          <p:spPr bwMode="auto">
            <a:xfrm>
              <a:off x="1596" y="2711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38976" name="Text Box 73"/>
            <p:cNvSpPr txBox="1">
              <a:spLocks noChangeArrowheads="1"/>
            </p:cNvSpPr>
            <p:nvPr/>
          </p:nvSpPr>
          <p:spPr bwMode="auto">
            <a:xfrm>
              <a:off x="1245" y="2444"/>
              <a:ext cx="167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sp>
        <p:nvSpPr>
          <p:cNvPr id="38917" name="Line 74"/>
          <p:cNvSpPr>
            <a:spLocks noChangeShapeType="1"/>
          </p:cNvSpPr>
          <p:nvPr/>
        </p:nvSpPr>
        <p:spPr bwMode="auto">
          <a:xfrm>
            <a:off x="4267200" y="2286000"/>
            <a:ext cx="1600200" cy="762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8" name="Line 75"/>
          <p:cNvSpPr>
            <a:spLocks noChangeShapeType="1"/>
          </p:cNvSpPr>
          <p:nvPr/>
        </p:nvSpPr>
        <p:spPr bwMode="auto">
          <a:xfrm>
            <a:off x="4267200" y="2286000"/>
            <a:ext cx="1066800" cy="1600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19" name="AutoShape 76"/>
          <p:cNvSpPr>
            <a:spLocks noChangeArrowheads="1"/>
          </p:cNvSpPr>
          <p:nvPr/>
        </p:nvSpPr>
        <p:spPr bwMode="auto">
          <a:xfrm>
            <a:off x="4648200" y="5867400"/>
            <a:ext cx="1828800" cy="685800"/>
          </a:xfrm>
          <a:prstGeom prst="wedgeRoundRectCallout">
            <a:avLst>
              <a:gd name="adj1" fmla="val -30132"/>
              <a:gd name="adj2" fmla="val -247771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Source</a:t>
            </a:r>
          </a:p>
        </p:txBody>
      </p:sp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71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7" grpId="0" animBg="1"/>
      <p:bldP spid="389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 smtClean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 smtClean="0">
                <a:latin typeface="Helvetica" charset="0"/>
                <a:ea typeface="ＭＳ Ｐゴシック" charset="0"/>
                <a:cs typeface="ＭＳ Ｐゴシック" charset="0"/>
              </a:rPr>
              <a:t>s 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34915" name="Text Box 3"/>
          <p:cNvSpPr txBox="1">
            <a:spLocks noChangeArrowheads="1"/>
          </p:cNvSpPr>
          <p:nvPr/>
        </p:nvSpPr>
        <p:spPr bwMode="auto">
          <a:xfrm>
            <a:off x="474663" y="1660525"/>
            <a:ext cx="6859587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 dirty="0">
                <a:latin typeface="Arial" charset="0"/>
              </a:rPr>
              <a:t>1  </a:t>
            </a:r>
            <a:r>
              <a:rPr lang="en-US" i="1" dirty="0">
                <a:latin typeface="Arial" charset="0"/>
              </a:rPr>
              <a:t>Initialization: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2   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 = {</a:t>
            </a:r>
            <a:r>
              <a:rPr lang="en-US" dirty="0">
                <a:latin typeface="Arial" charset="0"/>
              </a:rPr>
              <a:t>A</a:t>
            </a:r>
            <a:r>
              <a:rPr lang="en-US" b="0" dirty="0">
                <a:latin typeface="Arial" charset="0"/>
              </a:rPr>
              <a:t>};</a:t>
            </a:r>
          </a:p>
          <a:p>
            <a:pPr algn="l"/>
            <a:r>
              <a:rPr lang="en-US" b="0" dirty="0">
                <a:latin typeface="Arial" charset="0"/>
              </a:rPr>
              <a:t>3    for all nodes </a:t>
            </a:r>
            <a:r>
              <a:rPr lang="en-US" i="1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4      if </a:t>
            </a:r>
            <a:r>
              <a:rPr lang="en-US" i="1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adjacent to </a:t>
            </a:r>
            <a:r>
              <a:rPr lang="en-US" i="1" dirty="0">
                <a:latin typeface="Arial" charset="0"/>
              </a:rPr>
              <a:t>A</a:t>
            </a:r>
            <a:r>
              <a:rPr lang="en-US" b="0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5        then D(v) = c(</a:t>
            </a:r>
            <a:r>
              <a:rPr lang="en-US" b="0" dirty="0" err="1">
                <a:latin typeface="Arial" charset="0"/>
              </a:rPr>
              <a:t>A,v</a:t>
            </a:r>
            <a:r>
              <a:rPr lang="en-US" b="0" dirty="0">
                <a:latin typeface="Arial" charset="0"/>
              </a:rPr>
              <a:t>); </a:t>
            </a:r>
          </a:p>
          <a:p>
            <a:pPr algn="l"/>
            <a:r>
              <a:rPr lang="en-US" b="0" dirty="0">
                <a:latin typeface="Arial" charset="0"/>
              </a:rPr>
              <a:t>6        else D(v) =     ;</a:t>
            </a:r>
          </a:p>
          <a:p>
            <a:pPr algn="l"/>
            <a:r>
              <a:rPr lang="en-US" b="0" dirty="0">
                <a:latin typeface="Arial" charset="0"/>
              </a:rPr>
              <a:t>7 </a:t>
            </a:r>
          </a:p>
          <a:p>
            <a:pPr algn="l"/>
            <a:r>
              <a:rPr lang="en-US" b="0" dirty="0">
                <a:latin typeface="Arial" charset="0"/>
              </a:rPr>
              <a:t>8   </a:t>
            </a:r>
            <a:r>
              <a:rPr lang="en-US" i="1" dirty="0">
                <a:latin typeface="Arial" charset="0"/>
              </a:rPr>
              <a:t>Loop</a:t>
            </a:r>
            <a:r>
              <a:rPr lang="en-US" b="0" i="1" dirty="0">
                <a:latin typeface="Arial" charset="0"/>
              </a:rPr>
              <a:t> </a:t>
            </a:r>
            <a:endParaRPr lang="en-US" b="0" dirty="0">
              <a:latin typeface="Arial" charset="0"/>
            </a:endParaRPr>
          </a:p>
          <a:p>
            <a:pPr algn="l"/>
            <a:r>
              <a:rPr lang="en-US" b="0" dirty="0">
                <a:latin typeface="Arial" charset="0"/>
              </a:rPr>
              <a:t>9      find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not in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 such that D(w) is a minimum; </a:t>
            </a:r>
          </a:p>
          <a:p>
            <a:pPr algn="l"/>
            <a:r>
              <a:rPr lang="en-US" b="0" dirty="0">
                <a:latin typeface="Arial" charset="0"/>
              </a:rPr>
              <a:t>10    add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to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; </a:t>
            </a:r>
          </a:p>
          <a:p>
            <a:pPr algn="l"/>
            <a:r>
              <a:rPr lang="en-US" b="0" dirty="0">
                <a:latin typeface="Arial" charset="0"/>
              </a:rPr>
              <a:t>11    update D(v) for all </a:t>
            </a:r>
            <a:r>
              <a:rPr lang="en-US" dirty="0">
                <a:latin typeface="Arial" charset="0"/>
              </a:rPr>
              <a:t>v</a:t>
            </a:r>
            <a:r>
              <a:rPr lang="en-US" b="0" dirty="0">
                <a:latin typeface="Arial" charset="0"/>
              </a:rPr>
              <a:t> adjacent to </a:t>
            </a:r>
            <a:r>
              <a:rPr lang="en-US" dirty="0">
                <a:latin typeface="Arial" charset="0"/>
              </a:rPr>
              <a:t>w</a:t>
            </a:r>
            <a:r>
              <a:rPr lang="en-US" b="0" dirty="0">
                <a:latin typeface="Arial" charset="0"/>
              </a:rPr>
              <a:t> and not in </a:t>
            </a:r>
            <a:r>
              <a:rPr lang="en-US" dirty="0">
                <a:latin typeface="Arial" charset="0"/>
              </a:rPr>
              <a:t>S</a:t>
            </a:r>
            <a:r>
              <a:rPr lang="en-US" b="0" dirty="0">
                <a:latin typeface="Arial" charset="0"/>
              </a:rPr>
              <a:t>: </a:t>
            </a:r>
          </a:p>
          <a:p>
            <a:pPr algn="l"/>
            <a:r>
              <a:rPr lang="en-US" b="0" dirty="0">
                <a:latin typeface="Arial" charset="0"/>
              </a:rPr>
              <a:t>12       if  D(w) + c(</a:t>
            </a:r>
            <a:r>
              <a:rPr lang="en-US" b="0" dirty="0" err="1">
                <a:latin typeface="Arial" charset="0"/>
              </a:rPr>
              <a:t>w,v</a:t>
            </a:r>
            <a:r>
              <a:rPr lang="en-US" b="0" dirty="0">
                <a:latin typeface="Arial" charset="0"/>
              </a:rPr>
              <a:t>) &lt; D(v) then</a:t>
            </a:r>
          </a:p>
          <a:p>
            <a:pPr algn="l"/>
            <a:r>
              <a:rPr lang="en-US" b="0" dirty="0">
                <a:latin typeface="Arial" charset="0"/>
              </a:rPr>
              <a:t>              // </a:t>
            </a:r>
            <a:r>
              <a:rPr lang="en-US" i="1" dirty="0">
                <a:latin typeface="Times New Roman" charset="0"/>
              </a:rPr>
              <a:t>w</a:t>
            </a:r>
            <a:r>
              <a:rPr lang="en-US" b="0" i="1" dirty="0">
                <a:latin typeface="Times New Roman" charset="0"/>
              </a:rPr>
              <a:t> gives us a shorter path to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b="0" i="1" dirty="0">
                <a:latin typeface="Times New Roman" charset="0"/>
              </a:rPr>
              <a:t> than </a:t>
            </a:r>
            <a:r>
              <a:rPr lang="en-US" b="0" i="1" dirty="0" smtClean="0">
                <a:latin typeface="Times New Roman" charset="0"/>
              </a:rPr>
              <a:t>we’</a:t>
            </a:r>
            <a:r>
              <a:rPr lang="en-US" altLang="ja-JP" b="0" i="1" dirty="0" smtClean="0">
                <a:latin typeface="Times New Roman" charset="0"/>
              </a:rPr>
              <a:t>ve </a:t>
            </a:r>
            <a:r>
              <a:rPr lang="en-US" altLang="ja-JP" b="0" i="1" dirty="0">
                <a:latin typeface="Times New Roman" charset="0"/>
              </a:rPr>
              <a:t>found so far</a:t>
            </a:r>
            <a:r>
              <a:rPr lang="en-US" altLang="ja-JP" b="0" i="1" dirty="0">
                <a:latin typeface="Arial" charset="0"/>
              </a:rPr>
              <a:t> </a:t>
            </a:r>
          </a:p>
          <a:p>
            <a:pPr algn="l"/>
            <a:r>
              <a:rPr lang="en-US" b="0" dirty="0">
                <a:latin typeface="Arial" charset="0"/>
              </a:rPr>
              <a:t>13          D(v) = D(w) + c(</a:t>
            </a:r>
            <a:r>
              <a:rPr lang="en-US" b="0" dirty="0" err="1">
                <a:latin typeface="Arial" charset="0"/>
              </a:rPr>
              <a:t>w,v</a:t>
            </a:r>
            <a:r>
              <a:rPr lang="en-US" b="0" dirty="0">
                <a:latin typeface="Arial" charset="0"/>
              </a:rPr>
              <a:t>); p(v) = w;</a:t>
            </a:r>
          </a:p>
          <a:p>
            <a:pPr algn="l"/>
            <a:r>
              <a:rPr lang="en-US" b="0" dirty="0">
                <a:latin typeface="Arial" charset="0"/>
              </a:rPr>
              <a:t>14  </a:t>
            </a:r>
            <a:r>
              <a:rPr lang="en-US" i="1" dirty="0">
                <a:latin typeface="Arial" charset="0"/>
              </a:rPr>
              <a:t>until all nodes in S;</a:t>
            </a:r>
            <a:r>
              <a:rPr lang="en-US" b="0" dirty="0">
                <a:latin typeface="Arial" charset="0"/>
              </a:rPr>
              <a:t> </a:t>
            </a:r>
          </a:p>
        </p:txBody>
      </p:sp>
      <p:sp>
        <p:nvSpPr>
          <p:cNvPr id="934916" name="Freeform 4"/>
          <p:cNvSpPr>
            <a:spLocks/>
          </p:cNvSpPr>
          <p:nvPr/>
        </p:nvSpPr>
        <p:spPr bwMode="auto">
          <a:xfrm>
            <a:off x="228600" y="4011612"/>
            <a:ext cx="476250" cy="2286000"/>
          </a:xfrm>
          <a:custGeom>
            <a:avLst/>
            <a:gdLst>
              <a:gd name="T0" fmla="*/ 2147483647 w 300"/>
              <a:gd name="T1" fmla="*/ 2147483647 h 3600"/>
              <a:gd name="T2" fmla="*/ 2147483647 w 300"/>
              <a:gd name="T3" fmla="*/ 2147483647 h 3600"/>
              <a:gd name="T4" fmla="*/ 0 w 300"/>
              <a:gd name="T5" fmla="*/ 2147483647 h 3600"/>
              <a:gd name="T6" fmla="*/ 0 w 300"/>
              <a:gd name="T7" fmla="*/ 0 h 3600"/>
              <a:gd name="T8" fmla="*/ 2147483647 w 300"/>
              <a:gd name="T9" fmla="*/ 0 h 36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0"/>
              <a:gd name="T16" fmla="*/ 0 h 3600"/>
              <a:gd name="T17" fmla="*/ 300 w 300"/>
              <a:gd name="T18" fmla="*/ 3600 h 3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0" h="3600">
                <a:moveTo>
                  <a:pt x="300" y="3546"/>
                </a:moveTo>
                <a:lnTo>
                  <a:pt x="300" y="3600"/>
                </a:lnTo>
                <a:lnTo>
                  <a:pt x="0" y="3594"/>
                </a:lnTo>
                <a:lnTo>
                  <a:pt x="0" y="0"/>
                </a:lnTo>
                <a:lnTo>
                  <a:pt x="192" y="0"/>
                </a:lnTo>
              </a:path>
            </a:pathLst>
          </a:custGeom>
          <a:noFill/>
          <a:ln w="19050">
            <a:solidFill>
              <a:schemeClr val="accent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3491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306770"/>
              </p:ext>
            </p:extLst>
          </p:nvPr>
        </p:nvGraphicFramePr>
        <p:xfrm>
          <a:off x="2533650" y="3249612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6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3249612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257799" y="1524000"/>
            <a:ext cx="40386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c(</a:t>
            </a:r>
            <a:r>
              <a:rPr lang="en-US" b="0" dirty="0" err="1">
                <a:solidFill>
                  <a:srgbClr val="FF0000"/>
                </a:solidFill>
                <a:latin typeface="Arial" charset="0"/>
              </a:rPr>
              <a:t>i,j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link cost from node </a:t>
            </a:r>
            <a:r>
              <a:rPr lang="en-US" b="0" i="1" dirty="0" err="1">
                <a:solidFill>
                  <a:srgbClr val="000090"/>
                </a:solidFill>
                <a:latin typeface="Arial" charset="0"/>
              </a:rPr>
              <a:t>i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 to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j</a:t>
            </a:r>
            <a:endParaRPr lang="en-US" b="0" dirty="0">
              <a:solidFill>
                <a:srgbClr val="000090"/>
              </a:solidFill>
              <a:latin typeface="Arial" charset="0"/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 smtClean="0">
                <a:solidFill>
                  <a:srgbClr val="FF0000"/>
                </a:solidFill>
                <a:latin typeface="Arial" charset="0"/>
              </a:rPr>
              <a:t>D</a:t>
            </a:r>
            <a:r>
              <a:rPr lang="en-US" b="0" dirty="0">
                <a:solidFill>
                  <a:srgbClr val="FF0000"/>
                </a:solidFill>
                <a:latin typeface="Arial" charset="0"/>
              </a:rPr>
              <a:t>(v)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current cost source </a:t>
            </a:r>
            <a:r>
              <a:rPr lang="en-US" b="0" dirty="0">
                <a:solidFill>
                  <a:srgbClr val="000090"/>
                </a:solidFill>
                <a:latin typeface="Arial" charset="0"/>
                <a:sym typeface="Symbol" charset="0"/>
              </a:rPr>
              <a:t>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 </a:t>
            </a:r>
            <a:r>
              <a:rPr lang="en-US" b="0" i="1" dirty="0">
                <a:solidFill>
                  <a:srgbClr val="000090"/>
                </a:solidFill>
                <a:latin typeface="Arial" charset="0"/>
              </a:rPr>
              <a:t>v</a:t>
            </a: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p(v)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v</a:t>
            </a:r>
            <a:r>
              <a:rPr lang="en-US" b="0" dirty="0" smtClean="0">
                <a:solidFill>
                  <a:srgbClr val="000090"/>
                </a:solidFill>
                <a:latin typeface="Arial" charset="0"/>
              </a:rPr>
              <a:t>’s predecessor along 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path from source to </a:t>
            </a:r>
            <a:r>
              <a:rPr lang="en-US" b="0" i="1" dirty="0" smtClean="0">
                <a:solidFill>
                  <a:srgbClr val="000090"/>
                </a:solidFill>
                <a:latin typeface="Arial" charset="0"/>
              </a:rPr>
              <a:t>v</a:t>
            </a:r>
            <a:endParaRPr lang="en-US" b="0" i="1" dirty="0">
              <a:solidFill>
                <a:srgbClr val="000090"/>
              </a:solidFill>
              <a:latin typeface="Arial" charset="0"/>
            </a:endParaRPr>
          </a:p>
          <a:p>
            <a:pPr marL="285750" indent="-285750" algn="l"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r>
              <a:rPr lang="en-US" b="0" dirty="0">
                <a:solidFill>
                  <a:srgbClr val="FF0000"/>
                </a:solidFill>
                <a:latin typeface="Arial" charset="0"/>
              </a:rPr>
              <a:t>S</a:t>
            </a:r>
            <a:r>
              <a:rPr lang="en-US" b="0" dirty="0">
                <a:solidFill>
                  <a:srgbClr val="000090"/>
                </a:solidFill>
                <a:latin typeface="Arial" charset="0"/>
              </a:rPr>
              <a:t>: set of nodes whose least cost path definitively known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32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49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  <p:bldP spid="93491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96863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559727" y="1516063"/>
            <a:ext cx="76913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2471738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3014" name="Text Box 6"/>
          <p:cNvSpPr txBox="1">
            <a:spLocks noChangeArrowheads="1"/>
          </p:cNvSpPr>
          <p:nvPr/>
        </p:nvSpPr>
        <p:spPr bwMode="auto">
          <a:xfrm>
            <a:off x="3651250" y="1501775"/>
            <a:ext cx="1377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 D(C),p(C)</a:t>
            </a:r>
          </a:p>
          <a:p>
            <a:r>
              <a:rPr lang="en-US" b="0">
                <a:latin typeface="Arial" charset="0"/>
              </a:rPr>
              <a:t>5,A</a:t>
            </a:r>
          </a:p>
        </p:txBody>
      </p:sp>
      <p:sp>
        <p:nvSpPr>
          <p:cNvPr id="43015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D</a:t>
            </a:r>
            <a:r>
              <a:rPr lang="en-US" b="0" dirty="0">
                <a:latin typeface="Arial" charset="0"/>
              </a:rPr>
              <a:t>(D),p(D)</a:t>
            </a:r>
          </a:p>
          <a:p>
            <a:r>
              <a:rPr lang="en-US" b="0" dirty="0">
                <a:latin typeface="Arial" charset="0"/>
              </a:rPr>
              <a:t>1,A</a:t>
            </a:r>
          </a:p>
        </p:txBody>
      </p:sp>
      <p:sp>
        <p:nvSpPr>
          <p:cNvPr id="43016" name="Text Box 8"/>
          <p:cNvSpPr txBox="1">
            <a:spLocks noChangeArrowheads="1"/>
          </p:cNvSpPr>
          <p:nvPr/>
        </p:nvSpPr>
        <p:spPr bwMode="auto">
          <a:xfrm>
            <a:off x="6324600" y="1501775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3017" name="Text Box 9"/>
          <p:cNvSpPr txBox="1">
            <a:spLocks noChangeArrowheads="1"/>
          </p:cNvSpPr>
          <p:nvPr/>
        </p:nvSpPr>
        <p:spPr bwMode="auto">
          <a:xfrm>
            <a:off x="7605713" y="1516063"/>
            <a:ext cx="1228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3018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9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0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1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2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23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024" name="Group 91"/>
          <p:cNvGrpSpPr>
            <a:grpSpLocks/>
          </p:cNvGrpSpPr>
          <p:nvPr/>
        </p:nvGrpSpPr>
        <p:grpSpPr bwMode="auto">
          <a:xfrm>
            <a:off x="684213" y="3810000"/>
            <a:ext cx="3571875" cy="2236788"/>
            <a:chOff x="624" y="2400"/>
            <a:chExt cx="2250" cy="1409"/>
          </a:xfrm>
        </p:grpSpPr>
        <p:sp>
          <p:nvSpPr>
            <p:cNvPr id="43031" name="Freeform 16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2" name="Freeform 17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3" name="Oval 18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4" name="Line 19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5" name="Line 20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6" name="Rectangle 21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37" name="Oval 22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8" name="Oval 23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39" name="Line 24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0" name="Line 25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1" name="Rectangle 26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42" name="Oval 27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3" name="Oval 28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4" name="Line 29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5" name="Line 30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6" name="Rectangle 31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47" name="Oval 32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8" name="Oval 33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49" name="Line 34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0" name="Line 35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1" name="Rectangle 36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52" name="Oval 37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3" name="Oval 38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4" name="Line 39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5" name="Line 40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6" name="Rectangle 41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57" name="Oval 42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8" name="Oval 43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59" name="Line 44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0" name="Line 45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1" name="Rectangle 46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3062" name="Oval 47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3" name="Freeform 48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4" name="Freeform 49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5" name="Freeform 50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6" name="Freeform 51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7" name="Freeform 52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8" name="Freeform 53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69" name="Freeform 54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0" name="Freeform 55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71" name="Freeform 56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3072" name="Group 57"/>
            <p:cNvGrpSpPr>
              <a:grpSpLocks/>
            </p:cNvGrpSpPr>
            <p:nvPr/>
          </p:nvGrpSpPr>
          <p:grpSpPr bwMode="auto">
            <a:xfrm>
              <a:off x="745" y="3089"/>
              <a:ext cx="212" cy="231"/>
              <a:chOff x="2950" y="2441"/>
              <a:chExt cx="215" cy="231"/>
            </a:xfrm>
          </p:grpSpPr>
          <p:sp>
            <p:nvSpPr>
              <p:cNvPr id="43098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9" name="Text Box 59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43073" name="Group 60"/>
            <p:cNvGrpSpPr>
              <a:grpSpLocks/>
            </p:cNvGrpSpPr>
            <p:nvPr/>
          </p:nvGrpSpPr>
          <p:grpSpPr bwMode="auto">
            <a:xfrm>
              <a:off x="1915" y="3473"/>
              <a:ext cx="212" cy="231"/>
              <a:chOff x="2950" y="2441"/>
              <a:chExt cx="215" cy="231"/>
            </a:xfrm>
          </p:grpSpPr>
          <p:sp>
            <p:nvSpPr>
              <p:cNvPr id="43096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7" name="Text Box 62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43074" name="Group 63"/>
            <p:cNvGrpSpPr>
              <a:grpSpLocks/>
            </p:cNvGrpSpPr>
            <p:nvPr/>
          </p:nvGrpSpPr>
          <p:grpSpPr bwMode="auto">
            <a:xfrm>
              <a:off x="1230" y="3470"/>
              <a:ext cx="220" cy="231"/>
              <a:chOff x="2946" y="2441"/>
              <a:chExt cx="223" cy="231"/>
            </a:xfrm>
          </p:grpSpPr>
          <p:sp>
            <p:nvSpPr>
              <p:cNvPr id="43094" name="Rectangle 6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5" name="Text Box 65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43075" name="Group 66"/>
            <p:cNvGrpSpPr>
              <a:grpSpLocks/>
            </p:cNvGrpSpPr>
            <p:nvPr/>
          </p:nvGrpSpPr>
          <p:grpSpPr bwMode="auto">
            <a:xfrm>
              <a:off x="1905" y="2783"/>
              <a:ext cx="220" cy="231"/>
              <a:chOff x="2946" y="2441"/>
              <a:chExt cx="223" cy="231"/>
            </a:xfrm>
          </p:grpSpPr>
          <p:sp>
            <p:nvSpPr>
              <p:cNvPr id="43092" name="Rectangle 6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3" name="Text Box 68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43076" name="Group 69"/>
            <p:cNvGrpSpPr>
              <a:grpSpLocks/>
            </p:cNvGrpSpPr>
            <p:nvPr/>
          </p:nvGrpSpPr>
          <p:grpSpPr bwMode="auto">
            <a:xfrm>
              <a:off x="1226" y="2783"/>
              <a:ext cx="212" cy="231"/>
              <a:chOff x="2951" y="2441"/>
              <a:chExt cx="215" cy="231"/>
            </a:xfrm>
          </p:grpSpPr>
          <p:sp>
            <p:nvSpPr>
              <p:cNvPr id="43090" name="Rectangle 7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91" name="Text Box 71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43077" name="Group 72"/>
            <p:cNvGrpSpPr>
              <a:grpSpLocks/>
            </p:cNvGrpSpPr>
            <p:nvPr/>
          </p:nvGrpSpPr>
          <p:grpSpPr bwMode="auto">
            <a:xfrm>
              <a:off x="2492" y="3131"/>
              <a:ext cx="204" cy="231"/>
              <a:chOff x="2954" y="2441"/>
              <a:chExt cx="207" cy="231"/>
            </a:xfrm>
          </p:grpSpPr>
          <p:sp>
            <p:nvSpPr>
              <p:cNvPr id="43088" name="Rectangle 7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089" name="Text Box 74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3078" name="Text Box 75"/>
            <p:cNvSpPr txBox="1">
              <a:spLocks noChangeArrowheads="1"/>
            </p:cNvSpPr>
            <p:nvPr/>
          </p:nvSpPr>
          <p:spPr bwMode="auto">
            <a:xfrm>
              <a:off x="955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79" name="Text Box 76"/>
            <p:cNvSpPr txBox="1">
              <a:spLocks noChangeArrowheads="1"/>
            </p:cNvSpPr>
            <p:nvPr/>
          </p:nvSpPr>
          <p:spPr bwMode="auto">
            <a:xfrm>
              <a:off x="1303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80" name="Text Box 77"/>
            <p:cNvSpPr txBox="1">
              <a:spLocks noChangeArrowheads="1"/>
            </p:cNvSpPr>
            <p:nvPr/>
          </p:nvSpPr>
          <p:spPr bwMode="auto">
            <a:xfrm>
              <a:off x="868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1" name="Text Box 78"/>
            <p:cNvSpPr txBox="1">
              <a:spLocks noChangeArrowheads="1"/>
            </p:cNvSpPr>
            <p:nvPr/>
          </p:nvSpPr>
          <p:spPr bwMode="auto">
            <a:xfrm>
              <a:off x="1687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3082" name="Text Box 79"/>
            <p:cNvSpPr txBox="1">
              <a:spLocks noChangeArrowheads="1"/>
            </p:cNvSpPr>
            <p:nvPr/>
          </p:nvSpPr>
          <p:spPr bwMode="auto">
            <a:xfrm>
              <a:off x="1624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3" name="Text Box 80"/>
            <p:cNvSpPr txBox="1">
              <a:spLocks noChangeArrowheads="1"/>
            </p:cNvSpPr>
            <p:nvPr/>
          </p:nvSpPr>
          <p:spPr bwMode="auto">
            <a:xfrm>
              <a:off x="1984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3084" name="Text Box 81"/>
            <p:cNvSpPr txBox="1">
              <a:spLocks noChangeArrowheads="1"/>
            </p:cNvSpPr>
            <p:nvPr/>
          </p:nvSpPr>
          <p:spPr bwMode="auto">
            <a:xfrm>
              <a:off x="2344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3085" name="Text Box 82"/>
            <p:cNvSpPr txBox="1">
              <a:spLocks noChangeArrowheads="1"/>
            </p:cNvSpPr>
            <p:nvPr/>
          </p:nvSpPr>
          <p:spPr bwMode="auto">
            <a:xfrm>
              <a:off x="2317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43086" name="Text Box 83"/>
            <p:cNvSpPr txBox="1">
              <a:spLocks noChangeArrowheads="1"/>
            </p:cNvSpPr>
            <p:nvPr/>
          </p:nvSpPr>
          <p:spPr bwMode="auto">
            <a:xfrm>
              <a:off x="1582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3087" name="Text Box 84"/>
            <p:cNvSpPr txBox="1">
              <a:spLocks noChangeArrowheads="1"/>
            </p:cNvSpPr>
            <p:nvPr/>
          </p:nvSpPr>
          <p:spPr bwMode="auto">
            <a:xfrm>
              <a:off x="1231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graphicFrame>
        <p:nvGraphicFramePr>
          <p:cNvPr id="4302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4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2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5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27" name="Line 87"/>
          <p:cNvSpPr>
            <a:spLocks noChangeShapeType="1"/>
          </p:cNvSpPr>
          <p:nvPr/>
        </p:nvSpPr>
        <p:spPr bwMode="auto">
          <a:xfrm>
            <a:off x="228600" y="19812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937048" name="Rectangle 88"/>
          <p:cNvSpPr>
            <a:spLocks noChangeArrowheads="1"/>
          </p:cNvSpPr>
          <p:nvPr/>
        </p:nvSpPr>
        <p:spPr bwMode="auto">
          <a:xfrm>
            <a:off x="4953000" y="3733800"/>
            <a:ext cx="3276600" cy="236220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lIns="90488" tIns="44450" rIns="90488" bIns="44450" anchor="ctr"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43029" name="Text Box 89"/>
          <p:cNvSpPr txBox="1">
            <a:spLocks noChangeArrowheads="1"/>
          </p:cNvSpPr>
          <p:nvPr/>
        </p:nvSpPr>
        <p:spPr bwMode="auto">
          <a:xfrm>
            <a:off x="5180013" y="3744913"/>
            <a:ext cx="3049587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l"/>
            <a:r>
              <a:rPr lang="en-US" b="0">
                <a:latin typeface="Arial" charset="0"/>
              </a:rPr>
              <a:t>1  </a:t>
            </a:r>
            <a:r>
              <a:rPr lang="en-US" i="1">
                <a:latin typeface="Arial" charset="0"/>
              </a:rPr>
              <a:t>Initialization: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2    </a:t>
            </a:r>
            <a:r>
              <a:rPr lang="en-US">
                <a:latin typeface="Arial" charset="0"/>
              </a:rPr>
              <a:t>S</a:t>
            </a:r>
            <a:r>
              <a:rPr lang="en-US" b="0">
                <a:latin typeface="Arial" charset="0"/>
              </a:rPr>
              <a:t> = {A};</a:t>
            </a:r>
          </a:p>
          <a:p>
            <a:pPr algn="l"/>
            <a:r>
              <a:rPr lang="en-US" b="0">
                <a:latin typeface="Arial" charset="0"/>
              </a:rPr>
              <a:t>3    for all nodes </a:t>
            </a:r>
            <a:r>
              <a:rPr lang="en-US" i="1">
                <a:latin typeface="Arial" charset="0"/>
              </a:rPr>
              <a:t>v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4      if </a:t>
            </a:r>
            <a:r>
              <a:rPr lang="en-US" i="1">
                <a:latin typeface="Arial" charset="0"/>
              </a:rPr>
              <a:t>v</a:t>
            </a:r>
            <a:r>
              <a:rPr lang="en-US" b="0">
                <a:latin typeface="Arial" charset="0"/>
              </a:rPr>
              <a:t> adjacent to </a:t>
            </a:r>
            <a:r>
              <a:rPr lang="en-US" i="1">
                <a:latin typeface="Arial" charset="0"/>
              </a:rPr>
              <a:t>A</a:t>
            </a:r>
            <a:r>
              <a:rPr lang="en-US" b="0">
                <a:latin typeface="Arial" charset="0"/>
              </a:rPr>
              <a:t> </a:t>
            </a:r>
          </a:p>
          <a:p>
            <a:pPr algn="l"/>
            <a:r>
              <a:rPr lang="en-US" b="0">
                <a:latin typeface="Arial" charset="0"/>
              </a:rPr>
              <a:t>5        then D(v) = c(A,v); </a:t>
            </a:r>
          </a:p>
          <a:p>
            <a:pPr algn="l"/>
            <a:r>
              <a:rPr lang="en-US" b="0">
                <a:latin typeface="Arial" charset="0"/>
              </a:rPr>
              <a:t>6        else D(v) =     ;</a:t>
            </a:r>
          </a:p>
          <a:p>
            <a:pPr algn="l"/>
            <a:r>
              <a:rPr lang="en-US" b="0">
                <a:latin typeface="Arial" charset="0"/>
              </a:rPr>
              <a:t>…</a:t>
            </a:r>
          </a:p>
        </p:txBody>
      </p:sp>
      <p:graphicFrame>
        <p:nvGraphicFramePr>
          <p:cNvPr id="43030" name="Object 4"/>
          <p:cNvGraphicFramePr>
            <a:graphicFrameLocks noChangeAspect="1"/>
          </p:cNvGraphicFramePr>
          <p:nvPr/>
        </p:nvGraphicFramePr>
        <p:xfrm>
          <a:off x="7239000" y="53340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96" name="Equation" r:id="rId8" imgW="152400" imgH="127000" progId="Equation.3">
                  <p:embed/>
                </p:oleObj>
              </mc:Choice>
              <mc:Fallback>
                <p:oleObj name="Equation" r:id="rId8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53340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25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296863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1497445" y="1516063"/>
            <a:ext cx="83300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endParaRPr lang="en-US" b="0" dirty="0">
              <a:latin typeface="Arial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471738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3725863" y="1501775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5063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4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5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8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9" name="Line 89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5070" name="Group 93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5150" name="Line 45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9098" name="Rectangle 90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5152" name="Text Box 91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5153" name="Freeform 92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5071" name="Group 94"/>
          <p:cNvGrpSpPr>
            <a:grpSpLocks/>
          </p:cNvGrpSpPr>
          <p:nvPr/>
        </p:nvGrpSpPr>
        <p:grpSpPr bwMode="auto">
          <a:xfrm>
            <a:off x="685800" y="3810000"/>
            <a:ext cx="3571875" cy="2236788"/>
            <a:chOff x="624" y="2400"/>
            <a:chExt cx="2250" cy="1409"/>
          </a:xfrm>
        </p:grpSpPr>
        <p:sp>
          <p:nvSpPr>
            <p:cNvPr id="45081" name="Freeform 95"/>
            <p:cNvSpPr>
              <a:spLocks/>
            </p:cNvSpPr>
            <p:nvPr/>
          </p:nvSpPr>
          <p:spPr bwMode="auto">
            <a:xfrm>
              <a:off x="624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2" name="Freeform 96"/>
            <p:cNvSpPr>
              <a:spLocks/>
            </p:cNvSpPr>
            <p:nvPr/>
          </p:nvSpPr>
          <p:spPr bwMode="auto">
            <a:xfrm>
              <a:off x="960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3" name="Oval 97"/>
            <p:cNvSpPr>
              <a:spLocks noChangeArrowheads="1"/>
            </p:cNvSpPr>
            <p:nvPr/>
          </p:nvSpPr>
          <p:spPr bwMode="auto">
            <a:xfrm>
              <a:off x="700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4" name="Line 98"/>
            <p:cNvSpPr>
              <a:spLocks noChangeShapeType="1"/>
            </p:cNvSpPr>
            <p:nvPr/>
          </p:nvSpPr>
          <p:spPr bwMode="auto">
            <a:xfrm>
              <a:off x="700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5" name="Line 99"/>
            <p:cNvSpPr>
              <a:spLocks noChangeShapeType="1"/>
            </p:cNvSpPr>
            <p:nvPr/>
          </p:nvSpPr>
          <p:spPr bwMode="auto">
            <a:xfrm>
              <a:off x="1013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6" name="Rectangle 100"/>
            <p:cNvSpPr>
              <a:spLocks noChangeArrowheads="1"/>
            </p:cNvSpPr>
            <p:nvPr/>
          </p:nvSpPr>
          <p:spPr bwMode="auto">
            <a:xfrm>
              <a:off x="700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87" name="Oval 101"/>
            <p:cNvSpPr>
              <a:spLocks noChangeArrowheads="1"/>
            </p:cNvSpPr>
            <p:nvPr/>
          </p:nvSpPr>
          <p:spPr bwMode="auto">
            <a:xfrm>
              <a:off x="697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8" name="Oval 102"/>
            <p:cNvSpPr>
              <a:spLocks noChangeArrowheads="1"/>
            </p:cNvSpPr>
            <p:nvPr/>
          </p:nvSpPr>
          <p:spPr bwMode="auto">
            <a:xfrm>
              <a:off x="1174" y="357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03"/>
            <p:cNvSpPr>
              <a:spLocks noChangeShapeType="1"/>
            </p:cNvSpPr>
            <p:nvPr/>
          </p:nvSpPr>
          <p:spPr bwMode="auto">
            <a:xfrm>
              <a:off x="1174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0" name="Line 104"/>
            <p:cNvSpPr>
              <a:spLocks noChangeShapeType="1"/>
            </p:cNvSpPr>
            <p:nvPr/>
          </p:nvSpPr>
          <p:spPr bwMode="auto">
            <a:xfrm>
              <a:off x="1487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1" name="Rectangle 105"/>
            <p:cNvSpPr>
              <a:spLocks noChangeArrowheads="1"/>
            </p:cNvSpPr>
            <p:nvPr/>
          </p:nvSpPr>
          <p:spPr bwMode="auto">
            <a:xfrm>
              <a:off x="1174" y="357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92" name="Oval 106"/>
            <p:cNvSpPr>
              <a:spLocks noChangeArrowheads="1"/>
            </p:cNvSpPr>
            <p:nvPr/>
          </p:nvSpPr>
          <p:spPr bwMode="auto">
            <a:xfrm>
              <a:off x="1171" y="351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Oval 107"/>
            <p:cNvSpPr>
              <a:spLocks noChangeArrowheads="1"/>
            </p:cNvSpPr>
            <p:nvPr/>
          </p:nvSpPr>
          <p:spPr bwMode="auto">
            <a:xfrm>
              <a:off x="1170" y="2888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4" name="Line 108"/>
            <p:cNvSpPr>
              <a:spLocks noChangeShapeType="1"/>
            </p:cNvSpPr>
            <p:nvPr/>
          </p:nvSpPr>
          <p:spPr bwMode="auto">
            <a:xfrm>
              <a:off x="1170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5" name="Line 109"/>
            <p:cNvSpPr>
              <a:spLocks noChangeShapeType="1"/>
            </p:cNvSpPr>
            <p:nvPr/>
          </p:nvSpPr>
          <p:spPr bwMode="auto">
            <a:xfrm>
              <a:off x="1483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6" name="Rectangle 110"/>
            <p:cNvSpPr>
              <a:spLocks noChangeArrowheads="1"/>
            </p:cNvSpPr>
            <p:nvPr/>
          </p:nvSpPr>
          <p:spPr bwMode="auto">
            <a:xfrm>
              <a:off x="1170" y="2881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097" name="Oval 111"/>
            <p:cNvSpPr>
              <a:spLocks noChangeArrowheads="1"/>
            </p:cNvSpPr>
            <p:nvPr/>
          </p:nvSpPr>
          <p:spPr bwMode="auto">
            <a:xfrm>
              <a:off x="1167" y="2822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8" name="Oval 112"/>
            <p:cNvSpPr>
              <a:spLocks noChangeArrowheads="1"/>
            </p:cNvSpPr>
            <p:nvPr/>
          </p:nvSpPr>
          <p:spPr bwMode="auto">
            <a:xfrm>
              <a:off x="1853" y="2884"/>
              <a:ext cx="312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9" name="Line 113"/>
            <p:cNvSpPr>
              <a:spLocks noChangeShapeType="1"/>
            </p:cNvSpPr>
            <p:nvPr/>
          </p:nvSpPr>
          <p:spPr bwMode="auto">
            <a:xfrm>
              <a:off x="1853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0" name="Line 114"/>
            <p:cNvSpPr>
              <a:spLocks noChangeShapeType="1"/>
            </p:cNvSpPr>
            <p:nvPr/>
          </p:nvSpPr>
          <p:spPr bwMode="auto">
            <a:xfrm>
              <a:off x="21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Rectangle 115"/>
            <p:cNvSpPr>
              <a:spLocks noChangeArrowheads="1"/>
            </p:cNvSpPr>
            <p:nvPr/>
          </p:nvSpPr>
          <p:spPr bwMode="auto">
            <a:xfrm>
              <a:off x="1853" y="2877"/>
              <a:ext cx="309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02" name="Oval 116"/>
            <p:cNvSpPr>
              <a:spLocks noChangeArrowheads="1"/>
            </p:cNvSpPr>
            <p:nvPr/>
          </p:nvSpPr>
          <p:spPr bwMode="auto">
            <a:xfrm>
              <a:off x="1856" y="2821"/>
              <a:ext cx="312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3" name="Oval 117"/>
            <p:cNvSpPr>
              <a:spLocks noChangeArrowheads="1"/>
            </p:cNvSpPr>
            <p:nvPr/>
          </p:nvSpPr>
          <p:spPr bwMode="auto">
            <a:xfrm>
              <a:off x="1863" y="3575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4" name="Line 118"/>
            <p:cNvSpPr>
              <a:spLocks noChangeShapeType="1"/>
            </p:cNvSpPr>
            <p:nvPr/>
          </p:nvSpPr>
          <p:spPr bwMode="auto">
            <a:xfrm>
              <a:off x="1863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5" name="Line 119"/>
            <p:cNvSpPr>
              <a:spLocks noChangeShapeType="1"/>
            </p:cNvSpPr>
            <p:nvPr/>
          </p:nvSpPr>
          <p:spPr bwMode="auto">
            <a:xfrm>
              <a:off x="2176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6" name="Rectangle 120"/>
            <p:cNvSpPr>
              <a:spLocks noChangeArrowheads="1"/>
            </p:cNvSpPr>
            <p:nvPr/>
          </p:nvSpPr>
          <p:spPr bwMode="auto">
            <a:xfrm>
              <a:off x="1863" y="3568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07" name="Oval 121"/>
            <p:cNvSpPr>
              <a:spLocks noChangeArrowheads="1"/>
            </p:cNvSpPr>
            <p:nvPr/>
          </p:nvSpPr>
          <p:spPr bwMode="auto">
            <a:xfrm>
              <a:off x="1860" y="3509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8" name="Oval 122"/>
            <p:cNvSpPr>
              <a:spLocks noChangeArrowheads="1"/>
            </p:cNvSpPr>
            <p:nvPr/>
          </p:nvSpPr>
          <p:spPr bwMode="auto">
            <a:xfrm>
              <a:off x="2428" y="3234"/>
              <a:ext cx="313" cy="81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9" name="Line 123"/>
            <p:cNvSpPr>
              <a:spLocks noChangeShapeType="1"/>
            </p:cNvSpPr>
            <p:nvPr/>
          </p:nvSpPr>
          <p:spPr bwMode="auto">
            <a:xfrm>
              <a:off x="2428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0" name="Line 124"/>
            <p:cNvSpPr>
              <a:spLocks noChangeShapeType="1"/>
            </p:cNvSpPr>
            <p:nvPr/>
          </p:nvSpPr>
          <p:spPr bwMode="auto">
            <a:xfrm>
              <a:off x="2741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1" name="Rectangle 125"/>
            <p:cNvSpPr>
              <a:spLocks noChangeArrowheads="1"/>
            </p:cNvSpPr>
            <p:nvPr/>
          </p:nvSpPr>
          <p:spPr bwMode="auto">
            <a:xfrm>
              <a:off x="2428" y="3227"/>
              <a:ext cx="310" cy="49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45112" name="Oval 126"/>
            <p:cNvSpPr>
              <a:spLocks noChangeArrowheads="1"/>
            </p:cNvSpPr>
            <p:nvPr/>
          </p:nvSpPr>
          <p:spPr bwMode="auto">
            <a:xfrm>
              <a:off x="2425" y="3168"/>
              <a:ext cx="313" cy="95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3" name="Freeform 127"/>
            <p:cNvSpPr>
              <a:spLocks/>
            </p:cNvSpPr>
            <p:nvPr/>
          </p:nvSpPr>
          <p:spPr bwMode="auto">
            <a:xfrm>
              <a:off x="2019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4" name="Freeform 128"/>
            <p:cNvSpPr>
              <a:spLocks/>
            </p:cNvSpPr>
            <p:nvPr/>
          </p:nvSpPr>
          <p:spPr bwMode="auto">
            <a:xfrm>
              <a:off x="1326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5" name="Freeform 129"/>
            <p:cNvSpPr>
              <a:spLocks/>
            </p:cNvSpPr>
            <p:nvPr/>
          </p:nvSpPr>
          <p:spPr bwMode="auto">
            <a:xfrm>
              <a:off x="1491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6" name="Freeform 130"/>
            <p:cNvSpPr>
              <a:spLocks/>
            </p:cNvSpPr>
            <p:nvPr/>
          </p:nvSpPr>
          <p:spPr bwMode="auto">
            <a:xfrm>
              <a:off x="2178" y="3315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7" name="Freeform 131"/>
            <p:cNvSpPr>
              <a:spLocks/>
            </p:cNvSpPr>
            <p:nvPr/>
          </p:nvSpPr>
          <p:spPr bwMode="auto">
            <a:xfrm>
              <a:off x="1497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8" name="Freeform 132"/>
            <p:cNvSpPr>
              <a:spLocks/>
            </p:cNvSpPr>
            <p:nvPr/>
          </p:nvSpPr>
          <p:spPr bwMode="auto">
            <a:xfrm>
              <a:off x="906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19" name="Freeform 133"/>
            <p:cNvSpPr>
              <a:spLocks/>
            </p:cNvSpPr>
            <p:nvPr/>
          </p:nvSpPr>
          <p:spPr bwMode="auto">
            <a:xfrm>
              <a:off x="1491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0" name="Freeform 134"/>
            <p:cNvSpPr>
              <a:spLocks/>
            </p:cNvSpPr>
            <p:nvPr/>
          </p:nvSpPr>
          <p:spPr bwMode="auto">
            <a:xfrm>
              <a:off x="2166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21" name="Freeform 135"/>
            <p:cNvSpPr>
              <a:spLocks/>
            </p:cNvSpPr>
            <p:nvPr/>
          </p:nvSpPr>
          <p:spPr bwMode="auto">
            <a:xfrm>
              <a:off x="849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122" name="Group 136"/>
            <p:cNvGrpSpPr>
              <a:grpSpLocks/>
            </p:cNvGrpSpPr>
            <p:nvPr/>
          </p:nvGrpSpPr>
          <p:grpSpPr bwMode="auto">
            <a:xfrm>
              <a:off x="745" y="3089"/>
              <a:ext cx="212" cy="231"/>
              <a:chOff x="2950" y="2441"/>
              <a:chExt cx="215" cy="231"/>
            </a:xfrm>
          </p:grpSpPr>
          <p:sp>
            <p:nvSpPr>
              <p:cNvPr id="45148" name="Rectangle 13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9" name="Text Box 13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45123" name="Group 139"/>
            <p:cNvGrpSpPr>
              <a:grpSpLocks/>
            </p:cNvGrpSpPr>
            <p:nvPr/>
          </p:nvGrpSpPr>
          <p:grpSpPr bwMode="auto">
            <a:xfrm>
              <a:off x="1915" y="3473"/>
              <a:ext cx="212" cy="231"/>
              <a:chOff x="2950" y="2441"/>
              <a:chExt cx="215" cy="231"/>
            </a:xfrm>
          </p:grpSpPr>
          <p:sp>
            <p:nvSpPr>
              <p:cNvPr id="45146" name="Rectangle 14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7" name="Text Box 14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45124" name="Group 142"/>
            <p:cNvGrpSpPr>
              <a:grpSpLocks/>
            </p:cNvGrpSpPr>
            <p:nvPr/>
          </p:nvGrpSpPr>
          <p:grpSpPr bwMode="auto">
            <a:xfrm>
              <a:off x="1230" y="3470"/>
              <a:ext cx="220" cy="231"/>
              <a:chOff x="2946" y="2441"/>
              <a:chExt cx="223" cy="231"/>
            </a:xfrm>
          </p:grpSpPr>
          <p:sp>
            <p:nvSpPr>
              <p:cNvPr id="45144" name="Rectangle 14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5" name="Text Box 144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45125" name="Group 145"/>
            <p:cNvGrpSpPr>
              <a:grpSpLocks/>
            </p:cNvGrpSpPr>
            <p:nvPr/>
          </p:nvGrpSpPr>
          <p:grpSpPr bwMode="auto">
            <a:xfrm>
              <a:off x="1905" y="2783"/>
              <a:ext cx="220" cy="231"/>
              <a:chOff x="2946" y="2441"/>
              <a:chExt cx="223" cy="231"/>
            </a:xfrm>
          </p:grpSpPr>
          <p:sp>
            <p:nvSpPr>
              <p:cNvPr id="45142" name="Rectangle 1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3" name="Text Box 14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45126" name="Group 148"/>
            <p:cNvGrpSpPr>
              <a:grpSpLocks/>
            </p:cNvGrpSpPr>
            <p:nvPr/>
          </p:nvGrpSpPr>
          <p:grpSpPr bwMode="auto">
            <a:xfrm>
              <a:off x="1226" y="2783"/>
              <a:ext cx="212" cy="231"/>
              <a:chOff x="2951" y="2441"/>
              <a:chExt cx="215" cy="231"/>
            </a:xfrm>
          </p:grpSpPr>
          <p:sp>
            <p:nvSpPr>
              <p:cNvPr id="45140" name="Rectangle 1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41" name="Text Box 150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45127" name="Group 151"/>
            <p:cNvGrpSpPr>
              <a:grpSpLocks/>
            </p:cNvGrpSpPr>
            <p:nvPr/>
          </p:nvGrpSpPr>
          <p:grpSpPr bwMode="auto">
            <a:xfrm>
              <a:off x="2492" y="3131"/>
              <a:ext cx="204" cy="231"/>
              <a:chOff x="2954" y="2441"/>
              <a:chExt cx="207" cy="231"/>
            </a:xfrm>
          </p:grpSpPr>
          <p:sp>
            <p:nvSpPr>
              <p:cNvPr id="45138" name="Rectangle 1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139" name="Text Box 15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45128" name="Text Box 154"/>
            <p:cNvSpPr txBox="1">
              <a:spLocks noChangeArrowheads="1"/>
            </p:cNvSpPr>
            <p:nvPr/>
          </p:nvSpPr>
          <p:spPr bwMode="auto">
            <a:xfrm>
              <a:off x="955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29" name="Text Box 155"/>
            <p:cNvSpPr txBox="1">
              <a:spLocks noChangeArrowheads="1"/>
            </p:cNvSpPr>
            <p:nvPr/>
          </p:nvSpPr>
          <p:spPr bwMode="auto">
            <a:xfrm>
              <a:off x="1303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30" name="Text Box 156"/>
            <p:cNvSpPr txBox="1">
              <a:spLocks noChangeArrowheads="1"/>
            </p:cNvSpPr>
            <p:nvPr/>
          </p:nvSpPr>
          <p:spPr bwMode="auto">
            <a:xfrm>
              <a:off x="868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1" name="Text Box 157"/>
            <p:cNvSpPr txBox="1">
              <a:spLocks noChangeArrowheads="1"/>
            </p:cNvSpPr>
            <p:nvPr/>
          </p:nvSpPr>
          <p:spPr bwMode="auto">
            <a:xfrm>
              <a:off x="1687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5132" name="Text Box 158"/>
            <p:cNvSpPr txBox="1">
              <a:spLocks noChangeArrowheads="1"/>
            </p:cNvSpPr>
            <p:nvPr/>
          </p:nvSpPr>
          <p:spPr bwMode="auto">
            <a:xfrm>
              <a:off x="1624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3" name="Text Box 159"/>
            <p:cNvSpPr txBox="1">
              <a:spLocks noChangeArrowheads="1"/>
            </p:cNvSpPr>
            <p:nvPr/>
          </p:nvSpPr>
          <p:spPr bwMode="auto">
            <a:xfrm>
              <a:off x="1984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45134" name="Text Box 160"/>
            <p:cNvSpPr txBox="1">
              <a:spLocks noChangeArrowheads="1"/>
            </p:cNvSpPr>
            <p:nvPr/>
          </p:nvSpPr>
          <p:spPr bwMode="auto">
            <a:xfrm>
              <a:off x="2344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45135" name="Text Box 161"/>
            <p:cNvSpPr txBox="1">
              <a:spLocks noChangeArrowheads="1"/>
            </p:cNvSpPr>
            <p:nvPr/>
          </p:nvSpPr>
          <p:spPr bwMode="auto">
            <a:xfrm>
              <a:off x="2317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45136" name="Text Box 162"/>
            <p:cNvSpPr txBox="1">
              <a:spLocks noChangeArrowheads="1"/>
            </p:cNvSpPr>
            <p:nvPr/>
          </p:nvSpPr>
          <p:spPr bwMode="auto">
            <a:xfrm>
              <a:off x="1582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45137" name="Text Box 163"/>
            <p:cNvSpPr txBox="1">
              <a:spLocks noChangeArrowheads="1"/>
            </p:cNvSpPr>
            <p:nvPr/>
          </p:nvSpPr>
          <p:spPr bwMode="auto">
            <a:xfrm>
              <a:off x="1231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</p:grpSp>
      <p:sp>
        <p:nvSpPr>
          <p:cNvPr id="45072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5073" name="Text Box 8"/>
          <p:cNvSpPr txBox="1">
            <a:spLocks noChangeArrowheads="1"/>
          </p:cNvSpPr>
          <p:nvPr/>
        </p:nvSpPr>
        <p:spPr bwMode="auto">
          <a:xfrm>
            <a:off x="63277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5074" name="Text Box 9"/>
          <p:cNvSpPr txBox="1">
            <a:spLocks noChangeArrowheads="1"/>
          </p:cNvSpPr>
          <p:nvPr/>
        </p:nvSpPr>
        <p:spPr bwMode="auto">
          <a:xfrm>
            <a:off x="7607300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graphicFrame>
        <p:nvGraphicFramePr>
          <p:cNvPr id="4507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6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7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37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169"/>
          <p:cNvGrpSpPr>
            <a:grpSpLocks/>
          </p:cNvGrpSpPr>
          <p:nvPr/>
        </p:nvGrpSpPr>
        <p:grpSpPr bwMode="auto">
          <a:xfrm>
            <a:off x="5029200" y="1752600"/>
            <a:ext cx="4114800" cy="2895600"/>
            <a:chOff x="3168" y="1104"/>
            <a:chExt cx="2592" cy="1824"/>
          </a:xfrm>
        </p:grpSpPr>
        <p:sp>
          <p:nvSpPr>
            <p:cNvPr id="45078" name="Oval 164"/>
            <p:cNvSpPr>
              <a:spLocks noChangeArrowheads="1"/>
            </p:cNvSpPr>
            <p:nvPr/>
          </p:nvSpPr>
          <p:spPr bwMode="auto">
            <a:xfrm>
              <a:off x="3168" y="2640"/>
              <a:ext cx="2592" cy="288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79" name="Oval 165"/>
            <p:cNvSpPr>
              <a:spLocks noChangeArrowheads="1"/>
            </p:cNvSpPr>
            <p:nvPr/>
          </p:nvSpPr>
          <p:spPr bwMode="auto">
            <a:xfrm>
              <a:off x="3552" y="1104"/>
              <a:ext cx="384" cy="336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5080" name="AutoShape 166"/>
            <p:cNvCxnSpPr>
              <a:cxnSpLocks noChangeShapeType="1"/>
              <a:stCxn id="45079" idx="4"/>
              <a:endCxn id="45078" idx="0"/>
            </p:cNvCxnSpPr>
            <p:nvPr/>
          </p:nvCxnSpPr>
          <p:spPr bwMode="auto">
            <a:xfrm>
              <a:off x="3744" y="1448"/>
              <a:ext cx="720" cy="1184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10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889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551789" y="1516063"/>
            <a:ext cx="76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2463800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3698875" y="1501775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6316663" y="1501775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7597775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6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0" name="Freeform 16"/>
          <p:cNvSpPr>
            <a:spLocks/>
          </p:cNvSpPr>
          <p:nvPr/>
        </p:nvSpPr>
        <p:spPr bwMode="auto">
          <a:xfrm>
            <a:off x="6858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1" name="Freeform 17"/>
          <p:cNvSpPr>
            <a:spLocks/>
          </p:cNvSpPr>
          <p:nvPr/>
        </p:nvSpPr>
        <p:spPr bwMode="auto">
          <a:xfrm>
            <a:off x="12192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2" name="Oval 18"/>
          <p:cNvSpPr>
            <a:spLocks noChangeArrowheads="1"/>
          </p:cNvSpPr>
          <p:nvPr/>
        </p:nvSpPr>
        <p:spPr bwMode="auto">
          <a:xfrm>
            <a:off x="8064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8064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13033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5" name="Rectangle 21"/>
          <p:cNvSpPr>
            <a:spLocks noChangeArrowheads="1"/>
          </p:cNvSpPr>
          <p:nvPr/>
        </p:nvSpPr>
        <p:spPr bwMode="auto">
          <a:xfrm>
            <a:off x="8064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26" name="Oval 22"/>
          <p:cNvSpPr>
            <a:spLocks noChangeArrowheads="1"/>
          </p:cNvSpPr>
          <p:nvPr/>
        </p:nvSpPr>
        <p:spPr bwMode="auto">
          <a:xfrm>
            <a:off x="8016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7" name="Oval 23"/>
          <p:cNvSpPr>
            <a:spLocks noChangeArrowheads="1"/>
          </p:cNvSpPr>
          <p:nvPr/>
        </p:nvSpPr>
        <p:spPr bwMode="auto">
          <a:xfrm>
            <a:off x="15589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15589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20558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0" name="Rectangle 26"/>
          <p:cNvSpPr>
            <a:spLocks noChangeArrowheads="1"/>
          </p:cNvSpPr>
          <p:nvPr/>
        </p:nvSpPr>
        <p:spPr bwMode="auto">
          <a:xfrm>
            <a:off x="15589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31" name="Oval 27"/>
          <p:cNvSpPr>
            <a:spLocks noChangeArrowheads="1"/>
          </p:cNvSpPr>
          <p:nvPr/>
        </p:nvSpPr>
        <p:spPr bwMode="auto">
          <a:xfrm>
            <a:off x="15541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2" name="Oval 28"/>
          <p:cNvSpPr>
            <a:spLocks noChangeArrowheads="1"/>
          </p:cNvSpPr>
          <p:nvPr/>
        </p:nvSpPr>
        <p:spPr bwMode="auto">
          <a:xfrm>
            <a:off x="15525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15525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4" name="Line 30"/>
          <p:cNvSpPr>
            <a:spLocks noChangeShapeType="1"/>
          </p:cNvSpPr>
          <p:nvPr/>
        </p:nvSpPr>
        <p:spPr bwMode="auto">
          <a:xfrm>
            <a:off x="20494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5" name="Rectangle 31"/>
          <p:cNvSpPr>
            <a:spLocks noChangeArrowheads="1"/>
          </p:cNvSpPr>
          <p:nvPr/>
        </p:nvSpPr>
        <p:spPr bwMode="auto">
          <a:xfrm>
            <a:off x="15525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36" name="Oval 32"/>
          <p:cNvSpPr>
            <a:spLocks noChangeArrowheads="1"/>
          </p:cNvSpPr>
          <p:nvPr/>
        </p:nvSpPr>
        <p:spPr bwMode="auto">
          <a:xfrm>
            <a:off x="15478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7" name="Oval 33"/>
          <p:cNvSpPr>
            <a:spLocks noChangeArrowheads="1"/>
          </p:cNvSpPr>
          <p:nvPr/>
        </p:nvSpPr>
        <p:spPr bwMode="auto">
          <a:xfrm>
            <a:off x="26368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38" name="Line 34"/>
          <p:cNvSpPr>
            <a:spLocks noChangeShapeType="1"/>
          </p:cNvSpPr>
          <p:nvPr/>
        </p:nvSpPr>
        <p:spPr bwMode="auto">
          <a:xfrm>
            <a:off x="26368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31321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0" name="Rectangle 36"/>
          <p:cNvSpPr>
            <a:spLocks noChangeArrowheads="1"/>
          </p:cNvSpPr>
          <p:nvPr/>
        </p:nvSpPr>
        <p:spPr bwMode="auto">
          <a:xfrm>
            <a:off x="26368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41" name="Oval 37"/>
          <p:cNvSpPr>
            <a:spLocks noChangeArrowheads="1"/>
          </p:cNvSpPr>
          <p:nvPr/>
        </p:nvSpPr>
        <p:spPr bwMode="auto">
          <a:xfrm>
            <a:off x="26416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2" name="Oval 38"/>
          <p:cNvSpPr>
            <a:spLocks noChangeArrowheads="1"/>
          </p:cNvSpPr>
          <p:nvPr/>
        </p:nvSpPr>
        <p:spPr bwMode="auto">
          <a:xfrm>
            <a:off x="2652713" y="5675313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3" name="Line 39"/>
          <p:cNvSpPr>
            <a:spLocks noChangeShapeType="1"/>
          </p:cNvSpPr>
          <p:nvPr/>
        </p:nvSpPr>
        <p:spPr bwMode="auto">
          <a:xfrm>
            <a:off x="26527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4" name="Line 40"/>
          <p:cNvSpPr>
            <a:spLocks noChangeShapeType="1"/>
          </p:cNvSpPr>
          <p:nvPr/>
        </p:nvSpPr>
        <p:spPr bwMode="auto">
          <a:xfrm>
            <a:off x="31496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5" name="Rectangle 41"/>
          <p:cNvSpPr>
            <a:spLocks noChangeArrowheads="1"/>
          </p:cNvSpPr>
          <p:nvPr/>
        </p:nvSpPr>
        <p:spPr bwMode="auto">
          <a:xfrm>
            <a:off x="2652713" y="5664200"/>
            <a:ext cx="492125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46" name="Oval 42"/>
          <p:cNvSpPr>
            <a:spLocks noChangeArrowheads="1"/>
          </p:cNvSpPr>
          <p:nvPr/>
        </p:nvSpPr>
        <p:spPr bwMode="auto">
          <a:xfrm>
            <a:off x="2647950" y="5570538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7" name="Oval 43"/>
          <p:cNvSpPr>
            <a:spLocks noChangeArrowheads="1"/>
          </p:cNvSpPr>
          <p:nvPr/>
        </p:nvSpPr>
        <p:spPr bwMode="auto">
          <a:xfrm>
            <a:off x="35496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48" name="Line 44"/>
          <p:cNvSpPr>
            <a:spLocks noChangeShapeType="1"/>
          </p:cNvSpPr>
          <p:nvPr/>
        </p:nvSpPr>
        <p:spPr bwMode="auto">
          <a:xfrm>
            <a:off x="35496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49" name="Rectangle 45"/>
          <p:cNvSpPr>
            <a:spLocks noChangeArrowheads="1"/>
          </p:cNvSpPr>
          <p:nvPr/>
        </p:nvSpPr>
        <p:spPr bwMode="auto">
          <a:xfrm>
            <a:off x="35496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7150" name="Oval 46"/>
          <p:cNvSpPr>
            <a:spLocks noChangeArrowheads="1"/>
          </p:cNvSpPr>
          <p:nvPr/>
        </p:nvSpPr>
        <p:spPr bwMode="auto">
          <a:xfrm>
            <a:off x="35448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7151" name="Freeform 47"/>
          <p:cNvSpPr>
            <a:spLocks/>
          </p:cNvSpPr>
          <p:nvPr/>
        </p:nvSpPr>
        <p:spPr bwMode="auto">
          <a:xfrm>
            <a:off x="2900363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2" name="Freeform 48"/>
          <p:cNvSpPr>
            <a:spLocks/>
          </p:cNvSpPr>
          <p:nvPr/>
        </p:nvSpPr>
        <p:spPr bwMode="auto">
          <a:xfrm>
            <a:off x="18002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3" name="Freeform 49"/>
          <p:cNvSpPr>
            <a:spLocks/>
          </p:cNvSpPr>
          <p:nvPr/>
        </p:nvSpPr>
        <p:spPr bwMode="auto">
          <a:xfrm>
            <a:off x="20621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4" name="Freeform 50"/>
          <p:cNvSpPr>
            <a:spLocks/>
          </p:cNvSpPr>
          <p:nvPr/>
        </p:nvSpPr>
        <p:spPr bwMode="auto">
          <a:xfrm>
            <a:off x="31527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5" name="Freeform 51"/>
          <p:cNvSpPr>
            <a:spLocks/>
          </p:cNvSpPr>
          <p:nvPr/>
        </p:nvSpPr>
        <p:spPr bwMode="auto">
          <a:xfrm>
            <a:off x="20716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6" name="Freeform 52"/>
          <p:cNvSpPr>
            <a:spLocks/>
          </p:cNvSpPr>
          <p:nvPr/>
        </p:nvSpPr>
        <p:spPr bwMode="auto">
          <a:xfrm>
            <a:off x="11334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7" name="Freeform 53"/>
          <p:cNvSpPr>
            <a:spLocks/>
          </p:cNvSpPr>
          <p:nvPr/>
        </p:nvSpPr>
        <p:spPr bwMode="auto">
          <a:xfrm>
            <a:off x="20621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8" name="Freeform 54"/>
          <p:cNvSpPr>
            <a:spLocks/>
          </p:cNvSpPr>
          <p:nvPr/>
        </p:nvSpPr>
        <p:spPr bwMode="auto">
          <a:xfrm>
            <a:off x="31337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59" name="Freeform 55"/>
          <p:cNvSpPr>
            <a:spLocks/>
          </p:cNvSpPr>
          <p:nvPr/>
        </p:nvSpPr>
        <p:spPr bwMode="auto">
          <a:xfrm>
            <a:off x="10429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160" name="Group 56"/>
          <p:cNvGrpSpPr>
            <a:grpSpLocks/>
          </p:cNvGrpSpPr>
          <p:nvPr/>
        </p:nvGrpSpPr>
        <p:grpSpPr bwMode="auto">
          <a:xfrm>
            <a:off x="877888" y="4903788"/>
            <a:ext cx="336550" cy="366712"/>
            <a:chOff x="2950" y="2441"/>
            <a:chExt cx="215" cy="231"/>
          </a:xfrm>
        </p:grpSpPr>
        <p:sp>
          <p:nvSpPr>
            <p:cNvPr id="47199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00" name="Text Box 58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7161" name="Group 59"/>
          <p:cNvGrpSpPr>
            <a:grpSpLocks/>
          </p:cNvGrpSpPr>
          <p:nvPr/>
        </p:nvGrpSpPr>
        <p:grpSpPr bwMode="auto">
          <a:xfrm>
            <a:off x="2735263" y="5513388"/>
            <a:ext cx="336550" cy="366712"/>
            <a:chOff x="2950" y="2441"/>
            <a:chExt cx="215" cy="231"/>
          </a:xfrm>
        </p:grpSpPr>
        <p:sp>
          <p:nvSpPr>
            <p:cNvPr id="47197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8" name="Text Box 61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47162" name="Group 62"/>
          <p:cNvGrpSpPr>
            <a:grpSpLocks/>
          </p:cNvGrpSpPr>
          <p:nvPr/>
        </p:nvGrpSpPr>
        <p:grpSpPr bwMode="auto">
          <a:xfrm>
            <a:off x="1647825" y="5508625"/>
            <a:ext cx="349250" cy="366713"/>
            <a:chOff x="2946" y="2441"/>
            <a:chExt cx="223" cy="231"/>
          </a:xfrm>
        </p:grpSpPr>
        <p:sp>
          <p:nvSpPr>
            <p:cNvPr id="47195" name="Rectangle 6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6" name="Text Box 64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47163" name="Group 65"/>
          <p:cNvGrpSpPr>
            <a:grpSpLocks/>
          </p:cNvGrpSpPr>
          <p:nvPr/>
        </p:nvGrpSpPr>
        <p:grpSpPr bwMode="auto">
          <a:xfrm>
            <a:off x="2719388" y="4418013"/>
            <a:ext cx="349250" cy="366712"/>
            <a:chOff x="2946" y="2441"/>
            <a:chExt cx="223" cy="231"/>
          </a:xfrm>
        </p:grpSpPr>
        <p:sp>
          <p:nvSpPr>
            <p:cNvPr id="47193" name="Rectangle 6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4" name="Text Box 67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47164" name="Group 68"/>
          <p:cNvGrpSpPr>
            <a:grpSpLocks/>
          </p:cNvGrpSpPr>
          <p:nvPr/>
        </p:nvGrpSpPr>
        <p:grpSpPr bwMode="auto">
          <a:xfrm>
            <a:off x="1641475" y="4418013"/>
            <a:ext cx="336550" cy="366712"/>
            <a:chOff x="2951" y="2441"/>
            <a:chExt cx="215" cy="231"/>
          </a:xfrm>
        </p:grpSpPr>
        <p:sp>
          <p:nvSpPr>
            <p:cNvPr id="47191" name="Rectangle 6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2" name="Text Box 70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47165" name="Group 71"/>
          <p:cNvGrpSpPr>
            <a:grpSpLocks/>
          </p:cNvGrpSpPr>
          <p:nvPr/>
        </p:nvGrpSpPr>
        <p:grpSpPr bwMode="auto">
          <a:xfrm>
            <a:off x="3651250" y="4970463"/>
            <a:ext cx="323850" cy="366712"/>
            <a:chOff x="2954" y="2441"/>
            <a:chExt cx="207" cy="231"/>
          </a:xfrm>
        </p:grpSpPr>
        <p:sp>
          <p:nvSpPr>
            <p:cNvPr id="47189" name="Rectangle 7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90" name="Text Box 73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47166" name="Text Box 74"/>
          <p:cNvSpPr txBox="1">
            <a:spLocks noChangeArrowheads="1"/>
          </p:cNvSpPr>
          <p:nvPr/>
        </p:nvSpPr>
        <p:spPr bwMode="auto">
          <a:xfrm>
            <a:off x="12112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67" name="Text Box 75"/>
          <p:cNvSpPr txBox="1">
            <a:spLocks noChangeArrowheads="1"/>
          </p:cNvSpPr>
          <p:nvPr/>
        </p:nvSpPr>
        <p:spPr bwMode="auto">
          <a:xfrm>
            <a:off x="17637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68" name="Text Box 76"/>
          <p:cNvSpPr txBox="1">
            <a:spLocks noChangeArrowheads="1"/>
          </p:cNvSpPr>
          <p:nvPr/>
        </p:nvSpPr>
        <p:spPr bwMode="auto">
          <a:xfrm>
            <a:off x="10731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69" name="Text Box 77"/>
          <p:cNvSpPr txBox="1">
            <a:spLocks noChangeArrowheads="1"/>
          </p:cNvSpPr>
          <p:nvPr/>
        </p:nvSpPr>
        <p:spPr bwMode="auto">
          <a:xfrm>
            <a:off x="23733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7170" name="Text Box 78"/>
          <p:cNvSpPr txBox="1">
            <a:spLocks noChangeArrowheads="1"/>
          </p:cNvSpPr>
          <p:nvPr/>
        </p:nvSpPr>
        <p:spPr bwMode="auto">
          <a:xfrm>
            <a:off x="22733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71" name="Text Box 79"/>
          <p:cNvSpPr txBox="1">
            <a:spLocks noChangeArrowheads="1"/>
          </p:cNvSpPr>
          <p:nvPr/>
        </p:nvSpPr>
        <p:spPr bwMode="auto">
          <a:xfrm>
            <a:off x="28448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7172" name="Text Box 80"/>
          <p:cNvSpPr txBox="1">
            <a:spLocks noChangeArrowheads="1"/>
          </p:cNvSpPr>
          <p:nvPr/>
        </p:nvSpPr>
        <p:spPr bwMode="auto">
          <a:xfrm>
            <a:off x="34163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7173" name="Text Box 81"/>
          <p:cNvSpPr txBox="1">
            <a:spLocks noChangeArrowheads="1"/>
          </p:cNvSpPr>
          <p:nvPr/>
        </p:nvSpPr>
        <p:spPr bwMode="auto">
          <a:xfrm>
            <a:off x="33734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7174" name="Text Box 82"/>
          <p:cNvSpPr txBox="1">
            <a:spLocks noChangeArrowheads="1"/>
          </p:cNvSpPr>
          <p:nvPr/>
        </p:nvSpPr>
        <p:spPr bwMode="auto">
          <a:xfrm>
            <a:off x="22066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7175" name="Text Box 83"/>
          <p:cNvSpPr txBox="1">
            <a:spLocks noChangeArrowheads="1"/>
          </p:cNvSpPr>
          <p:nvPr/>
        </p:nvSpPr>
        <p:spPr bwMode="auto">
          <a:xfrm>
            <a:off x="16494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7176" name="Line 84"/>
          <p:cNvSpPr>
            <a:spLocks noChangeShapeType="1"/>
          </p:cNvSpPr>
          <p:nvPr/>
        </p:nvSpPr>
        <p:spPr bwMode="auto">
          <a:xfrm>
            <a:off x="11239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7177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0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178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61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79" name="Line 88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7180" name="Group 89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7185" name="Line 90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6923" name="Rectangle 91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7187" name="Text Box 92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7188" name="Freeform 93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7181" name="Group 97"/>
          <p:cNvGrpSpPr>
            <a:grpSpLocks/>
          </p:cNvGrpSpPr>
          <p:nvPr/>
        </p:nvGrpSpPr>
        <p:grpSpPr bwMode="auto">
          <a:xfrm>
            <a:off x="1676400" y="2133600"/>
            <a:ext cx="4876800" cy="2743200"/>
            <a:chOff x="1056" y="1344"/>
            <a:chExt cx="3072" cy="1728"/>
          </a:xfrm>
        </p:grpSpPr>
        <p:sp>
          <p:nvSpPr>
            <p:cNvPr id="47182" name="Oval 94"/>
            <p:cNvSpPr>
              <a:spLocks noChangeArrowheads="1"/>
            </p:cNvSpPr>
            <p:nvPr/>
          </p:nvSpPr>
          <p:spPr bwMode="auto">
            <a:xfrm>
              <a:off x="2880" y="2784"/>
              <a:ext cx="124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183" name="Oval 95"/>
            <p:cNvSpPr>
              <a:spLocks noChangeArrowheads="1"/>
            </p:cNvSpPr>
            <p:nvPr/>
          </p:nvSpPr>
          <p:spPr bwMode="auto">
            <a:xfrm>
              <a:off x="1056" y="1344"/>
              <a:ext cx="432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184" name="AutoShape 96"/>
            <p:cNvCxnSpPr>
              <a:cxnSpLocks noChangeShapeType="1"/>
              <a:stCxn id="47183" idx="5"/>
              <a:endCxn id="47182" idx="1"/>
            </p:cNvCxnSpPr>
            <p:nvPr/>
          </p:nvCxnSpPr>
          <p:spPr bwMode="auto">
            <a:xfrm>
              <a:off x="1425" y="1599"/>
              <a:ext cx="1638" cy="1218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292100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1554964" y="1516063"/>
            <a:ext cx="76913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2466975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49158" name="Text Box 6"/>
          <p:cNvSpPr txBox="1">
            <a:spLocks noChangeArrowheads="1"/>
          </p:cNvSpPr>
          <p:nvPr/>
        </p:nvSpPr>
        <p:spPr bwMode="auto">
          <a:xfrm>
            <a:off x="3719513" y="1501775"/>
            <a:ext cx="12858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6319838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7600950" y="1516063"/>
            <a:ext cx="12287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8" name="Freeform 16"/>
          <p:cNvSpPr>
            <a:spLocks/>
          </p:cNvSpPr>
          <p:nvPr/>
        </p:nvSpPr>
        <p:spPr bwMode="auto">
          <a:xfrm>
            <a:off x="6858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69" name="Freeform 17"/>
          <p:cNvSpPr>
            <a:spLocks/>
          </p:cNvSpPr>
          <p:nvPr/>
        </p:nvSpPr>
        <p:spPr bwMode="auto">
          <a:xfrm>
            <a:off x="12192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0" name="Oval 18"/>
          <p:cNvSpPr>
            <a:spLocks noChangeArrowheads="1"/>
          </p:cNvSpPr>
          <p:nvPr/>
        </p:nvSpPr>
        <p:spPr bwMode="auto">
          <a:xfrm>
            <a:off x="8064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1" name="Line 19"/>
          <p:cNvSpPr>
            <a:spLocks noChangeShapeType="1"/>
          </p:cNvSpPr>
          <p:nvPr/>
        </p:nvSpPr>
        <p:spPr bwMode="auto">
          <a:xfrm>
            <a:off x="8064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2" name="Line 20"/>
          <p:cNvSpPr>
            <a:spLocks noChangeShapeType="1"/>
          </p:cNvSpPr>
          <p:nvPr/>
        </p:nvSpPr>
        <p:spPr bwMode="auto">
          <a:xfrm>
            <a:off x="13033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8064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74" name="Oval 22"/>
          <p:cNvSpPr>
            <a:spLocks noChangeArrowheads="1"/>
          </p:cNvSpPr>
          <p:nvPr/>
        </p:nvSpPr>
        <p:spPr bwMode="auto">
          <a:xfrm>
            <a:off x="8016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5" name="Oval 23"/>
          <p:cNvSpPr>
            <a:spLocks noChangeArrowheads="1"/>
          </p:cNvSpPr>
          <p:nvPr/>
        </p:nvSpPr>
        <p:spPr bwMode="auto">
          <a:xfrm>
            <a:off x="15589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76" name="Line 24"/>
          <p:cNvSpPr>
            <a:spLocks noChangeShapeType="1"/>
          </p:cNvSpPr>
          <p:nvPr/>
        </p:nvSpPr>
        <p:spPr bwMode="auto">
          <a:xfrm>
            <a:off x="15589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7" name="Line 25"/>
          <p:cNvSpPr>
            <a:spLocks noChangeShapeType="1"/>
          </p:cNvSpPr>
          <p:nvPr/>
        </p:nvSpPr>
        <p:spPr bwMode="auto">
          <a:xfrm>
            <a:off x="20558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78" name="Rectangle 26"/>
          <p:cNvSpPr>
            <a:spLocks noChangeArrowheads="1"/>
          </p:cNvSpPr>
          <p:nvPr/>
        </p:nvSpPr>
        <p:spPr bwMode="auto">
          <a:xfrm>
            <a:off x="15589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79" name="Oval 27"/>
          <p:cNvSpPr>
            <a:spLocks noChangeArrowheads="1"/>
          </p:cNvSpPr>
          <p:nvPr/>
        </p:nvSpPr>
        <p:spPr bwMode="auto">
          <a:xfrm>
            <a:off x="15541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0" name="Oval 28"/>
          <p:cNvSpPr>
            <a:spLocks noChangeArrowheads="1"/>
          </p:cNvSpPr>
          <p:nvPr/>
        </p:nvSpPr>
        <p:spPr bwMode="auto">
          <a:xfrm>
            <a:off x="15525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1" name="Line 29"/>
          <p:cNvSpPr>
            <a:spLocks noChangeShapeType="1"/>
          </p:cNvSpPr>
          <p:nvPr/>
        </p:nvSpPr>
        <p:spPr bwMode="auto">
          <a:xfrm>
            <a:off x="15525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2" name="Line 30"/>
          <p:cNvSpPr>
            <a:spLocks noChangeShapeType="1"/>
          </p:cNvSpPr>
          <p:nvPr/>
        </p:nvSpPr>
        <p:spPr bwMode="auto">
          <a:xfrm>
            <a:off x="20494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3" name="Rectangle 31"/>
          <p:cNvSpPr>
            <a:spLocks noChangeArrowheads="1"/>
          </p:cNvSpPr>
          <p:nvPr/>
        </p:nvSpPr>
        <p:spPr bwMode="auto">
          <a:xfrm>
            <a:off x="15525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84" name="Oval 32"/>
          <p:cNvSpPr>
            <a:spLocks noChangeArrowheads="1"/>
          </p:cNvSpPr>
          <p:nvPr/>
        </p:nvSpPr>
        <p:spPr bwMode="auto">
          <a:xfrm>
            <a:off x="15478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5" name="Oval 33"/>
          <p:cNvSpPr>
            <a:spLocks noChangeArrowheads="1"/>
          </p:cNvSpPr>
          <p:nvPr/>
        </p:nvSpPr>
        <p:spPr bwMode="auto">
          <a:xfrm>
            <a:off x="26368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>
            <a:off x="26368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7" name="Line 35"/>
          <p:cNvSpPr>
            <a:spLocks noChangeShapeType="1"/>
          </p:cNvSpPr>
          <p:nvPr/>
        </p:nvSpPr>
        <p:spPr bwMode="auto">
          <a:xfrm>
            <a:off x="31321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26368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89" name="Oval 37"/>
          <p:cNvSpPr>
            <a:spLocks noChangeArrowheads="1"/>
          </p:cNvSpPr>
          <p:nvPr/>
        </p:nvSpPr>
        <p:spPr bwMode="auto">
          <a:xfrm>
            <a:off x="26416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0" name="Oval 38"/>
          <p:cNvSpPr>
            <a:spLocks noChangeArrowheads="1"/>
          </p:cNvSpPr>
          <p:nvPr/>
        </p:nvSpPr>
        <p:spPr bwMode="auto">
          <a:xfrm>
            <a:off x="2652713" y="5675313"/>
            <a:ext cx="496887" cy="128587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1" name="Line 39"/>
          <p:cNvSpPr>
            <a:spLocks noChangeShapeType="1"/>
          </p:cNvSpPr>
          <p:nvPr/>
        </p:nvSpPr>
        <p:spPr bwMode="auto">
          <a:xfrm>
            <a:off x="26527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2" name="Line 40"/>
          <p:cNvSpPr>
            <a:spLocks noChangeShapeType="1"/>
          </p:cNvSpPr>
          <p:nvPr/>
        </p:nvSpPr>
        <p:spPr bwMode="auto">
          <a:xfrm>
            <a:off x="31496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3" name="Rectangle 41"/>
          <p:cNvSpPr>
            <a:spLocks noChangeArrowheads="1"/>
          </p:cNvSpPr>
          <p:nvPr/>
        </p:nvSpPr>
        <p:spPr bwMode="auto">
          <a:xfrm>
            <a:off x="2652713" y="5664200"/>
            <a:ext cx="492125" cy="77788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94" name="Oval 42"/>
          <p:cNvSpPr>
            <a:spLocks noChangeArrowheads="1"/>
          </p:cNvSpPr>
          <p:nvPr/>
        </p:nvSpPr>
        <p:spPr bwMode="auto">
          <a:xfrm>
            <a:off x="2647950" y="5570538"/>
            <a:ext cx="496888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5" name="Oval 43"/>
          <p:cNvSpPr>
            <a:spLocks noChangeArrowheads="1"/>
          </p:cNvSpPr>
          <p:nvPr/>
        </p:nvSpPr>
        <p:spPr bwMode="auto">
          <a:xfrm>
            <a:off x="35496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6" name="Line 44"/>
          <p:cNvSpPr>
            <a:spLocks noChangeShapeType="1"/>
          </p:cNvSpPr>
          <p:nvPr/>
        </p:nvSpPr>
        <p:spPr bwMode="auto">
          <a:xfrm>
            <a:off x="35496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197" name="Rectangle 45"/>
          <p:cNvSpPr>
            <a:spLocks noChangeArrowheads="1"/>
          </p:cNvSpPr>
          <p:nvPr/>
        </p:nvSpPr>
        <p:spPr bwMode="auto">
          <a:xfrm>
            <a:off x="35496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49198" name="Oval 46"/>
          <p:cNvSpPr>
            <a:spLocks noChangeArrowheads="1"/>
          </p:cNvSpPr>
          <p:nvPr/>
        </p:nvSpPr>
        <p:spPr bwMode="auto">
          <a:xfrm>
            <a:off x="35448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99" name="Freeform 47"/>
          <p:cNvSpPr>
            <a:spLocks/>
          </p:cNvSpPr>
          <p:nvPr/>
        </p:nvSpPr>
        <p:spPr bwMode="auto">
          <a:xfrm>
            <a:off x="2900363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0" name="Freeform 48"/>
          <p:cNvSpPr>
            <a:spLocks/>
          </p:cNvSpPr>
          <p:nvPr/>
        </p:nvSpPr>
        <p:spPr bwMode="auto">
          <a:xfrm>
            <a:off x="18002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1" name="Freeform 49"/>
          <p:cNvSpPr>
            <a:spLocks/>
          </p:cNvSpPr>
          <p:nvPr/>
        </p:nvSpPr>
        <p:spPr bwMode="auto">
          <a:xfrm>
            <a:off x="20621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2" name="Freeform 50"/>
          <p:cNvSpPr>
            <a:spLocks/>
          </p:cNvSpPr>
          <p:nvPr/>
        </p:nvSpPr>
        <p:spPr bwMode="auto">
          <a:xfrm>
            <a:off x="31527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3" name="Freeform 51"/>
          <p:cNvSpPr>
            <a:spLocks/>
          </p:cNvSpPr>
          <p:nvPr/>
        </p:nvSpPr>
        <p:spPr bwMode="auto">
          <a:xfrm>
            <a:off x="20716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4" name="Freeform 52"/>
          <p:cNvSpPr>
            <a:spLocks/>
          </p:cNvSpPr>
          <p:nvPr/>
        </p:nvSpPr>
        <p:spPr bwMode="auto">
          <a:xfrm>
            <a:off x="11334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5" name="Freeform 53"/>
          <p:cNvSpPr>
            <a:spLocks/>
          </p:cNvSpPr>
          <p:nvPr/>
        </p:nvSpPr>
        <p:spPr bwMode="auto">
          <a:xfrm>
            <a:off x="20621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6" name="Freeform 54"/>
          <p:cNvSpPr>
            <a:spLocks/>
          </p:cNvSpPr>
          <p:nvPr/>
        </p:nvSpPr>
        <p:spPr bwMode="auto">
          <a:xfrm>
            <a:off x="31337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207" name="Freeform 55"/>
          <p:cNvSpPr>
            <a:spLocks/>
          </p:cNvSpPr>
          <p:nvPr/>
        </p:nvSpPr>
        <p:spPr bwMode="auto">
          <a:xfrm>
            <a:off x="10429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9208" name="Group 56"/>
          <p:cNvGrpSpPr>
            <a:grpSpLocks/>
          </p:cNvGrpSpPr>
          <p:nvPr/>
        </p:nvGrpSpPr>
        <p:grpSpPr bwMode="auto">
          <a:xfrm>
            <a:off x="877888" y="4903788"/>
            <a:ext cx="336550" cy="366712"/>
            <a:chOff x="2950" y="2441"/>
            <a:chExt cx="215" cy="231"/>
          </a:xfrm>
        </p:grpSpPr>
        <p:sp>
          <p:nvSpPr>
            <p:cNvPr id="49247" name="Rectangle 5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8" name="Text Box 58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49209" name="Group 59"/>
          <p:cNvGrpSpPr>
            <a:grpSpLocks/>
          </p:cNvGrpSpPr>
          <p:nvPr/>
        </p:nvGrpSpPr>
        <p:grpSpPr bwMode="auto">
          <a:xfrm>
            <a:off x="2735263" y="5513388"/>
            <a:ext cx="336550" cy="366712"/>
            <a:chOff x="2950" y="2441"/>
            <a:chExt cx="215" cy="231"/>
          </a:xfrm>
        </p:grpSpPr>
        <p:sp>
          <p:nvSpPr>
            <p:cNvPr id="49245" name="Rectangle 6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6" name="Text Box 61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49210" name="Group 62"/>
          <p:cNvGrpSpPr>
            <a:grpSpLocks/>
          </p:cNvGrpSpPr>
          <p:nvPr/>
        </p:nvGrpSpPr>
        <p:grpSpPr bwMode="auto">
          <a:xfrm>
            <a:off x="1647825" y="5508625"/>
            <a:ext cx="349250" cy="366713"/>
            <a:chOff x="2946" y="2441"/>
            <a:chExt cx="223" cy="231"/>
          </a:xfrm>
        </p:grpSpPr>
        <p:sp>
          <p:nvSpPr>
            <p:cNvPr id="49243" name="Rectangle 6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4" name="Text Box 64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49211" name="Group 65"/>
          <p:cNvGrpSpPr>
            <a:grpSpLocks/>
          </p:cNvGrpSpPr>
          <p:nvPr/>
        </p:nvGrpSpPr>
        <p:grpSpPr bwMode="auto">
          <a:xfrm>
            <a:off x="2719388" y="4418013"/>
            <a:ext cx="349250" cy="366712"/>
            <a:chOff x="2946" y="2441"/>
            <a:chExt cx="223" cy="231"/>
          </a:xfrm>
        </p:grpSpPr>
        <p:sp>
          <p:nvSpPr>
            <p:cNvPr id="49241" name="Rectangle 6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2" name="Text Box 67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49212" name="Group 68"/>
          <p:cNvGrpSpPr>
            <a:grpSpLocks/>
          </p:cNvGrpSpPr>
          <p:nvPr/>
        </p:nvGrpSpPr>
        <p:grpSpPr bwMode="auto">
          <a:xfrm>
            <a:off x="1641475" y="4418013"/>
            <a:ext cx="336550" cy="366712"/>
            <a:chOff x="2951" y="2441"/>
            <a:chExt cx="215" cy="231"/>
          </a:xfrm>
        </p:grpSpPr>
        <p:sp>
          <p:nvSpPr>
            <p:cNvPr id="49239" name="Rectangle 69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40" name="Text Box 70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49213" name="Group 71"/>
          <p:cNvGrpSpPr>
            <a:grpSpLocks/>
          </p:cNvGrpSpPr>
          <p:nvPr/>
        </p:nvGrpSpPr>
        <p:grpSpPr bwMode="auto">
          <a:xfrm>
            <a:off x="3651250" y="4970463"/>
            <a:ext cx="323850" cy="366712"/>
            <a:chOff x="2954" y="2441"/>
            <a:chExt cx="207" cy="231"/>
          </a:xfrm>
        </p:grpSpPr>
        <p:sp>
          <p:nvSpPr>
            <p:cNvPr id="49237" name="Rectangle 7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238" name="Text Box 73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49214" name="Text Box 74"/>
          <p:cNvSpPr txBox="1">
            <a:spLocks noChangeArrowheads="1"/>
          </p:cNvSpPr>
          <p:nvPr/>
        </p:nvSpPr>
        <p:spPr bwMode="auto">
          <a:xfrm>
            <a:off x="12112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15" name="Text Box 75"/>
          <p:cNvSpPr txBox="1">
            <a:spLocks noChangeArrowheads="1"/>
          </p:cNvSpPr>
          <p:nvPr/>
        </p:nvSpPr>
        <p:spPr bwMode="auto">
          <a:xfrm>
            <a:off x="17637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16" name="Text Box 76"/>
          <p:cNvSpPr txBox="1">
            <a:spLocks noChangeArrowheads="1"/>
          </p:cNvSpPr>
          <p:nvPr/>
        </p:nvSpPr>
        <p:spPr bwMode="auto">
          <a:xfrm>
            <a:off x="10731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17" name="Text Box 77"/>
          <p:cNvSpPr txBox="1">
            <a:spLocks noChangeArrowheads="1"/>
          </p:cNvSpPr>
          <p:nvPr/>
        </p:nvSpPr>
        <p:spPr bwMode="auto">
          <a:xfrm>
            <a:off x="23733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9218" name="Text Box 78"/>
          <p:cNvSpPr txBox="1">
            <a:spLocks noChangeArrowheads="1"/>
          </p:cNvSpPr>
          <p:nvPr/>
        </p:nvSpPr>
        <p:spPr bwMode="auto">
          <a:xfrm>
            <a:off x="22733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19" name="Text Box 79"/>
          <p:cNvSpPr txBox="1">
            <a:spLocks noChangeArrowheads="1"/>
          </p:cNvSpPr>
          <p:nvPr/>
        </p:nvSpPr>
        <p:spPr bwMode="auto">
          <a:xfrm>
            <a:off x="28448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49220" name="Text Box 80"/>
          <p:cNvSpPr txBox="1">
            <a:spLocks noChangeArrowheads="1"/>
          </p:cNvSpPr>
          <p:nvPr/>
        </p:nvSpPr>
        <p:spPr bwMode="auto">
          <a:xfrm>
            <a:off x="34163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49221" name="Text Box 81"/>
          <p:cNvSpPr txBox="1">
            <a:spLocks noChangeArrowheads="1"/>
          </p:cNvSpPr>
          <p:nvPr/>
        </p:nvSpPr>
        <p:spPr bwMode="auto">
          <a:xfrm>
            <a:off x="33734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9222" name="Text Box 82"/>
          <p:cNvSpPr txBox="1">
            <a:spLocks noChangeArrowheads="1"/>
          </p:cNvSpPr>
          <p:nvPr/>
        </p:nvSpPr>
        <p:spPr bwMode="auto">
          <a:xfrm>
            <a:off x="22066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49223" name="Text Box 83"/>
          <p:cNvSpPr txBox="1">
            <a:spLocks noChangeArrowheads="1"/>
          </p:cNvSpPr>
          <p:nvPr/>
        </p:nvSpPr>
        <p:spPr bwMode="auto">
          <a:xfrm>
            <a:off x="16494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49224" name="Line 84"/>
          <p:cNvSpPr>
            <a:spLocks noChangeShapeType="1"/>
          </p:cNvSpPr>
          <p:nvPr/>
        </p:nvSpPr>
        <p:spPr bwMode="auto">
          <a:xfrm>
            <a:off x="11239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9225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4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226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85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227" name="Line 88"/>
          <p:cNvSpPr>
            <a:spLocks noChangeShapeType="1"/>
          </p:cNvSpPr>
          <p:nvPr/>
        </p:nvSpPr>
        <p:spPr bwMode="auto">
          <a:xfrm>
            <a:off x="228600" y="22860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49228" name="Group 89"/>
          <p:cNvGrpSpPr>
            <a:grpSpLocks/>
          </p:cNvGrpSpPr>
          <p:nvPr/>
        </p:nvGrpSpPr>
        <p:grpSpPr bwMode="auto">
          <a:xfrm>
            <a:off x="4046538" y="3668713"/>
            <a:ext cx="5097462" cy="2655887"/>
            <a:chOff x="2549" y="2311"/>
            <a:chExt cx="3211" cy="1673"/>
          </a:xfrm>
        </p:grpSpPr>
        <p:sp>
          <p:nvSpPr>
            <p:cNvPr id="49233" name="Line 90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8971" name="Rectangle 91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49235" name="Text Box 92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49236" name="Freeform 93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9229" name="Group 99"/>
          <p:cNvGrpSpPr>
            <a:grpSpLocks/>
          </p:cNvGrpSpPr>
          <p:nvPr/>
        </p:nvGrpSpPr>
        <p:grpSpPr bwMode="auto">
          <a:xfrm>
            <a:off x="3671955" y="2078938"/>
            <a:ext cx="3657600" cy="2781300"/>
            <a:chOff x="2736" y="1296"/>
            <a:chExt cx="2304" cy="1752"/>
          </a:xfrm>
        </p:grpSpPr>
        <p:sp>
          <p:nvSpPr>
            <p:cNvPr id="49231" name="Oval 96"/>
            <p:cNvSpPr>
              <a:spLocks noChangeArrowheads="1"/>
            </p:cNvSpPr>
            <p:nvPr/>
          </p:nvSpPr>
          <p:spPr bwMode="auto">
            <a:xfrm>
              <a:off x="2736" y="1296"/>
              <a:ext cx="2304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9232" name="AutoShape 97"/>
            <p:cNvCxnSpPr>
              <a:cxnSpLocks noChangeShapeType="1"/>
              <a:stCxn id="49231" idx="4"/>
            </p:cNvCxnSpPr>
            <p:nvPr/>
          </p:nvCxnSpPr>
          <p:spPr bwMode="auto">
            <a:xfrm>
              <a:off x="3888" y="1593"/>
              <a:ext cx="336" cy="145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49230" name="AutoShape 98"/>
          <p:cNvSpPr>
            <a:spLocks noChangeArrowheads="1"/>
          </p:cNvSpPr>
          <p:nvPr/>
        </p:nvSpPr>
        <p:spPr bwMode="auto">
          <a:xfrm>
            <a:off x="4648200" y="4800600"/>
            <a:ext cx="4114800" cy="11430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3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266700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1529564" y="1516063"/>
            <a:ext cx="76913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2441575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694113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294438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575550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16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8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7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09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18" name="Line 19"/>
          <p:cNvSpPr>
            <a:spLocks noChangeShapeType="1"/>
          </p:cNvSpPr>
          <p:nvPr/>
        </p:nvSpPr>
        <p:spPr bwMode="auto">
          <a:xfrm>
            <a:off x="228600" y="25908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1219" name="Freeform 20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0" name="Freeform 21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Oval 22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2" name="Line 23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3" name="Line 24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4" name="Rectangle 25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25" name="Oval 26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6" name="Oval 27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27" name="Line 28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8" name="Line 29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9" name="Rectangle 30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30" name="Oval 31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1" name="Oval 32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2" name="Line 33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3" name="Line 34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Rectangle 35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35" name="Oval 36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6" name="Oval 37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37" name="Line 38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8" name="Line 39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9" name="Rectangle 40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0" name="Oval 41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1" name="Oval 42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2" name="Line 43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3" name="Line 44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4" name="Rectangle 45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5" name="Oval 46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6" name="Oval 47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47" name="Line 48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48" name="Rectangle 50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1249" name="Oval 51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50" name="Freeform 52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1" name="Freeform 53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2" name="Freeform 54"/>
          <p:cNvSpPr>
            <a:spLocks/>
          </p:cNvSpPr>
          <p:nvPr/>
        </p:nvSpPr>
        <p:spPr bwMode="auto">
          <a:xfrm>
            <a:off x="3076575" y="5262563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3" name="Freeform 55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4" name="Freeform 56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5" name="Freeform 57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6" name="Freeform 58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7" name="Freeform 59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58" name="Group 60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1291" name="Rectangle 6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2" name="Text Box 62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1259" name="Group 63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1289" name="Rectangle 6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90" name="Text Box 65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1260" name="Group 66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1287" name="Rectangle 6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8" name="Text Box 68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1261" name="Group 69"/>
          <p:cNvGrpSpPr>
            <a:grpSpLocks/>
          </p:cNvGrpSpPr>
          <p:nvPr/>
        </p:nvGrpSpPr>
        <p:grpSpPr bwMode="auto">
          <a:xfrm>
            <a:off x="2643188" y="4418013"/>
            <a:ext cx="349250" cy="366712"/>
            <a:chOff x="2946" y="2441"/>
            <a:chExt cx="223" cy="231"/>
          </a:xfrm>
        </p:grpSpPr>
        <p:sp>
          <p:nvSpPr>
            <p:cNvPr id="51285" name="Rectangle 70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6" name="Text Box 71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1262" name="Group 72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1283" name="Rectangle 73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4" name="Text Box 74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1263" name="Group 75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1281" name="Rectangle 76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82" name="Text Box 77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1264" name="Text Box 78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65" name="Text Box 79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66" name="Text Box 80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67" name="Text Box 81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1268" name="Text Box 82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69" name="Text Box 83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1270" name="Text Box 84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1271" name="Text Box 85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1272" name="Text Box 86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1273" name="Text Box 87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1274" name="Line 88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75" name="Freeform 89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1276" name="Group 93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1277" name="Line 94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1151" name="Rectangle 95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1279" name="Text Box 96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1280" name="Freeform 97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4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reeform 2"/>
          <p:cNvSpPr>
            <a:spLocks/>
          </p:cNvSpPr>
          <p:nvPr/>
        </p:nvSpPr>
        <p:spPr bwMode="auto">
          <a:xfrm>
            <a:off x="2808288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274638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387475" y="1516063"/>
            <a:ext cx="91916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2449513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3702050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3258" name="Text Box 10"/>
          <p:cNvSpPr txBox="1">
            <a:spLocks noChangeArrowheads="1"/>
          </p:cNvSpPr>
          <p:nvPr/>
        </p:nvSpPr>
        <p:spPr bwMode="auto">
          <a:xfrm>
            <a:off x="63023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7583488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3260" name="Line 12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Line 15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Line 16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Line 17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3266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2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67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33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68" name="Line 21"/>
          <p:cNvSpPr>
            <a:spLocks noChangeShapeType="1"/>
          </p:cNvSpPr>
          <p:nvPr/>
        </p:nvSpPr>
        <p:spPr bwMode="auto">
          <a:xfrm>
            <a:off x="228600" y="28956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3269" name="Freeform 22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Freeform 23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Oval 24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5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Line 26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Rectangle 27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75" name="Oval 28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6" name="Oval 29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Line 30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Line 31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9" name="Rectangle 32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80" name="Oval 33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Oval 34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Line 35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Line 36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4" name="Rectangle 37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85" name="Oval 38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6" name="Oval 39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87" name="Line 40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8" name="Line 41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89" name="Rectangle 42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0" name="Oval 43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1" name="Oval 44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2" name="Line 45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3" name="Line 46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4" name="Rectangle 47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5" name="Oval 48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6" name="Oval 49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97" name="Line 50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98" name="Rectangle 52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3299" name="Oval 53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300" name="Freeform 54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1" name="Freeform 55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2" name="Freeform 56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3" name="Freeform 57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4" name="Freeform 58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5" name="Freeform 59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06" name="Freeform 60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07" name="Group 61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3342" name="Rectangle 6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3" name="Text Box 63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3308" name="Group 64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3340" name="Rectangle 6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41" name="Text Box 66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3309" name="Group 67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3338" name="Rectangle 6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9" name="Text Box 69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3310" name="Group 70"/>
          <p:cNvGrpSpPr>
            <a:grpSpLocks/>
          </p:cNvGrpSpPr>
          <p:nvPr/>
        </p:nvGrpSpPr>
        <p:grpSpPr bwMode="auto">
          <a:xfrm>
            <a:off x="2643188" y="4418013"/>
            <a:ext cx="349250" cy="366712"/>
            <a:chOff x="2946" y="2441"/>
            <a:chExt cx="223" cy="231"/>
          </a:xfrm>
        </p:grpSpPr>
        <p:sp>
          <p:nvSpPr>
            <p:cNvPr id="53336" name="Rectangle 7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7" name="Text Box 72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3311" name="Group 73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3334" name="Rectangle 7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5" name="Text Box 75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3312" name="Group 76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3332" name="Rectangle 7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333" name="Text Box 78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3313" name="Text Box 79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14" name="Text Box 80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15" name="Text Box 81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6" name="Text Box 82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3317" name="Text Box 83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8" name="Text Box 84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3319" name="Text Box 85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3320" name="Text Box 86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3321" name="Text Box 87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3322" name="Text Box 88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3323" name="Line 89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4" name="Line 90"/>
          <p:cNvSpPr>
            <a:spLocks noChangeShapeType="1"/>
          </p:cNvSpPr>
          <p:nvPr/>
        </p:nvSpPr>
        <p:spPr bwMode="auto">
          <a:xfrm flipV="1">
            <a:off x="1143000" y="4719638"/>
            <a:ext cx="49530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5" name="Freeform 91"/>
          <p:cNvSpPr>
            <a:spLocks/>
          </p:cNvSpPr>
          <p:nvPr/>
        </p:nvSpPr>
        <p:spPr bwMode="auto">
          <a:xfrm>
            <a:off x="3038475" y="5286375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326" name="Freeform 92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327" name="Group 96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3328" name="Line 97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3202" name="Rectangle 98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3330" name="Text Box 99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3331" name="Freeform 100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42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762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212803" y="1516063"/>
            <a:ext cx="109542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2451100" y="1497013"/>
            <a:ext cx="1257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</p:txBody>
      </p:sp>
      <p:sp>
        <p:nvSpPr>
          <p:cNvPr id="55302" name="Text Box 6"/>
          <p:cNvSpPr txBox="1">
            <a:spLocks noChangeArrowheads="1"/>
          </p:cNvSpPr>
          <p:nvPr/>
        </p:nvSpPr>
        <p:spPr bwMode="auto">
          <a:xfrm>
            <a:off x="3703638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5303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6303963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5305" name="Text Box 9"/>
          <p:cNvSpPr txBox="1">
            <a:spLocks noChangeArrowheads="1"/>
          </p:cNvSpPr>
          <p:nvPr/>
        </p:nvSpPr>
        <p:spPr bwMode="auto">
          <a:xfrm>
            <a:off x="7585075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5306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7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8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312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56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13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57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14" name="Line 19"/>
          <p:cNvSpPr>
            <a:spLocks noChangeShapeType="1"/>
          </p:cNvSpPr>
          <p:nvPr/>
        </p:nvSpPr>
        <p:spPr bwMode="auto">
          <a:xfrm>
            <a:off x="228600" y="32004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sp>
        <p:nvSpPr>
          <p:cNvPr id="55315" name="Freeform 20"/>
          <p:cNvSpPr>
            <a:spLocks/>
          </p:cNvSpPr>
          <p:nvPr/>
        </p:nvSpPr>
        <p:spPr bwMode="auto">
          <a:xfrm>
            <a:off x="2808288" y="4724400"/>
            <a:ext cx="1587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6" name="Freeform 21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7" name="Freeform 22"/>
          <p:cNvSpPr>
            <a:spLocks/>
          </p:cNvSpPr>
          <p:nvPr/>
        </p:nvSpPr>
        <p:spPr bwMode="auto">
          <a:xfrm>
            <a:off x="609600" y="3810000"/>
            <a:ext cx="3571875" cy="2236788"/>
          </a:xfrm>
          <a:custGeom>
            <a:avLst/>
            <a:gdLst>
              <a:gd name="T0" fmla="*/ 0 w 2250"/>
              <a:gd name="T1" fmla="*/ 2147483647 h 1409"/>
              <a:gd name="T2" fmla="*/ 2147483647 w 2250"/>
              <a:gd name="T3" fmla="*/ 2147483647 h 1409"/>
              <a:gd name="T4" fmla="*/ 2147483647 w 2250"/>
              <a:gd name="T5" fmla="*/ 2147483647 h 1409"/>
              <a:gd name="T6" fmla="*/ 2147483647 w 2250"/>
              <a:gd name="T7" fmla="*/ 2147483647 h 1409"/>
              <a:gd name="T8" fmla="*/ 2147483647 w 2250"/>
              <a:gd name="T9" fmla="*/ 2147483647 h 1409"/>
              <a:gd name="T10" fmla="*/ 2147483647 w 2250"/>
              <a:gd name="T11" fmla="*/ 2147483647 h 1409"/>
              <a:gd name="T12" fmla="*/ 2147483647 w 2250"/>
              <a:gd name="T13" fmla="*/ 2147483647 h 1409"/>
              <a:gd name="T14" fmla="*/ 2147483647 w 2250"/>
              <a:gd name="T15" fmla="*/ 2147483647 h 1409"/>
              <a:gd name="T16" fmla="*/ 2147483647 w 2250"/>
              <a:gd name="T17" fmla="*/ 2147483647 h 1409"/>
              <a:gd name="T18" fmla="*/ 2147483647 w 2250"/>
              <a:gd name="T19" fmla="*/ 2147483647 h 1409"/>
              <a:gd name="T20" fmla="*/ 0 w 2250"/>
              <a:gd name="T21" fmla="*/ 2147483647 h 140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50"/>
              <a:gd name="T34" fmla="*/ 0 h 1409"/>
              <a:gd name="T35" fmla="*/ 2250 w 2250"/>
              <a:gd name="T36" fmla="*/ 1409 h 140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50" h="1409">
                <a:moveTo>
                  <a:pt x="0" y="624"/>
                </a:moveTo>
                <a:cubicBezTo>
                  <a:pt x="5" y="506"/>
                  <a:pt x="131" y="419"/>
                  <a:pt x="219" y="321"/>
                </a:cubicBezTo>
                <a:cubicBezTo>
                  <a:pt x="307" y="223"/>
                  <a:pt x="307" y="70"/>
                  <a:pt x="529" y="35"/>
                </a:cubicBezTo>
                <a:cubicBezTo>
                  <a:pt x="751" y="0"/>
                  <a:pt x="1311" y="36"/>
                  <a:pt x="1551" y="111"/>
                </a:cubicBezTo>
                <a:cubicBezTo>
                  <a:pt x="1791" y="186"/>
                  <a:pt x="1860" y="351"/>
                  <a:pt x="1968" y="483"/>
                </a:cubicBezTo>
                <a:cubicBezTo>
                  <a:pt x="2076" y="615"/>
                  <a:pt x="2250" y="767"/>
                  <a:pt x="2199" y="906"/>
                </a:cubicBezTo>
                <a:cubicBezTo>
                  <a:pt x="2148" y="1045"/>
                  <a:pt x="1860" y="1234"/>
                  <a:pt x="1659" y="1314"/>
                </a:cubicBezTo>
                <a:cubicBezTo>
                  <a:pt x="1458" y="1394"/>
                  <a:pt x="1192" y="1379"/>
                  <a:pt x="993" y="1386"/>
                </a:cubicBezTo>
                <a:cubicBezTo>
                  <a:pt x="794" y="1393"/>
                  <a:pt x="613" y="1409"/>
                  <a:pt x="465" y="1356"/>
                </a:cubicBezTo>
                <a:cubicBezTo>
                  <a:pt x="317" y="1303"/>
                  <a:pt x="180" y="1190"/>
                  <a:pt x="102" y="1068"/>
                </a:cubicBezTo>
                <a:cubicBezTo>
                  <a:pt x="24" y="946"/>
                  <a:pt x="21" y="716"/>
                  <a:pt x="0" y="624"/>
                </a:cubicBez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8" name="Freeform 23"/>
          <p:cNvSpPr>
            <a:spLocks/>
          </p:cNvSpPr>
          <p:nvPr/>
        </p:nvSpPr>
        <p:spPr bwMode="auto">
          <a:xfrm>
            <a:off x="1143000" y="4681538"/>
            <a:ext cx="542925" cy="295275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19" name="Oval 24"/>
          <p:cNvSpPr>
            <a:spLocks noChangeArrowheads="1"/>
          </p:cNvSpPr>
          <p:nvPr/>
        </p:nvSpPr>
        <p:spPr bwMode="auto">
          <a:xfrm>
            <a:off x="730250" y="5065713"/>
            <a:ext cx="496888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0" name="Line 25"/>
          <p:cNvSpPr>
            <a:spLocks noChangeShapeType="1"/>
          </p:cNvSpPr>
          <p:nvPr/>
        </p:nvSpPr>
        <p:spPr bwMode="auto">
          <a:xfrm>
            <a:off x="730250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Line 26"/>
          <p:cNvSpPr>
            <a:spLocks noChangeShapeType="1"/>
          </p:cNvSpPr>
          <p:nvPr/>
        </p:nvSpPr>
        <p:spPr bwMode="auto">
          <a:xfrm>
            <a:off x="1227138" y="50546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2" name="Rectangle 27"/>
          <p:cNvSpPr>
            <a:spLocks noChangeArrowheads="1"/>
          </p:cNvSpPr>
          <p:nvPr/>
        </p:nvSpPr>
        <p:spPr bwMode="auto">
          <a:xfrm>
            <a:off x="730250" y="50546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23" name="Oval 28"/>
          <p:cNvSpPr>
            <a:spLocks noChangeArrowheads="1"/>
          </p:cNvSpPr>
          <p:nvPr/>
        </p:nvSpPr>
        <p:spPr bwMode="auto">
          <a:xfrm>
            <a:off x="725488" y="4960938"/>
            <a:ext cx="496887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4" name="Oval 29"/>
          <p:cNvSpPr>
            <a:spLocks noChangeArrowheads="1"/>
          </p:cNvSpPr>
          <p:nvPr/>
        </p:nvSpPr>
        <p:spPr bwMode="auto">
          <a:xfrm>
            <a:off x="1482725" y="5680075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Line 30"/>
          <p:cNvSpPr>
            <a:spLocks noChangeShapeType="1"/>
          </p:cNvSpPr>
          <p:nvPr/>
        </p:nvSpPr>
        <p:spPr bwMode="auto">
          <a:xfrm>
            <a:off x="1482725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Line 31"/>
          <p:cNvSpPr>
            <a:spLocks noChangeShapeType="1"/>
          </p:cNvSpPr>
          <p:nvPr/>
        </p:nvSpPr>
        <p:spPr bwMode="auto">
          <a:xfrm>
            <a:off x="1979613" y="56689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7" name="Rectangle 32"/>
          <p:cNvSpPr>
            <a:spLocks noChangeArrowheads="1"/>
          </p:cNvSpPr>
          <p:nvPr/>
        </p:nvSpPr>
        <p:spPr bwMode="auto">
          <a:xfrm>
            <a:off x="1482725" y="5668963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28" name="Oval 33"/>
          <p:cNvSpPr>
            <a:spLocks noChangeArrowheads="1"/>
          </p:cNvSpPr>
          <p:nvPr/>
        </p:nvSpPr>
        <p:spPr bwMode="auto">
          <a:xfrm>
            <a:off x="1477963" y="5575300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29" name="Oval 34"/>
          <p:cNvSpPr>
            <a:spLocks noChangeArrowheads="1"/>
          </p:cNvSpPr>
          <p:nvPr/>
        </p:nvSpPr>
        <p:spPr bwMode="auto">
          <a:xfrm>
            <a:off x="1476375" y="4584700"/>
            <a:ext cx="496888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0" name="Line 35"/>
          <p:cNvSpPr>
            <a:spLocks noChangeShapeType="1"/>
          </p:cNvSpPr>
          <p:nvPr/>
        </p:nvSpPr>
        <p:spPr bwMode="auto">
          <a:xfrm>
            <a:off x="1476375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1" name="Line 36"/>
          <p:cNvSpPr>
            <a:spLocks noChangeShapeType="1"/>
          </p:cNvSpPr>
          <p:nvPr/>
        </p:nvSpPr>
        <p:spPr bwMode="auto">
          <a:xfrm>
            <a:off x="1973263" y="457358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2" name="Rectangle 37"/>
          <p:cNvSpPr>
            <a:spLocks noChangeArrowheads="1"/>
          </p:cNvSpPr>
          <p:nvPr/>
        </p:nvSpPr>
        <p:spPr bwMode="auto">
          <a:xfrm>
            <a:off x="1476375" y="4573588"/>
            <a:ext cx="492125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33" name="Oval 38"/>
          <p:cNvSpPr>
            <a:spLocks noChangeArrowheads="1"/>
          </p:cNvSpPr>
          <p:nvPr/>
        </p:nvSpPr>
        <p:spPr bwMode="auto">
          <a:xfrm>
            <a:off x="1471613" y="4479925"/>
            <a:ext cx="496887" cy="150813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4" name="Oval 39"/>
          <p:cNvSpPr>
            <a:spLocks noChangeArrowheads="1"/>
          </p:cNvSpPr>
          <p:nvPr/>
        </p:nvSpPr>
        <p:spPr bwMode="auto">
          <a:xfrm>
            <a:off x="2560638" y="4578350"/>
            <a:ext cx="495300" cy="128588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5" name="Line 40"/>
          <p:cNvSpPr>
            <a:spLocks noChangeShapeType="1"/>
          </p:cNvSpPr>
          <p:nvPr/>
        </p:nvSpPr>
        <p:spPr bwMode="auto">
          <a:xfrm>
            <a:off x="25606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6" name="Line 41"/>
          <p:cNvSpPr>
            <a:spLocks noChangeShapeType="1"/>
          </p:cNvSpPr>
          <p:nvPr/>
        </p:nvSpPr>
        <p:spPr bwMode="auto">
          <a:xfrm>
            <a:off x="3055938" y="4567238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37" name="Rectangle 42"/>
          <p:cNvSpPr>
            <a:spLocks noChangeArrowheads="1"/>
          </p:cNvSpPr>
          <p:nvPr/>
        </p:nvSpPr>
        <p:spPr bwMode="auto">
          <a:xfrm>
            <a:off x="2560638" y="4567238"/>
            <a:ext cx="490537" cy="77787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38" name="Oval 43"/>
          <p:cNvSpPr>
            <a:spLocks noChangeArrowheads="1"/>
          </p:cNvSpPr>
          <p:nvPr/>
        </p:nvSpPr>
        <p:spPr bwMode="auto">
          <a:xfrm>
            <a:off x="2565400" y="4478338"/>
            <a:ext cx="495300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39" name="Oval 44"/>
          <p:cNvSpPr>
            <a:spLocks noChangeArrowheads="1"/>
          </p:cNvSpPr>
          <p:nvPr/>
        </p:nvSpPr>
        <p:spPr bwMode="auto">
          <a:xfrm>
            <a:off x="2576513" y="5675313"/>
            <a:ext cx="496887" cy="128587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0" name="Line 45"/>
          <p:cNvSpPr>
            <a:spLocks noChangeShapeType="1"/>
          </p:cNvSpPr>
          <p:nvPr/>
        </p:nvSpPr>
        <p:spPr bwMode="auto">
          <a:xfrm>
            <a:off x="2576513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1" name="Line 46"/>
          <p:cNvSpPr>
            <a:spLocks noChangeShapeType="1"/>
          </p:cNvSpPr>
          <p:nvPr/>
        </p:nvSpPr>
        <p:spPr bwMode="auto">
          <a:xfrm>
            <a:off x="3073400" y="5664200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2" name="Rectangle 47"/>
          <p:cNvSpPr>
            <a:spLocks noChangeArrowheads="1"/>
          </p:cNvSpPr>
          <p:nvPr/>
        </p:nvSpPr>
        <p:spPr bwMode="auto">
          <a:xfrm>
            <a:off x="2576513" y="5664200"/>
            <a:ext cx="492125" cy="77788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43" name="Oval 48"/>
          <p:cNvSpPr>
            <a:spLocks noChangeArrowheads="1"/>
          </p:cNvSpPr>
          <p:nvPr/>
        </p:nvSpPr>
        <p:spPr bwMode="auto">
          <a:xfrm>
            <a:off x="2571750" y="5570538"/>
            <a:ext cx="496888" cy="150812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4" name="Oval 49"/>
          <p:cNvSpPr>
            <a:spLocks noChangeArrowheads="1"/>
          </p:cNvSpPr>
          <p:nvPr/>
        </p:nvSpPr>
        <p:spPr bwMode="auto">
          <a:xfrm>
            <a:off x="3473450" y="5133975"/>
            <a:ext cx="496888" cy="128588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5" name="Line 50"/>
          <p:cNvSpPr>
            <a:spLocks noChangeShapeType="1"/>
          </p:cNvSpPr>
          <p:nvPr/>
        </p:nvSpPr>
        <p:spPr bwMode="auto">
          <a:xfrm>
            <a:off x="3473450" y="5122863"/>
            <a:ext cx="0" cy="79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6" name="Rectangle 52"/>
          <p:cNvSpPr>
            <a:spLocks noChangeArrowheads="1"/>
          </p:cNvSpPr>
          <p:nvPr/>
        </p:nvSpPr>
        <p:spPr bwMode="auto">
          <a:xfrm>
            <a:off x="3473450" y="5122863"/>
            <a:ext cx="492125" cy="77787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hangingPunct="0"/>
            <a:endParaRPr lang="en-US" sz="1800" b="0">
              <a:latin typeface="Arial" charset="0"/>
            </a:endParaRPr>
          </a:p>
        </p:txBody>
      </p:sp>
      <p:sp>
        <p:nvSpPr>
          <p:cNvPr id="55347" name="Oval 53"/>
          <p:cNvSpPr>
            <a:spLocks noChangeArrowheads="1"/>
          </p:cNvSpPr>
          <p:nvPr/>
        </p:nvSpPr>
        <p:spPr bwMode="auto">
          <a:xfrm>
            <a:off x="3468688" y="5029200"/>
            <a:ext cx="496887" cy="1508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5348" name="Freeform 54"/>
          <p:cNvSpPr>
            <a:spLocks/>
          </p:cNvSpPr>
          <p:nvPr/>
        </p:nvSpPr>
        <p:spPr bwMode="auto">
          <a:xfrm>
            <a:off x="1724025" y="4733925"/>
            <a:ext cx="1588" cy="852488"/>
          </a:xfrm>
          <a:custGeom>
            <a:avLst/>
            <a:gdLst>
              <a:gd name="T0" fmla="*/ 0 w 1"/>
              <a:gd name="T1" fmla="*/ 0 h 537"/>
              <a:gd name="T2" fmla="*/ 0 w 1"/>
              <a:gd name="T3" fmla="*/ 2147483647 h 537"/>
              <a:gd name="T4" fmla="*/ 0 60000 65536"/>
              <a:gd name="T5" fmla="*/ 0 60000 65536"/>
              <a:gd name="T6" fmla="*/ 0 w 1"/>
              <a:gd name="T7" fmla="*/ 0 h 537"/>
              <a:gd name="T8" fmla="*/ 1 w 1"/>
              <a:gd name="T9" fmla="*/ 537 h 53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7">
                <a:moveTo>
                  <a:pt x="0" y="0"/>
                </a:moveTo>
                <a:lnTo>
                  <a:pt x="0" y="537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49" name="Freeform 55"/>
          <p:cNvSpPr>
            <a:spLocks/>
          </p:cNvSpPr>
          <p:nvPr/>
        </p:nvSpPr>
        <p:spPr bwMode="auto">
          <a:xfrm>
            <a:off x="1985963" y="4710113"/>
            <a:ext cx="800100" cy="952500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0" name="Freeform 56"/>
          <p:cNvSpPr>
            <a:spLocks/>
          </p:cNvSpPr>
          <p:nvPr/>
        </p:nvSpPr>
        <p:spPr bwMode="auto">
          <a:xfrm>
            <a:off x="1995488" y="5710238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1" name="Freeform 57"/>
          <p:cNvSpPr>
            <a:spLocks/>
          </p:cNvSpPr>
          <p:nvPr/>
        </p:nvSpPr>
        <p:spPr bwMode="auto">
          <a:xfrm>
            <a:off x="1057275" y="5195888"/>
            <a:ext cx="438150" cy="419100"/>
          </a:xfrm>
          <a:custGeom>
            <a:avLst/>
            <a:gdLst>
              <a:gd name="T0" fmla="*/ 2147483647 w 276"/>
              <a:gd name="T1" fmla="*/ 2147483647 h 264"/>
              <a:gd name="T2" fmla="*/ 0 w 276"/>
              <a:gd name="T3" fmla="*/ 0 h 264"/>
              <a:gd name="T4" fmla="*/ 0 60000 65536"/>
              <a:gd name="T5" fmla="*/ 0 60000 65536"/>
              <a:gd name="T6" fmla="*/ 0 w 276"/>
              <a:gd name="T7" fmla="*/ 0 h 264"/>
              <a:gd name="T8" fmla="*/ 276 w 276"/>
              <a:gd name="T9" fmla="*/ 264 h 26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6" h="264">
                <a:moveTo>
                  <a:pt x="276" y="264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2" name="Freeform 58"/>
          <p:cNvSpPr>
            <a:spLocks/>
          </p:cNvSpPr>
          <p:nvPr/>
        </p:nvSpPr>
        <p:spPr bwMode="auto">
          <a:xfrm>
            <a:off x="1985963" y="4614863"/>
            <a:ext cx="581025" cy="1587"/>
          </a:xfrm>
          <a:custGeom>
            <a:avLst/>
            <a:gdLst>
              <a:gd name="T0" fmla="*/ 2147483647 w 366"/>
              <a:gd name="T1" fmla="*/ 0 h 1"/>
              <a:gd name="T2" fmla="*/ 0 w 366"/>
              <a:gd name="T3" fmla="*/ 0 h 1"/>
              <a:gd name="T4" fmla="*/ 0 60000 65536"/>
              <a:gd name="T5" fmla="*/ 0 60000 65536"/>
              <a:gd name="T6" fmla="*/ 0 w 366"/>
              <a:gd name="T7" fmla="*/ 0 h 1"/>
              <a:gd name="T8" fmla="*/ 366 w 366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1">
                <a:moveTo>
                  <a:pt x="366" y="0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3" name="Freeform 59"/>
          <p:cNvSpPr>
            <a:spLocks/>
          </p:cNvSpPr>
          <p:nvPr/>
        </p:nvSpPr>
        <p:spPr bwMode="auto">
          <a:xfrm>
            <a:off x="3057525" y="4610100"/>
            <a:ext cx="628650" cy="423863"/>
          </a:xfrm>
          <a:custGeom>
            <a:avLst/>
            <a:gdLst>
              <a:gd name="T0" fmla="*/ 2147483647 w 396"/>
              <a:gd name="T1" fmla="*/ 2147483647 h 267"/>
              <a:gd name="T2" fmla="*/ 0 w 396"/>
              <a:gd name="T3" fmla="*/ 0 h 267"/>
              <a:gd name="T4" fmla="*/ 0 60000 65536"/>
              <a:gd name="T5" fmla="*/ 0 60000 65536"/>
              <a:gd name="T6" fmla="*/ 0 w 396"/>
              <a:gd name="T7" fmla="*/ 0 h 267"/>
              <a:gd name="T8" fmla="*/ 396 w 396"/>
              <a:gd name="T9" fmla="*/ 267 h 267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96" h="267">
                <a:moveTo>
                  <a:pt x="396" y="267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54" name="Freeform 60"/>
          <p:cNvSpPr>
            <a:spLocks/>
          </p:cNvSpPr>
          <p:nvPr/>
        </p:nvSpPr>
        <p:spPr bwMode="auto">
          <a:xfrm>
            <a:off x="966788" y="3929063"/>
            <a:ext cx="1762125" cy="1023937"/>
          </a:xfrm>
          <a:custGeom>
            <a:avLst/>
            <a:gdLst>
              <a:gd name="T0" fmla="*/ 2147483647 w 1110"/>
              <a:gd name="T1" fmla="*/ 2147483647 h 645"/>
              <a:gd name="T2" fmla="*/ 0 w 1110"/>
              <a:gd name="T3" fmla="*/ 2147483647 h 645"/>
              <a:gd name="T4" fmla="*/ 0 60000 65536"/>
              <a:gd name="T5" fmla="*/ 0 60000 65536"/>
              <a:gd name="T6" fmla="*/ 0 w 1110"/>
              <a:gd name="T7" fmla="*/ 0 h 645"/>
              <a:gd name="T8" fmla="*/ 1110 w 1110"/>
              <a:gd name="T9" fmla="*/ 645 h 64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10" h="645">
                <a:moveTo>
                  <a:pt x="1110" y="342"/>
                </a:moveTo>
                <a:cubicBezTo>
                  <a:pt x="1104" y="0"/>
                  <a:pt x="21" y="63"/>
                  <a:pt x="0" y="645"/>
                </a:cubicBez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55" name="Group 61"/>
          <p:cNvGrpSpPr>
            <a:grpSpLocks/>
          </p:cNvGrpSpPr>
          <p:nvPr/>
        </p:nvGrpSpPr>
        <p:grpSpPr bwMode="auto">
          <a:xfrm>
            <a:off x="801688" y="4903788"/>
            <a:ext cx="336550" cy="366712"/>
            <a:chOff x="2950" y="2441"/>
            <a:chExt cx="215" cy="231"/>
          </a:xfrm>
        </p:grpSpPr>
        <p:sp>
          <p:nvSpPr>
            <p:cNvPr id="55391" name="Rectangle 62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2" name="Text Box 63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A</a:t>
              </a:r>
            </a:p>
          </p:txBody>
        </p:sp>
      </p:grpSp>
      <p:grpSp>
        <p:nvGrpSpPr>
          <p:cNvPr id="55356" name="Group 64"/>
          <p:cNvGrpSpPr>
            <a:grpSpLocks/>
          </p:cNvGrpSpPr>
          <p:nvPr/>
        </p:nvGrpSpPr>
        <p:grpSpPr bwMode="auto">
          <a:xfrm>
            <a:off x="2659063" y="5513388"/>
            <a:ext cx="336550" cy="366712"/>
            <a:chOff x="2950" y="2441"/>
            <a:chExt cx="215" cy="231"/>
          </a:xfrm>
        </p:grpSpPr>
        <p:sp>
          <p:nvSpPr>
            <p:cNvPr id="55389" name="Rectangle 65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90" name="Text Box 66"/>
            <p:cNvSpPr txBox="1">
              <a:spLocks noChangeArrowheads="1"/>
            </p:cNvSpPr>
            <p:nvPr/>
          </p:nvSpPr>
          <p:spPr bwMode="auto">
            <a:xfrm>
              <a:off x="2950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E</a:t>
              </a:r>
            </a:p>
          </p:txBody>
        </p:sp>
      </p:grpSp>
      <p:grpSp>
        <p:nvGrpSpPr>
          <p:cNvPr id="55357" name="Group 67"/>
          <p:cNvGrpSpPr>
            <a:grpSpLocks/>
          </p:cNvGrpSpPr>
          <p:nvPr/>
        </p:nvGrpSpPr>
        <p:grpSpPr bwMode="auto">
          <a:xfrm>
            <a:off x="1571625" y="5508625"/>
            <a:ext cx="349250" cy="366713"/>
            <a:chOff x="2946" y="2441"/>
            <a:chExt cx="223" cy="231"/>
          </a:xfrm>
        </p:grpSpPr>
        <p:sp>
          <p:nvSpPr>
            <p:cNvPr id="55387" name="Rectangle 68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8" name="Text Box 69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D</a:t>
              </a:r>
            </a:p>
          </p:txBody>
        </p:sp>
      </p:grpSp>
      <p:grpSp>
        <p:nvGrpSpPr>
          <p:cNvPr id="55358" name="Group 70"/>
          <p:cNvGrpSpPr>
            <a:grpSpLocks/>
          </p:cNvGrpSpPr>
          <p:nvPr/>
        </p:nvGrpSpPr>
        <p:grpSpPr bwMode="auto">
          <a:xfrm>
            <a:off x="2643188" y="4419600"/>
            <a:ext cx="349250" cy="366713"/>
            <a:chOff x="2946" y="2441"/>
            <a:chExt cx="223" cy="231"/>
          </a:xfrm>
        </p:grpSpPr>
        <p:sp>
          <p:nvSpPr>
            <p:cNvPr id="55385" name="Rectangle 71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6" name="Text Box 72"/>
            <p:cNvSpPr txBox="1">
              <a:spLocks noChangeArrowheads="1"/>
            </p:cNvSpPr>
            <p:nvPr/>
          </p:nvSpPr>
          <p:spPr bwMode="auto">
            <a:xfrm>
              <a:off x="2946" y="2441"/>
              <a:ext cx="22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C</a:t>
              </a:r>
            </a:p>
          </p:txBody>
        </p:sp>
      </p:grpSp>
      <p:grpSp>
        <p:nvGrpSpPr>
          <p:cNvPr id="55359" name="Group 73"/>
          <p:cNvGrpSpPr>
            <a:grpSpLocks/>
          </p:cNvGrpSpPr>
          <p:nvPr/>
        </p:nvGrpSpPr>
        <p:grpSpPr bwMode="auto">
          <a:xfrm>
            <a:off x="1565275" y="4418013"/>
            <a:ext cx="336550" cy="366712"/>
            <a:chOff x="2951" y="2441"/>
            <a:chExt cx="215" cy="231"/>
          </a:xfrm>
        </p:grpSpPr>
        <p:sp>
          <p:nvSpPr>
            <p:cNvPr id="55383" name="Rectangle 74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4" name="Text Box 75"/>
            <p:cNvSpPr txBox="1">
              <a:spLocks noChangeArrowheads="1"/>
            </p:cNvSpPr>
            <p:nvPr/>
          </p:nvSpPr>
          <p:spPr bwMode="auto">
            <a:xfrm>
              <a:off x="2951" y="2441"/>
              <a:ext cx="2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B</a:t>
              </a:r>
            </a:p>
          </p:txBody>
        </p:sp>
      </p:grpSp>
      <p:grpSp>
        <p:nvGrpSpPr>
          <p:cNvPr id="55360" name="Group 76"/>
          <p:cNvGrpSpPr>
            <a:grpSpLocks/>
          </p:cNvGrpSpPr>
          <p:nvPr/>
        </p:nvGrpSpPr>
        <p:grpSpPr bwMode="auto">
          <a:xfrm>
            <a:off x="3575050" y="4970463"/>
            <a:ext cx="323850" cy="366712"/>
            <a:chOff x="2954" y="2441"/>
            <a:chExt cx="207" cy="231"/>
          </a:xfrm>
        </p:grpSpPr>
        <p:sp>
          <p:nvSpPr>
            <p:cNvPr id="55381" name="Rectangle 77"/>
            <p:cNvSpPr>
              <a:spLocks noChangeArrowheads="1"/>
            </p:cNvSpPr>
            <p:nvPr/>
          </p:nvSpPr>
          <p:spPr bwMode="auto">
            <a:xfrm>
              <a:off x="2982" y="2490"/>
              <a:ext cx="144" cy="132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82" name="Text Box 78"/>
            <p:cNvSpPr txBox="1">
              <a:spLocks noChangeArrowheads="1"/>
            </p:cNvSpPr>
            <p:nvPr/>
          </p:nvSpPr>
          <p:spPr bwMode="auto">
            <a:xfrm>
              <a:off x="2954" y="2441"/>
              <a:ext cx="2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F</a:t>
              </a:r>
            </a:p>
          </p:txBody>
        </p:sp>
      </p:grpSp>
      <p:sp>
        <p:nvSpPr>
          <p:cNvPr id="55361" name="Text Box 79"/>
          <p:cNvSpPr txBox="1">
            <a:spLocks noChangeArrowheads="1"/>
          </p:cNvSpPr>
          <p:nvPr/>
        </p:nvSpPr>
        <p:spPr bwMode="auto">
          <a:xfrm>
            <a:off x="1135063" y="45989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2" name="Text Box 80"/>
          <p:cNvSpPr txBox="1">
            <a:spLocks noChangeArrowheads="1"/>
          </p:cNvSpPr>
          <p:nvPr/>
        </p:nvSpPr>
        <p:spPr bwMode="auto">
          <a:xfrm>
            <a:off x="1687513" y="49466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3" name="Text Box 81"/>
          <p:cNvSpPr txBox="1">
            <a:spLocks noChangeArrowheads="1"/>
          </p:cNvSpPr>
          <p:nvPr/>
        </p:nvSpPr>
        <p:spPr bwMode="auto">
          <a:xfrm>
            <a:off x="996950" y="52847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4" name="Text Box 82"/>
          <p:cNvSpPr txBox="1">
            <a:spLocks noChangeArrowheads="1"/>
          </p:cNvSpPr>
          <p:nvPr/>
        </p:nvSpPr>
        <p:spPr bwMode="auto">
          <a:xfrm>
            <a:off x="2297113" y="509428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5365" name="Text Box 83"/>
          <p:cNvSpPr txBox="1">
            <a:spLocks noChangeArrowheads="1"/>
          </p:cNvSpPr>
          <p:nvPr/>
        </p:nvSpPr>
        <p:spPr bwMode="auto">
          <a:xfrm>
            <a:off x="2197100" y="565626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6" name="Text Box 84"/>
          <p:cNvSpPr txBox="1">
            <a:spLocks noChangeArrowheads="1"/>
          </p:cNvSpPr>
          <p:nvPr/>
        </p:nvSpPr>
        <p:spPr bwMode="auto">
          <a:xfrm>
            <a:off x="2768600" y="49752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1</a:t>
            </a:r>
          </a:p>
        </p:txBody>
      </p:sp>
      <p:sp>
        <p:nvSpPr>
          <p:cNvPr id="55367" name="Text Box 85"/>
          <p:cNvSpPr txBox="1">
            <a:spLocks noChangeArrowheads="1"/>
          </p:cNvSpPr>
          <p:nvPr/>
        </p:nvSpPr>
        <p:spPr bwMode="auto">
          <a:xfrm>
            <a:off x="3340100" y="5394325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2</a:t>
            </a:r>
          </a:p>
        </p:txBody>
      </p:sp>
      <p:sp>
        <p:nvSpPr>
          <p:cNvPr id="55368" name="Text Box 86"/>
          <p:cNvSpPr txBox="1">
            <a:spLocks noChangeArrowheads="1"/>
          </p:cNvSpPr>
          <p:nvPr/>
        </p:nvSpPr>
        <p:spPr bwMode="auto">
          <a:xfrm>
            <a:off x="3297238" y="45418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5369" name="Text Box 87"/>
          <p:cNvSpPr txBox="1">
            <a:spLocks noChangeArrowheads="1"/>
          </p:cNvSpPr>
          <p:nvPr/>
        </p:nvSpPr>
        <p:spPr bwMode="auto">
          <a:xfrm>
            <a:off x="2130425" y="4303713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3</a:t>
            </a:r>
          </a:p>
        </p:txBody>
      </p:sp>
      <p:sp>
        <p:nvSpPr>
          <p:cNvPr id="55370" name="Text Box 88"/>
          <p:cNvSpPr txBox="1">
            <a:spLocks noChangeArrowheads="1"/>
          </p:cNvSpPr>
          <p:nvPr/>
        </p:nvSpPr>
        <p:spPr bwMode="auto">
          <a:xfrm>
            <a:off x="1573213" y="3879850"/>
            <a:ext cx="311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latin typeface="Arial" charset="0"/>
              </a:rPr>
              <a:t>5</a:t>
            </a:r>
          </a:p>
        </p:txBody>
      </p:sp>
      <p:sp>
        <p:nvSpPr>
          <p:cNvPr id="55371" name="Line 89"/>
          <p:cNvSpPr>
            <a:spLocks noChangeShapeType="1"/>
          </p:cNvSpPr>
          <p:nvPr/>
        </p:nvSpPr>
        <p:spPr bwMode="auto">
          <a:xfrm>
            <a:off x="1047750" y="5176838"/>
            <a:ext cx="447675" cy="4476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2" name="Line 90"/>
          <p:cNvSpPr>
            <a:spLocks noChangeShapeType="1"/>
          </p:cNvSpPr>
          <p:nvPr/>
        </p:nvSpPr>
        <p:spPr bwMode="auto">
          <a:xfrm flipV="1">
            <a:off x="1143000" y="4719638"/>
            <a:ext cx="495300" cy="257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3" name="Freeform 91"/>
          <p:cNvSpPr>
            <a:spLocks/>
          </p:cNvSpPr>
          <p:nvPr/>
        </p:nvSpPr>
        <p:spPr bwMode="auto">
          <a:xfrm>
            <a:off x="3038475" y="5286375"/>
            <a:ext cx="581025" cy="428625"/>
          </a:xfrm>
          <a:custGeom>
            <a:avLst/>
            <a:gdLst>
              <a:gd name="T0" fmla="*/ 0 w 366"/>
              <a:gd name="T1" fmla="*/ 2147483647 h 270"/>
              <a:gd name="T2" fmla="*/ 2147483647 w 366"/>
              <a:gd name="T3" fmla="*/ 0 h 270"/>
              <a:gd name="T4" fmla="*/ 0 60000 65536"/>
              <a:gd name="T5" fmla="*/ 0 60000 65536"/>
              <a:gd name="T6" fmla="*/ 0 w 366"/>
              <a:gd name="T7" fmla="*/ 0 h 270"/>
              <a:gd name="T8" fmla="*/ 366 w 366"/>
              <a:gd name="T9" fmla="*/ 270 h 27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66" h="270">
                <a:moveTo>
                  <a:pt x="0" y="270"/>
                </a:moveTo>
                <a:lnTo>
                  <a:pt x="366" y="0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4" name="Freeform 92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75" name="Freeform 93"/>
          <p:cNvSpPr>
            <a:spLocks/>
          </p:cNvSpPr>
          <p:nvPr/>
        </p:nvSpPr>
        <p:spPr bwMode="auto">
          <a:xfrm>
            <a:off x="2809875" y="4724400"/>
            <a:ext cx="1588" cy="828675"/>
          </a:xfrm>
          <a:custGeom>
            <a:avLst/>
            <a:gdLst>
              <a:gd name="T0" fmla="*/ 0 w 1"/>
              <a:gd name="T1" fmla="*/ 0 h 522"/>
              <a:gd name="T2" fmla="*/ 0 w 1"/>
              <a:gd name="T3" fmla="*/ 2147483647 h 522"/>
              <a:gd name="T4" fmla="*/ 0 60000 65536"/>
              <a:gd name="T5" fmla="*/ 0 60000 65536"/>
              <a:gd name="T6" fmla="*/ 0 w 1"/>
              <a:gd name="T7" fmla="*/ 0 h 522"/>
              <a:gd name="T8" fmla="*/ 1 w 1"/>
              <a:gd name="T9" fmla="*/ 522 h 52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22">
                <a:moveTo>
                  <a:pt x="0" y="0"/>
                </a:moveTo>
                <a:lnTo>
                  <a:pt x="0" y="52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76" name="Group 97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5377" name="Line 98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5251" name="Rectangle 99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5379" name="Text Box 100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5380" name="Freeform 101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30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Assume all hosts have unique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No particular structure to those </a:t>
            </a:r>
            <a:r>
              <a:rPr lang="en-US" dirty="0" smtClean="0"/>
              <a:t>IDs</a:t>
            </a:r>
          </a:p>
          <a:p>
            <a:pPr lvl="1"/>
            <a:endParaRPr lang="en-US" dirty="0"/>
          </a:p>
          <a:p>
            <a:r>
              <a:rPr lang="en-US" dirty="0"/>
              <a:t>Later in </a:t>
            </a:r>
            <a:r>
              <a:rPr lang="en-US" dirty="0" smtClean="0"/>
              <a:t>topic I will </a:t>
            </a:r>
            <a:r>
              <a:rPr lang="en-US" dirty="0"/>
              <a:t>talk about real IP </a:t>
            </a:r>
            <a:r>
              <a:rPr lang="en-US" dirty="0" smtClean="0"/>
              <a:t>addressing</a:t>
            </a:r>
          </a:p>
          <a:p>
            <a:endParaRPr lang="en-US" dirty="0"/>
          </a:p>
          <a:p>
            <a:r>
              <a:rPr lang="en-US" dirty="0"/>
              <a:t>Do I route </a:t>
            </a:r>
            <a:r>
              <a:rPr lang="en-US" dirty="0">
                <a:solidFill>
                  <a:srgbClr val="000000"/>
                </a:solidFill>
              </a:rPr>
              <a:t>on location or identifier</a:t>
            </a:r>
            <a:r>
              <a:rPr lang="en-US" dirty="0" smtClean="0">
                <a:solidFill>
                  <a:srgbClr val="000000"/>
                </a:solidFill>
              </a:rPr>
              <a:t>?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/>
              <a:t>If a host moves, should its address change?</a:t>
            </a:r>
          </a:p>
          <a:p>
            <a:pPr lvl="1"/>
            <a:r>
              <a:rPr lang="en-US" dirty="0"/>
              <a:t>If not, how can you build scalable Internet?</a:t>
            </a:r>
          </a:p>
          <a:p>
            <a:pPr lvl="1"/>
            <a:r>
              <a:rPr lang="en-US" dirty="0"/>
              <a:t>If so, then what good is an address for identification?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817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347" name="Text Box 3"/>
          <p:cNvSpPr txBox="1">
            <a:spLocks noChangeArrowheads="1"/>
          </p:cNvSpPr>
          <p:nvPr/>
        </p:nvSpPr>
        <p:spPr bwMode="auto">
          <a:xfrm>
            <a:off x="287338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Step</a:t>
            </a:r>
          </a:p>
          <a:p>
            <a:r>
              <a:rPr lang="en-US" b="0">
                <a:latin typeface="Arial" charset="0"/>
              </a:rPr>
              <a:t>0</a:t>
            </a:r>
          </a:p>
          <a:p>
            <a:r>
              <a:rPr lang="en-US" b="0">
                <a:latin typeface="Arial" charset="0"/>
              </a:rPr>
              <a:t>1</a:t>
            </a:r>
          </a:p>
          <a:p>
            <a:r>
              <a:rPr lang="en-US" b="0">
                <a:latin typeface="Arial" charset="0"/>
              </a:rPr>
              <a:t>2</a:t>
            </a:r>
          </a:p>
          <a:p>
            <a:r>
              <a:rPr lang="en-US" b="0">
                <a:latin typeface="Arial" charset="0"/>
              </a:rPr>
              <a:t>3</a:t>
            </a:r>
          </a:p>
          <a:p>
            <a:r>
              <a:rPr lang="en-US" b="0">
                <a:latin typeface="Arial" charset="0"/>
              </a:rPr>
              <a:t>4</a:t>
            </a:r>
          </a:p>
          <a:p>
            <a:r>
              <a:rPr lang="en-US" b="0">
                <a:latin typeface="Arial" charset="0"/>
              </a:rPr>
              <a:t>5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070028" y="1516063"/>
            <a:ext cx="124931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</a:t>
            </a:r>
            <a:r>
              <a:rPr lang="en-US" b="0" dirty="0">
                <a:latin typeface="Arial" charset="0"/>
              </a:rPr>
              <a:t>S</a:t>
            </a: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  <a:p>
            <a:r>
              <a:rPr lang="en-US" b="0" dirty="0">
                <a:latin typeface="Arial" charset="0"/>
              </a:rPr>
              <a:t>ADEBCF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2462213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7350" name="Text Box 6"/>
          <p:cNvSpPr txBox="1">
            <a:spLocks noChangeArrowheads="1"/>
          </p:cNvSpPr>
          <p:nvPr/>
        </p:nvSpPr>
        <p:spPr bwMode="auto">
          <a:xfrm>
            <a:off x="3714750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7352" name="Text Box 8"/>
          <p:cNvSpPr txBox="1">
            <a:spLocks noChangeArrowheads="1"/>
          </p:cNvSpPr>
          <p:nvPr/>
        </p:nvSpPr>
        <p:spPr bwMode="auto">
          <a:xfrm>
            <a:off x="6315075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7596188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7354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5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6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7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8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7360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80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61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81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62" name="Line 19"/>
          <p:cNvSpPr>
            <a:spLocks noChangeShapeType="1"/>
          </p:cNvSpPr>
          <p:nvPr/>
        </p:nvSpPr>
        <p:spPr bwMode="auto">
          <a:xfrm>
            <a:off x="228600" y="3505200"/>
            <a:ext cx="3810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90488" tIns="44450" rIns="90488" bIns="44450"/>
          <a:lstStyle/>
          <a:p>
            <a:endParaRPr lang="en-US"/>
          </a:p>
        </p:txBody>
      </p:sp>
      <p:grpSp>
        <p:nvGrpSpPr>
          <p:cNvPr id="57363" name="Group 20"/>
          <p:cNvGrpSpPr>
            <a:grpSpLocks/>
          </p:cNvGrpSpPr>
          <p:nvPr/>
        </p:nvGrpSpPr>
        <p:grpSpPr bwMode="auto">
          <a:xfrm>
            <a:off x="533400" y="3810000"/>
            <a:ext cx="3571875" cy="2236788"/>
            <a:chOff x="336" y="2400"/>
            <a:chExt cx="2250" cy="1409"/>
          </a:xfrm>
        </p:grpSpPr>
        <p:sp>
          <p:nvSpPr>
            <p:cNvPr id="57369" name="Freeform 21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0" name="Freeform 22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1" name="Oval 23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2" name="Line 24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3" name="Line 25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4" name="Rectangle 26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75" name="Oval 27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6" name="Oval 28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7" name="Line 29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8" name="Line 30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79" name="Rectangle 31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80" name="Oval 32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1" name="Oval 33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2" name="Line 34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3" name="Line 35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4" name="Rectangle 36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85" name="Oval 37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6" name="Oval 38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7" name="Line 39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8" name="Line 40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89" name="Rectangle 41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90" name="Oval 42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1" name="Oval 43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2" name="Line 44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3" name="Line 45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4" name="Rectangle 46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395" name="Oval 47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6" name="Oval 48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7" name="Line 49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8" name="Line 50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399" name="Rectangle 51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7400" name="Oval 52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1" name="Freeform 53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2" name="Freeform 54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3" name="Freeform 55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4" name="Freeform 56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5" name="Freeform 57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6" name="Freeform 58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7" name="Freeform 59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8" name="Freeform 60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09" name="Freeform 61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7410" name="Group 62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57438" name="Rectangle 6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9" name="Text Box 64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57411" name="Group 65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57436" name="Rectangle 6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7" name="Text Box 67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57412" name="Group 68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57434" name="Rectangle 6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5" name="Text Box 70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57413" name="Group 71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57432" name="Rectangle 7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3" name="Text Box 73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57414" name="Group 74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57430" name="Rectangle 7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31" name="Text Box 76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57415" name="Group 77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57428" name="Rectangle 7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429" name="Text Box 79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7416" name="Text Box 80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17" name="Text Box 81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18" name="Text Box 82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19" name="Text Box 83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7420" name="Text Box 84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21" name="Text Box 85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7422" name="Text Box 86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7423" name="Text Box 87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7424" name="Text Box 88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7425" name="Text Box 89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7426" name="Line 90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427" name="Line 91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7364" name="Group 95"/>
          <p:cNvGrpSpPr>
            <a:grpSpLocks/>
          </p:cNvGrpSpPr>
          <p:nvPr/>
        </p:nvGrpSpPr>
        <p:grpSpPr bwMode="auto">
          <a:xfrm>
            <a:off x="4040188" y="3668713"/>
            <a:ext cx="5097462" cy="2655887"/>
            <a:chOff x="2549" y="2311"/>
            <a:chExt cx="3211" cy="1673"/>
          </a:xfrm>
        </p:grpSpPr>
        <p:sp>
          <p:nvSpPr>
            <p:cNvPr id="57365" name="Line 96"/>
            <p:cNvSpPr>
              <a:spLocks noChangeShapeType="1"/>
            </p:cNvSpPr>
            <p:nvPr/>
          </p:nvSpPr>
          <p:spPr bwMode="auto">
            <a:xfrm>
              <a:off x="2549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7297" name="Rectangle 97"/>
            <p:cNvSpPr>
              <a:spLocks noChangeArrowheads="1"/>
            </p:cNvSpPr>
            <p:nvPr/>
          </p:nvSpPr>
          <p:spPr bwMode="auto">
            <a:xfrm>
              <a:off x="2736" y="2400"/>
              <a:ext cx="2976" cy="1584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lIns="90488" tIns="44450" rIns="90488" bIns="44450" anchor="ctr"/>
            <a:lstStyle/>
            <a:p>
              <a:pPr>
                <a:defRPr/>
              </a:pPr>
              <a:endParaRPr lang="en-US">
                <a:ea typeface="+mn-ea"/>
                <a:cs typeface="+mn-cs"/>
              </a:endParaRPr>
            </a:p>
          </p:txBody>
        </p:sp>
        <p:sp>
          <p:nvSpPr>
            <p:cNvPr id="57367" name="Text Box 98"/>
            <p:cNvSpPr txBox="1">
              <a:spLocks noChangeArrowheads="1"/>
            </p:cNvSpPr>
            <p:nvPr/>
          </p:nvSpPr>
          <p:spPr bwMode="auto">
            <a:xfrm>
              <a:off x="2879" y="2311"/>
              <a:ext cx="2881" cy="1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457200" indent="-4572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0" dirty="0">
                  <a:latin typeface="Arial" charset="0"/>
                </a:rPr>
                <a:t>…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8   </a:t>
              </a:r>
              <a:r>
                <a:rPr lang="en-US" sz="1800" i="1" dirty="0">
                  <a:latin typeface="Arial" charset="0"/>
                </a:rPr>
                <a:t>Loop</a:t>
              </a:r>
              <a:r>
                <a:rPr lang="en-US" sz="1800" b="0" i="1" dirty="0">
                  <a:latin typeface="Arial" charset="0"/>
                </a:rPr>
                <a:t> </a:t>
              </a:r>
              <a:endParaRPr lang="en-US" sz="1800" b="0" dirty="0">
                <a:latin typeface="Arial" charset="0"/>
              </a:endParaRPr>
            </a:p>
            <a:p>
              <a:pPr algn="l"/>
              <a:r>
                <a:rPr lang="en-US" sz="1800" b="0" dirty="0">
                  <a:latin typeface="Arial" charset="0"/>
                </a:rPr>
                <a:t>9      find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 </a:t>
              </a:r>
              <a:r>
                <a:rPr lang="en-US" sz="1800" b="0" dirty="0" err="1">
                  <a:latin typeface="Arial" charset="0"/>
                </a:rPr>
                <a:t>s.t.</a:t>
              </a:r>
              <a:r>
                <a:rPr lang="en-US" sz="1800" b="0" dirty="0">
                  <a:latin typeface="Arial" charset="0"/>
                </a:rPr>
                <a:t> D(w) is a minimum;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10    add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to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; </a:t>
              </a:r>
            </a:p>
            <a:p>
              <a:pPr algn="l">
                <a:buFontTx/>
                <a:buAutoNum type="arabicPlain" startAt="11"/>
              </a:pPr>
              <a:r>
                <a:rPr lang="en-US" sz="1800" b="0" dirty="0">
                  <a:latin typeface="Arial" charset="0"/>
                </a:rPr>
                <a:t>update D(v) for all </a:t>
              </a:r>
              <a:r>
                <a:rPr lang="en-US" sz="1800" dirty="0">
                  <a:latin typeface="Arial" charset="0"/>
                </a:rPr>
                <a:t>v</a:t>
              </a:r>
              <a:r>
                <a:rPr lang="en-US" sz="1800" b="0" dirty="0">
                  <a:latin typeface="Arial" charset="0"/>
                </a:rPr>
                <a:t> adjacent 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          to </a:t>
              </a:r>
              <a:r>
                <a:rPr lang="en-US" sz="1800" dirty="0">
                  <a:latin typeface="Arial" charset="0"/>
                </a:rPr>
                <a:t>w</a:t>
              </a:r>
              <a:r>
                <a:rPr lang="en-US" sz="1800" b="0" dirty="0">
                  <a:latin typeface="Arial" charset="0"/>
                </a:rPr>
                <a:t> and not in </a:t>
              </a:r>
              <a:r>
                <a:rPr lang="en-US" sz="1800" dirty="0">
                  <a:latin typeface="Arial" charset="0"/>
                </a:rPr>
                <a:t>S</a:t>
              </a:r>
              <a:r>
                <a:rPr lang="en-US" sz="1800" b="0" dirty="0">
                  <a:latin typeface="Arial" charset="0"/>
                </a:rPr>
                <a:t>: 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If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 &lt; D(v) then</a:t>
              </a:r>
            </a:p>
            <a:p>
              <a:pPr algn="l">
                <a:buFont typeface="Arial" charset="0"/>
                <a:buAutoNum type="arabicPlain" startAt="12"/>
              </a:pPr>
              <a:r>
                <a:rPr lang="en-US" sz="1800" b="0" dirty="0">
                  <a:latin typeface="Arial" charset="0"/>
                </a:rPr>
                <a:t>    D(v) = D(w) + c(</a:t>
              </a:r>
              <a:r>
                <a:rPr lang="en-US" sz="1800" b="0" dirty="0" err="1">
                  <a:latin typeface="Arial" charset="0"/>
                </a:rPr>
                <a:t>w,v</a:t>
              </a:r>
              <a:r>
                <a:rPr lang="en-US" sz="1800" b="0" dirty="0">
                  <a:latin typeface="Arial" charset="0"/>
                </a:rPr>
                <a:t>); p(v) = w;</a:t>
              </a:r>
            </a:p>
            <a:p>
              <a:pPr algn="l"/>
              <a:r>
                <a:rPr lang="en-US" sz="1800" b="0" dirty="0">
                  <a:latin typeface="Arial" charset="0"/>
                </a:rPr>
                <a:t>14    </a:t>
              </a:r>
              <a:r>
                <a:rPr lang="en-US" sz="1800" i="1" dirty="0">
                  <a:latin typeface="Arial" charset="0"/>
                </a:rPr>
                <a:t>until all nodes in S;</a:t>
              </a:r>
              <a:r>
                <a:rPr lang="en-US" sz="1800" b="0" dirty="0">
                  <a:latin typeface="Arial" charset="0"/>
                </a:rPr>
                <a:t> </a:t>
              </a:r>
            </a:p>
          </p:txBody>
        </p:sp>
        <p:sp>
          <p:nvSpPr>
            <p:cNvPr id="57368" name="Freeform 99"/>
            <p:cNvSpPr>
              <a:spLocks/>
            </p:cNvSpPr>
            <p:nvPr/>
          </p:nvSpPr>
          <p:spPr bwMode="auto">
            <a:xfrm>
              <a:off x="2784" y="2592"/>
              <a:ext cx="156" cy="1232"/>
            </a:xfrm>
            <a:custGeom>
              <a:avLst/>
              <a:gdLst>
                <a:gd name="T0" fmla="*/ 42 w 300"/>
                <a:gd name="T1" fmla="*/ 142 h 3600"/>
                <a:gd name="T2" fmla="*/ 42 w 300"/>
                <a:gd name="T3" fmla="*/ 144 h 3600"/>
                <a:gd name="T4" fmla="*/ 0 w 300"/>
                <a:gd name="T5" fmla="*/ 144 h 3600"/>
                <a:gd name="T6" fmla="*/ 0 w 300"/>
                <a:gd name="T7" fmla="*/ 0 h 3600"/>
                <a:gd name="T8" fmla="*/ 27 w 300"/>
                <a:gd name="T9" fmla="*/ 0 h 3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0"/>
                <a:gd name="T16" fmla="*/ 0 h 3600"/>
                <a:gd name="T17" fmla="*/ 300 w 300"/>
                <a:gd name="T18" fmla="*/ 3600 h 3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0" h="3600">
                  <a:moveTo>
                    <a:pt x="300" y="3546"/>
                  </a:moveTo>
                  <a:lnTo>
                    <a:pt x="300" y="3600"/>
                  </a:lnTo>
                  <a:lnTo>
                    <a:pt x="0" y="3594"/>
                  </a:ln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1905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66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Example: </a:t>
            </a:r>
            <a:r>
              <a:rPr lang="en-US" dirty="0" err="1">
                <a:latin typeface="Helvetica" charset="0"/>
                <a:ea typeface="ＭＳ Ｐゴシック" charset="0"/>
                <a:cs typeface="ＭＳ Ｐゴシック" charset="0"/>
              </a:rPr>
              <a:t>Dijkstra</a:t>
            </a:r>
            <a:r>
              <a:rPr lang="ja-JP" altLang="en-US" dirty="0">
                <a:latin typeface="Helvetica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dirty="0">
                <a:latin typeface="Helvetica" charset="0"/>
                <a:ea typeface="ＭＳ Ｐゴシック" charset="0"/>
                <a:cs typeface="ＭＳ Ｐゴシック" charset="0"/>
              </a:rPr>
              <a:t>s Algorithm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88925" y="1506538"/>
            <a:ext cx="708025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>
                <a:latin typeface="Arial" charset="0"/>
              </a:rPr>
              <a:t>Step</a:t>
            </a:r>
          </a:p>
          <a:p>
            <a:r>
              <a:rPr lang="en-US" b="0" dirty="0">
                <a:latin typeface="Arial" charset="0"/>
              </a:rPr>
              <a:t>0</a:t>
            </a:r>
          </a:p>
          <a:p>
            <a:r>
              <a:rPr lang="en-US" b="0" dirty="0">
                <a:latin typeface="Arial" charset="0"/>
              </a:rPr>
              <a:t>1</a:t>
            </a:r>
          </a:p>
          <a:p>
            <a:r>
              <a:rPr lang="en-US" b="0" dirty="0">
                <a:latin typeface="Arial" charset="0"/>
              </a:rPr>
              <a:t>2</a:t>
            </a:r>
          </a:p>
          <a:p>
            <a:r>
              <a:rPr lang="en-US" b="0" dirty="0">
                <a:latin typeface="Arial" charset="0"/>
              </a:rPr>
              <a:t>3</a:t>
            </a:r>
          </a:p>
          <a:p>
            <a:r>
              <a:rPr lang="en-US" b="0" dirty="0">
                <a:latin typeface="Arial" charset="0"/>
              </a:rPr>
              <a:t>4</a:t>
            </a:r>
          </a:p>
          <a:p>
            <a:r>
              <a:rPr lang="en-US" b="0" dirty="0">
                <a:latin typeface="Arial" charset="0"/>
              </a:rPr>
              <a:t>5</a:t>
            </a:r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065929" y="1516063"/>
            <a:ext cx="1254996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 dirty="0" smtClean="0">
                <a:latin typeface="Arial" charset="0"/>
              </a:rPr>
              <a:t>set S</a:t>
            </a:r>
            <a:endParaRPr lang="en-US" b="0" dirty="0">
              <a:latin typeface="Arial" charset="0"/>
            </a:endParaRPr>
          </a:p>
          <a:p>
            <a:r>
              <a:rPr lang="en-US" b="0" dirty="0">
                <a:latin typeface="Arial" charset="0"/>
              </a:rPr>
              <a:t>A</a:t>
            </a:r>
          </a:p>
          <a:p>
            <a:r>
              <a:rPr lang="en-US" b="0" dirty="0">
                <a:latin typeface="Arial" charset="0"/>
              </a:rPr>
              <a:t>AD</a:t>
            </a:r>
          </a:p>
          <a:p>
            <a:r>
              <a:rPr lang="en-US" b="0" dirty="0">
                <a:latin typeface="Arial" charset="0"/>
              </a:rPr>
              <a:t>ADE</a:t>
            </a:r>
          </a:p>
          <a:p>
            <a:r>
              <a:rPr lang="en-US" b="0" dirty="0">
                <a:latin typeface="Arial" charset="0"/>
              </a:rPr>
              <a:t>ADEB</a:t>
            </a:r>
          </a:p>
          <a:p>
            <a:r>
              <a:rPr lang="en-US" b="0" dirty="0">
                <a:latin typeface="Arial" charset="0"/>
              </a:rPr>
              <a:t>ADEBC</a:t>
            </a:r>
          </a:p>
          <a:p>
            <a:r>
              <a:rPr lang="en-US" b="0" dirty="0">
                <a:latin typeface="Arial" charset="0"/>
              </a:rPr>
              <a:t>ADEBCF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2463800" y="1497013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D(B),p(B)</a:t>
            </a:r>
          </a:p>
          <a:p>
            <a:r>
              <a:rPr lang="en-US" b="0">
                <a:latin typeface="Arial" charset="0"/>
              </a:rPr>
              <a:t>2,A</a:t>
            </a:r>
          </a:p>
          <a:p>
            <a:endParaRPr lang="en-US" b="0">
              <a:latin typeface="Arial" charset="0"/>
            </a:endParaRPr>
          </a:p>
        </p:txBody>
      </p:sp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3716338" y="1501775"/>
            <a:ext cx="12858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D(C),p(C)</a:t>
            </a:r>
          </a:p>
          <a:p>
            <a:r>
              <a:rPr lang="en-US" b="0">
                <a:latin typeface="Arial" charset="0"/>
              </a:rPr>
              <a:t>5,A</a:t>
            </a:r>
          </a:p>
          <a:p>
            <a:r>
              <a:rPr lang="en-US" b="0">
                <a:latin typeface="Arial" charset="0"/>
              </a:rPr>
              <a:t>4,D</a:t>
            </a:r>
          </a:p>
          <a:p>
            <a:r>
              <a:rPr lang="en-US" b="0">
                <a:latin typeface="Arial" charset="0"/>
              </a:rPr>
              <a:t>3,E</a:t>
            </a: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4943475" y="1497013"/>
            <a:ext cx="12842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D(D),p(D)</a:t>
            </a:r>
          </a:p>
          <a:p>
            <a:r>
              <a:rPr lang="en-US" b="0">
                <a:latin typeface="Arial" charset="0"/>
              </a:rPr>
              <a:t>1,A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6316663" y="1501775"/>
            <a:ext cx="12573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D(E),p(E)</a:t>
            </a: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2,D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597775" y="1516063"/>
            <a:ext cx="12287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r>
              <a:rPr lang="en-US" b="0">
                <a:latin typeface="Arial" charset="0"/>
              </a:rPr>
              <a:t>D(F),p(F)</a:t>
            </a:r>
          </a:p>
          <a:p>
            <a:endParaRPr lang="en-US" b="0">
              <a:latin typeface="Arial" charset="0"/>
            </a:endParaRPr>
          </a:p>
          <a:p>
            <a:endParaRPr lang="en-US" b="0">
              <a:latin typeface="Arial" charset="0"/>
            </a:endParaRPr>
          </a:p>
          <a:p>
            <a:r>
              <a:rPr lang="en-US" b="0">
                <a:latin typeface="Arial" charset="0"/>
              </a:rPr>
              <a:t>4,E</a:t>
            </a:r>
          </a:p>
        </p:txBody>
      </p:sp>
      <p:sp>
        <p:nvSpPr>
          <p:cNvPr id="59402" name="Line 10"/>
          <p:cNvSpPr>
            <a:spLocks noChangeShapeType="1"/>
          </p:cNvSpPr>
          <p:nvPr/>
        </p:nvSpPr>
        <p:spPr bwMode="auto">
          <a:xfrm>
            <a:off x="361950" y="1857375"/>
            <a:ext cx="8505825" cy="9525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3" name="Line 11"/>
          <p:cNvSpPr>
            <a:spLocks noChangeShapeType="1"/>
          </p:cNvSpPr>
          <p:nvPr/>
        </p:nvSpPr>
        <p:spPr bwMode="auto">
          <a:xfrm>
            <a:off x="519113" y="2162175"/>
            <a:ext cx="8296275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4" name="Line 12"/>
          <p:cNvSpPr>
            <a:spLocks noChangeShapeType="1"/>
          </p:cNvSpPr>
          <p:nvPr/>
        </p:nvSpPr>
        <p:spPr bwMode="auto">
          <a:xfrm>
            <a:off x="538163" y="2457450"/>
            <a:ext cx="8267700" cy="4763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5" name="Line 13"/>
          <p:cNvSpPr>
            <a:spLocks noChangeShapeType="1"/>
          </p:cNvSpPr>
          <p:nvPr/>
        </p:nvSpPr>
        <p:spPr bwMode="auto">
          <a:xfrm>
            <a:off x="547688" y="2767013"/>
            <a:ext cx="8253412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6" name="Line 14"/>
          <p:cNvSpPr>
            <a:spLocks noChangeShapeType="1"/>
          </p:cNvSpPr>
          <p:nvPr/>
        </p:nvSpPr>
        <p:spPr bwMode="auto">
          <a:xfrm>
            <a:off x="557213" y="3071813"/>
            <a:ext cx="8267700" cy="9525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407" name="Line 15"/>
          <p:cNvSpPr>
            <a:spLocks noChangeShapeType="1"/>
          </p:cNvSpPr>
          <p:nvPr/>
        </p:nvSpPr>
        <p:spPr bwMode="auto">
          <a:xfrm>
            <a:off x="571500" y="3386138"/>
            <a:ext cx="8262938" cy="4762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9408" name="Object 2"/>
          <p:cNvGraphicFramePr>
            <a:graphicFrameLocks noChangeAspect="1"/>
          </p:cNvGraphicFramePr>
          <p:nvPr/>
        </p:nvGraphicFramePr>
        <p:xfrm>
          <a:off x="70104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4" name="Equation" r:id="rId4" imgW="152400" imgH="127000" progId="Equation.3">
                  <p:embed/>
                </p:oleObj>
              </mc:Choice>
              <mc:Fallback>
                <p:oleObj name="Equation" r:id="rId4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9" name="Object 3"/>
          <p:cNvGraphicFramePr>
            <a:graphicFrameLocks noChangeAspect="1"/>
          </p:cNvGraphicFramePr>
          <p:nvPr/>
        </p:nvGraphicFramePr>
        <p:xfrm>
          <a:off x="8229600" y="1828800"/>
          <a:ext cx="381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205" name="Equation" r:id="rId6" imgW="152400" imgH="127000" progId="Equation.3">
                  <p:embed/>
                </p:oleObj>
              </mc:Choice>
              <mc:Fallback>
                <p:oleObj name="Equation" r:id="rId6" imgW="152400" imgH="1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1828800"/>
                        <a:ext cx="381000" cy="31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9410" name="Group 19"/>
          <p:cNvGrpSpPr>
            <a:grpSpLocks/>
          </p:cNvGrpSpPr>
          <p:nvPr/>
        </p:nvGrpSpPr>
        <p:grpSpPr bwMode="auto">
          <a:xfrm>
            <a:off x="533400" y="3810000"/>
            <a:ext cx="3571875" cy="2236788"/>
            <a:chOff x="336" y="2400"/>
            <a:chExt cx="2250" cy="1409"/>
          </a:xfrm>
        </p:grpSpPr>
        <p:sp>
          <p:nvSpPr>
            <p:cNvPr id="59417" name="Freeform 20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8" name="Freeform 21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19" name="Oval 22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0" name="Line 23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1" name="Line 24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2" name="Rectangle 25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23" name="Oval 26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4" name="Oval 27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5" name="Line 28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6" name="Line 29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7" name="Rectangle 30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28" name="Oval 31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29" name="Oval 32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0" name="Line 33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1" name="Line 34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2" name="Rectangle 35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33" name="Oval 36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4" name="Oval 37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5" name="Line 38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6" name="Line 39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7" name="Rectangle 40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38" name="Oval 41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39" name="Oval 42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0" name="Line 43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1" name="Line 44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2" name="Rectangle 45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43" name="Oval 46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4" name="Oval 47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5" name="Line 48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6" name="Line 49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7" name="Rectangle 50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59448" name="Oval 51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49" name="Freeform 52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0" name="Freeform 53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1" name="Freeform 54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2" name="Freeform 55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3" name="Freeform 56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4" name="Freeform 57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5" name="Freeform 58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6" name="Freeform 59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57" name="Freeform 60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9458" name="Group 61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59486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7" name="Text Box 63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59459" name="Group 64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59484" name="Rectangle 6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5" name="Text Box 66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59460" name="Group 67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59482" name="Rectangle 6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3" name="Text Box 69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59461" name="Group 70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59480" name="Rectangle 7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81" name="Text Box 72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59462" name="Group 73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59478" name="Rectangle 74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9" name="Text Box 75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59463" name="Group 76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59476" name="Rectangle 7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477" name="Text Box 78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59464" name="Text Box 79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65" name="Text Box 80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66" name="Text Box 81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67" name="Text Box 82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9468" name="Text Box 83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69" name="Text Box 84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59470" name="Text Box 85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59471" name="Text Box 86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9472" name="Text Box 87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59473" name="Text Box 88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59474" name="Line 89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475" name="Line 90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9411" name="Rectangle 96"/>
          <p:cNvSpPr>
            <a:spLocks noChangeArrowheads="1"/>
          </p:cNvSpPr>
          <p:nvPr/>
        </p:nvSpPr>
        <p:spPr bwMode="auto">
          <a:xfrm>
            <a:off x="4114800" y="4114800"/>
            <a:ext cx="4648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sz="2400" b="0" dirty="0">
                <a:latin typeface="Arial" charset="0"/>
              </a:rPr>
              <a:t>To determine path A </a:t>
            </a:r>
            <a:r>
              <a:rPr lang="en-US" sz="2400" b="0" dirty="0">
                <a:latin typeface="Arial" charset="0"/>
                <a:sym typeface="Symbol" charset="0"/>
              </a:rPr>
              <a:t></a:t>
            </a:r>
            <a:r>
              <a:rPr lang="en-US" sz="2400" b="0" dirty="0">
                <a:latin typeface="Arial" charset="0"/>
              </a:rPr>
              <a:t> C (say), work backward from C via p(v) </a:t>
            </a:r>
          </a:p>
        </p:txBody>
      </p:sp>
      <p:sp>
        <p:nvSpPr>
          <p:cNvPr id="1021025" name="Oval 97"/>
          <p:cNvSpPr>
            <a:spLocks noChangeArrowheads="1"/>
          </p:cNvSpPr>
          <p:nvPr/>
        </p:nvSpPr>
        <p:spPr bwMode="auto">
          <a:xfrm>
            <a:off x="3746662" y="23622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026" name="Oval 98"/>
          <p:cNvSpPr>
            <a:spLocks noChangeArrowheads="1"/>
          </p:cNvSpPr>
          <p:nvPr/>
        </p:nvSpPr>
        <p:spPr bwMode="auto">
          <a:xfrm>
            <a:off x="6261262" y="20574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1027" name="Oval 99"/>
          <p:cNvSpPr>
            <a:spLocks noChangeArrowheads="1"/>
          </p:cNvSpPr>
          <p:nvPr/>
        </p:nvSpPr>
        <p:spPr bwMode="auto">
          <a:xfrm>
            <a:off x="4965862" y="1752600"/>
            <a:ext cx="609600" cy="457200"/>
          </a:xfrm>
          <a:prstGeom prst="ellips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021028" name="AutoShape 100"/>
          <p:cNvCxnSpPr>
            <a:cxnSpLocks noChangeShapeType="1"/>
            <a:stCxn id="1021025" idx="6"/>
            <a:endCxn id="1021026" idx="2"/>
          </p:cNvCxnSpPr>
          <p:nvPr/>
        </p:nvCxnSpPr>
        <p:spPr bwMode="auto">
          <a:xfrm flipV="1">
            <a:off x="4368962" y="2286000"/>
            <a:ext cx="1879600" cy="3048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21029" name="AutoShape 101"/>
          <p:cNvCxnSpPr>
            <a:cxnSpLocks noChangeShapeType="1"/>
            <a:stCxn id="1021026" idx="2"/>
            <a:endCxn id="1021027" idx="5"/>
          </p:cNvCxnSpPr>
          <p:nvPr/>
        </p:nvCxnSpPr>
        <p:spPr bwMode="auto">
          <a:xfrm flipH="1" flipV="1">
            <a:off x="5486562" y="2155825"/>
            <a:ext cx="762000" cy="130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489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025" grpId="0" animBg="1"/>
      <p:bldP spid="1021026" grpId="0" animBg="1"/>
      <p:bldP spid="102102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50" name="Rectangle 2"/>
          <p:cNvSpPr>
            <a:spLocks noChangeArrowheads="1"/>
          </p:cNvSpPr>
          <p:nvPr/>
        </p:nvSpPr>
        <p:spPr bwMode="auto">
          <a:xfrm>
            <a:off x="457200" y="1371600"/>
            <a:ext cx="8229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Running </a:t>
            </a:r>
            <a:r>
              <a:rPr lang="en-US" sz="2800" b="0" dirty="0" err="1">
                <a:latin typeface="Arial" charset="0"/>
              </a:rPr>
              <a:t>Dijkstra</a:t>
            </a:r>
            <a:r>
              <a:rPr lang="en-US" sz="2800" b="0" dirty="0">
                <a:latin typeface="Arial" charset="0"/>
              </a:rPr>
              <a:t> at node A gives the shortest path from A to all destinations</a:t>
            </a:r>
          </a:p>
          <a:p>
            <a:pPr marL="457200" indent="-457200" algn="l" eaLnBrk="0" hangingPunct="0">
              <a:lnSpc>
                <a:spcPct val="9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en-US" sz="2800" b="0" dirty="0">
                <a:latin typeface="Arial" charset="0"/>
              </a:rPr>
              <a:t>We then construct the </a:t>
            </a:r>
            <a:r>
              <a:rPr lang="en-US" sz="2800" b="0" i="1" dirty="0">
                <a:latin typeface="Arial" charset="0"/>
              </a:rPr>
              <a:t>forwarding table</a:t>
            </a:r>
            <a:endParaRPr lang="en-US" b="0" dirty="0">
              <a:latin typeface="Arial" charset="0"/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The Forwarding Table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838200" y="3276600"/>
            <a:ext cx="3571875" cy="2236788"/>
            <a:chOff x="336" y="2400"/>
            <a:chExt cx="2250" cy="1409"/>
          </a:xfrm>
        </p:grpSpPr>
        <p:sp>
          <p:nvSpPr>
            <p:cNvPr id="61468" name="Freeform 5"/>
            <p:cNvSpPr>
              <a:spLocks/>
            </p:cNvSpPr>
            <p:nvPr/>
          </p:nvSpPr>
          <p:spPr bwMode="auto">
            <a:xfrm>
              <a:off x="336" y="240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69" name="Freeform 6"/>
            <p:cNvSpPr>
              <a:spLocks/>
            </p:cNvSpPr>
            <p:nvPr/>
          </p:nvSpPr>
          <p:spPr bwMode="auto">
            <a:xfrm>
              <a:off x="672" y="294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0" name="Oval 7"/>
            <p:cNvSpPr>
              <a:spLocks noChangeArrowheads="1"/>
            </p:cNvSpPr>
            <p:nvPr/>
          </p:nvSpPr>
          <p:spPr bwMode="auto">
            <a:xfrm>
              <a:off x="412" y="319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1" name="Line 8"/>
            <p:cNvSpPr>
              <a:spLocks noChangeShapeType="1"/>
            </p:cNvSpPr>
            <p:nvPr/>
          </p:nvSpPr>
          <p:spPr bwMode="auto">
            <a:xfrm>
              <a:off x="412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2" name="Line 9"/>
            <p:cNvSpPr>
              <a:spLocks noChangeShapeType="1"/>
            </p:cNvSpPr>
            <p:nvPr/>
          </p:nvSpPr>
          <p:spPr bwMode="auto">
            <a:xfrm>
              <a:off x="725" y="318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3" name="Rectangle 10"/>
            <p:cNvSpPr>
              <a:spLocks noChangeArrowheads="1"/>
            </p:cNvSpPr>
            <p:nvPr/>
          </p:nvSpPr>
          <p:spPr bwMode="auto">
            <a:xfrm>
              <a:off x="412" y="318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4" name="Oval 11"/>
            <p:cNvSpPr>
              <a:spLocks noChangeArrowheads="1"/>
            </p:cNvSpPr>
            <p:nvPr/>
          </p:nvSpPr>
          <p:spPr bwMode="auto">
            <a:xfrm>
              <a:off x="409" y="312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5" name="Oval 12"/>
            <p:cNvSpPr>
              <a:spLocks noChangeArrowheads="1"/>
            </p:cNvSpPr>
            <p:nvPr/>
          </p:nvSpPr>
          <p:spPr bwMode="auto">
            <a:xfrm>
              <a:off x="886" y="357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6" name="Line 13"/>
            <p:cNvSpPr>
              <a:spLocks noChangeShapeType="1"/>
            </p:cNvSpPr>
            <p:nvPr/>
          </p:nvSpPr>
          <p:spPr bwMode="auto">
            <a:xfrm>
              <a:off x="886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7" name="Line 14"/>
            <p:cNvSpPr>
              <a:spLocks noChangeShapeType="1"/>
            </p:cNvSpPr>
            <p:nvPr/>
          </p:nvSpPr>
          <p:spPr bwMode="auto">
            <a:xfrm>
              <a:off x="1199" y="357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78" name="Rectangle 15"/>
            <p:cNvSpPr>
              <a:spLocks noChangeArrowheads="1"/>
            </p:cNvSpPr>
            <p:nvPr/>
          </p:nvSpPr>
          <p:spPr bwMode="auto">
            <a:xfrm>
              <a:off x="886" y="357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79" name="Oval 16"/>
            <p:cNvSpPr>
              <a:spLocks noChangeArrowheads="1"/>
            </p:cNvSpPr>
            <p:nvPr/>
          </p:nvSpPr>
          <p:spPr bwMode="auto">
            <a:xfrm>
              <a:off x="883" y="351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0" name="Oval 17"/>
            <p:cNvSpPr>
              <a:spLocks noChangeArrowheads="1"/>
            </p:cNvSpPr>
            <p:nvPr/>
          </p:nvSpPr>
          <p:spPr bwMode="auto">
            <a:xfrm>
              <a:off x="882" y="288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1" name="Line 18"/>
            <p:cNvSpPr>
              <a:spLocks noChangeShapeType="1"/>
            </p:cNvSpPr>
            <p:nvPr/>
          </p:nvSpPr>
          <p:spPr bwMode="auto">
            <a:xfrm>
              <a:off x="882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2" name="Line 19"/>
            <p:cNvSpPr>
              <a:spLocks noChangeShapeType="1"/>
            </p:cNvSpPr>
            <p:nvPr/>
          </p:nvSpPr>
          <p:spPr bwMode="auto">
            <a:xfrm>
              <a:off x="1195" y="288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3" name="Rectangle 20"/>
            <p:cNvSpPr>
              <a:spLocks noChangeArrowheads="1"/>
            </p:cNvSpPr>
            <p:nvPr/>
          </p:nvSpPr>
          <p:spPr bwMode="auto">
            <a:xfrm>
              <a:off x="882" y="288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4" name="Oval 21"/>
            <p:cNvSpPr>
              <a:spLocks noChangeArrowheads="1"/>
            </p:cNvSpPr>
            <p:nvPr/>
          </p:nvSpPr>
          <p:spPr bwMode="auto">
            <a:xfrm>
              <a:off x="879" y="282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5" name="Oval 22"/>
            <p:cNvSpPr>
              <a:spLocks noChangeArrowheads="1"/>
            </p:cNvSpPr>
            <p:nvPr/>
          </p:nvSpPr>
          <p:spPr bwMode="auto">
            <a:xfrm>
              <a:off x="1565" y="288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6" name="Line 23"/>
            <p:cNvSpPr>
              <a:spLocks noChangeShapeType="1"/>
            </p:cNvSpPr>
            <p:nvPr/>
          </p:nvSpPr>
          <p:spPr bwMode="auto">
            <a:xfrm>
              <a:off x="1565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7" name="Line 24"/>
            <p:cNvSpPr>
              <a:spLocks noChangeShapeType="1"/>
            </p:cNvSpPr>
            <p:nvPr/>
          </p:nvSpPr>
          <p:spPr bwMode="auto">
            <a:xfrm>
              <a:off x="1877" y="287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8" name="Rectangle 25"/>
            <p:cNvSpPr>
              <a:spLocks noChangeArrowheads="1"/>
            </p:cNvSpPr>
            <p:nvPr/>
          </p:nvSpPr>
          <p:spPr bwMode="auto">
            <a:xfrm>
              <a:off x="1565" y="287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89" name="Oval 26"/>
            <p:cNvSpPr>
              <a:spLocks noChangeArrowheads="1"/>
            </p:cNvSpPr>
            <p:nvPr/>
          </p:nvSpPr>
          <p:spPr bwMode="auto">
            <a:xfrm>
              <a:off x="1568" y="282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0" name="Oval 27"/>
            <p:cNvSpPr>
              <a:spLocks noChangeArrowheads="1"/>
            </p:cNvSpPr>
            <p:nvPr/>
          </p:nvSpPr>
          <p:spPr bwMode="auto">
            <a:xfrm>
              <a:off x="1575" y="357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1" name="Line 28"/>
            <p:cNvSpPr>
              <a:spLocks noChangeShapeType="1"/>
            </p:cNvSpPr>
            <p:nvPr/>
          </p:nvSpPr>
          <p:spPr bwMode="auto">
            <a:xfrm>
              <a:off x="1575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2" name="Line 29"/>
            <p:cNvSpPr>
              <a:spLocks noChangeShapeType="1"/>
            </p:cNvSpPr>
            <p:nvPr/>
          </p:nvSpPr>
          <p:spPr bwMode="auto">
            <a:xfrm>
              <a:off x="1888" y="356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3" name="Rectangle 30"/>
            <p:cNvSpPr>
              <a:spLocks noChangeArrowheads="1"/>
            </p:cNvSpPr>
            <p:nvPr/>
          </p:nvSpPr>
          <p:spPr bwMode="auto">
            <a:xfrm>
              <a:off x="1575" y="356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4" name="Oval 31"/>
            <p:cNvSpPr>
              <a:spLocks noChangeArrowheads="1"/>
            </p:cNvSpPr>
            <p:nvPr/>
          </p:nvSpPr>
          <p:spPr bwMode="auto">
            <a:xfrm>
              <a:off x="1572" y="350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5" name="Oval 32"/>
            <p:cNvSpPr>
              <a:spLocks noChangeArrowheads="1"/>
            </p:cNvSpPr>
            <p:nvPr/>
          </p:nvSpPr>
          <p:spPr bwMode="auto">
            <a:xfrm>
              <a:off x="2140" y="323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6" name="Line 33"/>
            <p:cNvSpPr>
              <a:spLocks noChangeShapeType="1"/>
            </p:cNvSpPr>
            <p:nvPr/>
          </p:nvSpPr>
          <p:spPr bwMode="auto">
            <a:xfrm>
              <a:off x="2140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7" name="Line 34"/>
            <p:cNvSpPr>
              <a:spLocks noChangeShapeType="1"/>
            </p:cNvSpPr>
            <p:nvPr/>
          </p:nvSpPr>
          <p:spPr bwMode="auto">
            <a:xfrm>
              <a:off x="2453" y="322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98" name="Rectangle 35"/>
            <p:cNvSpPr>
              <a:spLocks noChangeArrowheads="1"/>
            </p:cNvSpPr>
            <p:nvPr/>
          </p:nvSpPr>
          <p:spPr bwMode="auto">
            <a:xfrm>
              <a:off x="2140" y="322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61499" name="Oval 36"/>
            <p:cNvSpPr>
              <a:spLocks noChangeArrowheads="1"/>
            </p:cNvSpPr>
            <p:nvPr/>
          </p:nvSpPr>
          <p:spPr bwMode="auto">
            <a:xfrm>
              <a:off x="2137" y="316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0" name="Freeform 37"/>
            <p:cNvSpPr>
              <a:spLocks/>
            </p:cNvSpPr>
            <p:nvPr/>
          </p:nvSpPr>
          <p:spPr bwMode="auto">
            <a:xfrm>
              <a:off x="1731" y="297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1" name="Freeform 38"/>
            <p:cNvSpPr>
              <a:spLocks/>
            </p:cNvSpPr>
            <p:nvPr/>
          </p:nvSpPr>
          <p:spPr bwMode="auto">
            <a:xfrm>
              <a:off x="1038" y="298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2" name="Freeform 39"/>
            <p:cNvSpPr>
              <a:spLocks/>
            </p:cNvSpPr>
            <p:nvPr/>
          </p:nvSpPr>
          <p:spPr bwMode="auto">
            <a:xfrm>
              <a:off x="1203" y="296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3" name="Freeform 40"/>
            <p:cNvSpPr>
              <a:spLocks/>
            </p:cNvSpPr>
            <p:nvPr/>
          </p:nvSpPr>
          <p:spPr bwMode="auto">
            <a:xfrm>
              <a:off x="1890" y="331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4" name="Freeform 41"/>
            <p:cNvSpPr>
              <a:spLocks/>
            </p:cNvSpPr>
            <p:nvPr/>
          </p:nvSpPr>
          <p:spPr bwMode="auto">
            <a:xfrm>
              <a:off x="1209" y="359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5" name="Freeform 42"/>
            <p:cNvSpPr>
              <a:spLocks/>
            </p:cNvSpPr>
            <p:nvPr/>
          </p:nvSpPr>
          <p:spPr bwMode="auto">
            <a:xfrm>
              <a:off x="618" y="327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6" name="Freeform 43"/>
            <p:cNvSpPr>
              <a:spLocks/>
            </p:cNvSpPr>
            <p:nvPr/>
          </p:nvSpPr>
          <p:spPr bwMode="auto">
            <a:xfrm>
              <a:off x="1203" y="290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7" name="Freeform 44"/>
            <p:cNvSpPr>
              <a:spLocks/>
            </p:cNvSpPr>
            <p:nvPr/>
          </p:nvSpPr>
          <p:spPr bwMode="auto">
            <a:xfrm>
              <a:off x="1878" y="290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08" name="Freeform 45"/>
            <p:cNvSpPr>
              <a:spLocks/>
            </p:cNvSpPr>
            <p:nvPr/>
          </p:nvSpPr>
          <p:spPr bwMode="auto">
            <a:xfrm>
              <a:off x="561" y="247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509" name="Group 46"/>
            <p:cNvGrpSpPr>
              <a:grpSpLocks/>
            </p:cNvGrpSpPr>
            <p:nvPr/>
          </p:nvGrpSpPr>
          <p:grpSpPr bwMode="auto">
            <a:xfrm>
              <a:off x="457" y="3089"/>
              <a:ext cx="212" cy="231"/>
              <a:chOff x="2950" y="2441"/>
              <a:chExt cx="215" cy="231"/>
            </a:xfrm>
          </p:grpSpPr>
          <p:sp>
            <p:nvSpPr>
              <p:cNvPr id="61537" name="Rectangle 47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8" name="Text Box 48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61510" name="Group 49"/>
            <p:cNvGrpSpPr>
              <a:grpSpLocks/>
            </p:cNvGrpSpPr>
            <p:nvPr/>
          </p:nvGrpSpPr>
          <p:grpSpPr bwMode="auto">
            <a:xfrm>
              <a:off x="1627" y="3473"/>
              <a:ext cx="212" cy="231"/>
              <a:chOff x="2950" y="2441"/>
              <a:chExt cx="215" cy="231"/>
            </a:xfrm>
          </p:grpSpPr>
          <p:sp>
            <p:nvSpPr>
              <p:cNvPr id="61535" name="Rectangle 50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6" name="Text Box 51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61511" name="Group 52"/>
            <p:cNvGrpSpPr>
              <a:grpSpLocks/>
            </p:cNvGrpSpPr>
            <p:nvPr/>
          </p:nvGrpSpPr>
          <p:grpSpPr bwMode="auto">
            <a:xfrm>
              <a:off x="942" y="3470"/>
              <a:ext cx="220" cy="231"/>
              <a:chOff x="2946" y="2441"/>
              <a:chExt cx="223" cy="231"/>
            </a:xfrm>
          </p:grpSpPr>
          <p:sp>
            <p:nvSpPr>
              <p:cNvPr id="61533" name="Rectangle 53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4" name="Text Box 54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61512" name="Group 55"/>
            <p:cNvGrpSpPr>
              <a:grpSpLocks/>
            </p:cNvGrpSpPr>
            <p:nvPr/>
          </p:nvGrpSpPr>
          <p:grpSpPr bwMode="auto">
            <a:xfrm>
              <a:off x="1617" y="2783"/>
              <a:ext cx="220" cy="231"/>
              <a:chOff x="2946" y="2441"/>
              <a:chExt cx="223" cy="231"/>
            </a:xfrm>
          </p:grpSpPr>
          <p:sp>
            <p:nvSpPr>
              <p:cNvPr id="61531" name="Rectangle 5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2" name="Text Box 57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61513" name="Group 58"/>
            <p:cNvGrpSpPr>
              <a:grpSpLocks/>
            </p:cNvGrpSpPr>
            <p:nvPr/>
          </p:nvGrpSpPr>
          <p:grpSpPr bwMode="auto">
            <a:xfrm>
              <a:off x="938" y="2783"/>
              <a:ext cx="212" cy="231"/>
              <a:chOff x="2951" y="2441"/>
              <a:chExt cx="215" cy="231"/>
            </a:xfrm>
          </p:grpSpPr>
          <p:sp>
            <p:nvSpPr>
              <p:cNvPr id="61529" name="Rectangle 5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0" name="Text Box 60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61514" name="Group 61"/>
            <p:cNvGrpSpPr>
              <a:grpSpLocks/>
            </p:cNvGrpSpPr>
            <p:nvPr/>
          </p:nvGrpSpPr>
          <p:grpSpPr bwMode="auto">
            <a:xfrm>
              <a:off x="2204" y="3131"/>
              <a:ext cx="204" cy="231"/>
              <a:chOff x="2954" y="2441"/>
              <a:chExt cx="207" cy="231"/>
            </a:xfrm>
          </p:grpSpPr>
          <p:sp>
            <p:nvSpPr>
              <p:cNvPr id="61527" name="Rectangle 6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8" name="Text Box 63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61515" name="Text Box 64"/>
            <p:cNvSpPr txBox="1">
              <a:spLocks noChangeArrowheads="1"/>
            </p:cNvSpPr>
            <p:nvPr/>
          </p:nvSpPr>
          <p:spPr bwMode="auto">
            <a:xfrm>
              <a:off x="667" y="2897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6" name="Text Box 65"/>
            <p:cNvSpPr txBox="1">
              <a:spLocks noChangeArrowheads="1"/>
            </p:cNvSpPr>
            <p:nvPr/>
          </p:nvSpPr>
          <p:spPr bwMode="auto">
            <a:xfrm>
              <a:off x="1015" y="3116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17" name="Text Box 66"/>
            <p:cNvSpPr txBox="1">
              <a:spLocks noChangeArrowheads="1"/>
            </p:cNvSpPr>
            <p:nvPr/>
          </p:nvSpPr>
          <p:spPr bwMode="auto">
            <a:xfrm>
              <a:off x="580" y="332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18" name="Text Box 67"/>
            <p:cNvSpPr txBox="1">
              <a:spLocks noChangeArrowheads="1"/>
            </p:cNvSpPr>
            <p:nvPr/>
          </p:nvSpPr>
          <p:spPr bwMode="auto">
            <a:xfrm>
              <a:off x="1399" y="3209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19" name="Text Box 68"/>
            <p:cNvSpPr txBox="1">
              <a:spLocks noChangeArrowheads="1"/>
            </p:cNvSpPr>
            <p:nvPr/>
          </p:nvSpPr>
          <p:spPr bwMode="auto">
            <a:xfrm>
              <a:off x="1336" y="3563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0" name="Text Box 69"/>
            <p:cNvSpPr txBox="1">
              <a:spLocks noChangeArrowheads="1"/>
            </p:cNvSpPr>
            <p:nvPr/>
          </p:nvSpPr>
          <p:spPr bwMode="auto">
            <a:xfrm>
              <a:off x="1696" y="313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1</a:t>
              </a:r>
            </a:p>
          </p:txBody>
        </p:sp>
        <p:sp>
          <p:nvSpPr>
            <p:cNvPr id="61521" name="Text Box 70"/>
            <p:cNvSpPr txBox="1">
              <a:spLocks noChangeArrowheads="1"/>
            </p:cNvSpPr>
            <p:nvPr/>
          </p:nvSpPr>
          <p:spPr bwMode="auto">
            <a:xfrm>
              <a:off x="2056" y="3398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2</a:t>
              </a:r>
            </a:p>
          </p:txBody>
        </p:sp>
        <p:sp>
          <p:nvSpPr>
            <p:cNvPr id="61522" name="Text Box 71"/>
            <p:cNvSpPr txBox="1">
              <a:spLocks noChangeArrowheads="1"/>
            </p:cNvSpPr>
            <p:nvPr/>
          </p:nvSpPr>
          <p:spPr bwMode="auto">
            <a:xfrm>
              <a:off x="2029" y="286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3" name="Text Box 72"/>
            <p:cNvSpPr txBox="1">
              <a:spLocks noChangeArrowheads="1"/>
            </p:cNvSpPr>
            <p:nvPr/>
          </p:nvSpPr>
          <p:spPr bwMode="auto">
            <a:xfrm>
              <a:off x="1294" y="2711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3</a:t>
              </a:r>
            </a:p>
          </p:txBody>
        </p:sp>
        <p:sp>
          <p:nvSpPr>
            <p:cNvPr id="61524" name="Text Box 73"/>
            <p:cNvSpPr txBox="1">
              <a:spLocks noChangeArrowheads="1"/>
            </p:cNvSpPr>
            <p:nvPr/>
          </p:nvSpPr>
          <p:spPr bwMode="auto">
            <a:xfrm>
              <a:off x="943" y="2444"/>
              <a:ext cx="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 b="0">
                  <a:latin typeface="Arial" charset="0"/>
                </a:rPr>
                <a:t>5</a:t>
              </a:r>
            </a:p>
          </p:txBody>
        </p:sp>
        <p:sp>
          <p:nvSpPr>
            <p:cNvPr id="61525" name="Line 74"/>
            <p:cNvSpPr>
              <a:spLocks noChangeShapeType="1"/>
            </p:cNvSpPr>
            <p:nvPr/>
          </p:nvSpPr>
          <p:spPr bwMode="auto">
            <a:xfrm>
              <a:off x="612" y="326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526" name="Line 75"/>
            <p:cNvSpPr>
              <a:spLocks noChangeShapeType="1"/>
            </p:cNvSpPr>
            <p:nvPr/>
          </p:nvSpPr>
          <p:spPr bwMode="auto">
            <a:xfrm flipV="1">
              <a:off x="672" y="2973"/>
              <a:ext cx="312" cy="1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49324" name="Group 76"/>
          <p:cNvGraphicFramePr>
            <a:graphicFrameLocks noGrp="1"/>
          </p:cNvGraphicFramePr>
          <p:nvPr/>
        </p:nvGraphicFramePr>
        <p:xfrm>
          <a:off x="4724400" y="3124200"/>
          <a:ext cx="3505200" cy="3124200"/>
        </p:xfrm>
        <a:graphic>
          <a:graphicData uri="http://schemas.openxmlformats.org/drawingml/2006/table">
            <a:tbl>
              <a:tblPr/>
              <a:tblGrid>
                <a:gridCol w="1898650"/>
                <a:gridCol w="1606550"/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Destination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Link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  <a:cs typeface="Arial" charset="0"/>
                        </a:rPr>
                        <a:t>(A,D)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8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0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#1: Scalability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60538"/>
            <a:ext cx="8839200" cy="441166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How many messages needed to flood link state messages? </a:t>
            </a:r>
          </a:p>
          <a:p>
            <a:pPr lvl="1"/>
            <a:r>
              <a:rPr lang="en-US" dirty="0" smtClean="0">
                <a:solidFill>
                  <a:srgbClr val="000090"/>
                </a:solidFill>
              </a:rPr>
              <a:t>O(N x E), where N is #nodes; E is #edges in graph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Processing complexity for </a:t>
            </a:r>
            <a:r>
              <a:rPr lang="en-US" sz="2400" dirty="0" err="1" smtClean="0"/>
              <a:t>Dijkstra’s</a:t>
            </a:r>
            <a:r>
              <a:rPr lang="en-US" sz="2400" dirty="0" smtClean="0"/>
              <a:t> algorithm?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O(N</a:t>
            </a:r>
            <a:r>
              <a:rPr lang="en-US" baseline="30000" dirty="0" smtClean="0">
                <a:solidFill>
                  <a:srgbClr val="000090"/>
                </a:solidFill>
              </a:rPr>
              <a:t>2</a:t>
            </a:r>
            <a:r>
              <a:rPr lang="en-US" dirty="0" smtClean="0">
                <a:solidFill>
                  <a:srgbClr val="000090"/>
                </a:solidFill>
              </a:rPr>
              <a:t>), because we check all nodes w not in S at each iteration and we have O(N) iterations</a:t>
            </a:r>
            <a:endParaRPr lang="en-US" dirty="0">
              <a:solidFill>
                <a:srgbClr val="00009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</a:rPr>
              <a:t>more </a:t>
            </a:r>
            <a:r>
              <a:rPr lang="en-US" dirty="0">
                <a:solidFill>
                  <a:srgbClr val="000090"/>
                </a:solidFill>
              </a:rPr>
              <a:t>efficient implementations: O(N log(N)</a:t>
            </a:r>
            <a:r>
              <a:rPr lang="en-US" dirty="0" smtClean="0">
                <a:solidFill>
                  <a:srgbClr val="000090"/>
                </a:solidFill>
              </a:rPr>
              <a:t>)</a:t>
            </a:r>
            <a:br>
              <a:rPr lang="en-US" dirty="0" smtClean="0">
                <a:solidFill>
                  <a:srgbClr val="000090"/>
                </a:solidFill>
              </a:rPr>
            </a:br>
            <a:endParaRPr lang="en-US" sz="2400" dirty="0" smtClean="0"/>
          </a:p>
          <a:p>
            <a:r>
              <a:rPr lang="en-US" sz="2400" dirty="0" smtClean="0"/>
              <a:t>How many entries in the LS topology database? </a:t>
            </a:r>
            <a:r>
              <a:rPr lang="en-US" dirty="0" smtClean="0">
                <a:solidFill>
                  <a:srgbClr val="000090"/>
                </a:solidFill>
              </a:rPr>
              <a:t>O(E)</a:t>
            </a:r>
            <a:br>
              <a:rPr lang="en-US" dirty="0" smtClean="0">
                <a:solidFill>
                  <a:srgbClr val="000090"/>
                </a:solidFill>
              </a:rPr>
            </a:br>
            <a:r>
              <a:rPr lang="en-US" dirty="0" smtClean="0">
                <a:solidFill>
                  <a:srgbClr val="000090"/>
                </a:solidFill>
              </a:rPr>
              <a:t> </a:t>
            </a:r>
          </a:p>
          <a:p>
            <a:r>
              <a:rPr lang="en-US" sz="2400" dirty="0" smtClean="0"/>
              <a:t>How many entries in the forwarding table? </a:t>
            </a:r>
            <a:r>
              <a:rPr lang="en-US" dirty="0" smtClean="0">
                <a:solidFill>
                  <a:srgbClr val="000090"/>
                </a:solidFill>
              </a:rPr>
              <a:t>O(N)</a:t>
            </a:r>
          </a:p>
          <a:p>
            <a:endParaRPr lang="en-US" sz="240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61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</a:rPr>
              <a:t>Inconsistent link-state database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Some routers know about failure before others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The shortest paths are no longer consistent</a:t>
            </a:r>
          </a:p>
          <a:p>
            <a:pPr lvl="1"/>
            <a:r>
              <a:rPr lang="en-US" dirty="0">
                <a:latin typeface="Arial" charset="0"/>
                <a:ea typeface="Arial" charset="0"/>
                <a:cs typeface="Arial" charset="0"/>
              </a:rPr>
              <a:t>Can cause transient </a:t>
            </a:r>
            <a:r>
              <a:rPr lang="en-US" dirty="0">
                <a:solidFill>
                  <a:srgbClr val="FF6600"/>
                </a:solidFill>
                <a:latin typeface="Arial" charset="0"/>
                <a:ea typeface="Arial" charset="0"/>
                <a:cs typeface="Arial" charset="0"/>
              </a:rPr>
              <a:t>forwarding loops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Issue#2: Transient </a:t>
            </a:r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Disruptions</a:t>
            </a:r>
          </a:p>
        </p:txBody>
      </p:sp>
      <p:grpSp>
        <p:nvGrpSpPr>
          <p:cNvPr id="2" name="Group 126"/>
          <p:cNvGrpSpPr>
            <a:grpSpLocks/>
          </p:cNvGrpSpPr>
          <p:nvPr/>
        </p:nvGrpSpPr>
        <p:grpSpPr bwMode="auto">
          <a:xfrm>
            <a:off x="838200" y="3429000"/>
            <a:ext cx="3571875" cy="2236788"/>
            <a:chOff x="528" y="2160"/>
            <a:chExt cx="2250" cy="1409"/>
          </a:xfrm>
        </p:grpSpPr>
        <p:sp>
          <p:nvSpPr>
            <p:cNvPr id="80969" name="Freeform 4"/>
            <p:cNvSpPr>
              <a:spLocks/>
            </p:cNvSpPr>
            <p:nvPr/>
          </p:nvSpPr>
          <p:spPr bwMode="auto">
            <a:xfrm>
              <a:off x="528" y="2160"/>
              <a:ext cx="2250" cy="1409"/>
            </a:xfrm>
            <a:custGeom>
              <a:avLst/>
              <a:gdLst>
                <a:gd name="T0" fmla="*/ 0 w 2250"/>
                <a:gd name="T1" fmla="*/ 624 h 1409"/>
                <a:gd name="T2" fmla="*/ 219 w 2250"/>
                <a:gd name="T3" fmla="*/ 321 h 1409"/>
                <a:gd name="T4" fmla="*/ 529 w 2250"/>
                <a:gd name="T5" fmla="*/ 35 h 1409"/>
                <a:gd name="T6" fmla="*/ 1551 w 2250"/>
                <a:gd name="T7" fmla="*/ 111 h 1409"/>
                <a:gd name="T8" fmla="*/ 1968 w 2250"/>
                <a:gd name="T9" fmla="*/ 483 h 1409"/>
                <a:gd name="T10" fmla="*/ 2199 w 2250"/>
                <a:gd name="T11" fmla="*/ 906 h 1409"/>
                <a:gd name="T12" fmla="*/ 1659 w 2250"/>
                <a:gd name="T13" fmla="*/ 1314 h 1409"/>
                <a:gd name="T14" fmla="*/ 993 w 2250"/>
                <a:gd name="T15" fmla="*/ 1386 h 1409"/>
                <a:gd name="T16" fmla="*/ 465 w 2250"/>
                <a:gd name="T17" fmla="*/ 1356 h 1409"/>
                <a:gd name="T18" fmla="*/ 102 w 2250"/>
                <a:gd name="T19" fmla="*/ 1068 h 1409"/>
                <a:gd name="T20" fmla="*/ 0 w 2250"/>
                <a:gd name="T21" fmla="*/ 624 h 140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250"/>
                <a:gd name="T34" fmla="*/ 0 h 1409"/>
                <a:gd name="T35" fmla="*/ 2250 w 2250"/>
                <a:gd name="T36" fmla="*/ 1409 h 140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250" h="1409">
                  <a:moveTo>
                    <a:pt x="0" y="624"/>
                  </a:moveTo>
                  <a:cubicBezTo>
                    <a:pt x="5" y="506"/>
                    <a:pt x="131" y="419"/>
                    <a:pt x="219" y="321"/>
                  </a:cubicBezTo>
                  <a:cubicBezTo>
                    <a:pt x="307" y="223"/>
                    <a:pt x="307" y="70"/>
                    <a:pt x="529" y="35"/>
                  </a:cubicBezTo>
                  <a:cubicBezTo>
                    <a:pt x="751" y="0"/>
                    <a:pt x="1311" y="36"/>
                    <a:pt x="1551" y="111"/>
                  </a:cubicBezTo>
                  <a:cubicBezTo>
                    <a:pt x="1791" y="186"/>
                    <a:pt x="1860" y="351"/>
                    <a:pt x="1968" y="483"/>
                  </a:cubicBezTo>
                  <a:cubicBezTo>
                    <a:pt x="2076" y="615"/>
                    <a:pt x="2250" y="767"/>
                    <a:pt x="2199" y="906"/>
                  </a:cubicBezTo>
                  <a:cubicBezTo>
                    <a:pt x="2148" y="1045"/>
                    <a:pt x="1860" y="1234"/>
                    <a:pt x="1659" y="1314"/>
                  </a:cubicBezTo>
                  <a:cubicBezTo>
                    <a:pt x="1458" y="1394"/>
                    <a:pt x="1192" y="1379"/>
                    <a:pt x="993" y="1386"/>
                  </a:cubicBezTo>
                  <a:cubicBezTo>
                    <a:pt x="794" y="1393"/>
                    <a:pt x="613" y="1409"/>
                    <a:pt x="465" y="1356"/>
                  </a:cubicBezTo>
                  <a:cubicBezTo>
                    <a:pt x="317" y="1303"/>
                    <a:pt x="180" y="1190"/>
                    <a:pt x="102" y="1068"/>
                  </a:cubicBezTo>
                  <a:cubicBezTo>
                    <a:pt x="24" y="946"/>
                    <a:pt x="21" y="716"/>
                    <a:pt x="0" y="624"/>
                  </a:cubicBezTo>
                  <a:close/>
                </a:path>
              </a:pathLst>
            </a:cu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0" name="Freeform 5"/>
            <p:cNvSpPr>
              <a:spLocks/>
            </p:cNvSpPr>
            <p:nvPr/>
          </p:nvSpPr>
          <p:spPr bwMode="auto">
            <a:xfrm>
              <a:off x="864" y="2709"/>
              <a:ext cx="342" cy="186"/>
            </a:xfrm>
            <a:custGeom>
              <a:avLst/>
              <a:gdLst>
                <a:gd name="T0" fmla="*/ 0 w 342"/>
                <a:gd name="T1" fmla="*/ 186 h 186"/>
                <a:gd name="T2" fmla="*/ 342 w 342"/>
                <a:gd name="T3" fmla="*/ 0 h 186"/>
                <a:gd name="T4" fmla="*/ 0 60000 65536"/>
                <a:gd name="T5" fmla="*/ 0 60000 65536"/>
                <a:gd name="T6" fmla="*/ 0 w 342"/>
                <a:gd name="T7" fmla="*/ 0 h 186"/>
                <a:gd name="T8" fmla="*/ 342 w 342"/>
                <a:gd name="T9" fmla="*/ 186 h 18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42" h="186">
                  <a:moveTo>
                    <a:pt x="0" y="186"/>
                  </a:moveTo>
                  <a:lnTo>
                    <a:pt x="342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1" name="Oval 6"/>
            <p:cNvSpPr>
              <a:spLocks noChangeArrowheads="1"/>
            </p:cNvSpPr>
            <p:nvPr/>
          </p:nvSpPr>
          <p:spPr bwMode="auto">
            <a:xfrm>
              <a:off x="604" y="2951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2" name="Line 7"/>
            <p:cNvSpPr>
              <a:spLocks noChangeShapeType="1"/>
            </p:cNvSpPr>
            <p:nvPr/>
          </p:nvSpPr>
          <p:spPr bwMode="auto">
            <a:xfrm>
              <a:off x="604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3" name="Line 8"/>
            <p:cNvSpPr>
              <a:spLocks noChangeShapeType="1"/>
            </p:cNvSpPr>
            <p:nvPr/>
          </p:nvSpPr>
          <p:spPr bwMode="auto">
            <a:xfrm>
              <a:off x="917" y="2944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4" name="Rectangle 9"/>
            <p:cNvSpPr>
              <a:spLocks noChangeArrowheads="1"/>
            </p:cNvSpPr>
            <p:nvPr/>
          </p:nvSpPr>
          <p:spPr bwMode="auto">
            <a:xfrm>
              <a:off x="604" y="2944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75" name="Oval 10"/>
            <p:cNvSpPr>
              <a:spLocks noChangeArrowheads="1"/>
            </p:cNvSpPr>
            <p:nvPr/>
          </p:nvSpPr>
          <p:spPr bwMode="auto">
            <a:xfrm>
              <a:off x="601" y="2885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6" name="Oval 11"/>
            <p:cNvSpPr>
              <a:spLocks noChangeArrowheads="1"/>
            </p:cNvSpPr>
            <p:nvPr/>
          </p:nvSpPr>
          <p:spPr bwMode="auto">
            <a:xfrm>
              <a:off x="1078" y="333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7" name="Line 12"/>
            <p:cNvSpPr>
              <a:spLocks noChangeShapeType="1"/>
            </p:cNvSpPr>
            <p:nvPr/>
          </p:nvSpPr>
          <p:spPr bwMode="auto">
            <a:xfrm>
              <a:off x="1078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8" name="Line 13"/>
            <p:cNvSpPr>
              <a:spLocks noChangeShapeType="1"/>
            </p:cNvSpPr>
            <p:nvPr/>
          </p:nvSpPr>
          <p:spPr bwMode="auto">
            <a:xfrm>
              <a:off x="1391" y="333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79" name="Rectangle 14"/>
            <p:cNvSpPr>
              <a:spLocks noChangeArrowheads="1"/>
            </p:cNvSpPr>
            <p:nvPr/>
          </p:nvSpPr>
          <p:spPr bwMode="auto">
            <a:xfrm>
              <a:off x="1078" y="333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0" name="Oval 15"/>
            <p:cNvSpPr>
              <a:spLocks noChangeArrowheads="1"/>
            </p:cNvSpPr>
            <p:nvPr/>
          </p:nvSpPr>
          <p:spPr bwMode="auto">
            <a:xfrm>
              <a:off x="1075" y="327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1" name="Oval 16"/>
            <p:cNvSpPr>
              <a:spLocks noChangeArrowheads="1"/>
            </p:cNvSpPr>
            <p:nvPr/>
          </p:nvSpPr>
          <p:spPr bwMode="auto">
            <a:xfrm>
              <a:off x="1074" y="2648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2" name="Line 17"/>
            <p:cNvSpPr>
              <a:spLocks noChangeShapeType="1"/>
            </p:cNvSpPr>
            <p:nvPr/>
          </p:nvSpPr>
          <p:spPr bwMode="auto">
            <a:xfrm>
              <a:off x="1074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3" name="Line 18"/>
            <p:cNvSpPr>
              <a:spLocks noChangeShapeType="1"/>
            </p:cNvSpPr>
            <p:nvPr/>
          </p:nvSpPr>
          <p:spPr bwMode="auto">
            <a:xfrm>
              <a:off x="1387" y="2641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4" name="Rectangle 19"/>
            <p:cNvSpPr>
              <a:spLocks noChangeArrowheads="1"/>
            </p:cNvSpPr>
            <p:nvPr/>
          </p:nvSpPr>
          <p:spPr bwMode="auto">
            <a:xfrm>
              <a:off x="1074" y="2641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85" name="Oval 20"/>
            <p:cNvSpPr>
              <a:spLocks noChangeArrowheads="1"/>
            </p:cNvSpPr>
            <p:nvPr/>
          </p:nvSpPr>
          <p:spPr bwMode="auto">
            <a:xfrm>
              <a:off x="1071" y="2582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6" name="Oval 21"/>
            <p:cNvSpPr>
              <a:spLocks noChangeArrowheads="1"/>
            </p:cNvSpPr>
            <p:nvPr/>
          </p:nvSpPr>
          <p:spPr bwMode="auto">
            <a:xfrm>
              <a:off x="1757" y="2644"/>
              <a:ext cx="312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7" name="Line 22"/>
            <p:cNvSpPr>
              <a:spLocks noChangeShapeType="1"/>
            </p:cNvSpPr>
            <p:nvPr/>
          </p:nvSpPr>
          <p:spPr bwMode="auto">
            <a:xfrm>
              <a:off x="1757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8" name="Line 23"/>
            <p:cNvSpPr>
              <a:spLocks noChangeShapeType="1"/>
            </p:cNvSpPr>
            <p:nvPr/>
          </p:nvSpPr>
          <p:spPr bwMode="auto">
            <a:xfrm>
              <a:off x="2069" y="263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89" name="Rectangle 24"/>
            <p:cNvSpPr>
              <a:spLocks noChangeArrowheads="1"/>
            </p:cNvSpPr>
            <p:nvPr/>
          </p:nvSpPr>
          <p:spPr bwMode="auto">
            <a:xfrm>
              <a:off x="1757" y="2637"/>
              <a:ext cx="309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0" name="Oval 25"/>
            <p:cNvSpPr>
              <a:spLocks noChangeArrowheads="1"/>
            </p:cNvSpPr>
            <p:nvPr/>
          </p:nvSpPr>
          <p:spPr bwMode="auto">
            <a:xfrm>
              <a:off x="1760" y="2581"/>
              <a:ext cx="312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1" name="Oval 26"/>
            <p:cNvSpPr>
              <a:spLocks noChangeArrowheads="1"/>
            </p:cNvSpPr>
            <p:nvPr/>
          </p:nvSpPr>
          <p:spPr bwMode="auto">
            <a:xfrm>
              <a:off x="1767" y="3335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2" name="Line 27"/>
            <p:cNvSpPr>
              <a:spLocks noChangeShapeType="1"/>
            </p:cNvSpPr>
            <p:nvPr/>
          </p:nvSpPr>
          <p:spPr bwMode="auto">
            <a:xfrm>
              <a:off x="1767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3" name="Line 28"/>
            <p:cNvSpPr>
              <a:spLocks noChangeShapeType="1"/>
            </p:cNvSpPr>
            <p:nvPr/>
          </p:nvSpPr>
          <p:spPr bwMode="auto">
            <a:xfrm>
              <a:off x="2080" y="3328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4" name="Rectangle 29"/>
            <p:cNvSpPr>
              <a:spLocks noChangeArrowheads="1"/>
            </p:cNvSpPr>
            <p:nvPr/>
          </p:nvSpPr>
          <p:spPr bwMode="auto">
            <a:xfrm>
              <a:off x="1767" y="3328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0995" name="Oval 30"/>
            <p:cNvSpPr>
              <a:spLocks noChangeArrowheads="1"/>
            </p:cNvSpPr>
            <p:nvPr/>
          </p:nvSpPr>
          <p:spPr bwMode="auto">
            <a:xfrm>
              <a:off x="1764" y="3269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6" name="Oval 31"/>
            <p:cNvSpPr>
              <a:spLocks noChangeArrowheads="1"/>
            </p:cNvSpPr>
            <p:nvPr/>
          </p:nvSpPr>
          <p:spPr bwMode="auto">
            <a:xfrm>
              <a:off x="2332" y="2994"/>
              <a:ext cx="313" cy="81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7" name="Line 32"/>
            <p:cNvSpPr>
              <a:spLocks noChangeShapeType="1"/>
            </p:cNvSpPr>
            <p:nvPr/>
          </p:nvSpPr>
          <p:spPr bwMode="auto">
            <a:xfrm>
              <a:off x="2332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8" name="Line 33"/>
            <p:cNvSpPr>
              <a:spLocks noChangeShapeType="1"/>
            </p:cNvSpPr>
            <p:nvPr/>
          </p:nvSpPr>
          <p:spPr bwMode="auto">
            <a:xfrm>
              <a:off x="2645" y="2987"/>
              <a:ext cx="0" cy="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99" name="Rectangle 34"/>
            <p:cNvSpPr>
              <a:spLocks noChangeArrowheads="1"/>
            </p:cNvSpPr>
            <p:nvPr/>
          </p:nvSpPr>
          <p:spPr bwMode="auto">
            <a:xfrm>
              <a:off x="2332" y="2987"/>
              <a:ext cx="310" cy="4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sz="1800" b="0">
                <a:latin typeface="Arial" charset="0"/>
              </a:endParaRPr>
            </a:p>
          </p:txBody>
        </p:sp>
        <p:sp>
          <p:nvSpPr>
            <p:cNvPr id="81000" name="Oval 35"/>
            <p:cNvSpPr>
              <a:spLocks noChangeArrowheads="1"/>
            </p:cNvSpPr>
            <p:nvPr/>
          </p:nvSpPr>
          <p:spPr bwMode="auto">
            <a:xfrm>
              <a:off x="2329" y="2928"/>
              <a:ext cx="313" cy="95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1" name="Freeform 36"/>
            <p:cNvSpPr>
              <a:spLocks/>
            </p:cNvSpPr>
            <p:nvPr/>
          </p:nvSpPr>
          <p:spPr bwMode="auto">
            <a:xfrm>
              <a:off x="1923" y="2736"/>
              <a:ext cx="1" cy="522"/>
            </a:xfrm>
            <a:custGeom>
              <a:avLst/>
              <a:gdLst>
                <a:gd name="T0" fmla="*/ 0 w 1"/>
                <a:gd name="T1" fmla="*/ 0 h 522"/>
                <a:gd name="T2" fmla="*/ 0 w 1"/>
                <a:gd name="T3" fmla="*/ 522 h 522"/>
                <a:gd name="T4" fmla="*/ 0 60000 65536"/>
                <a:gd name="T5" fmla="*/ 0 60000 65536"/>
                <a:gd name="T6" fmla="*/ 0 w 1"/>
                <a:gd name="T7" fmla="*/ 0 h 522"/>
                <a:gd name="T8" fmla="*/ 1 w 1"/>
                <a:gd name="T9" fmla="*/ 522 h 52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22">
                  <a:moveTo>
                    <a:pt x="0" y="0"/>
                  </a:moveTo>
                  <a:lnTo>
                    <a:pt x="0" y="522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2" name="Freeform 37"/>
            <p:cNvSpPr>
              <a:spLocks/>
            </p:cNvSpPr>
            <p:nvPr/>
          </p:nvSpPr>
          <p:spPr bwMode="auto">
            <a:xfrm>
              <a:off x="1230" y="2742"/>
              <a:ext cx="1" cy="537"/>
            </a:xfrm>
            <a:custGeom>
              <a:avLst/>
              <a:gdLst>
                <a:gd name="T0" fmla="*/ 0 w 1"/>
                <a:gd name="T1" fmla="*/ 0 h 537"/>
                <a:gd name="T2" fmla="*/ 0 w 1"/>
                <a:gd name="T3" fmla="*/ 537 h 537"/>
                <a:gd name="T4" fmla="*/ 0 60000 65536"/>
                <a:gd name="T5" fmla="*/ 0 60000 65536"/>
                <a:gd name="T6" fmla="*/ 0 w 1"/>
                <a:gd name="T7" fmla="*/ 0 h 537"/>
                <a:gd name="T8" fmla="*/ 1 w 1"/>
                <a:gd name="T9" fmla="*/ 537 h 53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537">
                  <a:moveTo>
                    <a:pt x="0" y="0"/>
                  </a:moveTo>
                  <a:lnTo>
                    <a:pt x="0" y="537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3" name="Freeform 38"/>
            <p:cNvSpPr>
              <a:spLocks/>
            </p:cNvSpPr>
            <p:nvPr/>
          </p:nvSpPr>
          <p:spPr bwMode="auto">
            <a:xfrm>
              <a:off x="1395" y="2727"/>
              <a:ext cx="504" cy="600"/>
            </a:xfrm>
            <a:custGeom>
              <a:avLst/>
              <a:gdLst>
                <a:gd name="T0" fmla="*/ 0 w 378"/>
                <a:gd name="T1" fmla="*/ 7134 h 174"/>
                <a:gd name="T2" fmla="*/ 896 w 378"/>
                <a:gd name="T3" fmla="*/ 0 h 174"/>
                <a:gd name="T4" fmla="*/ 0 60000 65536"/>
                <a:gd name="T5" fmla="*/ 0 60000 65536"/>
                <a:gd name="T6" fmla="*/ 0 w 378"/>
                <a:gd name="T7" fmla="*/ 0 h 174"/>
                <a:gd name="T8" fmla="*/ 378 w 378"/>
                <a:gd name="T9" fmla="*/ 174 h 17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78" h="174">
                  <a:moveTo>
                    <a:pt x="0" y="174"/>
                  </a:moveTo>
                  <a:lnTo>
                    <a:pt x="378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4" name="Freeform 39"/>
            <p:cNvSpPr>
              <a:spLocks/>
            </p:cNvSpPr>
            <p:nvPr/>
          </p:nvSpPr>
          <p:spPr bwMode="auto">
            <a:xfrm>
              <a:off x="2082" y="3072"/>
              <a:ext cx="366" cy="270"/>
            </a:xfrm>
            <a:custGeom>
              <a:avLst/>
              <a:gdLst>
                <a:gd name="T0" fmla="*/ 0 w 366"/>
                <a:gd name="T1" fmla="*/ 270 h 270"/>
                <a:gd name="T2" fmla="*/ 366 w 366"/>
                <a:gd name="T3" fmla="*/ 0 h 270"/>
                <a:gd name="T4" fmla="*/ 0 60000 65536"/>
                <a:gd name="T5" fmla="*/ 0 60000 65536"/>
                <a:gd name="T6" fmla="*/ 0 w 366"/>
                <a:gd name="T7" fmla="*/ 0 h 270"/>
                <a:gd name="T8" fmla="*/ 366 w 366"/>
                <a:gd name="T9" fmla="*/ 270 h 270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270">
                  <a:moveTo>
                    <a:pt x="0" y="270"/>
                  </a:moveTo>
                  <a:lnTo>
                    <a:pt x="366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5" name="Freeform 40"/>
            <p:cNvSpPr>
              <a:spLocks/>
            </p:cNvSpPr>
            <p:nvPr/>
          </p:nvSpPr>
          <p:spPr bwMode="auto">
            <a:xfrm>
              <a:off x="1401" y="335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6" name="Freeform 41"/>
            <p:cNvSpPr>
              <a:spLocks/>
            </p:cNvSpPr>
            <p:nvPr/>
          </p:nvSpPr>
          <p:spPr bwMode="auto">
            <a:xfrm>
              <a:off x="810" y="3033"/>
              <a:ext cx="276" cy="264"/>
            </a:xfrm>
            <a:custGeom>
              <a:avLst/>
              <a:gdLst>
                <a:gd name="T0" fmla="*/ 276 w 276"/>
                <a:gd name="T1" fmla="*/ 264 h 264"/>
                <a:gd name="T2" fmla="*/ 0 w 276"/>
                <a:gd name="T3" fmla="*/ 0 h 264"/>
                <a:gd name="T4" fmla="*/ 0 60000 65536"/>
                <a:gd name="T5" fmla="*/ 0 60000 65536"/>
                <a:gd name="T6" fmla="*/ 0 w 276"/>
                <a:gd name="T7" fmla="*/ 0 h 264"/>
                <a:gd name="T8" fmla="*/ 276 w 276"/>
                <a:gd name="T9" fmla="*/ 264 h 26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76" h="264">
                  <a:moveTo>
                    <a:pt x="276" y="264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7" name="Freeform 42"/>
            <p:cNvSpPr>
              <a:spLocks/>
            </p:cNvSpPr>
            <p:nvPr/>
          </p:nvSpPr>
          <p:spPr bwMode="auto">
            <a:xfrm>
              <a:off x="1395" y="2667"/>
              <a:ext cx="366" cy="1"/>
            </a:xfrm>
            <a:custGeom>
              <a:avLst/>
              <a:gdLst>
                <a:gd name="T0" fmla="*/ 366 w 366"/>
                <a:gd name="T1" fmla="*/ 0 h 1"/>
                <a:gd name="T2" fmla="*/ 0 w 366"/>
                <a:gd name="T3" fmla="*/ 0 h 1"/>
                <a:gd name="T4" fmla="*/ 0 60000 65536"/>
                <a:gd name="T5" fmla="*/ 0 60000 65536"/>
                <a:gd name="T6" fmla="*/ 0 w 366"/>
                <a:gd name="T7" fmla="*/ 0 h 1"/>
                <a:gd name="T8" fmla="*/ 366 w 366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6" h="1">
                  <a:moveTo>
                    <a:pt x="366" y="0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8" name="Freeform 43"/>
            <p:cNvSpPr>
              <a:spLocks/>
            </p:cNvSpPr>
            <p:nvPr/>
          </p:nvSpPr>
          <p:spPr bwMode="auto">
            <a:xfrm>
              <a:off x="2070" y="2664"/>
              <a:ext cx="396" cy="267"/>
            </a:xfrm>
            <a:custGeom>
              <a:avLst/>
              <a:gdLst>
                <a:gd name="T0" fmla="*/ 396 w 396"/>
                <a:gd name="T1" fmla="*/ 267 h 267"/>
                <a:gd name="T2" fmla="*/ 0 w 396"/>
                <a:gd name="T3" fmla="*/ 0 h 267"/>
                <a:gd name="T4" fmla="*/ 0 60000 65536"/>
                <a:gd name="T5" fmla="*/ 0 60000 65536"/>
                <a:gd name="T6" fmla="*/ 0 w 396"/>
                <a:gd name="T7" fmla="*/ 0 h 267"/>
                <a:gd name="T8" fmla="*/ 396 w 396"/>
                <a:gd name="T9" fmla="*/ 267 h 2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96" h="267">
                  <a:moveTo>
                    <a:pt x="396" y="267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009" name="Freeform 44"/>
            <p:cNvSpPr>
              <a:spLocks/>
            </p:cNvSpPr>
            <p:nvPr/>
          </p:nvSpPr>
          <p:spPr bwMode="auto">
            <a:xfrm>
              <a:off x="753" y="2235"/>
              <a:ext cx="1110" cy="645"/>
            </a:xfrm>
            <a:custGeom>
              <a:avLst/>
              <a:gdLst>
                <a:gd name="T0" fmla="*/ 1110 w 1110"/>
                <a:gd name="T1" fmla="*/ 342 h 645"/>
                <a:gd name="T2" fmla="*/ 0 w 1110"/>
                <a:gd name="T3" fmla="*/ 645 h 645"/>
                <a:gd name="T4" fmla="*/ 0 60000 65536"/>
                <a:gd name="T5" fmla="*/ 0 60000 65536"/>
                <a:gd name="T6" fmla="*/ 0 w 1110"/>
                <a:gd name="T7" fmla="*/ 0 h 645"/>
                <a:gd name="T8" fmla="*/ 1110 w 1110"/>
                <a:gd name="T9" fmla="*/ 645 h 64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110" h="645">
                  <a:moveTo>
                    <a:pt x="1110" y="342"/>
                  </a:moveTo>
                  <a:cubicBezTo>
                    <a:pt x="1104" y="0"/>
                    <a:pt x="21" y="63"/>
                    <a:pt x="0" y="645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010" name="Group 45"/>
            <p:cNvGrpSpPr>
              <a:grpSpLocks/>
            </p:cNvGrpSpPr>
            <p:nvPr/>
          </p:nvGrpSpPr>
          <p:grpSpPr bwMode="auto">
            <a:xfrm>
              <a:off x="649" y="2849"/>
              <a:ext cx="212" cy="231"/>
              <a:chOff x="2950" y="2441"/>
              <a:chExt cx="215" cy="231"/>
            </a:xfrm>
          </p:grpSpPr>
          <p:sp>
            <p:nvSpPr>
              <p:cNvPr id="81027" name="Rectangle 46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8" name="Text Box 47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A</a:t>
                </a:r>
              </a:p>
            </p:txBody>
          </p:sp>
        </p:grpSp>
        <p:grpSp>
          <p:nvGrpSpPr>
            <p:cNvPr id="81011" name="Group 48"/>
            <p:cNvGrpSpPr>
              <a:grpSpLocks/>
            </p:cNvGrpSpPr>
            <p:nvPr/>
          </p:nvGrpSpPr>
          <p:grpSpPr bwMode="auto">
            <a:xfrm>
              <a:off x="1819" y="3233"/>
              <a:ext cx="212" cy="231"/>
              <a:chOff x="2950" y="2441"/>
              <a:chExt cx="215" cy="231"/>
            </a:xfrm>
          </p:grpSpPr>
          <p:sp>
            <p:nvSpPr>
              <p:cNvPr id="81025" name="Rectangle 49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6" name="Text Box 50"/>
              <p:cNvSpPr txBox="1">
                <a:spLocks noChangeArrowheads="1"/>
              </p:cNvSpPr>
              <p:nvPr/>
            </p:nvSpPr>
            <p:spPr bwMode="auto">
              <a:xfrm>
                <a:off x="2950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E</a:t>
                </a:r>
              </a:p>
            </p:txBody>
          </p:sp>
        </p:grpSp>
        <p:grpSp>
          <p:nvGrpSpPr>
            <p:cNvPr id="81012" name="Group 51"/>
            <p:cNvGrpSpPr>
              <a:grpSpLocks/>
            </p:cNvGrpSpPr>
            <p:nvPr/>
          </p:nvGrpSpPr>
          <p:grpSpPr bwMode="auto">
            <a:xfrm>
              <a:off x="1134" y="3230"/>
              <a:ext cx="220" cy="231"/>
              <a:chOff x="2946" y="2441"/>
              <a:chExt cx="223" cy="231"/>
            </a:xfrm>
          </p:grpSpPr>
          <p:sp>
            <p:nvSpPr>
              <p:cNvPr id="81023" name="Rectangle 52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4" name="Text Box 53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D</a:t>
                </a:r>
              </a:p>
            </p:txBody>
          </p:sp>
        </p:grpSp>
        <p:grpSp>
          <p:nvGrpSpPr>
            <p:cNvPr id="81013" name="Group 54"/>
            <p:cNvGrpSpPr>
              <a:grpSpLocks/>
            </p:cNvGrpSpPr>
            <p:nvPr/>
          </p:nvGrpSpPr>
          <p:grpSpPr bwMode="auto">
            <a:xfrm>
              <a:off x="1809" y="2543"/>
              <a:ext cx="220" cy="231"/>
              <a:chOff x="2946" y="2441"/>
              <a:chExt cx="223" cy="231"/>
            </a:xfrm>
          </p:grpSpPr>
          <p:sp>
            <p:nvSpPr>
              <p:cNvPr id="81021" name="Rectangle 55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2" name="Text Box 56"/>
              <p:cNvSpPr txBox="1">
                <a:spLocks noChangeArrowheads="1"/>
              </p:cNvSpPr>
              <p:nvPr/>
            </p:nvSpPr>
            <p:spPr bwMode="auto">
              <a:xfrm>
                <a:off x="2946" y="2441"/>
                <a:ext cx="223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C</a:t>
                </a:r>
              </a:p>
            </p:txBody>
          </p:sp>
        </p:grpSp>
        <p:grpSp>
          <p:nvGrpSpPr>
            <p:cNvPr id="81014" name="Group 57"/>
            <p:cNvGrpSpPr>
              <a:grpSpLocks/>
            </p:cNvGrpSpPr>
            <p:nvPr/>
          </p:nvGrpSpPr>
          <p:grpSpPr bwMode="auto">
            <a:xfrm>
              <a:off x="1130" y="2543"/>
              <a:ext cx="212" cy="231"/>
              <a:chOff x="2951" y="2441"/>
              <a:chExt cx="215" cy="231"/>
            </a:xfrm>
          </p:grpSpPr>
          <p:sp>
            <p:nvSpPr>
              <p:cNvPr id="81019" name="Rectangle 58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20" name="Text Box 59"/>
              <p:cNvSpPr txBox="1">
                <a:spLocks noChangeArrowheads="1"/>
              </p:cNvSpPr>
              <p:nvPr/>
            </p:nvSpPr>
            <p:spPr bwMode="auto">
              <a:xfrm>
                <a:off x="2951" y="2441"/>
                <a:ext cx="215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B</a:t>
                </a:r>
              </a:p>
            </p:txBody>
          </p:sp>
        </p:grpSp>
        <p:grpSp>
          <p:nvGrpSpPr>
            <p:cNvPr id="81015" name="Group 60"/>
            <p:cNvGrpSpPr>
              <a:grpSpLocks/>
            </p:cNvGrpSpPr>
            <p:nvPr/>
          </p:nvGrpSpPr>
          <p:grpSpPr bwMode="auto">
            <a:xfrm>
              <a:off x="2396" y="2891"/>
              <a:ext cx="204" cy="231"/>
              <a:chOff x="2954" y="2441"/>
              <a:chExt cx="207" cy="231"/>
            </a:xfrm>
          </p:grpSpPr>
          <p:sp>
            <p:nvSpPr>
              <p:cNvPr id="81017" name="Rectangle 61"/>
              <p:cNvSpPr>
                <a:spLocks noChangeArrowheads="1"/>
              </p:cNvSpPr>
              <p:nvPr/>
            </p:nvSpPr>
            <p:spPr bwMode="auto">
              <a:xfrm>
                <a:off x="2982" y="2490"/>
                <a:ext cx="144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1018" name="Text Box 62"/>
              <p:cNvSpPr txBox="1">
                <a:spLocks noChangeArrowheads="1"/>
              </p:cNvSpPr>
              <p:nvPr/>
            </p:nvSpPr>
            <p:spPr bwMode="auto">
              <a:xfrm>
                <a:off x="2954" y="2441"/>
                <a:ext cx="207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2pPr>
                <a:lvl3pPr marL="11430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3pPr>
                <a:lvl4pPr marL="16002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4pPr>
                <a:lvl5pPr marL="2057400" indent="-228600" eaLnBrk="0" hangingPunct="0"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Courier New" charset="0"/>
                    <a:ea typeface="ＭＳ Ｐゴシック" charset="0"/>
                  </a:defRPr>
                </a:lvl9pPr>
              </a:lstStyle>
              <a:p>
                <a:pPr algn="ctr"/>
                <a:r>
                  <a:rPr lang="en-US" sz="1800" b="0">
                    <a:latin typeface="Arial" charset="0"/>
                  </a:rPr>
                  <a:t>F</a:t>
                </a:r>
              </a:p>
            </p:txBody>
          </p:sp>
        </p:grpSp>
        <p:sp>
          <p:nvSpPr>
            <p:cNvPr id="81016" name="Line 63"/>
            <p:cNvSpPr>
              <a:spLocks noChangeShapeType="1"/>
            </p:cNvSpPr>
            <p:nvPr/>
          </p:nvSpPr>
          <p:spPr bwMode="auto">
            <a:xfrm>
              <a:off x="804" y="3021"/>
              <a:ext cx="282" cy="2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71900" name="Text Box 124"/>
          <p:cNvSpPr txBox="1">
            <a:spLocks noChangeArrowheads="1"/>
          </p:cNvSpPr>
          <p:nvPr/>
        </p:nvSpPr>
        <p:spPr bwMode="auto">
          <a:xfrm>
            <a:off x="609600" y="5745163"/>
            <a:ext cx="4038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>
                <a:latin typeface="Helvetica" charset="0"/>
              </a:rPr>
              <a:t>A and D think that this</a:t>
            </a:r>
            <a:br>
              <a:rPr lang="en-US">
                <a:latin typeface="Helvetica" charset="0"/>
              </a:rPr>
            </a:br>
            <a:r>
              <a:rPr lang="en-US">
                <a:latin typeface="Helvetica" charset="0"/>
              </a:rPr>
              <a:t>is the path to C</a:t>
            </a:r>
          </a:p>
        </p:txBody>
      </p:sp>
      <p:sp>
        <p:nvSpPr>
          <p:cNvPr id="971901" name="Text Box 125"/>
          <p:cNvSpPr txBox="1">
            <a:spLocks noChangeArrowheads="1"/>
          </p:cNvSpPr>
          <p:nvPr/>
        </p:nvSpPr>
        <p:spPr bwMode="auto">
          <a:xfrm>
            <a:off x="4953000" y="5715000"/>
            <a:ext cx="35814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>
                <a:latin typeface="Helvetica" charset="0"/>
              </a:rPr>
              <a:t>E thinks that this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is the path to C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62525" y="3429000"/>
            <a:ext cx="3571875" cy="2236788"/>
            <a:chOff x="4962525" y="3429000"/>
            <a:chExt cx="3571875" cy="2236788"/>
          </a:xfrm>
        </p:grpSpPr>
        <p:grpSp>
          <p:nvGrpSpPr>
            <p:cNvPr id="3" name="Group 2"/>
            <p:cNvGrpSpPr/>
            <p:nvPr/>
          </p:nvGrpSpPr>
          <p:grpSpPr>
            <a:xfrm>
              <a:off x="4962525" y="3429000"/>
              <a:ext cx="3571875" cy="2236788"/>
              <a:chOff x="4962525" y="3429000"/>
              <a:chExt cx="3571875" cy="2236788"/>
            </a:xfrm>
          </p:grpSpPr>
          <p:sp>
            <p:nvSpPr>
              <p:cNvPr id="80909" name="Freeform 64"/>
              <p:cNvSpPr>
                <a:spLocks/>
              </p:cNvSpPr>
              <p:nvPr/>
            </p:nvSpPr>
            <p:spPr bwMode="auto">
              <a:xfrm>
                <a:off x="4962525" y="3429000"/>
                <a:ext cx="3571875" cy="2236788"/>
              </a:xfrm>
              <a:custGeom>
                <a:avLst/>
                <a:gdLst>
                  <a:gd name="T0" fmla="*/ 0 w 2250"/>
                  <a:gd name="T1" fmla="*/ 624 h 1409"/>
                  <a:gd name="T2" fmla="*/ 219 w 2250"/>
                  <a:gd name="T3" fmla="*/ 321 h 1409"/>
                  <a:gd name="T4" fmla="*/ 529 w 2250"/>
                  <a:gd name="T5" fmla="*/ 35 h 1409"/>
                  <a:gd name="T6" fmla="*/ 1551 w 2250"/>
                  <a:gd name="T7" fmla="*/ 111 h 1409"/>
                  <a:gd name="T8" fmla="*/ 1968 w 2250"/>
                  <a:gd name="T9" fmla="*/ 483 h 1409"/>
                  <a:gd name="T10" fmla="*/ 2199 w 2250"/>
                  <a:gd name="T11" fmla="*/ 906 h 1409"/>
                  <a:gd name="T12" fmla="*/ 1659 w 2250"/>
                  <a:gd name="T13" fmla="*/ 1314 h 1409"/>
                  <a:gd name="T14" fmla="*/ 993 w 2250"/>
                  <a:gd name="T15" fmla="*/ 1386 h 1409"/>
                  <a:gd name="T16" fmla="*/ 465 w 2250"/>
                  <a:gd name="T17" fmla="*/ 1356 h 1409"/>
                  <a:gd name="T18" fmla="*/ 102 w 2250"/>
                  <a:gd name="T19" fmla="*/ 1068 h 1409"/>
                  <a:gd name="T20" fmla="*/ 0 w 2250"/>
                  <a:gd name="T21" fmla="*/ 624 h 140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250"/>
                  <a:gd name="T34" fmla="*/ 0 h 1409"/>
                  <a:gd name="T35" fmla="*/ 2250 w 2250"/>
                  <a:gd name="T36" fmla="*/ 1409 h 140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250" h="1409">
                    <a:moveTo>
                      <a:pt x="0" y="624"/>
                    </a:moveTo>
                    <a:cubicBezTo>
                      <a:pt x="5" y="506"/>
                      <a:pt x="131" y="419"/>
                      <a:pt x="219" y="321"/>
                    </a:cubicBezTo>
                    <a:cubicBezTo>
                      <a:pt x="307" y="223"/>
                      <a:pt x="307" y="70"/>
                      <a:pt x="529" y="35"/>
                    </a:cubicBezTo>
                    <a:cubicBezTo>
                      <a:pt x="751" y="0"/>
                      <a:pt x="1311" y="36"/>
                      <a:pt x="1551" y="111"/>
                    </a:cubicBezTo>
                    <a:cubicBezTo>
                      <a:pt x="1791" y="186"/>
                      <a:pt x="1860" y="351"/>
                      <a:pt x="1968" y="483"/>
                    </a:cubicBezTo>
                    <a:cubicBezTo>
                      <a:pt x="2076" y="615"/>
                      <a:pt x="2250" y="767"/>
                      <a:pt x="2199" y="906"/>
                    </a:cubicBezTo>
                    <a:cubicBezTo>
                      <a:pt x="2148" y="1045"/>
                      <a:pt x="1860" y="1234"/>
                      <a:pt x="1659" y="1314"/>
                    </a:cubicBezTo>
                    <a:cubicBezTo>
                      <a:pt x="1458" y="1394"/>
                      <a:pt x="1192" y="1379"/>
                      <a:pt x="993" y="1386"/>
                    </a:cubicBezTo>
                    <a:cubicBezTo>
                      <a:pt x="794" y="1393"/>
                      <a:pt x="613" y="1409"/>
                      <a:pt x="465" y="1356"/>
                    </a:cubicBezTo>
                    <a:cubicBezTo>
                      <a:pt x="317" y="1303"/>
                      <a:pt x="180" y="1190"/>
                      <a:pt x="102" y="1068"/>
                    </a:cubicBezTo>
                    <a:cubicBezTo>
                      <a:pt x="24" y="946"/>
                      <a:pt x="21" y="716"/>
                      <a:pt x="0" y="624"/>
                    </a:cubicBezTo>
                    <a:close/>
                  </a:path>
                </a:pathLst>
              </a:custGeom>
              <a:solidFill>
                <a:srgbClr val="CC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0" name="Freeform 65"/>
              <p:cNvSpPr>
                <a:spLocks/>
              </p:cNvSpPr>
              <p:nvPr/>
            </p:nvSpPr>
            <p:spPr bwMode="auto">
              <a:xfrm>
                <a:off x="5495925" y="4300538"/>
                <a:ext cx="542925" cy="295275"/>
              </a:xfrm>
              <a:custGeom>
                <a:avLst/>
                <a:gdLst>
                  <a:gd name="T0" fmla="*/ 0 w 342"/>
                  <a:gd name="T1" fmla="*/ 186 h 186"/>
                  <a:gd name="T2" fmla="*/ 342 w 342"/>
                  <a:gd name="T3" fmla="*/ 0 h 186"/>
                  <a:gd name="T4" fmla="*/ 0 60000 65536"/>
                  <a:gd name="T5" fmla="*/ 0 60000 65536"/>
                  <a:gd name="T6" fmla="*/ 0 w 342"/>
                  <a:gd name="T7" fmla="*/ 0 h 186"/>
                  <a:gd name="T8" fmla="*/ 342 w 342"/>
                  <a:gd name="T9" fmla="*/ 186 h 18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42" h="186">
                    <a:moveTo>
                      <a:pt x="0" y="186"/>
                    </a:moveTo>
                    <a:lnTo>
                      <a:pt x="342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1" name="Oval 66"/>
              <p:cNvSpPr>
                <a:spLocks noChangeArrowheads="1"/>
              </p:cNvSpPr>
              <p:nvPr/>
            </p:nvSpPr>
            <p:spPr bwMode="auto">
              <a:xfrm>
                <a:off x="5083175" y="46847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2" name="Line 67"/>
              <p:cNvSpPr>
                <a:spLocks noChangeShapeType="1"/>
              </p:cNvSpPr>
              <p:nvPr/>
            </p:nvSpPr>
            <p:spPr bwMode="auto">
              <a:xfrm>
                <a:off x="5083175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3" name="Line 68"/>
              <p:cNvSpPr>
                <a:spLocks noChangeShapeType="1"/>
              </p:cNvSpPr>
              <p:nvPr/>
            </p:nvSpPr>
            <p:spPr bwMode="auto">
              <a:xfrm>
                <a:off x="5580063" y="46736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4" name="Rectangle 69"/>
              <p:cNvSpPr>
                <a:spLocks noChangeArrowheads="1"/>
              </p:cNvSpPr>
              <p:nvPr/>
            </p:nvSpPr>
            <p:spPr bwMode="auto">
              <a:xfrm>
                <a:off x="5083175" y="46736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15" name="Oval 70"/>
              <p:cNvSpPr>
                <a:spLocks noChangeArrowheads="1"/>
              </p:cNvSpPr>
              <p:nvPr/>
            </p:nvSpPr>
            <p:spPr bwMode="auto">
              <a:xfrm>
                <a:off x="5078413" y="45799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6" name="Oval 71"/>
              <p:cNvSpPr>
                <a:spLocks noChangeArrowheads="1"/>
              </p:cNvSpPr>
              <p:nvPr/>
            </p:nvSpPr>
            <p:spPr bwMode="auto">
              <a:xfrm>
                <a:off x="5835650" y="52990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7" name="Line 72"/>
              <p:cNvSpPr>
                <a:spLocks noChangeShapeType="1"/>
              </p:cNvSpPr>
              <p:nvPr/>
            </p:nvSpPr>
            <p:spPr bwMode="auto">
              <a:xfrm>
                <a:off x="5835650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8" name="Line 73"/>
              <p:cNvSpPr>
                <a:spLocks noChangeShapeType="1"/>
              </p:cNvSpPr>
              <p:nvPr/>
            </p:nvSpPr>
            <p:spPr bwMode="auto">
              <a:xfrm>
                <a:off x="6332538" y="52879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19" name="Rectangle 74"/>
              <p:cNvSpPr>
                <a:spLocks noChangeArrowheads="1"/>
              </p:cNvSpPr>
              <p:nvPr/>
            </p:nvSpPr>
            <p:spPr bwMode="auto">
              <a:xfrm>
                <a:off x="5835650" y="52879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0" name="Oval 75"/>
              <p:cNvSpPr>
                <a:spLocks noChangeArrowheads="1"/>
              </p:cNvSpPr>
              <p:nvPr/>
            </p:nvSpPr>
            <p:spPr bwMode="auto">
              <a:xfrm>
                <a:off x="5830888" y="51943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1" name="Oval 76"/>
              <p:cNvSpPr>
                <a:spLocks noChangeArrowheads="1"/>
              </p:cNvSpPr>
              <p:nvPr/>
            </p:nvSpPr>
            <p:spPr bwMode="auto">
              <a:xfrm>
                <a:off x="5829300" y="4203700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2" name="Line 77"/>
              <p:cNvSpPr>
                <a:spLocks noChangeShapeType="1"/>
              </p:cNvSpPr>
              <p:nvPr/>
            </p:nvSpPr>
            <p:spPr bwMode="auto">
              <a:xfrm>
                <a:off x="5829300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3" name="Line 78"/>
              <p:cNvSpPr>
                <a:spLocks noChangeShapeType="1"/>
              </p:cNvSpPr>
              <p:nvPr/>
            </p:nvSpPr>
            <p:spPr bwMode="auto">
              <a:xfrm>
                <a:off x="6326188" y="419258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4" name="Rectangle 79"/>
              <p:cNvSpPr>
                <a:spLocks noChangeArrowheads="1"/>
              </p:cNvSpPr>
              <p:nvPr/>
            </p:nvSpPr>
            <p:spPr bwMode="auto">
              <a:xfrm>
                <a:off x="5829300" y="4192588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25" name="Oval 80"/>
              <p:cNvSpPr>
                <a:spLocks noChangeArrowheads="1"/>
              </p:cNvSpPr>
              <p:nvPr/>
            </p:nvSpPr>
            <p:spPr bwMode="auto">
              <a:xfrm>
                <a:off x="5824538" y="4098925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6" name="Oval 81"/>
              <p:cNvSpPr>
                <a:spLocks noChangeArrowheads="1"/>
              </p:cNvSpPr>
              <p:nvPr/>
            </p:nvSpPr>
            <p:spPr bwMode="auto">
              <a:xfrm>
                <a:off x="6913563" y="4197350"/>
                <a:ext cx="495300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7" name="Line 82"/>
              <p:cNvSpPr>
                <a:spLocks noChangeShapeType="1"/>
              </p:cNvSpPr>
              <p:nvPr/>
            </p:nvSpPr>
            <p:spPr bwMode="auto">
              <a:xfrm>
                <a:off x="69135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8" name="Line 83"/>
              <p:cNvSpPr>
                <a:spLocks noChangeShapeType="1"/>
              </p:cNvSpPr>
              <p:nvPr/>
            </p:nvSpPr>
            <p:spPr bwMode="auto">
              <a:xfrm>
                <a:off x="7408863" y="4186238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29" name="Rectangle 84"/>
              <p:cNvSpPr>
                <a:spLocks noChangeArrowheads="1"/>
              </p:cNvSpPr>
              <p:nvPr/>
            </p:nvSpPr>
            <p:spPr bwMode="auto">
              <a:xfrm>
                <a:off x="6913563" y="4186238"/>
                <a:ext cx="490538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0" name="Oval 85"/>
              <p:cNvSpPr>
                <a:spLocks noChangeArrowheads="1"/>
              </p:cNvSpPr>
              <p:nvPr/>
            </p:nvSpPr>
            <p:spPr bwMode="auto">
              <a:xfrm>
                <a:off x="6918325" y="4097338"/>
                <a:ext cx="495300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1" name="Oval 86"/>
              <p:cNvSpPr>
                <a:spLocks noChangeArrowheads="1"/>
              </p:cNvSpPr>
              <p:nvPr/>
            </p:nvSpPr>
            <p:spPr bwMode="auto">
              <a:xfrm>
                <a:off x="6929438" y="5294313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2" name="Line 87"/>
              <p:cNvSpPr>
                <a:spLocks noChangeShapeType="1"/>
              </p:cNvSpPr>
              <p:nvPr/>
            </p:nvSpPr>
            <p:spPr bwMode="auto">
              <a:xfrm>
                <a:off x="6929438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3" name="Line 88"/>
              <p:cNvSpPr>
                <a:spLocks noChangeShapeType="1"/>
              </p:cNvSpPr>
              <p:nvPr/>
            </p:nvSpPr>
            <p:spPr bwMode="auto">
              <a:xfrm>
                <a:off x="7426325" y="5283200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4" name="Rectangle 89"/>
              <p:cNvSpPr>
                <a:spLocks noChangeArrowheads="1"/>
              </p:cNvSpPr>
              <p:nvPr/>
            </p:nvSpPr>
            <p:spPr bwMode="auto">
              <a:xfrm>
                <a:off x="6929438" y="5283200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35" name="Oval 90"/>
              <p:cNvSpPr>
                <a:spLocks noChangeArrowheads="1"/>
              </p:cNvSpPr>
              <p:nvPr/>
            </p:nvSpPr>
            <p:spPr bwMode="auto">
              <a:xfrm>
                <a:off x="6924675" y="5189538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6" name="Oval 91"/>
              <p:cNvSpPr>
                <a:spLocks noChangeArrowheads="1"/>
              </p:cNvSpPr>
              <p:nvPr/>
            </p:nvSpPr>
            <p:spPr bwMode="auto">
              <a:xfrm>
                <a:off x="7826375" y="4752975"/>
                <a:ext cx="496888" cy="128588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7" name="Line 92"/>
              <p:cNvSpPr>
                <a:spLocks noChangeShapeType="1"/>
              </p:cNvSpPr>
              <p:nvPr/>
            </p:nvSpPr>
            <p:spPr bwMode="auto">
              <a:xfrm>
                <a:off x="7826375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8" name="Line 93"/>
              <p:cNvSpPr>
                <a:spLocks noChangeShapeType="1"/>
              </p:cNvSpPr>
              <p:nvPr/>
            </p:nvSpPr>
            <p:spPr bwMode="auto">
              <a:xfrm>
                <a:off x="8323263" y="4741863"/>
                <a:ext cx="0" cy="793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39" name="Rectangle 94"/>
              <p:cNvSpPr>
                <a:spLocks noChangeArrowheads="1"/>
              </p:cNvSpPr>
              <p:nvPr/>
            </p:nvSpPr>
            <p:spPr bwMode="auto">
              <a:xfrm>
                <a:off x="7826375" y="4741863"/>
                <a:ext cx="492125" cy="7778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US" sz="1800" b="0">
                  <a:latin typeface="Arial" charset="0"/>
                </a:endParaRPr>
              </a:p>
            </p:txBody>
          </p:sp>
          <p:sp>
            <p:nvSpPr>
              <p:cNvPr id="80940" name="Oval 95"/>
              <p:cNvSpPr>
                <a:spLocks noChangeArrowheads="1"/>
              </p:cNvSpPr>
              <p:nvPr/>
            </p:nvSpPr>
            <p:spPr bwMode="auto">
              <a:xfrm>
                <a:off x="7821613" y="4648200"/>
                <a:ext cx="496888" cy="1508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2" name="Freeform 97"/>
              <p:cNvSpPr>
                <a:spLocks/>
              </p:cNvSpPr>
              <p:nvPr/>
            </p:nvSpPr>
            <p:spPr bwMode="auto">
              <a:xfrm>
                <a:off x="6076950" y="4352925"/>
                <a:ext cx="1588" cy="852488"/>
              </a:xfrm>
              <a:custGeom>
                <a:avLst/>
                <a:gdLst>
                  <a:gd name="T0" fmla="*/ 0 w 1"/>
                  <a:gd name="T1" fmla="*/ 0 h 537"/>
                  <a:gd name="T2" fmla="*/ 0 w 1"/>
                  <a:gd name="T3" fmla="*/ 537 h 537"/>
                  <a:gd name="T4" fmla="*/ 0 60000 65536"/>
                  <a:gd name="T5" fmla="*/ 0 60000 65536"/>
                  <a:gd name="T6" fmla="*/ 0 w 1"/>
                  <a:gd name="T7" fmla="*/ 0 h 537"/>
                  <a:gd name="T8" fmla="*/ 1 w 1"/>
                  <a:gd name="T9" fmla="*/ 537 h 53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" h="537">
                    <a:moveTo>
                      <a:pt x="0" y="0"/>
                    </a:moveTo>
                    <a:lnTo>
                      <a:pt x="0" y="537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3" name="Freeform 98"/>
              <p:cNvSpPr>
                <a:spLocks/>
              </p:cNvSpPr>
              <p:nvPr/>
            </p:nvSpPr>
            <p:spPr bwMode="auto">
              <a:xfrm>
                <a:off x="6324600" y="4343400"/>
                <a:ext cx="800100" cy="952500"/>
              </a:xfrm>
              <a:custGeom>
                <a:avLst/>
                <a:gdLst>
                  <a:gd name="T0" fmla="*/ 0 w 378"/>
                  <a:gd name="T1" fmla="*/ 7134 h 174"/>
                  <a:gd name="T2" fmla="*/ 896 w 378"/>
                  <a:gd name="T3" fmla="*/ 0 h 174"/>
                  <a:gd name="T4" fmla="*/ 0 60000 65536"/>
                  <a:gd name="T5" fmla="*/ 0 60000 65536"/>
                  <a:gd name="T6" fmla="*/ 0 w 378"/>
                  <a:gd name="T7" fmla="*/ 0 h 174"/>
                  <a:gd name="T8" fmla="*/ 378 w 378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8" h="174">
                    <a:moveTo>
                      <a:pt x="0" y="174"/>
                    </a:moveTo>
                    <a:lnTo>
                      <a:pt x="378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4" name="Freeform 99"/>
              <p:cNvSpPr>
                <a:spLocks/>
              </p:cNvSpPr>
              <p:nvPr/>
            </p:nvSpPr>
            <p:spPr bwMode="auto">
              <a:xfrm>
                <a:off x="7429500" y="4876800"/>
                <a:ext cx="581025" cy="428625"/>
              </a:xfrm>
              <a:custGeom>
                <a:avLst/>
                <a:gdLst>
                  <a:gd name="T0" fmla="*/ 0 w 366"/>
                  <a:gd name="T1" fmla="*/ 270 h 270"/>
                  <a:gd name="T2" fmla="*/ 366 w 366"/>
                  <a:gd name="T3" fmla="*/ 0 h 270"/>
                  <a:gd name="T4" fmla="*/ 0 60000 65536"/>
                  <a:gd name="T5" fmla="*/ 0 60000 65536"/>
                  <a:gd name="T6" fmla="*/ 0 w 366"/>
                  <a:gd name="T7" fmla="*/ 0 h 270"/>
                  <a:gd name="T8" fmla="*/ 366 w 366"/>
                  <a:gd name="T9" fmla="*/ 270 h 27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270">
                    <a:moveTo>
                      <a:pt x="0" y="270"/>
                    </a:moveTo>
                    <a:lnTo>
                      <a:pt x="366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5" name="Freeform 100"/>
              <p:cNvSpPr>
                <a:spLocks/>
              </p:cNvSpPr>
              <p:nvPr/>
            </p:nvSpPr>
            <p:spPr bwMode="auto">
              <a:xfrm>
                <a:off x="6348413" y="5329238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6" name="Freeform 101"/>
              <p:cNvSpPr>
                <a:spLocks/>
              </p:cNvSpPr>
              <p:nvPr/>
            </p:nvSpPr>
            <p:spPr bwMode="auto">
              <a:xfrm>
                <a:off x="5410200" y="4814888"/>
                <a:ext cx="438150" cy="419100"/>
              </a:xfrm>
              <a:custGeom>
                <a:avLst/>
                <a:gdLst>
                  <a:gd name="T0" fmla="*/ 276 w 276"/>
                  <a:gd name="T1" fmla="*/ 264 h 264"/>
                  <a:gd name="T2" fmla="*/ 0 w 276"/>
                  <a:gd name="T3" fmla="*/ 0 h 264"/>
                  <a:gd name="T4" fmla="*/ 0 60000 65536"/>
                  <a:gd name="T5" fmla="*/ 0 60000 65536"/>
                  <a:gd name="T6" fmla="*/ 0 w 276"/>
                  <a:gd name="T7" fmla="*/ 0 h 264"/>
                  <a:gd name="T8" fmla="*/ 276 w 276"/>
                  <a:gd name="T9" fmla="*/ 264 h 26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76" h="264">
                    <a:moveTo>
                      <a:pt x="276" y="264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7" name="Freeform 102"/>
              <p:cNvSpPr>
                <a:spLocks/>
              </p:cNvSpPr>
              <p:nvPr/>
            </p:nvSpPr>
            <p:spPr bwMode="auto">
              <a:xfrm>
                <a:off x="6338888" y="4233863"/>
                <a:ext cx="581025" cy="1588"/>
              </a:xfrm>
              <a:custGeom>
                <a:avLst/>
                <a:gdLst>
                  <a:gd name="T0" fmla="*/ 366 w 366"/>
                  <a:gd name="T1" fmla="*/ 0 h 1"/>
                  <a:gd name="T2" fmla="*/ 0 w 366"/>
                  <a:gd name="T3" fmla="*/ 0 h 1"/>
                  <a:gd name="T4" fmla="*/ 0 60000 65536"/>
                  <a:gd name="T5" fmla="*/ 0 60000 65536"/>
                  <a:gd name="T6" fmla="*/ 0 w 366"/>
                  <a:gd name="T7" fmla="*/ 0 h 1"/>
                  <a:gd name="T8" fmla="*/ 366 w 36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66" h="1">
                    <a:moveTo>
                      <a:pt x="366" y="0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8" name="Freeform 103"/>
              <p:cNvSpPr>
                <a:spLocks/>
              </p:cNvSpPr>
              <p:nvPr/>
            </p:nvSpPr>
            <p:spPr bwMode="auto">
              <a:xfrm>
                <a:off x="7410450" y="4229100"/>
                <a:ext cx="628650" cy="423863"/>
              </a:xfrm>
              <a:custGeom>
                <a:avLst/>
                <a:gdLst>
                  <a:gd name="T0" fmla="*/ 396 w 396"/>
                  <a:gd name="T1" fmla="*/ 267 h 267"/>
                  <a:gd name="T2" fmla="*/ 0 w 396"/>
                  <a:gd name="T3" fmla="*/ 0 h 267"/>
                  <a:gd name="T4" fmla="*/ 0 60000 65536"/>
                  <a:gd name="T5" fmla="*/ 0 60000 65536"/>
                  <a:gd name="T6" fmla="*/ 0 w 396"/>
                  <a:gd name="T7" fmla="*/ 0 h 267"/>
                  <a:gd name="T8" fmla="*/ 396 w 396"/>
                  <a:gd name="T9" fmla="*/ 267 h 267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96" h="267">
                    <a:moveTo>
                      <a:pt x="396" y="267"/>
                    </a:moveTo>
                    <a:lnTo>
                      <a:pt x="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49" name="Freeform 104"/>
              <p:cNvSpPr>
                <a:spLocks/>
              </p:cNvSpPr>
              <p:nvPr/>
            </p:nvSpPr>
            <p:spPr bwMode="auto">
              <a:xfrm>
                <a:off x="5319713" y="3548063"/>
                <a:ext cx="1762125" cy="1023938"/>
              </a:xfrm>
              <a:custGeom>
                <a:avLst/>
                <a:gdLst>
                  <a:gd name="T0" fmla="*/ 1110 w 1110"/>
                  <a:gd name="T1" fmla="*/ 342 h 645"/>
                  <a:gd name="T2" fmla="*/ 0 w 1110"/>
                  <a:gd name="T3" fmla="*/ 645 h 645"/>
                  <a:gd name="T4" fmla="*/ 0 60000 65536"/>
                  <a:gd name="T5" fmla="*/ 0 60000 65536"/>
                  <a:gd name="T6" fmla="*/ 0 w 1110"/>
                  <a:gd name="T7" fmla="*/ 0 h 645"/>
                  <a:gd name="T8" fmla="*/ 1110 w 1110"/>
                  <a:gd name="T9" fmla="*/ 645 h 64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110" h="645">
                    <a:moveTo>
                      <a:pt x="1110" y="342"/>
                    </a:moveTo>
                    <a:cubicBezTo>
                      <a:pt x="1104" y="0"/>
                      <a:pt x="21" y="63"/>
                      <a:pt x="0" y="645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0950" name="Group 105"/>
              <p:cNvGrpSpPr>
                <a:grpSpLocks/>
              </p:cNvGrpSpPr>
              <p:nvPr/>
            </p:nvGrpSpPr>
            <p:grpSpPr bwMode="auto">
              <a:xfrm>
                <a:off x="5154613" y="4522788"/>
                <a:ext cx="336550" cy="366713"/>
                <a:chOff x="2950" y="2441"/>
                <a:chExt cx="215" cy="231"/>
              </a:xfrm>
            </p:grpSpPr>
            <p:sp>
              <p:nvSpPr>
                <p:cNvPr id="80967" name="Rectangle 106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8" name="Text Box 107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A</a:t>
                  </a:r>
                </a:p>
              </p:txBody>
            </p:sp>
          </p:grpSp>
          <p:grpSp>
            <p:nvGrpSpPr>
              <p:cNvPr id="80951" name="Group 108"/>
              <p:cNvGrpSpPr>
                <a:grpSpLocks/>
              </p:cNvGrpSpPr>
              <p:nvPr/>
            </p:nvGrpSpPr>
            <p:grpSpPr bwMode="auto">
              <a:xfrm>
                <a:off x="7011988" y="5132388"/>
                <a:ext cx="336550" cy="366713"/>
                <a:chOff x="2950" y="2441"/>
                <a:chExt cx="215" cy="231"/>
              </a:xfrm>
            </p:grpSpPr>
            <p:sp>
              <p:nvSpPr>
                <p:cNvPr id="80965" name="Rectangle 109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6" name="Text Box 110"/>
                <p:cNvSpPr txBox="1">
                  <a:spLocks noChangeArrowheads="1"/>
                </p:cNvSpPr>
                <p:nvPr/>
              </p:nvSpPr>
              <p:spPr bwMode="auto">
                <a:xfrm>
                  <a:off x="2950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E</a:t>
                  </a:r>
                </a:p>
              </p:txBody>
            </p:sp>
          </p:grpSp>
          <p:grpSp>
            <p:nvGrpSpPr>
              <p:cNvPr id="80952" name="Group 111"/>
              <p:cNvGrpSpPr>
                <a:grpSpLocks/>
              </p:cNvGrpSpPr>
              <p:nvPr/>
            </p:nvGrpSpPr>
            <p:grpSpPr bwMode="auto">
              <a:xfrm>
                <a:off x="5924550" y="5127625"/>
                <a:ext cx="349250" cy="366713"/>
                <a:chOff x="2946" y="2441"/>
                <a:chExt cx="223" cy="231"/>
              </a:xfrm>
            </p:grpSpPr>
            <p:sp>
              <p:nvSpPr>
                <p:cNvPr id="80963" name="Rectangle 112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4" name="Text Box 113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D</a:t>
                  </a:r>
                </a:p>
              </p:txBody>
            </p:sp>
          </p:grpSp>
          <p:grpSp>
            <p:nvGrpSpPr>
              <p:cNvPr id="80953" name="Group 114"/>
              <p:cNvGrpSpPr>
                <a:grpSpLocks/>
              </p:cNvGrpSpPr>
              <p:nvPr/>
            </p:nvGrpSpPr>
            <p:grpSpPr bwMode="auto">
              <a:xfrm>
                <a:off x="6996113" y="4037013"/>
                <a:ext cx="349250" cy="366713"/>
                <a:chOff x="2946" y="2441"/>
                <a:chExt cx="223" cy="231"/>
              </a:xfrm>
            </p:grpSpPr>
            <p:sp>
              <p:nvSpPr>
                <p:cNvPr id="80961" name="Rectangle 115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2" name="Text Box 116"/>
                <p:cNvSpPr txBox="1">
                  <a:spLocks noChangeArrowheads="1"/>
                </p:cNvSpPr>
                <p:nvPr/>
              </p:nvSpPr>
              <p:spPr bwMode="auto">
                <a:xfrm>
                  <a:off x="2946" y="2441"/>
                  <a:ext cx="223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C</a:t>
                  </a:r>
                </a:p>
              </p:txBody>
            </p:sp>
          </p:grpSp>
          <p:grpSp>
            <p:nvGrpSpPr>
              <p:cNvPr id="80954" name="Group 117"/>
              <p:cNvGrpSpPr>
                <a:grpSpLocks/>
              </p:cNvGrpSpPr>
              <p:nvPr/>
            </p:nvGrpSpPr>
            <p:grpSpPr bwMode="auto">
              <a:xfrm>
                <a:off x="5918200" y="4037013"/>
                <a:ext cx="336550" cy="366713"/>
                <a:chOff x="2951" y="2441"/>
                <a:chExt cx="215" cy="231"/>
              </a:xfrm>
            </p:grpSpPr>
            <p:sp>
              <p:nvSpPr>
                <p:cNvPr id="80959" name="Rectangle 118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60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2951" y="2441"/>
                  <a:ext cx="215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B</a:t>
                  </a:r>
                </a:p>
              </p:txBody>
            </p:sp>
          </p:grpSp>
          <p:grpSp>
            <p:nvGrpSpPr>
              <p:cNvPr id="80955" name="Group 120"/>
              <p:cNvGrpSpPr>
                <a:grpSpLocks/>
              </p:cNvGrpSpPr>
              <p:nvPr/>
            </p:nvGrpSpPr>
            <p:grpSpPr bwMode="auto">
              <a:xfrm>
                <a:off x="7927975" y="4589463"/>
                <a:ext cx="323850" cy="366713"/>
                <a:chOff x="2954" y="2441"/>
                <a:chExt cx="207" cy="231"/>
              </a:xfrm>
            </p:grpSpPr>
            <p:sp>
              <p:nvSpPr>
                <p:cNvPr id="80957" name="Rectangle 121"/>
                <p:cNvSpPr>
                  <a:spLocks noChangeArrowheads="1"/>
                </p:cNvSpPr>
                <p:nvPr/>
              </p:nvSpPr>
              <p:spPr bwMode="auto">
                <a:xfrm>
                  <a:off x="2982" y="2490"/>
                  <a:ext cx="144" cy="1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0958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2954" y="2441"/>
                  <a:ext cx="207" cy="2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  <a:cs typeface="ＭＳ Ｐゴシック" charset="0"/>
                    </a:defRPr>
                  </a:lvl1pPr>
                  <a:lvl2pPr marL="742950" indent="-28575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2pPr>
                  <a:lvl3pPr marL="11430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3pPr>
                  <a:lvl4pPr marL="16002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4pPr>
                  <a:lvl5pPr marL="2057400" indent="-228600" eaLnBrk="0" hangingPunct="0"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Courier New" charset="0"/>
                      <a:ea typeface="ＭＳ Ｐゴシック" charset="0"/>
                    </a:defRPr>
                  </a:lvl9pPr>
                </a:lstStyle>
                <a:p>
                  <a:pPr algn="ctr"/>
                  <a:r>
                    <a:rPr lang="en-US" sz="1800" b="0">
                      <a:latin typeface="Arial" charset="0"/>
                    </a:rPr>
                    <a:t>F</a:t>
                  </a:r>
                </a:p>
              </p:txBody>
            </p:sp>
          </p:grpSp>
          <p:sp>
            <p:nvSpPr>
              <p:cNvPr id="80956" name="Line 123"/>
              <p:cNvSpPr>
                <a:spLocks noChangeShapeType="1"/>
              </p:cNvSpPr>
              <p:nvPr/>
            </p:nvSpPr>
            <p:spPr bwMode="auto">
              <a:xfrm>
                <a:off x="5400675" y="4795838"/>
                <a:ext cx="447675" cy="4476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" name="&quot;No&quot; Symbol 3"/>
            <p:cNvSpPr/>
            <p:nvPr/>
          </p:nvSpPr>
          <p:spPr bwMode="auto">
            <a:xfrm>
              <a:off x="7010400" y="4724400"/>
              <a:ext cx="304800" cy="304800"/>
            </a:xfrm>
            <a:prstGeom prst="noSmoking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charset="0"/>
              </a:endParaRPr>
            </a:p>
          </p:txBody>
        </p:sp>
      </p:grpSp>
      <p:grpSp>
        <p:nvGrpSpPr>
          <p:cNvPr id="16" name="Group 132"/>
          <p:cNvGrpSpPr>
            <a:grpSpLocks/>
          </p:cNvGrpSpPr>
          <p:nvPr/>
        </p:nvGrpSpPr>
        <p:grpSpPr bwMode="auto">
          <a:xfrm>
            <a:off x="2057400" y="5094287"/>
            <a:ext cx="5029200" cy="468313"/>
            <a:chOff x="1296" y="3216"/>
            <a:chExt cx="3168" cy="295"/>
          </a:xfrm>
        </p:grpSpPr>
        <p:sp>
          <p:nvSpPr>
            <p:cNvPr id="80905" name="Oval 128"/>
            <p:cNvSpPr>
              <a:spLocks noChangeArrowheads="1"/>
            </p:cNvSpPr>
            <p:nvPr/>
          </p:nvSpPr>
          <p:spPr bwMode="auto">
            <a:xfrm>
              <a:off x="129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Oval 129"/>
            <p:cNvSpPr>
              <a:spLocks noChangeArrowheads="1"/>
            </p:cNvSpPr>
            <p:nvPr/>
          </p:nvSpPr>
          <p:spPr bwMode="auto">
            <a:xfrm>
              <a:off x="3936" y="3216"/>
              <a:ext cx="528" cy="288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80907" name="AutoShape 130"/>
            <p:cNvCxnSpPr>
              <a:cxnSpLocks noChangeShapeType="1"/>
              <a:stCxn id="80905" idx="5"/>
              <a:endCxn id="80906" idx="3"/>
            </p:cNvCxnSpPr>
            <p:nvPr/>
          </p:nvCxnSpPr>
          <p:spPr bwMode="auto">
            <a:xfrm rot="16200000" flipH="1">
              <a:off x="2879" y="2339"/>
              <a:ext cx="1" cy="2266"/>
            </a:xfrm>
            <a:prstGeom prst="curvedConnector3">
              <a:avLst>
                <a:gd name="adj1" fmla="val 17700000"/>
              </a:avLst>
            </a:prstGeom>
            <a:noFill/>
            <a:ln w="28575">
              <a:solidFill>
                <a:schemeClr val="accent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80908" name="Rectangle 131"/>
            <p:cNvSpPr>
              <a:spLocks noChangeArrowheads="1"/>
            </p:cNvSpPr>
            <p:nvPr/>
          </p:nvSpPr>
          <p:spPr bwMode="auto">
            <a:xfrm>
              <a:off x="2554" y="3223"/>
              <a:ext cx="6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1"/>
                  </a:solidFill>
                  <a:latin typeface="Arial" charset="0"/>
                </a:rPr>
                <a:t>Loop!</a:t>
              </a:r>
            </a:p>
          </p:txBody>
        </p:sp>
      </p:grpSp>
      <p:sp>
        <p:nvSpPr>
          <p:cNvPr id="13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6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build="p"/>
      <p:bldP spid="971900" grpId="0"/>
      <p:bldP spid="97190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 Vector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2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Learn-By-Doing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57200" y="3886200"/>
            <a:ext cx="8458200" cy="1752600"/>
          </a:xfrm>
        </p:spPr>
        <p:txBody>
          <a:bodyPr/>
          <a:lstStyle/>
          <a:p>
            <a:r>
              <a:rPr lang="en-US" dirty="0" smtClean="0"/>
              <a:t>Let’s try to collectively develop</a:t>
            </a:r>
            <a:br>
              <a:rPr lang="en-US" dirty="0" smtClean="0"/>
            </a:br>
            <a:r>
              <a:rPr lang="en-US" dirty="0" smtClean="0"/>
              <a:t> distance-vector routing from first principles</a:t>
            </a:r>
            <a:br>
              <a:rPr lang="en-US" dirty="0" smtClean="0"/>
            </a:br>
            <a:endParaRPr lang="en-US" b="1" i="1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270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Your job: find the (route to) the youngest person in the room</a:t>
            </a:r>
          </a:p>
          <a:p>
            <a:endParaRPr lang="en-US" sz="2400" dirty="0" smtClean="0"/>
          </a:p>
          <a:p>
            <a:r>
              <a:rPr lang="en-US" sz="2400" dirty="0" smtClean="0"/>
              <a:t>Ground Rules</a:t>
            </a:r>
          </a:p>
          <a:p>
            <a:pPr lvl="1"/>
            <a:r>
              <a:rPr lang="en-US" b="1" dirty="0" smtClean="0"/>
              <a:t>You </a:t>
            </a:r>
            <a:r>
              <a:rPr lang="en-US" b="1" dirty="0"/>
              <a:t>may </a:t>
            </a:r>
            <a:r>
              <a:rPr lang="en-US" b="1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leave </a:t>
            </a:r>
            <a:r>
              <a:rPr lang="en-US" dirty="0"/>
              <a:t>your </a:t>
            </a:r>
            <a:r>
              <a:rPr lang="en-US" dirty="0" smtClean="0"/>
              <a:t>seat, nor shout loudly</a:t>
            </a:r>
            <a:br>
              <a:rPr lang="en-US" dirty="0" smtClean="0"/>
            </a:br>
            <a:r>
              <a:rPr lang="en-US" dirty="0" smtClean="0"/>
              <a:t>across </a:t>
            </a:r>
            <a:r>
              <a:rPr lang="en-US" dirty="0"/>
              <a:t>the class </a:t>
            </a:r>
            <a:endParaRPr lang="en-US" dirty="0" smtClean="0"/>
          </a:p>
          <a:p>
            <a:pPr lvl="1"/>
            <a:r>
              <a:rPr lang="en-US" b="1" dirty="0" smtClean="0"/>
              <a:t>You may</a:t>
            </a:r>
            <a:r>
              <a:rPr lang="en-US" dirty="0"/>
              <a:t> </a:t>
            </a:r>
            <a:r>
              <a:rPr lang="en-US" dirty="0" smtClean="0"/>
              <a:t>talk with your immediate neighbors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(N-S-E-W only) </a:t>
            </a:r>
            <a:br>
              <a:rPr lang="en-US" dirty="0" smtClean="0"/>
            </a:br>
            <a:r>
              <a:rPr lang="en-US" dirty="0" smtClean="0"/>
              <a:t> (hint: “</a:t>
            </a:r>
            <a:r>
              <a:rPr lang="en-US" dirty="0"/>
              <a:t>exchange updates</a:t>
            </a:r>
            <a:r>
              <a:rPr lang="en-US" dirty="0" smtClean="0"/>
              <a:t>” with them)</a:t>
            </a:r>
            <a:br>
              <a:rPr lang="en-US" dirty="0" smtClean="0"/>
            </a:br>
            <a:endParaRPr lang="en-US" sz="2400" dirty="0" smtClean="0"/>
          </a:p>
          <a:p>
            <a:r>
              <a:rPr lang="en-US" sz="2400" dirty="0" smtClean="0"/>
              <a:t>At the end of </a:t>
            </a:r>
            <a:r>
              <a:rPr lang="en-US" sz="2400" dirty="0" smtClean="0">
                <a:solidFill>
                  <a:srgbClr val="FF0000"/>
                </a:solidFill>
              </a:rPr>
              <a:t>5 minutes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/>
              <a:t>I will pick a victim and ask: </a:t>
            </a:r>
          </a:p>
          <a:p>
            <a:pPr lvl="1"/>
            <a:r>
              <a:rPr lang="en-US" dirty="0" smtClean="0"/>
              <a:t>who is the youngest person in the room? (</a:t>
            </a:r>
            <a:r>
              <a:rPr lang="en-US" dirty="0" err="1" smtClean="0"/>
              <a:t>date&amp;name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which one of your neighbors first told you this info.? 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0000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59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Go!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23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Distance-Vector</a:t>
            </a: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1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Packets (at a conceptual level)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packet headers contain:</a:t>
            </a:r>
          </a:p>
          <a:p>
            <a:pPr lvl="1"/>
            <a:r>
              <a:rPr lang="en-US" dirty="0" smtClean="0"/>
              <a:t>Source ID, Destination ID, and perhaps other information</a:t>
            </a:r>
          </a:p>
          <a:p>
            <a:pPr lvl="1"/>
            <a:endParaRPr lang="en-US" dirty="0"/>
          </a:p>
          <a:p>
            <a:pPr marL="339725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124200" y="2819400"/>
            <a:ext cx="2667000" cy="3047999"/>
            <a:chOff x="5486400" y="1828800"/>
            <a:chExt cx="2667000" cy="3047999"/>
          </a:xfrm>
        </p:grpSpPr>
        <p:sp>
          <p:nvSpPr>
            <p:cNvPr id="6" name="TextBox 5"/>
            <p:cNvSpPr txBox="1"/>
            <p:nvPr/>
          </p:nvSpPr>
          <p:spPr>
            <a:xfrm>
              <a:off x="5486400" y="18288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Destination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86400" y="2667000"/>
              <a:ext cx="2667000" cy="830997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Source</a:t>
              </a:r>
            </a:p>
            <a:p>
              <a:pPr algn="ctr"/>
              <a:r>
                <a:rPr lang="en-US" sz="2400" dirty="0" smtClean="0"/>
                <a:t>Identifier</a:t>
              </a:r>
              <a:endParaRPr lang="en-US" sz="2400" dirty="0"/>
            </a:p>
          </p:txBody>
        </p:sp>
        <p:sp>
          <p:nvSpPr>
            <p:cNvPr id="8" name="TextBox 7"/>
            <p:cNvSpPr txBox="1">
              <a:spLocks/>
            </p:cNvSpPr>
            <p:nvPr/>
          </p:nvSpPr>
          <p:spPr>
            <a:xfrm>
              <a:off x="5486400" y="3505199"/>
              <a:ext cx="2657856" cy="1371600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 smtClean="0"/>
            </a:p>
            <a:p>
              <a:pPr algn="ctr"/>
              <a:r>
                <a:rPr lang="en-US" sz="2400" dirty="0" smtClean="0"/>
                <a:t>Payload</a:t>
              </a:r>
              <a:endParaRPr lang="en-US" sz="2400" dirty="0"/>
            </a:p>
          </p:txBody>
        </p:sp>
      </p:grpSp>
      <p:sp>
        <p:nvSpPr>
          <p:cNvPr id="9" name="Rounded Rectangular Callout 8"/>
          <p:cNvSpPr/>
          <p:nvPr/>
        </p:nvSpPr>
        <p:spPr bwMode="auto">
          <a:xfrm>
            <a:off x="6553200" y="2971800"/>
            <a:ext cx="2133600" cy="1143000"/>
          </a:xfrm>
          <a:prstGeom prst="wedgeRoundRectCallout">
            <a:avLst>
              <a:gd name="adj1" fmla="val -86904"/>
              <a:gd name="adj2" fmla="val 3879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Why include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0" dirty="0" smtClean="0">
                <a:solidFill>
                  <a:schemeClr val="accent1"/>
                </a:solidFill>
                <a:latin typeface="Calibri"/>
                <a:cs typeface="Calibri"/>
              </a:rPr>
              <a:t>this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/>
                <a:cs typeface="Calibri"/>
              </a:rPr>
              <a:t>?</a:t>
            </a: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341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Distributed Computation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1828800" y="1828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1219200" y="2971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962400" y="2057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962400" y="43434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2667000" y="5181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438400" y="3124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791200" y="2895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2895600" y="3733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1676400" y="46482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810000" y="3276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257800" y="44196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16" name="Straight Connector 15"/>
          <p:cNvCxnSpPr>
            <a:stCxn id="5" idx="5"/>
            <a:endCxn id="10" idx="0"/>
          </p:cNvCxnSpPr>
          <p:nvPr/>
        </p:nvCxnSpPr>
        <p:spPr bwMode="auto">
          <a:xfrm>
            <a:off x="1958882" y="1958882"/>
            <a:ext cx="5557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5" idx="3"/>
            <a:endCxn id="6" idx="0"/>
          </p:cNvCxnSpPr>
          <p:nvPr/>
        </p:nvCxnSpPr>
        <p:spPr bwMode="auto">
          <a:xfrm flipH="1">
            <a:off x="1295400" y="1958882"/>
            <a:ext cx="555718" cy="1012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>
            <a:stCxn id="6" idx="5"/>
            <a:endCxn id="13" idx="1"/>
          </p:cNvCxnSpPr>
          <p:nvPr/>
        </p:nvCxnSpPr>
        <p:spPr bwMode="auto">
          <a:xfrm>
            <a:off x="1349282" y="3101882"/>
            <a:ext cx="349436" cy="15686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/>
          <p:cNvCxnSpPr>
            <a:endCxn id="12" idx="1"/>
          </p:cNvCxnSpPr>
          <p:nvPr/>
        </p:nvCxnSpPr>
        <p:spPr bwMode="auto">
          <a:xfrm>
            <a:off x="2590800" y="3200400"/>
            <a:ext cx="327118" cy="5557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>
            <a:stCxn id="14" idx="5"/>
          </p:cNvCxnSpPr>
          <p:nvPr/>
        </p:nvCxnSpPr>
        <p:spPr bwMode="auto">
          <a:xfrm>
            <a:off x="3940082" y="3406682"/>
            <a:ext cx="1362354" cy="105755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>
            <a:endCxn id="14" idx="7"/>
          </p:cNvCxnSpPr>
          <p:nvPr/>
        </p:nvCxnSpPr>
        <p:spPr bwMode="auto">
          <a:xfrm flipH="1">
            <a:off x="3940082" y="2133600"/>
            <a:ext cx="98518" cy="1165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>
            <a:endCxn id="11" idx="4"/>
          </p:cNvCxnSpPr>
          <p:nvPr/>
        </p:nvCxnSpPr>
        <p:spPr bwMode="auto">
          <a:xfrm>
            <a:off x="4038600" y="2057400"/>
            <a:ext cx="1828800" cy="990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>
            <a:endCxn id="15" idx="0"/>
          </p:cNvCxnSpPr>
          <p:nvPr/>
        </p:nvCxnSpPr>
        <p:spPr bwMode="auto">
          <a:xfrm flipH="1">
            <a:off x="5334000" y="3048000"/>
            <a:ext cx="5334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>
            <a:endCxn id="9" idx="2"/>
          </p:cNvCxnSpPr>
          <p:nvPr/>
        </p:nvCxnSpPr>
        <p:spPr bwMode="auto">
          <a:xfrm>
            <a:off x="1752600" y="4648200"/>
            <a:ext cx="914400" cy="609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endCxn id="8" idx="3"/>
          </p:cNvCxnSpPr>
          <p:nvPr/>
        </p:nvCxnSpPr>
        <p:spPr bwMode="auto">
          <a:xfrm>
            <a:off x="2971800" y="3733800"/>
            <a:ext cx="1012918" cy="7396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>
            <a:endCxn id="8" idx="5"/>
          </p:cNvCxnSpPr>
          <p:nvPr/>
        </p:nvCxnSpPr>
        <p:spPr bwMode="auto">
          <a:xfrm flipH="1">
            <a:off x="4092482" y="4419600"/>
            <a:ext cx="1241518" cy="538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>
            <a:endCxn id="8" idx="1"/>
          </p:cNvCxnSpPr>
          <p:nvPr/>
        </p:nvCxnSpPr>
        <p:spPr bwMode="auto">
          <a:xfrm>
            <a:off x="3886200" y="3276600"/>
            <a:ext cx="985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>
            <a:endCxn id="9" idx="0"/>
          </p:cNvCxnSpPr>
          <p:nvPr/>
        </p:nvCxnSpPr>
        <p:spPr bwMode="auto">
          <a:xfrm flipH="1">
            <a:off x="2743200" y="3810000"/>
            <a:ext cx="228600" cy="1371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>
            <a:stCxn id="10" idx="6"/>
            <a:endCxn id="14" idx="1"/>
          </p:cNvCxnSpPr>
          <p:nvPr/>
        </p:nvCxnSpPr>
        <p:spPr bwMode="auto">
          <a:xfrm>
            <a:off x="2590800" y="3200400"/>
            <a:ext cx="1241518" cy="985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/>
          <p:cNvCxnSpPr>
            <a:stCxn id="6" idx="6"/>
            <a:endCxn id="10" idx="2"/>
          </p:cNvCxnSpPr>
          <p:nvPr/>
        </p:nvCxnSpPr>
        <p:spPr bwMode="auto">
          <a:xfrm>
            <a:off x="1371600" y="3048000"/>
            <a:ext cx="1066800" cy="152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/>
          <p:cNvCxnSpPr>
            <a:stCxn id="13" idx="0"/>
            <a:endCxn id="12" idx="3"/>
          </p:cNvCxnSpPr>
          <p:nvPr/>
        </p:nvCxnSpPr>
        <p:spPr bwMode="auto">
          <a:xfrm flipV="1">
            <a:off x="1752600" y="3863882"/>
            <a:ext cx="1165318" cy="784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8" name="Straight Connector 67"/>
          <p:cNvCxnSpPr>
            <a:stCxn id="9" idx="7"/>
            <a:endCxn id="8" idx="3"/>
          </p:cNvCxnSpPr>
          <p:nvPr/>
        </p:nvCxnSpPr>
        <p:spPr bwMode="auto">
          <a:xfrm flipV="1">
            <a:off x="2797082" y="4473482"/>
            <a:ext cx="1187636" cy="7304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0" name="Straight Connector 69"/>
          <p:cNvCxnSpPr>
            <a:stCxn id="13" idx="0"/>
            <a:endCxn id="10" idx="3"/>
          </p:cNvCxnSpPr>
          <p:nvPr/>
        </p:nvCxnSpPr>
        <p:spPr bwMode="auto">
          <a:xfrm flipV="1">
            <a:off x="1752600" y="3254282"/>
            <a:ext cx="7081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2" name="Straight Connector 71"/>
          <p:cNvCxnSpPr>
            <a:stCxn id="12" idx="0"/>
            <a:endCxn id="14" idx="2"/>
          </p:cNvCxnSpPr>
          <p:nvPr/>
        </p:nvCxnSpPr>
        <p:spPr bwMode="auto">
          <a:xfrm flipV="1">
            <a:off x="2971800" y="3352800"/>
            <a:ext cx="838200" cy="381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>
            <a:stCxn id="14" idx="7"/>
            <a:endCxn id="11" idx="5"/>
          </p:cNvCxnSpPr>
          <p:nvPr/>
        </p:nvCxnSpPr>
        <p:spPr bwMode="auto">
          <a:xfrm flipV="1">
            <a:off x="3940082" y="3025682"/>
            <a:ext cx="1981200" cy="273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6" name="Straight Connector 75"/>
          <p:cNvCxnSpPr>
            <a:stCxn id="5" idx="7"/>
            <a:endCxn id="7" idx="2"/>
          </p:cNvCxnSpPr>
          <p:nvPr/>
        </p:nvCxnSpPr>
        <p:spPr bwMode="auto">
          <a:xfrm>
            <a:off x="1958882" y="1851118"/>
            <a:ext cx="2003518" cy="28248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>
            <a:stCxn id="10" idx="7"/>
            <a:endCxn id="7" idx="0"/>
          </p:cNvCxnSpPr>
          <p:nvPr/>
        </p:nvCxnSpPr>
        <p:spPr bwMode="auto">
          <a:xfrm flipV="1">
            <a:off x="2568482" y="2057400"/>
            <a:ext cx="1470118" cy="10891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7" name="Rectangular Callout 36"/>
          <p:cNvSpPr/>
          <p:nvPr/>
        </p:nvSpPr>
        <p:spPr bwMode="auto">
          <a:xfrm>
            <a:off x="5486400" y="1905000"/>
            <a:ext cx="2667000" cy="685800"/>
          </a:xfrm>
          <a:prstGeom prst="wedgeRectCallout">
            <a:avLst>
              <a:gd name="adj1" fmla="val -35283"/>
              <a:gd name="adj2" fmla="val 9704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8" name="Rectangular Callout 37"/>
          <p:cNvSpPr/>
          <p:nvPr/>
        </p:nvSpPr>
        <p:spPr bwMode="auto">
          <a:xfrm>
            <a:off x="4114800" y="4876800"/>
            <a:ext cx="2667000" cy="685800"/>
          </a:xfrm>
          <a:prstGeom prst="wedgeRectCallout">
            <a:avLst>
              <a:gd name="adj1" fmla="val -50997"/>
              <a:gd name="adj2" fmla="val -104811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39" name="Rectangular Callout 38"/>
          <p:cNvSpPr/>
          <p:nvPr/>
        </p:nvSpPr>
        <p:spPr bwMode="auto">
          <a:xfrm>
            <a:off x="5791200" y="3657600"/>
            <a:ext cx="2667000" cy="685800"/>
          </a:xfrm>
          <a:prstGeom prst="wedgeRectCallout">
            <a:avLst>
              <a:gd name="adj1" fmla="val -119092"/>
              <a:gd name="adj2" fmla="val -97404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47A00"/>
                </a:solidFill>
                <a:ea typeface="ＭＳ Ｐゴシック" charset="0"/>
                <a:cs typeface="ＭＳ Ｐゴシック" charset="0"/>
              </a:rPr>
              <a:t>I am one hop away</a:t>
            </a:r>
            <a:endParaRPr lang="en-US" dirty="0">
              <a:solidFill>
                <a:srgbClr val="F47A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0" name="Rectangular Callout 39"/>
          <p:cNvSpPr/>
          <p:nvPr/>
        </p:nvSpPr>
        <p:spPr bwMode="auto">
          <a:xfrm>
            <a:off x="762000" y="5715000"/>
            <a:ext cx="2667000" cy="685800"/>
          </a:xfrm>
          <a:prstGeom prst="wedgeRectCallout">
            <a:avLst>
              <a:gd name="adj1" fmla="val 23289"/>
              <a:gd name="adj2" fmla="val -1103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1" name="Rectangular Callout 40"/>
          <p:cNvSpPr/>
          <p:nvPr/>
        </p:nvSpPr>
        <p:spPr bwMode="auto">
          <a:xfrm>
            <a:off x="2590800" y="1143000"/>
            <a:ext cx="2667000" cy="685800"/>
          </a:xfrm>
          <a:prstGeom prst="wedgeRectCallout">
            <a:avLst>
              <a:gd name="adj1" fmla="val 4718"/>
              <a:gd name="adj2" fmla="val 82226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2" name="Rectangular Callout 41"/>
          <p:cNvSpPr/>
          <p:nvPr/>
        </p:nvSpPr>
        <p:spPr bwMode="auto">
          <a:xfrm>
            <a:off x="457200" y="2057400"/>
            <a:ext cx="2667000" cy="685800"/>
          </a:xfrm>
          <a:prstGeom prst="wedgeRectCallout">
            <a:avLst>
              <a:gd name="adj1" fmla="val 27099"/>
              <a:gd name="adj2" fmla="val 108152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4" name="Rectangular Callout 43"/>
          <p:cNvSpPr/>
          <p:nvPr/>
        </p:nvSpPr>
        <p:spPr bwMode="auto">
          <a:xfrm>
            <a:off x="2819400" y="2895600"/>
            <a:ext cx="2667000" cy="685800"/>
          </a:xfrm>
          <a:prstGeom prst="wedgeRectCallout">
            <a:avLst>
              <a:gd name="adj1" fmla="val -44806"/>
              <a:gd name="adj2" fmla="val 8407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I am two hops away</a:t>
            </a:r>
            <a:endParaRPr lang="en-US" dirty="0">
              <a:solidFill>
                <a:srgbClr val="FF0000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5" name="Rectangular Callout 44"/>
          <p:cNvSpPr/>
          <p:nvPr/>
        </p:nvSpPr>
        <p:spPr bwMode="auto">
          <a:xfrm>
            <a:off x="76200" y="32766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6" name="Rectangular Callout 45"/>
          <p:cNvSpPr/>
          <p:nvPr/>
        </p:nvSpPr>
        <p:spPr bwMode="auto">
          <a:xfrm>
            <a:off x="76200" y="914400"/>
            <a:ext cx="2667000" cy="685800"/>
          </a:xfrm>
          <a:prstGeom prst="wedgeRectCallout">
            <a:avLst>
              <a:gd name="adj1" fmla="val 17099"/>
              <a:gd name="adj2" fmla="val 9333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7" name="Rectangular Callout 46"/>
          <p:cNvSpPr/>
          <p:nvPr/>
        </p:nvSpPr>
        <p:spPr bwMode="auto">
          <a:xfrm>
            <a:off x="6096000" y="4648200"/>
            <a:ext cx="2667000" cy="685800"/>
          </a:xfrm>
          <a:prstGeom prst="wedgeRectCallout">
            <a:avLst>
              <a:gd name="adj1" fmla="val -75759"/>
              <a:gd name="adj2" fmla="val -71479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800" dirty="0" smtClean="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Destination</a:t>
            </a:r>
            <a:endParaRPr lang="en-US" sz="28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8" name="Rectangular Callout 47"/>
          <p:cNvSpPr/>
          <p:nvPr/>
        </p:nvSpPr>
        <p:spPr bwMode="auto">
          <a:xfrm>
            <a:off x="457200" y="4953000"/>
            <a:ext cx="2667000" cy="685800"/>
          </a:xfrm>
          <a:prstGeom prst="wedgeRectCallout">
            <a:avLst>
              <a:gd name="adj1" fmla="val -3853"/>
              <a:gd name="adj2" fmla="val -86293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dirty="0" smtClean="0">
                <a:solidFill>
                  <a:srgbClr val="0000FF"/>
                </a:solidFill>
                <a:ea typeface="ＭＳ Ｐゴシック" charset="0"/>
                <a:cs typeface="ＭＳ Ｐゴシック" charset="0"/>
              </a:rPr>
              <a:t>I am three hops away</a:t>
            </a:r>
            <a:endParaRPr lang="en-US" dirty="0">
              <a:solidFill>
                <a:srgbClr val="0000FF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459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Distance Vector Routing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912938"/>
            <a:ext cx="8839200" cy="441166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router knows the links to its neighbors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Does </a:t>
            </a:r>
            <a:r>
              <a:rPr lang="en-US" i="1" dirty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flood this information to the whole network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Each router has provisional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shortest path</a:t>
            </a:r>
            <a:r>
              <a:rPr lang="ja-JP" altLang="en-US" dirty="0" smtClean="0">
                <a:latin typeface="Arial" charset="0"/>
              </a:rPr>
              <a:t>”</a:t>
            </a:r>
            <a:r>
              <a:rPr lang="en-US" altLang="ja-JP" dirty="0" smtClean="0">
                <a:latin typeface="Arial" charset="0"/>
              </a:rPr>
              <a:t> to </a:t>
            </a:r>
            <a:br>
              <a:rPr lang="en-US" altLang="ja-JP" dirty="0" smtClean="0">
                <a:latin typeface="Arial" charset="0"/>
              </a:rPr>
            </a:br>
            <a:r>
              <a:rPr lang="en-US" altLang="ja-JP" dirty="0" smtClean="0">
                <a:solidFill>
                  <a:srgbClr val="FF0000"/>
                </a:solidFill>
                <a:latin typeface="Arial" charset="0"/>
              </a:rPr>
              <a:t>every</a:t>
            </a:r>
            <a:r>
              <a:rPr lang="en-US" altLang="ja-JP" dirty="0" smtClean="0">
                <a:latin typeface="Arial" charset="0"/>
              </a:rPr>
              <a:t> other router</a:t>
            </a:r>
            <a:endParaRPr lang="en-US" altLang="ja-JP" dirty="0">
              <a:latin typeface="Arial" charset="0"/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E.g.:  Router A: </a:t>
            </a:r>
            <a:r>
              <a:rPr lang="ja-JP" altLang="en-US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“</a:t>
            </a:r>
            <a:r>
              <a:rPr lang="en-US" altLang="ja-JP" dirty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I can get to router B with cost </a:t>
            </a:r>
            <a:r>
              <a:rPr lang="en-US" altLang="ja-JP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r>
              <a:rPr lang="ja-JP" altLang="en-US" dirty="0" smtClean="0">
                <a:solidFill>
                  <a:srgbClr val="000090"/>
                </a:solidFill>
                <a:latin typeface="Arial" charset="0"/>
                <a:ea typeface="Arial" charset="0"/>
                <a:cs typeface="Arial" charset="0"/>
              </a:rPr>
              <a:t>”</a:t>
            </a:r>
            <a:endParaRPr lang="en-US" altLang="ja-JP" dirty="0">
              <a:solidFill>
                <a:srgbClr val="00009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en-US" dirty="0">
                <a:latin typeface="Arial" charset="0"/>
              </a:rPr>
              <a:t>Routers exchange </a:t>
            </a:r>
            <a:r>
              <a:rPr lang="en-US" dirty="0" smtClean="0">
                <a:latin typeface="Arial" charset="0"/>
              </a:rPr>
              <a:t>this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distance vector</a:t>
            </a:r>
            <a:r>
              <a:rPr lang="en-US" dirty="0" smtClean="0">
                <a:latin typeface="Arial" charset="0"/>
              </a:rPr>
              <a:t>  </a:t>
            </a:r>
            <a:r>
              <a:rPr lang="en-US" dirty="0">
                <a:latin typeface="Arial" charset="0"/>
              </a:rPr>
              <a:t>information with their neighboring routers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Vector because one entry per destination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Routers look over the set of options offered by their neighbors and select the best one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Iterative </a:t>
            </a:r>
            <a:r>
              <a:rPr lang="en-US" dirty="0">
                <a:latin typeface="Arial" charset="0"/>
              </a:rPr>
              <a:t>process converges </a:t>
            </a:r>
            <a:r>
              <a:rPr lang="en-US" dirty="0" smtClean="0">
                <a:latin typeface="Arial" charset="0"/>
              </a:rPr>
              <a:t>to set </a:t>
            </a:r>
            <a:r>
              <a:rPr lang="en-US" dirty="0">
                <a:latin typeface="Arial" charset="0"/>
              </a:rPr>
              <a:t>of shortest paths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88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9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792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few other inconvenient truths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smtClean="0"/>
              <a:t>if we use a </a:t>
            </a:r>
            <a:r>
              <a:rPr lang="en-US" dirty="0"/>
              <a:t>non-additive </a:t>
            </a:r>
            <a:r>
              <a:rPr lang="en-US" dirty="0" smtClean="0"/>
              <a:t>metric?</a:t>
            </a:r>
          </a:p>
          <a:p>
            <a:pPr lvl="1"/>
            <a:r>
              <a:rPr lang="en-US" dirty="0" smtClean="0"/>
              <a:t>E.g., maximal capacity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What if routers don’t use the same metric?</a:t>
            </a:r>
          </a:p>
          <a:p>
            <a:pPr lvl="1"/>
            <a:r>
              <a:rPr lang="en-US" dirty="0" smtClean="0"/>
              <a:t>I want low delay, you want low loss rate?</a:t>
            </a:r>
          </a:p>
          <a:p>
            <a:pPr lvl="1"/>
            <a:endParaRPr lang="en-US" dirty="0"/>
          </a:p>
          <a:p>
            <a:r>
              <a:rPr lang="en-US" dirty="0" smtClean="0"/>
              <a:t>What happens if nodes lie?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35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Use Any Metric?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said that we can pick any metric.  Really?</a:t>
            </a:r>
          </a:p>
          <a:p>
            <a:r>
              <a:rPr lang="en-US" dirty="0" smtClean="0"/>
              <a:t>What about maximizing capacity?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5334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All nodes want to maximize capacity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7200" y="1295400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A high capacity link gets reduced to low capacity</a:t>
            </a:r>
          </a:p>
        </p:txBody>
      </p:sp>
      <p:cxnSp>
        <p:nvCxnSpPr>
          <p:cNvPr id="26" name="Straight Connector 25"/>
          <p:cNvCxnSpPr/>
          <p:nvPr/>
        </p:nvCxnSpPr>
        <p:spPr bwMode="auto">
          <a:xfrm>
            <a:off x="4495800" y="3810000"/>
            <a:ext cx="0" cy="2133600"/>
          </a:xfrm>
          <a:prstGeom prst="line">
            <a:avLst/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Straight Arrow Connector 4"/>
          <p:cNvCxnSpPr/>
          <p:nvPr/>
        </p:nvCxnSpPr>
        <p:spPr bwMode="auto">
          <a:xfrm>
            <a:off x="2667000" y="3124200"/>
            <a:ext cx="838200" cy="457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4102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4267200" y="4267200"/>
            <a:ext cx="0" cy="8382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5486400" y="3124200"/>
            <a:ext cx="762000" cy="53340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flipH="1">
            <a:off x="4114800" y="2514600"/>
            <a:ext cx="990600" cy="0"/>
          </a:xfrm>
          <a:prstGeom prst="straightConnector1">
            <a:avLst/>
          </a:prstGeom>
          <a:noFill/>
          <a:ln w="762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 Box 143"/>
          <p:cNvSpPr txBox="1">
            <a:spLocks noChangeArrowheads="1"/>
          </p:cNvSpPr>
          <p:nvPr/>
        </p:nvSpPr>
        <p:spPr bwMode="auto">
          <a:xfrm>
            <a:off x="304800" y="13716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err="1" smtClean="0">
                <a:latin typeface="Times New Roman" charset="0"/>
              </a:rPr>
              <a:t>Problem:“cost</a:t>
            </a:r>
            <a:r>
              <a:rPr lang="en-US" sz="3200" b="0" i="1" dirty="0" smtClean="0">
                <a:latin typeface="Times New Roman" charset="0"/>
              </a:rPr>
              <a:t>” does not change around loop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8" name="Text Box 143"/>
          <p:cNvSpPr txBox="1">
            <a:spLocks noChangeArrowheads="1"/>
          </p:cNvSpPr>
          <p:nvPr/>
        </p:nvSpPr>
        <p:spPr bwMode="auto">
          <a:xfrm>
            <a:off x="381000" y="6096000"/>
            <a:ext cx="8534400" cy="584776"/>
          </a:xfrm>
          <a:prstGeom prst="rect">
            <a:avLst/>
          </a:prstGeom>
          <a:solidFill>
            <a:srgbClr val="FFCC99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200" b="0" i="1" dirty="0" smtClean="0">
                <a:latin typeface="Times New Roman" charset="0"/>
              </a:rPr>
              <a:t>Additive measures avoid this problem!</a:t>
            </a:r>
            <a:endParaRPr lang="en-US" sz="3200" b="0" i="1" dirty="0">
              <a:latin typeface="Times New Roman" charset="0"/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64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 animBg="1"/>
      <p:bldP spid="2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agreement on metrics?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If the nodes choose their paths according to different criteria, then bad things might happen</a:t>
            </a:r>
          </a:p>
          <a:p>
            <a:r>
              <a:rPr lang="en-US" dirty="0" smtClean="0"/>
              <a:t>Example</a:t>
            </a:r>
          </a:p>
          <a:p>
            <a:pPr lvl="1"/>
            <a:r>
              <a:rPr lang="en-US" dirty="0" smtClean="0"/>
              <a:t>Node </a:t>
            </a:r>
            <a:r>
              <a:rPr lang="en-US" dirty="0"/>
              <a:t>A</a:t>
            </a:r>
            <a:r>
              <a:rPr lang="en-US" dirty="0" smtClean="0"/>
              <a:t> is minimizing latency</a:t>
            </a:r>
          </a:p>
          <a:p>
            <a:pPr lvl="1"/>
            <a:r>
              <a:rPr lang="en-US" dirty="0" smtClean="0"/>
              <a:t>Node B is minimizing loss rate</a:t>
            </a:r>
          </a:p>
          <a:p>
            <a:pPr lvl="1"/>
            <a:r>
              <a:rPr lang="en-US" dirty="0" smtClean="0"/>
              <a:t>Node C is minimizing price</a:t>
            </a:r>
          </a:p>
          <a:p>
            <a:r>
              <a:rPr lang="en-US" dirty="0" smtClean="0"/>
              <a:t>Any of those goals are fine, if globally adopted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nly a problem when nodes use different criteria</a:t>
            </a:r>
          </a:p>
          <a:p>
            <a:pPr lvl="6"/>
            <a:endParaRPr lang="en-US" dirty="0"/>
          </a:p>
          <a:p>
            <a:r>
              <a:rPr lang="en-US" dirty="0" smtClean="0"/>
              <a:t>Consider a routing algorithm where paths are described by delay, cost, loss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34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Here?</a:t>
            </a:r>
            <a:endParaRPr lang="en-US" dirty="0"/>
          </a:p>
        </p:txBody>
      </p:sp>
      <p:sp>
        <p:nvSpPr>
          <p:cNvPr id="68" name="Oval 67"/>
          <p:cNvSpPr/>
          <p:nvPr/>
        </p:nvSpPr>
        <p:spPr bwMode="auto">
          <a:xfrm>
            <a:off x="1600200" y="22098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0" name="Oval 69"/>
          <p:cNvSpPr/>
          <p:nvPr/>
        </p:nvSpPr>
        <p:spPr bwMode="auto">
          <a:xfrm>
            <a:off x="4419600" y="3657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4" name="Oval 73"/>
          <p:cNvSpPr/>
          <p:nvPr/>
        </p:nvSpPr>
        <p:spPr bwMode="auto">
          <a:xfrm>
            <a:off x="7086600" y="2133600"/>
            <a:ext cx="152400" cy="1524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sp>
        <p:nvSpPr>
          <p:cNvPr id="78" name="Oval 77"/>
          <p:cNvSpPr/>
          <p:nvPr/>
        </p:nvSpPr>
        <p:spPr bwMode="auto">
          <a:xfrm>
            <a:off x="4419600" y="5867400"/>
            <a:ext cx="152400" cy="152400"/>
          </a:xfrm>
          <a:prstGeom prst="ellipse">
            <a:avLst/>
          </a:prstGeom>
          <a:solidFill>
            <a:srgbClr val="008000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ourier New" charset="0"/>
            </a:endParaRPr>
          </a:p>
        </p:txBody>
      </p:sp>
      <p:cxnSp>
        <p:nvCxnSpPr>
          <p:cNvPr id="85" name="Straight Connector 84"/>
          <p:cNvCxnSpPr>
            <a:endCxn id="70" idx="1"/>
          </p:cNvCxnSpPr>
          <p:nvPr/>
        </p:nvCxnSpPr>
        <p:spPr bwMode="auto">
          <a:xfrm>
            <a:off x="1676400" y="2286000"/>
            <a:ext cx="2765518" cy="13939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0" name="Straight Connector 99"/>
          <p:cNvCxnSpPr>
            <a:stCxn id="68" idx="7"/>
          </p:cNvCxnSpPr>
          <p:nvPr/>
        </p:nvCxnSpPr>
        <p:spPr bwMode="auto">
          <a:xfrm flipV="1">
            <a:off x="1730282" y="2209800"/>
            <a:ext cx="5378636" cy="223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" name="Straight Connector 102"/>
          <p:cNvCxnSpPr>
            <a:stCxn id="70" idx="7"/>
            <a:endCxn id="74" idx="3"/>
          </p:cNvCxnSpPr>
          <p:nvPr/>
        </p:nvCxnSpPr>
        <p:spPr bwMode="auto">
          <a:xfrm flipV="1">
            <a:off x="4549682" y="2263682"/>
            <a:ext cx="2559236" cy="141623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6" name="Straight Connector 105"/>
          <p:cNvCxnSpPr>
            <a:endCxn id="78" idx="0"/>
          </p:cNvCxnSpPr>
          <p:nvPr/>
        </p:nvCxnSpPr>
        <p:spPr bwMode="auto">
          <a:xfrm>
            <a:off x="4495800" y="3733800"/>
            <a:ext cx="0" cy="2133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8" name="Straight Connector 107"/>
          <p:cNvCxnSpPr>
            <a:stCxn id="68" idx="4"/>
            <a:endCxn id="78" idx="2"/>
          </p:cNvCxnSpPr>
          <p:nvPr/>
        </p:nvCxnSpPr>
        <p:spPr bwMode="auto">
          <a:xfrm>
            <a:off x="1676400" y="2362200"/>
            <a:ext cx="2743200" cy="35814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1" name="Straight Connector 110"/>
          <p:cNvCxnSpPr>
            <a:stCxn id="74" idx="4"/>
            <a:endCxn id="78" idx="6"/>
          </p:cNvCxnSpPr>
          <p:nvPr/>
        </p:nvCxnSpPr>
        <p:spPr bwMode="auto">
          <a:xfrm flipH="1">
            <a:off x="4572000" y="2286000"/>
            <a:ext cx="2590800" cy="36576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4" name="TextBox 113"/>
          <p:cNvSpPr txBox="1"/>
          <p:nvPr/>
        </p:nvSpPr>
        <p:spPr>
          <a:xfrm>
            <a:off x="2895600" y="1752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18288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45720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752600" y="26670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loss link</a:t>
            </a:r>
            <a:endParaRPr lang="en-US" b="0" dirty="0">
              <a:latin typeface="+mn-lt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124200" y="3962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delay link</a:t>
            </a:r>
            <a:endParaRPr lang="en-US" b="0" dirty="0">
              <a:latin typeface="+mn-l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038600" y="43434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0" dirty="0" smtClean="0">
                <a:latin typeface="+mn-lt"/>
              </a:rPr>
              <a:t>Low price link</a:t>
            </a:r>
            <a:endParaRPr lang="en-US" b="0" dirty="0">
              <a:latin typeface="+mn-lt"/>
            </a:endParaRPr>
          </a:p>
        </p:txBody>
      </p:sp>
      <p:sp>
        <p:nvSpPr>
          <p:cNvPr id="122" name="AutoShape 11"/>
          <p:cNvSpPr>
            <a:spLocks noChangeArrowheads="1"/>
          </p:cNvSpPr>
          <p:nvPr/>
        </p:nvSpPr>
        <p:spPr bwMode="auto">
          <a:xfrm>
            <a:off x="25400" y="1295400"/>
            <a:ext cx="3200400" cy="762000"/>
          </a:xfrm>
          <a:prstGeom prst="wedgeRoundRectCallout">
            <a:avLst>
              <a:gd name="adj1" fmla="val -2053"/>
              <a:gd name="adj2" fmla="val 78103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price, </a:t>
            </a:r>
          </a:p>
          <a:p>
            <a:pPr algn="ctr"/>
            <a:r>
              <a:rPr lang="en-US" dirty="0" smtClean="0">
                <a:latin typeface="+mn-lt"/>
              </a:rPr>
              <a:t>then loss</a:t>
            </a:r>
            <a:endParaRPr lang="en-US" dirty="0">
              <a:latin typeface="+mn-lt"/>
            </a:endParaRPr>
          </a:p>
        </p:txBody>
      </p:sp>
      <p:sp>
        <p:nvSpPr>
          <p:cNvPr id="123" name="AutoShape 11"/>
          <p:cNvSpPr>
            <a:spLocks noChangeArrowheads="1"/>
          </p:cNvSpPr>
          <p:nvPr/>
        </p:nvSpPr>
        <p:spPr bwMode="auto">
          <a:xfrm>
            <a:off x="5715000" y="1295400"/>
            <a:ext cx="3200400" cy="762000"/>
          </a:xfrm>
          <a:prstGeom prst="wedgeRoundRectCallout">
            <a:avLst>
              <a:gd name="adj1" fmla="val 2709"/>
              <a:gd name="adj2" fmla="val 66436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delay,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price</a:t>
            </a:r>
            <a:endParaRPr lang="en-US" dirty="0">
              <a:latin typeface="+mn-lt"/>
            </a:endParaRPr>
          </a:p>
        </p:txBody>
      </p:sp>
      <p:sp>
        <p:nvSpPr>
          <p:cNvPr id="124" name="AutoShape 11"/>
          <p:cNvSpPr>
            <a:spLocks noChangeArrowheads="1"/>
          </p:cNvSpPr>
          <p:nvPr/>
        </p:nvSpPr>
        <p:spPr bwMode="auto">
          <a:xfrm>
            <a:off x="5257800" y="3200400"/>
            <a:ext cx="3886200" cy="838200"/>
          </a:xfrm>
          <a:prstGeom prst="wedgeRoundRectCallout">
            <a:avLst>
              <a:gd name="adj1" fmla="val -68089"/>
              <a:gd name="adj2" fmla="val 14618"/>
              <a:gd name="adj3" fmla="val 16667"/>
            </a:avLst>
          </a:prstGeom>
          <a:solidFill>
            <a:srgbClr val="FFCC99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>
                <a:latin typeface="+mn-lt"/>
              </a:rPr>
              <a:t>Cares about loss,</a:t>
            </a:r>
          </a:p>
          <a:p>
            <a:pPr algn="ctr"/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hen delay</a:t>
            </a:r>
            <a:endParaRPr lang="en-US" dirty="0">
              <a:latin typeface="+mn-lt"/>
            </a:endParaRP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70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3" grpId="0" animBg="1"/>
      <p:bldP spid="1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22238"/>
            <a:ext cx="8686800" cy="1173162"/>
          </a:xfrm>
        </p:spPr>
        <p:txBody>
          <a:bodyPr/>
          <a:lstStyle/>
          <a:p>
            <a:r>
              <a:rPr lang="en-US" dirty="0" smtClean="0"/>
              <a:t>Must agree on loop-avoiding metric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all nodes minimize same metric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And that metric increases around loops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Then process is guaranteed to converge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happens when routers lie?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19263"/>
            <a:ext cx="8534400" cy="44116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if a router claims a 1-hop path to everywhere?</a:t>
            </a:r>
          </a:p>
          <a:p>
            <a:pPr lvl="3"/>
            <a:endParaRPr lang="en-US" dirty="0"/>
          </a:p>
          <a:p>
            <a:r>
              <a:rPr lang="en-US" dirty="0" smtClean="0"/>
              <a:t>All traffic from nearby routers gets sent there</a:t>
            </a:r>
          </a:p>
          <a:p>
            <a:pPr lvl="4"/>
            <a:endParaRPr lang="en-US" dirty="0"/>
          </a:p>
          <a:p>
            <a:r>
              <a:rPr lang="en-US" dirty="0" smtClean="0"/>
              <a:t>How can you tell if they are lying?</a:t>
            </a:r>
          </a:p>
          <a:p>
            <a:pPr lvl="4"/>
            <a:endParaRPr lang="en-US" dirty="0"/>
          </a:p>
          <a:p>
            <a:r>
              <a:rPr lang="en-US" dirty="0" smtClean="0"/>
              <a:t>Can this happen in real life?</a:t>
            </a:r>
          </a:p>
          <a:p>
            <a:pPr lvl="1"/>
            <a:r>
              <a:rPr lang="en-US" dirty="0" smtClean="0"/>
              <a:t>It has, several times….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13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0" y="2133600"/>
            <a:ext cx="8686800" cy="2547937"/>
          </a:xfrm>
        </p:spPr>
        <p:txBody>
          <a:bodyPr/>
          <a:lstStyle/>
          <a:p>
            <a:r>
              <a:rPr lang="en-US" sz="3200" dirty="0" smtClean="0"/>
              <a:t>Core idea</a:t>
            </a:r>
          </a:p>
          <a:p>
            <a:pPr lvl="1"/>
            <a:r>
              <a:rPr lang="en-US" sz="2800" dirty="0" smtClean="0"/>
              <a:t>LS: tell all nodes about your immediate neighbors</a:t>
            </a:r>
          </a:p>
          <a:p>
            <a:pPr lvl="1"/>
            <a:r>
              <a:rPr lang="en-US" sz="2800" dirty="0" smtClean="0"/>
              <a:t>DV: tell your immediate neighbors about (your least cost distance to) all nodes</a:t>
            </a:r>
          </a:p>
          <a:p>
            <a:pPr lvl="1"/>
            <a:endParaRPr lang="en-US" sz="2800" dirty="0" smtClean="0"/>
          </a:p>
          <a:p>
            <a:endParaRPr lang="en-US" sz="32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68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Switches/Routers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Multiple ports (attached to other switches or hosts)</a:t>
            </a:r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Ports are typically duplex (incoming</a:t>
            </a:r>
            <a:r>
              <a:rPr lang="en-US" sz="2800" dirty="0"/>
              <a:t> </a:t>
            </a:r>
            <a:r>
              <a:rPr lang="en-US" sz="2800" dirty="0" smtClean="0"/>
              <a:t>and outgoing)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524000" y="2138363"/>
            <a:ext cx="5480050" cy="3195637"/>
            <a:chOff x="1825625" y="2357438"/>
            <a:chExt cx="5480050" cy="3195637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5554663" y="4867275"/>
              <a:ext cx="1751012" cy="304800"/>
              <a:chOff x="1056" y="1872"/>
              <a:chExt cx="1104" cy="192"/>
            </a:xfrm>
          </p:grpSpPr>
          <p:sp>
            <p:nvSpPr>
              <p:cNvPr id="31" name="Oval 3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32" name="Rectangle 4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3" name="Oval 5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5554663" y="3954463"/>
              <a:ext cx="1751012" cy="304800"/>
              <a:chOff x="1056" y="1872"/>
              <a:chExt cx="1104" cy="192"/>
            </a:xfrm>
          </p:grpSpPr>
          <p:sp>
            <p:nvSpPr>
              <p:cNvPr id="28" name="Oval 7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9" name="Rectangle 8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30" name="Oval 9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8" name="Group 10"/>
            <p:cNvGrpSpPr>
              <a:grpSpLocks/>
            </p:cNvGrpSpPr>
            <p:nvPr/>
          </p:nvGrpSpPr>
          <p:grpSpPr bwMode="auto">
            <a:xfrm>
              <a:off x="5554663" y="2967038"/>
              <a:ext cx="1751012" cy="303212"/>
              <a:chOff x="1056" y="1872"/>
              <a:chExt cx="1104" cy="192"/>
            </a:xfrm>
          </p:grpSpPr>
          <p:sp>
            <p:nvSpPr>
              <p:cNvPr id="25" name="Oval 11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6" name="Rectangle 12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7" name="Oval 13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9" name="Rectangle 16"/>
            <p:cNvSpPr>
              <a:spLocks noChangeArrowheads="1"/>
            </p:cNvSpPr>
            <p:nvPr/>
          </p:nvSpPr>
          <p:spPr bwMode="auto">
            <a:xfrm>
              <a:off x="3579813" y="2889250"/>
              <a:ext cx="2127250" cy="2663825"/>
            </a:xfrm>
            <a:prstGeom prst="rect">
              <a:avLst/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wrap="none" lIns="90488" tIns="44450" rIns="90488" bIns="44450" anchor="ctr">
              <a:flatTx/>
            </a:bodyPr>
            <a:lstStyle/>
            <a:p>
              <a:endParaRPr lang="en-US"/>
            </a:p>
          </p:txBody>
        </p:sp>
        <p:grpSp>
          <p:nvGrpSpPr>
            <p:cNvPr id="10" name="Group 17"/>
            <p:cNvGrpSpPr>
              <a:grpSpLocks/>
            </p:cNvGrpSpPr>
            <p:nvPr/>
          </p:nvGrpSpPr>
          <p:grpSpPr bwMode="auto">
            <a:xfrm>
              <a:off x="1825625" y="2967038"/>
              <a:ext cx="1751013" cy="303212"/>
              <a:chOff x="1056" y="1872"/>
              <a:chExt cx="1104" cy="192"/>
            </a:xfrm>
          </p:grpSpPr>
          <p:sp>
            <p:nvSpPr>
              <p:cNvPr id="22" name="Oval 18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4" name="Oval 20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1" name="Group 21"/>
            <p:cNvGrpSpPr>
              <a:grpSpLocks/>
            </p:cNvGrpSpPr>
            <p:nvPr/>
          </p:nvGrpSpPr>
          <p:grpSpPr bwMode="auto">
            <a:xfrm>
              <a:off x="1825625" y="3954463"/>
              <a:ext cx="1751013" cy="304800"/>
              <a:chOff x="1056" y="1872"/>
              <a:chExt cx="1104" cy="192"/>
            </a:xfrm>
          </p:grpSpPr>
          <p:sp>
            <p:nvSpPr>
              <p:cNvPr id="19" name="Oval 22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20" name="Rectangle 23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21" name="Oval 24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grpSp>
          <p:nvGrpSpPr>
            <p:cNvPr id="12" name="Group 25"/>
            <p:cNvGrpSpPr>
              <a:grpSpLocks/>
            </p:cNvGrpSpPr>
            <p:nvPr/>
          </p:nvGrpSpPr>
          <p:grpSpPr bwMode="auto">
            <a:xfrm>
              <a:off x="1825625" y="4867275"/>
              <a:ext cx="1751013" cy="304800"/>
              <a:chOff x="1056" y="1872"/>
              <a:chExt cx="1104" cy="192"/>
            </a:xfrm>
          </p:grpSpPr>
          <p:sp>
            <p:nvSpPr>
              <p:cNvPr id="16" name="Oval 26"/>
              <p:cNvSpPr>
                <a:spLocks noChangeArrowheads="1"/>
              </p:cNvSpPr>
              <p:nvPr/>
            </p:nvSpPr>
            <p:spPr bwMode="auto">
              <a:xfrm>
                <a:off x="2064" y="1872"/>
                <a:ext cx="96" cy="192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45882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45882"/>
                      <a:invGamma/>
                    </a:schemeClr>
                  </a:gs>
                </a:gsLst>
                <a:lin ang="5400000" scaled="1"/>
              </a:gradFill>
              <a:ln w="12700">
                <a:noFill/>
                <a:round/>
                <a:headEnd/>
                <a:tailEnd/>
              </a:ln>
              <a:effectLst/>
            </p:spPr>
            <p:txBody>
              <a:bodyPr wrap="none" lIns="90488" tIns="44450" rIns="90488" bIns="44450" anchor="ctr"/>
              <a:lstStyle/>
              <a:p>
                <a:pPr>
                  <a:defRPr/>
                </a:pPr>
                <a:endParaRPr lang="en-US">
                  <a:ea typeface="+mn-ea"/>
                  <a:cs typeface="+mn-cs"/>
                </a:endParaRPr>
              </a:p>
            </p:txBody>
          </p:sp>
          <p:sp>
            <p:nvSpPr>
              <p:cNvPr id="17" name="Rectangle 27"/>
              <p:cNvSpPr>
                <a:spLocks noChangeArrowheads="1"/>
              </p:cNvSpPr>
              <p:nvPr/>
            </p:nvSpPr>
            <p:spPr bwMode="auto">
              <a:xfrm>
                <a:off x="1104" y="1872"/>
                <a:ext cx="1008" cy="192"/>
              </a:xfrm>
              <a:prstGeom prst="rect">
                <a:avLst/>
              </a:prstGeom>
              <a:gradFill rotWithShape="0">
                <a:gsLst>
                  <a:gs pos="0">
                    <a:srgbClr val="7A7A7A"/>
                  </a:gs>
                  <a:gs pos="50000">
                    <a:srgbClr val="C0C0C0"/>
                  </a:gs>
                  <a:gs pos="100000">
                    <a:srgbClr val="7A7A7A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1056" y="1872"/>
                <a:ext cx="96" cy="192"/>
              </a:xfrm>
              <a:prstGeom prst="ellipse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488" tIns="44450" rIns="90488" bIns="44450" anchor="ctr"/>
              <a:lstStyle/>
              <a:p>
                <a:endParaRPr lang="en-US"/>
              </a:p>
            </p:txBody>
          </p:sp>
        </p:grpSp>
        <p:sp>
          <p:nvSpPr>
            <p:cNvPr id="13" name="Rectangle 29"/>
            <p:cNvSpPr>
              <a:spLocks noChangeArrowheads="1"/>
            </p:cNvSpPr>
            <p:nvPr/>
          </p:nvSpPr>
          <p:spPr bwMode="auto">
            <a:xfrm>
              <a:off x="1951618" y="2387600"/>
              <a:ext cx="133551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incoming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4" name="Rectangle 30"/>
            <p:cNvSpPr>
              <a:spLocks noChangeArrowheads="1"/>
            </p:cNvSpPr>
            <p:nvPr/>
          </p:nvSpPr>
          <p:spPr bwMode="auto">
            <a:xfrm>
              <a:off x="5706200" y="2387600"/>
              <a:ext cx="130823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>
                  <a:solidFill>
                    <a:srgbClr val="000000"/>
                  </a:solidFill>
                  <a:latin typeface="Calibri"/>
                </a:rPr>
                <a:t>outgoing links</a:t>
              </a:r>
              <a:endParaRPr lang="en-US" sz="1800" b="0" dirty="0">
                <a:latin typeface="Calibri"/>
              </a:endParaRPr>
            </a:p>
          </p:txBody>
        </p:sp>
        <p:sp>
          <p:nvSpPr>
            <p:cNvPr id="15" name="Rectangle 35"/>
            <p:cNvSpPr>
              <a:spLocks noChangeArrowheads="1"/>
            </p:cNvSpPr>
            <p:nvPr/>
          </p:nvSpPr>
          <p:spPr bwMode="auto">
            <a:xfrm>
              <a:off x="4071376" y="2357438"/>
              <a:ext cx="62024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 defTabSz="912813" eaLnBrk="0" hangingPunct="0"/>
              <a:r>
                <a:rPr lang="en-US" sz="1800" b="0" dirty="0" smtClean="0">
                  <a:solidFill>
                    <a:srgbClr val="000000"/>
                  </a:solidFill>
                  <a:latin typeface="Calibri"/>
                </a:rPr>
                <a:t>Switch</a:t>
              </a:r>
              <a:endParaRPr lang="en-US" sz="1800" b="0" dirty="0"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84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836738"/>
            <a:ext cx="8686800" cy="4411662"/>
          </a:xfrm>
        </p:spPr>
        <p:txBody>
          <a:bodyPr/>
          <a:lstStyle/>
          <a:p>
            <a:r>
              <a:rPr lang="en-US" sz="2400" dirty="0" smtClean="0"/>
              <a:t>LS: each node learns the complete network map; each node computes shortest paths independently and in parallel</a:t>
            </a:r>
          </a:p>
          <a:p>
            <a:endParaRPr lang="en-US" sz="2400" dirty="0" smtClean="0"/>
          </a:p>
          <a:p>
            <a:r>
              <a:rPr lang="en-US" sz="2400" dirty="0" smtClean="0"/>
              <a:t>DV</a:t>
            </a:r>
            <a:r>
              <a:rPr lang="en-US" sz="2400" dirty="0"/>
              <a:t>: </a:t>
            </a:r>
            <a:r>
              <a:rPr lang="en-US" sz="2400" dirty="0" smtClean="0"/>
              <a:t>no </a:t>
            </a:r>
            <a:r>
              <a:rPr lang="en-US" sz="2400" dirty="0"/>
              <a:t>node has the complete picture</a:t>
            </a:r>
            <a:r>
              <a:rPr lang="en-US" sz="2400" dirty="0" smtClean="0"/>
              <a:t>; nodes cooperate to compute shortest paths in a distributed manner</a:t>
            </a:r>
            <a:endParaRPr lang="en-US" sz="2400" dirty="0"/>
          </a:p>
          <a:p>
            <a:endParaRPr lang="en-US" sz="2400" dirty="0" smtClean="0"/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 smtClean="0">
                <a:solidFill>
                  <a:srgbClr val="000090"/>
                </a:solidFill>
              </a:rPr>
              <a:t>higher messaging overhead</a:t>
            </a:r>
            <a:endParaRPr lang="en-US" dirty="0" smtClean="0">
              <a:solidFill>
                <a:srgbClr val="000090"/>
              </a:solidFill>
              <a:sym typeface="Wingdings"/>
            </a:endParaRPr>
          </a:p>
          <a:p>
            <a:pPr lvl="1">
              <a:buFont typeface="Wingdings" charset="0"/>
              <a:buChar char="à"/>
            </a:pPr>
            <a:r>
              <a:rPr lang="en-US" dirty="0">
                <a:solidFill>
                  <a:srgbClr val="000090"/>
                </a:solidFill>
                <a:sym typeface="Wingdings"/>
              </a:rPr>
              <a:t>LS has </a:t>
            </a:r>
            <a:r>
              <a:rPr lang="en-US" dirty="0">
                <a:solidFill>
                  <a:srgbClr val="000090"/>
                </a:solidFill>
              </a:rPr>
              <a:t>higher processing complexity</a:t>
            </a:r>
          </a:p>
          <a:p>
            <a:pPr lvl="1">
              <a:buFont typeface="Wingdings" charset="0"/>
              <a:buChar char="à"/>
            </a:pPr>
            <a:r>
              <a:rPr lang="en-US" dirty="0" smtClean="0">
                <a:solidFill>
                  <a:srgbClr val="000090"/>
                </a:solidFill>
                <a:sym typeface="Wingdings"/>
              </a:rPr>
              <a:t>LS is l</a:t>
            </a:r>
            <a:r>
              <a:rPr lang="en-US" dirty="0" smtClean="0">
                <a:solidFill>
                  <a:srgbClr val="000090"/>
                </a:solidFill>
              </a:rPr>
              <a:t>ess vulnerable to looping</a:t>
            </a:r>
          </a:p>
          <a:p>
            <a:pPr lvl="1"/>
            <a:endParaRPr lang="en-US" sz="2000" dirty="0" smtClean="0"/>
          </a:p>
          <a:p>
            <a:endParaRPr lang="en-US" sz="24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46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 State vs. Distance Vector</a:t>
            </a:r>
          </a:p>
        </p:txBody>
      </p:sp>
      <p:sp>
        <p:nvSpPr>
          <p:cNvPr id="804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05000"/>
            <a:ext cx="39624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Message</a:t>
            </a:r>
            <a:r>
              <a:rPr lang="en-US" sz="2000" dirty="0" smtClean="0">
                <a:solidFill>
                  <a:schemeClr val="accent1"/>
                </a:solidFill>
              </a:rPr>
              <a:t> </a:t>
            </a:r>
            <a:r>
              <a:rPr lang="en-US" sz="2000" dirty="0"/>
              <a:t>complexity</a:t>
            </a:r>
          </a:p>
          <a:p>
            <a:r>
              <a:rPr lang="en-US" sz="2000" dirty="0"/>
              <a:t>LS: O</a:t>
            </a:r>
            <a:r>
              <a:rPr lang="en-US" sz="2000" dirty="0" smtClean="0"/>
              <a:t>(</a:t>
            </a:r>
            <a:r>
              <a:rPr lang="en-US" sz="2000" dirty="0" err="1" smtClean="0"/>
              <a:t>NxE</a:t>
            </a:r>
            <a:r>
              <a:rPr lang="en-US" sz="2000" dirty="0" smtClean="0"/>
              <a:t>) </a:t>
            </a:r>
            <a:r>
              <a:rPr lang="en-US" sz="2000" dirty="0"/>
              <a:t>messages; </a:t>
            </a:r>
            <a:endParaRPr lang="en-US" sz="2000" dirty="0" smtClean="0"/>
          </a:p>
          <a:p>
            <a:pPr lvl="1"/>
            <a:r>
              <a:rPr lang="en-US" sz="1600" dirty="0" smtClean="0"/>
              <a:t>N is #nodes</a:t>
            </a:r>
            <a:r>
              <a:rPr lang="en-US" sz="1600" dirty="0"/>
              <a:t>; </a:t>
            </a:r>
            <a:r>
              <a:rPr lang="en-US" sz="1600" dirty="0" smtClean="0"/>
              <a:t>E is #edges</a:t>
            </a:r>
            <a:endParaRPr lang="en-US" sz="1600" dirty="0"/>
          </a:p>
          <a:p>
            <a:r>
              <a:rPr lang="en-US" sz="2000" dirty="0"/>
              <a:t>DV: O</a:t>
            </a:r>
            <a:r>
              <a:rPr lang="en-US" sz="2000" dirty="0" smtClean="0"/>
              <a:t>(#Iterations x E)</a:t>
            </a:r>
          </a:p>
          <a:p>
            <a:pPr lvl="1"/>
            <a:r>
              <a:rPr lang="en-US" sz="1600" dirty="0" smtClean="0"/>
              <a:t>where </a:t>
            </a:r>
            <a:r>
              <a:rPr lang="en-US" sz="1600" dirty="0"/>
              <a:t>#Iterations is ideally </a:t>
            </a:r>
            <a:br>
              <a:rPr lang="en-US" sz="1600" dirty="0"/>
            </a:br>
            <a:r>
              <a:rPr lang="en-US" sz="1600" dirty="0" smtClean="0"/>
              <a:t>O(</a:t>
            </a:r>
            <a:r>
              <a:rPr lang="en-US" sz="1600" dirty="0"/>
              <a:t>network diameter) </a:t>
            </a:r>
            <a:r>
              <a:rPr lang="en-US" sz="1600" dirty="0" smtClean="0"/>
              <a:t>but varies </a:t>
            </a:r>
            <a:r>
              <a:rPr lang="en-US" sz="1600" dirty="0"/>
              <a:t>due to routing loops or </a:t>
            </a:r>
            <a:r>
              <a:rPr lang="en-US" sz="1600" dirty="0" smtClean="0"/>
              <a:t>the </a:t>
            </a:r>
            <a:br>
              <a:rPr lang="en-US" sz="1600" dirty="0" smtClean="0"/>
            </a:br>
            <a:r>
              <a:rPr lang="en-US" sz="1600" dirty="0" smtClean="0"/>
              <a:t>count</a:t>
            </a:r>
            <a:r>
              <a:rPr lang="en-US" sz="1600" dirty="0"/>
              <a:t>-to-infinity </a:t>
            </a:r>
            <a:r>
              <a:rPr lang="en-US" sz="1600" dirty="0" smtClean="0"/>
              <a:t>problem</a:t>
            </a:r>
            <a:endParaRPr lang="en-US" sz="1600" dirty="0"/>
          </a:p>
          <a:p>
            <a:pPr>
              <a:buFont typeface="Wingdings" charset="0"/>
              <a:buNone/>
            </a:pPr>
            <a:endParaRPr lang="en-US" sz="2000" dirty="0" smtClean="0">
              <a:solidFill>
                <a:schemeClr val="accent1"/>
              </a:solidFill>
            </a:endParaRPr>
          </a:p>
          <a:p>
            <a:pPr>
              <a:buFont typeface="Wingdings" charset="0"/>
              <a:buNone/>
            </a:pPr>
            <a:r>
              <a:rPr lang="en-US" sz="2000" dirty="0" smtClean="0">
                <a:solidFill>
                  <a:srgbClr val="0000FF"/>
                </a:solidFill>
              </a:rPr>
              <a:t>Processing </a:t>
            </a:r>
            <a:r>
              <a:rPr lang="en-US" sz="2000" dirty="0" smtClean="0"/>
              <a:t>complexity</a:t>
            </a:r>
            <a:endParaRPr lang="en-US" sz="2000" dirty="0"/>
          </a:p>
          <a:p>
            <a:r>
              <a:rPr lang="en-US" sz="2000" dirty="0"/>
              <a:t>LS: O</a:t>
            </a:r>
            <a:r>
              <a:rPr lang="en-US" sz="2000" dirty="0" smtClean="0"/>
              <a:t>(N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DV: </a:t>
            </a:r>
            <a:r>
              <a:rPr lang="en-US" sz="2000" dirty="0" smtClean="0"/>
              <a:t>O(#Iterations x N)</a:t>
            </a:r>
          </a:p>
        </p:txBody>
      </p:sp>
      <p:sp>
        <p:nvSpPr>
          <p:cNvPr id="8048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05000"/>
            <a:ext cx="4114800" cy="4267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000" dirty="0">
                <a:solidFill>
                  <a:srgbClr val="008000"/>
                </a:solidFill>
              </a:rPr>
              <a:t>Robustness:</a:t>
            </a:r>
            <a:r>
              <a:rPr lang="en-US" sz="2000" dirty="0"/>
              <a:t> what happens if router malfunctions?</a:t>
            </a:r>
          </a:p>
          <a:p>
            <a:r>
              <a:rPr lang="en-US" sz="2000" dirty="0"/>
              <a:t>LS: 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link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 computes only its </a:t>
            </a:r>
            <a:r>
              <a:rPr lang="en-US" sz="1800" i="1" dirty="0"/>
              <a:t>own</a:t>
            </a:r>
            <a:r>
              <a:rPr lang="en-US" sz="1800" dirty="0"/>
              <a:t> table</a:t>
            </a:r>
          </a:p>
          <a:p>
            <a:r>
              <a:rPr lang="en-US" sz="2000" dirty="0"/>
              <a:t>DV:</a:t>
            </a:r>
          </a:p>
          <a:p>
            <a:pPr lvl="1"/>
            <a:r>
              <a:rPr lang="en-US" sz="1800" dirty="0"/>
              <a:t>node can advertise incorrect </a:t>
            </a:r>
            <a:r>
              <a:rPr lang="en-US" sz="1800" i="1" dirty="0">
                <a:solidFill>
                  <a:schemeClr val="accent2"/>
                </a:solidFill>
              </a:rPr>
              <a:t>path</a:t>
            </a:r>
            <a:r>
              <a:rPr lang="en-US" sz="1800" dirty="0"/>
              <a:t> cost</a:t>
            </a:r>
          </a:p>
          <a:p>
            <a:pPr lvl="1"/>
            <a:r>
              <a:rPr lang="en-US" sz="1800" dirty="0"/>
              <a:t>each node</a:t>
            </a:r>
            <a:r>
              <a:rPr lang="ja-JP" altLang="en-US" sz="1800" dirty="0">
                <a:latin typeface="Arial"/>
              </a:rPr>
              <a:t>’</a:t>
            </a:r>
            <a:r>
              <a:rPr lang="en-US" sz="1800" dirty="0"/>
              <a:t>s table used by others; error </a:t>
            </a:r>
            <a:r>
              <a:rPr lang="en-US" sz="1800" dirty="0" smtClean="0"/>
              <a:t>propagates </a:t>
            </a:r>
            <a:r>
              <a:rPr lang="en-US" sz="1800" dirty="0"/>
              <a:t>through network</a:t>
            </a:r>
          </a:p>
          <a:p>
            <a:pPr lvl="1"/>
            <a:endParaRPr lang="en-US" sz="18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Routing: Just the Beginning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Link state and distance-vector are the deployed routing paradigms for intra-domain routing </a:t>
            </a:r>
          </a:p>
          <a:p>
            <a:endParaRPr lang="en-US" dirty="0"/>
          </a:p>
          <a:p>
            <a:r>
              <a:rPr lang="en-US" dirty="0" smtClean="0"/>
              <a:t>Inter-domain routing (BGP)</a:t>
            </a:r>
          </a:p>
          <a:p>
            <a:pPr lvl="1"/>
            <a:r>
              <a:rPr lang="en-US" dirty="0" smtClean="0"/>
              <a:t>more Part II (Principles of Communications)</a:t>
            </a:r>
          </a:p>
          <a:p>
            <a:pPr lvl="1"/>
            <a:r>
              <a:rPr lang="en-US" dirty="0" smtClean="0"/>
              <a:t>A version of DV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7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desirable goals for a routing solution?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86800" cy="44116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“Good” paths (least cost)</a:t>
            </a:r>
          </a:p>
          <a:p>
            <a:r>
              <a:rPr lang="en-US" dirty="0"/>
              <a:t>Fast convergence after change/failures</a:t>
            </a:r>
          </a:p>
          <a:p>
            <a:pPr lvl="1"/>
            <a:r>
              <a:rPr lang="en-US" dirty="0"/>
              <a:t>no/rare </a:t>
            </a:r>
            <a:r>
              <a:rPr lang="en-US" dirty="0" smtClean="0"/>
              <a:t>loops</a:t>
            </a:r>
          </a:p>
          <a:p>
            <a:r>
              <a:rPr lang="en-US" dirty="0" smtClean="0"/>
              <a:t>Scalable </a:t>
            </a:r>
          </a:p>
          <a:p>
            <a:pPr lvl="1"/>
            <a:r>
              <a:rPr lang="en-US" dirty="0" smtClean="0"/>
              <a:t>#messages</a:t>
            </a:r>
          </a:p>
          <a:p>
            <a:pPr lvl="1"/>
            <a:r>
              <a:rPr lang="en-US" dirty="0" smtClean="0"/>
              <a:t>table size </a:t>
            </a:r>
          </a:p>
          <a:p>
            <a:pPr lvl="1"/>
            <a:r>
              <a:rPr lang="en-US" dirty="0" smtClean="0"/>
              <a:t>processing complexity</a:t>
            </a:r>
          </a:p>
          <a:p>
            <a:r>
              <a:rPr lang="en-US" dirty="0" smtClean="0"/>
              <a:t>Secure</a:t>
            </a:r>
          </a:p>
          <a:p>
            <a:r>
              <a:rPr lang="en-US" dirty="0" smtClean="0"/>
              <a:t>Policy</a:t>
            </a:r>
          </a:p>
          <a:p>
            <a:r>
              <a:rPr lang="en-US" dirty="0" smtClean="0"/>
              <a:t>Rich metrics (more later)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9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Delivery models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077200" cy="4411662"/>
          </a:xfrm>
        </p:spPr>
        <p:txBody>
          <a:bodyPr/>
          <a:lstStyle/>
          <a:p>
            <a:r>
              <a:rPr lang="en-US" dirty="0" smtClean="0"/>
              <a:t>What if a node wants to send to more than one destination?</a:t>
            </a:r>
          </a:p>
          <a:p>
            <a:pPr lvl="1"/>
            <a:r>
              <a:rPr lang="en-US" dirty="0" smtClean="0"/>
              <a:t>broadcast: send to all</a:t>
            </a:r>
          </a:p>
          <a:p>
            <a:pPr lvl="1"/>
            <a:r>
              <a:rPr lang="en-US" dirty="0" smtClean="0"/>
              <a:t>multicast: send to all members of a group</a:t>
            </a:r>
          </a:p>
          <a:p>
            <a:pPr lvl="1"/>
            <a:r>
              <a:rPr lang="en-US" dirty="0" err="1" smtClean="0"/>
              <a:t>anycast</a:t>
            </a:r>
            <a:r>
              <a:rPr lang="en-US" dirty="0" smtClean="0"/>
              <a:t>: send to any member of a group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if a node wants to send along more than one path?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46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</p:spPr>
        <p:txBody>
          <a:bodyPr/>
          <a:lstStyle/>
          <a:p>
            <a:r>
              <a:rPr lang="en-US" dirty="0" smtClean="0"/>
              <a:t>Metrics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828800"/>
            <a:ext cx="8610600" cy="4411662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Propagation delay</a:t>
            </a:r>
          </a:p>
          <a:p>
            <a:r>
              <a:rPr lang="en-US" sz="2400" dirty="0" smtClean="0"/>
              <a:t>Congestion</a:t>
            </a:r>
          </a:p>
          <a:p>
            <a:r>
              <a:rPr lang="en-US" sz="2400" dirty="0" smtClean="0"/>
              <a:t>Load balance</a:t>
            </a:r>
          </a:p>
          <a:p>
            <a:r>
              <a:rPr lang="en-US" sz="2400" dirty="0" smtClean="0"/>
              <a:t>Bandwidth (available, capacity, maximal, </a:t>
            </a:r>
            <a:r>
              <a:rPr lang="en-US" sz="2400" dirty="0" err="1" smtClean="0"/>
              <a:t>bbw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Price</a:t>
            </a:r>
          </a:p>
          <a:p>
            <a:r>
              <a:rPr lang="en-US" sz="2400" dirty="0" smtClean="0"/>
              <a:t>Reliability </a:t>
            </a:r>
          </a:p>
          <a:p>
            <a:r>
              <a:rPr lang="en-US" sz="2400" dirty="0" smtClean="0"/>
              <a:t>Loss rate </a:t>
            </a:r>
          </a:p>
          <a:p>
            <a:r>
              <a:rPr lang="en-US" sz="2400" dirty="0" smtClean="0"/>
              <a:t>Combinations of the above</a:t>
            </a:r>
          </a:p>
          <a:p>
            <a:pPr marL="0" indent="0">
              <a:buNone/>
            </a:pPr>
            <a:r>
              <a:rPr lang="en-US" dirty="0" smtClean="0"/>
              <a:t>In practice, operators set abstract “weights” (much like our costs); how exactly is a bit of a black art</a:t>
            </a:r>
          </a:p>
          <a:p>
            <a:endParaRPr lang="en-US" dirty="0" smtClean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4C05EBB-C536-E44B-A239-9A2987AEE65E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24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Routing back to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Routing: “control plane”</a:t>
            </a:r>
          </a:p>
          <a:p>
            <a:pPr lvl="1"/>
            <a:r>
              <a:rPr lang="en-US" dirty="0"/>
              <a:t>Computing paths the packets will follow</a:t>
            </a:r>
          </a:p>
          <a:p>
            <a:pPr lvl="1"/>
            <a:r>
              <a:rPr lang="en-US" dirty="0"/>
              <a:t>Routers talking amongst themselves</a:t>
            </a:r>
          </a:p>
          <a:p>
            <a:pPr lvl="1"/>
            <a:r>
              <a:rPr lang="en-US" dirty="0"/>
              <a:t>Jointly creating the routing </a:t>
            </a:r>
            <a:r>
              <a:rPr lang="en-US" dirty="0" smtClean="0"/>
              <a:t>state</a:t>
            </a:r>
          </a:p>
          <a:p>
            <a:r>
              <a:rPr lang="en-US" dirty="0" smtClean="0"/>
              <a:t>Forwarding</a:t>
            </a:r>
            <a:r>
              <a:rPr lang="en-US" dirty="0"/>
              <a:t>: “data plane”</a:t>
            </a:r>
          </a:p>
          <a:p>
            <a:pPr lvl="1"/>
            <a:r>
              <a:rPr lang="en-US" dirty="0"/>
              <a:t>Directing a data packet to an outgoing link</a:t>
            </a:r>
          </a:p>
          <a:p>
            <a:pPr lvl="1"/>
            <a:r>
              <a:rPr lang="en-US" dirty="0"/>
              <a:t>Individual router using </a:t>
            </a:r>
            <a:r>
              <a:rPr lang="en-US" dirty="0" smtClean="0"/>
              <a:t>routing state</a:t>
            </a:r>
            <a:endParaRPr lang="en-US" dirty="0"/>
          </a:p>
          <a:p>
            <a:r>
              <a:rPr lang="en-US" dirty="0" smtClean="0"/>
              <a:t>Two very different timescales….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54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6868-23C8-0342-AAC0-A58DD4D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67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709738" y="1219200"/>
            <a:ext cx="3111500" cy="4765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 flipV="1">
            <a:off x="4572000" y="4724400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0" y="4724400"/>
            <a:ext cx="1981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981200" y="1447800"/>
            <a:ext cx="25908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981200" y="3810000"/>
            <a:ext cx="25908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58738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Basic Architectural Components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of an IP Router</a:t>
            </a:r>
          </a:p>
        </p:txBody>
      </p:sp>
      <p:sp>
        <p:nvSpPr>
          <p:cNvPr id="38921" name="Freeform 8"/>
          <p:cNvSpPr>
            <a:spLocks/>
          </p:cNvSpPr>
          <p:nvPr/>
        </p:nvSpPr>
        <p:spPr bwMode="auto">
          <a:xfrm>
            <a:off x="6629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2" name="Freeform 9"/>
          <p:cNvSpPr>
            <a:spLocks/>
          </p:cNvSpPr>
          <p:nvPr/>
        </p:nvSpPr>
        <p:spPr bwMode="auto">
          <a:xfrm>
            <a:off x="6629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233532" y="1841500"/>
            <a:ext cx="252024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Control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Plane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etwork-change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processing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6616700" y="4084638"/>
            <a:ext cx="17539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Datapath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per-packet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processing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52800" y="42672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Switching</a:t>
            </a: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057400" y="42672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Forwarding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Table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2667000" y="28194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  Table</a:t>
            </a:r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2667000" y="22098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Protocols</a:t>
            </a:r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2514600" y="15240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Management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&amp; CLI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53000" y="1447800"/>
            <a:ext cx="838200" cy="4267200"/>
            <a:chOff x="3120" y="912"/>
            <a:chExt cx="528" cy="2688"/>
          </a:xfrm>
        </p:grpSpPr>
        <p:sp>
          <p:nvSpPr>
            <p:cNvPr id="38931" name="AutoShape 17"/>
            <p:cNvSpPr>
              <a:spLocks/>
            </p:cNvSpPr>
            <p:nvPr/>
          </p:nvSpPr>
          <p:spPr bwMode="auto">
            <a:xfrm>
              <a:off x="3120" y="912"/>
              <a:ext cx="144" cy="1344"/>
            </a:xfrm>
            <a:prstGeom prst="rightBrace">
              <a:avLst>
                <a:gd name="adj1" fmla="val 77778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2" name="Text Box 18"/>
            <p:cNvSpPr txBox="1">
              <a:spLocks noChangeArrowheads="1"/>
            </p:cNvSpPr>
            <p:nvPr/>
          </p:nvSpPr>
          <p:spPr bwMode="auto">
            <a:xfrm rot="5400000">
              <a:off x="2967" y="1441"/>
              <a:ext cx="8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Software</a:t>
              </a:r>
            </a:p>
          </p:txBody>
        </p:sp>
        <p:sp>
          <p:nvSpPr>
            <p:cNvPr id="38933" name="AutoShape 19"/>
            <p:cNvSpPr>
              <a:spLocks/>
            </p:cNvSpPr>
            <p:nvPr/>
          </p:nvSpPr>
          <p:spPr bwMode="auto">
            <a:xfrm>
              <a:off x="3120" y="2400"/>
              <a:ext cx="144" cy="1200"/>
            </a:xfrm>
            <a:prstGeom prst="rightBrace">
              <a:avLst>
                <a:gd name="adj1" fmla="val 69444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4" name="Text Box 20"/>
            <p:cNvSpPr txBox="1">
              <a:spLocks noChangeArrowheads="1"/>
            </p:cNvSpPr>
            <p:nvPr/>
          </p:nvSpPr>
          <p:spPr bwMode="auto">
            <a:xfrm rot="5400000">
              <a:off x="3008" y="2848"/>
              <a:ext cx="99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Hardware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125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A6868-23C8-0342-AAC0-A58DD4DC46C2}" type="slidenum">
              <a:rPr lang="en-US">
                <a:solidFill>
                  <a:srgbClr val="000000"/>
                </a:solidFill>
              </a:rPr>
              <a:pPr>
                <a:defRPr/>
              </a:pPr>
              <a:t>68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ChangeArrowheads="1"/>
          </p:cNvSpPr>
          <p:nvPr/>
        </p:nvSpPr>
        <p:spPr bwMode="auto">
          <a:xfrm>
            <a:off x="1709738" y="1219200"/>
            <a:ext cx="3111500" cy="47656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6" name="Line 3"/>
          <p:cNvSpPr>
            <a:spLocks noChangeShapeType="1"/>
          </p:cNvSpPr>
          <p:nvPr/>
        </p:nvSpPr>
        <p:spPr bwMode="auto">
          <a:xfrm flipV="1">
            <a:off x="4572000" y="4724400"/>
            <a:ext cx="20574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7" name="Line 4"/>
          <p:cNvSpPr>
            <a:spLocks noChangeShapeType="1"/>
          </p:cNvSpPr>
          <p:nvPr/>
        </p:nvSpPr>
        <p:spPr bwMode="auto">
          <a:xfrm>
            <a:off x="0" y="4724400"/>
            <a:ext cx="1981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8" name="Rectangle 5"/>
          <p:cNvSpPr>
            <a:spLocks noChangeArrowheads="1"/>
          </p:cNvSpPr>
          <p:nvPr/>
        </p:nvSpPr>
        <p:spPr bwMode="auto">
          <a:xfrm>
            <a:off x="1981200" y="1447800"/>
            <a:ext cx="2590800" cy="21336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19" name="Rectangle 6"/>
          <p:cNvSpPr>
            <a:spLocks noChangeArrowheads="1"/>
          </p:cNvSpPr>
          <p:nvPr/>
        </p:nvSpPr>
        <p:spPr bwMode="auto">
          <a:xfrm>
            <a:off x="1981200" y="3810000"/>
            <a:ext cx="2590800" cy="190500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0" name="Rectangle 7"/>
          <p:cNvSpPr>
            <a:spLocks noGrp="1" noChangeArrowheads="1"/>
          </p:cNvSpPr>
          <p:nvPr>
            <p:ph type="title"/>
          </p:nvPr>
        </p:nvSpPr>
        <p:spPr>
          <a:xfrm>
            <a:off x="685800" y="58738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Independent operation!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8921" name="Freeform 8"/>
          <p:cNvSpPr>
            <a:spLocks/>
          </p:cNvSpPr>
          <p:nvPr/>
        </p:nvSpPr>
        <p:spPr bwMode="auto">
          <a:xfrm>
            <a:off x="6629400" y="2057400"/>
            <a:ext cx="152400" cy="16764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2" name="Freeform 9"/>
          <p:cNvSpPr>
            <a:spLocks/>
          </p:cNvSpPr>
          <p:nvPr/>
        </p:nvSpPr>
        <p:spPr bwMode="auto">
          <a:xfrm>
            <a:off x="6629400" y="3886200"/>
            <a:ext cx="152400" cy="1828800"/>
          </a:xfrm>
          <a:custGeom>
            <a:avLst/>
            <a:gdLst>
              <a:gd name="T0" fmla="*/ 0 w 96"/>
              <a:gd name="T1" fmla="*/ 0 h 1056"/>
              <a:gd name="T2" fmla="*/ 2147483647 w 96"/>
              <a:gd name="T3" fmla="*/ 2147483647 h 1056"/>
              <a:gd name="T4" fmla="*/ 2147483647 w 96"/>
              <a:gd name="T5" fmla="*/ 2147483647 h 1056"/>
              <a:gd name="T6" fmla="*/ 2147483647 w 96"/>
              <a:gd name="T7" fmla="*/ 2147483647 h 1056"/>
              <a:gd name="T8" fmla="*/ 2147483647 w 96"/>
              <a:gd name="T9" fmla="*/ 2147483647 h 1056"/>
              <a:gd name="T10" fmla="*/ 2147483647 w 96"/>
              <a:gd name="T11" fmla="*/ 2147483647 h 1056"/>
              <a:gd name="T12" fmla="*/ 0 w 96"/>
              <a:gd name="T13" fmla="*/ 2147483647 h 105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96"/>
              <a:gd name="T22" fmla="*/ 0 h 1056"/>
              <a:gd name="T23" fmla="*/ 96 w 96"/>
              <a:gd name="T24" fmla="*/ 1056 h 105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96" h="1056">
                <a:moveTo>
                  <a:pt x="0" y="0"/>
                </a:moveTo>
                <a:lnTo>
                  <a:pt x="48" y="48"/>
                </a:lnTo>
                <a:lnTo>
                  <a:pt x="48" y="528"/>
                </a:lnTo>
                <a:lnTo>
                  <a:pt x="96" y="576"/>
                </a:lnTo>
                <a:lnTo>
                  <a:pt x="48" y="624"/>
                </a:lnTo>
                <a:lnTo>
                  <a:pt x="48" y="1008"/>
                </a:lnTo>
                <a:lnTo>
                  <a:pt x="0" y="1056"/>
                </a:ln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38923" name="Text Box 10"/>
          <p:cNvSpPr txBox="1">
            <a:spLocks noChangeArrowheads="1"/>
          </p:cNvSpPr>
          <p:nvPr/>
        </p:nvSpPr>
        <p:spPr bwMode="auto">
          <a:xfrm>
            <a:off x="6233532" y="1841500"/>
            <a:ext cx="2520241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0000"/>
                </a:solidFill>
                <a:latin typeface="Arial"/>
              </a:rPr>
              <a:t>Control </a:t>
            </a:r>
            <a:r>
              <a:rPr lang="en-US" sz="2800" b="1" dirty="0" smtClean="0">
                <a:solidFill>
                  <a:srgbClr val="000000"/>
                </a:solidFill>
                <a:latin typeface="Arial"/>
              </a:rPr>
              <a:t>Plane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etwork-change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0000"/>
                </a:solidFill>
                <a:latin typeface="Arial"/>
              </a:rPr>
              <a:t>processing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24" name="Text Box 11"/>
          <p:cNvSpPr txBox="1">
            <a:spLocks noChangeArrowheads="1"/>
          </p:cNvSpPr>
          <p:nvPr/>
        </p:nvSpPr>
        <p:spPr bwMode="auto">
          <a:xfrm>
            <a:off x="6616700" y="4084638"/>
            <a:ext cx="1753906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000000"/>
                </a:solidFill>
                <a:latin typeface="Arial"/>
              </a:rPr>
              <a:t>Datapath</a:t>
            </a:r>
            <a:endParaRPr lang="en-US" sz="2400" dirty="0">
              <a:solidFill>
                <a:srgbClr val="000000"/>
              </a:solidFill>
              <a:latin typeface="Arial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per-packet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processing</a:t>
            </a:r>
          </a:p>
        </p:txBody>
      </p:sp>
      <p:sp>
        <p:nvSpPr>
          <p:cNvPr id="38925" name="Rectangle 12"/>
          <p:cNvSpPr>
            <a:spLocks noChangeArrowheads="1"/>
          </p:cNvSpPr>
          <p:nvPr/>
        </p:nvSpPr>
        <p:spPr bwMode="auto">
          <a:xfrm>
            <a:off x="3352800" y="4267200"/>
            <a:ext cx="11430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Switching</a:t>
            </a:r>
          </a:p>
        </p:txBody>
      </p:sp>
      <p:sp>
        <p:nvSpPr>
          <p:cNvPr id="38926" name="Rectangle 13"/>
          <p:cNvSpPr>
            <a:spLocks noChangeArrowheads="1"/>
          </p:cNvSpPr>
          <p:nvPr/>
        </p:nvSpPr>
        <p:spPr bwMode="auto">
          <a:xfrm>
            <a:off x="2057400" y="4267200"/>
            <a:ext cx="12954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Forwarding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Table</a:t>
            </a:r>
          </a:p>
        </p:txBody>
      </p:sp>
      <p:sp>
        <p:nvSpPr>
          <p:cNvPr id="38927" name="Rectangle 14"/>
          <p:cNvSpPr>
            <a:spLocks noChangeArrowheads="1"/>
          </p:cNvSpPr>
          <p:nvPr/>
        </p:nvSpPr>
        <p:spPr bwMode="auto">
          <a:xfrm>
            <a:off x="2667000" y="28194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  Table</a:t>
            </a:r>
          </a:p>
        </p:txBody>
      </p:sp>
      <p:sp>
        <p:nvSpPr>
          <p:cNvPr id="38928" name="Rectangle 15"/>
          <p:cNvSpPr>
            <a:spLocks noChangeArrowheads="1"/>
          </p:cNvSpPr>
          <p:nvPr/>
        </p:nvSpPr>
        <p:spPr bwMode="auto">
          <a:xfrm>
            <a:off x="2667000" y="2209800"/>
            <a:ext cx="12954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Routing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Protocols</a:t>
            </a:r>
          </a:p>
        </p:txBody>
      </p:sp>
      <p:sp>
        <p:nvSpPr>
          <p:cNvPr id="38929" name="Rectangle 16"/>
          <p:cNvSpPr>
            <a:spLocks noChangeArrowheads="1"/>
          </p:cNvSpPr>
          <p:nvPr/>
        </p:nvSpPr>
        <p:spPr bwMode="auto">
          <a:xfrm>
            <a:off x="2514600" y="1524000"/>
            <a:ext cx="16002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Management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&amp; CLI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953000" y="1447800"/>
            <a:ext cx="838200" cy="4267200"/>
            <a:chOff x="3120" y="912"/>
            <a:chExt cx="528" cy="2688"/>
          </a:xfrm>
        </p:grpSpPr>
        <p:sp>
          <p:nvSpPr>
            <p:cNvPr id="38931" name="AutoShape 17"/>
            <p:cNvSpPr>
              <a:spLocks/>
            </p:cNvSpPr>
            <p:nvPr/>
          </p:nvSpPr>
          <p:spPr bwMode="auto">
            <a:xfrm>
              <a:off x="3120" y="912"/>
              <a:ext cx="144" cy="1344"/>
            </a:xfrm>
            <a:prstGeom prst="rightBrace">
              <a:avLst>
                <a:gd name="adj1" fmla="val 77778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2" name="Text Box 18"/>
            <p:cNvSpPr txBox="1">
              <a:spLocks noChangeArrowheads="1"/>
            </p:cNvSpPr>
            <p:nvPr/>
          </p:nvSpPr>
          <p:spPr bwMode="auto">
            <a:xfrm rot="5400000">
              <a:off x="2967" y="1441"/>
              <a:ext cx="881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Software</a:t>
              </a:r>
            </a:p>
          </p:txBody>
        </p:sp>
        <p:sp>
          <p:nvSpPr>
            <p:cNvPr id="38933" name="AutoShape 19"/>
            <p:cNvSpPr>
              <a:spLocks/>
            </p:cNvSpPr>
            <p:nvPr/>
          </p:nvSpPr>
          <p:spPr bwMode="auto">
            <a:xfrm>
              <a:off x="3120" y="2400"/>
              <a:ext cx="144" cy="1200"/>
            </a:xfrm>
            <a:prstGeom prst="rightBrace">
              <a:avLst>
                <a:gd name="adj1" fmla="val 69444"/>
                <a:gd name="adj2" fmla="val 4932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38934" name="Text Box 20"/>
            <p:cNvSpPr txBox="1">
              <a:spLocks noChangeArrowheads="1"/>
            </p:cNvSpPr>
            <p:nvPr/>
          </p:nvSpPr>
          <p:spPr bwMode="auto">
            <a:xfrm rot="5400000">
              <a:off x="3008" y="2848"/>
              <a:ext cx="99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latin typeface="Arial"/>
                </a:rPr>
                <a:t>Hardware</a:t>
              </a:r>
            </a:p>
          </p:txBody>
        </p:sp>
      </p:grpSp>
      <p:sp>
        <p:nvSpPr>
          <p:cNvPr id="3" name="Rectangle 2"/>
          <p:cNvSpPr/>
          <p:nvPr/>
        </p:nvSpPr>
        <p:spPr bwMode="auto">
          <a:xfrm>
            <a:off x="78059" y="1115122"/>
            <a:ext cx="9065941" cy="2694878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9141" y="1152294"/>
            <a:ext cx="807905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If the control-plane </a:t>
            </a:r>
            <a:r>
              <a:rPr lang="en-GB" sz="2400" b="1" dirty="0" smtClean="0">
                <a:latin typeface="Arial" charset="0"/>
                <a:ea typeface="Arial" charset="0"/>
                <a:cs typeface="Arial" charset="0"/>
              </a:rPr>
              <a:t>fails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…..</a:t>
            </a:r>
          </a:p>
          <a:p>
            <a:pPr algn="ctr"/>
            <a:endParaRPr lang="en-GB" sz="2400" dirty="0" smtClean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The data-path is </a:t>
            </a:r>
            <a:r>
              <a:rPr lang="en-GB" sz="2400" b="1" dirty="0" smtClean="0">
                <a:latin typeface="Arial" charset="0"/>
                <a:ea typeface="Arial" charset="0"/>
                <a:cs typeface="Arial" charset="0"/>
              </a:rPr>
              <a:t>not affected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…</a:t>
            </a:r>
          </a:p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like a loyal pet it will keep going using the current (last) table update</a:t>
            </a:r>
          </a:p>
          <a:p>
            <a:pPr algn="ctr"/>
            <a:endParaRPr lang="en-GB" sz="2400" dirty="0"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This is a feature </a:t>
            </a:r>
            <a:r>
              <a:rPr lang="en-GB" sz="2400" b="1" dirty="0" smtClean="0">
                <a:latin typeface="Arial" charset="0"/>
                <a:ea typeface="Arial" charset="0"/>
                <a:cs typeface="Arial" charset="0"/>
              </a:rPr>
              <a:t>not</a:t>
            </a:r>
            <a:r>
              <a:rPr lang="en-GB" sz="2400" dirty="0" smtClean="0">
                <a:latin typeface="Arial" charset="0"/>
                <a:ea typeface="Arial" charset="0"/>
                <a:cs typeface="Arial" charset="0"/>
              </a:rPr>
              <a:t> a bug</a:t>
            </a:r>
            <a:endParaRPr lang="en-GB" sz="24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78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A23001-2294-6545-B391-9CDF8B5F13ED}" type="slidenum">
              <a:rPr lang="en-US">
                <a:solidFill>
                  <a:srgbClr val="000000"/>
                </a:solidFill>
              </a:rPr>
              <a:pPr>
                <a:defRPr/>
              </a:pPr>
              <a:t>69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73063"/>
            <a:ext cx="8364538" cy="1235075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Per-packet processing in an IP Router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850" y="1760538"/>
            <a:ext cx="7772400" cy="4494212"/>
          </a:xfrm>
        </p:spPr>
        <p:txBody>
          <a:bodyPr/>
          <a:lstStyle/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1. Accept packet arriving on an incoming link.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2. Lookup packet destination address in the forwarding table, to identify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3. Manipulate packet header: e.g., decrement TTL, update header checksum.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4. Send packet to the outgoing port(s).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5. Buffer packet in the queue.</a:t>
            </a:r>
          </a:p>
          <a:p>
            <a:pPr marL="533400" indent="-533400">
              <a:buClr>
                <a:srgbClr val="FFFF00"/>
              </a:buClr>
              <a:buFont typeface="Wingdings" charset="2"/>
              <a:buNone/>
            </a:pPr>
            <a:r>
              <a:rPr lang="en-US"/>
              <a:t>6. Transmit packet onto outgoing link.</a:t>
            </a:r>
          </a:p>
        </p:txBody>
      </p:sp>
    </p:spTree>
    <p:extLst>
      <p:ext uri="{BB962C8B-B14F-4D97-AF65-F5344CB8AC3E}">
        <p14:creationId xmlns:p14="http://schemas.microsoft.com/office/powerpoint/2010/main" val="391253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Variety of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ISPs: carriers</a:t>
            </a:r>
          </a:p>
          <a:p>
            <a:pPr lvl="1"/>
            <a:r>
              <a:rPr lang="en-US" dirty="0" smtClean="0"/>
              <a:t>Backbone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other ISPs)</a:t>
            </a:r>
          </a:p>
          <a:p>
            <a:r>
              <a:rPr lang="en-US" dirty="0" smtClean="0"/>
              <a:t>Enterprises: companies, universities</a:t>
            </a:r>
          </a:p>
          <a:p>
            <a:pPr lvl="1"/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Edge</a:t>
            </a:r>
          </a:p>
          <a:p>
            <a:pPr lvl="1"/>
            <a:r>
              <a:rPr lang="en-US" dirty="0" smtClean="0"/>
              <a:t>Border (to outside)</a:t>
            </a:r>
          </a:p>
          <a:p>
            <a:r>
              <a:rPr lang="en-US" dirty="0" smtClean="0"/>
              <a:t>Datacenters: massive collections of machines</a:t>
            </a:r>
          </a:p>
          <a:p>
            <a:pPr lvl="1"/>
            <a:r>
              <a:rPr lang="en-US" dirty="0" smtClean="0"/>
              <a:t>Top-of-Rack</a:t>
            </a:r>
          </a:p>
          <a:p>
            <a:pPr lvl="1"/>
            <a:r>
              <a:rPr lang="en-US" dirty="0" smtClean="0"/>
              <a:t>Aggregation and Core</a:t>
            </a:r>
          </a:p>
          <a:p>
            <a:pPr lvl="1"/>
            <a:r>
              <a:rPr lang="en-US" dirty="0" smtClean="0"/>
              <a:t>Border (to outside)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40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B09AE8-5FAD-0C4B-A01E-BB61C781D67A}" type="slidenum">
              <a:rPr lang="en-US">
                <a:solidFill>
                  <a:srgbClr val="000000"/>
                </a:solidFill>
              </a:rPr>
              <a:pPr>
                <a:defRPr/>
              </a:pPr>
              <a:t>70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ChangeArrowheads="1"/>
          </p:cNvSpPr>
          <p:nvPr/>
        </p:nvSpPr>
        <p:spPr bwMode="auto">
          <a:xfrm>
            <a:off x="1600200" y="1905000"/>
            <a:ext cx="5791200" cy="2362200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2057400" y="2438400"/>
            <a:ext cx="17526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Lookup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IP Address</a:t>
            </a:r>
          </a:p>
        </p:txBody>
      </p:sp>
      <p:sp>
        <p:nvSpPr>
          <p:cNvPr id="43014" name="Rectangle 5"/>
          <p:cNvSpPr>
            <a:spLocks noChangeArrowheads="1"/>
          </p:cNvSpPr>
          <p:nvPr/>
        </p:nvSpPr>
        <p:spPr bwMode="auto">
          <a:xfrm>
            <a:off x="3810000" y="2438400"/>
            <a:ext cx="1447800" cy="12954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Update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Header</a:t>
            </a:r>
          </a:p>
        </p:txBody>
      </p:sp>
      <p:sp>
        <p:nvSpPr>
          <p:cNvPr id="43015" name="Text Box 6"/>
          <p:cNvSpPr txBox="1">
            <a:spLocks noChangeArrowheads="1"/>
          </p:cNvSpPr>
          <p:nvPr/>
        </p:nvSpPr>
        <p:spPr bwMode="auto">
          <a:xfrm>
            <a:off x="2133600" y="1905000"/>
            <a:ext cx="3260725" cy="519113"/>
          </a:xfrm>
          <a:prstGeom prst="rect">
            <a:avLst/>
          </a:prstGeom>
          <a:solidFill>
            <a:schemeClr val="bg2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latin typeface="Arial"/>
              </a:rPr>
              <a:t>Header Processing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4800" y="2438400"/>
            <a:ext cx="1752600" cy="609600"/>
            <a:chOff x="192" y="2064"/>
            <a:chExt cx="1104" cy="384"/>
          </a:xfrm>
        </p:grpSpPr>
        <p:sp>
          <p:nvSpPr>
            <p:cNvPr id="43036" name="Line 8"/>
            <p:cNvSpPr>
              <a:spLocks noChangeShapeType="1"/>
            </p:cNvSpPr>
            <p:nvPr/>
          </p:nvSpPr>
          <p:spPr bwMode="auto">
            <a:xfrm>
              <a:off x="192" y="2448"/>
              <a:ext cx="1104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7" name="Rectangle 9"/>
            <p:cNvSpPr>
              <a:spLocks noChangeArrowheads="1"/>
            </p:cNvSpPr>
            <p:nvPr/>
          </p:nvSpPr>
          <p:spPr bwMode="auto">
            <a:xfrm>
              <a:off x="192" y="206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8" name="Rectangle 10"/>
            <p:cNvSpPr>
              <a:spLocks noChangeArrowheads="1"/>
            </p:cNvSpPr>
            <p:nvPr/>
          </p:nvSpPr>
          <p:spPr bwMode="auto">
            <a:xfrm>
              <a:off x="768" y="2064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5303838" y="2438400"/>
            <a:ext cx="3429000" cy="609600"/>
            <a:chOff x="3504" y="1536"/>
            <a:chExt cx="2160" cy="384"/>
          </a:xfrm>
        </p:grpSpPr>
        <p:sp>
          <p:nvSpPr>
            <p:cNvPr id="43033" name="Line 12"/>
            <p:cNvSpPr>
              <a:spLocks noChangeShapeType="1"/>
            </p:cNvSpPr>
            <p:nvPr/>
          </p:nvSpPr>
          <p:spPr bwMode="auto">
            <a:xfrm>
              <a:off x="3504" y="1920"/>
              <a:ext cx="2160" cy="0"/>
            </a:xfrm>
            <a:prstGeom prst="line">
              <a:avLst/>
            </a:prstGeom>
            <a:noFill/>
            <a:ln w="76200" cap="sq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34" name="Rectangle 13"/>
            <p:cNvSpPr>
              <a:spLocks noChangeArrowheads="1"/>
            </p:cNvSpPr>
            <p:nvPr/>
          </p:nvSpPr>
          <p:spPr bwMode="auto">
            <a:xfrm>
              <a:off x="4656" y="153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3035" name="Rectangle 14"/>
            <p:cNvSpPr>
              <a:spLocks noChangeArrowheads="1"/>
            </p:cNvSpPr>
            <p:nvPr/>
          </p:nvSpPr>
          <p:spPr bwMode="auto">
            <a:xfrm>
              <a:off x="5232" y="1536"/>
              <a:ext cx="336" cy="240"/>
            </a:xfrm>
            <a:prstGeom prst="rect">
              <a:avLst/>
            </a:prstGeom>
            <a:solidFill>
              <a:schemeClr val="accent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sz="2000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455160" y="4752975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prefixes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76400" y="3733800"/>
            <a:ext cx="1981200" cy="1981200"/>
            <a:chOff x="1056" y="2352"/>
            <a:chExt cx="1248" cy="1248"/>
          </a:xfrm>
        </p:grpSpPr>
        <p:sp>
          <p:nvSpPr>
            <p:cNvPr id="47121" name="Rectangle 17"/>
            <p:cNvSpPr>
              <a:spLocks noChangeArrowheads="1"/>
            </p:cNvSpPr>
            <p:nvPr/>
          </p:nvSpPr>
          <p:spPr bwMode="auto">
            <a:xfrm>
              <a:off x="1392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grpSp>
          <p:nvGrpSpPr>
            <p:cNvPr id="43030" name="Group 18"/>
            <p:cNvGrpSpPr>
              <a:grpSpLocks/>
            </p:cNvGrpSpPr>
            <p:nvPr/>
          </p:nvGrpSpPr>
          <p:grpSpPr bwMode="auto">
            <a:xfrm>
              <a:off x="1056" y="2352"/>
              <a:ext cx="739" cy="480"/>
              <a:chOff x="1056" y="2352"/>
              <a:chExt cx="739" cy="480"/>
            </a:xfrm>
          </p:grpSpPr>
          <p:sp>
            <p:nvSpPr>
              <p:cNvPr id="43031" name="Line 19"/>
              <p:cNvSpPr>
                <a:spLocks noChangeShapeType="1"/>
              </p:cNvSpPr>
              <p:nvPr/>
            </p:nvSpPr>
            <p:spPr bwMode="auto">
              <a:xfrm>
                <a:off x="1632" y="2352"/>
                <a:ext cx="0" cy="480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 type="none" w="sm" len="sm"/>
                <a:tailEnd type="triangle" w="sm" len="sm"/>
              </a:ln>
            </p:spPr>
            <p:txBody>
              <a:bodyPr wrap="none">
                <a:prstTxWarp prst="textNoShape">
                  <a:avLst/>
                </a:prstTxWarp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43032" name="Text Box 20"/>
              <p:cNvSpPr txBox="1">
                <a:spLocks noChangeArrowheads="1"/>
              </p:cNvSpPr>
              <p:nvPr/>
            </p:nvSpPr>
            <p:spPr bwMode="auto">
              <a:xfrm>
                <a:off x="1056" y="2476"/>
                <a:ext cx="739" cy="213"/>
              </a:xfrm>
              <a:prstGeom prst="rect">
                <a:avLst/>
              </a:prstGeom>
              <a:solidFill>
                <a:schemeClr val="bg2"/>
              </a:solidFill>
              <a:ln w="12700" cap="sq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600" dirty="0">
                    <a:solidFill>
                      <a:srgbClr val="000000"/>
                    </a:solidFill>
                    <a:latin typeface="Arial"/>
                  </a:rPr>
                  <a:t>IP Address</a:t>
                </a:r>
              </a:p>
            </p:txBody>
          </p:sp>
        </p:grp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3011488" y="3733800"/>
            <a:ext cx="1039812" cy="762000"/>
            <a:chOff x="1897" y="2352"/>
            <a:chExt cx="655" cy="480"/>
          </a:xfrm>
        </p:grpSpPr>
        <p:sp>
          <p:nvSpPr>
            <p:cNvPr id="43027" name="Line 22"/>
            <p:cNvSpPr>
              <a:spLocks noChangeShapeType="1"/>
            </p:cNvSpPr>
            <p:nvPr/>
          </p:nvSpPr>
          <p:spPr bwMode="auto">
            <a:xfrm flipV="1">
              <a:off x="2064" y="2352"/>
              <a:ext cx="0" cy="480"/>
            </a:xfrm>
            <a:prstGeom prst="line">
              <a:avLst/>
            </a:prstGeom>
            <a:noFill/>
            <a:ln w="3810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3028" name="Text Box 23"/>
            <p:cNvSpPr txBox="1">
              <a:spLocks noChangeArrowheads="1"/>
            </p:cNvSpPr>
            <p:nvPr/>
          </p:nvSpPr>
          <p:spPr bwMode="auto">
            <a:xfrm>
              <a:off x="1897" y="2476"/>
              <a:ext cx="655" cy="213"/>
            </a:xfrm>
            <a:prstGeom prst="rect">
              <a:avLst/>
            </a:prstGeom>
            <a:solidFill>
              <a:schemeClr val="bg2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000000"/>
                  </a:solidFill>
                  <a:latin typeface="Arial"/>
                </a:rPr>
                <a:t>Next Hop</a:t>
              </a:r>
            </a:p>
          </p:txBody>
        </p:sp>
      </p:grpSp>
      <p:sp>
        <p:nvSpPr>
          <p:cNvPr id="43021" name="Rectangle 24"/>
          <p:cNvSpPr>
            <a:spLocks noChangeArrowheads="1"/>
          </p:cNvSpPr>
          <p:nvPr/>
        </p:nvSpPr>
        <p:spPr bwMode="auto">
          <a:xfrm>
            <a:off x="5608638" y="2438400"/>
            <a:ext cx="1371600" cy="126523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Queue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/>
              </a:rPr>
              <a:t>Packet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532438" y="3733800"/>
            <a:ext cx="1447800" cy="1981200"/>
            <a:chOff x="3485" y="2352"/>
            <a:chExt cx="912" cy="1248"/>
          </a:xfrm>
        </p:grpSpPr>
        <p:sp>
          <p:nvSpPr>
            <p:cNvPr id="47130" name="Rectangle 26"/>
            <p:cNvSpPr>
              <a:spLocks noChangeArrowheads="1"/>
            </p:cNvSpPr>
            <p:nvPr/>
          </p:nvSpPr>
          <p:spPr bwMode="auto">
            <a:xfrm>
              <a:off x="3485" y="2832"/>
              <a:ext cx="912" cy="768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Buffer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Arial"/>
                </a:rPr>
                <a:t>Memory</a:t>
              </a:r>
            </a:p>
          </p:txBody>
        </p:sp>
        <p:sp>
          <p:nvSpPr>
            <p:cNvPr id="43026" name="Line 27"/>
            <p:cNvSpPr>
              <a:spLocks noChangeShapeType="1"/>
            </p:cNvSpPr>
            <p:nvPr/>
          </p:nvSpPr>
          <p:spPr bwMode="auto">
            <a:xfrm>
              <a:off x="3725" y="2352"/>
              <a:ext cx="0" cy="480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 type="none" w="sm" len="sm"/>
              <a:tailEnd type="triangle" w="med" len="med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7132" name="Line 28"/>
          <p:cNvSpPr>
            <a:spLocks noChangeShapeType="1"/>
          </p:cNvSpPr>
          <p:nvPr/>
        </p:nvSpPr>
        <p:spPr bwMode="auto">
          <a:xfrm flipV="1">
            <a:off x="6599238" y="3733800"/>
            <a:ext cx="0" cy="76200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7042150" y="4768850"/>
            <a:ext cx="1732415" cy="64633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~1M packets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/>
              </a:rPr>
              <a:t>Off-chip DRAM</a:t>
            </a:r>
          </a:p>
        </p:txBody>
      </p:sp>
    </p:spTree>
    <p:extLst>
      <p:ext uri="{BB962C8B-B14F-4D97-AF65-F5344CB8AC3E}">
        <p14:creationId xmlns:p14="http://schemas.microsoft.com/office/powerpoint/2010/main" val="4312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9" grpId="0" autoUpdateAnimBg="0"/>
      <p:bldP spid="47132" grpId="0" animBg="1"/>
      <p:bldP spid="47133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FB415B-1B08-0347-9FB8-53E58B47BB6F}" type="slidenum">
              <a:rPr lang="en-US">
                <a:solidFill>
                  <a:srgbClr val="000000"/>
                </a:solidFill>
              </a:rPr>
              <a:pPr>
                <a:defRPr/>
              </a:pPr>
              <a:t>71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5059" name="Rectangle 90"/>
          <p:cNvSpPr>
            <a:spLocks noChangeArrowheads="1"/>
          </p:cNvSpPr>
          <p:nvPr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4038600" y="2667000"/>
            <a:ext cx="1524000" cy="15240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Generic Router Architecture</a:t>
            </a:r>
          </a:p>
        </p:txBody>
      </p:sp>
      <p:grpSp>
        <p:nvGrpSpPr>
          <p:cNvPr id="45062" name="Group 4"/>
          <p:cNvGrpSpPr>
            <a:grpSpLocks/>
          </p:cNvGrpSpPr>
          <p:nvPr/>
        </p:nvGrpSpPr>
        <p:grpSpPr bwMode="auto">
          <a:xfrm>
            <a:off x="1524000" y="1295400"/>
            <a:ext cx="2057400" cy="1524000"/>
            <a:chOff x="1104" y="816"/>
            <a:chExt cx="1296" cy="960"/>
          </a:xfrm>
        </p:grpSpPr>
        <p:sp>
          <p:nvSpPr>
            <p:cNvPr id="45141" name="Rectangle 5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2" name="Rectangle 6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43" name="Rectangle 7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44" name="Text Box 8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37" name="Rectangle 9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46" name="Line 10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7" name="Line 11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3" name="Group 12"/>
          <p:cNvGrpSpPr>
            <a:grpSpLocks/>
          </p:cNvGrpSpPr>
          <p:nvPr/>
        </p:nvGrpSpPr>
        <p:grpSpPr bwMode="auto">
          <a:xfrm>
            <a:off x="1524000" y="2895600"/>
            <a:ext cx="2057400" cy="1524000"/>
            <a:chOff x="1104" y="816"/>
            <a:chExt cx="1296" cy="960"/>
          </a:xfrm>
        </p:grpSpPr>
        <p:sp>
          <p:nvSpPr>
            <p:cNvPr id="45134" name="Rectangle 13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5" name="Rectangle 14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36" name="Rectangle 15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7" name="Text Box 16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45" name="Rectangle 17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9" name="Line 18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40" name="Line 19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064" name="Group 20"/>
          <p:cNvGrpSpPr>
            <a:grpSpLocks/>
          </p:cNvGrpSpPr>
          <p:nvPr/>
        </p:nvGrpSpPr>
        <p:grpSpPr bwMode="auto">
          <a:xfrm>
            <a:off x="1524000" y="4953000"/>
            <a:ext cx="2057400" cy="1524000"/>
            <a:chOff x="1104" y="816"/>
            <a:chExt cx="1296" cy="960"/>
          </a:xfrm>
        </p:grpSpPr>
        <p:sp>
          <p:nvSpPr>
            <p:cNvPr id="45127" name="Rectangle 21"/>
            <p:cNvSpPr>
              <a:spLocks noChangeArrowheads="1"/>
            </p:cNvSpPr>
            <p:nvPr/>
          </p:nvSpPr>
          <p:spPr bwMode="auto">
            <a:xfrm>
              <a:off x="1104" y="816"/>
              <a:ext cx="1296" cy="960"/>
            </a:xfrm>
            <a:prstGeom prst="rect">
              <a:avLst/>
            </a:prstGeom>
            <a:solidFill>
              <a:schemeClr val="folHlink"/>
            </a:solidFill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28" name="Rectangle 22"/>
            <p:cNvSpPr>
              <a:spLocks noChangeArrowheads="1"/>
            </p:cNvSpPr>
            <p:nvPr/>
          </p:nvSpPr>
          <p:spPr bwMode="auto">
            <a:xfrm>
              <a:off x="1200" y="1014"/>
              <a:ext cx="550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Lookup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IP Address</a:t>
              </a:r>
            </a:p>
          </p:txBody>
        </p:sp>
        <p:sp>
          <p:nvSpPr>
            <p:cNvPr id="45129" name="Rectangle 23"/>
            <p:cNvSpPr>
              <a:spLocks noChangeArrowheads="1"/>
            </p:cNvSpPr>
            <p:nvPr/>
          </p:nvSpPr>
          <p:spPr bwMode="auto">
            <a:xfrm>
              <a:off x="1750" y="1014"/>
              <a:ext cx="454" cy="234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Update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Header</a:t>
              </a:r>
            </a:p>
          </p:txBody>
        </p:sp>
        <p:sp>
          <p:nvSpPr>
            <p:cNvPr id="45130" name="Text Box 24"/>
            <p:cNvSpPr txBox="1">
              <a:spLocks noChangeArrowheads="1"/>
            </p:cNvSpPr>
            <p:nvPr/>
          </p:nvSpPr>
          <p:spPr bwMode="auto">
            <a:xfrm>
              <a:off x="1248" y="864"/>
              <a:ext cx="946" cy="173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srgbClr val="000000"/>
                  </a:solidFill>
                  <a:latin typeface="Arial"/>
                </a:rPr>
                <a:t>Header Processing</a:t>
              </a:r>
            </a:p>
          </p:txBody>
        </p:sp>
        <p:sp>
          <p:nvSpPr>
            <p:cNvPr id="48153" name="Rectangle 25"/>
            <p:cNvSpPr>
              <a:spLocks noChangeArrowheads="1"/>
            </p:cNvSpPr>
            <p:nvPr/>
          </p:nvSpPr>
          <p:spPr bwMode="auto">
            <a:xfrm>
              <a:off x="1259" y="1433"/>
              <a:ext cx="421" cy="247"/>
            </a:xfrm>
            <a:prstGeom prst="rect">
              <a:avLst/>
            </a:prstGeom>
            <a:solidFill>
              <a:schemeClr val="folHlink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Address</a:t>
              </a:r>
            </a:p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000" dirty="0">
                  <a:solidFill>
                    <a:srgbClr val="000000"/>
                  </a:solidFill>
                  <a:latin typeface="Arial"/>
                </a:rPr>
                <a:t>Table</a:t>
              </a:r>
            </a:p>
          </p:txBody>
        </p:sp>
        <p:sp>
          <p:nvSpPr>
            <p:cNvPr id="45132" name="Line 26"/>
            <p:cNvSpPr>
              <a:spLocks noChangeShapeType="1"/>
            </p:cNvSpPr>
            <p:nvPr/>
          </p:nvSpPr>
          <p:spPr bwMode="auto">
            <a:xfrm>
              <a:off x="1355" y="1248"/>
              <a:ext cx="0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33" name="Line 27"/>
            <p:cNvSpPr>
              <a:spLocks noChangeShapeType="1"/>
            </p:cNvSpPr>
            <p:nvPr/>
          </p:nvSpPr>
          <p:spPr bwMode="auto">
            <a:xfrm flipH="1" flipV="1">
              <a:off x="1547" y="1248"/>
              <a:ext cx="8" cy="185"/>
            </a:xfrm>
            <a:prstGeom prst="line">
              <a:avLst/>
            </a:prstGeom>
            <a:noFill/>
            <a:ln w="19050" cap="rnd">
              <a:solidFill>
                <a:schemeClr val="tx1"/>
              </a:solidFill>
              <a:prstDash val="sysDot"/>
              <a:round/>
              <a:headEnd type="none" w="sm" len="sm"/>
              <a:tailEnd type="triangl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sp>
        <p:nvSpPr>
          <p:cNvPr id="45065" name="Line 28"/>
          <p:cNvSpPr>
            <a:spLocks noChangeShapeType="1"/>
          </p:cNvSpPr>
          <p:nvPr/>
        </p:nvSpPr>
        <p:spPr bwMode="auto">
          <a:xfrm>
            <a:off x="20574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6" name="Line 29"/>
          <p:cNvSpPr>
            <a:spLocks noChangeShapeType="1"/>
          </p:cNvSpPr>
          <p:nvPr/>
        </p:nvSpPr>
        <p:spPr bwMode="auto">
          <a:xfrm>
            <a:off x="30480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67" name="Line 30"/>
          <p:cNvSpPr>
            <a:spLocks noChangeShapeType="1"/>
          </p:cNvSpPr>
          <p:nvPr/>
        </p:nvSpPr>
        <p:spPr bwMode="auto">
          <a:xfrm>
            <a:off x="-76200" y="18288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5" name="Group 31"/>
          <p:cNvGrpSpPr>
            <a:grpSpLocks/>
          </p:cNvGrpSpPr>
          <p:nvPr/>
        </p:nvGrpSpPr>
        <p:grpSpPr bwMode="auto">
          <a:xfrm>
            <a:off x="152400" y="1295400"/>
            <a:ext cx="1219200" cy="381000"/>
            <a:chOff x="-48" y="816"/>
            <a:chExt cx="912" cy="240"/>
          </a:xfrm>
        </p:grpSpPr>
        <p:sp>
          <p:nvSpPr>
            <p:cNvPr id="45125" name="Rectangle 32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6" name="Rectangle 33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69" name="Line 34"/>
          <p:cNvSpPr>
            <a:spLocks noChangeShapeType="1"/>
          </p:cNvSpPr>
          <p:nvPr/>
        </p:nvSpPr>
        <p:spPr bwMode="auto">
          <a:xfrm>
            <a:off x="-76200" y="34290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6" name="Group 35"/>
          <p:cNvGrpSpPr>
            <a:grpSpLocks/>
          </p:cNvGrpSpPr>
          <p:nvPr/>
        </p:nvGrpSpPr>
        <p:grpSpPr bwMode="auto">
          <a:xfrm>
            <a:off x="152400" y="2895600"/>
            <a:ext cx="1219200" cy="381000"/>
            <a:chOff x="-48" y="1824"/>
            <a:chExt cx="912" cy="240"/>
          </a:xfrm>
        </p:grpSpPr>
        <p:sp>
          <p:nvSpPr>
            <p:cNvPr id="45123" name="Rectangle 36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4" name="Rectangle 37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1" name="Line 38"/>
          <p:cNvSpPr>
            <a:spLocks noChangeShapeType="1"/>
          </p:cNvSpPr>
          <p:nvPr/>
        </p:nvSpPr>
        <p:spPr bwMode="auto">
          <a:xfrm>
            <a:off x="-76200" y="5486400"/>
            <a:ext cx="17526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152400" y="4953000"/>
            <a:ext cx="1219200" cy="381000"/>
            <a:chOff x="-48" y="3120"/>
            <a:chExt cx="912" cy="240"/>
          </a:xfrm>
        </p:grpSpPr>
        <p:sp>
          <p:nvSpPr>
            <p:cNvPr id="45121" name="Rectangle 40"/>
            <p:cNvSpPr>
              <a:spLocks noChangeArrowheads="1"/>
            </p:cNvSpPr>
            <p:nvPr/>
          </p:nvSpPr>
          <p:spPr bwMode="auto">
            <a:xfrm>
              <a:off x="-48" y="3120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2" name="Rectangle 41"/>
            <p:cNvSpPr>
              <a:spLocks noChangeArrowheads="1"/>
            </p:cNvSpPr>
            <p:nvPr/>
          </p:nvSpPr>
          <p:spPr bwMode="auto">
            <a:xfrm>
              <a:off x="528" y="3120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5073" name="Rectangle 42"/>
          <p:cNvSpPr>
            <a:spLocks noChangeArrowheads="1"/>
          </p:cNvSpPr>
          <p:nvPr/>
        </p:nvSpPr>
        <p:spPr bwMode="auto">
          <a:xfrm>
            <a:off x="6019800" y="12954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4" name="Rectangle 43"/>
          <p:cNvSpPr>
            <a:spLocks noChangeArrowheads="1"/>
          </p:cNvSpPr>
          <p:nvPr/>
        </p:nvSpPr>
        <p:spPr bwMode="auto">
          <a:xfrm>
            <a:off x="6629400" y="14478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2" name="Rectangle 44"/>
          <p:cNvSpPr>
            <a:spLocks noChangeArrowheads="1"/>
          </p:cNvSpPr>
          <p:nvPr/>
        </p:nvSpPr>
        <p:spPr bwMode="auto">
          <a:xfrm>
            <a:off x="6732588" y="22621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76" name="Line 45"/>
          <p:cNvSpPr>
            <a:spLocks noChangeShapeType="1"/>
          </p:cNvSpPr>
          <p:nvPr/>
        </p:nvSpPr>
        <p:spPr bwMode="auto">
          <a:xfrm>
            <a:off x="6829425" y="19605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7" name="Line 46"/>
          <p:cNvSpPr>
            <a:spLocks noChangeShapeType="1"/>
          </p:cNvSpPr>
          <p:nvPr/>
        </p:nvSpPr>
        <p:spPr bwMode="auto">
          <a:xfrm flipV="1">
            <a:off x="7275513" y="19605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8" name="Line 47"/>
          <p:cNvSpPr>
            <a:spLocks noChangeShapeType="1"/>
          </p:cNvSpPr>
          <p:nvPr/>
        </p:nvSpPr>
        <p:spPr bwMode="auto">
          <a:xfrm>
            <a:off x="7543800" y="1752600"/>
            <a:ext cx="14478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79" name="Rectangle 48"/>
          <p:cNvSpPr>
            <a:spLocks noChangeArrowheads="1"/>
          </p:cNvSpPr>
          <p:nvPr/>
        </p:nvSpPr>
        <p:spPr bwMode="auto">
          <a:xfrm>
            <a:off x="6019800" y="28956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0" name="Rectangle 49"/>
          <p:cNvSpPr>
            <a:spLocks noChangeArrowheads="1"/>
          </p:cNvSpPr>
          <p:nvPr/>
        </p:nvSpPr>
        <p:spPr bwMode="auto">
          <a:xfrm>
            <a:off x="6629400" y="30480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78" name="Rectangle 50"/>
          <p:cNvSpPr>
            <a:spLocks noChangeArrowheads="1"/>
          </p:cNvSpPr>
          <p:nvPr/>
        </p:nvSpPr>
        <p:spPr bwMode="auto">
          <a:xfrm>
            <a:off x="6732588" y="38623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2" name="Line 51"/>
          <p:cNvSpPr>
            <a:spLocks noChangeShapeType="1"/>
          </p:cNvSpPr>
          <p:nvPr/>
        </p:nvSpPr>
        <p:spPr bwMode="auto">
          <a:xfrm>
            <a:off x="6829425" y="35607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3" name="Line 52"/>
          <p:cNvSpPr>
            <a:spLocks noChangeShapeType="1"/>
          </p:cNvSpPr>
          <p:nvPr/>
        </p:nvSpPr>
        <p:spPr bwMode="auto">
          <a:xfrm flipV="1">
            <a:off x="7275513" y="35607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4" name="Line 53"/>
          <p:cNvSpPr>
            <a:spLocks noChangeShapeType="1"/>
          </p:cNvSpPr>
          <p:nvPr/>
        </p:nvSpPr>
        <p:spPr bwMode="auto">
          <a:xfrm>
            <a:off x="7543800" y="33528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5" name="Rectangle 54"/>
          <p:cNvSpPr>
            <a:spLocks noChangeArrowheads="1"/>
          </p:cNvSpPr>
          <p:nvPr/>
        </p:nvSpPr>
        <p:spPr bwMode="auto">
          <a:xfrm>
            <a:off x="6019800" y="4953000"/>
            <a:ext cx="2057400" cy="1524000"/>
          </a:xfrm>
          <a:prstGeom prst="rect">
            <a:avLst/>
          </a:prstGeom>
          <a:solidFill>
            <a:schemeClr val="folHlink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6" name="Rectangle 55"/>
          <p:cNvSpPr>
            <a:spLocks noChangeArrowheads="1"/>
          </p:cNvSpPr>
          <p:nvPr/>
        </p:nvSpPr>
        <p:spPr bwMode="auto">
          <a:xfrm>
            <a:off x="6629400" y="5105400"/>
            <a:ext cx="895350" cy="500063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srgbClr val="000000"/>
                </a:solidFill>
                <a:latin typeface="Arial"/>
              </a:rPr>
              <a:t>Manager</a:t>
            </a:r>
          </a:p>
        </p:txBody>
      </p:sp>
      <p:sp>
        <p:nvSpPr>
          <p:cNvPr id="48184" name="Rectangle 56"/>
          <p:cNvSpPr>
            <a:spLocks noChangeArrowheads="1"/>
          </p:cNvSpPr>
          <p:nvPr/>
        </p:nvSpPr>
        <p:spPr bwMode="auto">
          <a:xfrm>
            <a:off x="6732588" y="5919788"/>
            <a:ext cx="658812" cy="404812"/>
          </a:xfrm>
          <a:prstGeom prst="rect">
            <a:avLst/>
          </a:prstGeom>
          <a:solidFill>
            <a:schemeClr val="fol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Buffer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Arial"/>
              </a:rPr>
              <a:t>Memory</a:t>
            </a:r>
          </a:p>
        </p:txBody>
      </p:sp>
      <p:sp>
        <p:nvSpPr>
          <p:cNvPr id="45088" name="Line 57"/>
          <p:cNvSpPr>
            <a:spLocks noChangeShapeType="1"/>
          </p:cNvSpPr>
          <p:nvPr/>
        </p:nvSpPr>
        <p:spPr bwMode="auto">
          <a:xfrm>
            <a:off x="6829425" y="5618163"/>
            <a:ext cx="0" cy="3016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89" name="Line 58"/>
          <p:cNvSpPr>
            <a:spLocks noChangeShapeType="1"/>
          </p:cNvSpPr>
          <p:nvPr/>
        </p:nvSpPr>
        <p:spPr bwMode="auto">
          <a:xfrm flipV="1">
            <a:off x="7275513" y="5618163"/>
            <a:ext cx="0" cy="3000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0" name="Line 59"/>
          <p:cNvSpPr>
            <a:spLocks noChangeShapeType="1"/>
          </p:cNvSpPr>
          <p:nvPr/>
        </p:nvSpPr>
        <p:spPr bwMode="auto">
          <a:xfrm>
            <a:off x="7543800" y="5410200"/>
            <a:ext cx="1524000" cy="0"/>
          </a:xfrm>
          <a:prstGeom prst="line">
            <a:avLst/>
          </a:prstGeom>
          <a:noFill/>
          <a:ln w="38100" cap="sq">
            <a:solidFill>
              <a:schemeClr val="tx2"/>
            </a:solidFill>
            <a:round/>
            <a:headEnd type="none" w="sm" len="sm"/>
            <a:tailEnd type="triangle" w="med" len="med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1" name="Line 60"/>
          <p:cNvSpPr>
            <a:spLocks noChangeShapeType="1"/>
          </p:cNvSpPr>
          <p:nvPr/>
        </p:nvSpPr>
        <p:spPr bwMode="auto">
          <a:xfrm>
            <a:off x="65532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2" name="Line 61"/>
          <p:cNvSpPr>
            <a:spLocks noChangeShapeType="1"/>
          </p:cNvSpPr>
          <p:nvPr/>
        </p:nvSpPr>
        <p:spPr bwMode="auto">
          <a:xfrm>
            <a:off x="7543800" y="4495800"/>
            <a:ext cx="0" cy="457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</p:spPr>
        <p:txBody>
          <a:bodyPr wrap="none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3" name="Oval 62"/>
          <p:cNvSpPr>
            <a:spLocks noChangeArrowheads="1"/>
          </p:cNvSpPr>
          <p:nvPr/>
        </p:nvSpPr>
        <p:spPr bwMode="auto">
          <a:xfrm>
            <a:off x="5715000" y="1676400"/>
            <a:ext cx="152400" cy="152400"/>
          </a:xfrm>
          <a:prstGeom prst="ellipse">
            <a:avLst/>
          </a:prstGeom>
          <a:solidFill>
            <a:srgbClr val="000099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4" name="Oval 63"/>
          <p:cNvSpPr>
            <a:spLocks noChangeArrowheads="1"/>
          </p:cNvSpPr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rgbClr val="CC33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5" name="Oval 64"/>
          <p:cNvSpPr>
            <a:spLocks noChangeArrowheads="1"/>
          </p:cNvSpPr>
          <p:nvPr/>
        </p:nvSpPr>
        <p:spPr bwMode="auto">
          <a:xfrm>
            <a:off x="5715000" y="5334000"/>
            <a:ext cx="152400" cy="152400"/>
          </a:xfrm>
          <a:prstGeom prst="ellipse">
            <a:avLst/>
          </a:prstGeom>
          <a:solidFill>
            <a:srgbClr val="009900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6" name="Oval 65"/>
          <p:cNvSpPr>
            <a:spLocks noChangeArrowheads="1"/>
          </p:cNvSpPr>
          <p:nvPr/>
        </p:nvSpPr>
        <p:spPr bwMode="auto">
          <a:xfrm>
            <a:off x="3733800" y="1676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7" name="Oval 66"/>
          <p:cNvSpPr>
            <a:spLocks noChangeArrowheads="1"/>
          </p:cNvSpPr>
          <p:nvPr/>
        </p:nvSpPr>
        <p:spPr bwMode="auto">
          <a:xfrm>
            <a:off x="37338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5098" name="Oval 67"/>
          <p:cNvSpPr>
            <a:spLocks noChangeArrowheads="1"/>
          </p:cNvSpPr>
          <p:nvPr/>
        </p:nvSpPr>
        <p:spPr bwMode="auto">
          <a:xfrm>
            <a:off x="3733800" y="5334000"/>
            <a:ext cx="152400" cy="1524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7772400" y="2895600"/>
            <a:ext cx="1219200" cy="381000"/>
            <a:chOff x="-48" y="816"/>
            <a:chExt cx="912" cy="240"/>
          </a:xfrm>
        </p:grpSpPr>
        <p:sp>
          <p:nvSpPr>
            <p:cNvPr id="45119" name="Rectangle 69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20" name="Rectangle 70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9" name="Group 71"/>
          <p:cNvGrpSpPr>
            <a:grpSpLocks/>
          </p:cNvGrpSpPr>
          <p:nvPr/>
        </p:nvGrpSpPr>
        <p:grpSpPr bwMode="auto">
          <a:xfrm>
            <a:off x="7772400" y="1295400"/>
            <a:ext cx="1219200" cy="381000"/>
            <a:chOff x="-48" y="1824"/>
            <a:chExt cx="912" cy="240"/>
          </a:xfrm>
        </p:grpSpPr>
        <p:sp>
          <p:nvSpPr>
            <p:cNvPr id="45117" name="Rectangle 72"/>
            <p:cNvSpPr>
              <a:spLocks noChangeArrowheads="1"/>
            </p:cNvSpPr>
            <p:nvPr/>
          </p:nvSpPr>
          <p:spPr bwMode="auto">
            <a:xfrm>
              <a:off x="-48" y="1824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8" name="Rectangle 73"/>
            <p:cNvSpPr>
              <a:spLocks noChangeArrowheads="1"/>
            </p:cNvSpPr>
            <p:nvPr/>
          </p:nvSpPr>
          <p:spPr bwMode="auto">
            <a:xfrm>
              <a:off x="528" y="1824"/>
              <a:ext cx="336" cy="240"/>
            </a:xfrm>
            <a:prstGeom prst="rect">
              <a:avLst/>
            </a:prstGeom>
            <a:solidFill>
              <a:srgbClr val="000099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2" name="Rectangle 74"/>
          <p:cNvSpPr>
            <a:spLocks noChangeArrowheads="1"/>
          </p:cNvSpPr>
          <p:nvPr/>
        </p:nvSpPr>
        <p:spPr bwMode="auto">
          <a:xfrm>
            <a:off x="0" y="27432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48203" name="Rectangle 75"/>
          <p:cNvSpPr>
            <a:spLocks noChangeArrowheads="1"/>
          </p:cNvSpPr>
          <p:nvPr/>
        </p:nvSpPr>
        <p:spPr bwMode="auto">
          <a:xfrm>
            <a:off x="0" y="11430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477000" y="3886200"/>
            <a:ext cx="1219200" cy="381000"/>
            <a:chOff x="-48" y="816"/>
            <a:chExt cx="912" cy="240"/>
          </a:xfrm>
        </p:grpSpPr>
        <p:sp>
          <p:nvSpPr>
            <p:cNvPr id="45115" name="Rectangle 77"/>
            <p:cNvSpPr>
              <a:spLocks noChangeArrowheads="1"/>
            </p:cNvSpPr>
            <p:nvPr/>
          </p:nvSpPr>
          <p:spPr bwMode="auto">
            <a:xfrm>
              <a:off x="-48" y="816"/>
              <a:ext cx="912" cy="240"/>
            </a:xfrm>
            <a:prstGeom prst="rect">
              <a:avLst/>
            </a:prstGeom>
            <a:solidFill>
              <a:schemeClr val="bg1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/>
                </a:rPr>
                <a:t>Data</a:t>
              </a:r>
            </a:p>
          </p:txBody>
        </p:sp>
        <p:sp>
          <p:nvSpPr>
            <p:cNvPr id="45116" name="Rectangle 78"/>
            <p:cNvSpPr>
              <a:spLocks noChangeArrowheads="1"/>
            </p:cNvSpPr>
            <p:nvPr/>
          </p:nvSpPr>
          <p:spPr bwMode="auto">
            <a:xfrm>
              <a:off x="528" y="816"/>
              <a:ext cx="336" cy="240"/>
            </a:xfrm>
            <a:prstGeom prst="rect">
              <a:avLst/>
            </a:prstGeom>
            <a:solidFill>
              <a:srgbClr val="CC33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>
                  <a:solidFill>
                    <a:srgbClr val="FFFFFF"/>
                  </a:solidFill>
                  <a:latin typeface="Arial"/>
                </a:rPr>
                <a:t>Hdr</a:t>
              </a:r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48207" name="Rectangle 79"/>
          <p:cNvSpPr>
            <a:spLocks noChangeArrowheads="1"/>
          </p:cNvSpPr>
          <p:nvPr/>
        </p:nvSpPr>
        <p:spPr bwMode="auto">
          <a:xfrm>
            <a:off x="0" y="4800600"/>
            <a:ext cx="1447800" cy="609600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charset="0"/>
            </a:endParaRPr>
          </a:p>
        </p:txBody>
      </p:sp>
      <p:grpSp>
        <p:nvGrpSpPr>
          <p:cNvPr id="45105" name="Group 80"/>
          <p:cNvGrpSpPr>
            <a:grpSpLocks/>
          </p:cNvGrpSpPr>
          <p:nvPr/>
        </p:nvGrpSpPr>
        <p:grpSpPr bwMode="auto">
          <a:xfrm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11" name="Line 81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2" name="Line 82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3" name="Line 83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4" name="Line 84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  <p:grpSp>
        <p:nvGrpSpPr>
          <p:cNvPr id="45106" name="Group 85"/>
          <p:cNvGrpSpPr>
            <a:grpSpLocks/>
          </p:cNvGrpSpPr>
          <p:nvPr/>
        </p:nvGrpSpPr>
        <p:grpSpPr bwMode="auto">
          <a:xfrm rot="-5400000">
            <a:off x="4572000" y="2819400"/>
            <a:ext cx="457200" cy="1219200"/>
            <a:chOff x="2736" y="1824"/>
            <a:chExt cx="288" cy="768"/>
          </a:xfrm>
        </p:grpSpPr>
        <p:sp>
          <p:nvSpPr>
            <p:cNvPr id="45107" name="Line 86"/>
            <p:cNvSpPr>
              <a:spLocks noChangeShapeType="1"/>
            </p:cNvSpPr>
            <p:nvPr/>
          </p:nvSpPr>
          <p:spPr bwMode="auto">
            <a:xfrm>
              <a:off x="2736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8" name="Line 87"/>
            <p:cNvSpPr>
              <a:spLocks noChangeShapeType="1"/>
            </p:cNvSpPr>
            <p:nvPr/>
          </p:nvSpPr>
          <p:spPr bwMode="auto">
            <a:xfrm>
              <a:off x="2832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09" name="Line 88"/>
            <p:cNvSpPr>
              <a:spLocks noChangeShapeType="1"/>
            </p:cNvSpPr>
            <p:nvPr/>
          </p:nvSpPr>
          <p:spPr bwMode="auto">
            <a:xfrm>
              <a:off x="2928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45110" name="Line 89"/>
            <p:cNvSpPr>
              <a:spLocks noChangeShapeType="1"/>
            </p:cNvSpPr>
            <p:nvPr/>
          </p:nvSpPr>
          <p:spPr bwMode="auto">
            <a:xfrm>
              <a:off x="3024" y="1824"/>
              <a:ext cx="0" cy="768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>
              <a:prstTxWarp prst="textNoShape">
                <a:avLst/>
              </a:prstTxWarp>
            </a:bodyPr>
            <a:lstStyle/>
            <a:p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081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02" grpId="0" animBg="1"/>
      <p:bldP spid="48203" grpId="0" animBg="1"/>
      <p:bldP spid="4820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457200" y="5336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Forwarding tables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90550" y="2484438"/>
          <a:ext cx="3733800" cy="1554296"/>
        </p:xfrm>
        <a:graphic>
          <a:graphicData uri="http://schemas.openxmlformats.org/drawingml/2006/table">
            <a:tbl>
              <a:tblPr/>
              <a:tblGrid>
                <a:gridCol w="838200"/>
                <a:gridCol w="2209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 2</a:t>
                      </a:r>
                      <a:r>
                        <a:rPr kumimoji="0" lang="en-US" sz="18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23565" name="Right Brace 7"/>
          <p:cNvSpPr>
            <a:spLocks/>
          </p:cNvSpPr>
          <p:nvPr/>
        </p:nvSpPr>
        <p:spPr bwMode="auto">
          <a:xfrm>
            <a:off x="4476750" y="2895600"/>
            <a:ext cx="533400" cy="11430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3566" name="TextBox 8"/>
          <p:cNvSpPr txBox="1">
            <a:spLocks noChangeArrowheads="1"/>
          </p:cNvSpPr>
          <p:nvPr/>
        </p:nvSpPr>
        <p:spPr bwMode="auto">
          <a:xfrm>
            <a:off x="5010150" y="3276600"/>
            <a:ext cx="239034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~ 4 billion entries</a:t>
            </a:r>
          </a:p>
        </p:txBody>
      </p:sp>
      <p:sp>
        <p:nvSpPr>
          <p:cNvPr id="23567" name="TextBox 9"/>
          <p:cNvSpPr txBox="1">
            <a:spLocks noChangeArrowheads="1"/>
          </p:cNvSpPr>
          <p:nvPr/>
        </p:nvSpPr>
        <p:spPr bwMode="auto">
          <a:xfrm>
            <a:off x="590550" y="1600200"/>
            <a:ext cx="29707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Naïve approach:</a:t>
            </a:r>
          </a:p>
          <a:p>
            <a:pPr eaLnBrk="1" hangingPunct="1"/>
            <a:r>
              <a:rPr lang="en-US" dirty="0">
                <a:latin typeface="Calibri"/>
              </a:rPr>
              <a:t>One entry per address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90550" y="4114800"/>
            <a:ext cx="442335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>
                <a:latin typeface="Calibri"/>
              </a:rPr>
              <a:t>Improved approach:</a:t>
            </a:r>
          </a:p>
          <a:p>
            <a:pPr eaLnBrk="1" hangingPunct="1"/>
            <a:r>
              <a:rPr lang="en-US" dirty="0">
                <a:latin typeface="Calibri"/>
              </a:rPr>
              <a:t>Group entries to reduce table size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590550" y="4945063"/>
          <a:ext cx="5260975" cy="1554296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6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Entry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Destination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Port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1885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50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0.0.0.0 – 127.255.255.255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128.0.0.1 – 128.255.255.255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248.0.0.0 – 255.255.255.255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⋮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0"/>
                          <a:cs typeface="ＭＳ Ｐゴシック" charset="0"/>
                        </a:rPr>
                        <a:t>12</a:t>
                      </a:r>
                    </a:p>
                  </a:txBody>
                  <a:tcPr marT="45674" marB="45674"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4058" name="Rectangle 1"/>
          <p:cNvSpPr>
            <a:spLocks noChangeArrowheads="1"/>
          </p:cNvSpPr>
          <p:nvPr/>
        </p:nvSpPr>
        <p:spPr bwMode="auto">
          <a:xfrm>
            <a:off x="590550" y="1173163"/>
            <a:ext cx="2076450" cy="279400"/>
          </a:xfrm>
          <a:prstGeom prst="rect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rIns="0" anchor="ctr"/>
          <a:lstStyle/>
          <a:p>
            <a:pPr algn="ctr" eaLnBrk="0" hangingPunct="0"/>
            <a:r>
              <a:rPr lang="en-US" sz="1600">
                <a:solidFill>
                  <a:srgbClr val="000000"/>
                </a:solidFill>
              </a:rPr>
              <a:t>IP address</a:t>
            </a:r>
          </a:p>
        </p:txBody>
      </p:sp>
      <p:sp>
        <p:nvSpPr>
          <p:cNvPr id="44059" name="Right Brace 2"/>
          <p:cNvSpPr>
            <a:spLocks/>
          </p:cNvSpPr>
          <p:nvPr/>
        </p:nvSpPr>
        <p:spPr bwMode="auto">
          <a:xfrm>
            <a:off x="2751138" y="1173163"/>
            <a:ext cx="155575" cy="279400"/>
          </a:xfrm>
          <a:prstGeom prst="rightBrace">
            <a:avLst>
              <a:gd name="adj1" fmla="val 8248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4060" name="TextBox 3"/>
          <p:cNvSpPr txBox="1">
            <a:spLocks noChangeArrowheads="1"/>
          </p:cNvSpPr>
          <p:nvPr/>
        </p:nvSpPr>
        <p:spPr bwMode="auto">
          <a:xfrm>
            <a:off x="2862263" y="1082675"/>
            <a:ext cx="59007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>
                <a:latin typeface="Calibri"/>
              </a:rPr>
              <a:t>32 bits wide → ~ 4 billion unique address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80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5" grpId="0" animBg="1"/>
      <p:bldP spid="23566" grpId="0"/>
      <p:bldP spid="23567" grpId="0"/>
      <p:bldP spid="1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IP addresses as a line</a:t>
            </a:r>
          </a:p>
        </p:txBody>
      </p:sp>
      <p:sp>
        <p:nvSpPr>
          <p:cNvPr id="45058" name="Line 5"/>
          <p:cNvSpPr>
            <a:spLocks noChangeShapeType="1"/>
          </p:cNvSpPr>
          <p:nvPr/>
        </p:nvSpPr>
        <p:spPr bwMode="auto">
          <a:xfrm>
            <a:off x="1336675" y="3409950"/>
            <a:ext cx="624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59" name="Line 6"/>
          <p:cNvSpPr>
            <a:spLocks noChangeShapeType="1"/>
          </p:cNvSpPr>
          <p:nvPr/>
        </p:nvSpPr>
        <p:spPr bwMode="auto">
          <a:xfrm>
            <a:off x="13366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Line 7"/>
          <p:cNvSpPr>
            <a:spLocks noChangeShapeType="1"/>
          </p:cNvSpPr>
          <p:nvPr/>
        </p:nvSpPr>
        <p:spPr bwMode="auto">
          <a:xfrm>
            <a:off x="7585075" y="333375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1184275" y="3413125"/>
            <a:ext cx="3146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zh-CN" sz="2000" dirty="0">
                <a:solidFill>
                  <a:srgbClr val="000000"/>
                </a:solidFill>
                <a:latin typeface="Calibri"/>
                <a:ea typeface="宋体" charset="0"/>
                <a:cs typeface="宋体" charset="0"/>
              </a:rPr>
              <a:t>0</a:t>
            </a:r>
            <a:endParaRPr lang="en-US" altLang="zh-CN" sz="1600" dirty="0">
              <a:solidFill>
                <a:srgbClr val="000000"/>
              </a:solidFill>
              <a:latin typeface="Calibri"/>
              <a:ea typeface="宋体" charset="0"/>
              <a:cs typeface="宋体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7248525" y="3413125"/>
            <a:ext cx="709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2</a:t>
            </a:r>
            <a:r>
              <a:rPr lang="en-US" altLang="zh-CN" baseline="30000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32</a:t>
            </a:r>
            <a:r>
              <a:rPr lang="en-US" altLang="zh-CN" dirty="0">
                <a:solidFill>
                  <a:srgbClr val="000000"/>
                </a:solidFill>
                <a:latin typeface="+mj-lt"/>
                <a:ea typeface="SimSun" pitchFamily="2" charset="-122"/>
                <a:cs typeface="+mn-cs"/>
              </a:rPr>
              <a:t>-1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034070"/>
              </p:ext>
            </p:extLst>
          </p:nvPr>
        </p:nvGraphicFramePr>
        <p:xfrm>
          <a:off x="1941513" y="46355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pSp>
        <p:nvGrpSpPr>
          <p:cNvPr id="2" name="All IP Addresses"/>
          <p:cNvGrpSpPr>
            <a:grpSpLocks/>
          </p:cNvGrpSpPr>
          <p:nvPr/>
        </p:nvGrpSpPr>
        <p:grpSpPr bwMode="auto">
          <a:xfrm>
            <a:off x="1336675" y="3886200"/>
            <a:ext cx="6248400" cy="749255"/>
            <a:chOff x="1337468" y="4191003"/>
            <a:chExt cx="6248399" cy="749164"/>
          </a:xfrm>
        </p:grpSpPr>
        <p:sp>
          <p:nvSpPr>
            <p:cNvPr id="45102" name="TextBox 13"/>
            <p:cNvSpPr txBox="1">
              <a:spLocks noChangeArrowheads="1"/>
            </p:cNvSpPr>
            <p:nvPr/>
          </p:nvSpPr>
          <p:spPr bwMode="auto">
            <a:xfrm>
              <a:off x="3537856" y="4570880"/>
              <a:ext cx="1640105" cy="36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All IP addresses</a:t>
              </a:r>
            </a:p>
          </p:txBody>
        </p:sp>
        <p:sp>
          <p:nvSpPr>
            <p:cNvPr id="45103" name="Right Brace 22"/>
            <p:cNvSpPr>
              <a:spLocks/>
            </p:cNvSpPr>
            <p:nvPr/>
          </p:nvSpPr>
          <p:spPr bwMode="auto">
            <a:xfrm rot="5400000">
              <a:off x="4284429" y="1244042"/>
              <a:ext cx="354477" cy="6248399"/>
            </a:xfrm>
            <a:prstGeom prst="rightBrace">
              <a:avLst>
                <a:gd name="adj1" fmla="val 8324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North America"/>
          <p:cNvGrpSpPr>
            <a:grpSpLocks/>
          </p:cNvGrpSpPr>
          <p:nvPr/>
        </p:nvGrpSpPr>
        <p:grpSpPr bwMode="auto">
          <a:xfrm>
            <a:off x="4572000" y="2635250"/>
            <a:ext cx="2438400" cy="774700"/>
            <a:chOff x="4572000" y="2634734"/>
            <a:chExt cx="2438400" cy="775216"/>
          </a:xfrm>
        </p:grpSpPr>
        <p:sp>
          <p:nvSpPr>
            <p:cNvPr id="45098" name="TextBox 16"/>
            <p:cNvSpPr txBox="1">
              <a:spLocks noChangeArrowheads="1"/>
            </p:cNvSpPr>
            <p:nvPr/>
          </p:nvSpPr>
          <p:spPr bwMode="auto">
            <a:xfrm>
              <a:off x="5348165" y="2907268"/>
              <a:ext cx="856988" cy="369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Europe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9" name="Straight Connector 24"/>
            <p:cNvCxnSpPr>
              <a:cxnSpLocks noChangeShapeType="1"/>
            </p:cNvCxnSpPr>
            <p:nvPr/>
          </p:nvCxnSpPr>
          <p:spPr bwMode="auto">
            <a:xfrm>
              <a:off x="4572000" y="2872264"/>
              <a:ext cx="24384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100" name="Line 17"/>
            <p:cNvSpPr>
              <a:spLocks noChangeShapeType="1"/>
            </p:cNvSpPr>
            <p:nvPr/>
          </p:nvSpPr>
          <p:spPr bwMode="auto">
            <a:xfrm>
              <a:off x="4572000" y="264795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01" name="Line 17"/>
            <p:cNvSpPr>
              <a:spLocks noChangeShapeType="1"/>
            </p:cNvSpPr>
            <p:nvPr/>
          </p:nvSpPr>
          <p:spPr bwMode="auto">
            <a:xfrm>
              <a:off x="7004276" y="2634734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Asia"/>
          <p:cNvGrpSpPr>
            <a:grpSpLocks/>
          </p:cNvGrpSpPr>
          <p:nvPr/>
        </p:nvGrpSpPr>
        <p:grpSpPr bwMode="auto">
          <a:xfrm>
            <a:off x="1946275" y="2630488"/>
            <a:ext cx="1720850" cy="798512"/>
            <a:chOff x="1946668" y="2629745"/>
            <a:chExt cx="1720036" cy="799646"/>
          </a:xfrm>
        </p:grpSpPr>
        <p:sp>
          <p:nvSpPr>
            <p:cNvPr id="45094" name="TextBox 17"/>
            <p:cNvSpPr txBox="1">
              <a:spLocks noChangeArrowheads="1"/>
            </p:cNvSpPr>
            <p:nvPr/>
          </p:nvSpPr>
          <p:spPr bwMode="auto">
            <a:xfrm>
              <a:off x="2485056" y="2907268"/>
              <a:ext cx="572121" cy="3698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USA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5" name="Straight Connector 25"/>
            <p:cNvCxnSpPr>
              <a:cxnSpLocks noChangeShapeType="1"/>
            </p:cNvCxnSpPr>
            <p:nvPr/>
          </p:nvCxnSpPr>
          <p:spPr bwMode="auto">
            <a:xfrm>
              <a:off x="1951657" y="2872264"/>
              <a:ext cx="17003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96" name="Line 17"/>
            <p:cNvSpPr>
              <a:spLocks noChangeShapeType="1"/>
            </p:cNvSpPr>
            <p:nvPr/>
          </p:nvSpPr>
          <p:spPr bwMode="auto">
            <a:xfrm>
              <a:off x="1946668" y="2667391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7" name="Line 17"/>
            <p:cNvSpPr>
              <a:spLocks noChangeShapeType="1"/>
            </p:cNvSpPr>
            <p:nvPr/>
          </p:nvSpPr>
          <p:spPr bwMode="auto">
            <a:xfrm>
              <a:off x="3661715" y="2629745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Berkeley"/>
          <p:cNvGrpSpPr>
            <a:grpSpLocks/>
          </p:cNvGrpSpPr>
          <p:nvPr/>
        </p:nvGrpSpPr>
        <p:grpSpPr bwMode="auto">
          <a:xfrm>
            <a:off x="6081405" y="1918485"/>
            <a:ext cx="929080" cy="959652"/>
            <a:chOff x="6081601" y="1918321"/>
            <a:chExt cx="928799" cy="959402"/>
          </a:xfrm>
        </p:grpSpPr>
        <p:sp>
          <p:nvSpPr>
            <p:cNvPr id="45090" name="TextBox 19"/>
            <p:cNvSpPr txBox="1">
              <a:spLocks noChangeArrowheads="1"/>
            </p:cNvSpPr>
            <p:nvPr/>
          </p:nvSpPr>
          <p:spPr bwMode="auto">
            <a:xfrm>
              <a:off x="6107802" y="1918321"/>
              <a:ext cx="831151" cy="369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Oxford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91" name="Straight Connector 34"/>
            <p:cNvCxnSpPr>
              <a:cxnSpLocks noChangeShapeType="1"/>
            </p:cNvCxnSpPr>
            <p:nvPr/>
          </p:nvCxnSpPr>
          <p:spPr bwMode="auto">
            <a:xfrm flipH="1">
              <a:off x="608659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92" name="Line 17"/>
            <p:cNvSpPr>
              <a:spLocks noChangeShapeType="1"/>
            </p:cNvSpPr>
            <p:nvPr/>
          </p:nvSpPr>
          <p:spPr bwMode="auto">
            <a:xfrm>
              <a:off x="6081601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93" name="Line 17"/>
            <p:cNvSpPr>
              <a:spLocks noChangeShapeType="1"/>
            </p:cNvSpPr>
            <p:nvPr/>
          </p:nvSpPr>
          <p:spPr bwMode="auto">
            <a:xfrm>
              <a:off x="7004276" y="2115723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Stanford"/>
          <p:cNvGrpSpPr>
            <a:grpSpLocks/>
          </p:cNvGrpSpPr>
          <p:nvPr/>
        </p:nvGrpSpPr>
        <p:grpSpPr bwMode="auto">
          <a:xfrm>
            <a:off x="4370765" y="1918485"/>
            <a:ext cx="1202222" cy="956479"/>
            <a:chOff x="4371178" y="1918319"/>
            <a:chExt cx="1201568" cy="956683"/>
          </a:xfrm>
        </p:grpSpPr>
        <p:sp>
          <p:nvSpPr>
            <p:cNvPr id="45086" name="TextBox 18"/>
            <p:cNvSpPr txBox="1">
              <a:spLocks noChangeArrowheads="1"/>
            </p:cNvSpPr>
            <p:nvPr/>
          </p:nvSpPr>
          <p:spPr bwMode="auto">
            <a:xfrm>
              <a:off x="4371178" y="1918319"/>
              <a:ext cx="1201568" cy="3694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 smtClean="0">
                  <a:latin typeface="Calibri"/>
                </a:rPr>
                <a:t>Cambridge</a:t>
              </a:r>
              <a:endParaRPr lang="en-US" sz="1800" dirty="0">
                <a:latin typeface="Calibri"/>
              </a:endParaRPr>
            </a:p>
          </p:txBody>
        </p:sp>
        <p:cxnSp>
          <p:nvCxnSpPr>
            <p:cNvPr id="45087" name="Straight Connector 27"/>
            <p:cNvCxnSpPr>
              <a:cxnSpLocks noChangeShapeType="1"/>
            </p:cNvCxnSpPr>
            <p:nvPr/>
          </p:nvCxnSpPr>
          <p:spPr bwMode="auto">
            <a:xfrm flipH="1">
              <a:off x="4572000" y="2438400"/>
              <a:ext cx="92381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88" name="Line 17"/>
            <p:cNvSpPr>
              <a:spLocks noChangeShapeType="1"/>
            </p:cNvSpPr>
            <p:nvPr/>
          </p:nvSpPr>
          <p:spPr bwMode="auto">
            <a:xfrm>
              <a:off x="5508703" y="2113002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89" name="Line 17"/>
            <p:cNvSpPr>
              <a:spLocks noChangeShapeType="1"/>
            </p:cNvSpPr>
            <p:nvPr/>
          </p:nvSpPr>
          <p:spPr bwMode="auto">
            <a:xfrm>
              <a:off x="4567011" y="2057400"/>
              <a:ext cx="4989" cy="762000"/>
            </a:xfrm>
            <a:prstGeom prst="line">
              <a:avLst/>
            </a:prstGeom>
            <a:noFill/>
            <a:ln w="19050" cap="rnd">
              <a:solidFill>
                <a:schemeClr val="bg2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Your computer"/>
          <p:cNvGrpSpPr>
            <a:grpSpLocks/>
          </p:cNvGrpSpPr>
          <p:nvPr/>
        </p:nvGrpSpPr>
        <p:grpSpPr bwMode="auto">
          <a:xfrm>
            <a:off x="3351213" y="1143000"/>
            <a:ext cx="1591752" cy="2309813"/>
            <a:chOff x="3350929" y="1143000"/>
            <a:chExt cx="1592076" cy="2309811"/>
          </a:xfrm>
        </p:grpSpPr>
        <p:sp>
          <p:nvSpPr>
            <p:cNvPr id="45083" name="TextBox 15"/>
            <p:cNvSpPr txBox="1">
              <a:spLocks noChangeArrowheads="1"/>
            </p:cNvSpPr>
            <p:nvPr/>
          </p:nvSpPr>
          <p:spPr bwMode="auto">
            <a:xfrm>
              <a:off x="3350929" y="1143000"/>
              <a:ext cx="159207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Your computer</a:t>
              </a:r>
            </a:p>
          </p:txBody>
        </p:sp>
        <p:cxnSp>
          <p:nvCxnSpPr>
            <p:cNvPr id="45084" name="Straight Arrow Connector 48"/>
            <p:cNvCxnSpPr>
              <a:cxnSpLocks noChangeShapeType="1"/>
              <a:stCxn id="45083" idx="2"/>
            </p:cNvCxnSpPr>
            <p:nvPr/>
          </p:nvCxnSpPr>
          <p:spPr bwMode="auto">
            <a:xfrm>
              <a:off x="4146967" y="1512332"/>
              <a:ext cx="729833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85" name="Oval 51"/>
            <p:cNvSpPr>
              <a:spLocks noChangeArrowheads="1"/>
            </p:cNvSpPr>
            <p:nvPr/>
          </p:nvSpPr>
          <p:spPr bwMode="auto">
            <a:xfrm>
              <a:off x="48312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grpSp>
        <p:nvGrpSpPr>
          <p:cNvPr id="9" name="My computer"/>
          <p:cNvGrpSpPr>
            <a:grpSpLocks/>
          </p:cNvGrpSpPr>
          <p:nvPr/>
        </p:nvGrpSpPr>
        <p:grpSpPr bwMode="auto">
          <a:xfrm>
            <a:off x="5135562" y="1143000"/>
            <a:ext cx="1788285" cy="2309813"/>
            <a:chOff x="5136067" y="1143000"/>
            <a:chExt cx="1787798" cy="2309811"/>
          </a:xfrm>
        </p:grpSpPr>
        <p:sp>
          <p:nvSpPr>
            <p:cNvPr id="45080" name="TextBox 14"/>
            <p:cNvSpPr txBox="1">
              <a:spLocks noChangeArrowheads="1"/>
            </p:cNvSpPr>
            <p:nvPr/>
          </p:nvSpPr>
          <p:spPr bwMode="auto">
            <a:xfrm>
              <a:off x="5466636" y="1143000"/>
              <a:ext cx="14572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My computer</a:t>
              </a:r>
            </a:p>
          </p:txBody>
        </p:sp>
        <p:cxnSp>
          <p:nvCxnSpPr>
            <p:cNvPr id="45081" name="Straight Arrow Connector 50"/>
            <p:cNvCxnSpPr>
              <a:cxnSpLocks noChangeShapeType="1"/>
              <a:stCxn id="45080" idx="2"/>
            </p:cNvCxnSpPr>
            <p:nvPr/>
          </p:nvCxnSpPr>
          <p:spPr bwMode="auto">
            <a:xfrm flipH="1">
              <a:off x="5181600" y="1512332"/>
              <a:ext cx="1013651" cy="1884402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82" name="Oval 52"/>
            <p:cNvSpPr>
              <a:spLocks noChangeArrowheads="1"/>
            </p:cNvSpPr>
            <p:nvPr/>
          </p:nvSpPr>
          <p:spPr bwMode="auto">
            <a:xfrm>
              <a:off x="5136067" y="3361746"/>
              <a:ext cx="91065" cy="91065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261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3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16758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083596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6092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3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6094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6095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6096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Cambridge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3"/>
          <p:cNvGrpSpPr>
            <a:grpSpLocks/>
          </p:cNvGrpSpPr>
          <p:nvPr/>
        </p:nvGrpSpPr>
        <p:grpSpPr bwMode="auto">
          <a:xfrm>
            <a:off x="1096963" y="1855788"/>
            <a:ext cx="2131375" cy="3430587"/>
            <a:chOff x="1097756" y="1856097"/>
            <a:chExt cx="2129886" cy="3430938"/>
          </a:xfrm>
        </p:grpSpPr>
        <p:cxnSp>
          <p:nvCxnSpPr>
            <p:cNvPr id="46102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3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104" name="Curved Connector 36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4511" y="2939342"/>
              <a:ext cx="3430938" cy="1264447"/>
            </a:xfrm>
            <a:prstGeom prst="curvedConnector3">
              <a:avLst>
                <a:gd name="adj1" fmla="val 100009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717"/>
              <a:ext cx="1836404" cy="12004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Cambridge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6100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6101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6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latin typeface="Calibri"/>
              </a:rPr>
              <a:t>Longest Prefix Match (LPM)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52122"/>
              </p:ext>
            </p:extLst>
          </p:nvPr>
        </p:nvGraphicFramePr>
        <p:xfrm>
          <a:off x="228600" y="13716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7116" name="Right Brace 7"/>
          <p:cNvSpPr>
            <a:spLocks/>
          </p:cNvSpPr>
          <p:nvPr/>
        </p:nvSpPr>
        <p:spPr bwMode="auto">
          <a:xfrm>
            <a:off x="5562600" y="18557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7" name="Right Brace 47"/>
          <p:cNvSpPr>
            <a:spLocks/>
          </p:cNvSpPr>
          <p:nvPr/>
        </p:nvSpPr>
        <p:spPr bwMode="auto">
          <a:xfrm>
            <a:off x="5562600" y="2376488"/>
            <a:ext cx="304800" cy="381000"/>
          </a:xfrm>
          <a:prstGeom prst="rightBrace">
            <a:avLst>
              <a:gd name="adj1" fmla="val 83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47118" name="TextBox 2"/>
          <p:cNvSpPr txBox="1">
            <a:spLocks noChangeArrowheads="1"/>
          </p:cNvSpPr>
          <p:nvPr/>
        </p:nvSpPr>
        <p:spPr bwMode="auto">
          <a:xfrm>
            <a:off x="6010275" y="1855788"/>
            <a:ext cx="128753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Universities</a:t>
            </a:r>
          </a:p>
        </p:txBody>
      </p:sp>
      <p:sp>
        <p:nvSpPr>
          <p:cNvPr id="47119" name="TextBox 6"/>
          <p:cNvSpPr txBox="1">
            <a:spLocks noChangeArrowheads="1"/>
          </p:cNvSpPr>
          <p:nvPr/>
        </p:nvSpPr>
        <p:spPr bwMode="auto">
          <a:xfrm>
            <a:off x="6010275" y="2376488"/>
            <a:ext cx="12043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Continents</a:t>
            </a:r>
          </a:p>
        </p:txBody>
      </p:sp>
      <p:sp>
        <p:nvSpPr>
          <p:cNvPr id="47120" name="TextBox 8"/>
          <p:cNvSpPr txBox="1">
            <a:spLocks noChangeArrowheads="1"/>
          </p:cNvSpPr>
          <p:nvPr/>
        </p:nvSpPr>
        <p:spPr bwMode="auto">
          <a:xfrm>
            <a:off x="6010275" y="2819400"/>
            <a:ext cx="780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Planet</a:t>
            </a:r>
          </a:p>
        </p:txBody>
      </p:sp>
      <p:grpSp>
        <p:nvGrpSpPr>
          <p:cNvPr id="47121" name="Group 3"/>
          <p:cNvGrpSpPr>
            <a:grpSpLocks/>
          </p:cNvGrpSpPr>
          <p:nvPr/>
        </p:nvGrpSpPr>
        <p:grpSpPr bwMode="auto">
          <a:xfrm>
            <a:off x="533400" y="5286375"/>
            <a:ext cx="4114800" cy="612775"/>
            <a:chOff x="1600200" y="3586162"/>
            <a:chExt cx="4114800" cy="612775"/>
          </a:xfrm>
        </p:grpSpPr>
        <p:sp>
          <p:nvSpPr>
            <p:cNvPr id="11" name="Rect: Payload"/>
            <p:cNvSpPr/>
            <p:nvPr/>
          </p:nvSpPr>
          <p:spPr bwMode="auto">
            <a:xfrm>
              <a:off x="2728913" y="3586162"/>
              <a:ext cx="2986087" cy="612775"/>
            </a:xfrm>
            <a:prstGeom prst="rect">
              <a:avLst/>
            </a:prstGeom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Data</a:t>
              </a:r>
            </a:p>
          </p:txBody>
        </p:sp>
        <p:sp>
          <p:nvSpPr>
            <p:cNvPr id="12" name="Rect: Payload"/>
            <p:cNvSpPr/>
            <p:nvPr/>
          </p:nvSpPr>
          <p:spPr bwMode="auto">
            <a:xfrm>
              <a:off x="1600200" y="3586162"/>
              <a:ext cx="1128713" cy="612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2700"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dirty="0">
                  <a:solidFill>
                    <a:srgbClr val="000000"/>
                  </a:solidFill>
                </a:rPr>
                <a:t>To: </a:t>
              </a:r>
              <a:r>
                <a:rPr lang="en-US" sz="2000" dirty="0" smtClean="0">
                  <a:solidFill>
                    <a:srgbClr val="000000"/>
                  </a:solidFill>
                </a:rPr>
                <a:t>France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96963" y="2438400"/>
            <a:ext cx="2131375" cy="2847975"/>
            <a:chOff x="1097756" y="2438401"/>
            <a:chExt cx="2129886" cy="2848634"/>
          </a:xfrm>
        </p:grpSpPr>
        <p:cxnSp>
          <p:nvCxnSpPr>
            <p:cNvPr id="47126" name="Curved Connector 32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321795" y="3780028"/>
              <a:ext cx="2282968" cy="731045"/>
            </a:xfrm>
            <a:prstGeom prst="curvedConnector3">
              <a:avLst>
                <a:gd name="adj1" fmla="val 100403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127" name="Curved Connector 34"/>
            <p:cNvCxnSpPr>
              <a:cxnSpLocks noChangeShapeType="1"/>
              <a:stCxn id="12" idx="0"/>
            </p:cNvCxnSpPr>
            <p:nvPr/>
          </p:nvCxnSpPr>
          <p:spPr bwMode="auto">
            <a:xfrm rot="5400000" flipH="1" flipV="1">
              <a:off x="191361" y="3344796"/>
              <a:ext cx="2848634" cy="1035843"/>
            </a:xfrm>
            <a:prstGeom prst="curvedConnector3">
              <a:avLst>
                <a:gd name="adj1" fmla="val 100134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" name="TextBox 43"/>
            <p:cNvSpPr txBox="1"/>
            <p:nvPr/>
          </p:nvSpPr>
          <p:spPr>
            <a:xfrm>
              <a:off x="1391238" y="3886536"/>
              <a:ext cx="1836404" cy="92354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Matching entries: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 smtClean="0">
                  <a:latin typeface="Calibri"/>
                  <a:ea typeface="+mn-ea"/>
                  <a:cs typeface="+mn-cs"/>
                </a:rPr>
                <a:t>Europe</a:t>
              </a:r>
              <a:endParaRPr lang="en-US" dirty="0">
                <a:latin typeface="Calibri"/>
                <a:ea typeface="+mn-ea"/>
                <a:cs typeface="+mn-cs"/>
              </a:endParaRP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en-US" dirty="0">
                  <a:latin typeface="Calibri"/>
                  <a:ea typeface="+mn-ea"/>
                  <a:cs typeface="+mn-cs"/>
                </a:rPr>
                <a:t>Everywhere</a:t>
              </a:r>
            </a:p>
          </p:txBody>
        </p:sp>
      </p:grp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1390650" y="4159249"/>
            <a:ext cx="4324350" cy="369332"/>
            <a:chOff x="1391423" y="4158734"/>
            <a:chExt cx="4323577" cy="370367"/>
          </a:xfrm>
        </p:grpSpPr>
        <p:sp>
          <p:nvSpPr>
            <p:cNvPr id="47124" name="Rounded Rectangle 52"/>
            <p:cNvSpPr>
              <a:spLocks noChangeArrowheads="1"/>
            </p:cNvSpPr>
            <p:nvPr/>
          </p:nvSpPr>
          <p:spPr bwMode="auto">
            <a:xfrm>
              <a:off x="1391423" y="4158734"/>
              <a:ext cx="4323577" cy="369332"/>
            </a:xfrm>
            <a:prstGeom prst="roundRect">
              <a:avLst>
                <a:gd name="adj" fmla="val 16667"/>
              </a:avLst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rIns="0" anchor="ctr"/>
            <a:lstStyle/>
            <a:p>
              <a:pPr algn="ctr" eaLnBrk="0" hangingPunct="0"/>
              <a:endParaRPr lang="en-US" sz="3200" b="1">
                <a:solidFill>
                  <a:srgbClr val="008000"/>
                </a:solidFill>
              </a:endParaRPr>
            </a:p>
          </p:txBody>
        </p:sp>
        <p:sp>
          <p:nvSpPr>
            <p:cNvPr id="47125" name="TextBox 51"/>
            <p:cNvSpPr txBox="1">
              <a:spLocks noChangeArrowheads="1"/>
            </p:cNvSpPr>
            <p:nvPr/>
          </p:nvSpPr>
          <p:spPr bwMode="auto">
            <a:xfrm>
              <a:off x="4101957" y="4158734"/>
              <a:ext cx="1420064" cy="370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800" dirty="0">
                  <a:latin typeface="Calibri"/>
                </a:rPr>
                <a:t>Most specific</a:t>
              </a:r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3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/>
              </a:rPr>
              <a:t>Implementing Longest Prefix Match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5793"/>
              </p:ext>
            </p:extLst>
          </p:nvPr>
        </p:nvGraphicFramePr>
        <p:xfrm>
          <a:off x="228600" y="2438400"/>
          <a:ext cx="5260975" cy="1828800"/>
        </p:xfrm>
        <a:graphic>
          <a:graphicData uri="http://schemas.openxmlformats.org/drawingml/2006/table">
            <a:tbl>
              <a:tblPr/>
              <a:tblGrid>
                <a:gridCol w="841375"/>
                <a:gridCol w="3733800"/>
                <a:gridCol w="685800"/>
              </a:tblGrid>
              <a:tr h="365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Entry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Destination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Port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463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Cambridge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Oxford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Europe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USA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Everywhere (default)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3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Ｐゴシック" charset="-128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8140" name="TextBox 2"/>
          <p:cNvSpPr txBox="1">
            <a:spLocks noChangeArrowheads="1"/>
          </p:cNvSpPr>
          <p:nvPr/>
        </p:nvSpPr>
        <p:spPr bwMode="auto">
          <a:xfrm>
            <a:off x="7364413" y="2819400"/>
            <a:ext cx="142031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Most specific</a:t>
            </a:r>
          </a:p>
        </p:txBody>
      </p:sp>
      <p:sp>
        <p:nvSpPr>
          <p:cNvPr id="48141" name="TextBox 8"/>
          <p:cNvSpPr txBox="1">
            <a:spLocks noChangeArrowheads="1"/>
          </p:cNvSpPr>
          <p:nvPr/>
        </p:nvSpPr>
        <p:spPr bwMode="auto">
          <a:xfrm>
            <a:off x="7332663" y="3886200"/>
            <a:ext cx="14236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alibri"/>
              </a:rPr>
              <a:t>Least specific</a:t>
            </a:r>
          </a:p>
        </p:txBody>
      </p:sp>
      <p:cxnSp>
        <p:nvCxnSpPr>
          <p:cNvPr id="48142" name="Straight Arrow Connector 14"/>
          <p:cNvCxnSpPr>
            <a:cxnSpLocks noChangeShapeType="1"/>
            <a:stCxn id="48140" idx="2"/>
            <a:endCxn id="48141" idx="0"/>
          </p:cNvCxnSpPr>
          <p:nvPr/>
        </p:nvCxnSpPr>
        <p:spPr bwMode="auto">
          <a:xfrm flipH="1">
            <a:off x="8044513" y="3188732"/>
            <a:ext cx="30059" cy="69746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228600" y="2819400"/>
            <a:ext cx="6705600" cy="369888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Searching</a:t>
            </a:r>
          </a:p>
        </p:txBody>
      </p:sp>
      <p:sp>
        <p:nvSpPr>
          <p:cNvPr id="27" name="Rounded Rectangle 26"/>
          <p:cNvSpPr>
            <a:spLocks noChangeArrowheads="1"/>
          </p:cNvSpPr>
          <p:nvPr/>
        </p:nvSpPr>
        <p:spPr bwMode="auto">
          <a:xfrm>
            <a:off x="228600" y="3613150"/>
            <a:ext cx="6705600" cy="368300"/>
          </a:xfrm>
          <a:prstGeom prst="roundRect">
            <a:avLst>
              <a:gd name="adj" fmla="val 16667"/>
            </a:avLst>
          </a:prstGeom>
          <a:noFill/>
          <a:ln w="571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anchor="ctr"/>
          <a:lstStyle/>
          <a:p>
            <a:pPr algn="r" eaLnBrk="0" hangingPunct="0"/>
            <a:r>
              <a:rPr lang="en-US" sz="2000" b="1">
                <a:solidFill>
                  <a:schemeClr val="accent1"/>
                </a:solidFill>
              </a:rPr>
              <a:t>FOUND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9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59259E-6 L 5.55112E-17 0.1175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7" grpId="0" animBg="1"/>
      <p:bldP spid="27" grpId="1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CF303-5CDB-DF49-97D6-17EC9AF6FF5C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sz="3600"/>
              <a:t>Switching Via Memory</a:t>
            </a:r>
            <a:endParaRPr lang="en-US"/>
          </a:p>
        </p:txBody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848600" cy="1066800"/>
          </a:xfrm>
        </p:spPr>
        <p:txBody>
          <a:bodyPr>
            <a:normAutofit fontScale="62500" lnSpcReduction="20000"/>
          </a:bodyPr>
          <a:lstStyle/>
          <a:p>
            <a:pPr marL="114300" indent="-114300">
              <a:buFont typeface="ZapfDingbats" charset="0"/>
              <a:buNone/>
            </a:pPr>
            <a:r>
              <a:rPr lang="en-US" sz="2400" dirty="0">
                <a:solidFill>
                  <a:srgbClr val="FF0000"/>
                </a:solidFill>
              </a:rPr>
              <a:t>First generation routers:</a:t>
            </a:r>
            <a:endParaRPr lang="en-US" sz="1800" dirty="0"/>
          </a:p>
          <a:p>
            <a:pPr marL="114300" indent="-114300"/>
            <a:r>
              <a:rPr lang="en-US" sz="2400" dirty="0"/>
              <a:t> traditional computers with switching under direct control of CPU</a:t>
            </a:r>
          </a:p>
          <a:p>
            <a:pPr marL="114300" indent="-114300"/>
            <a:r>
              <a:rPr lang="en-US" sz="2400" dirty="0"/>
              <a:t>packet copied to system</a:t>
            </a:r>
            <a:r>
              <a:rPr lang="ja-JP" altLang="en-US" sz="2400" dirty="0">
                <a:latin typeface="Calibri"/>
              </a:rPr>
              <a:t>’</a:t>
            </a:r>
            <a:r>
              <a:rPr lang="en-US" sz="2400" dirty="0"/>
              <a:t>s memory</a:t>
            </a:r>
          </a:p>
          <a:p>
            <a:pPr marL="114300" indent="-114300"/>
            <a:r>
              <a:rPr lang="en-US" sz="2400" dirty="0"/>
              <a:t> speed limited by memory bandwidth (2 bus crossings per datagram)</a:t>
            </a:r>
            <a:endParaRPr lang="en-US" sz="1800" dirty="0"/>
          </a:p>
        </p:txBody>
      </p:sp>
      <p:grpSp>
        <p:nvGrpSpPr>
          <p:cNvPr id="437252" name="Group 4"/>
          <p:cNvGrpSpPr>
            <a:grpSpLocks/>
          </p:cNvGrpSpPr>
          <p:nvPr/>
        </p:nvGrpSpPr>
        <p:grpSpPr bwMode="auto">
          <a:xfrm>
            <a:off x="1314450" y="3565525"/>
            <a:ext cx="6400800" cy="2071688"/>
            <a:chOff x="1056" y="2199"/>
            <a:chExt cx="4032" cy="1305"/>
          </a:xfrm>
        </p:grpSpPr>
        <p:sp>
          <p:nvSpPr>
            <p:cNvPr id="437253" name="Rectangle 5"/>
            <p:cNvSpPr>
              <a:spLocks noChangeArrowheads="1"/>
            </p:cNvSpPr>
            <p:nvPr/>
          </p:nvSpPr>
          <p:spPr bwMode="auto">
            <a:xfrm>
              <a:off x="1776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4" name="Rectangle 6"/>
            <p:cNvSpPr>
              <a:spLocks noChangeArrowheads="1"/>
            </p:cNvSpPr>
            <p:nvPr/>
          </p:nvSpPr>
          <p:spPr bwMode="auto">
            <a:xfrm>
              <a:off x="3840" y="2640"/>
              <a:ext cx="528" cy="43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5" name="Rectangle 7"/>
            <p:cNvSpPr>
              <a:spLocks noChangeArrowheads="1"/>
            </p:cNvSpPr>
            <p:nvPr/>
          </p:nvSpPr>
          <p:spPr bwMode="auto">
            <a:xfrm>
              <a:off x="2544" y="2448"/>
              <a:ext cx="1104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6" name="Line 8"/>
            <p:cNvSpPr>
              <a:spLocks noChangeShapeType="1"/>
            </p:cNvSpPr>
            <p:nvPr/>
          </p:nvSpPr>
          <p:spPr bwMode="auto">
            <a:xfrm>
              <a:off x="1584" y="3408"/>
              <a:ext cx="29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7" name="Line 9"/>
            <p:cNvSpPr>
              <a:spLocks noChangeShapeType="1"/>
            </p:cNvSpPr>
            <p:nvPr/>
          </p:nvSpPr>
          <p:spPr bwMode="auto">
            <a:xfrm>
              <a:off x="2064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8" name="Line 10"/>
            <p:cNvSpPr>
              <a:spLocks noChangeShapeType="1"/>
            </p:cNvSpPr>
            <p:nvPr/>
          </p:nvSpPr>
          <p:spPr bwMode="auto">
            <a:xfrm>
              <a:off x="3120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59" name="Line 11"/>
            <p:cNvSpPr>
              <a:spLocks noChangeShapeType="1"/>
            </p:cNvSpPr>
            <p:nvPr/>
          </p:nvSpPr>
          <p:spPr bwMode="auto">
            <a:xfrm>
              <a:off x="4128" y="3072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0" name="Line 12"/>
            <p:cNvSpPr>
              <a:spLocks noChangeShapeType="1"/>
            </p:cNvSpPr>
            <p:nvPr/>
          </p:nvSpPr>
          <p:spPr bwMode="auto">
            <a:xfrm flipH="1">
              <a:off x="1056" y="2784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1" name="Line 13"/>
            <p:cNvSpPr>
              <a:spLocks noChangeShapeType="1"/>
            </p:cNvSpPr>
            <p:nvPr/>
          </p:nvSpPr>
          <p:spPr bwMode="auto">
            <a:xfrm flipH="1">
              <a:off x="4368" y="2736"/>
              <a:ext cx="7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2" name="Line 14"/>
            <p:cNvSpPr>
              <a:spLocks noChangeShapeType="1"/>
            </p:cNvSpPr>
            <p:nvPr/>
          </p:nvSpPr>
          <p:spPr bwMode="auto">
            <a:xfrm>
              <a:off x="1200" y="2880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3" name="Line 15"/>
            <p:cNvSpPr>
              <a:spLocks noChangeShapeType="1"/>
            </p:cNvSpPr>
            <p:nvPr/>
          </p:nvSpPr>
          <p:spPr bwMode="auto">
            <a:xfrm>
              <a:off x="201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4" name="Line 16"/>
            <p:cNvSpPr>
              <a:spLocks noChangeShapeType="1"/>
            </p:cNvSpPr>
            <p:nvPr/>
          </p:nvSpPr>
          <p:spPr bwMode="auto">
            <a:xfrm>
              <a:off x="2016" y="3504"/>
              <a:ext cx="9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5" name="Line 17"/>
            <p:cNvSpPr>
              <a:spLocks noChangeShapeType="1"/>
            </p:cNvSpPr>
            <p:nvPr/>
          </p:nvSpPr>
          <p:spPr bwMode="auto">
            <a:xfrm flipV="1">
              <a:off x="2976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6" name="Line 18"/>
            <p:cNvSpPr>
              <a:spLocks noChangeShapeType="1"/>
            </p:cNvSpPr>
            <p:nvPr/>
          </p:nvSpPr>
          <p:spPr bwMode="auto">
            <a:xfrm>
              <a:off x="2976" y="2880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7" name="Line 19"/>
            <p:cNvSpPr>
              <a:spLocks noChangeShapeType="1"/>
            </p:cNvSpPr>
            <p:nvPr/>
          </p:nvSpPr>
          <p:spPr bwMode="auto">
            <a:xfrm>
              <a:off x="3312" y="2880"/>
              <a:ext cx="0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8" name="Line 20"/>
            <p:cNvSpPr>
              <a:spLocks noChangeShapeType="1"/>
            </p:cNvSpPr>
            <p:nvPr/>
          </p:nvSpPr>
          <p:spPr bwMode="auto">
            <a:xfrm>
              <a:off x="3312" y="350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69" name="Line 21"/>
            <p:cNvSpPr>
              <a:spLocks noChangeShapeType="1"/>
            </p:cNvSpPr>
            <p:nvPr/>
          </p:nvSpPr>
          <p:spPr bwMode="auto">
            <a:xfrm flipV="1">
              <a:off x="4080" y="2784"/>
              <a:ext cx="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0" name="Line 22"/>
            <p:cNvSpPr>
              <a:spLocks noChangeShapeType="1"/>
            </p:cNvSpPr>
            <p:nvPr/>
          </p:nvSpPr>
          <p:spPr bwMode="auto">
            <a:xfrm>
              <a:off x="4080" y="2784"/>
              <a:ext cx="76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271" name="Text Box 23"/>
            <p:cNvSpPr txBox="1">
              <a:spLocks noChangeArrowheads="1"/>
            </p:cNvSpPr>
            <p:nvPr/>
          </p:nvSpPr>
          <p:spPr bwMode="auto">
            <a:xfrm>
              <a:off x="1766" y="2247"/>
              <a:ext cx="38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Input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2" name="Text Box 24"/>
            <p:cNvSpPr txBox="1">
              <a:spLocks noChangeArrowheads="1"/>
            </p:cNvSpPr>
            <p:nvPr/>
          </p:nvSpPr>
          <p:spPr bwMode="auto">
            <a:xfrm>
              <a:off x="3840" y="2256"/>
              <a:ext cx="47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Output</a:t>
              </a:r>
            </a:p>
            <a:p>
              <a:r>
                <a:rPr lang="en-US" sz="1600">
                  <a:latin typeface="Times New Roman" charset="0"/>
                </a:rPr>
                <a:t>Port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3" name="Text Box 25"/>
            <p:cNvSpPr txBox="1">
              <a:spLocks noChangeArrowheads="1"/>
            </p:cNvSpPr>
            <p:nvPr/>
          </p:nvSpPr>
          <p:spPr bwMode="auto">
            <a:xfrm>
              <a:off x="2630" y="2199"/>
              <a:ext cx="5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Memory</a:t>
              </a:r>
              <a:endParaRPr lang="en-US" sz="3200">
                <a:latin typeface="Times New Roman" charset="0"/>
              </a:endParaRPr>
            </a:p>
          </p:txBody>
        </p:sp>
        <p:sp>
          <p:nvSpPr>
            <p:cNvPr id="437274" name="Text Box 26"/>
            <p:cNvSpPr txBox="1">
              <a:spLocks noChangeArrowheads="1"/>
            </p:cNvSpPr>
            <p:nvPr/>
          </p:nvSpPr>
          <p:spPr bwMode="auto">
            <a:xfrm>
              <a:off x="4310" y="3207"/>
              <a:ext cx="72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latin typeface="Times New Roman" charset="0"/>
                </a:rPr>
                <a:t>System Bus</a:t>
              </a:r>
              <a:endParaRPr lang="en-US" sz="320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3249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8AACA-DCE7-9340-A049-E534342A7AE8}" type="slidenum">
              <a:rPr lang="en-US" smtClean="0"/>
              <a:pPr/>
              <a:t>78</a:t>
            </a:fld>
            <a:endParaRPr lang="en-US" dirty="0"/>
          </a:p>
        </p:txBody>
      </p:sp>
      <p:grpSp>
        <p:nvGrpSpPr>
          <p:cNvPr id="438274" name="Group 2"/>
          <p:cNvGrpSpPr>
            <a:grpSpLocks/>
          </p:cNvGrpSpPr>
          <p:nvPr/>
        </p:nvGrpSpPr>
        <p:grpSpPr bwMode="auto">
          <a:xfrm>
            <a:off x="1466850" y="2824812"/>
            <a:ext cx="7391400" cy="5184775"/>
            <a:chOff x="1002" y="245"/>
            <a:chExt cx="4656" cy="3266"/>
          </a:xfrm>
        </p:grpSpPr>
        <p:pic>
          <p:nvPicPr>
            <p:cNvPr id="438275" name="Picture 3" descr="463 swtching method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" y="252"/>
              <a:ext cx="4656" cy="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8276" name="Rectangle 4"/>
            <p:cNvSpPr>
              <a:spLocks noChangeArrowheads="1"/>
            </p:cNvSpPr>
            <p:nvPr/>
          </p:nvSpPr>
          <p:spPr bwMode="auto">
            <a:xfrm>
              <a:off x="1030" y="245"/>
              <a:ext cx="2474" cy="131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277" name="Rectangle 5"/>
            <p:cNvSpPr>
              <a:spLocks noChangeArrowheads="1"/>
            </p:cNvSpPr>
            <p:nvPr/>
          </p:nvSpPr>
          <p:spPr bwMode="auto">
            <a:xfrm>
              <a:off x="1992" y="1748"/>
              <a:ext cx="3237" cy="17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8278" name="Rectangle 6"/>
          <p:cNvSpPr>
            <a:spLocks noGrp="1" noChangeArrowheads="1"/>
          </p:cNvSpPr>
          <p:nvPr>
            <p:ph type="title"/>
          </p:nvPr>
        </p:nvSpPr>
        <p:spPr>
          <a:xfrm>
            <a:off x="650875" y="798513"/>
            <a:ext cx="7772400" cy="685800"/>
          </a:xfrm>
        </p:spPr>
        <p:txBody>
          <a:bodyPr/>
          <a:lstStyle/>
          <a:p>
            <a:r>
              <a:rPr lang="en-US" sz="3600"/>
              <a:t>Switching Via a Bus</a:t>
            </a:r>
            <a:endParaRPr lang="en-US"/>
          </a:p>
        </p:txBody>
      </p:sp>
      <p:sp>
        <p:nvSpPr>
          <p:cNvPr id="43827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96875" y="2500313"/>
            <a:ext cx="5608638" cy="407193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datagram from input port memory</a:t>
            </a:r>
          </a:p>
          <a:p>
            <a:pPr>
              <a:buFont typeface="ZapfDingbats" charset="0"/>
              <a:buNone/>
            </a:pPr>
            <a:r>
              <a:rPr lang="en-US" sz="2400" dirty="0"/>
              <a:t>    to output port memory via a shared bus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bus contention:</a:t>
            </a:r>
            <a:r>
              <a:rPr lang="en-US" sz="2400" dirty="0"/>
              <a:t>  switching speed limited by bus </a:t>
            </a:r>
            <a:r>
              <a:rPr lang="en-US" sz="2400" dirty="0" smtClean="0"/>
              <a:t>bandwidth</a:t>
            </a:r>
          </a:p>
          <a:p>
            <a:endParaRPr lang="en-US" sz="2400" dirty="0"/>
          </a:p>
          <a:p>
            <a:r>
              <a:rPr lang="en-US" sz="2400" dirty="0" smtClean="0"/>
              <a:t>Lots of ports?? speed up the bus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no contention bus speed = 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	2 x port speed x port count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32 </a:t>
            </a:r>
            <a:r>
              <a:rPr lang="en-US" sz="2400" dirty="0" err="1"/>
              <a:t>Gbps</a:t>
            </a:r>
            <a:r>
              <a:rPr lang="en-US" sz="2400" dirty="0"/>
              <a:t> bus, Cisco 5600: sufficient speed for </a:t>
            </a:r>
            <a:r>
              <a:rPr lang="en-US" sz="2400" dirty="0" smtClean="0"/>
              <a:t>access routers</a:t>
            </a:r>
            <a:endParaRPr lang="en-US" sz="2400" dirty="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705600" y="65206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C05EBB-C536-E44B-A239-9A2987AEE65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92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9E4C38-E02C-D04D-9221-0F40BC8275FE}" type="slidenum">
              <a:rPr lang="en-US" smtClean="0"/>
              <a:pPr/>
              <a:t>79</a:t>
            </a:fld>
            <a:endParaRPr lang="en-US" dirty="0"/>
          </a:p>
        </p:txBody>
      </p:sp>
      <p:sp>
        <p:nvSpPr>
          <p:cNvPr id="439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2288" y="508000"/>
            <a:ext cx="7772400" cy="1143000"/>
          </a:xfrm>
        </p:spPr>
        <p:txBody>
          <a:bodyPr/>
          <a:lstStyle/>
          <a:p>
            <a:r>
              <a:rPr lang="en-US" sz="3200"/>
              <a:t>Switching Via An Interconnection Network</a:t>
            </a:r>
          </a:p>
        </p:txBody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7375" y="2106613"/>
            <a:ext cx="7772400" cy="3497262"/>
          </a:xfrm>
        </p:spPr>
        <p:txBody>
          <a:bodyPr/>
          <a:lstStyle/>
          <a:p>
            <a:r>
              <a:rPr lang="en-US" sz="2400" dirty="0"/>
              <a:t>overcome  bus bandwidth limitations</a:t>
            </a:r>
          </a:p>
          <a:p>
            <a:r>
              <a:rPr lang="en-US" sz="2400" dirty="0"/>
              <a:t>Banyan networks, other interconnection nets initially developed to connect processors in </a:t>
            </a:r>
            <a:r>
              <a:rPr lang="en-US" sz="2400" dirty="0" smtClean="0"/>
              <a:t>multiprocessor stages</a:t>
            </a:r>
            <a:endParaRPr lang="en-US" sz="2400" dirty="0"/>
          </a:p>
          <a:p>
            <a:r>
              <a:rPr lang="en-US" sz="2400" dirty="0"/>
              <a:t>advanced design: fragmenting datagram into fixed length cells, switch cells through the fabric. </a:t>
            </a:r>
          </a:p>
          <a:p>
            <a:r>
              <a:rPr lang="en-US" sz="2400" dirty="0"/>
              <a:t>Cisco </a:t>
            </a:r>
            <a:r>
              <a:rPr lang="en-US" sz="2400" dirty="0" smtClean="0"/>
              <a:t>CRS-1: </a:t>
            </a:r>
            <a:r>
              <a:rPr lang="en-US" sz="2400" dirty="0"/>
              <a:t>switches </a:t>
            </a:r>
            <a:r>
              <a:rPr lang="en-US" sz="2400" dirty="0" smtClean="0"/>
              <a:t>1.2 </a:t>
            </a:r>
            <a:r>
              <a:rPr lang="en-US" sz="2400" dirty="0" err="1"/>
              <a:t>T</a:t>
            </a:r>
            <a:r>
              <a:rPr lang="en-US" sz="2400" dirty="0" err="1" smtClean="0"/>
              <a:t>bps</a:t>
            </a:r>
            <a:r>
              <a:rPr lang="en-US" sz="2400" dirty="0" smtClean="0"/>
              <a:t> </a:t>
            </a:r>
            <a:r>
              <a:rPr lang="en-US" sz="2400" dirty="0"/>
              <a:t>through the interconnection network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9113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Switches forward packets</a:t>
            </a:r>
          </a:p>
        </p:txBody>
      </p:sp>
      <p:pic>
        <p:nvPicPr>
          <p:cNvPr id="4301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352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4864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76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990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TextBox 12"/>
          <p:cNvSpPr txBox="1">
            <a:spLocks noChangeArrowheads="1"/>
          </p:cNvSpPr>
          <p:nvPr/>
        </p:nvSpPr>
        <p:spPr bwMode="auto">
          <a:xfrm>
            <a:off x="7239002" y="1912058"/>
            <a:ext cx="156988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EDINBURGH</a:t>
            </a:r>
            <a:endParaRPr lang="en-US" dirty="0"/>
          </a:p>
        </p:txBody>
      </p:sp>
      <p:sp>
        <p:nvSpPr>
          <p:cNvPr id="43016" name="TextBox 14"/>
          <p:cNvSpPr txBox="1">
            <a:spLocks noChangeArrowheads="1"/>
          </p:cNvSpPr>
          <p:nvPr/>
        </p:nvSpPr>
        <p:spPr bwMode="auto">
          <a:xfrm>
            <a:off x="105535" y="5562600"/>
            <a:ext cx="1108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OXFORD</a:t>
            </a:r>
            <a:endParaRPr lang="en-US" dirty="0"/>
          </a:p>
        </p:txBody>
      </p:sp>
      <p:sp>
        <p:nvSpPr>
          <p:cNvPr id="43017" name="TextBox 15"/>
          <p:cNvSpPr txBox="1">
            <a:spLocks noChangeArrowheads="1"/>
          </p:cNvSpPr>
          <p:nvPr/>
        </p:nvSpPr>
        <p:spPr bwMode="auto">
          <a:xfrm>
            <a:off x="277935" y="1766907"/>
            <a:ext cx="12747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dirty="0" smtClean="0"/>
              <a:t>GLASGOW</a:t>
            </a:r>
            <a:endParaRPr lang="en-US" dirty="0"/>
          </a:p>
        </p:txBody>
      </p:sp>
      <p:sp>
        <p:nvSpPr>
          <p:cNvPr id="43018" name="TextBox 31"/>
          <p:cNvSpPr txBox="1">
            <a:spLocks noChangeArrowheads="1"/>
          </p:cNvSpPr>
          <p:nvPr/>
        </p:nvSpPr>
        <p:spPr bwMode="auto">
          <a:xfrm>
            <a:off x="6951516" y="5638800"/>
            <a:ext cx="64640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dirty="0" smtClean="0"/>
              <a:t>UCL</a:t>
            </a:r>
            <a:endParaRPr lang="en-US" dirty="0"/>
          </a:p>
        </p:txBody>
      </p: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536858"/>
              </p:ext>
            </p:extLst>
          </p:nvPr>
        </p:nvGraphicFramePr>
        <p:xfrm>
          <a:off x="5791200" y="3352800"/>
          <a:ext cx="2743200" cy="171608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4000"/>
                <a:gridCol w="1219200"/>
              </a:tblGrid>
              <a:tr h="49655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Destination 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Next</a:t>
                      </a:r>
                      <a:r>
                        <a:rPr lang="en-US" sz="1400" baseline="0" dirty="0" smtClean="0"/>
                        <a:t> Hop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GLASGOW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4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OXFORD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5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EDIN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</a:t>
                      </a:r>
                      <a:endParaRPr lang="en-US" sz="1400" dirty="0"/>
                    </a:p>
                  </a:txBody>
                  <a:tcPr marT="45732" marB="45732"/>
                </a:tc>
              </a:tr>
              <a:tr h="30488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UCL</a:t>
                      </a:r>
                      <a:endParaRPr lang="en-US" sz="1400" dirty="0"/>
                    </a:p>
                  </a:txBody>
                  <a:tcPr marT="45732" marB="45732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</a:t>
                      </a:r>
                      <a:endParaRPr lang="en-US" sz="1400" dirty="0"/>
                    </a:p>
                  </a:txBody>
                  <a:tcPr marT="45732" marB="45732"/>
                </a:tc>
              </a:tr>
            </a:tbl>
          </a:graphicData>
        </a:graphic>
      </p:graphicFrame>
      <p:pic>
        <p:nvPicPr>
          <p:cNvPr id="43039" name="Picture 2" descr="C:\Documents and Settings\spratnas\Local Settings\Temporary Internet Files\Content.IE5\CLEFC5EZ\MCj0441738000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200400"/>
            <a:ext cx="76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40" name="Picture 5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/>
          <p:nvPr/>
        </p:nvCxnSpPr>
        <p:spPr>
          <a:xfrm>
            <a:off x="3962400" y="3657600"/>
            <a:ext cx="1219200" cy="1588"/>
          </a:xfrm>
          <a:prstGeom prst="straightConnector1">
            <a:avLst/>
          </a:prstGeom>
          <a:ln w="12700">
            <a:solidFill>
              <a:schemeClr val="tx1"/>
            </a:solidFill>
            <a:prstDash val="sysDash"/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5999163" y="2938463"/>
            <a:ext cx="21542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/>
              <a:t>Forwarding Table</a:t>
            </a:r>
          </a:p>
        </p:txBody>
      </p:sp>
      <p:cxnSp>
        <p:nvCxnSpPr>
          <p:cNvPr id="34" name="Straight Connector 33"/>
          <p:cNvCxnSpPr>
            <a:stCxn id="43040" idx="3"/>
            <a:endCxn id="43010" idx="1"/>
          </p:cNvCxnSpPr>
          <p:nvPr/>
        </p:nvCxnSpPr>
        <p:spPr>
          <a:xfrm flipV="1">
            <a:off x="1524000" y="3695700"/>
            <a:ext cx="1828800" cy="381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2362200" y="3848100"/>
            <a:ext cx="1143000" cy="11049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16200000" flipV="1">
            <a:off x="4000500" y="3924300"/>
            <a:ext cx="1676400" cy="16002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10800000" flipV="1">
            <a:off x="4114800" y="2286000"/>
            <a:ext cx="1752600" cy="11430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0800000">
            <a:off x="2362200" y="2362200"/>
            <a:ext cx="1143000" cy="1066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16200000" flipV="1">
            <a:off x="2286000" y="5410200"/>
            <a:ext cx="228600" cy="2286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1066800" y="5410200"/>
            <a:ext cx="5334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16200000" flipH="1">
            <a:off x="1371600" y="4648200"/>
            <a:ext cx="304800" cy="304800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 rot="10800000">
            <a:off x="6324600" y="5865813"/>
            <a:ext cx="381000" cy="1587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10800000" flipV="1">
            <a:off x="5105400" y="5945188"/>
            <a:ext cx="381000" cy="150812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6743700" y="2133600"/>
            <a:ext cx="495300" cy="1588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5400000" flipH="1" flipV="1">
            <a:off x="6096001" y="1676400"/>
            <a:ext cx="304800" cy="3175"/>
          </a:xfrm>
          <a:prstGeom prst="line">
            <a:avLst/>
          </a:prstGeom>
          <a:ln w="50800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638800" y="4419600"/>
            <a:ext cx="2971800" cy="457200"/>
          </a:xfrm>
          <a:prstGeom prst="roundRect">
            <a:avLst/>
          </a:prstGeom>
          <a:solidFill>
            <a:srgbClr val="FFC000">
              <a:alpha val="24000"/>
            </a:srgbClr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609600" y="3200400"/>
            <a:ext cx="1447800" cy="381000"/>
            <a:chOff x="885372" y="3276600"/>
            <a:chExt cx="1172028" cy="228600"/>
          </a:xfrm>
        </p:grpSpPr>
        <p:sp>
          <p:nvSpPr>
            <p:cNvPr id="36" name="Rectangle 35"/>
            <p:cNvSpPr/>
            <p:nvPr/>
          </p:nvSpPr>
          <p:spPr>
            <a:xfrm>
              <a:off x="885372" y="3276600"/>
              <a:ext cx="867455" cy="2286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dirty="0"/>
                <a:t>111010010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77005" y="3276600"/>
              <a:ext cx="380395" cy="228600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 smtClean="0">
                  <a:solidFill>
                    <a:schemeClr val="tx1"/>
                  </a:solidFill>
                </a:rPr>
                <a:t>EDIN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43057" name="TextBox 10"/>
          <p:cNvSpPr txBox="1">
            <a:spLocks noChangeArrowheads="1"/>
          </p:cNvSpPr>
          <p:nvPr/>
        </p:nvSpPr>
        <p:spPr bwMode="auto">
          <a:xfrm>
            <a:off x="55626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switch#2</a:t>
            </a:r>
          </a:p>
        </p:txBody>
      </p:sp>
      <p:sp>
        <p:nvSpPr>
          <p:cNvPr id="43058" name="TextBox 48"/>
          <p:cNvSpPr txBox="1">
            <a:spLocks noChangeArrowheads="1"/>
          </p:cNvSpPr>
          <p:nvPr/>
        </p:nvSpPr>
        <p:spPr bwMode="auto">
          <a:xfrm>
            <a:off x="1371600" y="5410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switch#5</a:t>
            </a:r>
          </a:p>
        </p:txBody>
      </p:sp>
      <p:sp>
        <p:nvSpPr>
          <p:cNvPr id="43059" name="TextBox 51"/>
          <p:cNvSpPr txBox="1">
            <a:spLocks noChangeArrowheads="1"/>
          </p:cNvSpPr>
          <p:nvPr/>
        </p:nvSpPr>
        <p:spPr bwMode="auto">
          <a:xfrm>
            <a:off x="5181600" y="60198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switch#3</a:t>
            </a:r>
          </a:p>
        </p:txBody>
      </p:sp>
      <p:sp>
        <p:nvSpPr>
          <p:cNvPr id="43060" name="TextBox 55"/>
          <p:cNvSpPr txBox="1">
            <a:spLocks noChangeArrowheads="1"/>
          </p:cNvSpPr>
          <p:nvPr/>
        </p:nvSpPr>
        <p:spPr bwMode="auto">
          <a:xfrm>
            <a:off x="1219200" y="2362200"/>
            <a:ext cx="1416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r>
              <a:rPr lang="en-US">
                <a:solidFill>
                  <a:srgbClr val="000090"/>
                </a:solidFill>
              </a:rPr>
              <a:t>switch#4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668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AB25A-E3B7-2F41-B0DC-6610089B4BA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923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8.32562E-7 L 0.15 -8.32562E-7 " pathEditMode="relative" ptsTypes="AA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83 3.36725E-6 L 0.4625 -0.18872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" y="-94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5625 -0.21092 L 0.7125 -0.21092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8" grpId="1"/>
      <p:bldP spid="47" grpId="0" animBg="1"/>
      <p:bldP spid="47" grpId="1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48133-6D49-234D-8275-1FBC75FB2F5D}" type="slidenum">
              <a:rPr lang="en-US" smtClean="0"/>
              <a:pPr/>
              <a:t>80</a:t>
            </a:fld>
            <a:endParaRPr lang="en-US" dirty="0"/>
          </a:p>
        </p:txBody>
      </p:sp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400050"/>
            <a:ext cx="7772400" cy="685800"/>
          </a:xfrm>
        </p:spPr>
        <p:txBody>
          <a:bodyPr/>
          <a:lstStyle/>
          <a:p>
            <a:r>
              <a:rPr lang="en-US" sz="3600"/>
              <a:t>Output Ports</a:t>
            </a: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4324350"/>
            <a:ext cx="7772400" cy="1761490"/>
          </a:xfrm>
        </p:spPr>
        <p:txBody>
          <a:bodyPr>
            <a:normAutofit fontScale="85000" lnSpcReduction="20000"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Buffering</a:t>
            </a:r>
            <a:r>
              <a:rPr lang="en-US" sz="2400" dirty="0"/>
              <a:t> required when datagrams arrive from fabric faster than the transmission </a:t>
            </a:r>
            <a:r>
              <a:rPr lang="en-US" sz="2400" dirty="0" smtClean="0"/>
              <a:t>rate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i="1" dirty="0">
                <a:solidFill>
                  <a:srgbClr val="FF0000"/>
                </a:solidFill>
              </a:rPr>
              <a:t>Scheduling discipline</a:t>
            </a:r>
            <a:r>
              <a:rPr lang="en-US" sz="2400" dirty="0"/>
              <a:t> chooses among queued datagrams for </a:t>
            </a:r>
            <a:r>
              <a:rPr lang="en-US" sz="2400" dirty="0" smtClean="0"/>
              <a:t>transmission</a:t>
            </a:r>
          </a:p>
          <a:p>
            <a:pPr marL="0" indent="0">
              <a:buNone/>
            </a:pPr>
            <a:r>
              <a:rPr lang="en-US" sz="1800" dirty="0" smtClean="0">
                <a:latin typeface="Wingdings"/>
                <a:ea typeface="Wingdings"/>
                <a:cs typeface="Wingdings"/>
                <a:sym typeface="Wingdings"/>
              </a:rPr>
              <a:t>				</a:t>
            </a:r>
            <a:r>
              <a:rPr lang="en-US" sz="2200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sz="2200" dirty="0" smtClean="0">
                <a:ea typeface="Wingdings"/>
                <a:cs typeface="Wingdings"/>
                <a:sym typeface="Wingdings"/>
              </a:rPr>
              <a:t> Who goes next?</a:t>
            </a:r>
            <a:endParaRPr lang="en-US" sz="2200" dirty="0"/>
          </a:p>
        </p:txBody>
      </p:sp>
      <p:pic>
        <p:nvPicPr>
          <p:cNvPr id="440324" name="Picture 4" descr="464 Output 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1519238"/>
            <a:ext cx="5943600" cy="247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5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2B4F1-242D-684F-BC4F-CA96AE875D18}" type="slidenum">
              <a:rPr lang="en-US" smtClean="0"/>
              <a:pPr/>
              <a:t>81</a:t>
            </a:fld>
            <a:endParaRPr lang="en-US" dirty="0"/>
          </a:p>
        </p:txBody>
      </p:sp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Output port queueing</a:t>
            </a:r>
            <a:endParaRPr lang="en-US"/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8325" y="4635500"/>
            <a:ext cx="7772400" cy="1190625"/>
          </a:xfrm>
        </p:spPr>
        <p:txBody>
          <a:bodyPr>
            <a:normAutofit fontScale="92500"/>
          </a:bodyPr>
          <a:lstStyle/>
          <a:p>
            <a:r>
              <a:rPr lang="en-US" sz="2400"/>
              <a:t>buffering when arrival rate via switch exceeds output line speed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(delay) and loss due to output port buffer overflow!</a:t>
            </a:r>
            <a:endParaRPr lang="en-US" sz="2400"/>
          </a:p>
        </p:txBody>
      </p:sp>
      <p:pic>
        <p:nvPicPr>
          <p:cNvPr id="441348" name="Picture 4" descr="04-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1563688"/>
            <a:ext cx="696595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4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604" y="1193752"/>
            <a:ext cx="7370297" cy="55277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52185" y="223024"/>
            <a:ext cx="5107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Queueing to Queue…. </a:t>
            </a:r>
            <a:r>
              <a:rPr lang="en-US" dirty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>
                <a:ea typeface="Wingdings"/>
                <a:cs typeface="Wingdings"/>
                <a:sym typeface="Wingdings"/>
              </a:rPr>
              <a:t> Who goes next?</a:t>
            </a:r>
            <a:endParaRPr lang="en-US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84518-C34A-B946-96DC-41352CCB8538}" type="slidenum">
              <a:rPr lang="en-US" smtClean="0"/>
              <a:pPr/>
              <a:t>83</a:t>
            </a:fld>
            <a:endParaRPr lang="en-US" dirty="0"/>
          </a:p>
        </p:txBody>
      </p:sp>
      <p:sp>
        <p:nvSpPr>
          <p:cNvPr id="43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69888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/>
              <a:t>Input Port Queuing</a:t>
            </a:r>
            <a:endParaRPr lang="en-US"/>
          </a:p>
        </p:txBody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1127125"/>
            <a:ext cx="8101012" cy="3017838"/>
          </a:xfrm>
        </p:spPr>
        <p:txBody>
          <a:bodyPr/>
          <a:lstStyle/>
          <a:p>
            <a:r>
              <a:rPr lang="en-US" sz="2400"/>
              <a:t>Fabric slower than input ports combined -&gt; queueing may occur at input queues </a:t>
            </a:r>
          </a:p>
          <a:p>
            <a:r>
              <a:rPr lang="en-US" sz="2400">
                <a:solidFill>
                  <a:srgbClr val="FF0000"/>
                </a:solidFill>
              </a:rPr>
              <a:t>Head-of-the-Line (HOL) blocking:</a:t>
            </a:r>
            <a:r>
              <a:rPr lang="en-US" sz="2400"/>
              <a:t> queued datagram at front of queue prevents others in queue from moving forward</a:t>
            </a:r>
          </a:p>
          <a:p>
            <a:r>
              <a:rPr lang="en-US" sz="2400" i="1">
                <a:solidFill>
                  <a:srgbClr val="FF0000"/>
                </a:solidFill>
              </a:rPr>
              <a:t>queueing delay and loss due to input buffer overflow!</a:t>
            </a:r>
          </a:p>
        </p:txBody>
      </p:sp>
      <p:pic>
        <p:nvPicPr>
          <p:cNvPr id="435204" name="Picture 4" descr="466 HOL Block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3762375"/>
            <a:ext cx="6900862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977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6995" y="1081668"/>
            <a:ext cx="5055220" cy="3791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132" y="1978513"/>
            <a:ext cx="628650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0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8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Buffers in Routers</a:t>
            </a:r>
          </a:p>
        </p:txBody>
      </p:sp>
      <p:sp>
        <p:nvSpPr>
          <p:cNvPr id="55309" name="Rectangle 1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rIns="132080">
            <a:normAutofit fontScale="92500" lnSpcReduction="10000"/>
          </a:bodyPr>
          <a:lstStyle/>
          <a:p>
            <a:pPr>
              <a:buClr>
                <a:srgbClr val="002060"/>
              </a:buClr>
            </a:pPr>
            <a:r>
              <a:rPr lang="en-US" dirty="0"/>
              <a:t>So how large should the buffers be? </a:t>
            </a:r>
          </a:p>
          <a:p>
            <a:pPr>
              <a:buClr>
                <a:srgbClr val="002060"/>
              </a:buClr>
            </a:pPr>
            <a:endParaRPr lang="en-US" dirty="0"/>
          </a:p>
          <a:p>
            <a:pPr>
              <a:buFont typeface="Arial" charset="0"/>
              <a:buNone/>
            </a:pPr>
            <a:r>
              <a:rPr lang="en-US" dirty="0"/>
              <a:t>Buffer size matters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End-to-end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Transmission, propagation, and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The only variable part is </a:t>
            </a:r>
            <a:r>
              <a:rPr lang="en-US" dirty="0" err="1"/>
              <a:t>queueing</a:t>
            </a:r>
            <a:r>
              <a:rPr lang="en-US" dirty="0"/>
              <a:t> delay</a:t>
            </a:r>
          </a:p>
          <a:p>
            <a:pPr marL="782638" lvl="1">
              <a:buClr>
                <a:srgbClr val="000000"/>
              </a:buClr>
            </a:pPr>
            <a:r>
              <a:rPr lang="en-US" dirty="0"/>
              <a:t>Router architecture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Board space, power consumption, and cost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On chip buffers: higher density, higher capacity</a:t>
            </a:r>
          </a:p>
          <a:p>
            <a:pPr marL="1182688" lvl="2">
              <a:buClr>
                <a:srgbClr val="008000"/>
              </a:buClr>
            </a:pPr>
            <a:r>
              <a:rPr lang="en-US" dirty="0"/>
              <a:t>Optical buffers: all-optical routers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199" y="6229315"/>
            <a:ext cx="5680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are now touching the edge of the </a:t>
            </a:r>
            <a:r>
              <a:rPr lang="en-US" i="1" dirty="0" smtClean="0"/>
              <a:t>research</a:t>
            </a:r>
            <a:r>
              <a:rPr lang="en-US" dirty="0" smtClean="0"/>
              <a:t> zone……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5773738" y="2694214"/>
            <a:ext cx="2836862" cy="3325586"/>
            <a:chOff x="5773738" y="2694214"/>
            <a:chExt cx="2836862" cy="3325586"/>
          </a:xfrm>
        </p:grpSpPr>
        <p:sp>
          <p:nvSpPr>
            <p:cNvPr id="55310" name="AutoShape 14"/>
            <p:cNvSpPr>
              <a:spLocks/>
            </p:cNvSpPr>
            <p:nvPr/>
          </p:nvSpPr>
          <p:spPr bwMode="auto">
            <a:xfrm>
              <a:off x="5773738" y="2694214"/>
              <a:ext cx="2836862" cy="3325586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9991" y="0"/>
                  </a:moveTo>
                  <a:cubicBezTo>
                    <a:pt x="8709" y="0"/>
                    <a:pt x="7669" y="1612"/>
                    <a:pt x="7669" y="3600"/>
                  </a:cubicBezTo>
                  <a:lnTo>
                    <a:pt x="7669" y="12600"/>
                  </a:lnTo>
                  <a:lnTo>
                    <a:pt x="0" y="20056"/>
                  </a:lnTo>
                  <a:lnTo>
                    <a:pt x="7669" y="18000"/>
                  </a:lnTo>
                  <a:cubicBezTo>
                    <a:pt x="7669" y="19988"/>
                    <a:pt x="8709" y="21600"/>
                    <a:pt x="9991" y="21600"/>
                  </a:cubicBezTo>
                  <a:lnTo>
                    <a:pt x="13474" y="21600"/>
                  </a:lnTo>
                  <a:lnTo>
                    <a:pt x="19278" y="21600"/>
                  </a:lnTo>
                  <a:cubicBezTo>
                    <a:pt x="20560" y="21600"/>
                    <a:pt x="21600" y="19988"/>
                    <a:pt x="21600" y="18000"/>
                  </a:cubicBezTo>
                  <a:lnTo>
                    <a:pt x="21600" y="12600"/>
                  </a:lnTo>
                  <a:lnTo>
                    <a:pt x="21600" y="3600"/>
                  </a:lnTo>
                  <a:cubicBezTo>
                    <a:pt x="21600" y="1612"/>
                    <a:pt x="20560" y="0"/>
                    <a:pt x="19278" y="0"/>
                  </a:cubicBezTo>
                  <a:lnTo>
                    <a:pt x="13474" y="0"/>
                  </a:lnTo>
                  <a:lnTo>
                    <a:pt x="9991" y="0"/>
                  </a:lnTo>
                  <a:close/>
                  <a:moveTo>
                    <a:pt x="9991" y="0"/>
                  </a:moveTo>
                </a:path>
              </a:pathLst>
            </a:custGeom>
            <a:solidFill>
              <a:srgbClr val="FFFFFF"/>
            </a:solidFill>
            <a:ln w="25400" cap="flat">
              <a:solidFill>
                <a:srgbClr val="2D2DB9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5311" name="Picture 15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4610100"/>
              <a:ext cx="1583623" cy="132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4" descr="DSC_215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5140" y="2893786"/>
              <a:ext cx="1631774" cy="10017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80808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20" name="Text Box 5"/>
            <p:cNvSpPr txBox="1">
              <a:spLocks noChangeArrowheads="1"/>
            </p:cNvSpPr>
            <p:nvPr/>
          </p:nvSpPr>
          <p:spPr bwMode="auto">
            <a:xfrm>
              <a:off x="6775130" y="3895585"/>
              <a:ext cx="1703633" cy="6001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100" dirty="0">
                  <a:solidFill>
                    <a:srgbClr val="003366"/>
                  </a:solidFill>
                </a:rPr>
                <a:t>1.4m long spiral waveguide with input from  </a:t>
              </a:r>
              <a:r>
                <a:rPr lang="en-GB" sz="1100" dirty="0" err="1">
                  <a:solidFill>
                    <a:srgbClr val="003366"/>
                  </a:solidFill>
                </a:rPr>
                <a:t>HeNe</a:t>
              </a:r>
              <a:r>
                <a:rPr lang="en-GB" sz="1100" dirty="0">
                  <a:solidFill>
                    <a:srgbClr val="003366"/>
                  </a:solidFill>
                </a:rPr>
                <a:t> laser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81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3" name="Rectangle 1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Buffer Sizing Story</a:t>
            </a:r>
          </a:p>
        </p:txBody>
      </p:sp>
      <p:pic>
        <p:nvPicPr>
          <p:cNvPr id="56334" name="Picture 1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584325"/>
            <a:ext cx="8510588" cy="527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6337" name="Group 17"/>
          <p:cNvGrpSpPr>
            <a:grpSpLocks/>
          </p:cNvGrpSpPr>
          <p:nvPr/>
        </p:nvGrpSpPr>
        <p:grpSpPr bwMode="auto">
          <a:xfrm>
            <a:off x="3729038" y="962025"/>
            <a:ext cx="1055687" cy="1244600"/>
            <a:chOff x="0" y="0"/>
            <a:chExt cx="664" cy="783"/>
          </a:xfrm>
        </p:grpSpPr>
        <p:pic>
          <p:nvPicPr>
            <p:cNvPr id="56335" name="Picture 1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6" name="Picture 16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113"/>
              <a:ext cx="519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0" name="Group 20"/>
          <p:cNvGrpSpPr>
            <a:grpSpLocks/>
          </p:cNvGrpSpPr>
          <p:nvPr/>
        </p:nvGrpSpPr>
        <p:grpSpPr bwMode="auto">
          <a:xfrm>
            <a:off x="1254125" y="962025"/>
            <a:ext cx="1055688" cy="1244600"/>
            <a:chOff x="0" y="0"/>
            <a:chExt cx="664" cy="783"/>
          </a:xfrm>
        </p:grpSpPr>
        <p:pic>
          <p:nvPicPr>
            <p:cNvPr id="56338" name="Picture 1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4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39" name="Picture 19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" y="17"/>
              <a:ext cx="429" cy="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6343" name="Group 23"/>
          <p:cNvGrpSpPr>
            <a:grpSpLocks/>
          </p:cNvGrpSpPr>
          <p:nvPr/>
        </p:nvGrpSpPr>
        <p:grpSpPr bwMode="auto">
          <a:xfrm>
            <a:off x="6203950" y="962025"/>
            <a:ext cx="1062038" cy="1244600"/>
            <a:chOff x="0" y="0"/>
            <a:chExt cx="668" cy="783"/>
          </a:xfrm>
        </p:grpSpPr>
        <p:pic>
          <p:nvPicPr>
            <p:cNvPr id="56341" name="Picture 21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68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342" name="Picture 2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" y="83"/>
              <a:ext cx="51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012558"/>
              </p:ext>
            </p:extLst>
          </p:nvPr>
        </p:nvGraphicFramePr>
        <p:xfrm>
          <a:off x="2465497" y="1737512"/>
          <a:ext cx="1096859" cy="39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7" name="Equation" r:id="rId9" imgW="457200" imgH="165100" progId="Equation.3">
                  <p:embed/>
                </p:oleObj>
              </mc:Choice>
              <mc:Fallback>
                <p:oleObj name="Equation" r:id="rId9" imgW="457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5497" y="1737512"/>
                        <a:ext cx="1096859" cy="39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981190"/>
              </p:ext>
            </p:extLst>
          </p:nvPr>
        </p:nvGraphicFramePr>
        <p:xfrm>
          <a:off x="5084763" y="1577791"/>
          <a:ext cx="889275" cy="774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8" name="Equation" r:id="rId11" imgW="482600" imgH="419100" progId="Equation.3">
                  <p:embed/>
                </p:oleObj>
              </mc:Choice>
              <mc:Fallback>
                <p:oleObj name="Equation" r:id="rId11" imgW="4826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084763" y="1577791"/>
                        <a:ext cx="889275" cy="774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8123363"/>
              </p:ext>
            </p:extLst>
          </p:nvPr>
        </p:nvGraphicFramePr>
        <p:xfrm>
          <a:off x="7265988" y="1719262"/>
          <a:ext cx="1460500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29" name="Equation" r:id="rId13" imgW="609600" imgH="203200" progId="Equation.3">
                  <p:embed/>
                </p:oleObj>
              </mc:Choice>
              <mc:Fallback>
                <p:oleObj name="Equation" r:id="rId13" imgW="609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7265988" y="1719262"/>
                        <a:ext cx="1460500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11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56" name="Picture 1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8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0" name="Rectangle 1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rIns="497840"/>
          <a:lstStyle/>
          <a:p>
            <a:pPr marL="222250"/>
            <a:r>
              <a:rPr lang="en-US"/>
              <a:t>Rule-of-thumb – Intuition </a:t>
            </a:r>
          </a:p>
        </p:txBody>
      </p:sp>
      <p:grpSp>
        <p:nvGrpSpPr>
          <p:cNvPr id="58383" name="Group 15"/>
          <p:cNvGrpSpPr>
            <a:grpSpLocks/>
          </p:cNvGrpSpPr>
          <p:nvPr/>
        </p:nvGrpSpPr>
        <p:grpSpPr bwMode="auto">
          <a:xfrm>
            <a:off x="2962275" y="1371600"/>
            <a:ext cx="5715000" cy="1296988"/>
            <a:chOff x="0" y="0"/>
            <a:chExt cx="3600" cy="817"/>
          </a:xfrm>
        </p:grpSpPr>
        <p:sp>
          <p:nvSpPr>
            <p:cNvPr id="58381" name="Rectangle 13"/>
            <p:cNvSpPr>
              <a:spLocks/>
            </p:cNvSpPr>
            <p:nvPr/>
          </p:nvSpPr>
          <p:spPr bwMode="auto">
            <a:xfrm>
              <a:off x="0" y="0"/>
              <a:ext cx="3600" cy="817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2" name="Rectangle 14"/>
            <p:cNvSpPr>
              <a:spLocks/>
            </p:cNvSpPr>
            <p:nvPr/>
          </p:nvSpPr>
          <p:spPr bwMode="auto">
            <a:xfrm>
              <a:off x="0" y="0"/>
              <a:ext cx="3600" cy="7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40639" bIns="0"/>
            <a:lstStyle/>
            <a:p>
              <a:pPr marL="382588" indent="-342900">
                <a:spcBef>
                  <a:spcPts val="513"/>
                </a:spcBef>
              </a:pPr>
              <a:r>
                <a:rPr lang="en-US" sz="22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Rule for adjusting </a:t>
              </a:r>
              <a:r>
                <a:rPr lang="en-US" sz="2600" dirty="0">
                  <a:solidFill>
                    <a:srgbClr val="F60000"/>
                  </a:solidFill>
                  <a:latin typeface="Arial Unicode MS" charset="0"/>
                  <a:ea typeface="ＭＳ Ｐゴシック" charset="0"/>
                  <a:cs typeface="Arial Unicode MS" charset="0"/>
                  <a:sym typeface="Arial Unicode MS" charset="0"/>
                </a:rPr>
                <a:t>W</a:t>
              </a:r>
              <a:endParaRPr lang="en-US" dirty="0">
                <a:solidFill>
                  <a:schemeClr val="tx1"/>
                </a:solidFill>
                <a:ea typeface="ＭＳ Ｐゴシック" charset="0"/>
                <a:cs typeface="Lucida Grande" charset="0"/>
              </a:endParaRP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an ACK is received: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W+1/W</a:t>
              </a:r>
            </a:p>
            <a:p>
              <a:pPr marL="382588" indent="-342900">
                <a:spcBef>
                  <a:spcPts val="450"/>
                </a:spcBef>
                <a:buClr>
                  <a:srgbClr val="3333CC"/>
                </a:buClr>
                <a:buSzPct val="60000"/>
                <a:buFont typeface="Wingdings" charset="0"/>
                <a:buChar char="q"/>
              </a:pP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If a packet is lost:</a:t>
              </a:r>
              <a:r>
                <a:rPr lang="en-US" sz="2000" dirty="0">
                  <a:solidFill>
                    <a:schemeClr val="tx1"/>
                  </a:solidFill>
                  <a:latin typeface="ＭＳ Ｐゴシック" charset="0"/>
                  <a:ea typeface="ＭＳ Ｐゴシック" charset="0"/>
                  <a:cs typeface="ＭＳ Ｐゴシック" charset="0"/>
                  <a:sym typeface="ＭＳ Ｐゴシック" charset="0"/>
                </a:rPr>
                <a:t>		</a:t>
              </a:r>
              <a:r>
                <a:rPr lang="en-US" sz="20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W ← W/2</a:t>
              </a:r>
            </a:p>
          </p:txBody>
        </p:sp>
      </p:grpSp>
      <p:sp>
        <p:nvSpPr>
          <p:cNvPr id="58384" name="Rectangle 16"/>
          <p:cNvSpPr>
            <a:spLocks/>
          </p:cNvSpPr>
          <p:nvPr/>
        </p:nvSpPr>
        <p:spPr bwMode="auto">
          <a:xfrm>
            <a:off x="675511" y="1676400"/>
            <a:ext cx="190494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 algn="ctr"/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Only </a:t>
            </a:r>
            <a:r>
              <a:rPr lang="en-US" sz="1800" dirty="0">
                <a:solidFill>
                  <a:srgbClr val="0000CC"/>
                </a:solidFill>
                <a:latin typeface="Arial Unicode MS" charset="0"/>
                <a:ea typeface="ＭＳ Ｐゴシック" charset="0"/>
                <a:cs typeface="Arial Unicode MS" charset="0"/>
                <a:sym typeface="Arial Unicode MS" charset="0"/>
              </a:rPr>
              <a:t>W</a:t>
            </a:r>
            <a:r>
              <a:rPr lang="en-US" sz="1800" dirty="0">
                <a:solidFill>
                  <a:srgbClr val="3333CC"/>
                </a:solidFill>
                <a:ea typeface="ＭＳ Ｐゴシック" charset="0"/>
                <a:cs typeface="Calibri"/>
              </a:rPr>
              <a:t> </a:t>
            </a: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packets </a:t>
            </a:r>
            <a: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  <a:t/>
            </a:r>
            <a:br>
              <a:rPr lang="en-US" sz="1800" dirty="0">
                <a:solidFill>
                  <a:schemeClr val="tx1"/>
                </a:solidFill>
                <a:latin typeface="ＭＳ Ｐゴシック" charset="0"/>
                <a:sym typeface="ＭＳ Ｐゴシック" charset="0"/>
              </a:rPr>
            </a:br>
            <a:r>
              <a:rPr lang="en-US" sz="1800" dirty="0">
                <a:solidFill>
                  <a:schemeClr val="tx1"/>
                </a:solidFill>
                <a:ea typeface="ＭＳ Ｐゴシック" charset="0"/>
                <a:cs typeface="Calibri"/>
              </a:rPr>
              <a:t>may be outstanding</a:t>
            </a:r>
          </a:p>
        </p:txBody>
      </p:sp>
      <p:grpSp>
        <p:nvGrpSpPr>
          <p:cNvPr id="58387" name="Group 19"/>
          <p:cNvGrpSpPr>
            <a:grpSpLocks/>
          </p:cNvGrpSpPr>
          <p:nvPr/>
        </p:nvGrpSpPr>
        <p:grpSpPr bwMode="auto">
          <a:xfrm>
            <a:off x="1252538" y="2857500"/>
            <a:ext cx="873125" cy="838200"/>
            <a:chOff x="0" y="0"/>
            <a:chExt cx="549" cy="528"/>
          </a:xfrm>
        </p:grpSpPr>
        <p:sp>
          <p:nvSpPr>
            <p:cNvPr id="58385" name="Oval 17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6" name="Rectangle 18"/>
            <p:cNvSpPr>
              <a:spLocks/>
            </p:cNvSpPr>
            <p:nvPr/>
          </p:nvSpPr>
          <p:spPr bwMode="auto">
            <a:xfrm>
              <a:off x="36" y="153"/>
              <a:ext cx="477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Source</a:t>
              </a:r>
            </a:p>
          </p:txBody>
        </p:sp>
      </p:grpSp>
      <p:grpSp>
        <p:nvGrpSpPr>
          <p:cNvPr id="58390" name="Group 22"/>
          <p:cNvGrpSpPr>
            <a:grpSpLocks/>
          </p:cNvGrpSpPr>
          <p:nvPr/>
        </p:nvGrpSpPr>
        <p:grpSpPr bwMode="auto">
          <a:xfrm>
            <a:off x="6586538" y="2857500"/>
            <a:ext cx="873125" cy="838200"/>
            <a:chOff x="0" y="0"/>
            <a:chExt cx="549" cy="528"/>
          </a:xfrm>
        </p:grpSpPr>
        <p:sp>
          <p:nvSpPr>
            <p:cNvPr id="58388" name="Oval 20"/>
            <p:cNvSpPr>
              <a:spLocks/>
            </p:cNvSpPr>
            <p:nvPr/>
          </p:nvSpPr>
          <p:spPr bwMode="auto">
            <a:xfrm>
              <a:off x="0" y="0"/>
              <a:ext cx="549" cy="528"/>
            </a:xfrm>
            <a:prstGeom prst="ellipse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389" name="Rectangle 21"/>
            <p:cNvSpPr>
              <a:spLocks/>
            </p:cNvSpPr>
            <p:nvPr/>
          </p:nvSpPr>
          <p:spPr bwMode="auto">
            <a:xfrm>
              <a:off x="104" y="153"/>
              <a:ext cx="341" cy="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38100" tIns="38100" rIns="78049" bIns="38100" anchor="ctr">
              <a:spAutoFit/>
            </a:bodyPr>
            <a:lstStyle/>
            <a:p>
              <a:pPr marL="1588" algn="ctr"/>
              <a:r>
                <a:rPr lang="en-US" sz="1800" dirty="0" err="1">
                  <a:solidFill>
                    <a:schemeClr val="tx1"/>
                  </a:solidFill>
                  <a:ea typeface="ＭＳ Ｐゴシック" charset="0"/>
                  <a:cs typeface="Calibri"/>
                </a:rPr>
                <a:t>Dest</a:t>
              </a:r>
              <a:endParaRPr lang="en-US" sz="1800" dirty="0">
                <a:solidFill>
                  <a:schemeClr val="tx1"/>
                </a:solidFill>
                <a:ea typeface="ＭＳ Ｐゴシック" charset="0"/>
                <a:cs typeface="Calibri"/>
              </a:endParaRPr>
            </a:p>
          </p:txBody>
        </p:sp>
      </p:grp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106613" y="3357563"/>
            <a:ext cx="1709737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4814888" y="3357563"/>
            <a:ext cx="1771650" cy="1587"/>
          </a:xfrm>
          <a:prstGeom prst="line">
            <a:avLst/>
          </a:pr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3" name="Freeform 25"/>
          <p:cNvSpPr>
            <a:spLocks/>
          </p:cNvSpPr>
          <p:nvPr/>
        </p:nvSpPr>
        <p:spPr bwMode="auto">
          <a:xfrm>
            <a:off x="2090738" y="2828925"/>
            <a:ext cx="4572000" cy="257175"/>
          </a:xfrm>
          <a:custGeom>
            <a:avLst/>
            <a:gdLst>
              <a:gd name="T0" fmla="*/ 21600 w 21600"/>
              <a:gd name="T1" fmla="+- 0 21600 771"/>
              <a:gd name="T2" fmla="*/ 21600 h 20829"/>
              <a:gd name="T3" fmla="*/ 13180 w 21600"/>
              <a:gd name="T4" fmla="+- 0 3086 771"/>
              <a:gd name="T5" fmla="*/ 3086 h 20829"/>
              <a:gd name="T6" fmla="*/ 8054 w 21600"/>
              <a:gd name="T7" fmla="+- 0 3086 771"/>
              <a:gd name="T8" fmla="*/ 3086 h 20829"/>
              <a:gd name="T9" fmla="*/ 0 w 21600"/>
              <a:gd name="T10" fmla="+- 0 21600 771"/>
              <a:gd name="T11" fmla="*/ 21600 h 20829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0829">
                <a:moveTo>
                  <a:pt x="21600" y="20829"/>
                </a:moveTo>
                <a:cubicBezTo>
                  <a:pt x="18519" y="13115"/>
                  <a:pt x="15437" y="5400"/>
                  <a:pt x="13180" y="2315"/>
                </a:cubicBezTo>
                <a:cubicBezTo>
                  <a:pt x="10922" y="-771"/>
                  <a:pt x="10251" y="-771"/>
                  <a:pt x="8054" y="2315"/>
                </a:cubicBezTo>
                <a:cubicBezTo>
                  <a:pt x="5858" y="5400"/>
                  <a:pt x="2929" y="13115"/>
                  <a:pt x="0" y="20829"/>
                </a:cubicBezTo>
              </a:path>
            </a:pathLst>
          </a:custGeom>
          <a:noFill/>
          <a:ln w="28575" cap="flat">
            <a:solidFill>
              <a:srgbClr val="DDDDDD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4" name="Rectangle 26"/>
          <p:cNvSpPr>
            <a:spLocks/>
          </p:cNvSpPr>
          <p:nvPr/>
        </p:nvSpPr>
        <p:spPr bwMode="auto">
          <a:xfrm>
            <a:off x="3824288" y="2705100"/>
            <a:ext cx="990600" cy="838200"/>
          </a:xfrm>
          <a:prstGeom prst="rect">
            <a:avLst/>
          </a:prstGeom>
          <a:solidFill>
            <a:srgbClr val="FFFFFF"/>
          </a:solidFill>
          <a:ln w="28575" cap="flat">
            <a:solidFill>
              <a:srgbClr val="DDDDDD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5" name="Freeform 27"/>
          <p:cNvSpPr>
            <a:spLocks/>
          </p:cNvSpPr>
          <p:nvPr/>
        </p:nvSpPr>
        <p:spPr bwMode="auto">
          <a:xfrm>
            <a:off x="3900488" y="3238500"/>
            <a:ext cx="838200" cy="228600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0 h 21600"/>
              <a:gd name="T4" fmla="*/ 21600 w 21600"/>
              <a:gd name="T5" fmla="*/ 21600 h 21600"/>
              <a:gd name="T6" fmla="*/ 0 w 21600"/>
              <a:gd name="T7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6" name="Rectangle 28"/>
          <p:cNvSpPr>
            <a:spLocks/>
          </p:cNvSpPr>
          <p:nvPr/>
        </p:nvSpPr>
        <p:spPr bwMode="auto">
          <a:xfrm>
            <a:off x="3938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7" name="Rectangle 29"/>
          <p:cNvSpPr>
            <a:spLocks/>
          </p:cNvSpPr>
          <p:nvPr/>
        </p:nvSpPr>
        <p:spPr bwMode="auto">
          <a:xfrm>
            <a:off x="4033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8" name="Rectangle 30"/>
          <p:cNvSpPr>
            <a:spLocks/>
          </p:cNvSpPr>
          <p:nvPr/>
        </p:nvSpPr>
        <p:spPr bwMode="auto">
          <a:xfrm>
            <a:off x="4129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399" name="Rectangle 31"/>
          <p:cNvSpPr>
            <a:spLocks/>
          </p:cNvSpPr>
          <p:nvPr/>
        </p:nvSpPr>
        <p:spPr bwMode="auto">
          <a:xfrm>
            <a:off x="4224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0" name="Rectangle 32"/>
          <p:cNvSpPr>
            <a:spLocks/>
          </p:cNvSpPr>
          <p:nvPr/>
        </p:nvSpPr>
        <p:spPr bwMode="auto">
          <a:xfrm>
            <a:off x="43195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1" name="Rectangle 33"/>
          <p:cNvSpPr>
            <a:spLocks/>
          </p:cNvSpPr>
          <p:nvPr/>
        </p:nvSpPr>
        <p:spPr bwMode="auto">
          <a:xfrm>
            <a:off x="44148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2" name="Rectangle 34"/>
          <p:cNvSpPr>
            <a:spLocks/>
          </p:cNvSpPr>
          <p:nvPr/>
        </p:nvSpPr>
        <p:spPr bwMode="auto">
          <a:xfrm>
            <a:off x="451008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03" name="Rectangle 35"/>
          <p:cNvSpPr>
            <a:spLocks/>
          </p:cNvSpPr>
          <p:nvPr/>
        </p:nvSpPr>
        <p:spPr bwMode="auto">
          <a:xfrm>
            <a:off x="4605338" y="3276600"/>
            <a:ext cx="76200" cy="152400"/>
          </a:xfrm>
          <a:prstGeom prst="rect">
            <a:avLst/>
          </a:prstGeom>
          <a:solidFill>
            <a:srgbClr val="0000CC"/>
          </a:solidFill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8425" name="Group 57"/>
          <p:cNvGrpSpPr>
            <a:grpSpLocks/>
          </p:cNvGrpSpPr>
          <p:nvPr/>
        </p:nvGrpSpPr>
        <p:grpSpPr bwMode="auto">
          <a:xfrm>
            <a:off x="914400" y="3889375"/>
            <a:ext cx="6043613" cy="1949450"/>
            <a:chOff x="0" y="0"/>
            <a:chExt cx="3807" cy="1228"/>
          </a:xfrm>
        </p:grpSpPr>
        <p:sp>
          <p:nvSpPr>
            <p:cNvPr id="58404" name="Freeform 36"/>
            <p:cNvSpPr>
              <a:spLocks/>
            </p:cNvSpPr>
            <p:nvPr/>
          </p:nvSpPr>
          <p:spPr bwMode="auto">
            <a:xfrm>
              <a:off x="399" y="76"/>
              <a:ext cx="3408" cy="115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8417" name="Group 49"/>
            <p:cNvGrpSpPr>
              <a:grpSpLocks/>
            </p:cNvGrpSpPr>
            <p:nvPr/>
          </p:nvGrpSpPr>
          <p:grpSpPr bwMode="auto">
            <a:xfrm>
              <a:off x="639" y="316"/>
              <a:ext cx="2880" cy="432"/>
              <a:chOff x="0" y="0"/>
              <a:chExt cx="2880" cy="432"/>
            </a:xfrm>
          </p:grpSpPr>
          <p:grpSp>
            <p:nvGrpSpPr>
              <p:cNvPr id="58407" name="Group 39"/>
              <p:cNvGrpSpPr>
                <a:grpSpLocks/>
              </p:cNvGrpSpPr>
              <p:nvPr/>
            </p:nvGrpSpPr>
            <p:grpSpPr bwMode="auto">
              <a:xfrm>
                <a:off x="0" y="0"/>
                <a:ext cx="720" cy="432"/>
                <a:chOff x="0" y="0"/>
                <a:chExt cx="720" cy="432"/>
              </a:xfrm>
            </p:grpSpPr>
            <p:sp>
              <p:nvSpPr>
                <p:cNvPr id="58405" name="Freeform 37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6" name="Line 38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0" name="Group 42"/>
              <p:cNvGrpSpPr>
                <a:grpSpLocks/>
              </p:cNvGrpSpPr>
              <p:nvPr/>
            </p:nvGrpSpPr>
            <p:grpSpPr bwMode="auto">
              <a:xfrm>
                <a:off x="720" y="0"/>
                <a:ext cx="720" cy="432"/>
                <a:chOff x="0" y="0"/>
                <a:chExt cx="720" cy="432"/>
              </a:xfrm>
            </p:grpSpPr>
            <p:sp>
              <p:nvSpPr>
                <p:cNvPr id="58408" name="Freeform 40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09" name="Line 41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3" name="Group 45"/>
              <p:cNvGrpSpPr>
                <a:grpSpLocks/>
              </p:cNvGrpSpPr>
              <p:nvPr/>
            </p:nvGrpSpPr>
            <p:grpSpPr bwMode="auto">
              <a:xfrm>
                <a:off x="1440" y="0"/>
                <a:ext cx="720" cy="432"/>
                <a:chOff x="0" y="0"/>
                <a:chExt cx="720" cy="432"/>
              </a:xfrm>
            </p:grpSpPr>
            <p:sp>
              <p:nvSpPr>
                <p:cNvPr id="58411" name="Freeform 43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2" name="Line 44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8416" name="Group 48"/>
              <p:cNvGrpSpPr>
                <a:grpSpLocks/>
              </p:cNvGrpSpPr>
              <p:nvPr/>
            </p:nvGrpSpPr>
            <p:grpSpPr bwMode="auto">
              <a:xfrm>
                <a:off x="2160" y="0"/>
                <a:ext cx="720" cy="432"/>
                <a:chOff x="0" y="0"/>
                <a:chExt cx="720" cy="432"/>
              </a:xfrm>
            </p:grpSpPr>
            <p:sp>
              <p:nvSpPr>
                <p:cNvPr id="58414" name="Freeform 46"/>
                <p:cNvSpPr>
                  <a:spLocks/>
                </p:cNvSpPr>
                <p:nvPr/>
              </p:nvSpPr>
              <p:spPr bwMode="auto">
                <a:xfrm>
                  <a:off x="0" y="0"/>
                  <a:ext cx="672" cy="432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8415" name="Line 47"/>
                <p:cNvSpPr>
                  <a:spLocks noChangeShapeType="1"/>
                </p:cNvSpPr>
                <p:nvPr/>
              </p:nvSpPr>
              <p:spPr bwMode="auto">
                <a:xfrm>
                  <a:off x="672" y="0"/>
                  <a:ext cx="48" cy="432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8418" name="Line 50"/>
            <p:cNvSpPr>
              <a:spLocks noChangeShapeType="1"/>
            </p:cNvSpPr>
            <p:nvPr/>
          </p:nvSpPr>
          <p:spPr bwMode="auto">
            <a:xfrm>
              <a:off x="303" y="316"/>
              <a:ext cx="1008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8419" name="Line 51"/>
            <p:cNvSpPr>
              <a:spLocks noChangeShapeType="1"/>
            </p:cNvSpPr>
            <p:nvPr/>
          </p:nvSpPr>
          <p:spPr bwMode="auto">
            <a:xfrm>
              <a:off x="303" y="748"/>
              <a:ext cx="1056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8420" name="Picture 52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1"/>
              <a:ext cx="303" cy="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421" name="Picture 53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6"/>
              <a:ext cx="303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422" name="Rectangle 54"/>
            <p:cNvSpPr>
              <a:spLocks/>
            </p:cNvSpPr>
            <p:nvPr/>
          </p:nvSpPr>
          <p:spPr bwMode="auto">
            <a:xfrm>
              <a:off x="3471" y="997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Italic" charset="0"/>
                  <a:ea typeface="ＭＳ Ｐゴシック" charset="0"/>
                  <a:cs typeface="Times New Roman Italic" charset="0"/>
                  <a:sym typeface="Times New Roman Italic" charset="0"/>
                </a:rPr>
                <a:t>t</a:t>
              </a:r>
            </a:p>
          </p:txBody>
        </p:sp>
        <p:sp>
          <p:nvSpPr>
            <p:cNvPr id="58423" name="Rectangle 55"/>
            <p:cNvSpPr>
              <a:spLocks/>
            </p:cNvSpPr>
            <p:nvPr/>
          </p:nvSpPr>
          <p:spPr bwMode="auto">
            <a:xfrm>
              <a:off x="599" y="0"/>
              <a:ext cx="77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rgbClr val="FF0000"/>
                  </a:solidFill>
                  <a:ea typeface="ＭＳ Ｐゴシック" charset="0"/>
                  <a:cs typeface="Calibri"/>
                </a:rPr>
                <a:t>Window size</a:t>
              </a:r>
            </a:p>
          </p:txBody>
        </p:sp>
        <p:sp>
          <p:nvSpPr>
            <p:cNvPr id="58424" name="Line 56"/>
            <p:cNvSpPr>
              <a:spLocks noChangeShapeType="1"/>
            </p:cNvSpPr>
            <p:nvPr/>
          </p:nvSpPr>
          <p:spPr bwMode="auto">
            <a:xfrm>
              <a:off x="927" y="231"/>
              <a:ext cx="384" cy="98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8426" name="Line 58"/>
          <p:cNvSpPr>
            <a:spLocks noChangeShapeType="1"/>
          </p:cNvSpPr>
          <p:nvPr/>
        </p:nvSpPr>
        <p:spPr bwMode="auto">
          <a:xfrm>
            <a:off x="1773238" y="2362200"/>
            <a:ext cx="1587" cy="355600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7" name="Line 59"/>
          <p:cNvSpPr>
            <a:spLocks noChangeShapeType="1"/>
          </p:cNvSpPr>
          <p:nvPr/>
        </p:nvSpPr>
        <p:spPr bwMode="auto">
          <a:xfrm>
            <a:off x="6548438" y="4389438"/>
            <a:ext cx="1309687" cy="1587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8" name="Line 60"/>
          <p:cNvSpPr>
            <a:spLocks noChangeShapeType="1"/>
          </p:cNvSpPr>
          <p:nvPr/>
        </p:nvSpPr>
        <p:spPr bwMode="auto">
          <a:xfrm>
            <a:off x="6557963" y="5080000"/>
            <a:ext cx="1309687" cy="1588"/>
          </a:xfrm>
          <a:prstGeom prst="line">
            <a:avLst/>
          </a:prstGeom>
          <a:noFill/>
          <a:ln w="9525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8429" name="Line 61"/>
          <p:cNvSpPr>
            <a:spLocks noChangeShapeType="1"/>
          </p:cNvSpPr>
          <p:nvPr/>
        </p:nvSpPr>
        <p:spPr bwMode="auto">
          <a:xfrm>
            <a:off x="6802438" y="4389438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0" name="Picture 6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4451350"/>
            <a:ext cx="1138237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431" name="Line 63"/>
          <p:cNvSpPr>
            <a:spLocks noChangeShapeType="1"/>
          </p:cNvSpPr>
          <p:nvPr/>
        </p:nvSpPr>
        <p:spPr bwMode="auto">
          <a:xfrm>
            <a:off x="6802438" y="5114925"/>
            <a:ext cx="1587" cy="66992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58432" name="Picture 6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963" y="5176838"/>
            <a:ext cx="1138237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0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4040188" cy="639763"/>
          </a:xfrm>
          <a:ln/>
        </p:spPr>
        <p:txBody>
          <a:bodyPr rIns="132080" anchor="b"/>
          <a:lstStyle/>
          <a:p>
            <a:pPr marL="39688" indent="0">
              <a:buFont typeface="Arial" charset="0"/>
              <a:buNone/>
            </a:pPr>
            <a:r>
              <a:rPr lang="en-US" sz="2400"/>
              <a:t>Synchronized Flows</a:t>
            </a:r>
          </a:p>
        </p:txBody>
      </p:sp>
      <p:sp>
        <p:nvSpPr>
          <p:cNvPr id="59405" name="Rectangle 13"/>
          <p:cNvSpPr>
            <a:spLocks/>
          </p:cNvSpPr>
          <p:nvPr/>
        </p:nvSpPr>
        <p:spPr bwMode="auto">
          <a:xfrm>
            <a:off x="4645025" y="957263"/>
            <a:ext cx="40513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 anchor="b"/>
          <a:lstStyle/>
          <a:p>
            <a:pPr marL="39688">
              <a:spcBef>
                <a:spcPts val="275"/>
              </a:spcBef>
            </a:pPr>
            <a:r>
              <a:rPr lang="en-US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Many TCP Flows</a:t>
            </a:r>
          </a:p>
        </p:txBody>
      </p:sp>
      <p:sp>
        <p:nvSpPr>
          <p:cNvPr id="59406" name="Rectangle 14"/>
          <p:cNvSpPr>
            <a:spLocks/>
          </p:cNvSpPr>
          <p:nvPr/>
        </p:nvSpPr>
        <p:spPr bwMode="auto">
          <a:xfrm>
            <a:off x="457200" y="1401763"/>
            <a:ext cx="4051300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Aggregate window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Therefore buffer occupancy has same dynamics</a:t>
            </a: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Rule-of-thumb still holds.</a:t>
            </a:r>
          </a:p>
        </p:txBody>
      </p:sp>
      <p:sp>
        <p:nvSpPr>
          <p:cNvPr id="59407" name="Rectangle 15"/>
          <p:cNvSpPr>
            <a:spLocks/>
          </p:cNvSpPr>
          <p:nvPr/>
        </p:nvSpPr>
        <p:spPr bwMode="auto">
          <a:xfrm>
            <a:off x="4645025" y="1401763"/>
            <a:ext cx="40513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40639" bIns="0"/>
          <a:lstStyle/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Independent, desynchronized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Central limit theorem says the aggregate becomes Gaussian</a:t>
            </a:r>
            <a:endParaRPr lang="en-US">
              <a:solidFill>
                <a:schemeClr val="tx1"/>
              </a:solidFill>
              <a:ea typeface="ＭＳ Ｐゴシック" charset="0"/>
              <a:cs typeface="Lucida Grande" charset="0"/>
            </a:endParaRPr>
          </a:p>
          <a:p>
            <a:pPr marL="382588" indent="-342900">
              <a:spcBef>
                <a:spcPts val="225"/>
              </a:spcBef>
              <a:buClr>
                <a:srgbClr val="002060"/>
              </a:buClr>
              <a:buSzPct val="100000"/>
              <a:buFont typeface="Arial" charset="0"/>
              <a:buChar char="•"/>
            </a:pP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Variance (buffer size) decreases as </a:t>
            </a:r>
            <a:r>
              <a:rPr lang="en-US" sz="2000">
                <a:solidFill>
                  <a:srgbClr val="002060"/>
                </a:solidFill>
                <a:latin typeface="Arial Bold Italic" charset="0"/>
                <a:ea typeface="ＭＳ Ｐゴシック" charset="0"/>
                <a:cs typeface="Arial Bold Italic" charset="0"/>
                <a:sym typeface="Arial Bold Italic" charset="0"/>
              </a:rPr>
              <a:t>N</a:t>
            </a:r>
            <a:r>
              <a:rPr lang="en-US" sz="2000">
                <a:solidFill>
                  <a:srgbClr val="002060"/>
                </a:solidFill>
                <a:latin typeface="Arial Bold" charset="0"/>
                <a:ea typeface="ＭＳ Ｐゴシック" charset="0"/>
                <a:cs typeface="Arial Bold" charset="0"/>
                <a:sym typeface="Arial Bold" charset="0"/>
              </a:rPr>
              <a:t> increases</a:t>
            </a:r>
          </a:p>
        </p:txBody>
      </p:sp>
      <p:sp>
        <p:nvSpPr>
          <p:cNvPr id="59408" name="Rectangle 16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  <a:ln/>
        </p:spPr>
        <p:txBody>
          <a:bodyPr rIns="497840"/>
          <a:lstStyle/>
          <a:p>
            <a:pPr marL="222250"/>
            <a:r>
              <a:rPr lang="en-US"/>
              <a:t>Small Buffers – Intuition </a:t>
            </a:r>
          </a:p>
        </p:txBody>
      </p:sp>
      <p:sp>
        <p:nvSpPr>
          <p:cNvPr id="59409" name="Rectangle 17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0" name="Rectangle 18"/>
          <p:cNvSpPr>
            <a:spLocks/>
          </p:cNvSpPr>
          <p:nvPr/>
        </p:nvSpPr>
        <p:spPr bwMode="auto">
          <a:xfrm>
            <a:off x="8001000" y="4175125"/>
            <a:ext cx="447675" cy="549275"/>
          </a:xfrm>
          <a:prstGeom prst="rect">
            <a:avLst/>
          </a:prstGeom>
          <a:solidFill>
            <a:srgbClr val="DDDDDD"/>
          </a:solidFill>
          <a:ln w="38100" cap="flat">
            <a:solidFill>
              <a:srgbClr val="3333CC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8001000" y="3697288"/>
            <a:ext cx="904875" cy="1924050"/>
            <a:chOff x="0" y="0"/>
            <a:chExt cx="570" cy="1212"/>
          </a:xfrm>
        </p:grpSpPr>
        <p:sp>
          <p:nvSpPr>
            <p:cNvPr id="59411" name="Freeform 19"/>
            <p:cNvSpPr>
              <a:spLocks/>
            </p:cNvSpPr>
            <p:nvPr/>
          </p:nvSpPr>
          <p:spPr bwMode="auto">
            <a:xfrm>
              <a:off x="43" y="0"/>
              <a:ext cx="409" cy="9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44" y="263"/>
              <a:ext cx="159" cy="368"/>
            </a:xfrm>
            <a:custGeom>
              <a:avLst/>
              <a:gdLst>
                <a:gd name="T0" fmla="+- 0 2534 1487"/>
                <a:gd name="T1" fmla="*/ T0 w 20113"/>
                <a:gd name="T2" fmla="*/ 0 h 21600"/>
                <a:gd name="T3" fmla="+- 0 13032 1487"/>
                <a:gd name="T4" fmla="*/ T3 w 20113"/>
                <a:gd name="T5" fmla="*/ 9376 h 21600"/>
                <a:gd name="T6" fmla="+- 0 18704 1487"/>
                <a:gd name="T7" fmla="*/ T6 w 20113"/>
                <a:gd name="T8" fmla="*/ 11275 h 21600"/>
                <a:gd name="T9" fmla="+- 0 21600 1487"/>
                <a:gd name="T10" fmla="*/ T9 w 20113"/>
                <a:gd name="T11" fmla="*/ 12224 h 21600"/>
                <a:gd name="T12" fmla="+- 0 12067 1487"/>
                <a:gd name="T13" fmla="*/ T12 w 20113"/>
                <a:gd name="T14" fmla="*/ 15073 h 21600"/>
                <a:gd name="T15" fmla="+- 0 4465 1487"/>
                <a:gd name="T16" fmla="*/ T15 w 20113"/>
                <a:gd name="T17" fmla="*/ 16853 h 21600"/>
                <a:gd name="T18" fmla="+- 0 1569 1487"/>
                <a:gd name="T19" fmla="*/ T18 w 20113"/>
                <a:gd name="T20" fmla="*/ 216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</a:cxnLst>
              <a:rect l="0" t="0" r="r" b="b"/>
              <a:pathLst>
                <a:path w="20113" h="21600">
                  <a:moveTo>
                    <a:pt x="1047" y="0"/>
                  </a:moveTo>
                  <a:cubicBezTo>
                    <a:pt x="-1487" y="7358"/>
                    <a:pt x="6357" y="7833"/>
                    <a:pt x="11545" y="9376"/>
                  </a:cubicBezTo>
                  <a:cubicBezTo>
                    <a:pt x="13476" y="9969"/>
                    <a:pt x="15286" y="10681"/>
                    <a:pt x="17217" y="11275"/>
                  </a:cubicBezTo>
                  <a:cubicBezTo>
                    <a:pt x="18182" y="11631"/>
                    <a:pt x="20113" y="12224"/>
                    <a:pt x="20113" y="12224"/>
                  </a:cubicBezTo>
                  <a:cubicBezTo>
                    <a:pt x="14924" y="15666"/>
                    <a:pt x="19148" y="13411"/>
                    <a:pt x="10580" y="15073"/>
                  </a:cubicBezTo>
                  <a:cubicBezTo>
                    <a:pt x="8046" y="15547"/>
                    <a:pt x="2978" y="16853"/>
                    <a:pt x="2978" y="16853"/>
                  </a:cubicBezTo>
                  <a:cubicBezTo>
                    <a:pt x="-763" y="19226"/>
                    <a:pt x="82" y="17565"/>
                    <a:pt x="82" y="21600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>
              <a:off x="45" y="599"/>
              <a:ext cx="1" cy="287"/>
            </a:xfrm>
            <a:prstGeom prst="line">
              <a:avLst/>
            </a:pr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14" name="Rectangle 22"/>
            <p:cNvSpPr>
              <a:spLocks/>
            </p:cNvSpPr>
            <p:nvPr/>
          </p:nvSpPr>
          <p:spPr bwMode="auto">
            <a:xfrm>
              <a:off x="0" y="941"/>
              <a:ext cx="570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Probability</a:t>
              </a:r>
            </a:p>
            <a:p>
              <a:pPr marL="39688"/>
              <a:r>
                <a:rPr lang="en-US" sz="14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Distribution</a:t>
              </a:r>
            </a:p>
          </p:txBody>
        </p:sp>
      </p:grpSp>
      <p:sp>
        <p:nvSpPr>
          <p:cNvPr id="59416" name="Freeform 24"/>
          <p:cNvSpPr>
            <a:spLocks/>
          </p:cNvSpPr>
          <p:nvPr/>
        </p:nvSpPr>
        <p:spPr bwMode="auto">
          <a:xfrm>
            <a:off x="5275263" y="3898900"/>
            <a:ext cx="3390900" cy="2087563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2160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</a:path>
            </a:pathLst>
          </a:custGeom>
          <a:noFill/>
          <a:ln w="12700" cap="flat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17" name="Rectangle 25"/>
          <p:cNvSpPr>
            <a:spLocks/>
          </p:cNvSpPr>
          <p:nvPr/>
        </p:nvSpPr>
        <p:spPr bwMode="auto">
          <a:xfrm>
            <a:off x="8531225" y="5983288"/>
            <a:ext cx="21748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40639" bIns="0">
            <a:spAutoFit/>
          </a:bodyPr>
          <a:lstStyle/>
          <a:p>
            <a:pPr marL="39688"/>
            <a:r>
              <a:rPr lang="en-US" sz="1800">
                <a:solidFill>
                  <a:schemeClr val="tx1"/>
                </a:solidFill>
                <a:latin typeface="Times New Roman Bold Italic" charset="0"/>
                <a:ea typeface="ＭＳ Ｐゴシック" charset="0"/>
                <a:cs typeface="Times New Roman Bold Italic" charset="0"/>
                <a:sym typeface="Times New Roman Bold Italic" charset="0"/>
              </a:rPr>
              <a:t>t</a:t>
            </a:r>
          </a:p>
        </p:txBody>
      </p:sp>
      <p:pic>
        <p:nvPicPr>
          <p:cNvPr id="59418" name="Picture 26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14800"/>
            <a:ext cx="4302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466" name="Group 74"/>
          <p:cNvGrpSpPr>
            <a:grpSpLocks/>
          </p:cNvGrpSpPr>
          <p:nvPr/>
        </p:nvGrpSpPr>
        <p:grpSpPr bwMode="auto">
          <a:xfrm>
            <a:off x="5302250" y="5265738"/>
            <a:ext cx="2678113" cy="476250"/>
            <a:chOff x="0" y="0"/>
            <a:chExt cx="1687" cy="300"/>
          </a:xfrm>
        </p:grpSpPr>
        <p:grpSp>
          <p:nvGrpSpPr>
            <p:cNvPr id="59421" name="Group 29"/>
            <p:cNvGrpSpPr>
              <a:grpSpLocks/>
            </p:cNvGrpSpPr>
            <p:nvPr/>
          </p:nvGrpSpPr>
          <p:grpSpPr bwMode="auto">
            <a:xfrm>
              <a:off x="1285" y="13"/>
              <a:ext cx="263" cy="135"/>
              <a:chOff x="0" y="0"/>
              <a:chExt cx="263" cy="135"/>
            </a:xfrm>
          </p:grpSpPr>
          <p:sp>
            <p:nvSpPr>
              <p:cNvPr id="59419" name="Freeform 27"/>
              <p:cNvSpPr>
                <a:spLocks/>
              </p:cNvSpPr>
              <p:nvPr/>
            </p:nvSpPr>
            <p:spPr bwMode="auto">
              <a:xfrm>
                <a:off x="0" y="0"/>
                <a:ext cx="262" cy="13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0" name="Line 28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" cy="13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4" name="Group 32"/>
            <p:cNvGrpSpPr>
              <a:grpSpLocks/>
            </p:cNvGrpSpPr>
            <p:nvPr/>
          </p:nvGrpSpPr>
          <p:grpSpPr bwMode="auto">
            <a:xfrm>
              <a:off x="0" y="81"/>
              <a:ext cx="281" cy="134"/>
              <a:chOff x="0" y="0"/>
              <a:chExt cx="281" cy="134"/>
            </a:xfrm>
          </p:grpSpPr>
          <p:sp>
            <p:nvSpPr>
              <p:cNvPr id="59422" name="Freeform 30"/>
              <p:cNvSpPr>
                <a:spLocks/>
              </p:cNvSpPr>
              <p:nvPr/>
            </p:nvSpPr>
            <p:spPr bwMode="auto">
              <a:xfrm>
                <a:off x="0" y="0"/>
                <a:ext cx="262" cy="13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3" name="Line 31"/>
              <p:cNvSpPr>
                <a:spLocks noChangeShapeType="1"/>
              </p:cNvSpPr>
              <p:nvPr/>
            </p:nvSpPr>
            <p:spPr bwMode="auto">
              <a:xfrm>
                <a:off x="262" y="0"/>
                <a:ext cx="19" cy="134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27" name="Group 35"/>
            <p:cNvGrpSpPr>
              <a:grpSpLocks/>
            </p:cNvGrpSpPr>
            <p:nvPr/>
          </p:nvGrpSpPr>
          <p:grpSpPr bwMode="auto">
            <a:xfrm>
              <a:off x="281" y="165"/>
              <a:ext cx="125" cy="90"/>
              <a:chOff x="0" y="0"/>
              <a:chExt cx="124" cy="90"/>
            </a:xfrm>
          </p:grpSpPr>
          <p:sp>
            <p:nvSpPr>
              <p:cNvPr id="59425" name="Freeform 33"/>
              <p:cNvSpPr>
                <a:spLocks/>
              </p:cNvSpPr>
              <p:nvPr/>
            </p:nvSpPr>
            <p:spPr bwMode="auto">
              <a:xfrm>
                <a:off x="0" y="0"/>
                <a:ext cx="116" cy="4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6" name="Line 34"/>
              <p:cNvSpPr>
                <a:spLocks noChangeShapeType="1"/>
              </p:cNvSpPr>
              <p:nvPr/>
            </p:nvSpPr>
            <p:spPr bwMode="auto">
              <a:xfrm>
                <a:off x="116" y="0"/>
                <a:ext cx="8" cy="90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0" name="Group 38"/>
            <p:cNvGrpSpPr>
              <a:grpSpLocks/>
            </p:cNvGrpSpPr>
            <p:nvPr/>
          </p:nvGrpSpPr>
          <p:grpSpPr bwMode="auto">
            <a:xfrm>
              <a:off x="898" y="23"/>
              <a:ext cx="387" cy="224"/>
              <a:chOff x="0" y="0"/>
              <a:chExt cx="387" cy="224"/>
            </a:xfrm>
          </p:grpSpPr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0" y="0"/>
                <a:ext cx="373" cy="224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29" name="Line 37"/>
              <p:cNvSpPr>
                <a:spLocks noChangeShapeType="1"/>
              </p:cNvSpPr>
              <p:nvPr/>
            </p:nvSpPr>
            <p:spPr bwMode="auto">
              <a:xfrm>
                <a:off x="373" y="0"/>
                <a:ext cx="14" cy="145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33" name="Group 41"/>
            <p:cNvGrpSpPr>
              <a:grpSpLocks/>
            </p:cNvGrpSpPr>
            <p:nvPr/>
          </p:nvGrpSpPr>
          <p:grpSpPr bwMode="auto">
            <a:xfrm>
              <a:off x="406" y="29"/>
              <a:ext cx="386" cy="226"/>
              <a:chOff x="0" y="0"/>
              <a:chExt cx="386" cy="225"/>
            </a:xfrm>
          </p:grpSpPr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0" y="0"/>
                <a:ext cx="372" cy="225"/>
              </a:xfrm>
              <a:custGeom>
                <a:avLst/>
                <a:gdLst>
                  <a:gd name="T0" fmla="*/ 0 w 21600"/>
                  <a:gd name="T1" fmla="*/ 21600 h 21600"/>
                  <a:gd name="T2" fmla="*/ 6480 w 21600"/>
                  <a:gd name="T3" fmla="*/ 11782 h 21600"/>
                  <a:gd name="T4" fmla="*/ 15120 w 21600"/>
                  <a:gd name="T5" fmla="*/ 3927 h 21600"/>
                  <a:gd name="T6" fmla="*/ 21600 w 21600"/>
                  <a:gd name="T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1980" y="18164"/>
                      <a:pt x="3960" y="14727"/>
                      <a:pt x="6480" y="11782"/>
                    </a:cubicBezTo>
                    <a:cubicBezTo>
                      <a:pt x="9000" y="8836"/>
                      <a:pt x="12600" y="5891"/>
                      <a:pt x="15120" y="3927"/>
                    </a:cubicBezTo>
                    <a:cubicBezTo>
                      <a:pt x="17640" y="1964"/>
                      <a:pt x="19620" y="982"/>
                      <a:pt x="21600" y="0"/>
                    </a:cubicBezTo>
                  </a:path>
                </a:pathLst>
              </a:cu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59432" name="Line 40"/>
              <p:cNvSpPr>
                <a:spLocks noChangeShapeType="1"/>
              </p:cNvSpPr>
              <p:nvPr/>
            </p:nvSpPr>
            <p:spPr bwMode="auto">
              <a:xfrm>
                <a:off x="372" y="0"/>
                <a:ext cx="14" cy="146"/>
              </a:xfrm>
              <a:prstGeom prst="line">
                <a:avLst/>
              </a:prstGeom>
              <a:noFill/>
              <a:ln w="19050" cap="flat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/>
              </a:p>
            </p:txBody>
          </p:sp>
        </p:grpSp>
        <p:grpSp>
          <p:nvGrpSpPr>
            <p:cNvPr id="59449" name="Group 57"/>
            <p:cNvGrpSpPr>
              <a:grpSpLocks/>
            </p:cNvGrpSpPr>
            <p:nvPr/>
          </p:nvGrpSpPr>
          <p:grpSpPr bwMode="auto">
            <a:xfrm>
              <a:off x="791" y="30"/>
              <a:ext cx="896" cy="270"/>
              <a:chOff x="0" y="0"/>
              <a:chExt cx="896" cy="270"/>
            </a:xfrm>
          </p:grpSpPr>
          <p:grpSp>
            <p:nvGrpSpPr>
              <p:cNvPr id="59436" name="Group 44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34" name="Freeform 42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5" name="Line 43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39" name="Group 47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37" name="Freeform 45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38" name="Line 46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2" name="Group 50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40" name="Freeform 4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1" name="Line 4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5" name="Group 53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43" name="Freeform 51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4" name="Line 52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48" name="Group 56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46" name="Freeform 54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47" name="Line 55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465" name="Group 73"/>
            <p:cNvGrpSpPr>
              <a:grpSpLocks/>
            </p:cNvGrpSpPr>
            <p:nvPr/>
          </p:nvGrpSpPr>
          <p:grpSpPr bwMode="auto">
            <a:xfrm>
              <a:off x="3" y="0"/>
              <a:ext cx="896" cy="270"/>
              <a:chOff x="0" y="0"/>
              <a:chExt cx="896" cy="270"/>
            </a:xfrm>
          </p:grpSpPr>
          <p:grpSp>
            <p:nvGrpSpPr>
              <p:cNvPr id="59452" name="Group 60"/>
              <p:cNvGrpSpPr>
                <a:grpSpLocks/>
              </p:cNvGrpSpPr>
              <p:nvPr/>
            </p:nvGrpSpPr>
            <p:grpSpPr bwMode="auto">
              <a:xfrm>
                <a:off x="401" y="112"/>
                <a:ext cx="119" cy="135"/>
                <a:chOff x="0" y="0"/>
                <a:chExt cx="119" cy="135"/>
              </a:xfrm>
            </p:grpSpPr>
            <p:sp>
              <p:nvSpPr>
                <p:cNvPr id="59450" name="Freeform 58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1" name="Line 59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5" name="Group 63"/>
              <p:cNvGrpSpPr>
                <a:grpSpLocks/>
              </p:cNvGrpSpPr>
              <p:nvPr/>
            </p:nvGrpSpPr>
            <p:grpSpPr bwMode="auto">
              <a:xfrm>
                <a:off x="0" y="0"/>
                <a:ext cx="281" cy="135"/>
                <a:chOff x="0" y="0"/>
                <a:chExt cx="281" cy="135"/>
              </a:xfrm>
            </p:grpSpPr>
            <p:sp>
              <p:nvSpPr>
                <p:cNvPr id="59453" name="Freeform 61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4" name="Line 62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9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58" name="Group 66"/>
              <p:cNvGrpSpPr>
                <a:grpSpLocks/>
              </p:cNvGrpSpPr>
              <p:nvPr/>
            </p:nvGrpSpPr>
            <p:grpSpPr bwMode="auto">
              <a:xfrm>
                <a:off x="281" y="33"/>
                <a:ext cx="120" cy="180"/>
                <a:chOff x="0" y="0"/>
                <a:chExt cx="119" cy="180"/>
              </a:xfrm>
            </p:grpSpPr>
            <p:sp>
              <p:nvSpPr>
                <p:cNvPr id="59456" name="Freeform 64"/>
                <p:cNvSpPr>
                  <a:spLocks/>
                </p:cNvSpPr>
                <p:nvPr/>
              </p:nvSpPr>
              <p:spPr bwMode="auto">
                <a:xfrm>
                  <a:off x="0" y="0"/>
                  <a:ext cx="111" cy="9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57" name="Line 65"/>
                <p:cNvSpPr>
                  <a:spLocks noChangeShapeType="1"/>
                </p:cNvSpPr>
                <p:nvPr/>
              </p:nvSpPr>
              <p:spPr bwMode="auto">
                <a:xfrm>
                  <a:off x="111" y="0"/>
                  <a:ext cx="8" cy="18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1" name="Group 69"/>
              <p:cNvGrpSpPr>
                <a:grpSpLocks/>
              </p:cNvGrpSpPr>
              <p:nvPr/>
            </p:nvGrpSpPr>
            <p:grpSpPr bwMode="auto">
              <a:xfrm>
                <a:off x="520" y="180"/>
                <a:ext cx="112" cy="90"/>
                <a:chOff x="0" y="0"/>
                <a:chExt cx="111" cy="90"/>
              </a:xfrm>
            </p:grpSpPr>
            <p:sp>
              <p:nvSpPr>
                <p:cNvPr id="59459" name="Freeform 67"/>
                <p:cNvSpPr>
                  <a:spLocks/>
                </p:cNvSpPr>
                <p:nvPr/>
              </p:nvSpPr>
              <p:spPr bwMode="auto">
                <a:xfrm>
                  <a:off x="0" y="0"/>
                  <a:ext cx="103" cy="60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0" name="Line 68"/>
                <p:cNvSpPr>
                  <a:spLocks noChangeShapeType="1"/>
                </p:cNvSpPr>
                <p:nvPr/>
              </p:nvSpPr>
              <p:spPr bwMode="auto">
                <a:xfrm>
                  <a:off x="103" y="0"/>
                  <a:ext cx="8" cy="90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64" name="Group 72"/>
              <p:cNvGrpSpPr>
                <a:grpSpLocks/>
              </p:cNvGrpSpPr>
              <p:nvPr/>
            </p:nvGrpSpPr>
            <p:grpSpPr bwMode="auto">
              <a:xfrm>
                <a:off x="632" y="118"/>
                <a:ext cx="264" cy="135"/>
                <a:chOff x="0" y="0"/>
                <a:chExt cx="263" cy="135"/>
              </a:xfrm>
            </p:grpSpPr>
            <p:sp>
              <p:nvSpPr>
                <p:cNvPr id="59462" name="Freeform 70"/>
                <p:cNvSpPr>
                  <a:spLocks/>
                </p:cNvSpPr>
                <p:nvPr/>
              </p:nvSpPr>
              <p:spPr bwMode="auto">
                <a:xfrm>
                  <a:off x="0" y="0"/>
                  <a:ext cx="262" cy="135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63" name="Line 71"/>
                <p:cNvSpPr>
                  <a:spLocks noChangeShapeType="1"/>
                </p:cNvSpPr>
                <p:nvPr/>
              </p:nvSpPr>
              <p:spPr bwMode="auto">
                <a:xfrm>
                  <a:off x="262" y="0"/>
                  <a:ext cx="1" cy="135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59469" name="Group 77"/>
          <p:cNvGrpSpPr>
            <a:grpSpLocks/>
          </p:cNvGrpSpPr>
          <p:nvPr/>
        </p:nvGrpSpPr>
        <p:grpSpPr bwMode="auto">
          <a:xfrm>
            <a:off x="5297488" y="4265613"/>
            <a:ext cx="2624137" cy="385762"/>
            <a:chOff x="0" y="0"/>
            <a:chExt cx="1653" cy="243"/>
          </a:xfrm>
        </p:grpSpPr>
        <p:sp>
          <p:nvSpPr>
            <p:cNvPr id="59467" name="Freeform 75"/>
            <p:cNvSpPr>
              <a:spLocks/>
            </p:cNvSpPr>
            <p:nvPr/>
          </p:nvSpPr>
          <p:spPr bwMode="auto">
            <a:xfrm>
              <a:off x="0" y="6"/>
              <a:ext cx="826" cy="237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68" name="Freeform 76"/>
            <p:cNvSpPr>
              <a:spLocks/>
            </p:cNvSpPr>
            <p:nvPr/>
          </p:nvSpPr>
          <p:spPr bwMode="auto">
            <a:xfrm>
              <a:off x="827" y="0"/>
              <a:ext cx="826" cy="236"/>
            </a:xfrm>
            <a:custGeom>
              <a:avLst/>
              <a:gdLst>
                <a:gd name="T0" fmla="*/ 0 w 21573"/>
                <a:gd name="T1" fmla="*/ 13389 h 21600"/>
                <a:gd name="T2" fmla="*/ 378 w 21573"/>
                <a:gd name="T3" fmla="*/ 8137 h 21600"/>
                <a:gd name="T4" fmla="*/ 1031 w 21573"/>
                <a:gd name="T5" fmla="*/ 11688 h 21600"/>
                <a:gd name="T6" fmla="*/ 1408 w 21573"/>
                <a:gd name="T7" fmla="*/ 9321 h 21600"/>
                <a:gd name="T8" fmla="*/ 1676 w 21573"/>
                <a:gd name="T9" fmla="*/ 9912 h 21600"/>
                <a:gd name="T10" fmla="*/ 2061 w 21573"/>
                <a:gd name="T11" fmla="*/ 14573 h 21600"/>
                <a:gd name="T12" fmla="*/ 3037 w 21573"/>
                <a:gd name="T13" fmla="*/ 8137 h 21600"/>
                <a:gd name="T14" fmla="*/ 3579 w 21573"/>
                <a:gd name="T15" fmla="*/ 5252 h 21600"/>
                <a:gd name="T16" fmla="*/ 4067 w 21573"/>
                <a:gd name="T17" fmla="*/ 11688 h 21600"/>
                <a:gd name="T18" fmla="*/ 4280 w 21573"/>
                <a:gd name="T19" fmla="*/ 15164 h 21600"/>
                <a:gd name="T20" fmla="*/ 4390 w 21573"/>
                <a:gd name="T21" fmla="*/ 16940 h 21600"/>
                <a:gd name="T22" fmla="*/ 5043 w 21573"/>
                <a:gd name="T23" fmla="*/ 9321 h 21600"/>
                <a:gd name="T24" fmla="*/ 5853 w 21573"/>
                <a:gd name="T25" fmla="*/ 13981 h 21600"/>
                <a:gd name="T26" fmla="*/ 6018 w 21573"/>
                <a:gd name="T27" fmla="*/ 15756 h 21600"/>
                <a:gd name="T28" fmla="*/ 6341 w 21573"/>
                <a:gd name="T29" fmla="*/ 16940 h 21600"/>
                <a:gd name="T30" fmla="*/ 7482 w 21573"/>
                <a:gd name="T31" fmla="*/ 5844 h 21600"/>
                <a:gd name="T32" fmla="*/ 7969 w 21573"/>
                <a:gd name="T33" fmla="*/ 0 h 21600"/>
                <a:gd name="T34" fmla="*/ 8725 w 21573"/>
                <a:gd name="T35" fmla="*/ 4660 h 21600"/>
                <a:gd name="T36" fmla="*/ 9213 w 21573"/>
                <a:gd name="T37" fmla="*/ 10504 h 21600"/>
                <a:gd name="T38" fmla="*/ 9756 w 21573"/>
                <a:gd name="T39" fmla="*/ 13389 h 21600"/>
                <a:gd name="T40" fmla="*/ 10298 w 21573"/>
                <a:gd name="T41" fmla="*/ 12797 h 21600"/>
                <a:gd name="T42" fmla="*/ 10573 w 21573"/>
                <a:gd name="T43" fmla="*/ 8729 h 21600"/>
                <a:gd name="T44" fmla="*/ 11219 w 21573"/>
                <a:gd name="T45" fmla="*/ 5252 h 21600"/>
                <a:gd name="T46" fmla="*/ 11439 w 21573"/>
                <a:gd name="T47" fmla="*/ 4068 h 21600"/>
                <a:gd name="T48" fmla="*/ 12360 w 21573"/>
                <a:gd name="T49" fmla="*/ 11096 h 21600"/>
                <a:gd name="T50" fmla="*/ 12415 w 21573"/>
                <a:gd name="T51" fmla="*/ 12797 h 21600"/>
                <a:gd name="T52" fmla="*/ 12792 w 21573"/>
                <a:gd name="T53" fmla="*/ 15756 h 21600"/>
                <a:gd name="T54" fmla="*/ 13225 w 21573"/>
                <a:gd name="T55" fmla="*/ 15164 h 21600"/>
                <a:gd name="T56" fmla="*/ 13390 w 21573"/>
                <a:gd name="T57" fmla="*/ 13389 h 21600"/>
                <a:gd name="T58" fmla="*/ 14798 w 21573"/>
                <a:gd name="T59" fmla="*/ 1775 h 21600"/>
                <a:gd name="T60" fmla="*/ 15176 w 21573"/>
                <a:gd name="T61" fmla="*/ 2885 h 21600"/>
                <a:gd name="T62" fmla="*/ 15774 w 21573"/>
                <a:gd name="T63" fmla="*/ 9321 h 21600"/>
                <a:gd name="T64" fmla="*/ 16152 w 21573"/>
                <a:gd name="T65" fmla="*/ 17532 h 21600"/>
                <a:gd name="T66" fmla="*/ 16585 w 21573"/>
                <a:gd name="T67" fmla="*/ 9321 h 21600"/>
                <a:gd name="T68" fmla="*/ 16915 w 21573"/>
                <a:gd name="T69" fmla="*/ 4068 h 21600"/>
                <a:gd name="T70" fmla="*/ 17615 w 21573"/>
                <a:gd name="T71" fmla="*/ 12797 h 21600"/>
                <a:gd name="T72" fmla="*/ 18433 w 21573"/>
                <a:gd name="T73" fmla="*/ 7027 h 21600"/>
                <a:gd name="T74" fmla="*/ 18488 w 21573"/>
                <a:gd name="T75" fmla="*/ 5252 h 21600"/>
                <a:gd name="T76" fmla="*/ 18701 w 21573"/>
                <a:gd name="T77" fmla="*/ 10504 h 21600"/>
                <a:gd name="T78" fmla="*/ 19566 w 21573"/>
                <a:gd name="T79" fmla="*/ 21600 h 21600"/>
                <a:gd name="T80" fmla="*/ 19896 w 21573"/>
                <a:gd name="T81" fmla="*/ 21008 h 21600"/>
                <a:gd name="T82" fmla="*/ 20054 w 21573"/>
                <a:gd name="T83" fmla="*/ 17532 h 21600"/>
                <a:gd name="T84" fmla="*/ 20872 w 21573"/>
                <a:gd name="T85" fmla="*/ 1184 h 21600"/>
                <a:gd name="T86" fmla="*/ 21305 w 21573"/>
                <a:gd name="T87" fmla="*/ 6436 h 21600"/>
                <a:gd name="T88" fmla="*/ 21360 w 21573"/>
                <a:gd name="T89" fmla="*/ 8729 h 21600"/>
                <a:gd name="T90" fmla="*/ 21573 w 21573"/>
                <a:gd name="T91" fmla="*/ 1168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1573" h="21600">
                  <a:moveTo>
                    <a:pt x="0" y="13389"/>
                  </a:moveTo>
                  <a:cubicBezTo>
                    <a:pt x="76" y="11022"/>
                    <a:pt x="247" y="10208"/>
                    <a:pt x="378" y="8137"/>
                  </a:cubicBezTo>
                  <a:cubicBezTo>
                    <a:pt x="680" y="8803"/>
                    <a:pt x="818" y="9395"/>
                    <a:pt x="1031" y="11688"/>
                  </a:cubicBezTo>
                  <a:cubicBezTo>
                    <a:pt x="1175" y="16200"/>
                    <a:pt x="1312" y="10948"/>
                    <a:pt x="1408" y="9321"/>
                  </a:cubicBezTo>
                  <a:cubicBezTo>
                    <a:pt x="1498" y="9542"/>
                    <a:pt x="1594" y="9468"/>
                    <a:pt x="1676" y="9912"/>
                  </a:cubicBezTo>
                  <a:cubicBezTo>
                    <a:pt x="1985" y="11614"/>
                    <a:pt x="1711" y="13315"/>
                    <a:pt x="2061" y="14573"/>
                  </a:cubicBezTo>
                  <a:cubicBezTo>
                    <a:pt x="2356" y="12132"/>
                    <a:pt x="2707" y="10282"/>
                    <a:pt x="3037" y="8137"/>
                  </a:cubicBezTo>
                  <a:cubicBezTo>
                    <a:pt x="3208" y="5548"/>
                    <a:pt x="3318" y="6214"/>
                    <a:pt x="3579" y="5252"/>
                  </a:cubicBezTo>
                  <a:cubicBezTo>
                    <a:pt x="3779" y="6732"/>
                    <a:pt x="3923" y="9616"/>
                    <a:pt x="4067" y="11688"/>
                  </a:cubicBezTo>
                  <a:cubicBezTo>
                    <a:pt x="4143" y="12797"/>
                    <a:pt x="4211" y="13981"/>
                    <a:pt x="4280" y="15164"/>
                  </a:cubicBezTo>
                  <a:cubicBezTo>
                    <a:pt x="4315" y="15756"/>
                    <a:pt x="4390" y="16940"/>
                    <a:pt x="4390" y="16940"/>
                  </a:cubicBezTo>
                  <a:cubicBezTo>
                    <a:pt x="4637" y="12945"/>
                    <a:pt x="4534" y="10652"/>
                    <a:pt x="5043" y="9321"/>
                  </a:cubicBezTo>
                  <a:cubicBezTo>
                    <a:pt x="5565" y="10134"/>
                    <a:pt x="5503" y="10800"/>
                    <a:pt x="5853" y="13981"/>
                  </a:cubicBezTo>
                  <a:cubicBezTo>
                    <a:pt x="5915" y="14499"/>
                    <a:pt x="5950" y="15312"/>
                    <a:pt x="6018" y="15756"/>
                  </a:cubicBezTo>
                  <a:cubicBezTo>
                    <a:pt x="6115" y="16348"/>
                    <a:pt x="6341" y="16940"/>
                    <a:pt x="6341" y="16940"/>
                  </a:cubicBezTo>
                  <a:cubicBezTo>
                    <a:pt x="6774" y="15386"/>
                    <a:pt x="7083" y="8729"/>
                    <a:pt x="7482" y="5844"/>
                  </a:cubicBezTo>
                  <a:cubicBezTo>
                    <a:pt x="7619" y="3699"/>
                    <a:pt x="7969" y="0"/>
                    <a:pt x="7969" y="0"/>
                  </a:cubicBezTo>
                  <a:cubicBezTo>
                    <a:pt x="8217" y="962"/>
                    <a:pt x="8512" y="2885"/>
                    <a:pt x="8725" y="4660"/>
                  </a:cubicBezTo>
                  <a:cubicBezTo>
                    <a:pt x="8924" y="6288"/>
                    <a:pt x="9014" y="8951"/>
                    <a:pt x="9213" y="10504"/>
                  </a:cubicBezTo>
                  <a:cubicBezTo>
                    <a:pt x="9364" y="11688"/>
                    <a:pt x="9577" y="12723"/>
                    <a:pt x="9756" y="13389"/>
                  </a:cubicBezTo>
                  <a:cubicBezTo>
                    <a:pt x="9934" y="13167"/>
                    <a:pt x="10127" y="13389"/>
                    <a:pt x="10298" y="12797"/>
                  </a:cubicBezTo>
                  <a:cubicBezTo>
                    <a:pt x="10463" y="12279"/>
                    <a:pt x="10498" y="9912"/>
                    <a:pt x="10573" y="8729"/>
                  </a:cubicBezTo>
                  <a:cubicBezTo>
                    <a:pt x="10731" y="6288"/>
                    <a:pt x="10965" y="5844"/>
                    <a:pt x="11219" y="5252"/>
                  </a:cubicBezTo>
                  <a:cubicBezTo>
                    <a:pt x="11295" y="4882"/>
                    <a:pt x="11356" y="4068"/>
                    <a:pt x="11439" y="4068"/>
                  </a:cubicBezTo>
                  <a:cubicBezTo>
                    <a:pt x="11851" y="4068"/>
                    <a:pt x="12181" y="7323"/>
                    <a:pt x="12360" y="11096"/>
                  </a:cubicBezTo>
                  <a:cubicBezTo>
                    <a:pt x="12387" y="11614"/>
                    <a:pt x="12380" y="12353"/>
                    <a:pt x="12415" y="12797"/>
                  </a:cubicBezTo>
                  <a:cubicBezTo>
                    <a:pt x="12469" y="13463"/>
                    <a:pt x="12710" y="15164"/>
                    <a:pt x="12792" y="15756"/>
                  </a:cubicBezTo>
                  <a:cubicBezTo>
                    <a:pt x="12937" y="15534"/>
                    <a:pt x="13088" y="15682"/>
                    <a:pt x="13225" y="15164"/>
                  </a:cubicBezTo>
                  <a:cubicBezTo>
                    <a:pt x="13301" y="14868"/>
                    <a:pt x="13328" y="13907"/>
                    <a:pt x="13390" y="13389"/>
                  </a:cubicBezTo>
                  <a:cubicBezTo>
                    <a:pt x="13727" y="10282"/>
                    <a:pt x="14407" y="2663"/>
                    <a:pt x="14798" y="1775"/>
                  </a:cubicBezTo>
                  <a:cubicBezTo>
                    <a:pt x="14922" y="2145"/>
                    <a:pt x="15066" y="2145"/>
                    <a:pt x="15176" y="2885"/>
                  </a:cubicBezTo>
                  <a:cubicBezTo>
                    <a:pt x="15396" y="4290"/>
                    <a:pt x="15616" y="7175"/>
                    <a:pt x="15774" y="9321"/>
                  </a:cubicBezTo>
                  <a:cubicBezTo>
                    <a:pt x="15829" y="12427"/>
                    <a:pt x="15905" y="15682"/>
                    <a:pt x="16152" y="17532"/>
                  </a:cubicBezTo>
                  <a:cubicBezTo>
                    <a:pt x="16372" y="15164"/>
                    <a:pt x="16495" y="12501"/>
                    <a:pt x="16585" y="9321"/>
                  </a:cubicBezTo>
                  <a:cubicBezTo>
                    <a:pt x="16688" y="5548"/>
                    <a:pt x="16544" y="5104"/>
                    <a:pt x="16915" y="4068"/>
                  </a:cubicBezTo>
                  <a:cubicBezTo>
                    <a:pt x="17169" y="6953"/>
                    <a:pt x="17258" y="11614"/>
                    <a:pt x="17615" y="12797"/>
                  </a:cubicBezTo>
                  <a:cubicBezTo>
                    <a:pt x="18213" y="11466"/>
                    <a:pt x="18110" y="11984"/>
                    <a:pt x="18433" y="7027"/>
                  </a:cubicBezTo>
                  <a:cubicBezTo>
                    <a:pt x="18453" y="6436"/>
                    <a:pt x="18453" y="4808"/>
                    <a:pt x="18488" y="5252"/>
                  </a:cubicBezTo>
                  <a:cubicBezTo>
                    <a:pt x="18598" y="6732"/>
                    <a:pt x="18625" y="8803"/>
                    <a:pt x="18701" y="10504"/>
                  </a:cubicBezTo>
                  <a:cubicBezTo>
                    <a:pt x="18927" y="15386"/>
                    <a:pt x="19092" y="18937"/>
                    <a:pt x="19566" y="21600"/>
                  </a:cubicBezTo>
                  <a:cubicBezTo>
                    <a:pt x="19676" y="21378"/>
                    <a:pt x="19800" y="21526"/>
                    <a:pt x="19896" y="21008"/>
                  </a:cubicBezTo>
                  <a:cubicBezTo>
                    <a:pt x="19999" y="20416"/>
                    <a:pt x="19999" y="18419"/>
                    <a:pt x="20054" y="17532"/>
                  </a:cubicBezTo>
                  <a:cubicBezTo>
                    <a:pt x="20370" y="12205"/>
                    <a:pt x="20721" y="7397"/>
                    <a:pt x="20872" y="1184"/>
                  </a:cubicBezTo>
                  <a:cubicBezTo>
                    <a:pt x="21167" y="2737"/>
                    <a:pt x="21105" y="3551"/>
                    <a:pt x="21305" y="6436"/>
                  </a:cubicBezTo>
                  <a:cubicBezTo>
                    <a:pt x="21325" y="7175"/>
                    <a:pt x="21318" y="8063"/>
                    <a:pt x="21360" y="8729"/>
                  </a:cubicBezTo>
                  <a:cubicBezTo>
                    <a:pt x="21600" y="12427"/>
                    <a:pt x="21573" y="8877"/>
                    <a:pt x="21573" y="11688"/>
                  </a:cubicBezTo>
                </a:path>
              </a:pathLst>
            </a:custGeom>
            <a:noFill/>
            <a:ln w="19050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59470" name="Line 78"/>
          <p:cNvSpPr>
            <a:spLocks noChangeShapeType="1"/>
          </p:cNvSpPr>
          <p:nvPr/>
        </p:nvSpPr>
        <p:spPr bwMode="auto">
          <a:xfrm rot="10800000" flipH="1">
            <a:off x="5260975" y="4327525"/>
            <a:ext cx="3044825" cy="12700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9471" name="Line 79"/>
          <p:cNvSpPr>
            <a:spLocks noChangeShapeType="1"/>
          </p:cNvSpPr>
          <p:nvPr/>
        </p:nvSpPr>
        <p:spPr bwMode="auto">
          <a:xfrm>
            <a:off x="5257800" y="4602163"/>
            <a:ext cx="3048000" cy="1587"/>
          </a:xfrm>
          <a:prstGeom prst="line">
            <a:avLst/>
          </a:prstGeom>
          <a:noFill/>
          <a:ln w="9525" cap="rnd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59474" name="Group 82"/>
          <p:cNvGrpSpPr>
            <a:grpSpLocks/>
          </p:cNvGrpSpPr>
          <p:nvPr/>
        </p:nvGrpSpPr>
        <p:grpSpPr bwMode="auto">
          <a:xfrm>
            <a:off x="4678363" y="3551238"/>
            <a:ext cx="4354512" cy="2925762"/>
            <a:chOff x="0" y="0"/>
            <a:chExt cx="2743" cy="1843"/>
          </a:xfrm>
        </p:grpSpPr>
        <p:sp>
          <p:nvSpPr>
            <p:cNvPr id="59472" name="Rectangle 80"/>
            <p:cNvSpPr>
              <a:spLocks/>
            </p:cNvSpPr>
            <p:nvPr/>
          </p:nvSpPr>
          <p:spPr bwMode="auto">
            <a:xfrm>
              <a:off x="0" y="0"/>
              <a:ext cx="2743" cy="1843"/>
            </a:xfrm>
            <a:prstGeom prst="rect">
              <a:avLst/>
            </a:prstGeom>
            <a:solidFill>
              <a:srgbClr val="FFFFFF"/>
            </a:solidFill>
            <a:ln w="38100" cap="flat">
              <a:solidFill>
                <a:srgbClr val="3333CC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73" name="Picture 81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" y="110"/>
              <a:ext cx="2558" cy="1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79" name="Group 87"/>
          <p:cNvGrpSpPr>
            <a:grpSpLocks/>
          </p:cNvGrpSpPr>
          <p:nvPr/>
        </p:nvGrpSpPr>
        <p:grpSpPr bwMode="auto">
          <a:xfrm>
            <a:off x="5715000" y="4237038"/>
            <a:ext cx="2370138" cy="2011362"/>
            <a:chOff x="0" y="0"/>
            <a:chExt cx="1493" cy="1267"/>
          </a:xfrm>
        </p:grpSpPr>
        <p:sp>
          <p:nvSpPr>
            <p:cNvPr id="59475" name="Line 83"/>
            <p:cNvSpPr>
              <a:spLocks noChangeShapeType="1"/>
            </p:cNvSpPr>
            <p:nvPr/>
          </p:nvSpPr>
          <p:spPr bwMode="auto">
            <a:xfrm>
              <a:off x="0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6" name="Line 84"/>
            <p:cNvSpPr>
              <a:spLocks noChangeShapeType="1"/>
            </p:cNvSpPr>
            <p:nvPr/>
          </p:nvSpPr>
          <p:spPr bwMode="auto">
            <a:xfrm>
              <a:off x="1492" y="0"/>
              <a:ext cx="1" cy="1267"/>
            </a:xfrm>
            <a:prstGeom prst="line">
              <a:avLst/>
            </a:prstGeom>
            <a:noFill/>
            <a:ln w="28575" cap="flat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7" name="Line 85"/>
            <p:cNvSpPr>
              <a:spLocks noChangeShapeType="1"/>
            </p:cNvSpPr>
            <p:nvPr/>
          </p:nvSpPr>
          <p:spPr bwMode="auto">
            <a:xfrm>
              <a:off x="0" y="578"/>
              <a:ext cx="1492" cy="1"/>
            </a:xfrm>
            <a:prstGeom prst="line">
              <a:avLst/>
            </a:prstGeom>
            <a:noFill/>
            <a:ln w="9525" cap="flat">
              <a:solidFill>
                <a:schemeClr val="tx1"/>
              </a:solidFill>
              <a:prstDash val="solid"/>
              <a:round/>
              <a:headEnd type="triangle" w="lg" len="med"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78" name="Rectangle 86"/>
            <p:cNvSpPr>
              <a:spLocks/>
            </p:cNvSpPr>
            <p:nvPr/>
          </p:nvSpPr>
          <p:spPr bwMode="auto">
            <a:xfrm>
              <a:off x="250" y="294"/>
              <a:ext cx="65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 dirty="0">
                  <a:solidFill>
                    <a:schemeClr val="tx1"/>
                  </a:solidFill>
                  <a:ea typeface="ＭＳ Ｐゴシック" charset="0"/>
                  <a:cs typeface="Calibri"/>
                </a:rPr>
                <a:t>Buffer Size</a:t>
              </a:r>
            </a:p>
          </p:txBody>
        </p:sp>
      </p:grpSp>
      <p:grpSp>
        <p:nvGrpSpPr>
          <p:cNvPr id="59555" name="Group 163"/>
          <p:cNvGrpSpPr>
            <a:grpSpLocks/>
          </p:cNvGrpSpPr>
          <p:nvPr/>
        </p:nvGrpSpPr>
        <p:grpSpPr bwMode="auto">
          <a:xfrm>
            <a:off x="455613" y="3886200"/>
            <a:ext cx="3979862" cy="2452688"/>
            <a:chOff x="0" y="0"/>
            <a:chExt cx="2506" cy="1545"/>
          </a:xfrm>
        </p:grpSpPr>
        <p:sp>
          <p:nvSpPr>
            <p:cNvPr id="59480" name="Freeform 88"/>
            <p:cNvSpPr>
              <a:spLocks/>
            </p:cNvSpPr>
            <p:nvPr/>
          </p:nvSpPr>
          <p:spPr bwMode="auto">
            <a:xfrm>
              <a:off x="317" y="7"/>
              <a:ext cx="2136" cy="131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21600 h 21600"/>
                <a:gd name="T4" fmla="*/ 2160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</a:path>
              </a:pathLst>
            </a:custGeom>
            <a:noFill/>
            <a:ln w="12700" cap="flat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grpSp>
          <p:nvGrpSpPr>
            <p:cNvPr id="59493" name="Group 101"/>
            <p:cNvGrpSpPr>
              <a:grpSpLocks/>
            </p:cNvGrpSpPr>
            <p:nvPr/>
          </p:nvGrpSpPr>
          <p:grpSpPr bwMode="auto">
            <a:xfrm>
              <a:off x="468" y="803"/>
              <a:ext cx="1805" cy="312"/>
              <a:chOff x="0" y="0"/>
              <a:chExt cx="1805" cy="311"/>
            </a:xfrm>
          </p:grpSpPr>
          <p:grpSp>
            <p:nvGrpSpPr>
              <p:cNvPr id="59483" name="Group 9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8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2" name="Line 9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6" name="Group 9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48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5" name="Line 9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89" name="Group 9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48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88" name="Line 9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492" name="Group 10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49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1" name="Line 9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sp>
          <p:nvSpPr>
            <p:cNvPr id="59494" name="Line 102"/>
            <p:cNvSpPr>
              <a:spLocks noChangeShapeType="1"/>
            </p:cNvSpPr>
            <p:nvPr/>
          </p:nvSpPr>
          <p:spPr bwMode="auto">
            <a:xfrm>
              <a:off x="257" y="803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495" name="Line 103"/>
            <p:cNvSpPr>
              <a:spLocks noChangeShapeType="1"/>
            </p:cNvSpPr>
            <p:nvPr/>
          </p:nvSpPr>
          <p:spPr bwMode="auto">
            <a:xfrm>
              <a:off x="257" y="1115"/>
              <a:ext cx="66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496" name="Picture 104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" y="976"/>
              <a:ext cx="190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97" name="Rectangle 105"/>
            <p:cNvSpPr>
              <a:spLocks/>
            </p:cNvSpPr>
            <p:nvPr/>
          </p:nvSpPr>
          <p:spPr bwMode="auto">
            <a:xfrm>
              <a:off x="2369" y="1321"/>
              <a:ext cx="137" cy="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 cap="flat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40639" bIns="0">
              <a:spAutoFit/>
            </a:bodyPr>
            <a:lstStyle/>
            <a:p>
              <a:pPr marL="39688"/>
              <a:r>
                <a:rPr lang="en-US" sz="1800">
                  <a:solidFill>
                    <a:schemeClr val="tx1"/>
                  </a:solidFill>
                  <a:latin typeface="Times New Roman Bold Italic" charset="0"/>
                  <a:ea typeface="ＭＳ Ｐゴシック" charset="0"/>
                  <a:cs typeface="Times New Roman Bold Italic" charset="0"/>
                  <a:sym typeface="Times New Roman Bold Italic" charset="0"/>
                </a:rPr>
                <a:t>t</a:t>
              </a:r>
            </a:p>
          </p:txBody>
        </p:sp>
        <p:grpSp>
          <p:nvGrpSpPr>
            <p:cNvPr id="59510" name="Group 118"/>
            <p:cNvGrpSpPr>
              <a:grpSpLocks/>
            </p:cNvGrpSpPr>
            <p:nvPr/>
          </p:nvGrpSpPr>
          <p:grpSpPr bwMode="auto">
            <a:xfrm>
              <a:off x="481" y="812"/>
              <a:ext cx="1805" cy="311"/>
              <a:chOff x="0" y="0"/>
              <a:chExt cx="1805" cy="311"/>
            </a:xfrm>
          </p:grpSpPr>
          <p:grpSp>
            <p:nvGrpSpPr>
              <p:cNvPr id="59500" name="Group 108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498" name="Freeform 106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499" name="Line 107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3" name="Group 111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01" name="Freeform 10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2" name="Line 11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6" name="Group 114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04" name="Freeform 11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5" name="Line 11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09" name="Group 117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07" name="Freeform 11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08" name="Line 11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23" name="Group 131"/>
            <p:cNvGrpSpPr>
              <a:grpSpLocks/>
            </p:cNvGrpSpPr>
            <p:nvPr/>
          </p:nvGrpSpPr>
          <p:grpSpPr bwMode="auto">
            <a:xfrm>
              <a:off x="494" y="821"/>
              <a:ext cx="1805" cy="311"/>
              <a:chOff x="0" y="0"/>
              <a:chExt cx="1805" cy="311"/>
            </a:xfrm>
          </p:grpSpPr>
          <p:grpSp>
            <p:nvGrpSpPr>
              <p:cNvPr id="59513" name="Group 121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1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2" name="Line 120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6" name="Group 124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1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5" name="Line 12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19" name="Group 127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1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18" name="Line 12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2" name="Group 130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2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1" name="Line 12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36" name="Group 144"/>
            <p:cNvGrpSpPr>
              <a:grpSpLocks/>
            </p:cNvGrpSpPr>
            <p:nvPr/>
          </p:nvGrpSpPr>
          <p:grpSpPr bwMode="auto">
            <a:xfrm>
              <a:off x="507" y="829"/>
              <a:ext cx="1805" cy="312"/>
              <a:chOff x="0" y="0"/>
              <a:chExt cx="1805" cy="311"/>
            </a:xfrm>
          </p:grpSpPr>
          <p:grpSp>
            <p:nvGrpSpPr>
              <p:cNvPr id="59526" name="Group 134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311"/>
                <a:chOff x="0" y="0"/>
                <a:chExt cx="451" cy="311"/>
              </a:xfrm>
            </p:grpSpPr>
            <p:sp>
              <p:nvSpPr>
                <p:cNvPr id="59524" name="Freeform 132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5" name="Line 133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29" name="Group 137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311"/>
                <a:chOff x="0" y="0"/>
                <a:chExt cx="451" cy="311"/>
              </a:xfrm>
            </p:grpSpPr>
            <p:sp>
              <p:nvSpPr>
                <p:cNvPr id="59527" name="Freeform 13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28" name="Line 13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2" name="Group 140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311"/>
                <a:chOff x="0" y="0"/>
                <a:chExt cx="451" cy="311"/>
              </a:xfrm>
            </p:grpSpPr>
            <p:sp>
              <p:nvSpPr>
                <p:cNvPr id="59530" name="Freeform 13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1" name="Line 13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35" name="Group 143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311"/>
                <a:chOff x="0" y="0"/>
                <a:chExt cx="451" cy="311"/>
              </a:xfrm>
            </p:grpSpPr>
            <p:sp>
              <p:nvSpPr>
                <p:cNvPr id="59533" name="Freeform 14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311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4" name="Line 14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311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9549" name="Group 157"/>
            <p:cNvGrpSpPr>
              <a:grpSpLocks/>
            </p:cNvGrpSpPr>
            <p:nvPr/>
          </p:nvGrpSpPr>
          <p:grpSpPr bwMode="auto">
            <a:xfrm>
              <a:off x="451" y="111"/>
              <a:ext cx="1805" cy="519"/>
              <a:chOff x="0" y="0"/>
              <a:chExt cx="1805" cy="519"/>
            </a:xfrm>
          </p:grpSpPr>
          <p:grpSp>
            <p:nvGrpSpPr>
              <p:cNvPr id="59539" name="Group 147"/>
              <p:cNvGrpSpPr>
                <a:grpSpLocks/>
              </p:cNvGrpSpPr>
              <p:nvPr/>
            </p:nvGrpSpPr>
            <p:grpSpPr bwMode="auto">
              <a:xfrm>
                <a:off x="0" y="0"/>
                <a:ext cx="451" cy="519"/>
                <a:chOff x="0" y="0"/>
                <a:chExt cx="451" cy="519"/>
              </a:xfrm>
            </p:grpSpPr>
            <p:sp>
              <p:nvSpPr>
                <p:cNvPr id="59537" name="Freeform 145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38" name="Line 146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2" name="Group 150"/>
              <p:cNvGrpSpPr>
                <a:grpSpLocks/>
              </p:cNvGrpSpPr>
              <p:nvPr/>
            </p:nvGrpSpPr>
            <p:grpSpPr bwMode="auto">
              <a:xfrm>
                <a:off x="451" y="0"/>
                <a:ext cx="451" cy="519"/>
                <a:chOff x="0" y="0"/>
                <a:chExt cx="451" cy="519"/>
              </a:xfrm>
            </p:grpSpPr>
            <p:sp>
              <p:nvSpPr>
                <p:cNvPr id="59540" name="Freeform 148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1" name="Line 149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5" name="Group 153"/>
              <p:cNvGrpSpPr>
                <a:grpSpLocks/>
              </p:cNvGrpSpPr>
              <p:nvPr/>
            </p:nvGrpSpPr>
            <p:grpSpPr bwMode="auto">
              <a:xfrm>
                <a:off x="902" y="0"/>
                <a:ext cx="451" cy="519"/>
                <a:chOff x="0" y="0"/>
                <a:chExt cx="451" cy="519"/>
              </a:xfrm>
            </p:grpSpPr>
            <p:sp>
              <p:nvSpPr>
                <p:cNvPr id="59543" name="Freeform 151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4" name="Line 152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  <p:grpSp>
            <p:nvGrpSpPr>
              <p:cNvPr id="59548" name="Group 156"/>
              <p:cNvGrpSpPr>
                <a:grpSpLocks/>
              </p:cNvGrpSpPr>
              <p:nvPr/>
            </p:nvGrpSpPr>
            <p:grpSpPr bwMode="auto">
              <a:xfrm>
                <a:off x="1353" y="0"/>
                <a:ext cx="452" cy="519"/>
                <a:chOff x="0" y="0"/>
                <a:chExt cx="451" cy="519"/>
              </a:xfrm>
            </p:grpSpPr>
            <p:sp>
              <p:nvSpPr>
                <p:cNvPr id="59546" name="Freeform 154"/>
                <p:cNvSpPr>
                  <a:spLocks/>
                </p:cNvSpPr>
                <p:nvPr/>
              </p:nvSpPr>
              <p:spPr bwMode="auto">
                <a:xfrm>
                  <a:off x="0" y="0"/>
                  <a:ext cx="421" cy="519"/>
                </a:xfrm>
                <a:custGeom>
                  <a:avLst/>
                  <a:gdLst>
                    <a:gd name="T0" fmla="*/ 0 w 21600"/>
                    <a:gd name="T1" fmla="*/ 21600 h 21600"/>
                    <a:gd name="T2" fmla="*/ 6480 w 21600"/>
                    <a:gd name="T3" fmla="*/ 11782 h 21600"/>
                    <a:gd name="T4" fmla="*/ 15120 w 21600"/>
                    <a:gd name="T5" fmla="*/ 3927 h 21600"/>
                    <a:gd name="T6" fmla="*/ 21600 w 21600"/>
                    <a:gd name="T7" fmla="*/ 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21600"/>
                      </a:moveTo>
                      <a:cubicBezTo>
                        <a:pt x="1980" y="18164"/>
                        <a:pt x="3960" y="14727"/>
                        <a:pt x="6480" y="11782"/>
                      </a:cubicBezTo>
                      <a:cubicBezTo>
                        <a:pt x="9000" y="8836"/>
                        <a:pt x="12600" y="5891"/>
                        <a:pt x="15120" y="3927"/>
                      </a:cubicBezTo>
                      <a:cubicBezTo>
                        <a:pt x="17640" y="1964"/>
                        <a:pt x="19620" y="982"/>
                        <a:pt x="21600" y="0"/>
                      </a:cubicBezTo>
                    </a:path>
                  </a:pathLst>
                </a:cu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  <p:sp>
              <p:nvSpPr>
                <p:cNvPr id="59547" name="Line 155"/>
                <p:cNvSpPr>
                  <a:spLocks noChangeShapeType="1"/>
                </p:cNvSpPr>
                <p:nvPr/>
              </p:nvSpPr>
              <p:spPr bwMode="auto">
                <a:xfrm>
                  <a:off x="421" y="0"/>
                  <a:ext cx="30" cy="519"/>
                </a:xfrm>
                <a:prstGeom prst="line">
                  <a:avLst/>
                </a:prstGeom>
                <a:noFill/>
                <a:ln w="19050" cap="flat">
                  <a:solidFill>
                    <a:srgbClr val="FF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/>
                </a:p>
              </p:txBody>
            </p:sp>
          </p:grpSp>
        </p:grpSp>
        <p:pic>
          <p:nvPicPr>
            <p:cNvPr id="59550" name="Picture 158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15"/>
              <a:ext cx="284" cy="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551" name="Picture 159"/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" y="0"/>
              <a:ext cx="273" cy="1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52" name="Line 160"/>
            <p:cNvSpPr>
              <a:spLocks noChangeShapeType="1"/>
            </p:cNvSpPr>
            <p:nvPr/>
          </p:nvSpPr>
          <p:spPr bwMode="auto">
            <a:xfrm>
              <a:off x="257" y="111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59553" name="Line 161"/>
            <p:cNvSpPr>
              <a:spLocks noChangeShapeType="1"/>
            </p:cNvSpPr>
            <p:nvPr/>
          </p:nvSpPr>
          <p:spPr bwMode="auto">
            <a:xfrm>
              <a:off x="287" y="630"/>
              <a:ext cx="632" cy="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en-US"/>
            </a:p>
          </p:txBody>
        </p:sp>
        <p:pic>
          <p:nvPicPr>
            <p:cNvPr id="59554" name="Picture 162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" y="742"/>
              <a:ext cx="170" cy="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1"/>
                            </p:stCondLst>
                            <p:childTnLst>
                              <p:par>
                                <p:cTn id="15" presetID="49" presetClass="entr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4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9" grpId="0" animBg="1"/>
      <p:bldP spid="594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When packet arrives..</a:t>
            </a:r>
          </a:p>
          <a:p>
            <a:pPr lvl="1"/>
            <a:r>
              <a:rPr lang="en-US" dirty="0" smtClean="0"/>
              <a:t>Must decide which outgoing port to use</a:t>
            </a:r>
          </a:p>
          <a:p>
            <a:pPr lvl="1"/>
            <a:r>
              <a:rPr lang="en-US" dirty="0" smtClean="0"/>
              <a:t>In single transmission time </a:t>
            </a:r>
          </a:p>
          <a:p>
            <a:pPr lvl="1"/>
            <a:r>
              <a:rPr lang="en-US" dirty="0" smtClean="0"/>
              <a:t>Forwarding decisions must be </a:t>
            </a:r>
            <a:r>
              <a:rPr lang="en-US" b="1" i="1" u="sng" dirty="0" smtClean="0">
                <a:solidFill>
                  <a:schemeClr val="accent1"/>
                </a:solidFill>
              </a:rPr>
              <a:t>simple</a:t>
            </a:r>
          </a:p>
          <a:p>
            <a:pPr lvl="1"/>
            <a:endParaRPr lang="en-US" dirty="0"/>
          </a:p>
          <a:p>
            <a:r>
              <a:rPr lang="en-US" dirty="0" smtClean="0"/>
              <a:t>Routing state dictates where to forward packets</a:t>
            </a:r>
          </a:p>
          <a:p>
            <a:pPr lvl="1"/>
            <a:r>
              <a:rPr lang="en-US" dirty="0" smtClean="0"/>
              <a:t>Assume decisions are </a:t>
            </a:r>
            <a:r>
              <a:rPr lang="en-US" b="1" dirty="0" smtClean="0">
                <a:solidFill>
                  <a:srgbClr val="FF6600"/>
                </a:solidFill>
              </a:rPr>
              <a:t>deterministic</a:t>
            </a:r>
          </a:p>
          <a:p>
            <a:pPr lvl="1"/>
            <a:endParaRPr lang="en-US" dirty="0"/>
          </a:p>
          <a:p>
            <a:r>
              <a:rPr lang="en-US" i="1" dirty="0" smtClean="0"/>
              <a:t>Global routing state </a:t>
            </a:r>
            <a:r>
              <a:rPr lang="en-US" dirty="0" smtClean="0"/>
              <a:t>means collection of routing state in each of the routers</a:t>
            </a:r>
          </a:p>
          <a:p>
            <a:pPr lvl="1"/>
            <a:r>
              <a:rPr lang="en-US" dirty="0" smtClean="0"/>
              <a:t>Will focus on where this routing state comes from</a:t>
            </a:r>
          </a:p>
          <a:p>
            <a:pPr lvl="1"/>
            <a:r>
              <a:rPr lang="en-US" dirty="0" smtClean="0"/>
              <a:t>But first, a few preliminaries….</a:t>
            </a:r>
          </a:p>
          <a:p>
            <a:pPr marL="339725" lvl="1" indent="0">
              <a:buNone/>
            </a:pPr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667E8F-4C46-A54F-A59E-8662EF14361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385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9794A-D215-0E4C-A9E8-B1E7A7EBDEDC}" type="slidenum">
              <a:rPr lang="en-US" smtClean="0"/>
              <a:pPr/>
              <a:t>90</a:t>
            </a:fld>
            <a:endParaRPr lang="en-US" dirty="0"/>
          </a:p>
        </p:txBody>
      </p:sp>
      <p:sp>
        <p:nvSpPr>
          <p:cNvPr id="161794" name="Rectangle 2"/>
          <p:cNvSpPr>
            <a:spLocks noChangeArrowheads="1"/>
          </p:cNvSpPr>
          <p:nvPr/>
        </p:nvSpPr>
        <p:spPr bwMode="auto">
          <a:xfrm>
            <a:off x="1704975" y="1781175"/>
            <a:ext cx="6534150" cy="40767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1638300" y="1847850"/>
            <a:ext cx="6534150" cy="4076700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796" name="Rectangle 4"/>
          <p:cNvSpPr>
            <a:spLocks noGrp="1" noChangeArrowheads="1"/>
          </p:cNvSpPr>
          <p:nvPr>
            <p:ph type="title"/>
          </p:nvPr>
        </p:nvSpPr>
        <p:spPr>
          <a:xfrm>
            <a:off x="419100" y="133350"/>
            <a:ext cx="7772400" cy="1143000"/>
          </a:xfrm>
        </p:spPr>
        <p:txBody>
          <a:bodyPr/>
          <a:lstStyle/>
          <a:p>
            <a:r>
              <a:rPr lang="en-US" sz="3600" dirty="0"/>
              <a:t>The </a:t>
            </a:r>
            <a:r>
              <a:rPr lang="en-US" sz="3600" dirty="0" smtClean="0"/>
              <a:t>Internet version of a Network layer</a:t>
            </a:r>
            <a:endParaRPr lang="en-US" dirty="0"/>
          </a:p>
        </p:txBody>
      </p:sp>
      <p:grpSp>
        <p:nvGrpSpPr>
          <p:cNvPr id="161798" name="Group 6"/>
          <p:cNvGrpSpPr>
            <a:grpSpLocks/>
          </p:cNvGrpSpPr>
          <p:nvPr/>
        </p:nvGrpSpPr>
        <p:grpSpPr bwMode="auto">
          <a:xfrm>
            <a:off x="3713163" y="3479800"/>
            <a:ext cx="1354137" cy="1214438"/>
            <a:chOff x="3967" y="2883"/>
            <a:chExt cx="660" cy="765"/>
          </a:xfrm>
        </p:grpSpPr>
        <p:sp>
          <p:nvSpPr>
            <p:cNvPr id="161799" name="Rectangle 7"/>
            <p:cNvSpPr>
              <a:spLocks noChangeArrowheads="1"/>
            </p:cNvSpPr>
            <p:nvPr/>
          </p:nvSpPr>
          <p:spPr bwMode="auto">
            <a:xfrm>
              <a:off x="4023" y="2883"/>
              <a:ext cx="582" cy="73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0" name="Rectangle 8"/>
            <p:cNvSpPr>
              <a:spLocks noChangeArrowheads="1"/>
            </p:cNvSpPr>
            <p:nvPr/>
          </p:nvSpPr>
          <p:spPr bwMode="auto">
            <a:xfrm>
              <a:off x="3996" y="2910"/>
              <a:ext cx="582" cy="7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1" name="Text Box 9"/>
            <p:cNvSpPr txBox="1">
              <a:spLocks noChangeArrowheads="1"/>
            </p:cNvSpPr>
            <p:nvPr/>
          </p:nvSpPr>
          <p:spPr bwMode="auto">
            <a:xfrm>
              <a:off x="3967" y="3074"/>
              <a:ext cx="66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forwarding</a:t>
              </a:r>
            </a:p>
            <a:p>
              <a:pPr algn="ctr"/>
              <a:r>
                <a:rPr lang="en-US"/>
                <a:t>table</a:t>
              </a:r>
            </a:p>
          </p:txBody>
        </p:sp>
        <p:sp>
          <p:nvSpPr>
            <p:cNvPr id="161802" name="Line 10"/>
            <p:cNvSpPr>
              <a:spLocks noChangeShapeType="1"/>
            </p:cNvSpPr>
            <p:nvPr/>
          </p:nvSpPr>
          <p:spPr bwMode="auto">
            <a:xfrm>
              <a:off x="4065" y="2994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3" name="Line 11"/>
            <p:cNvSpPr>
              <a:spLocks noChangeShapeType="1"/>
            </p:cNvSpPr>
            <p:nvPr/>
          </p:nvSpPr>
          <p:spPr bwMode="auto">
            <a:xfrm>
              <a:off x="4071" y="304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4" name="Line 12"/>
            <p:cNvSpPr>
              <a:spLocks noChangeShapeType="1"/>
            </p:cNvSpPr>
            <p:nvPr/>
          </p:nvSpPr>
          <p:spPr bwMode="auto">
            <a:xfrm>
              <a:off x="4074" y="3102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5" name="Line 13"/>
            <p:cNvSpPr>
              <a:spLocks noChangeShapeType="1"/>
            </p:cNvSpPr>
            <p:nvPr/>
          </p:nvSpPr>
          <p:spPr bwMode="auto">
            <a:xfrm>
              <a:off x="4065" y="3477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6" name="Line 14"/>
            <p:cNvSpPr>
              <a:spLocks noChangeShapeType="1"/>
            </p:cNvSpPr>
            <p:nvPr/>
          </p:nvSpPr>
          <p:spPr bwMode="auto">
            <a:xfrm>
              <a:off x="4068" y="3528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07" name="Line 15"/>
            <p:cNvSpPr>
              <a:spLocks noChangeShapeType="1"/>
            </p:cNvSpPr>
            <p:nvPr/>
          </p:nvSpPr>
          <p:spPr bwMode="auto">
            <a:xfrm>
              <a:off x="4071" y="3579"/>
              <a:ext cx="43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1808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581025" y="1133475"/>
            <a:ext cx="7534275" cy="438150"/>
          </a:xfrm>
        </p:spPr>
        <p:txBody>
          <a:bodyPr>
            <a:normAutofit lnSpcReduction="10000"/>
          </a:bodyPr>
          <a:lstStyle/>
          <a:p>
            <a:pPr>
              <a:buFont typeface="ZapfDingbats" charset="0"/>
              <a:buNone/>
            </a:pPr>
            <a:r>
              <a:rPr lang="en-US" sz="2400" dirty="0"/>
              <a:t>Host, </a:t>
            </a:r>
            <a:r>
              <a:rPr lang="en-US" sz="2400"/>
              <a:t>router </a:t>
            </a:r>
            <a:r>
              <a:rPr lang="en-US" sz="2400" smtClean="0"/>
              <a:t>network layer </a:t>
            </a:r>
            <a:r>
              <a:rPr lang="en-US" sz="2400" dirty="0"/>
              <a:t>functions:</a:t>
            </a:r>
          </a:p>
        </p:txBody>
      </p:sp>
      <p:sp>
        <p:nvSpPr>
          <p:cNvPr id="161809" name="Line 17"/>
          <p:cNvSpPr>
            <a:spLocks noChangeShapeType="1"/>
          </p:cNvSpPr>
          <p:nvPr/>
        </p:nvSpPr>
        <p:spPr bwMode="auto">
          <a:xfrm flipV="1">
            <a:off x="1628775" y="5410200"/>
            <a:ext cx="6505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10" name="Line 18"/>
          <p:cNvSpPr>
            <a:spLocks noChangeShapeType="1"/>
          </p:cNvSpPr>
          <p:nvPr/>
        </p:nvSpPr>
        <p:spPr bwMode="auto">
          <a:xfrm flipV="1">
            <a:off x="1657350" y="488632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1" name="Group 19"/>
          <p:cNvGrpSpPr>
            <a:grpSpLocks/>
          </p:cNvGrpSpPr>
          <p:nvPr/>
        </p:nvGrpSpPr>
        <p:grpSpPr bwMode="auto">
          <a:xfrm>
            <a:off x="1836738" y="2667000"/>
            <a:ext cx="1887537" cy="900113"/>
            <a:chOff x="1175" y="1848"/>
            <a:chExt cx="1189" cy="567"/>
          </a:xfrm>
        </p:grpSpPr>
        <p:sp>
          <p:nvSpPr>
            <p:cNvPr id="161812" name="Rectangle 20"/>
            <p:cNvSpPr>
              <a:spLocks noChangeArrowheads="1"/>
            </p:cNvSpPr>
            <p:nvPr/>
          </p:nvSpPr>
          <p:spPr bwMode="auto">
            <a:xfrm>
              <a:off x="1224" y="1848"/>
              <a:ext cx="1140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3" name="Rectangle 21"/>
            <p:cNvSpPr>
              <a:spLocks noChangeArrowheads="1"/>
            </p:cNvSpPr>
            <p:nvPr/>
          </p:nvSpPr>
          <p:spPr bwMode="auto">
            <a:xfrm>
              <a:off x="1182" y="1890"/>
              <a:ext cx="1140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4" name="Text Box 22"/>
            <p:cNvSpPr txBox="1">
              <a:spLocks noChangeArrowheads="1"/>
            </p:cNvSpPr>
            <p:nvPr/>
          </p:nvSpPr>
          <p:spPr bwMode="auto">
            <a:xfrm>
              <a:off x="1175" y="1895"/>
              <a:ext cx="1153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Routing protocols</a:t>
              </a:r>
            </a:p>
            <a:p>
              <a:pPr>
                <a:buFontTx/>
                <a:buChar char="•"/>
              </a:pPr>
              <a:r>
                <a:rPr lang="en-US" sz="1600" dirty="0"/>
                <a:t>path selection</a:t>
              </a:r>
            </a:p>
            <a:p>
              <a:pPr>
                <a:buFontTx/>
                <a:buChar char="•"/>
              </a:pPr>
              <a:r>
                <a:rPr lang="en-US" sz="1600" dirty="0"/>
                <a:t>RIP, OSPF, BGP</a:t>
              </a:r>
              <a:endParaRPr lang="en-US" dirty="0"/>
            </a:p>
          </p:txBody>
        </p:sp>
      </p:grpSp>
      <p:sp>
        <p:nvSpPr>
          <p:cNvPr id="161815" name="Freeform 23"/>
          <p:cNvSpPr>
            <a:spLocks/>
          </p:cNvSpPr>
          <p:nvPr/>
        </p:nvSpPr>
        <p:spPr bwMode="auto">
          <a:xfrm>
            <a:off x="3143250" y="3657600"/>
            <a:ext cx="628650" cy="390525"/>
          </a:xfrm>
          <a:custGeom>
            <a:avLst/>
            <a:gdLst>
              <a:gd name="T0" fmla="*/ 0 w 396"/>
              <a:gd name="T1" fmla="*/ 0 h 246"/>
              <a:gd name="T2" fmla="*/ 150 w 396"/>
              <a:gd name="T3" fmla="*/ 186 h 246"/>
              <a:gd name="T4" fmla="*/ 396 w 396"/>
              <a:gd name="T5" fmla="*/ 210 h 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6" h="246">
                <a:moveTo>
                  <a:pt x="0" y="0"/>
                </a:moveTo>
                <a:cubicBezTo>
                  <a:pt x="30" y="16"/>
                  <a:pt x="42" y="126"/>
                  <a:pt x="150" y="186"/>
                </a:cubicBezTo>
                <a:cubicBezTo>
                  <a:pt x="258" y="246"/>
                  <a:pt x="345" y="205"/>
                  <a:pt x="396" y="210"/>
                </a:cubicBezTo>
              </a:path>
            </a:pathLst>
          </a:custGeom>
          <a:noFill/>
          <a:ln w="38100" cap="flat" cmpd="sng">
            <a:solidFill>
              <a:schemeClr val="accent2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61816" name="Group 24"/>
          <p:cNvGrpSpPr>
            <a:grpSpLocks/>
          </p:cNvGrpSpPr>
          <p:nvPr/>
        </p:nvGrpSpPr>
        <p:grpSpPr bwMode="auto">
          <a:xfrm>
            <a:off x="5092700" y="2576513"/>
            <a:ext cx="3000375" cy="1181100"/>
            <a:chOff x="102" y="1272"/>
            <a:chExt cx="1890" cy="744"/>
          </a:xfrm>
        </p:grpSpPr>
        <p:sp>
          <p:nvSpPr>
            <p:cNvPr id="161817" name="Rectangle 25"/>
            <p:cNvSpPr>
              <a:spLocks noChangeArrowheads="1"/>
            </p:cNvSpPr>
            <p:nvPr/>
          </p:nvSpPr>
          <p:spPr bwMode="auto">
            <a:xfrm>
              <a:off x="144" y="1272"/>
              <a:ext cx="1848" cy="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8" name="Rectangle 26"/>
            <p:cNvSpPr>
              <a:spLocks noChangeArrowheads="1"/>
            </p:cNvSpPr>
            <p:nvPr/>
          </p:nvSpPr>
          <p:spPr bwMode="auto">
            <a:xfrm>
              <a:off x="102" y="1314"/>
              <a:ext cx="1848" cy="70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19" name="Text Box 27"/>
            <p:cNvSpPr txBox="1">
              <a:spLocks noChangeArrowheads="1"/>
            </p:cNvSpPr>
            <p:nvPr/>
          </p:nvSpPr>
          <p:spPr bwMode="auto">
            <a:xfrm>
              <a:off x="116" y="1319"/>
              <a:ext cx="1820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rgbClr val="FF0000"/>
                  </a:solidFill>
                </a:rPr>
                <a:t>IP protocol</a:t>
              </a:r>
            </a:p>
            <a:p>
              <a:pPr>
                <a:buFontTx/>
                <a:buChar char="•"/>
              </a:pPr>
              <a:r>
                <a:rPr lang="en-US" sz="1600"/>
                <a:t>addressing conventions</a:t>
              </a:r>
            </a:p>
            <a:p>
              <a:pPr>
                <a:buFontTx/>
                <a:buChar char="•"/>
              </a:pPr>
              <a:r>
                <a:rPr lang="en-US" sz="1600"/>
                <a:t>datagram format</a:t>
              </a:r>
            </a:p>
            <a:p>
              <a:pPr>
                <a:buFontTx/>
                <a:buChar char="•"/>
              </a:pPr>
              <a:r>
                <a:rPr lang="en-US" sz="1600"/>
                <a:t>packet handling conventions</a:t>
              </a:r>
              <a:endParaRPr lang="en-US"/>
            </a:p>
          </p:txBody>
        </p:sp>
      </p:grpSp>
      <p:grpSp>
        <p:nvGrpSpPr>
          <p:cNvPr id="161820" name="Group 28"/>
          <p:cNvGrpSpPr>
            <a:grpSpLocks/>
          </p:cNvGrpSpPr>
          <p:nvPr/>
        </p:nvGrpSpPr>
        <p:grpSpPr bwMode="auto">
          <a:xfrm>
            <a:off x="5149850" y="3889375"/>
            <a:ext cx="2000250" cy="890588"/>
            <a:chOff x="72" y="1146"/>
            <a:chExt cx="1260" cy="561"/>
          </a:xfrm>
        </p:grpSpPr>
        <p:sp>
          <p:nvSpPr>
            <p:cNvPr id="161821" name="Rectangle 29"/>
            <p:cNvSpPr>
              <a:spLocks noChangeArrowheads="1"/>
            </p:cNvSpPr>
            <p:nvPr/>
          </p:nvSpPr>
          <p:spPr bwMode="auto">
            <a:xfrm>
              <a:off x="114" y="1146"/>
              <a:ext cx="1218" cy="5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2" name="Rectangle 30"/>
            <p:cNvSpPr>
              <a:spLocks noChangeArrowheads="1"/>
            </p:cNvSpPr>
            <p:nvPr/>
          </p:nvSpPr>
          <p:spPr bwMode="auto">
            <a:xfrm>
              <a:off x="72" y="1188"/>
              <a:ext cx="1218" cy="5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1823" name="Text Box 31"/>
            <p:cNvSpPr txBox="1">
              <a:spLocks noChangeArrowheads="1"/>
            </p:cNvSpPr>
            <p:nvPr/>
          </p:nvSpPr>
          <p:spPr bwMode="auto">
            <a:xfrm>
              <a:off x="80" y="1187"/>
              <a:ext cx="1197" cy="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ICMP protocol</a:t>
              </a:r>
            </a:p>
            <a:p>
              <a:pPr>
                <a:buFontTx/>
                <a:buChar char="•"/>
              </a:pPr>
              <a:r>
                <a:rPr lang="en-US" sz="1600" dirty="0"/>
                <a:t>error reporting</a:t>
              </a:r>
            </a:p>
            <a:p>
              <a:pPr>
                <a:buFontTx/>
                <a:buChar char="•"/>
              </a:pPr>
              <a:r>
                <a:rPr lang="en-US" sz="1600" dirty="0"/>
                <a:t>router </a:t>
              </a:r>
              <a:r>
                <a:rPr lang="ja-JP" altLang="en-US" sz="1600" dirty="0">
                  <a:latin typeface="Calibri"/>
                </a:rPr>
                <a:t>“</a:t>
              </a:r>
              <a:r>
                <a:rPr lang="en-US" sz="1600" dirty="0"/>
                <a:t>signaling</a:t>
              </a:r>
              <a:r>
                <a:rPr lang="ja-JP" altLang="en-US" sz="1600" dirty="0">
                  <a:latin typeface="Calibri"/>
                </a:rPr>
                <a:t>”</a:t>
              </a:r>
              <a:endParaRPr lang="en-US" dirty="0"/>
            </a:p>
          </p:txBody>
        </p:sp>
      </p:grpSp>
      <p:sp>
        <p:nvSpPr>
          <p:cNvPr id="161824" name="Line 32"/>
          <p:cNvSpPr>
            <a:spLocks noChangeShapeType="1"/>
          </p:cNvSpPr>
          <p:nvPr/>
        </p:nvSpPr>
        <p:spPr bwMode="auto">
          <a:xfrm flipV="1">
            <a:off x="1657350" y="2466975"/>
            <a:ext cx="65246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25" name="Text Box 33"/>
          <p:cNvSpPr txBox="1">
            <a:spLocks noChangeArrowheads="1"/>
          </p:cNvSpPr>
          <p:nvPr/>
        </p:nvSpPr>
        <p:spPr bwMode="auto">
          <a:xfrm>
            <a:off x="3098800" y="1993900"/>
            <a:ext cx="2992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Transport layer: TCP, UDP</a:t>
            </a:r>
            <a:endParaRPr lang="en-US"/>
          </a:p>
        </p:txBody>
      </p:sp>
      <p:sp>
        <p:nvSpPr>
          <p:cNvPr id="161826" name="Text Box 34"/>
          <p:cNvSpPr txBox="1">
            <a:spLocks noChangeArrowheads="1"/>
          </p:cNvSpPr>
          <p:nvPr/>
        </p:nvSpPr>
        <p:spPr bwMode="auto">
          <a:xfrm>
            <a:off x="4213225" y="4965700"/>
            <a:ext cx="1217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Link layer</a:t>
            </a:r>
            <a:endParaRPr lang="en-US"/>
          </a:p>
        </p:txBody>
      </p:sp>
      <p:sp>
        <p:nvSpPr>
          <p:cNvPr id="161827" name="Text Box 35"/>
          <p:cNvSpPr txBox="1">
            <a:spLocks noChangeArrowheads="1"/>
          </p:cNvSpPr>
          <p:nvPr/>
        </p:nvSpPr>
        <p:spPr bwMode="auto">
          <a:xfrm>
            <a:off x="4060825" y="5489575"/>
            <a:ext cx="16303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2"/>
                </a:solidFill>
              </a:rPr>
              <a:t>physical layer</a:t>
            </a:r>
            <a:endParaRPr lang="en-US"/>
          </a:p>
        </p:txBody>
      </p:sp>
      <p:sp>
        <p:nvSpPr>
          <p:cNvPr id="161828" name="Text Box 36"/>
          <p:cNvSpPr txBox="1">
            <a:spLocks noChangeArrowheads="1"/>
          </p:cNvSpPr>
          <p:nvPr/>
        </p:nvSpPr>
        <p:spPr bwMode="auto">
          <a:xfrm>
            <a:off x="155575" y="3265488"/>
            <a:ext cx="14160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/>
            <a:r>
              <a:rPr lang="en-US" sz="2400">
                <a:solidFill>
                  <a:srgbClr val="FF0000"/>
                </a:solidFill>
              </a:rPr>
              <a:t>Network</a:t>
            </a:r>
          </a:p>
          <a:p>
            <a:pPr algn="r"/>
            <a:r>
              <a:rPr lang="en-US" sz="2400">
                <a:solidFill>
                  <a:srgbClr val="FF0000"/>
                </a:solidFill>
              </a:rPr>
              <a:t>layer</a:t>
            </a:r>
            <a:endParaRPr lang="en-US"/>
          </a:p>
        </p:txBody>
      </p:sp>
      <p:sp>
        <p:nvSpPr>
          <p:cNvPr id="161829" name="Line 37"/>
          <p:cNvSpPr>
            <a:spLocks noChangeShapeType="1"/>
          </p:cNvSpPr>
          <p:nvPr/>
        </p:nvSpPr>
        <p:spPr bwMode="auto">
          <a:xfrm flipV="1">
            <a:off x="1381125" y="2486025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830" name="Line 38"/>
          <p:cNvSpPr>
            <a:spLocks noChangeShapeType="1"/>
          </p:cNvSpPr>
          <p:nvPr/>
        </p:nvSpPr>
        <p:spPr bwMode="auto">
          <a:xfrm>
            <a:off x="1381125" y="4152900"/>
            <a:ext cx="0" cy="742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ChangeArrowheads="1"/>
          </p:cNvSpPr>
          <p:nvPr/>
        </p:nvSpPr>
        <p:spPr bwMode="auto">
          <a:xfrm>
            <a:off x="1466850" y="1560513"/>
            <a:ext cx="6007100" cy="3311525"/>
          </a:xfrm>
          <a:prstGeom prst="rect">
            <a:avLst/>
          </a:prstGeom>
          <a:solidFill>
            <a:srgbClr val="FDE3BA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Rectangle 3"/>
          <p:cNvSpPr>
            <a:spLocks noChangeArrowheads="1"/>
          </p:cNvSpPr>
          <p:nvPr/>
        </p:nvSpPr>
        <p:spPr bwMode="auto">
          <a:xfrm>
            <a:off x="1468438" y="4862513"/>
            <a:ext cx="6002337" cy="63500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3154363" y="62103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2" name="Rectangle 5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 anchor="b"/>
          <a:lstStyle/>
          <a:p>
            <a:r>
              <a:rPr lang="en-US" sz="3200" dirty="0" smtClean="0">
                <a:latin typeface="Helvetica" charset="0"/>
                <a:ea typeface="ＭＳ Ｐゴシック" charset="0"/>
                <a:cs typeface="ＭＳ Ｐゴシック" charset="0"/>
              </a:rPr>
              <a:t>IPv4 </a:t>
            </a: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Packet Structure</a:t>
            </a:r>
            <a:b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Helvetica" charset="0"/>
                <a:ea typeface="ＭＳ Ｐゴシック" charset="0"/>
                <a:cs typeface="ＭＳ Ｐゴシック" charset="0"/>
              </a:rPr>
              <a:t>20 Bytes of Standard Header, then Options</a:t>
            </a:r>
          </a:p>
        </p:txBody>
      </p:sp>
      <p:sp>
        <p:nvSpPr>
          <p:cNvPr id="48133" name="Rectangle 6"/>
          <p:cNvSpPr>
            <a:spLocks noChangeArrowheads="1"/>
          </p:cNvSpPr>
          <p:nvPr/>
        </p:nvSpPr>
        <p:spPr bwMode="auto">
          <a:xfrm>
            <a:off x="1455738" y="5508625"/>
            <a:ext cx="6002337" cy="8255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8134" name="Line 7"/>
          <p:cNvSpPr>
            <a:spLocks noChangeShapeType="1"/>
          </p:cNvSpPr>
          <p:nvPr/>
        </p:nvSpPr>
        <p:spPr bwMode="auto">
          <a:xfrm flipV="1">
            <a:off x="1525588" y="2289175"/>
            <a:ext cx="5949950" cy="15875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5" name="Line 8"/>
          <p:cNvSpPr>
            <a:spLocks noChangeShapeType="1"/>
          </p:cNvSpPr>
          <p:nvPr/>
        </p:nvSpPr>
        <p:spPr bwMode="auto">
          <a:xfrm>
            <a:off x="1538288" y="2990850"/>
            <a:ext cx="59547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6" name="Line 9"/>
          <p:cNvSpPr>
            <a:spLocks noChangeShapeType="1"/>
          </p:cNvSpPr>
          <p:nvPr/>
        </p:nvSpPr>
        <p:spPr bwMode="auto">
          <a:xfrm>
            <a:off x="1538288" y="3638550"/>
            <a:ext cx="5956300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7" name="Line 10"/>
          <p:cNvSpPr>
            <a:spLocks noChangeShapeType="1"/>
          </p:cNvSpPr>
          <p:nvPr/>
        </p:nvSpPr>
        <p:spPr bwMode="auto">
          <a:xfrm>
            <a:off x="4432300" y="1585913"/>
            <a:ext cx="1588" cy="2027237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8" name="Line 11"/>
          <p:cNvSpPr>
            <a:spLocks noChangeShapeType="1"/>
          </p:cNvSpPr>
          <p:nvPr/>
        </p:nvSpPr>
        <p:spPr bwMode="auto">
          <a:xfrm>
            <a:off x="29591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39" name="Line 12"/>
          <p:cNvSpPr>
            <a:spLocks noChangeShapeType="1"/>
          </p:cNvSpPr>
          <p:nvPr/>
        </p:nvSpPr>
        <p:spPr bwMode="auto">
          <a:xfrm>
            <a:off x="2235200" y="16208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0" name="Rectangle 13"/>
          <p:cNvSpPr>
            <a:spLocks noChangeArrowheads="1"/>
          </p:cNvSpPr>
          <p:nvPr/>
        </p:nvSpPr>
        <p:spPr bwMode="auto">
          <a:xfrm>
            <a:off x="1488102" y="1670050"/>
            <a:ext cx="736957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Version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1" name="Rectangle 14"/>
          <p:cNvSpPr>
            <a:spLocks noChangeArrowheads="1"/>
          </p:cNvSpPr>
          <p:nvPr/>
        </p:nvSpPr>
        <p:spPr bwMode="auto">
          <a:xfrm>
            <a:off x="2237564" y="1592263"/>
            <a:ext cx="731872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4-bit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Header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Length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2" name="Rectangle 15"/>
          <p:cNvSpPr>
            <a:spLocks noChangeArrowheads="1"/>
          </p:cNvSpPr>
          <p:nvPr/>
        </p:nvSpPr>
        <p:spPr bwMode="auto">
          <a:xfrm>
            <a:off x="3035949" y="1592263"/>
            <a:ext cx="1287751" cy="736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Type of Service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(TOS)</a:t>
            </a:r>
          </a:p>
        </p:txBody>
      </p:sp>
      <p:sp>
        <p:nvSpPr>
          <p:cNvPr id="48143" name="Rectangle 16"/>
          <p:cNvSpPr>
            <a:spLocks noChangeArrowheads="1"/>
          </p:cNvSpPr>
          <p:nvPr/>
        </p:nvSpPr>
        <p:spPr bwMode="auto">
          <a:xfrm>
            <a:off x="4592638" y="1763713"/>
            <a:ext cx="2387874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16-bit Total Length (Bytes)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44" name="Rectangle 17"/>
          <p:cNvSpPr>
            <a:spLocks noChangeArrowheads="1"/>
          </p:cNvSpPr>
          <p:nvPr/>
        </p:nvSpPr>
        <p:spPr bwMode="auto">
          <a:xfrm>
            <a:off x="2144713" y="2493963"/>
            <a:ext cx="18859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Identification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5" name="Line 18"/>
          <p:cNvSpPr>
            <a:spLocks noChangeShapeType="1"/>
          </p:cNvSpPr>
          <p:nvPr/>
        </p:nvSpPr>
        <p:spPr bwMode="auto">
          <a:xfrm>
            <a:off x="5092700" y="2319338"/>
            <a:ext cx="1588" cy="65881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Rectangle 19"/>
          <p:cNvSpPr>
            <a:spLocks noChangeArrowheads="1"/>
          </p:cNvSpPr>
          <p:nvPr/>
        </p:nvSpPr>
        <p:spPr bwMode="auto">
          <a:xfrm>
            <a:off x="4491299" y="2379663"/>
            <a:ext cx="547164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3-bit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Flags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7" name="Rectangle 20"/>
          <p:cNvSpPr>
            <a:spLocks noChangeArrowheads="1"/>
          </p:cNvSpPr>
          <p:nvPr/>
        </p:nvSpPr>
        <p:spPr bwMode="auto">
          <a:xfrm>
            <a:off x="5153025" y="2511425"/>
            <a:ext cx="2080699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13-bit Fragment Offset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48" name="Line 21"/>
          <p:cNvSpPr>
            <a:spLocks noChangeShapeType="1"/>
          </p:cNvSpPr>
          <p:nvPr/>
        </p:nvSpPr>
        <p:spPr bwMode="auto">
          <a:xfrm>
            <a:off x="3022600" y="3017838"/>
            <a:ext cx="1588" cy="6016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49" name="Rectangle 22"/>
          <p:cNvSpPr>
            <a:spLocks noChangeArrowheads="1"/>
          </p:cNvSpPr>
          <p:nvPr/>
        </p:nvSpPr>
        <p:spPr bwMode="auto">
          <a:xfrm>
            <a:off x="1708430" y="3052763"/>
            <a:ext cx="1121803" cy="520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8-bit Time to </a:t>
            </a:r>
          </a:p>
          <a:p>
            <a:pPr algn="ctr" eaLnBrk="0" hangingPunct="0"/>
            <a:r>
              <a:rPr lang="en-US" sz="1400" dirty="0">
                <a:solidFill>
                  <a:srgbClr val="000000"/>
                </a:solidFill>
                <a:latin typeface="Calibri"/>
              </a:rPr>
              <a:t>Live (TTL)</a:t>
            </a:r>
          </a:p>
        </p:txBody>
      </p:sp>
      <p:sp>
        <p:nvSpPr>
          <p:cNvPr id="48150" name="Rectangle 23"/>
          <p:cNvSpPr>
            <a:spLocks noChangeArrowheads="1"/>
          </p:cNvSpPr>
          <p:nvPr/>
        </p:nvSpPr>
        <p:spPr bwMode="auto">
          <a:xfrm>
            <a:off x="3000375" y="3149600"/>
            <a:ext cx="1324282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8-bit Protocol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1" name="Rectangle 24"/>
          <p:cNvSpPr>
            <a:spLocks noChangeArrowheads="1"/>
          </p:cNvSpPr>
          <p:nvPr/>
        </p:nvSpPr>
        <p:spPr bwMode="auto">
          <a:xfrm>
            <a:off x="4710113" y="3167063"/>
            <a:ext cx="2230880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16-bit Header Checksum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2" name="Line 25"/>
          <p:cNvSpPr>
            <a:spLocks noChangeShapeType="1"/>
          </p:cNvSpPr>
          <p:nvPr/>
        </p:nvSpPr>
        <p:spPr bwMode="auto">
          <a:xfrm>
            <a:off x="1525588" y="4286250"/>
            <a:ext cx="5967412" cy="1588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8153" name="Rectangle 26"/>
          <p:cNvSpPr>
            <a:spLocks noChangeArrowheads="1"/>
          </p:cNvSpPr>
          <p:nvPr/>
        </p:nvSpPr>
        <p:spPr bwMode="auto">
          <a:xfrm>
            <a:off x="3201988" y="3810000"/>
            <a:ext cx="221314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Source IP Address</a:t>
            </a:r>
            <a:endParaRPr lang="en-US" sz="140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4" name="Rectangle 27"/>
          <p:cNvSpPr>
            <a:spLocks noChangeArrowheads="1"/>
          </p:cNvSpPr>
          <p:nvPr/>
        </p:nvSpPr>
        <p:spPr bwMode="auto">
          <a:xfrm>
            <a:off x="3032125" y="4435475"/>
            <a:ext cx="2601775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dirty="0">
                <a:solidFill>
                  <a:schemeClr val="accent2"/>
                </a:solidFill>
                <a:latin typeface="Calibri"/>
              </a:rPr>
              <a:t>32-bit Destination IP Address</a:t>
            </a:r>
            <a:endParaRPr lang="en-US" sz="1400" b="0" dirty="0">
              <a:solidFill>
                <a:schemeClr val="accent2"/>
              </a:solidFill>
              <a:latin typeface="Calibri"/>
            </a:endParaRPr>
          </a:p>
        </p:txBody>
      </p:sp>
      <p:sp>
        <p:nvSpPr>
          <p:cNvPr id="48155" name="Rectangle 28"/>
          <p:cNvSpPr>
            <a:spLocks noChangeArrowheads="1"/>
          </p:cNvSpPr>
          <p:nvPr/>
        </p:nvSpPr>
        <p:spPr bwMode="auto">
          <a:xfrm>
            <a:off x="3783013" y="5116513"/>
            <a:ext cx="1462841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Options (if any)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156" name="Rectangle 29"/>
          <p:cNvSpPr>
            <a:spLocks noChangeArrowheads="1"/>
          </p:cNvSpPr>
          <p:nvPr/>
        </p:nvSpPr>
        <p:spPr bwMode="auto">
          <a:xfrm>
            <a:off x="4037013" y="5853113"/>
            <a:ext cx="841277" cy="33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/>
          <a:p>
            <a:pPr algn="l" eaLnBrk="0" hangingPunct="0"/>
            <a:r>
              <a:rPr lang="en-US" sz="1600" b="0" dirty="0">
                <a:solidFill>
                  <a:srgbClr val="000000"/>
                </a:solidFill>
                <a:latin typeface="Calibri"/>
              </a:rPr>
              <a:t>Payload</a:t>
            </a:r>
            <a:endParaRPr lang="en-US" sz="1400" b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A6FD-CDA5-FB4D-8E0E-A2218FA08D1F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9078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(Packet) Network Tasks One-by-One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Read packet correctly</a:t>
            </a:r>
          </a:p>
          <a:p>
            <a:r>
              <a:rPr lang="en-US" dirty="0" smtClean="0"/>
              <a:t>Get packet to the destination</a:t>
            </a:r>
          </a:p>
          <a:p>
            <a:r>
              <a:rPr lang="en-US" dirty="0" smtClean="0"/>
              <a:t>Get responses to the packet back to source</a:t>
            </a:r>
          </a:p>
          <a:p>
            <a:r>
              <a:rPr lang="en-US" dirty="0" smtClean="0"/>
              <a:t>Carry data</a:t>
            </a:r>
          </a:p>
          <a:p>
            <a:r>
              <a:rPr lang="en-US" dirty="0" smtClean="0"/>
              <a:t>Tell host what to do with packet once arrived</a:t>
            </a:r>
          </a:p>
          <a:p>
            <a:r>
              <a:rPr lang="en-US" dirty="0" smtClean="0"/>
              <a:t>Specify any special network handling of the packet</a:t>
            </a:r>
          </a:p>
          <a:p>
            <a:r>
              <a:rPr lang="en-US" dirty="0" smtClean="0"/>
              <a:t>Deal with problems that arise along the path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07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93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2014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Reading Packet Correctly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915" y="2320024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Calibri"/>
              </a:rPr>
              <a:t>Version number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Indicates the version of the IP 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Necessary to know what other fields to expect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4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IPv4), and sometimes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IPv6)</a:t>
            </a:r>
          </a:p>
          <a:p>
            <a:r>
              <a:rPr lang="en-US" dirty="0">
                <a:latin typeface="Calibri"/>
              </a:rPr>
              <a:t>Header length (4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Number of 32-bit words in the header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Typically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5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(for a 20-byte IPv4 header)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Can be more when IP </a:t>
            </a:r>
            <a:r>
              <a:rPr lang="en-US" dirty="0">
                <a:solidFill>
                  <a:srgbClr val="F47A00"/>
                </a:solidFill>
                <a:latin typeface="Calibri"/>
                <a:ea typeface="Calibri"/>
                <a:cs typeface="Calibri"/>
              </a:rPr>
              <a:t>options </a:t>
            </a:r>
            <a:r>
              <a:rPr lang="en-US" dirty="0">
                <a:latin typeface="Calibri"/>
                <a:ea typeface="Calibri"/>
                <a:cs typeface="Calibri"/>
              </a:rPr>
              <a:t>are </a:t>
            </a:r>
            <a:r>
              <a:rPr lang="en-US" dirty="0" smtClean="0">
                <a:latin typeface="Calibri"/>
                <a:ea typeface="Calibri"/>
                <a:cs typeface="Calibri"/>
              </a:rPr>
              <a:t>used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Total length (16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Number of bytes in the packet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Maximum size is 65,535 bytes (2</a:t>
            </a:r>
            <a:r>
              <a:rPr lang="en-US" baseline="30000" dirty="0" smtClean="0">
                <a:latin typeface="Calibri"/>
                <a:ea typeface="Calibri"/>
                <a:cs typeface="Calibri"/>
              </a:rPr>
              <a:t>16</a:t>
            </a:r>
            <a:r>
              <a:rPr lang="en-US" dirty="0" smtClean="0">
                <a:latin typeface="Calibri"/>
                <a:ea typeface="Calibri"/>
                <a:cs typeface="Calibri"/>
              </a:rPr>
              <a:t> -1)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… though underlying links may impose smaller limits</a:t>
            </a:r>
            <a:br>
              <a:rPr lang="en-US" dirty="0" smtClean="0">
                <a:latin typeface="Calibri"/>
                <a:ea typeface="Calibri"/>
                <a:cs typeface="Calibri"/>
              </a:rPr>
            </a:br>
            <a:endParaRPr lang="en-US" dirty="0" smtClean="0">
              <a:latin typeface="Calibri"/>
              <a:ea typeface="Calibri"/>
              <a:cs typeface="Calibri"/>
            </a:endParaRPr>
          </a:p>
          <a:p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5795825" y="74184"/>
            <a:ext cx="1027542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7455700" y="74184"/>
            <a:ext cx="1620354" cy="491760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27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4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uiExpand="1" animBg="1"/>
      <p:bldP spid="33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4430486" cy="685800"/>
          </a:xfrm>
        </p:spPr>
        <p:txBody>
          <a:bodyPr>
            <a:noAutofit/>
          </a:bodyPr>
          <a:lstStyle/>
          <a:p>
            <a:r>
              <a:rPr lang="en-US" sz="3600" dirty="0" smtClean="0"/>
              <a:t>Getting Packet to Destination and Back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Two IP addresses</a:t>
            </a:r>
          </a:p>
          <a:p>
            <a:pPr lvl="1"/>
            <a:r>
              <a:rPr lang="en-US" dirty="0" smtClean="0"/>
              <a:t>Source IP address (32 bits)</a:t>
            </a:r>
          </a:p>
          <a:p>
            <a:pPr lvl="1"/>
            <a:r>
              <a:rPr lang="en-US" dirty="0" smtClean="0"/>
              <a:t>Destination IP address (32 bits)</a:t>
            </a:r>
          </a:p>
          <a:p>
            <a:r>
              <a:rPr lang="en-US" dirty="0" smtClean="0"/>
              <a:t>Destination address</a:t>
            </a:r>
          </a:p>
          <a:p>
            <a:pPr lvl="1"/>
            <a:r>
              <a:rPr lang="en-US" dirty="0" smtClean="0"/>
              <a:t>Unique identifier/locator for the receiving host</a:t>
            </a:r>
          </a:p>
          <a:p>
            <a:pPr lvl="1"/>
            <a:r>
              <a:rPr lang="en-US" dirty="0" smtClean="0"/>
              <a:t>Allows each node to make forwarding decisions</a:t>
            </a:r>
          </a:p>
          <a:p>
            <a:r>
              <a:rPr lang="en-US" dirty="0" smtClean="0"/>
              <a:t>Source address</a:t>
            </a:r>
          </a:p>
          <a:p>
            <a:pPr lvl="1"/>
            <a:r>
              <a:rPr lang="en-US" dirty="0" smtClean="0"/>
              <a:t>Unique identifier/locator for the sending host</a:t>
            </a:r>
          </a:p>
          <a:p>
            <a:pPr lvl="1"/>
            <a:r>
              <a:rPr lang="en-US" dirty="0" smtClean="0"/>
              <a:t>Recipient can decide whether to accept packet</a:t>
            </a:r>
          </a:p>
          <a:p>
            <a:pPr lvl="1"/>
            <a:r>
              <a:rPr lang="en-US" dirty="0" smtClean="0"/>
              <a:t>Enables recipient to send a reply back to source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0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1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6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7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8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9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5" name="Oval 30"/>
          <p:cNvSpPr>
            <a:spLocks noChangeArrowheads="1"/>
          </p:cNvSpPr>
          <p:nvPr/>
        </p:nvSpPr>
        <p:spPr bwMode="auto">
          <a:xfrm>
            <a:off x="5598159" y="1162518"/>
            <a:ext cx="3545841" cy="61154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843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54BF9926-CE1C-3E44-AF15-3D5CF34E20DD}" type="slidenum">
              <a:rPr lang="en-US" sz="1400" b="0">
                <a:latin typeface="Times New Roman" charset="0"/>
              </a:rPr>
              <a:pPr eaLnBrk="1" hangingPunct="1"/>
              <a:t>95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Helvetica" charset="0"/>
                <a:ea typeface="ＭＳ Ｐゴシック" charset="0"/>
                <a:cs typeface="ＭＳ Ｐゴシック" charset="0"/>
              </a:rPr>
              <a:t>Telling Host How to Handle Packet</a:t>
            </a:r>
            <a:endParaRPr lang="en-US" sz="36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59450"/>
            <a:ext cx="8458200" cy="2862263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Calibri"/>
              </a:rPr>
              <a:t>Protocol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Identifies the higher-level </a:t>
            </a:r>
            <a:r>
              <a:rPr lang="en-US" dirty="0" smtClean="0">
                <a:latin typeface="Calibri"/>
                <a:ea typeface="Calibri"/>
                <a:cs typeface="Calibri"/>
              </a:rPr>
              <a:t>protocol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Important for </a:t>
            </a:r>
            <a:r>
              <a:rPr lang="en-US" dirty="0" err="1">
                <a:latin typeface="Calibri"/>
                <a:ea typeface="Calibri"/>
                <a:cs typeface="Calibri"/>
              </a:rPr>
              <a:t>demultiplexing</a:t>
            </a:r>
            <a:r>
              <a:rPr lang="en-US" dirty="0">
                <a:latin typeface="Calibri"/>
                <a:ea typeface="Calibri"/>
                <a:cs typeface="Calibri"/>
              </a:rPr>
              <a:t> at receiving </a:t>
            </a:r>
            <a:r>
              <a:rPr lang="en-US" dirty="0" smtClean="0">
                <a:latin typeface="Calibri"/>
                <a:ea typeface="Calibri"/>
                <a:cs typeface="Calibri"/>
              </a:rPr>
              <a:t>host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Most common examples</a:t>
            </a:r>
            <a:endParaRPr lang="en-US" dirty="0">
              <a:latin typeface="Calibri"/>
              <a:ea typeface="Calibri"/>
              <a:cs typeface="Calibri"/>
            </a:endParaRP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6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Transmission Control Protocol (TCP)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17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for the User Datagram Protocol (UDP</a:t>
            </a:r>
            <a:r>
              <a:rPr lang="en-US" altLang="ja-JP" dirty="0" smtClean="0">
                <a:latin typeface="Calibri"/>
                <a:ea typeface="Calibri"/>
                <a:cs typeface="Calibri"/>
              </a:rPr>
              <a:t>)</a:t>
            </a:r>
            <a:endParaRPr lang="en-US" altLang="ja-JP" dirty="0">
              <a:latin typeface="Calibri"/>
              <a:ea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768475" y="5142706"/>
            <a:ext cx="5607050" cy="2427288"/>
            <a:chOff x="1806575" y="4343400"/>
            <a:chExt cx="5607050" cy="2427288"/>
          </a:xfrm>
        </p:grpSpPr>
        <p:sp>
          <p:nvSpPr>
            <p:cNvPr id="82948" name="Text Box 4"/>
            <p:cNvSpPr txBox="1">
              <a:spLocks noChangeArrowheads="1"/>
            </p:cNvSpPr>
            <p:nvPr/>
          </p:nvSpPr>
          <p:spPr bwMode="auto">
            <a:xfrm>
              <a:off x="1806575" y="4811713"/>
              <a:ext cx="19589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49" name="Text Box 5"/>
            <p:cNvSpPr txBox="1">
              <a:spLocks noChangeArrowheads="1"/>
            </p:cNvSpPr>
            <p:nvPr/>
          </p:nvSpPr>
          <p:spPr bwMode="auto">
            <a:xfrm>
              <a:off x="5378450" y="4811713"/>
              <a:ext cx="2035175" cy="39687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IP header</a:t>
              </a:r>
            </a:p>
          </p:txBody>
        </p:sp>
        <p:sp>
          <p:nvSpPr>
            <p:cNvPr id="82950" name="Text Box 6"/>
            <p:cNvSpPr txBox="1">
              <a:spLocks noChangeArrowheads="1"/>
            </p:cNvSpPr>
            <p:nvPr/>
          </p:nvSpPr>
          <p:spPr bwMode="auto">
            <a:xfrm>
              <a:off x="1806575" y="5195888"/>
              <a:ext cx="19573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TCP header</a:t>
              </a:r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5378450" y="5195888"/>
              <a:ext cx="2033588" cy="396875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/>
                <a:t>UDP header</a:t>
              </a:r>
            </a:p>
          </p:txBody>
        </p:sp>
        <p:sp>
          <p:nvSpPr>
            <p:cNvPr id="82952" name="Rectangle 8"/>
            <p:cNvSpPr>
              <a:spLocks noChangeArrowheads="1"/>
            </p:cNvSpPr>
            <p:nvPr/>
          </p:nvSpPr>
          <p:spPr bwMode="auto">
            <a:xfrm>
              <a:off x="1806575" y="5580063"/>
              <a:ext cx="19589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3" name="Rectangle 9"/>
            <p:cNvSpPr>
              <a:spLocks noChangeArrowheads="1"/>
            </p:cNvSpPr>
            <p:nvPr/>
          </p:nvSpPr>
          <p:spPr bwMode="auto">
            <a:xfrm>
              <a:off x="5340350" y="5580063"/>
              <a:ext cx="2073275" cy="1190625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1949450" y="4343400"/>
              <a:ext cx="17081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protocol=6</a:t>
              </a:r>
            </a:p>
          </p:txBody>
        </p:sp>
        <p:sp>
          <p:nvSpPr>
            <p:cNvPr id="82955" name="Text Box 11"/>
            <p:cNvSpPr txBox="1">
              <a:spLocks noChangeArrowheads="1"/>
            </p:cNvSpPr>
            <p:nvPr/>
          </p:nvSpPr>
          <p:spPr bwMode="auto">
            <a:xfrm>
              <a:off x="5410200" y="4343400"/>
              <a:ext cx="18605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Courier New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dirty="0"/>
                <a:t>protocol=17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15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6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8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9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7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3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4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5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6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7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8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0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6736091" y="853592"/>
            <a:ext cx="716256" cy="295529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92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7" grpId="0" build="p"/>
      <p:bldP spid="41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31A642F3-BDC5-284F-AEE1-BE056EB78D9A}" type="slidenum">
              <a:rPr lang="en-US" sz="1400" b="0">
                <a:latin typeface="Times New Roman" charset="0"/>
              </a:rPr>
              <a:pPr eaLnBrk="1" hangingPunct="1"/>
              <a:t>96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Special Handling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4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r>
              <a:rPr lang="en-US" dirty="0" smtClean="0">
                <a:latin typeface="Calibri"/>
              </a:rPr>
              <a:t>Type</a:t>
            </a:r>
            <a:r>
              <a:rPr lang="en-US" dirty="0">
                <a:latin typeface="Calibri"/>
              </a:rPr>
              <a:t>-of-Service (8 bits)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Allow packets to be treated differently based on needs</a:t>
            </a:r>
          </a:p>
          <a:p>
            <a:pPr lvl="1"/>
            <a:r>
              <a:rPr lang="en-US" dirty="0">
                <a:latin typeface="Calibri"/>
                <a:ea typeface="Calibri"/>
                <a:cs typeface="Calibri"/>
              </a:rPr>
              <a:t>E.g., low delay for audio, high bandwidth for bulk </a:t>
            </a:r>
            <a:r>
              <a:rPr lang="en-US" dirty="0" smtClean="0">
                <a:latin typeface="Calibri"/>
                <a:ea typeface="Calibri"/>
                <a:cs typeface="Calibri"/>
              </a:rPr>
              <a:t>transfer</a:t>
            </a:r>
          </a:p>
          <a:p>
            <a:pPr lvl="1"/>
            <a:r>
              <a:rPr lang="en-US" dirty="0" smtClean="0">
                <a:latin typeface="Calibri"/>
                <a:ea typeface="Calibri"/>
                <a:cs typeface="Calibri"/>
              </a:rPr>
              <a:t>Has been redefined several times</a:t>
            </a:r>
          </a:p>
          <a:p>
            <a:r>
              <a:rPr lang="en-US" dirty="0" smtClean="0">
                <a:latin typeface="Calibri"/>
                <a:ea typeface="Calibri"/>
                <a:cs typeface="Calibri"/>
              </a:rPr>
              <a:t>Options</a:t>
            </a:r>
          </a:p>
          <a:p>
            <a:pPr lvl="1"/>
            <a:endParaRPr lang="en-US" dirty="0">
              <a:latin typeface="Calibri"/>
              <a:ea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2" name="Oval 30"/>
          <p:cNvSpPr>
            <a:spLocks noChangeArrowheads="1"/>
          </p:cNvSpPr>
          <p:nvPr/>
        </p:nvSpPr>
        <p:spPr bwMode="auto">
          <a:xfrm>
            <a:off x="6717153" y="135911"/>
            <a:ext cx="745133" cy="363835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Oval 32"/>
          <p:cNvSpPr>
            <a:spLocks noChangeArrowheads="1"/>
          </p:cNvSpPr>
          <p:nvPr/>
        </p:nvSpPr>
        <p:spPr bwMode="auto">
          <a:xfrm>
            <a:off x="5787571" y="1651001"/>
            <a:ext cx="3262960" cy="544286"/>
          </a:xfrm>
          <a:prstGeom prst="ellipse">
            <a:avLst/>
          </a:prstGeom>
          <a:noFill/>
          <a:ln w="3175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8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107" grpId="0" build="p"/>
      <p:bldP spid="32" grpId="0" animBg="1"/>
      <p:bldP spid="3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Potential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Header Corrupted: </a:t>
            </a:r>
            <a:r>
              <a:rPr lang="en-US" b="1" dirty="0" smtClean="0">
                <a:solidFill>
                  <a:srgbClr val="F47A00"/>
                </a:solidFill>
              </a:rPr>
              <a:t>Checksum</a:t>
            </a:r>
          </a:p>
          <a:p>
            <a:pPr lvl="1"/>
            <a:endParaRPr lang="en-US" b="1" dirty="0" smtClean="0">
              <a:solidFill>
                <a:srgbClr val="F47A00"/>
              </a:solidFill>
            </a:endParaRPr>
          </a:p>
          <a:p>
            <a:r>
              <a:rPr lang="en-US" dirty="0"/>
              <a:t>Loop: </a:t>
            </a:r>
            <a:r>
              <a:rPr lang="en-US" b="1" dirty="0">
                <a:solidFill>
                  <a:schemeClr val="accent1"/>
                </a:solidFill>
              </a:rPr>
              <a:t>TTL</a:t>
            </a:r>
          </a:p>
          <a:p>
            <a:pPr lvl="1"/>
            <a:endParaRPr lang="en-US" dirty="0"/>
          </a:p>
          <a:p>
            <a:r>
              <a:rPr lang="en-US" dirty="0" smtClean="0"/>
              <a:t>Packet too large: </a:t>
            </a:r>
            <a:r>
              <a:rPr lang="en-US" b="1" dirty="0" smtClean="0">
                <a:solidFill>
                  <a:srgbClr val="F47A00"/>
                </a:solidFill>
              </a:rPr>
              <a:t>Fragmentation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5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Header Corruption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98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Checksum (16 bits)</a:t>
            </a:r>
          </a:p>
          <a:p>
            <a:pPr lvl="1"/>
            <a:r>
              <a:rPr lang="en-US" dirty="0"/>
              <a:t>Particular form of checksum over packet </a:t>
            </a:r>
            <a:r>
              <a:rPr lang="en-US" dirty="0" smtClean="0"/>
              <a:t>header</a:t>
            </a:r>
          </a:p>
          <a:p>
            <a:pPr lvl="1"/>
            <a:endParaRPr lang="en-US" dirty="0"/>
          </a:p>
          <a:p>
            <a:r>
              <a:rPr lang="en-US" dirty="0"/>
              <a:t>If not correct, router discards packets</a:t>
            </a:r>
          </a:p>
          <a:p>
            <a:pPr lvl="1"/>
            <a:r>
              <a:rPr lang="en-US" dirty="0"/>
              <a:t>So it doesn’t act on bogus </a:t>
            </a:r>
            <a:r>
              <a:rPr lang="en-US" dirty="0" smtClean="0"/>
              <a:t>information</a:t>
            </a:r>
          </a:p>
          <a:p>
            <a:pPr lvl="1"/>
            <a:endParaRPr lang="en-US" dirty="0"/>
          </a:p>
          <a:p>
            <a:r>
              <a:rPr lang="en-US" dirty="0"/>
              <a:t>Checksum recalculated at every router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include TTL?</a:t>
            </a:r>
          </a:p>
          <a:p>
            <a:pPr lvl="1"/>
            <a:r>
              <a:rPr lang="en-US" b="1" dirty="0">
                <a:solidFill>
                  <a:srgbClr val="F47A00"/>
                </a:solidFill>
              </a:rPr>
              <a:t>Why only header?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9648D89-58AB-BC45-AE0C-6A5235B6E242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5910271" y="130138"/>
            <a:ext cx="3140260" cy="2369746"/>
            <a:chOff x="5910271" y="130138"/>
            <a:chExt cx="3140260" cy="2369746"/>
          </a:xfrm>
        </p:grpSpPr>
        <p:sp>
          <p:nvSpPr>
            <p:cNvPr id="8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2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9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34" name="Oval 31"/>
          <p:cNvSpPr>
            <a:spLocks noChangeArrowheads="1"/>
          </p:cNvSpPr>
          <p:nvPr/>
        </p:nvSpPr>
        <p:spPr bwMode="auto">
          <a:xfrm>
            <a:off x="7459816" y="833890"/>
            <a:ext cx="1580833" cy="328628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6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34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C6A1FB5E-DA7A-E942-B2E2-412B142BC0C7}" type="slidenum">
              <a:rPr lang="en-US" sz="1400" b="0">
                <a:latin typeface="Times New Roman" charset="0"/>
              </a:rPr>
              <a:pPr eaLnBrk="1" hangingPunct="1"/>
              <a:t>99</a:t>
            </a:fld>
            <a:endParaRPr lang="en-US" sz="1400" b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14800" cy="1143000"/>
          </a:xfrm>
        </p:spPr>
        <p:txBody>
          <a:bodyPr>
            <a:normAutofit/>
          </a:bodyPr>
          <a:lstStyle/>
          <a:p>
            <a: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Preventing Loops</a:t>
            </a:r>
            <a:br>
              <a:rPr lang="en-US" sz="54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</a:b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(aka</a:t>
            </a:r>
            <a:r>
              <a:rPr lang="en-US" sz="2700" dirty="0" smtClean="0">
                <a:latin typeface="Helvetica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700" baseline="-25000" dirty="0">
                <a:latin typeface="Helvetica" charset="0"/>
                <a:ea typeface="ＭＳ Ｐゴシック" charset="0"/>
                <a:cs typeface="ＭＳ Ｐゴシック" charset="0"/>
              </a:rPr>
              <a:t>Internet Zombie plan</a:t>
            </a:r>
            <a:r>
              <a:rPr lang="en-US" sz="2700" baseline="-25000" dirty="0" smtClean="0">
                <a:latin typeface="Helvetica" charset="0"/>
                <a:ea typeface="ＭＳ Ｐゴシック" charset="0"/>
                <a:cs typeface="ＭＳ Ｐゴシック" charset="0"/>
              </a:rPr>
              <a:t>)</a:t>
            </a:r>
            <a:endParaRPr lang="en-US" sz="2700" baseline="-250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965636" name="Picture 4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438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7" name="Picture 5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8" name="Picture 6"/>
          <p:cNvPicPr>
            <a:picLocks noChangeArrowheads="1"/>
          </p:cNvPicPr>
          <p:nvPr/>
        </p:nvPicPr>
        <p:blipFill>
          <a:blip r:embed="rId3">
            <a:lum bright="6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075" y="3697270"/>
            <a:ext cx="609600" cy="37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5639" name="Line 7"/>
          <p:cNvSpPr>
            <a:spLocks noChangeShapeType="1"/>
          </p:cNvSpPr>
          <p:nvPr/>
        </p:nvSpPr>
        <p:spPr bwMode="auto">
          <a:xfrm>
            <a:off x="885825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0" name="Line 8"/>
          <p:cNvSpPr>
            <a:spLocks noChangeShapeType="1"/>
          </p:cNvSpPr>
          <p:nvPr/>
        </p:nvSpPr>
        <p:spPr bwMode="auto">
          <a:xfrm>
            <a:off x="2574925" y="3851257"/>
            <a:ext cx="18827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1" name="Line 9"/>
          <p:cNvSpPr>
            <a:spLocks noChangeShapeType="1"/>
          </p:cNvSpPr>
          <p:nvPr/>
        </p:nvSpPr>
        <p:spPr bwMode="auto">
          <a:xfrm flipV="1">
            <a:off x="4840288" y="3851257"/>
            <a:ext cx="17684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2" name="Line 10"/>
          <p:cNvSpPr>
            <a:spLocks noChangeShapeType="1"/>
          </p:cNvSpPr>
          <p:nvPr/>
        </p:nvSpPr>
        <p:spPr bwMode="auto">
          <a:xfrm>
            <a:off x="7069138" y="3851257"/>
            <a:ext cx="12287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3" name="Freeform 11"/>
          <p:cNvSpPr>
            <a:spLocks/>
          </p:cNvSpPr>
          <p:nvPr/>
        </p:nvSpPr>
        <p:spPr bwMode="auto">
          <a:xfrm>
            <a:off x="923925" y="4187807"/>
            <a:ext cx="3973513" cy="620713"/>
          </a:xfrm>
          <a:custGeom>
            <a:avLst/>
            <a:gdLst>
              <a:gd name="T0" fmla="*/ 0 w 2503"/>
              <a:gd name="T1" fmla="*/ 60483799 h 391"/>
              <a:gd name="T2" fmla="*/ 2147483647 w 2503"/>
              <a:gd name="T3" fmla="*/ 120967597 h 391"/>
              <a:gd name="T4" fmla="*/ 2147483647 w 2503"/>
              <a:gd name="T5" fmla="*/ 791329700 h 391"/>
              <a:gd name="T6" fmla="*/ 2147483647 w 2503"/>
              <a:gd name="T7" fmla="*/ 914818249 h 391"/>
              <a:gd name="T8" fmla="*/ 2147483647 w 2503"/>
              <a:gd name="T9" fmla="*/ 365423744 h 391"/>
              <a:gd name="T10" fmla="*/ 2147483647 w 2503"/>
              <a:gd name="T11" fmla="*/ 365423744 h 39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03"/>
              <a:gd name="T19" fmla="*/ 0 h 391"/>
              <a:gd name="T20" fmla="*/ 2503 w 2503"/>
              <a:gd name="T21" fmla="*/ 391 h 39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03" h="391">
                <a:moveTo>
                  <a:pt x="0" y="24"/>
                </a:moveTo>
                <a:cubicBezTo>
                  <a:pt x="925" y="12"/>
                  <a:pt x="1851" y="0"/>
                  <a:pt x="2177" y="48"/>
                </a:cubicBezTo>
                <a:cubicBezTo>
                  <a:pt x="2503" y="96"/>
                  <a:pt x="2132" y="262"/>
                  <a:pt x="1959" y="314"/>
                </a:cubicBezTo>
                <a:cubicBezTo>
                  <a:pt x="1786" y="366"/>
                  <a:pt x="1274" y="391"/>
                  <a:pt x="1137" y="363"/>
                </a:cubicBezTo>
                <a:cubicBezTo>
                  <a:pt x="1000" y="335"/>
                  <a:pt x="1056" y="181"/>
                  <a:pt x="1137" y="145"/>
                </a:cubicBezTo>
                <a:cubicBezTo>
                  <a:pt x="1218" y="109"/>
                  <a:pt x="1419" y="127"/>
                  <a:pt x="1621" y="145"/>
                </a:cubicBezTo>
              </a:path>
            </a:pathLst>
          </a:custGeom>
          <a:noFill/>
          <a:ln w="635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4" name="Line 12"/>
          <p:cNvSpPr>
            <a:spLocks noChangeShapeType="1"/>
          </p:cNvSpPr>
          <p:nvPr/>
        </p:nvSpPr>
        <p:spPr bwMode="auto">
          <a:xfrm>
            <a:off x="2152650" y="3381357"/>
            <a:ext cx="10366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45" name="Line 13"/>
          <p:cNvSpPr>
            <a:spLocks noChangeShapeType="1"/>
          </p:cNvSpPr>
          <p:nvPr/>
        </p:nvSpPr>
        <p:spPr bwMode="auto">
          <a:xfrm flipH="1">
            <a:off x="3535363" y="3381357"/>
            <a:ext cx="10366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5981391" y="28538"/>
            <a:ext cx="3140260" cy="2369746"/>
            <a:chOff x="5910271" y="130138"/>
            <a:chExt cx="3140260" cy="2369746"/>
          </a:xfrm>
        </p:grpSpPr>
        <p:sp>
          <p:nvSpPr>
            <p:cNvPr id="16" name="Rectangle 2"/>
            <p:cNvSpPr>
              <a:spLocks noChangeArrowheads="1"/>
            </p:cNvSpPr>
            <p:nvPr/>
          </p:nvSpPr>
          <p:spPr bwMode="auto">
            <a:xfrm>
              <a:off x="5924268" y="130138"/>
              <a:ext cx="3115559" cy="1643928"/>
            </a:xfrm>
            <a:prstGeom prst="rect">
              <a:avLst/>
            </a:prstGeom>
            <a:solidFill>
              <a:srgbClr val="FDE3B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7" name="Rectangle 3"/>
            <p:cNvSpPr>
              <a:spLocks noChangeArrowheads="1"/>
            </p:cNvSpPr>
            <p:nvPr/>
          </p:nvSpPr>
          <p:spPr bwMode="auto">
            <a:xfrm>
              <a:off x="5925091" y="1769337"/>
              <a:ext cx="3113089" cy="315231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 fontScale="92500" lnSpcReduction="20000"/>
            </a:bodyPr>
            <a:lstStyle/>
            <a:p>
              <a:endParaRPr lang="en-US"/>
            </a:p>
          </p:txBody>
        </p:sp>
        <p:sp>
          <p:nvSpPr>
            <p:cNvPr id="18" name="Rectangle 6"/>
            <p:cNvSpPr>
              <a:spLocks noChangeArrowheads="1"/>
            </p:cNvSpPr>
            <p:nvPr/>
          </p:nvSpPr>
          <p:spPr bwMode="auto">
            <a:xfrm>
              <a:off x="5918505" y="2090084"/>
              <a:ext cx="3113089" cy="409800"/>
            </a:xfrm>
            <a:prstGeom prst="rect">
              <a:avLst/>
            </a:prstGeom>
            <a:solidFill>
              <a:srgbClr val="FF66CC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normAutofit/>
            </a:bodyPr>
            <a:lstStyle/>
            <a:p>
              <a:endParaRPr lang="en-US"/>
            </a:p>
          </p:txBody>
        </p:sp>
        <p:sp>
          <p:nvSpPr>
            <p:cNvPr id="19" name="Line 7"/>
            <p:cNvSpPr>
              <a:spLocks noChangeShapeType="1"/>
            </p:cNvSpPr>
            <p:nvPr/>
          </p:nvSpPr>
          <p:spPr bwMode="auto">
            <a:xfrm flipV="1">
              <a:off x="5954732" y="491865"/>
              <a:ext cx="3085918" cy="78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0" name="Line 8"/>
            <p:cNvSpPr>
              <a:spLocks noChangeShapeType="1"/>
            </p:cNvSpPr>
            <p:nvPr/>
          </p:nvSpPr>
          <p:spPr bwMode="auto">
            <a:xfrm>
              <a:off x="5961319" y="840195"/>
              <a:ext cx="3088388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1" name="Line 9"/>
            <p:cNvSpPr>
              <a:spLocks noChangeShapeType="1"/>
            </p:cNvSpPr>
            <p:nvPr/>
          </p:nvSpPr>
          <p:spPr bwMode="auto">
            <a:xfrm>
              <a:off x="5961319" y="1161730"/>
              <a:ext cx="3089212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2" name="Line 10"/>
            <p:cNvSpPr>
              <a:spLocks noChangeShapeType="1"/>
            </p:cNvSpPr>
            <p:nvPr/>
          </p:nvSpPr>
          <p:spPr bwMode="auto">
            <a:xfrm>
              <a:off x="7462287" y="142747"/>
              <a:ext cx="824" cy="100637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3" name="Line 11"/>
            <p:cNvSpPr>
              <a:spLocks noChangeShapeType="1"/>
            </p:cNvSpPr>
            <p:nvPr/>
          </p:nvSpPr>
          <p:spPr bwMode="auto">
            <a:xfrm>
              <a:off x="6698217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4" name="Line 12"/>
            <p:cNvSpPr>
              <a:spLocks noChangeShapeType="1"/>
            </p:cNvSpPr>
            <p:nvPr/>
          </p:nvSpPr>
          <p:spPr bwMode="auto">
            <a:xfrm>
              <a:off x="6322769" y="160085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25" name="Rectangle 13"/>
            <p:cNvSpPr>
              <a:spLocks noChangeArrowheads="1"/>
            </p:cNvSpPr>
            <p:nvPr/>
          </p:nvSpPr>
          <p:spPr bwMode="auto">
            <a:xfrm>
              <a:off x="5910271" y="184515"/>
              <a:ext cx="432259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Version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6" name="Rectangle 14"/>
            <p:cNvSpPr>
              <a:spLocks noChangeArrowheads="1"/>
            </p:cNvSpPr>
            <p:nvPr/>
          </p:nvSpPr>
          <p:spPr bwMode="auto">
            <a:xfrm>
              <a:off x="6310419" y="145899"/>
              <a:ext cx="406735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4-bit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Header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Length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27" name="Rectangle 15"/>
            <p:cNvSpPr>
              <a:spLocks noChangeArrowheads="1"/>
            </p:cNvSpPr>
            <p:nvPr/>
          </p:nvSpPr>
          <p:spPr bwMode="auto">
            <a:xfrm>
              <a:off x="6684221" y="145899"/>
              <a:ext cx="775596" cy="360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75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Type of Service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(TOS)</a:t>
              </a:r>
            </a:p>
          </p:txBody>
        </p:sp>
        <p:sp>
          <p:nvSpPr>
            <p:cNvPr id="28" name="Rectangle 16"/>
            <p:cNvSpPr>
              <a:spLocks noChangeArrowheads="1"/>
            </p:cNvSpPr>
            <p:nvPr/>
          </p:nvSpPr>
          <p:spPr bwMode="auto">
            <a:xfrm>
              <a:off x="7545445" y="231012"/>
              <a:ext cx="142275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16-bit Total Length (Bytes)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29" name="Rectangle 17"/>
            <p:cNvSpPr>
              <a:spLocks noChangeArrowheads="1"/>
            </p:cNvSpPr>
            <p:nvPr/>
          </p:nvSpPr>
          <p:spPr bwMode="auto">
            <a:xfrm>
              <a:off x="6275839" y="593527"/>
              <a:ext cx="978141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Identification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0" name="Line 18"/>
            <p:cNvSpPr>
              <a:spLocks noChangeShapeType="1"/>
            </p:cNvSpPr>
            <p:nvPr/>
          </p:nvSpPr>
          <p:spPr bwMode="auto">
            <a:xfrm>
              <a:off x="7804801" y="506838"/>
              <a:ext cx="824" cy="32705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1" name="Rectangle 19"/>
            <p:cNvSpPr>
              <a:spLocks noChangeArrowheads="1"/>
            </p:cNvSpPr>
            <p:nvPr/>
          </p:nvSpPr>
          <p:spPr bwMode="auto">
            <a:xfrm>
              <a:off x="7467227" y="536785"/>
              <a:ext cx="335104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3-bit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Flags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2" name="Rectangle 20"/>
            <p:cNvSpPr>
              <a:spLocks noChangeArrowheads="1"/>
            </p:cNvSpPr>
            <p:nvPr/>
          </p:nvSpPr>
          <p:spPr bwMode="auto">
            <a:xfrm>
              <a:off x="7836088" y="602195"/>
              <a:ext cx="1148574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13-bit Fragment Offset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3" name="Line 21"/>
            <p:cNvSpPr>
              <a:spLocks noChangeShapeType="1"/>
            </p:cNvSpPr>
            <p:nvPr/>
          </p:nvSpPr>
          <p:spPr bwMode="auto">
            <a:xfrm>
              <a:off x="6731151" y="853592"/>
              <a:ext cx="824" cy="298681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6006603" y="870930"/>
              <a:ext cx="667738" cy="255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8-bit Time to </a:t>
              </a:r>
            </a:p>
            <a:p>
              <a:pPr algn="ctr" eaLnBrk="0" hangingPunct="0"/>
              <a:r>
                <a:rPr lang="en-US" sz="1400" dirty="0">
                  <a:solidFill>
                    <a:srgbClr val="000000"/>
                  </a:solidFill>
                  <a:latin typeface="Calibri"/>
                </a:rPr>
                <a:t>Live (TTL)</a:t>
              </a:r>
            </a:p>
          </p:txBody>
        </p:sp>
        <p:sp>
          <p:nvSpPr>
            <p:cNvPr id="35" name="Rectangle 23"/>
            <p:cNvSpPr>
              <a:spLocks noChangeArrowheads="1"/>
            </p:cNvSpPr>
            <p:nvPr/>
          </p:nvSpPr>
          <p:spPr bwMode="auto">
            <a:xfrm>
              <a:off x="6719624" y="919002"/>
              <a:ext cx="773127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8-bit Protocol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6" name="Rectangle 24"/>
            <p:cNvSpPr>
              <a:spLocks noChangeArrowheads="1"/>
            </p:cNvSpPr>
            <p:nvPr/>
          </p:nvSpPr>
          <p:spPr bwMode="auto">
            <a:xfrm>
              <a:off x="7606373" y="927671"/>
              <a:ext cx="1259726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16-bit Header Checksum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Line 25"/>
            <p:cNvSpPr>
              <a:spLocks noChangeShapeType="1"/>
            </p:cNvSpPr>
            <p:nvPr/>
          </p:nvSpPr>
          <p:spPr bwMode="auto">
            <a:xfrm>
              <a:off x="5954732" y="1483265"/>
              <a:ext cx="3094975" cy="788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>
              <a:normAutofit fontScale="25000" lnSpcReduction="20000"/>
            </a:bodyPr>
            <a:lstStyle/>
            <a:p>
              <a:endParaRPr lang="en-US"/>
            </a:p>
          </p:txBody>
        </p:sp>
        <p:sp>
          <p:nvSpPr>
            <p:cNvPr id="38" name="Rectangle 26"/>
            <p:cNvSpPr>
              <a:spLocks noChangeArrowheads="1"/>
            </p:cNvSpPr>
            <p:nvPr/>
          </p:nvSpPr>
          <p:spPr bwMode="auto">
            <a:xfrm>
              <a:off x="6824190" y="1246842"/>
              <a:ext cx="1341238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Source IP Address</a:t>
              </a:r>
              <a:endParaRPr lang="en-US" sz="140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39" name="Rectangle 27"/>
            <p:cNvSpPr>
              <a:spLocks noChangeArrowheads="1"/>
            </p:cNvSpPr>
            <p:nvPr/>
          </p:nvSpPr>
          <p:spPr bwMode="auto">
            <a:xfrm>
              <a:off x="6736091" y="1557344"/>
              <a:ext cx="1557779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dirty="0">
                  <a:solidFill>
                    <a:schemeClr val="accent2"/>
                  </a:solidFill>
                  <a:latin typeface="Calibri"/>
                </a:rPr>
                <a:t>32-bit Destination IP Address</a:t>
              </a:r>
              <a:endParaRPr lang="en-US" sz="1400" b="0" dirty="0">
                <a:solidFill>
                  <a:schemeClr val="accent2"/>
                </a:solidFill>
                <a:latin typeface="Calibri"/>
              </a:endParaRPr>
            </a:p>
          </p:txBody>
        </p:sp>
        <p:sp>
          <p:nvSpPr>
            <p:cNvPr id="40" name="Rectangle 28"/>
            <p:cNvSpPr>
              <a:spLocks noChangeArrowheads="1"/>
            </p:cNvSpPr>
            <p:nvPr/>
          </p:nvSpPr>
          <p:spPr bwMode="auto">
            <a:xfrm>
              <a:off x="7125537" y="1895429"/>
              <a:ext cx="808530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Options (if any)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1" name="Rectangle 29"/>
            <p:cNvSpPr>
              <a:spLocks noChangeArrowheads="1"/>
            </p:cNvSpPr>
            <p:nvPr/>
          </p:nvSpPr>
          <p:spPr bwMode="auto">
            <a:xfrm>
              <a:off x="7257273" y="2261097"/>
              <a:ext cx="475073" cy="165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normAutofit fontScale="40000" lnSpcReduction="20000"/>
            </a:bodyPr>
            <a:lstStyle/>
            <a:p>
              <a:pPr algn="l" eaLnBrk="0" hangingPunct="0"/>
              <a:r>
                <a:rPr lang="en-US" sz="1600" b="0" dirty="0">
                  <a:solidFill>
                    <a:srgbClr val="000000"/>
                  </a:solidFill>
                  <a:latin typeface="Calibri"/>
                </a:rPr>
                <a:t>Payload</a:t>
              </a:r>
              <a:endParaRPr lang="en-US" sz="1400" b="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42" name="Oval 31"/>
          <p:cNvSpPr>
            <a:spLocks noChangeArrowheads="1"/>
          </p:cNvSpPr>
          <p:nvPr/>
        </p:nvSpPr>
        <p:spPr bwMode="auto">
          <a:xfrm>
            <a:off x="6032439" y="731865"/>
            <a:ext cx="769832" cy="329053"/>
          </a:xfrm>
          <a:prstGeom prst="ellips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71040"/>
            <a:ext cx="8458200" cy="48869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endParaRPr lang="en-US" dirty="0" smtClean="0">
              <a:latin typeface="Calibri"/>
              <a:ea typeface="Calibri"/>
              <a:cs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Forwarding </a:t>
            </a:r>
            <a:r>
              <a:rPr lang="en-US" dirty="0">
                <a:latin typeface="Calibri"/>
                <a:ea typeface="Calibri"/>
                <a:cs typeface="Calibri"/>
              </a:rPr>
              <a:t>loops </a:t>
            </a:r>
            <a:r>
              <a:rPr lang="en-US" dirty="0" smtClean="0">
                <a:latin typeface="Calibri"/>
                <a:ea typeface="Calibri"/>
                <a:cs typeface="Calibri"/>
              </a:rPr>
              <a:t>cause </a:t>
            </a:r>
            <a:r>
              <a:rPr lang="en-US" dirty="0">
                <a:latin typeface="Calibri"/>
                <a:ea typeface="Calibri"/>
                <a:cs typeface="Calibri"/>
              </a:rPr>
              <a:t>packets to cycle forever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As these accumulate, eventually consume </a:t>
            </a:r>
            <a:r>
              <a:rPr lang="en-US" b="1" dirty="0">
                <a:solidFill>
                  <a:srgbClr val="FF0000"/>
                </a:solidFill>
                <a:latin typeface="Calibri"/>
                <a:ea typeface="Calibri"/>
                <a:cs typeface="Calibri"/>
              </a:rPr>
              <a:t>all</a:t>
            </a:r>
            <a:r>
              <a:rPr lang="en-US" dirty="0">
                <a:latin typeface="Calibri"/>
                <a:ea typeface="Calibri"/>
                <a:cs typeface="Calibri"/>
              </a:rPr>
              <a:t> </a:t>
            </a:r>
            <a:r>
              <a:rPr lang="en-US" dirty="0" smtClean="0">
                <a:latin typeface="Calibri"/>
                <a:ea typeface="Calibri"/>
                <a:cs typeface="Calibri"/>
              </a:rPr>
              <a:t>capacity</a:t>
            </a: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 lvl="1">
              <a:lnSpc>
                <a:spcPct val="90000"/>
              </a:lnSpc>
            </a:pPr>
            <a:endParaRPr lang="en-US" dirty="0">
              <a:latin typeface="Calibri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latin typeface="Calibri"/>
              </a:rPr>
              <a:t>Time-to-Live (TTL) Field  (8 bits)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Calibri"/>
                <a:ea typeface="Calibri"/>
                <a:cs typeface="Calibri"/>
              </a:rPr>
              <a:t>Decremented </a:t>
            </a:r>
            <a:r>
              <a:rPr lang="en-US" dirty="0">
                <a:latin typeface="Calibri"/>
                <a:ea typeface="Calibri"/>
                <a:cs typeface="Calibri"/>
              </a:rPr>
              <a:t>at each hop, packet discarded if reaches 0</a:t>
            </a:r>
          </a:p>
          <a:p>
            <a:pPr lvl="1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…and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time exceeded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message is sent to the source</a:t>
            </a:r>
          </a:p>
          <a:p>
            <a:pPr lvl="2">
              <a:lnSpc>
                <a:spcPct val="90000"/>
              </a:lnSpc>
            </a:pPr>
            <a:r>
              <a:rPr lang="en-US" dirty="0">
                <a:latin typeface="Calibri"/>
                <a:ea typeface="Calibri"/>
                <a:cs typeface="Calibri"/>
              </a:rPr>
              <a:t>Using 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“</a:t>
            </a:r>
            <a:r>
              <a:rPr lang="en-US" altLang="ja-JP" dirty="0">
                <a:latin typeface="Calibri"/>
                <a:ea typeface="Calibri"/>
                <a:cs typeface="Calibri"/>
              </a:rPr>
              <a:t>ICMP</a:t>
            </a:r>
            <a:r>
              <a:rPr lang="ja-JP" altLang="en-US" dirty="0">
                <a:latin typeface="Calibri"/>
                <a:ea typeface="Calibri"/>
                <a:cs typeface="Calibri"/>
              </a:rPr>
              <a:t>”</a:t>
            </a:r>
            <a:r>
              <a:rPr lang="en-US" altLang="ja-JP" dirty="0">
                <a:latin typeface="Calibri"/>
                <a:ea typeface="Calibri"/>
                <a:cs typeface="Calibri"/>
              </a:rPr>
              <a:t> control message; basis for </a:t>
            </a:r>
            <a:r>
              <a:rPr lang="en-US" altLang="ja-JP" b="1" dirty="0" err="1">
                <a:latin typeface="Calibri"/>
                <a:ea typeface="Calibri"/>
                <a:cs typeface="Calibri"/>
              </a:rPr>
              <a:t>traceroute</a:t>
            </a:r>
            <a:endParaRPr lang="en-US" dirty="0"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739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5639" grpId="0" uiExpand="1" animBg="1"/>
      <p:bldP spid="965640" grpId="0" uiExpand="1" animBg="1"/>
      <p:bldP spid="965641" grpId="0" uiExpand="1" animBg="1"/>
      <p:bldP spid="965642" grpId="0" uiExpand="1" animBg="1"/>
      <p:bldP spid="965643" grpId="0" uiExpand="1" animBg="1"/>
      <p:bldP spid="965644" grpId="0" uiExpand="1" animBg="1"/>
      <p:bldP spid="965645" grpId="0" uiExpand="1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58745</TotalTime>
  <Words>13714</Words>
  <Application>Microsoft Macintosh PowerPoint</Application>
  <PresentationFormat>On-screen Show (4:3)</PresentationFormat>
  <Paragraphs>4990</Paragraphs>
  <Slides>201</Slides>
  <Notes>75</Notes>
  <HiddenSlides>2</HiddenSlides>
  <MMClips>0</MMClips>
  <ScaleCrop>false</ScaleCrop>
  <HeadingPairs>
    <vt:vector size="8" baseType="variant">
      <vt:variant>
        <vt:lpstr>Fonts Used</vt:lpstr>
      </vt:variant>
      <vt:variant>
        <vt:i4>22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201</vt:i4>
      </vt:variant>
    </vt:vector>
  </HeadingPairs>
  <TitlesOfParts>
    <vt:vector size="227" baseType="lpstr">
      <vt:lpstr>Arial Black</vt:lpstr>
      <vt:lpstr>Arial Bold</vt:lpstr>
      <vt:lpstr>Arial Bold Italic</vt:lpstr>
      <vt:lpstr>Arial Unicode MS</vt:lpstr>
      <vt:lpstr>Calibri</vt:lpstr>
      <vt:lpstr>Comic Sans MS</vt:lpstr>
      <vt:lpstr>Courier</vt:lpstr>
      <vt:lpstr>Courier New</vt:lpstr>
      <vt:lpstr>Helvetica</vt:lpstr>
      <vt:lpstr>Lucida Grande</vt:lpstr>
      <vt:lpstr>ＭＳ Ｐゴシック</vt:lpstr>
      <vt:lpstr>Palatino Linotype</vt:lpstr>
      <vt:lpstr>SimSun</vt:lpstr>
      <vt:lpstr>Symbol</vt:lpstr>
      <vt:lpstr>Times New Roman</vt:lpstr>
      <vt:lpstr>Times New Roman Bold Italic</vt:lpstr>
      <vt:lpstr>Times New Roman Italic</vt:lpstr>
      <vt:lpstr>verdana</vt:lpstr>
      <vt:lpstr>Wingdings</vt:lpstr>
      <vt:lpstr>ZapfDingbats</vt:lpstr>
      <vt:lpstr>宋体</vt:lpstr>
      <vt:lpstr>Arial</vt:lpstr>
      <vt:lpstr>Office Theme</vt:lpstr>
      <vt:lpstr>Blank Presentation</vt:lpstr>
      <vt:lpstr>Equation</vt:lpstr>
      <vt:lpstr>Clip</vt:lpstr>
      <vt:lpstr>PowerPoint Presentation</vt:lpstr>
      <vt:lpstr>Topic 4: Network Layer</vt:lpstr>
      <vt:lpstr>PowerPoint Presentation</vt:lpstr>
      <vt:lpstr>Addressing (at a conceptual level)</vt:lpstr>
      <vt:lpstr>Packets (at a conceptual level)</vt:lpstr>
      <vt:lpstr>Switches/Routers</vt:lpstr>
      <vt:lpstr>A Variety of Networks</vt:lpstr>
      <vt:lpstr>Switches forward packets</vt:lpstr>
      <vt:lpstr>Forwarding Decisions</vt:lpstr>
      <vt:lpstr>Forwarding vs Routing</vt:lpstr>
      <vt:lpstr>Router definitions</vt:lpstr>
      <vt:lpstr>Networks and routers</vt:lpstr>
      <vt:lpstr>Examples of routers (core)</vt:lpstr>
      <vt:lpstr>Examples of routers (edge)</vt:lpstr>
      <vt:lpstr>Examples of routers (small business)</vt:lpstr>
      <vt:lpstr>What’s inside a router?</vt:lpstr>
      <vt:lpstr>What’s inside a router?</vt:lpstr>
      <vt:lpstr>What’s inside a router?</vt:lpstr>
      <vt:lpstr>Context and Terminology</vt:lpstr>
      <vt:lpstr>Context and Terminology</vt:lpstr>
      <vt:lpstr>Routing Protocols </vt:lpstr>
      <vt:lpstr>Internet Routing</vt:lpstr>
      <vt:lpstr>Addressing (for now)</vt:lpstr>
      <vt:lpstr>Outline </vt:lpstr>
      <vt:lpstr>Link-State</vt:lpstr>
      <vt:lpstr>Link State Routing</vt:lpstr>
      <vt:lpstr>Link State Routing</vt:lpstr>
      <vt:lpstr>Link State Routing</vt:lpstr>
      <vt:lpstr>Dijkstra’s Shortest Path Algorithm</vt:lpstr>
      <vt:lpstr>Example</vt:lpstr>
      <vt:lpstr>Notation</vt:lpstr>
      <vt:lpstr>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Example: Dijkstra’s Algorithm</vt:lpstr>
      <vt:lpstr>The Forwarding Table</vt:lpstr>
      <vt:lpstr>Issue #1: Scalability</vt:lpstr>
      <vt:lpstr>Issue#2: Transient Disruptions</vt:lpstr>
      <vt:lpstr>Distance Vector</vt:lpstr>
      <vt:lpstr>Learn-By-Doing</vt:lpstr>
      <vt:lpstr>Experiment</vt:lpstr>
      <vt:lpstr>Go!</vt:lpstr>
      <vt:lpstr>Distance-Vector</vt:lpstr>
      <vt:lpstr>Example of Distributed Computation</vt:lpstr>
      <vt:lpstr>Distance Vector Routing</vt:lpstr>
      <vt:lpstr>A few other inconvenient truths</vt:lpstr>
      <vt:lpstr>Can You Use Any Metric?</vt:lpstr>
      <vt:lpstr>What Happens Here?</vt:lpstr>
      <vt:lpstr>No agreement on metrics?</vt:lpstr>
      <vt:lpstr>What Happens Here?</vt:lpstr>
      <vt:lpstr>Must agree on loop-avoiding metric</vt:lpstr>
      <vt:lpstr>What happens when routers lie?</vt:lpstr>
      <vt:lpstr>Link State vs. Distance Vector</vt:lpstr>
      <vt:lpstr>Link State vs. Distance Vector</vt:lpstr>
      <vt:lpstr>Link State vs. Distance Vector</vt:lpstr>
      <vt:lpstr>Routing: Just the Beginning</vt:lpstr>
      <vt:lpstr>What are desirable goals for a routing solution?</vt:lpstr>
      <vt:lpstr>Delivery models</vt:lpstr>
      <vt:lpstr>Metrics</vt:lpstr>
      <vt:lpstr>From Routing back to Forwarding</vt:lpstr>
      <vt:lpstr>Basic Architectural Components of an IP Router</vt:lpstr>
      <vt:lpstr>Independent operation!</vt:lpstr>
      <vt:lpstr>Per-packet processing in an IP Router</vt:lpstr>
      <vt:lpstr>Generic Router Architecture</vt:lpstr>
      <vt:lpstr>Generic Router Architecture</vt:lpstr>
      <vt:lpstr>Forwarding tables</vt:lpstr>
      <vt:lpstr>IP addresses as a line</vt:lpstr>
      <vt:lpstr>Longest Prefix Match (LPM)</vt:lpstr>
      <vt:lpstr>Longest Prefix Match (LPM)</vt:lpstr>
      <vt:lpstr>Implementing Longest Prefix Match</vt:lpstr>
      <vt:lpstr>Switching Via Memory</vt:lpstr>
      <vt:lpstr>Switching Via a Bus</vt:lpstr>
      <vt:lpstr>Switching Via An Interconnection Network</vt:lpstr>
      <vt:lpstr>Output Ports</vt:lpstr>
      <vt:lpstr>Output port queueing</vt:lpstr>
      <vt:lpstr>PowerPoint Presentation</vt:lpstr>
      <vt:lpstr>Input Port Queuing</vt:lpstr>
      <vt:lpstr>PowerPoint Presentation</vt:lpstr>
      <vt:lpstr>Buffers in Routers</vt:lpstr>
      <vt:lpstr>Buffer Sizing Story</vt:lpstr>
      <vt:lpstr>PowerPoint Presentation</vt:lpstr>
      <vt:lpstr>Rule-of-thumb – Intuition </vt:lpstr>
      <vt:lpstr>Small Buffers – Intuition </vt:lpstr>
      <vt:lpstr>The Internet version of a Network layer</vt:lpstr>
      <vt:lpstr>IPv4 Packet Structure 20 Bytes of Standard Header, then Options</vt:lpstr>
      <vt:lpstr>(Packet) Network Tasks One-by-One</vt:lpstr>
      <vt:lpstr>Reading Packet Correctly</vt:lpstr>
      <vt:lpstr>Getting Packet to Destination and Back</vt:lpstr>
      <vt:lpstr>Telling Host How to Handle Packet</vt:lpstr>
      <vt:lpstr>Special Handling</vt:lpstr>
      <vt:lpstr>Potential Problems</vt:lpstr>
      <vt:lpstr>Header Corruption</vt:lpstr>
      <vt:lpstr>Preventing Loops (aka Internet Zombie plan)</vt:lpstr>
      <vt:lpstr>Fragmentation (some assembly required)</vt:lpstr>
      <vt:lpstr>IP Fragmentation &amp; Reassembly</vt:lpstr>
      <vt:lpstr>IP Fragmentation and Reassembly</vt:lpstr>
      <vt:lpstr>Fragmentation Details</vt:lpstr>
      <vt:lpstr>Options</vt:lpstr>
      <vt:lpstr>IP Addressing: introduction</vt:lpstr>
      <vt:lpstr>Subnets</vt:lpstr>
      <vt:lpstr>IP addresses: how to get one?</vt:lpstr>
      <vt:lpstr>DHCP client-server scenario</vt:lpstr>
      <vt:lpstr>IP addresses: how to get one?</vt:lpstr>
      <vt:lpstr>Hierarchical addressing: route aggregation</vt:lpstr>
      <vt:lpstr>Hierarchical addressing: more specific routes</vt:lpstr>
      <vt:lpstr>IP addressing: the last word...</vt:lpstr>
      <vt:lpstr>NAT: Network Address Translation</vt:lpstr>
      <vt:lpstr>NAT: Network Address Translation</vt:lpstr>
      <vt:lpstr>NAT: Network Address Translation</vt:lpstr>
      <vt:lpstr>NAT: Network Address Translation</vt:lpstr>
      <vt:lpstr>NAT: Network Address Translation</vt:lpstr>
      <vt:lpstr>NAT traversal problem</vt:lpstr>
      <vt:lpstr>NAT traversal problem</vt:lpstr>
      <vt:lpstr>NAT traversal problem</vt:lpstr>
      <vt:lpstr>Remember this?  Traceroute at work…</vt:lpstr>
      <vt:lpstr>Traceroute and ICMP</vt:lpstr>
      <vt:lpstr>ICMP: Internet Control Message Protocol</vt:lpstr>
      <vt:lpstr>PowerPoint Presentation</vt:lpstr>
      <vt:lpstr>Switches vs. Routers Summary</vt:lpstr>
      <vt:lpstr>MAC Addresses (and IPv4 ARP) or How do I glue my network to my data-link?</vt:lpstr>
      <vt:lpstr>LAN Addresses and ARP</vt:lpstr>
      <vt:lpstr>Address Resolution Protocol</vt:lpstr>
      <vt:lpstr>Example: A Sending a Packet to B</vt:lpstr>
      <vt:lpstr>Example: A Sending a Packet to B</vt:lpstr>
      <vt:lpstr>Host A Decides to Send Through R</vt:lpstr>
      <vt:lpstr>Host A Sends Packet Through R</vt:lpstr>
      <vt:lpstr>R Decides how to Forward Packet</vt:lpstr>
      <vt:lpstr>R Sends Packet to B</vt:lpstr>
      <vt:lpstr>Security Analysis of ARP</vt:lpstr>
      <vt:lpstr>Key Ideas in Both ARP and DHCP</vt:lpstr>
      <vt:lpstr>Why Not Use DNS-Like Tables?</vt:lpstr>
      <vt:lpstr>No More IPv4 Addresses</vt:lpstr>
      <vt:lpstr>No More IPv4 Addresses</vt:lpstr>
      <vt:lpstr>No More IPv4 Addresses</vt:lpstr>
      <vt:lpstr>No More IPv4 Addresses</vt:lpstr>
      <vt:lpstr>No More IPv4 Addresses</vt:lpstr>
      <vt:lpstr>No More IPv4 Addresses</vt:lpstr>
      <vt:lpstr>IPv6</vt:lpstr>
      <vt:lpstr>Larger Address Space</vt:lpstr>
      <vt:lpstr>Other Significant Protocol Changes</vt:lpstr>
      <vt:lpstr>PowerPoint Presentation</vt:lpstr>
      <vt:lpstr>Roundup: Why IPv6?</vt:lpstr>
      <vt:lpstr>No Checksum!</vt:lpstr>
      <vt:lpstr>IPv6 Address Notation</vt:lpstr>
      <vt:lpstr>0’s Rule 1 – Leading 0’s</vt:lpstr>
      <vt:lpstr>0’s Rule 1 – Leading 0’s</vt:lpstr>
      <vt:lpstr>0’s Rule 1 – Leading 0’s</vt:lpstr>
      <vt:lpstr>0’s Rule 2 – Double Colon</vt:lpstr>
      <vt:lpstr>0’s Rule 2 – Double Colon</vt:lpstr>
      <vt:lpstr>0’s Rule 2 – Double Colon</vt:lpstr>
      <vt:lpstr>Network Prefixes</vt:lpstr>
      <vt:lpstr>Special IPv6 Addresses</vt:lpstr>
      <vt:lpstr>Types of IPv6 Addresses</vt:lpstr>
      <vt:lpstr>Types of IPv6 Addresses</vt:lpstr>
      <vt:lpstr>Global Unicast Addresses</vt:lpstr>
      <vt:lpstr>Global Unicast Addresses</vt:lpstr>
      <vt:lpstr>Subnetting Global Unicast Addresses</vt:lpstr>
      <vt:lpstr>These are huge numbers!!</vt:lpstr>
      <vt:lpstr>IPv6 Address Space</vt:lpstr>
      <vt:lpstr>Problem with /64 Subnets</vt:lpstr>
      <vt:lpstr>Types of IPv6 Addresses</vt:lpstr>
      <vt:lpstr>Link-Local Addresses</vt:lpstr>
      <vt:lpstr>PowerPoint Presentation</vt:lpstr>
      <vt:lpstr>Types of IPv6 Addresses</vt:lpstr>
      <vt:lpstr>Unique Local Addresses</vt:lpstr>
      <vt:lpstr>Unique Local Addresses</vt:lpstr>
      <vt:lpstr>Types of IPv6 Addresses</vt:lpstr>
      <vt:lpstr>Multicast Addresses</vt:lpstr>
      <vt:lpstr>Reserved Multicast Addresses</vt:lpstr>
      <vt:lpstr>Types of IPv6 Addresses</vt:lpstr>
      <vt:lpstr>Anycast Addresses</vt:lpstr>
      <vt:lpstr>A Node’s Required Addresses</vt:lpstr>
      <vt:lpstr>Roundup: IPv6 Addresses</vt:lpstr>
      <vt:lpstr>Host Configuration</vt:lpstr>
      <vt:lpstr>Assigning Address to Interfaces</vt:lpstr>
      <vt:lpstr>SLAAC</vt:lpstr>
      <vt:lpstr>SLAAC Building Blocks</vt:lpstr>
      <vt:lpstr>SLAAC Building Blocks</vt:lpstr>
      <vt:lpstr>Interface IDs</vt:lpstr>
      <vt:lpstr>IEEE EUI-64 Option for Interface ID</vt:lpstr>
      <vt:lpstr>Privacy Option for Interface ID</vt:lpstr>
      <vt:lpstr>SLAAC Building Blocks</vt:lpstr>
      <vt:lpstr>NDP</vt:lpstr>
      <vt:lpstr>NDP RS &amp; RA</vt:lpstr>
      <vt:lpstr>NDP NS &amp; NA</vt:lpstr>
      <vt:lpstr>Duplicate Address Detection</vt:lpstr>
      <vt:lpstr>Duplicate Address Detection</vt:lpstr>
      <vt:lpstr>SLAAC Building Blocks</vt:lpstr>
      <vt:lpstr>SLAAC Steps</vt:lpstr>
      <vt:lpstr>PowerPoint Presentation</vt:lpstr>
      <vt:lpstr>Prefix Leases</vt:lpstr>
      <vt:lpstr>Roundup: ICMPv6</vt:lpstr>
      <vt:lpstr>Review - SLAAC</vt:lpstr>
      <vt:lpstr>Improving on IPv4 and IPv6?</vt:lpstr>
      <vt:lpstr>Summary Network Layer</vt:lpstr>
    </vt:vector>
  </TitlesOfParts>
  <Company> 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Moore</dc:creator>
  <cp:lastModifiedBy>Andrew Moore</cp:lastModifiedBy>
  <cp:revision>233</cp:revision>
  <cp:lastPrinted>2016-11-14T10:21:15Z</cp:lastPrinted>
  <dcterms:created xsi:type="dcterms:W3CDTF">2012-01-26T21:42:46Z</dcterms:created>
  <dcterms:modified xsi:type="dcterms:W3CDTF">2017-01-30T11:58:26Z</dcterms:modified>
</cp:coreProperties>
</file>